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343" r:id="rId2"/>
    <p:sldId id="344" r:id="rId3"/>
    <p:sldId id="256" r:id="rId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858D"/>
    <a:srgbClr val="1B4D8E"/>
    <a:srgbClr val="6A6A6A"/>
    <a:srgbClr val="FF7F7F"/>
    <a:srgbClr val="FF0000"/>
    <a:srgbClr val="D59191"/>
    <a:srgbClr val="99FF66"/>
    <a:srgbClr val="BBE0E3"/>
    <a:srgbClr val="C9DAF8"/>
    <a:srgbClr val="FFB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22" autoAdjust="0"/>
  </p:normalViewPr>
  <p:slideViewPr>
    <p:cSldViewPr>
      <p:cViewPr varScale="1">
        <p:scale>
          <a:sx n="50" d="100"/>
          <a:sy n="50" d="100"/>
        </p:scale>
        <p:origin x="930" y="54"/>
      </p:cViewPr>
      <p:guideLst>
        <p:guide orient="horz" pos="13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CB1CD-58E9-4C01-A25E-735893FA978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A769B-2252-4DF9-B18E-6DA3042C8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2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D77C5-5DCB-1E20-15CD-8CD3D0DE6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3BDC1C-3543-D358-D5C4-618D041AE8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6A6D73-2AF1-4E6B-CA59-7FF6576E25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46A48-59EC-5F80-CBDC-1B1A8E1BE1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A769B-2252-4DF9-B18E-6DA3042C8C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80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5F940-40EF-F0C3-36F5-84CB39608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937FFD-D177-61F0-30D8-2007CD968D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624A67-5053-47B6-91C0-11BB130CB7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66369-4E78-1130-FC78-00F12D1A5E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A769B-2252-4DF9-B18E-6DA3042C8C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36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46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ERN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nterno.jpg" descr="inter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679860" y="9249680"/>
            <a:ext cx="452045" cy="447234"/>
          </a:xfrm>
          <a:prstGeom prst="rect">
            <a:avLst/>
          </a:prstGeom>
        </p:spPr>
        <p:txBody>
          <a:bodyPr/>
          <a:lstStyle>
            <a:lvl1pPr algn="r">
              <a:defRPr sz="1500">
                <a:solidFill>
                  <a:srgbClr val="14387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277908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30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DB09D-D3D0-5E9D-59AA-9DED71DC5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1">
            <a:extLst>
              <a:ext uri="{FF2B5EF4-FFF2-40B4-BE49-F238E27FC236}">
                <a16:creationId xmlns:a16="http://schemas.microsoft.com/office/drawing/2014/main" id="{0FEA7E98-5552-1FA8-4934-E2E32BD39121}"/>
              </a:ext>
            </a:extLst>
          </p:cNvPr>
          <p:cNvSpPr/>
          <p:nvPr/>
        </p:nvSpPr>
        <p:spPr>
          <a:xfrm>
            <a:off x="640080" y="548640"/>
            <a:ext cx="170078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600" b="1" dirty="0">
                <a:solidFill>
                  <a:srgbClr val="1B4D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NESTORE</a:t>
            </a:r>
            <a:endParaRPr lang="en-US" sz="7600" dirty="0">
              <a:solidFill>
                <a:srgbClr val="1B4D8E"/>
              </a:solidFill>
            </a:endParaRPr>
          </a:p>
        </p:txBody>
      </p:sp>
      <p:sp>
        <p:nvSpPr>
          <p:cNvPr id="28" name="Text 2">
            <a:extLst>
              <a:ext uri="{FF2B5EF4-FFF2-40B4-BE49-F238E27FC236}">
                <a16:creationId xmlns:a16="http://schemas.microsoft.com/office/drawing/2014/main" id="{70F74DD9-3FE4-3226-B7C2-2D9A0824570D}"/>
              </a:ext>
            </a:extLst>
          </p:cNvPr>
          <p:cNvSpPr/>
          <p:nvPr/>
        </p:nvSpPr>
        <p:spPr>
          <a:xfrm>
            <a:off x="640080" y="1737360"/>
            <a:ext cx="170078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600" i="1" dirty="0">
                <a:solidFill>
                  <a:srgbClr val="1B4D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NExt STrOng Related Earthquake — Strong Aftershock Forecasting</a:t>
            </a:r>
            <a:endParaRPr lang="en-US" sz="2600" dirty="0">
              <a:solidFill>
                <a:srgbClr val="1B4D8E"/>
              </a:solidFill>
            </a:endParaRPr>
          </a:p>
        </p:txBody>
      </p:sp>
      <p:sp>
        <p:nvSpPr>
          <p:cNvPr id="29" name="Shape 3">
            <a:extLst>
              <a:ext uri="{FF2B5EF4-FFF2-40B4-BE49-F238E27FC236}">
                <a16:creationId xmlns:a16="http://schemas.microsoft.com/office/drawing/2014/main" id="{6EC06BB4-0161-9D80-AA0C-950D4470A336}"/>
              </a:ext>
            </a:extLst>
          </p:cNvPr>
          <p:cNvSpPr/>
          <p:nvPr/>
        </p:nvSpPr>
        <p:spPr>
          <a:xfrm>
            <a:off x="640080" y="2596896"/>
            <a:ext cx="17007840" cy="54864"/>
          </a:xfrm>
          <a:prstGeom prst="rect">
            <a:avLst/>
          </a:prstGeom>
          <a:solidFill>
            <a:srgbClr val="0A9396"/>
          </a:solidFill>
          <a:ln w="12700">
            <a:solidFill>
              <a:srgbClr val="0A9396"/>
            </a:solidFill>
            <a:prstDash val="solid"/>
          </a:ln>
        </p:spPr>
        <p:txBody>
          <a:bodyPr/>
          <a:lstStyle/>
          <a:p>
            <a:endParaRPr lang="en-US" sz="3600"/>
          </a:p>
        </p:txBody>
      </p:sp>
      <p:sp>
        <p:nvSpPr>
          <p:cNvPr id="30" name="Text 4">
            <a:extLst>
              <a:ext uri="{FF2B5EF4-FFF2-40B4-BE49-F238E27FC236}">
                <a16:creationId xmlns:a16="http://schemas.microsoft.com/office/drawing/2014/main" id="{AAB1E6DF-FE14-1C08-D020-589172D8F85D}"/>
              </a:ext>
            </a:extLst>
          </p:cNvPr>
          <p:cNvSpPr/>
          <p:nvPr/>
        </p:nvSpPr>
        <p:spPr>
          <a:xfrm>
            <a:off x="640080" y="2834640"/>
            <a:ext cx="822960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000" b="1" dirty="0">
                <a:solidFill>
                  <a:srgbClr val="0A939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It Does</a:t>
            </a:r>
            <a:endParaRPr lang="en-US" sz="3000" dirty="0"/>
          </a:p>
        </p:txBody>
      </p:sp>
      <p:sp>
        <p:nvSpPr>
          <p:cNvPr id="31" name="Text 5">
            <a:extLst>
              <a:ext uri="{FF2B5EF4-FFF2-40B4-BE49-F238E27FC236}">
                <a16:creationId xmlns:a16="http://schemas.microsoft.com/office/drawing/2014/main" id="{D4BD98A6-C8C4-EE5A-1D45-F8F37A99C6A0}"/>
              </a:ext>
            </a:extLst>
          </p:cNvPr>
          <p:cNvSpPr/>
          <p:nvPr/>
        </p:nvSpPr>
        <p:spPr>
          <a:xfrm>
            <a:off x="640080" y="3621024"/>
            <a:ext cx="813816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685800" indent="-685800">
              <a:buSzPct val="100000"/>
              <a:buChar char="•"/>
            </a:pPr>
            <a:r>
              <a:rPr lang="en-US" sz="25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Forecasts the probability of a strong earthquake following a mainshock — in near real time.</a:t>
            </a:r>
            <a:endParaRPr lang="en-US" sz="2500" dirty="0"/>
          </a:p>
          <a:p>
            <a:pPr marL="685800" indent="-685800">
              <a:buSzPct val="100000"/>
              <a:buFontTx/>
              <a:buChar char="•"/>
            </a:pPr>
            <a:r>
              <a:rPr lang="en-US" sz="25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Uses seismic features from the evolving aftershock sequence and a machine-learning (decision-tree + Bayesian) pipeline.</a:t>
            </a:r>
            <a:endParaRPr lang="en-US" sz="2500" dirty="0"/>
          </a:p>
          <a:p>
            <a:pPr marL="685800" indent="-685800">
              <a:buSzPct val="100000"/>
              <a:buChar char="•"/>
            </a:pPr>
            <a:r>
              <a:rPr lang="en-US" sz="25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Classifies ongoing clusters into two types: Type A (next strong quake ≤1 mag unit below mainshock) and Type B (&gt;1 unit below).</a:t>
            </a:r>
            <a:endParaRPr lang="en-US" sz="2500" dirty="0"/>
          </a:p>
          <a:p>
            <a:pPr marL="685800" indent="-685800">
              <a:buSzPct val="100000"/>
              <a:buChar char="•"/>
            </a:pPr>
            <a:r>
              <a:rPr lang="en-US" sz="25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Applied in Italy, W. Slovenia, Greece, California, Japan and New Zealand.</a:t>
            </a:r>
            <a:endParaRPr lang="en-US" sz="2500" dirty="0"/>
          </a:p>
        </p:txBody>
      </p:sp>
      <p:sp>
        <p:nvSpPr>
          <p:cNvPr id="33" name="Text 6">
            <a:extLst>
              <a:ext uri="{FF2B5EF4-FFF2-40B4-BE49-F238E27FC236}">
                <a16:creationId xmlns:a16="http://schemas.microsoft.com/office/drawing/2014/main" id="{F0059739-38E2-A5BB-2D33-0C9F29E139A1}"/>
              </a:ext>
            </a:extLst>
          </p:cNvPr>
          <p:cNvSpPr/>
          <p:nvPr/>
        </p:nvSpPr>
        <p:spPr>
          <a:xfrm>
            <a:off x="9418320" y="2834640"/>
            <a:ext cx="822960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000" b="1" dirty="0">
                <a:solidFill>
                  <a:srgbClr val="0A939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It Matters</a:t>
            </a:r>
            <a:endParaRPr lang="en-US" sz="3000" dirty="0"/>
          </a:p>
        </p:txBody>
      </p:sp>
      <p:sp>
        <p:nvSpPr>
          <p:cNvPr id="34" name="Text 7">
            <a:extLst>
              <a:ext uri="{FF2B5EF4-FFF2-40B4-BE49-F238E27FC236}">
                <a16:creationId xmlns:a16="http://schemas.microsoft.com/office/drawing/2014/main" id="{C2D1BC4B-8017-49C5-ADD0-5443EFCF146D}"/>
              </a:ext>
            </a:extLst>
          </p:cNvPr>
          <p:cNvSpPr/>
          <p:nvPr/>
        </p:nvSpPr>
        <p:spPr>
          <a:xfrm>
            <a:off x="9418320" y="3621024"/>
            <a:ext cx="822960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685800" indent="-685800">
              <a:buSzPct val="100000"/>
              <a:buChar char="•"/>
            </a:pPr>
            <a:r>
              <a:rPr lang="en-US" sz="25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Strong aftershocks damage already-weakened buildings, raising collapse risk and potential fatalities.</a:t>
            </a:r>
            <a:endParaRPr lang="en-US" sz="2500" dirty="0"/>
          </a:p>
          <a:p>
            <a:pPr marL="685800" indent="-685800">
              <a:buSzPct val="100000"/>
              <a:buChar char="•"/>
            </a:pPr>
            <a:r>
              <a:rPr lang="en-US" sz="25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When validated, NESTORE can support for risk management.</a:t>
            </a:r>
            <a:endParaRPr lang="en-US" sz="2500" dirty="0"/>
          </a:p>
          <a:p>
            <a:pPr marL="685800" indent="-685800">
              <a:buSzPct val="100000"/>
              <a:buChar char="•"/>
            </a:pPr>
            <a:r>
              <a:rPr lang="en-US" sz="25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NESTOREv1.0 is </a:t>
            </a:r>
            <a:r>
              <a:rPr lang="en-US" sz="2500" u="sng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freely available on GitHub</a:t>
            </a:r>
            <a:r>
              <a:rPr lang="en-US" sz="25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; v2.0 (available soon) extends model robustness with improved methods.</a:t>
            </a:r>
            <a:endParaRPr lang="en-US" sz="2500" dirty="0"/>
          </a:p>
        </p:txBody>
      </p:sp>
      <p:sp>
        <p:nvSpPr>
          <p:cNvPr id="35" name="Shape 8">
            <a:extLst>
              <a:ext uri="{FF2B5EF4-FFF2-40B4-BE49-F238E27FC236}">
                <a16:creationId xmlns:a16="http://schemas.microsoft.com/office/drawing/2014/main" id="{A136A93B-CEB1-D033-DEA0-488D38BB0239}"/>
              </a:ext>
            </a:extLst>
          </p:cNvPr>
          <p:cNvSpPr/>
          <p:nvPr/>
        </p:nvSpPr>
        <p:spPr>
          <a:xfrm>
            <a:off x="8997696" y="2834640"/>
            <a:ext cx="54864" cy="5394960"/>
          </a:xfrm>
          <a:prstGeom prst="rect">
            <a:avLst/>
          </a:prstGeom>
          <a:solidFill>
            <a:srgbClr val="1C4966"/>
          </a:solidFill>
          <a:ln w="12700">
            <a:solidFill>
              <a:srgbClr val="1C4966"/>
            </a:solidFill>
            <a:prstDash val="solid"/>
          </a:ln>
        </p:spPr>
        <p:txBody>
          <a:bodyPr/>
          <a:lstStyle/>
          <a:p>
            <a:endParaRPr lang="en-US" sz="3600"/>
          </a:p>
        </p:txBody>
      </p:sp>
      <p:sp>
        <p:nvSpPr>
          <p:cNvPr id="36" name="Text 10">
            <a:extLst>
              <a:ext uri="{FF2B5EF4-FFF2-40B4-BE49-F238E27FC236}">
                <a16:creationId xmlns:a16="http://schemas.microsoft.com/office/drawing/2014/main" id="{CD064511-4314-E2F5-07FE-E562F2F9BCD8}"/>
              </a:ext>
            </a:extLst>
          </p:cNvPr>
          <p:cNvSpPr/>
          <p:nvPr/>
        </p:nvSpPr>
        <p:spPr>
          <a:xfrm>
            <a:off x="3962400" y="9441180"/>
            <a:ext cx="12106657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u="sng" dirty="0">
                <a:solidFill>
                  <a:srgbClr val="1B4D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Gentili</a:t>
            </a:r>
            <a:r>
              <a:rPr lang="en-US" sz="2000" b="1" dirty="0">
                <a:solidFill>
                  <a:srgbClr val="1B4D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Caravella &amp; Chiappetta: An enhanced version of the NESTORE software for strong aftershock forecasting </a:t>
            </a:r>
          </a:p>
          <a:p>
            <a:endParaRPr lang="en-US" sz="2000" dirty="0">
              <a:solidFill>
                <a:srgbClr val="1B4D8E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51507A6-3A9C-03C1-B96C-2B26FCF4D1D4}"/>
              </a:ext>
            </a:extLst>
          </p:cNvPr>
          <p:cNvGrpSpPr/>
          <p:nvPr/>
        </p:nvGrpSpPr>
        <p:grpSpPr>
          <a:xfrm>
            <a:off x="14738985" y="419100"/>
            <a:ext cx="2025015" cy="1005840"/>
            <a:chOff x="5610225" y="2517771"/>
            <a:chExt cx="2025015" cy="100584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96DB906-9C65-448E-0B3A-623A91AAD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0225" y="2517771"/>
              <a:ext cx="1005840" cy="100584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CDD03BD-5789-3158-52A2-198CBDA74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2517771"/>
              <a:ext cx="1005840" cy="1005840"/>
            </a:xfrm>
            <a:prstGeom prst="rect">
              <a:avLst/>
            </a:prstGeom>
          </p:spPr>
        </p:pic>
      </p:grpSp>
      <p:pic>
        <p:nvPicPr>
          <p:cNvPr id="40" name="Google Shape;198;p1">
            <a:extLst>
              <a:ext uri="{FF2B5EF4-FFF2-40B4-BE49-F238E27FC236}">
                <a16:creationId xmlns:a16="http://schemas.microsoft.com/office/drawing/2014/main" id="{3BF2C9F4-F784-F612-09CF-22F9E33FCA0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985342" y="419100"/>
            <a:ext cx="1015835" cy="101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E8F9264-88B8-6966-6EB0-BB8F37E6A5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5600" y="6134100"/>
            <a:ext cx="5455314" cy="289884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2ADD26F-C436-F030-12F5-3892CC3F1A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44496" y="9246653"/>
            <a:ext cx="1917366" cy="98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9507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54CC2-D83D-98FC-2FEF-FC0DB31BF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>
            <a:extLst>
              <a:ext uri="{FF2B5EF4-FFF2-40B4-BE49-F238E27FC236}">
                <a16:creationId xmlns:a16="http://schemas.microsoft.com/office/drawing/2014/main" id="{9A2C5AE4-F16A-1C9F-5EA7-FECDD33620C9}"/>
              </a:ext>
            </a:extLst>
          </p:cNvPr>
          <p:cNvSpPr/>
          <p:nvPr/>
        </p:nvSpPr>
        <p:spPr>
          <a:xfrm>
            <a:off x="640080" y="329184"/>
            <a:ext cx="170078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6000" b="1" dirty="0">
                <a:solidFill>
                  <a:srgbClr val="1B4D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NESTOREv2.0 — Key Improvements</a:t>
            </a:r>
            <a:endParaRPr lang="en-US" sz="6000" dirty="0">
              <a:solidFill>
                <a:srgbClr val="1B4D8E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95FD74-467B-F2FE-7B71-316F7E1CAACA}"/>
              </a:ext>
            </a:extLst>
          </p:cNvPr>
          <p:cNvGrpSpPr/>
          <p:nvPr/>
        </p:nvGrpSpPr>
        <p:grpSpPr>
          <a:xfrm>
            <a:off x="457200" y="2194560"/>
            <a:ext cx="5303520" cy="6583680"/>
            <a:chOff x="457200" y="2194560"/>
            <a:chExt cx="5303520" cy="6583680"/>
          </a:xfrm>
        </p:grpSpPr>
        <p:sp>
          <p:nvSpPr>
            <p:cNvPr id="13" name="Shape 3">
              <a:extLst>
                <a:ext uri="{FF2B5EF4-FFF2-40B4-BE49-F238E27FC236}">
                  <a16:creationId xmlns:a16="http://schemas.microsoft.com/office/drawing/2014/main" id="{05B80952-DD9E-0D93-25FC-6813A382CB8A}"/>
                </a:ext>
              </a:extLst>
            </p:cNvPr>
            <p:cNvSpPr/>
            <p:nvPr/>
          </p:nvSpPr>
          <p:spPr>
            <a:xfrm>
              <a:off x="457200" y="2194560"/>
              <a:ext cx="5303520" cy="658368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D0DCE8"/>
              </a:solidFill>
              <a:prstDash val="solid"/>
            </a:ln>
            <a:effectLst>
              <a:outerShdw blurRad="1016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4" name="Shape 4">
              <a:extLst>
                <a:ext uri="{FF2B5EF4-FFF2-40B4-BE49-F238E27FC236}">
                  <a16:creationId xmlns:a16="http://schemas.microsoft.com/office/drawing/2014/main" id="{BACF33F4-8880-654B-F0B3-A5BB0EFAB27F}"/>
                </a:ext>
              </a:extLst>
            </p:cNvPr>
            <p:cNvSpPr/>
            <p:nvPr/>
          </p:nvSpPr>
          <p:spPr>
            <a:xfrm>
              <a:off x="457200" y="2194560"/>
              <a:ext cx="5303520" cy="146304"/>
            </a:xfrm>
            <a:prstGeom prst="rect">
              <a:avLst/>
            </a:prstGeom>
            <a:solidFill>
              <a:srgbClr val="0A9396"/>
            </a:solidFill>
            <a:ln w="12700">
              <a:solidFill>
                <a:srgbClr val="0A9396"/>
              </a:solidFill>
              <a:prstDash val="solid"/>
            </a:ln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9" name="Text 5">
              <a:extLst>
                <a:ext uri="{FF2B5EF4-FFF2-40B4-BE49-F238E27FC236}">
                  <a16:creationId xmlns:a16="http://schemas.microsoft.com/office/drawing/2014/main" id="{C81003B0-1CF7-343C-66CD-720354F97C35}"/>
                </a:ext>
              </a:extLst>
            </p:cNvPr>
            <p:cNvSpPr/>
            <p:nvPr/>
          </p:nvSpPr>
          <p:spPr>
            <a:xfrm>
              <a:off x="731520" y="2468880"/>
              <a:ext cx="4754880" cy="1371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en-US" sz="2700" b="1" dirty="0">
                  <a:solidFill>
                    <a:srgbClr val="0A9396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Modular</a:t>
              </a:r>
            </a:p>
            <a:p>
              <a:r>
                <a:rPr lang="en-US" sz="2700" b="1" dirty="0">
                  <a:solidFill>
                    <a:srgbClr val="0A9396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Cluster Input</a:t>
              </a:r>
            </a:p>
          </p:txBody>
        </p:sp>
        <p:sp>
          <p:nvSpPr>
            <p:cNvPr id="20" name="Shape 6">
              <a:extLst>
                <a:ext uri="{FF2B5EF4-FFF2-40B4-BE49-F238E27FC236}">
                  <a16:creationId xmlns:a16="http://schemas.microsoft.com/office/drawing/2014/main" id="{BDBE0386-459E-DC0B-1E71-166ED52ABEE5}"/>
                </a:ext>
              </a:extLst>
            </p:cNvPr>
            <p:cNvSpPr/>
            <p:nvPr/>
          </p:nvSpPr>
          <p:spPr>
            <a:xfrm>
              <a:off x="731520" y="3931920"/>
              <a:ext cx="4754880" cy="45720"/>
            </a:xfrm>
            <a:prstGeom prst="rect">
              <a:avLst/>
            </a:prstGeom>
            <a:solidFill>
              <a:srgbClr val="D0DCE8"/>
            </a:solidFill>
            <a:ln w="12700">
              <a:solidFill>
                <a:srgbClr val="D0DCE8"/>
              </a:solidFill>
              <a:prstDash val="solid"/>
            </a:ln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22" name="Text 7">
              <a:extLst>
                <a:ext uri="{FF2B5EF4-FFF2-40B4-BE49-F238E27FC236}">
                  <a16:creationId xmlns:a16="http://schemas.microsoft.com/office/drawing/2014/main" id="{E509C4F7-DDFC-7C99-B25C-8ABF0B520A02}"/>
                </a:ext>
              </a:extLst>
            </p:cNvPr>
            <p:cNvSpPr/>
            <p:nvPr/>
          </p:nvSpPr>
          <p:spPr>
            <a:xfrm>
              <a:off x="731520" y="4114800"/>
              <a:ext cx="4754880" cy="4389120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685800" indent="-685800">
                <a:buSzPct val="100000"/>
                <a:buChar char="•"/>
              </a:pPr>
              <a:r>
                <a:rPr lang="en-US" sz="2300" dirty="0">
                  <a:solidFill>
                    <a:srgbClr val="1B2A3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Accepts any external clustering method via text-file input for maximum flexibility.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6ED4FC0-2D0B-3671-86B0-AAD9AB1BBD4E}"/>
              </a:ext>
            </a:extLst>
          </p:cNvPr>
          <p:cNvGrpSpPr/>
          <p:nvPr/>
        </p:nvGrpSpPr>
        <p:grpSpPr>
          <a:xfrm>
            <a:off x="6492240" y="2194560"/>
            <a:ext cx="5303520" cy="6583680"/>
            <a:chOff x="6492240" y="2194560"/>
            <a:chExt cx="5303520" cy="6583680"/>
          </a:xfrm>
        </p:grpSpPr>
        <p:sp>
          <p:nvSpPr>
            <p:cNvPr id="24" name="Shape 8">
              <a:extLst>
                <a:ext uri="{FF2B5EF4-FFF2-40B4-BE49-F238E27FC236}">
                  <a16:creationId xmlns:a16="http://schemas.microsoft.com/office/drawing/2014/main" id="{ACD36628-E7D6-F63E-0439-B7CEBCC92DDD}"/>
                </a:ext>
              </a:extLst>
            </p:cNvPr>
            <p:cNvSpPr/>
            <p:nvPr/>
          </p:nvSpPr>
          <p:spPr>
            <a:xfrm>
              <a:off x="6492240" y="2194560"/>
              <a:ext cx="5303520" cy="658368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D0DCE8"/>
              </a:solidFill>
              <a:prstDash val="solid"/>
            </a:ln>
            <a:effectLst>
              <a:outerShdw blurRad="1016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26" name="Shape 9">
              <a:extLst>
                <a:ext uri="{FF2B5EF4-FFF2-40B4-BE49-F238E27FC236}">
                  <a16:creationId xmlns:a16="http://schemas.microsoft.com/office/drawing/2014/main" id="{CF132FB1-B102-71B5-1B5A-3107581CA131}"/>
                </a:ext>
              </a:extLst>
            </p:cNvPr>
            <p:cNvSpPr/>
            <p:nvPr/>
          </p:nvSpPr>
          <p:spPr>
            <a:xfrm>
              <a:off x="6492240" y="2194560"/>
              <a:ext cx="5303520" cy="146304"/>
            </a:xfrm>
            <a:prstGeom prst="rect">
              <a:avLst/>
            </a:prstGeom>
            <a:solidFill>
              <a:srgbClr val="1C7293"/>
            </a:solidFill>
            <a:ln w="12700">
              <a:solidFill>
                <a:srgbClr val="1C7293"/>
              </a:solidFill>
              <a:prstDash val="solid"/>
            </a:ln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28" name="Text 10">
              <a:extLst>
                <a:ext uri="{FF2B5EF4-FFF2-40B4-BE49-F238E27FC236}">
                  <a16:creationId xmlns:a16="http://schemas.microsoft.com/office/drawing/2014/main" id="{D0376E98-55CF-A645-D6AD-15143CC5E513}"/>
                </a:ext>
              </a:extLst>
            </p:cNvPr>
            <p:cNvSpPr/>
            <p:nvPr/>
          </p:nvSpPr>
          <p:spPr>
            <a:xfrm>
              <a:off x="6766560" y="2468880"/>
              <a:ext cx="4754880" cy="1371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en-US" sz="2700" b="1" dirty="0">
                  <a:solidFill>
                    <a:srgbClr val="1C7293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REPENESE</a:t>
              </a:r>
            </a:p>
            <a:p>
              <a:r>
                <a:rPr lang="en-US" sz="2700" b="1" dirty="0">
                  <a:solidFill>
                    <a:srgbClr val="1C7293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Outlier Removal</a:t>
              </a:r>
            </a:p>
          </p:txBody>
        </p:sp>
        <p:sp>
          <p:nvSpPr>
            <p:cNvPr id="35" name="Shape 11">
              <a:extLst>
                <a:ext uri="{FF2B5EF4-FFF2-40B4-BE49-F238E27FC236}">
                  <a16:creationId xmlns:a16="http://schemas.microsoft.com/office/drawing/2014/main" id="{C336FBE5-BB33-7241-0FA6-46F532FFCE93}"/>
                </a:ext>
              </a:extLst>
            </p:cNvPr>
            <p:cNvSpPr/>
            <p:nvPr/>
          </p:nvSpPr>
          <p:spPr>
            <a:xfrm>
              <a:off x="6766560" y="3931920"/>
              <a:ext cx="4754880" cy="45720"/>
            </a:xfrm>
            <a:prstGeom prst="rect">
              <a:avLst/>
            </a:prstGeom>
            <a:solidFill>
              <a:srgbClr val="D0DCE8"/>
            </a:solidFill>
            <a:ln w="12700">
              <a:solidFill>
                <a:srgbClr val="D0DCE8"/>
              </a:solidFill>
              <a:prstDash val="solid"/>
            </a:ln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36" name="Text 12">
              <a:extLst>
                <a:ext uri="{FF2B5EF4-FFF2-40B4-BE49-F238E27FC236}">
                  <a16:creationId xmlns:a16="http://schemas.microsoft.com/office/drawing/2014/main" id="{5AC55F69-B80C-0483-431B-1140F9E2A989}"/>
                </a:ext>
              </a:extLst>
            </p:cNvPr>
            <p:cNvSpPr/>
            <p:nvPr/>
          </p:nvSpPr>
          <p:spPr>
            <a:xfrm>
              <a:off x="6766560" y="4114800"/>
              <a:ext cx="4754880" cy="4389120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685800" indent="-685800">
                <a:buSzPct val="100000"/>
                <a:buChar char="•"/>
              </a:pPr>
              <a:r>
                <a:rPr lang="en-US" sz="2300" dirty="0">
                  <a:solidFill>
                    <a:srgbClr val="1B2A3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Handles class imbalance — Type A clusters are rare.</a:t>
              </a:r>
            </a:p>
            <a:p>
              <a:pPr marL="685800" indent="-685800">
                <a:buSzPct val="100000"/>
                <a:buChar char="•"/>
              </a:pPr>
              <a:r>
                <a:rPr lang="en-US" sz="2300" dirty="0">
                  <a:solidFill>
                    <a:srgbClr val="1B2A3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Selects relevant features by TPR, FPR and Precision thresholds.</a:t>
              </a:r>
            </a:p>
            <a:p>
              <a:pPr marL="685800" indent="-685800">
                <a:buSzPct val="100000"/>
                <a:buChar char="•"/>
              </a:pPr>
              <a:r>
                <a:rPr lang="en-US" sz="2300" dirty="0">
                  <a:solidFill>
                    <a:srgbClr val="1B2A3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Detects oriented neighborhood outliers consistently across all relevant features and time intervals.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64E921D-1D2C-B1BC-0FB8-4BB58778F8F8}"/>
              </a:ext>
            </a:extLst>
          </p:cNvPr>
          <p:cNvGrpSpPr/>
          <p:nvPr/>
        </p:nvGrpSpPr>
        <p:grpSpPr>
          <a:xfrm>
            <a:off x="12435840" y="2194560"/>
            <a:ext cx="5303520" cy="6583680"/>
            <a:chOff x="12435840" y="2194560"/>
            <a:chExt cx="5303520" cy="6583680"/>
          </a:xfrm>
        </p:grpSpPr>
        <p:sp>
          <p:nvSpPr>
            <p:cNvPr id="38" name="Shape 13">
              <a:extLst>
                <a:ext uri="{FF2B5EF4-FFF2-40B4-BE49-F238E27FC236}">
                  <a16:creationId xmlns:a16="http://schemas.microsoft.com/office/drawing/2014/main" id="{63C917B4-DB65-FA70-A970-9FCFF44EF0C6}"/>
                </a:ext>
              </a:extLst>
            </p:cNvPr>
            <p:cNvSpPr/>
            <p:nvPr/>
          </p:nvSpPr>
          <p:spPr>
            <a:xfrm>
              <a:off x="12435840" y="2194560"/>
              <a:ext cx="5303520" cy="658368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D0DCE8"/>
              </a:solidFill>
              <a:prstDash val="solid"/>
            </a:ln>
            <a:effectLst>
              <a:outerShdw blurRad="1016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39" name="Shape 14">
              <a:extLst>
                <a:ext uri="{FF2B5EF4-FFF2-40B4-BE49-F238E27FC236}">
                  <a16:creationId xmlns:a16="http://schemas.microsoft.com/office/drawing/2014/main" id="{BB17B9B3-B5FD-FAF0-B454-4E8474E1B7E2}"/>
                </a:ext>
              </a:extLst>
            </p:cNvPr>
            <p:cNvSpPr/>
            <p:nvPr/>
          </p:nvSpPr>
          <p:spPr>
            <a:xfrm>
              <a:off x="12435840" y="2194560"/>
              <a:ext cx="5303520" cy="146304"/>
            </a:xfrm>
            <a:prstGeom prst="rect">
              <a:avLst/>
            </a:prstGeom>
            <a:solidFill>
              <a:srgbClr val="065A82"/>
            </a:solidFill>
            <a:ln w="12700">
              <a:solidFill>
                <a:srgbClr val="065A82"/>
              </a:solidFill>
              <a:prstDash val="solid"/>
            </a:ln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40" name="Text 15">
              <a:extLst>
                <a:ext uri="{FF2B5EF4-FFF2-40B4-BE49-F238E27FC236}">
                  <a16:creationId xmlns:a16="http://schemas.microsoft.com/office/drawing/2014/main" id="{DAAE9EF2-F66F-FBA9-C178-66421190A889}"/>
                </a:ext>
              </a:extLst>
            </p:cNvPr>
            <p:cNvSpPr/>
            <p:nvPr/>
          </p:nvSpPr>
          <p:spPr>
            <a:xfrm>
              <a:off x="12710160" y="2468880"/>
              <a:ext cx="4754880" cy="1371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en-US" sz="2700" b="1" dirty="0">
                  <a:solidFill>
                    <a:srgbClr val="065A8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K-Fold Cross</a:t>
              </a:r>
            </a:p>
            <a:p>
              <a:r>
                <a:rPr lang="en-US" sz="2700" b="1" dirty="0">
                  <a:solidFill>
                    <a:srgbClr val="065A8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Validation</a:t>
              </a:r>
            </a:p>
          </p:txBody>
        </p:sp>
        <p:sp>
          <p:nvSpPr>
            <p:cNvPr id="41" name="Shape 16">
              <a:extLst>
                <a:ext uri="{FF2B5EF4-FFF2-40B4-BE49-F238E27FC236}">
                  <a16:creationId xmlns:a16="http://schemas.microsoft.com/office/drawing/2014/main" id="{05988233-7015-4212-E155-72883569BEB1}"/>
                </a:ext>
              </a:extLst>
            </p:cNvPr>
            <p:cNvSpPr/>
            <p:nvPr/>
          </p:nvSpPr>
          <p:spPr>
            <a:xfrm>
              <a:off x="12710160" y="3931920"/>
              <a:ext cx="4754880" cy="45720"/>
            </a:xfrm>
            <a:prstGeom prst="rect">
              <a:avLst/>
            </a:prstGeom>
            <a:solidFill>
              <a:srgbClr val="D0DCE8"/>
            </a:solidFill>
            <a:ln w="12700">
              <a:solidFill>
                <a:srgbClr val="D0DCE8"/>
              </a:solidFill>
              <a:prstDash val="solid"/>
            </a:ln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42" name="Text 17">
              <a:extLst>
                <a:ext uri="{FF2B5EF4-FFF2-40B4-BE49-F238E27FC236}">
                  <a16:creationId xmlns:a16="http://schemas.microsoft.com/office/drawing/2014/main" id="{56021357-5759-3C94-003B-DAD973EE3B92}"/>
                </a:ext>
              </a:extLst>
            </p:cNvPr>
            <p:cNvSpPr/>
            <p:nvPr/>
          </p:nvSpPr>
          <p:spPr>
            <a:xfrm>
              <a:off x="12710160" y="4114800"/>
              <a:ext cx="4754880" cy="4389120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685800" indent="-685800">
                <a:buSzPct val="100000"/>
                <a:buChar char="•"/>
              </a:pPr>
              <a:r>
                <a:rPr lang="en-US" sz="2300" dirty="0">
                  <a:solidFill>
                    <a:srgbClr val="1B2A3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Splits clusters into K folds; each is tested once and trained on the rest.</a:t>
              </a:r>
            </a:p>
            <a:p>
              <a:pPr marL="685800" indent="-685800">
                <a:buSzPct val="100000"/>
                <a:buChar char="•"/>
              </a:pPr>
              <a:r>
                <a:rPr lang="en-US" sz="2300" dirty="0">
                  <a:solidFill>
                    <a:srgbClr val="1B2A3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Stratified split preserves class balance in every fold.</a:t>
              </a:r>
            </a:p>
            <a:p>
              <a:pPr marL="685800" indent="-685800">
                <a:buSzPct val="100000"/>
                <a:buChar char="•"/>
              </a:pPr>
              <a:r>
                <a:rPr lang="en-US" sz="2300" dirty="0">
                  <a:solidFill>
                    <a:srgbClr val="1B2A3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Provides more robust performance estimates than a chronological train/test split.</a:t>
              </a: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C3DC8D59-30C0-D586-B32B-4EDC31215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3168" y="342900"/>
            <a:ext cx="1399032" cy="1399032"/>
          </a:xfrm>
          <a:prstGeom prst="rect">
            <a:avLst/>
          </a:prstGeom>
        </p:spPr>
      </p:pic>
      <p:grpSp>
        <p:nvGrpSpPr>
          <p:cNvPr id="44" name="Group 48">
            <a:extLst>
              <a:ext uri="{FF2B5EF4-FFF2-40B4-BE49-F238E27FC236}">
                <a16:creationId xmlns:a16="http://schemas.microsoft.com/office/drawing/2014/main" id="{308428D1-3CC4-D468-AFC3-0AA409784B99}"/>
              </a:ext>
            </a:extLst>
          </p:cNvPr>
          <p:cNvGrpSpPr>
            <a:grpSpLocks noChangeAspect="1"/>
          </p:cNvGrpSpPr>
          <p:nvPr/>
        </p:nvGrpSpPr>
        <p:grpSpPr>
          <a:xfrm>
            <a:off x="1298827" y="5905500"/>
            <a:ext cx="1199531" cy="1133191"/>
            <a:chOff x="0" y="0"/>
            <a:chExt cx="1108881" cy="1047556"/>
          </a:xfrm>
        </p:grpSpPr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id="{5D96156C-D1B9-B42B-C244-7F6C1EAB44EC}"/>
                </a:ext>
              </a:extLst>
            </p:cNvPr>
            <p:cNvSpPr/>
            <p:nvPr/>
          </p:nvSpPr>
          <p:spPr>
            <a:xfrm>
              <a:off x="0" y="0"/>
              <a:ext cx="1108837" cy="1047496"/>
            </a:xfrm>
            <a:custGeom>
              <a:avLst/>
              <a:gdLst/>
              <a:ahLst/>
              <a:cxnLst/>
              <a:rect l="l" t="t" r="r" b="b"/>
              <a:pathLst>
                <a:path w="1108837" h="1047496">
                  <a:moveTo>
                    <a:pt x="0" y="0"/>
                  </a:moveTo>
                  <a:lnTo>
                    <a:pt x="1108837" y="0"/>
                  </a:lnTo>
                  <a:lnTo>
                    <a:pt x="1108837" y="1047496"/>
                  </a:lnTo>
                  <a:lnTo>
                    <a:pt x="0" y="1047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2387" b="-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" name="Picture 2">
            <a:extLst>
              <a:ext uri="{FF2B5EF4-FFF2-40B4-BE49-F238E27FC236}">
                <a16:creationId xmlns:a16="http://schemas.microsoft.com/office/drawing/2014/main" id="{4401D9F7-94B7-70C6-2A61-631C3E589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44601"/>
            <a:ext cx="1920597" cy="100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F8934C9-BDEC-7475-5BCD-7DEA87F309AA}"/>
              </a:ext>
            </a:extLst>
          </p:cNvPr>
          <p:cNvSpPr txBox="1"/>
          <p:nvPr/>
        </p:nvSpPr>
        <p:spPr>
          <a:xfrm>
            <a:off x="2744934" y="6072827"/>
            <a:ext cx="379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A6A6A"/>
                </a:solidFill>
              </a:rPr>
              <a:t>+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1F2952A-FA67-B4B4-E591-581BDEB1C5C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7373"/>
          <a:stretch>
            <a:fillRect/>
          </a:stretch>
        </p:blipFill>
        <p:spPr>
          <a:xfrm>
            <a:off x="8458200" y="7008993"/>
            <a:ext cx="1891285" cy="20456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477E418-A953-A5AF-D3AC-5C792C5C02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01115" y="7200900"/>
            <a:ext cx="3089812" cy="169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6463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40080" y="512064"/>
            <a:ext cx="1700784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6000" b="1" dirty="0">
                <a:solidFill>
                  <a:srgbClr val="1B4D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Interested in strong aftershock forecasting?</a:t>
            </a:r>
            <a:endParaRPr lang="en-US" sz="6000" dirty="0">
              <a:solidFill>
                <a:srgbClr val="1B4D8E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640080" y="1609344"/>
            <a:ext cx="170078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6800" b="1" dirty="0">
                <a:solidFill>
                  <a:srgbClr val="0D85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Come see our presentations! </a:t>
            </a:r>
            <a:endParaRPr lang="en-US" sz="6800" dirty="0"/>
          </a:p>
        </p:txBody>
      </p:sp>
      <p:sp>
        <p:nvSpPr>
          <p:cNvPr id="5" name="Shape 3"/>
          <p:cNvSpPr/>
          <p:nvPr/>
        </p:nvSpPr>
        <p:spPr>
          <a:xfrm>
            <a:off x="640080" y="3145536"/>
            <a:ext cx="17007840" cy="54864"/>
          </a:xfrm>
          <a:prstGeom prst="rect">
            <a:avLst/>
          </a:prstGeom>
          <a:solidFill>
            <a:srgbClr val="1C4966"/>
          </a:solidFill>
          <a:ln w="12700">
            <a:solidFill>
              <a:srgbClr val="1C4966"/>
            </a:solidFill>
            <a:prstDash val="solid"/>
          </a:ln>
        </p:spPr>
        <p:txBody>
          <a:bodyPr/>
          <a:lstStyle/>
          <a:p>
            <a:endParaRPr lang="en-US" sz="3600"/>
          </a:p>
        </p:txBody>
      </p:sp>
      <p:sp>
        <p:nvSpPr>
          <p:cNvPr id="6" name="Shape 4"/>
          <p:cNvSpPr/>
          <p:nvPr/>
        </p:nvSpPr>
        <p:spPr>
          <a:xfrm>
            <a:off x="640080" y="3438144"/>
            <a:ext cx="8138160" cy="5303520"/>
          </a:xfrm>
          <a:prstGeom prst="rect">
            <a:avLst/>
          </a:prstGeom>
          <a:solidFill>
            <a:srgbClr val="1C4966"/>
          </a:solidFill>
          <a:ln w="12700">
            <a:solidFill>
              <a:srgbClr val="1C4966"/>
            </a:solidFill>
            <a:prstDash val="solid"/>
          </a:ln>
        </p:spPr>
        <p:txBody>
          <a:bodyPr/>
          <a:lstStyle/>
          <a:p>
            <a:endParaRPr lang="en-US" sz="3600"/>
          </a:p>
        </p:txBody>
      </p:sp>
      <p:sp>
        <p:nvSpPr>
          <p:cNvPr id="7" name="Shape 5"/>
          <p:cNvSpPr/>
          <p:nvPr/>
        </p:nvSpPr>
        <p:spPr>
          <a:xfrm>
            <a:off x="640080" y="3438144"/>
            <a:ext cx="8138160" cy="128016"/>
          </a:xfrm>
          <a:prstGeom prst="rect">
            <a:avLst/>
          </a:prstGeom>
          <a:solidFill>
            <a:srgbClr val="E9C46A"/>
          </a:solidFill>
          <a:ln w="12700">
            <a:solidFill>
              <a:srgbClr val="E9C46A"/>
            </a:solidFill>
            <a:prstDash val="solid"/>
          </a:ln>
        </p:spPr>
        <p:txBody>
          <a:bodyPr/>
          <a:lstStyle/>
          <a:p>
            <a:endParaRPr lang="en-US" sz="3600"/>
          </a:p>
        </p:txBody>
      </p:sp>
      <p:sp>
        <p:nvSpPr>
          <p:cNvPr id="8" name="Text 6"/>
          <p:cNvSpPr/>
          <p:nvPr/>
        </p:nvSpPr>
        <p:spPr>
          <a:xfrm>
            <a:off x="950976" y="3657600"/>
            <a:ext cx="7498080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600" b="1" dirty="0">
                <a:solidFill>
                  <a:srgbClr val="E9C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📍 PICO  ·  EGU26-7901</a:t>
            </a:r>
            <a:endParaRPr lang="en-US" sz="2600" dirty="0"/>
          </a:p>
        </p:txBody>
      </p:sp>
      <p:sp>
        <p:nvSpPr>
          <p:cNvPr id="9" name="Text 7"/>
          <p:cNvSpPr/>
          <p:nvPr/>
        </p:nvSpPr>
        <p:spPr>
          <a:xfrm>
            <a:off x="950976" y="6859524"/>
            <a:ext cx="7498080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Monday, 04 May</a:t>
            </a:r>
            <a:endParaRPr lang="en-US" sz="3400" dirty="0"/>
          </a:p>
        </p:txBody>
      </p:sp>
      <p:sp>
        <p:nvSpPr>
          <p:cNvPr id="10" name="Text 8"/>
          <p:cNvSpPr/>
          <p:nvPr/>
        </p:nvSpPr>
        <p:spPr>
          <a:xfrm>
            <a:off x="950976" y="7554468"/>
            <a:ext cx="749808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08:49 – 08:51 CEST</a:t>
            </a:r>
            <a:endParaRPr lang="en-US" sz="2600" dirty="0"/>
          </a:p>
        </p:txBody>
      </p:sp>
      <p:sp>
        <p:nvSpPr>
          <p:cNvPr id="11" name="Text 9"/>
          <p:cNvSpPr/>
          <p:nvPr/>
        </p:nvSpPr>
        <p:spPr>
          <a:xfrm>
            <a:off x="950976" y="8139684"/>
            <a:ext cx="749808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it-IT" sz="2500" i="1" dirty="0">
                <a:solidFill>
                  <a:srgbClr val="94D2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Session ESSI2.8 </a:t>
            </a:r>
            <a:r>
              <a:rPr lang="en-US" sz="2500" i="1" dirty="0">
                <a:solidFill>
                  <a:srgbClr val="94D2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PICO1b.7</a:t>
            </a:r>
            <a:endParaRPr lang="en-US" sz="2500" dirty="0"/>
          </a:p>
        </p:txBody>
      </p:sp>
      <p:sp>
        <p:nvSpPr>
          <p:cNvPr id="13" name="Shape 11"/>
          <p:cNvSpPr/>
          <p:nvPr/>
        </p:nvSpPr>
        <p:spPr>
          <a:xfrm>
            <a:off x="9509760" y="3438144"/>
            <a:ext cx="8138160" cy="5303520"/>
          </a:xfrm>
          <a:prstGeom prst="rect">
            <a:avLst/>
          </a:prstGeom>
          <a:solidFill>
            <a:srgbClr val="1C4966"/>
          </a:solidFill>
          <a:ln w="12700">
            <a:solidFill>
              <a:srgbClr val="1C4966"/>
            </a:solidFill>
            <a:prstDash val="solid"/>
          </a:ln>
        </p:spPr>
        <p:txBody>
          <a:bodyPr/>
          <a:lstStyle/>
          <a:p>
            <a:endParaRPr lang="en-US" sz="3600"/>
          </a:p>
        </p:txBody>
      </p:sp>
      <p:sp>
        <p:nvSpPr>
          <p:cNvPr id="14" name="Shape 12"/>
          <p:cNvSpPr/>
          <p:nvPr/>
        </p:nvSpPr>
        <p:spPr>
          <a:xfrm>
            <a:off x="9509760" y="3438144"/>
            <a:ext cx="8138160" cy="128016"/>
          </a:xfrm>
          <a:prstGeom prst="rect">
            <a:avLst/>
          </a:prstGeom>
          <a:solidFill>
            <a:srgbClr val="0A9396"/>
          </a:solidFill>
          <a:ln w="12700">
            <a:solidFill>
              <a:srgbClr val="0A9396"/>
            </a:solidFill>
            <a:prstDash val="solid"/>
          </a:ln>
        </p:spPr>
        <p:txBody>
          <a:bodyPr/>
          <a:lstStyle/>
          <a:p>
            <a:endParaRPr lang="en-US" sz="3600"/>
          </a:p>
        </p:txBody>
      </p:sp>
      <p:sp>
        <p:nvSpPr>
          <p:cNvPr id="15" name="Text 13"/>
          <p:cNvSpPr/>
          <p:nvPr/>
        </p:nvSpPr>
        <p:spPr>
          <a:xfrm>
            <a:off x="9820656" y="3657600"/>
            <a:ext cx="7498080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600" b="1" dirty="0">
                <a:solidFill>
                  <a:srgbClr val="0A939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🎤 Oral  ·  EGU26-524</a:t>
            </a:r>
            <a:endParaRPr lang="en-US" sz="2600" dirty="0"/>
          </a:p>
        </p:txBody>
      </p:sp>
      <p:sp>
        <p:nvSpPr>
          <p:cNvPr id="16" name="Text 14"/>
          <p:cNvSpPr/>
          <p:nvPr/>
        </p:nvSpPr>
        <p:spPr>
          <a:xfrm>
            <a:off x="9820656" y="6819900"/>
            <a:ext cx="7498080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Wednesday, 06 May</a:t>
            </a:r>
            <a:endParaRPr lang="en-US" sz="3400" dirty="0"/>
          </a:p>
        </p:txBody>
      </p:sp>
      <p:sp>
        <p:nvSpPr>
          <p:cNvPr id="17" name="Text 15"/>
          <p:cNvSpPr/>
          <p:nvPr/>
        </p:nvSpPr>
        <p:spPr>
          <a:xfrm>
            <a:off x="9820656" y="7514844"/>
            <a:ext cx="749808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14:25 – 14:35 CEST</a:t>
            </a:r>
            <a:endParaRPr lang="en-US" sz="2600" dirty="0"/>
          </a:p>
        </p:txBody>
      </p:sp>
      <p:sp>
        <p:nvSpPr>
          <p:cNvPr id="18" name="Text 16"/>
          <p:cNvSpPr/>
          <p:nvPr/>
        </p:nvSpPr>
        <p:spPr>
          <a:xfrm>
            <a:off x="9820656" y="8100060"/>
            <a:ext cx="749808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500" i="1" dirty="0">
                <a:solidFill>
                  <a:srgbClr val="94D2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Session NH4.8 Room 1.15/16</a:t>
            </a:r>
            <a:endParaRPr lang="en-US" sz="2500" dirty="0"/>
          </a:p>
        </p:txBody>
      </p:sp>
      <p:sp>
        <p:nvSpPr>
          <p:cNvPr id="20" name="Text 18"/>
          <p:cNvSpPr/>
          <p:nvPr/>
        </p:nvSpPr>
        <p:spPr>
          <a:xfrm>
            <a:off x="640080" y="9326880"/>
            <a:ext cx="17007840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00" i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We'd love to chat — find us there!   ·  Gentili, Caravella &amp; Chiappetta  ·  OGS-CRS   sgentili@ogs.it                                                           Logos by </a:t>
            </a:r>
            <a:r>
              <a:rPr lang="en-US" sz="2100" i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SiarpaMayBeReal</a:t>
            </a:r>
            <a:r>
              <a:rPr lang="en-US" sz="2100" i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2100" dirty="0"/>
          </a:p>
        </p:txBody>
      </p:sp>
      <p:sp>
        <p:nvSpPr>
          <p:cNvPr id="21" name="Text 7">
            <a:extLst>
              <a:ext uri="{FF2B5EF4-FFF2-40B4-BE49-F238E27FC236}">
                <a16:creationId xmlns:a16="http://schemas.microsoft.com/office/drawing/2014/main" id="{797007FD-6F77-9E8C-5819-EBDEEB4DF1CC}"/>
              </a:ext>
            </a:extLst>
          </p:cNvPr>
          <p:cNvSpPr/>
          <p:nvPr/>
        </p:nvSpPr>
        <p:spPr>
          <a:xfrm>
            <a:off x="960120" y="5058156"/>
            <a:ext cx="7498080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 enhanced version of the NESTORE software for strong aftershock forecasting</a:t>
            </a:r>
            <a:endParaRPr lang="en-US" sz="3400" dirty="0"/>
          </a:p>
        </p:txBody>
      </p:sp>
      <p:sp>
        <p:nvSpPr>
          <p:cNvPr id="22" name="Text 7">
            <a:extLst>
              <a:ext uri="{FF2B5EF4-FFF2-40B4-BE49-F238E27FC236}">
                <a16:creationId xmlns:a16="http://schemas.microsoft.com/office/drawing/2014/main" id="{3E9AE492-8E09-B5F1-ED26-33F731026F19}"/>
              </a:ext>
            </a:extLst>
          </p:cNvPr>
          <p:cNvSpPr/>
          <p:nvPr/>
        </p:nvSpPr>
        <p:spPr>
          <a:xfrm>
            <a:off x="9829800" y="5210556"/>
            <a:ext cx="7498080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Forecasting strong aftershocks in New Zealand with the machine-learning NESTORE algorithm: two different testing approaches</a:t>
            </a:r>
            <a:endParaRPr lang="en-US" sz="3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D5DB16-E4DB-210D-F74E-FFD591FF52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691" y="338949"/>
            <a:ext cx="2670189" cy="267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92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2702</TotalTime>
  <Words>350</Words>
  <Application>Microsoft Office PowerPoint</Application>
  <PresentationFormat>Custom</PresentationFormat>
  <Paragraphs>43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Arial</vt:lpstr>
      <vt:lpstr>Aptos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20220407_OGS_presentazione_16_9_0 (1).pptx</dc:title>
  <dc:creator>Stefania Gentili</dc:creator>
  <cp:lastModifiedBy>Stefania Gentili</cp:lastModifiedBy>
  <cp:revision>44</cp:revision>
  <dcterms:created xsi:type="dcterms:W3CDTF">2006-08-16T00:00:00Z</dcterms:created>
  <dcterms:modified xsi:type="dcterms:W3CDTF">2026-05-02T15:18:39Z</dcterms:modified>
  <dc:identifier>DAGyqNKGT9Q</dc:identifier>
</cp:coreProperties>
</file>