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9" r:id="rId6"/>
    <p:sldId id="271" r:id="rId7"/>
    <p:sldId id="262" r:id="rId8"/>
    <p:sldId id="278" r:id="rId9"/>
    <p:sldId id="264" r:id="rId10"/>
    <p:sldId id="272" r:id="rId11"/>
    <p:sldId id="273" r:id="rId12"/>
    <p:sldId id="281" r:id="rId13"/>
    <p:sldId id="282" r:id="rId14"/>
    <p:sldId id="280" r:id="rId15"/>
    <p:sldId id="283" r:id="rId16"/>
    <p:sldId id="276" r:id="rId17"/>
    <p:sldId id="288" r:id="rId18"/>
    <p:sldId id="284" r:id="rId19"/>
    <p:sldId id="286" r:id="rId20"/>
    <p:sldId id="277" r:id="rId21"/>
    <p:sldId id="257" r:id="rId2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02" y="570"/>
      </p:cViewPr>
      <p:guideLst>
        <p:guide orient="horz" pos="3024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0B35-D7C4-8D79-90A1-AF5C6B6D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24858-239A-9389-50B0-BD35F50AA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7CA6-A57F-87C1-BCA8-2AC38CC2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BF9B-ABA2-E614-C7E5-5ABBACE4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8F3F4-6B54-D62E-D4B6-4D35483D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8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DF75-EA17-02D0-E317-5DD4F044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E97EA-33D2-2A80-72B0-EA25D302C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F45FE-C004-B5D1-A588-1D13D616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3679C-465E-3BA8-6FFF-1AF28EC9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BDA24-1F7B-63FE-1541-0E2EF8F4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A2BB0-8B3A-20FB-CA14-E751A7624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9D562-DAA8-4DD1-45A4-33A9C6B7C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98D29-9093-D7DA-7D72-B6B42B20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A46F3-0D2E-BA0A-064D-67348C53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EFFF9-A6E5-F7C7-E48F-A3F0C269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A857-80B6-1930-761F-AE4FBADA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CCBF6-758E-714D-3920-632F05498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DC89-665A-4F31-5781-49BBBF6E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D8739-B6E0-4296-0D4C-4B33985D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EBA2-53BB-05F2-9E9E-D71939B4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CFA7-AE34-EF46-8C37-D56A5829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CA3A0-E844-4394-0DB1-CE8C20B6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0AD6C-5AC5-EB2A-BED5-B20387D2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86715-0A6C-C70D-E344-909AE8DC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16F21-9F24-43F5-07D9-3F67531C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ACE8-619D-A906-6527-E556419A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1012-B188-A75C-AF01-F4BA5E38A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CF045-4ED4-328B-D0DD-DFE513986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4D0C3-1B55-5179-691B-87F6A848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0B1A6-E4CB-E6CA-90F3-2B5D7B27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8AE2F-3F55-31DC-62FC-3E92ACB3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E63F-6A76-CF1E-33FC-B2AB575F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CCC5-2351-0D26-D275-4809B4300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AAFD2-68DF-BD1D-A15D-9F2CA0278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49EA0-41BD-598D-2629-0F1FBDB36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5FC85-1FAF-3098-0B12-FAAC20039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BF941-2358-D563-CC2E-C6F0A7CB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96748B-1309-9DA8-1FBE-6DC04A9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E90377-4B4B-A095-1650-CBE7AFC4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6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4C5F-C420-00EA-E784-12AB9031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F9B3E-9520-D799-9D7F-662D0320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EB8D5-758E-FAC5-2272-46F300C2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2A1DC-B438-4D30-8438-8BD39B5C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282D7-C96C-8044-2345-5E0FB0EB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FE15B-F3C8-6323-7C62-1535097D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20D38-617D-A820-85B0-9E76509B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72DB-AB2D-2CB1-3B90-8F7CB13F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2A32A-D962-D2BD-FA1F-CE03814F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EAF9C-DAEE-0961-DF77-9560EC0F1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D481E-322E-D6D3-8D10-5B583D8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446D4-54C9-A548-43FC-C20594F0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69664-782F-AB5F-32E6-63947D35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6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A5490-2988-8819-ACE3-51405E71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56E55-F3AC-101A-E353-A3590EA95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A1798-03E5-1A38-5311-8E9BD368F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E733-4928-C485-55C3-05BD3455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7C654-CE7B-DA92-8AA4-A88C91D4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FD0A0-1D65-0746-466D-91318837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9D076B-DC14-5F4D-DBFB-E0883F97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C24DD-25E4-EBBA-1917-77F529932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B9DF1-5579-6B59-FE17-A3CE775D0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230DCF-E66A-4C23-9273-FD8B76AD3093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16AD5-BE25-C3A4-2479-CC1F62200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4557D-DAC1-71BA-7089-76643067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A50166-D2B5-46A5-9326-7E4E3338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854DD6C9-8588-8D24-40A4-A3E448A0D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25" y="2024690"/>
            <a:ext cx="11540703" cy="237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000" b="1" dirty="0">
                <a:latin typeface="Arial" pitchFamily="34" charset="0"/>
              </a:rPr>
              <a:t>Zdenek Nemecek</a:t>
            </a:r>
            <a:r>
              <a:rPr lang="cs-CZ" sz="2000" b="1" dirty="0">
                <a:latin typeface="Arial" pitchFamily="34" charset="0"/>
              </a:rPr>
              <a:t> and</a:t>
            </a:r>
            <a:r>
              <a:rPr lang="en-GB" sz="2000" b="1" dirty="0">
                <a:latin typeface="Arial" pitchFamily="34" charset="0"/>
              </a:rPr>
              <a:t> Jana </a:t>
            </a:r>
            <a:r>
              <a:rPr lang="en-GB" sz="2000" b="1" dirty="0" err="1">
                <a:latin typeface="Arial" pitchFamily="34" charset="0"/>
              </a:rPr>
              <a:t>Safrankova</a:t>
            </a:r>
            <a:endParaRPr lang="en-GB" sz="2000" b="1" dirty="0">
              <a:latin typeface="Arial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GB" sz="1600" i="1" dirty="0">
                <a:latin typeface="Arial" pitchFamily="34" charset="0"/>
                <a:cs typeface="Times New Roman" pitchFamily="18" charset="0"/>
              </a:rPr>
              <a:t>Charles </a:t>
            </a:r>
            <a:r>
              <a:rPr lang="en-US" sz="1600" i="1" dirty="0">
                <a:latin typeface="Arial" pitchFamily="34" charset="0"/>
                <a:cs typeface="Times New Roman" pitchFamily="18" charset="0"/>
              </a:rPr>
              <a:t>University, Faculty of Mathematics and Physics, Prague, Czech Republic</a:t>
            </a:r>
            <a:endParaRPr lang="cs-CZ" sz="1600" i="1" dirty="0">
              <a:latin typeface="Arial" pitchFamily="34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cs-CZ" sz="1600" i="1" dirty="0">
              <a:latin typeface="Arial" pitchFamily="34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1600" i="1" dirty="0">
              <a:latin typeface="Arial" pitchFamily="34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600" i="1" dirty="0">
                <a:latin typeface="Arial" pitchFamily="34" charset="0"/>
                <a:cs typeface="Times New Roman" pitchFamily="18" charset="0"/>
              </a:rPr>
              <a:t>with thanks to our collaborators</a:t>
            </a:r>
          </a:p>
          <a:p>
            <a:pPr algn="ctr">
              <a:lnSpc>
                <a:spcPct val="130000"/>
              </a:lnSpc>
            </a:pPr>
            <a:r>
              <a:rPr lang="en-US" sz="1600" dirty="0">
                <a:latin typeface="Arial" pitchFamily="34" charset="0"/>
                <a:cs typeface="Times New Roman" pitchFamily="18" charset="0"/>
              </a:rPr>
              <a:t>Tereza </a:t>
            </a:r>
            <a:r>
              <a:rPr lang="en-US" sz="1600" dirty="0" err="1">
                <a:latin typeface="Arial" pitchFamily="34" charset="0"/>
                <a:cs typeface="Times New Roman" pitchFamily="18" charset="0"/>
              </a:rPr>
              <a:t>Durovcova</a:t>
            </a:r>
            <a:r>
              <a:rPr lang="en-US" sz="1600" dirty="0">
                <a:latin typeface="Arial" pitchFamily="34" charset="0"/>
                <a:cs typeface="Times New Roman" pitchFamily="18" charset="0"/>
              </a:rPr>
              <a:t>, Alexander </a:t>
            </a:r>
            <a:r>
              <a:rPr lang="en-US" sz="1600" dirty="0" err="1">
                <a:latin typeface="Arial" pitchFamily="34" charset="0"/>
                <a:cs typeface="Times New Roman" pitchFamily="18" charset="0"/>
              </a:rPr>
              <a:t>Pitna</a:t>
            </a:r>
            <a:r>
              <a:rPr lang="en-US" sz="16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cs-CZ" sz="1600" dirty="0" err="1">
                <a:latin typeface="Arial" pitchFamily="34" charset="0"/>
                <a:cs typeface="Times New Roman" pitchFamily="18" charset="0"/>
              </a:rPr>
              <a:t>Frantisek</a:t>
            </a:r>
            <a:r>
              <a:rPr lang="cs-CZ" sz="16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cs-CZ" sz="1600" dirty="0" err="1">
                <a:latin typeface="Arial" pitchFamily="34" charset="0"/>
                <a:cs typeface="Times New Roman" pitchFamily="18" charset="0"/>
              </a:rPr>
              <a:t>Nemec</a:t>
            </a:r>
            <a:r>
              <a:rPr lang="cs-CZ" sz="16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600" dirty="0">
                <a:latin typeface="Arial" pitchFamily="34" charset="0"/>
                <a:cs typeface="Times New Roman" pitchFamily="18" charset="0"/>
              </a:rPr>
              <a:t>Lubomir Prech, Jiri Pavlu, Gilbert Pi, O. Goncharov, K. </a:t>
            </a:r>
            <a:r>
              <a:rPr lang="en-US" sz="1600" dirty="0" err="1">
                <a:latin typeface="Arial" pitchFamily="34" charset="0"/>
                <a:cs typeface="Times New Roman" pitchFamily="18" charset="0"/>
              </a:rPr>
              <a:t>Grygorov</a:t>
            </a:r>
            <a:endParaRPr lang="en-US" sz="1600" dirty="0">
              <a:latin typeface="Arial" pitchFamily="34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600" i="1" dirty="0">
                <a:latin typeface="Arial" pitchFamily="34" charset="0"/>
                <a:cs typeface="Times New Roman" pitchFamily="18" charset="0"/>
              </a:rPr>
              <a:t>and former and present students in our Space Physics Lab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9918C775-94F7-94AA-8DA6-5EB08D954652}"/>
              </a:ext>
            </a:extLst>
          </p:cNvPr>
          <p:cNvGrpSpPr>
            <a:grpSpLocks/>
          </p:cNvGrpSpPr>
          <p:nvPr/>
        </p:nvGrpSpPr>
        <p:grpSpPr bwMode="auto">
          <a:xfrm>
            <a:off x="190498" y="5219686"/>
            <a:ext cx="1473856" cy="1531765"/>
            <a:chOff x="2286" y="96"/>
            <a:chExt cx="912" cy="912"/>
          </a:xfrm>
        </p:grpSpPr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5E791262-8281-9B1F-4C0A-4C6DE4422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96"/>
              <a:ext cx="912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7" name="Picture 15" descr="logo600">
              <a:extLst>
                <a:ext uri="{FF2B5EF4-FFF2-40B4-BE49-F238E27FC236}">
                  <a16:creationId xmlns:a16="http://schemas.microsoft.com/office/drawing/2014/main" id="{746999F1-41CD-9543-7191-B35ED3E67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144"/>
              <a:ext cx="864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id="{1396D990-6C09-EB51-ABA7-6C038843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8" y="1983842"/>
            <a:ext cx="8763000" cy="1300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75655" tIns="375655" rIns="375655" bIns="375655">
            <a:spAutoFit/>
          </a:bodyPr>
          <a:lstStyle/>
          <a:p>
            <a:pPr algn="ctr" defTabSz="1500188">
              <a:lnSpc>
                <a:spcPct val="150000"/>
              </a:lnSpc>
              <a:defRPr/>
            </a:pPr>
            <a:endParaRPr lang="cs-CZ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" name="Obrázek 97" descr="100_1749.JPG">
            <a:extLst>
              <a:ext uri="{FF2B5EF4-FFF2-40B4-BE49-F238E27FC236}">
                <a16:creationId xmlns:a16="http://schemas.microsoft.com/office/drawing/2014/main" id="{A8D83BF3-3A89-4158-2872-50AFB8559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9655" b="6561"/>
          <a:stretch>
            <a:fillRect/>
          </a:stretch>
        </p:blipFill>
        <p:spPr bwMode="auto">
          <a:xfrm>
            <a:off x="10473209" y="5141853"/>
            <a:ext cx="1524160" cy="15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11">
            <a:extLst>
              <a:ext uri="{FF2B5EF4-FFF2-40B4-BE49-F238E27FC236}">
                <a16:creationId xmlns:a16="http://schemas.microsoft.com/office/drawing/2014/main" id="{82DF2D23-F530-1F0A-8DC3-902ED31382D0}"/>
              </a:ext>
            </a:extLst>
          </p:cNvPr>
          <p:cNvSpPr/>
          <p:nvPr/>
        </p:nvSpPr>
        <p:spPr>
          <a:xfrm>
            <a:off x="3345815" y="5796180"/>
            <a:ext cx="544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EGU General Assembly, Vienna, 2026</a:t>
            </a:r>
          </a:p>
          <a:p>
            <a:pPr algn="ctr"/>
            <a:r>
              <a:rPr lang="cs-CZ" sz="1400" i="1" dirty="0" err="1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Hannes</a:t>
            </a:r>
            <a:r>
              <a:rPr lang="cs-CZ" sz="14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cs-CZ" sz="14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</a:t>
            </a:r>
            <a:r>
              <a:rPr lang="cs-CZ" sz="14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</a:t>
            </a:r>
            <a:r>
              <a:rPr lang="en-US" sz="14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14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18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1D31846-F750-9D9B-265B-35D8E0A7A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97" y="67616"/>
            <a:ext cx="11846272" cy="137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375655" tIns="375655" rIns="375655" bIns="375655">
            <a:spAutoFit/>
          </a:bodyPr>
          <a:lstStyle/>
          <a:p>
            <a:pPr algn="ctr" defTabSz="1500188">
              <a:defRPr/>
            </a:pPr>
            <a:r>
              <a:rPr lang="en-US" sz="4000" b="1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Solar wind on the path from the Sun to Earth</a:t>
            </a:r>
            <a:endParaRPr lang="en-US" sz="4000" b="1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88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A910F-9F43-7439-99CA-805ADE9D9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EDBAEFC-7E30-8D7F-2A7B-F89DE88D9E11}"/>
              </a:ext>
            </a:extLst>
          </p:cNvPr>
          <p:cNvSpPr txBox="1"/>
          <p:nvPr/>
        </p:nvSpPr>
        <p:spPr>
          <a:xfrm>
            <a:off x="7183613" y="631212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Safrankova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et al. (2023</a:t>
            </a:r>
            <a:r>
              <a:rPr lang="en-US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644AFA1-DD15-5164-234B-9D068DE7F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227" y="4787173"/>
            <a:ext cx="5682240" cy="13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Q2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happens at 0.3 AU?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Q5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 – Could be dissipation of turbulent fluctuations a source of solar wind heating?</a:t>
            </a: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2E92F2C7-B192-757E-63A4-81C895A1647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38567" y="4194520"/>
            <a:ext cx="515837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Questions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25A258F-D521-3A77-6C19-B00C39E1A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804060"/>
            <a:ext cx="5798058" cy="309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Data from PSP and </a:t>
            </a:r>
            <a:r>
              <a:rPr lang="en-US" altLang="cs-CZ" sz="1800" dirty="0" err="1">
                <a:latin typeface="Arial" charset="0"/>
              </a:rPr>
              <a:t>SolO</a:t>
            </a:r>
            <a:r>
              <a:rPr lang="en-US" altLang="cs-CZ" sz="1800" dirty="0">
                <a:latin typeface="Arial" charset="0"/>
              </a:rPr>
              <a:t> compared with mean values at L1 (Wind, blue horizontal lines)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Plasma beta exhibits a clear change of the radial trend at ~0.3 AU, it is equal to 1 AU value farther from the Sun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Fluctuation level of both perpendicular and compressive components correlates with decreasing IMF magnitude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Normalized fluctuation level increases till 0.3 AU but it is about constant beyond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3D9FDAB-C962-DF30-0591-44F929906D9F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Radial evolution of the interplanetary magnetic field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Obrázek 276">
            <a:extLst>
              <a:ext uri="{FF2B5EF4-FFF2-40B4-BE49-F238E27FC236}">
                <a16:creationId xmlns:a16="http://schemas.microsoft.com/office/drawing/2014/main" id="{4DC75E82-19DD-206B-EBB1-B2F55624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60" y="820617"/>
            <a:ext cx="2394095" cy="1697872"/>
          </a:xfrm>
          <a:prstGeom prst="rect">
            <a:avLst/>
          </a:prstGeom>
        </p:spPr>
      </p:pic>
      <p:pic>
        <p:nvPicPr>
          <p:cNvPr id="26" name="Obrázek 17">
            <a:extLst>
              <a:ext uri="{FF2B5EF4-FFF2-40B4-BE49-F238E27FC236}">
                <a16:creationId xmlns:a16="http://schemas.microsoft.com/office/drawing/2014/main" id="{021AE1AB-F428-EFAE-D906-DF091646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0" y="2603477"/>
            <a:ext cx="2430925" cy="1782395"/>
          </a:xfrm>
          <a:prstGeom prst="rect">
            <a:avLst/>
          </a:prstGeom>
        </p:spPr>
      </p:pic>
      <p:pic>
        <p:nvPicPr>
          <p:cNvPr id="27" name="Obrázek 25">
            <a:extLst>
              <a:ext uri="{FF2B5EF4-FFF2-40B4-BE49-F238E27FC236}">
                <a16:creationId xmlns:a16="http://schemas.microsoft.com/office/drawing/2014/main" id="{3B2C5719-CFBA-C782-8BE8-A6BF17423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90" y="2598864"/>
            <a:ext cx="2570172" cy="1809755"/>
          </a:xfrm>
          <a:prstGeom prst="rect">
            <a:avLst/>
          </a:prstGeom>
        </p:spPr>
      </p:pic>
      <p:pic>
        <p:nvPicPr>
          <p:cNvPr id="28" name="Obrázek 33">
            <a:extLst>
              <a:ext uri="{FF2B5EF4-FFF2-40B4-BE49-F238E27FC236}">
                <a16:creationId xmlns:a16="http://schemas.microsoft.com/office/drawing/2014/main" id="{C06DF92E-A2E3-5BD9-3A64-590A1BB3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18" y="4675244"/>
            <a:ext cx="2532937" cy="1868373"/>
          </a:xfrm>
          <a:prstGeom prst="rect">
            <a:avLst/>
          </a:prstGeom>
        </p:spPr>
      </p:pic>
      <p:pic>
        <p:nvPicPr>
          <p:cNvPr id="29" name="Obrázek 35">
            <a:extLst>
              <a:ext uri="{FF2B5EF4-FFF2-40B4-BE49-F238E27FC236}">
                <a16:creationId xmlns:a16="http://schemas.microsoft.com/office/drawing/2014/main" id="{97752C6C-338E-F87B-9A48-308B45FC1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499" y="4638054"/>
            <a:ext cx="2597260" cy="19055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8C8C54C-F57D-5787-097A-4DF6068A1A48}"/>
              </a:ext>
            </a:extLst>
          </p:cNvPr>
          <p:cNvSpPr txBox="1"/>
          <p:nvPr/>
        </p:nvSpPr>
        <p:spPr>
          <a:xfrm>
            <a:off x="2037403" y="878719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CF09E914-28AB-72A8-953C-CDF1C0E98238}"/>
              </a:ext>
            </a:extLst>
          </p:cNvPr>
          <p:cNvSpPr txBox="1"/>
          <p:nvPr/>
        </p:nvSpPr>
        <p:spPr>
          <a:xfrm>
            <a:off x="1924391" y="2782326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90643633-8C02-405F-6EA1-EF0307ECE935}"/>
              </a:ext>
            </a:extLst>
          </p:cNvPr>
          <p:cNvSpPr txBox="1"/>
          <p:nvPr/>
        </p:nvSpPr>
        <p:spPr>
          <a:xfrm>
            <a:off x="4366254" y="2871010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3">
            <a:extLst>
              <a:ext uri="{FF2B5EF4-FFF2-40B4-BE49-F238E27FC236}">
                <a16:creationId xmlns:a16="http://schemas.microsoft.com/office/drawing/2014/main" id="{8795B105-D2E5-97A2-B254-000BC5BAC895}"/>
              </a:ext>
            </a:extLst>
          </p:cNvPr>
          <p:cNvSpPr txBox="1"/>
          <p:nvPr/>
        </p:nvSpPr>
        <p:spPr>
          <a:xfrm>
            <a:off x="4391976" y="5840767"/>
            <a:ext cx="159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3">
            <a:extLst>
              <a:ext uri="{FF2B5EF4-FFF2-40B4-BE49-F238E27FC236}">
                <a16:creationId xmlns:a16="http://schemas.microsoft.com/office/drawing/2014/main" id="{04D2A8B6-6039-2BA9-C874-FAAA88EFDAD7}"/>
              </a:ext>
            </a:extLst>
          </p:cNvPr>
          <p:cNvSpPr txBox="1"/>
          <p:nvPr/>
        </p:nvSpPr>
        <p:spPr>
          <a:xfrm>
            <a:off x="687562" y="4813634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|B|/|B|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1BDE98-32FB-C102-6307-EE9C5A47DD90}"/>
              </a:ext>
            </a:extLst>
          </p:cNvPr>
          <p:cNvCxnSpPr/>
          <p:nvPr/>
        </p:nvCxnSpPr>
        <p:spPr>
          <a:xfrm flipV="1">
            <a:off x="1086416" y="5721794"/>
            <a:ext cx="0" cy="380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DCEA08-99D7-8112-9CAA-B6A5C78E3773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080363" y="5444607"/>
            <a:ext cx="0" cy="489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1FF23E-E4F8-8520-86F1-FBE15A517804}"/>
              </a:ext>
            </a:extLst>
          </p:cNvPr>
          <p:cNvGrpSpPr/>
          <p:nvPr/>
        </p:nvGrpSpPr>
        <p:grpSpPr>
          <a:xfrm>
            <a:off x="3283262" y="682526"/>
            <a:ext cx="2449973" cy="1857928"/>
            <a:chOff x="3283262" y="736314"/>
            <a:chExt cx="2449973" cy="1857928"/>
          </a:xfrm>
        </p:grpSpPr>
        <p:pic>
          <p:nvPicPr>
            <p:cNvPr id="25" name="Obrázek 28">
              <a:extLst>
                <a:ext uri="{FF2B5EF4-FFF2-40B4-BE49-F238E27FC236}">
                  <a16:creationId xmlns:a16="http://schemas.microsoft.com/office/drawing/2014/main" id="{C1140E5F-D0D9-8C13-3082-53D10F7E2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3262" y="736314"/>
              <a:ext cx="2449973" cy="1857928"/>
            </a:xfrm>
            <a:prstGeom prst="rect">
              <a:avLst/>
            </a:prstGeom>
          </p:spPr>
        </p:pic>
        <p:sp>
          <p:nvSpPr>
            <p:cNvPr id="5" name="TextovéPole 3">
              <a:extLst>
                <a:ext uri="{FF2B5EF4-FFF2-40B4-BE49-F238E27FC236}">
                  <a16:creationId xmlns:a16="http://schemas.microsoft.com/office/drawing/2014/main" id="{11AAC2AC-5158-AF96-C5BA-CA2C238B2BE1}"/>
                </a:ext>
              </a:extLst>
            </p:cNvPr>
            <p:cNvSpPr txBox="1"/>
            <p:nvPr/>
          </p:nvSpPr>
          <p:spPr>
            <a:xfrm>
              <a:off x="5190864" y="1830506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ẞ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A2C006-A694-BC4D-99C7-D97F5A5B7474}"/>
                </a:ext>
              </a:extLst>
            </p:cNvPr>
            <p:cNvCxnSpPr/>
            <p:nvPr/>
          </p:nvCxnSpPr>
          <p:spPr>
            <a:xfrm flipV="1">
              <a:off x="4293594" y="1705922"/>
              <a:ext cx="0" cy="38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3">
              <a:extLst>
                <a:ext uri="{FF2B5EF4-FFF2-40B4-BE49-F238E27FC236}">
                  <a16:creationId xmlns:a16="http://schemas.microsoft.com/office/drawing/2014/main" id="{EA1579C4-D703-D218-CEF2-97AF0EC90032}"/>
                </a:ext>
              </a:extLst>
            </p:cNvPr>
            <p:cNvSpPr txBox="1"/>
            <p:nvPr/>
          </p:nvSpPr>
          <p:spPr>
            <a:xfrm>
              <a:off x="3850689" y="2086168"/>
              <a:ext cx="815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0.3 AU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ovéPole 3">
            <a:extLst>
              <a:ext uri="{FF2B5EF4-FFF2-40B4-BE49-F238E27FC236}">
                <a16:creationId xmlns:a16="http://schemas.microsoft.com/office/drawing/2014/main" id="{F652FF50-4203-A4D4-A35D-1CC36CC70FA7}"/>
              </a:ext>
            </a:extLst>
          </p:cNvPr>
          <p:cNvSpPr txBox="1"/>
          <p:nvPr/>
        </p:nvSpPr>
        <p:spPr>
          <a:xfrm>
            <a:off x="612543" y="6037383"/>
            <a:ext cx="735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ovéPole 3">
            <a:extLst>
              <a:ext uri="{FF2B5EF4-FFF2-40B4-BE49-F238E27FC236}">
                <a16:creationId xmlns:a16="http://schemas.microsoft.com/office/drawing/2014/main" id="{29CBE85B-927B-C6C9-59BE-3DE47AF288C5}"/>
              </a:ext>
            </a:extLst>
          </p:cNvPr>
          <p:cNvSpPr txBox="1"/>
          <p:nvPr/>
        </p:nvSpPr>
        <p:spPr>
          <a:xfrm>
            <a:off x="3693224" y="5934236"/>
            <a:ext cx="77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4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EA972-4DDC-5A3C-14E7-2C906B14D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4BE4E37-C357-9FBE-5E69-222798ED53D5}"/>
              </a:ext>
            </a:extLst>
          </p:cNvPr>
          <p:cNvSpPr txBox="1"/>
          <p:nvPr/>
        </p:nvSpPr>
        <p:spPr>
          <a:xfrm>
            <a:off x="900667" y="6405334"/>
            <a:ext cx="3815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Safrankova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(2023)</a:t>
            </a: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1B47096-1581-8C0A-3B9A-7E1C1EECF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607" y="5707171"/>
            <a:ext cx="4399027" cy="47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1800" b="1" noProof="0" dirty="0">
                <a:solidFill>
                  <a:srgbClr val="214BFB"/>
                </a:solidFill>
                <a:latin typeface="Arial" charset="0"/>
              </a:rPr>
              <a:t>Q2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</a:t>
            </a:r>
            <a:r>
              <a:rPr lang="en-US" sz="1800" noProof="0" dirty="0">
                <a:solidFill>
                  <a:srgbClr val="214BFB"/>
                </a:solidFill>
                <a:latin typeface="Arial" charset="0"/>
              </a:rPr>
              <a:t> What happens at 0.3 AU?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sz="1800" noProof="0" dirty="0">
              <a:solidFill>
                <a:srgbClr val="214BFB"/>
              </a:solidFill>
              <a:latin typeface="Arial" charset="0"/>
            </a:endParaRP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6ADD382D-8C57-2596-FEBC-CACDB39A387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25973" y="4949394"/>
            <a:ext cx="489696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FF75446D-B390-00EF-C7A3-5842E5C4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549" y="1204013"/>
            <a:ext cx="6250821" cy="25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The PSD slope of both compressive and perpendicular IMF components is around -3/2 (</a:t>
            </a:r>
            <a:r>
              <a:rPr lang="en-US" altLang="cs-CZ" sz="1600" dirty="0" err="1">
                <a:latin typeface="Arial" charset="0"/>
              </a:rPr>
              <a:t>Iroshnikov</a:t>
            </a:r>
            <a:r>
              <a:rPr lang="en-US" altLang="cs-CZ" sz="1600" dirty="0">
                <a:latin typeface="Arial" charset="0"/>
              </a:rPr>
              <a:t>-Kreichnan) close to Sun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It quickly evolves toward -5/3 (</a:t>
            </a:r>
            <a:r>
              <a:rPr lang="en-US" altLang="cs-CZ" sz="1600" dirty="0" err="1">
                <a:latin typeface="Arial" charset="0"/>
              </a:rPr>
              <a:t>Kolgomorov</a:t>
            </a:r>
            <a:r>
              <a:rPr lang="en-US" altLang="cs-CZ" sz="1600" dirty="0">
                <a:latin typeface="Arial" charset="0"/>
              </a:rPr>
              <a:t>) value till ~0.3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This trend is consistent with the increase of </a:t>
            </a:r>
            <a:r>
              <a:rPr lang="en-US" altLang="cs-CZ" sz="1600" i="1" dirty="0">
                <a:latin typeface="Arial" charset="0"/>
              </a:rPr>
              <a:t>plasma beta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Plasma beta as well as slope 1 values observed at ~0.3 AU are close to that derived from 20 years of Wind observations at L1 (blue line)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It is surprising that the slope (cascade speed) is so sensitive to beta value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FE849C8-ED25-A263-0CD7-9F783689A12E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Radial evolution of IMF power spectral density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Obrázek 30">
            <a:extLst>
              <a:ext uri="{FF2B5EF4-FFF2-40B4-BE49-F238E27FC236}">
                <a16:creationId xmlns:a16="http://schemas.microsoft.com/office/drawing/2014/main" id="{BCE1B23D-4838-2FB6-88C0-F57D4258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18" y="792438"/>
            <a:ext cx="3175180" cy="2539317"/>
          </a:xfrm>
          <a:prstGeom prst="rect">
            <a:avLst/>
          </a:prstGeom>
        </p:spPr>
      </p:pic>
      <p:pic>
        <p:nvPicPr>
          <p:cNvPr id="19" name="Obrázek 1">
            <a:extLst>
              <a:ext uri="{FF2B5EF4-FFF2-40B4-BE49-F238E27FC236}">
                <a16:creationId xmlns:a16="http://schemas.microsoft.com/office/drawing/2014/main" id="{E327B20F-1486-0B3D-6A52-B3557D08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8" y="3785508"/>
            <a:ext cx="3235725" cy="2588580"/>
          </a:xfrm>
          <a:prstGeom prst="rect">
            <a:avLst/>
          </a:prstGeom>
        </p:spPr>
      </p:pic>
      <p:sp>
        <p:nvSpPr>
          <p:cNvPr id="3" name="TextovéPole 8">
            <a:extLst>
              <a:ext uri="{FF2B5EF4-FFF2-40B4-BE49-F238E27FC236}">
                <a16:creationId xmlns:a16="http://schemas.microsoft.com/office/drawing/2014/main" id="{184EB516-9C05-2B07-3DE1-D1128E7B0C3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146372" y="678395"/>
            <a:ext cx="489696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latin typeface="Arial" charset="0"/>
                <a:cs typeface="Arial" charset="0"/>
              </a:rPr>
              <a:t>Inertial range</a:t>
            </a:r>
            <a:endParaRPr lang="cs-CZ" sz="2400" b="1" baseline="-25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B6AE3F-FAB1-FE55-12C1-6303D60D9BA3}"/>
              </a:ext>
            </a:extLst>
          </p:cNvPr>
          <p:cNvGrpSpPr/>
          <p:nvPr/>
        </p:nvGrpSpPr>
        <p:grpSpPr>
          <a:xfrm>
            <a:off x="3148662" y="4099871"/>
            <a:ext cx="3319243" cy="2274217"/>
            <a:chOff x="3649051" y="3631793"/>
            <a:chExt cx="3319243" cy="2274217"/>
          </a:xfrm>
        </p:grpSpPr>
        <p:pic>
          <p:nvPicPr>
            <p:cNvPr id="20" name="Obrázek 37">
              <a:extLst>
                <a:ext uri="{FF2B5EF4-FFF2-40B4-BE49-F238E27FC236}">
                  <a16:creationId xmlns:a16="http://schemas.microsoft.com/office/drawing/2014/main" id="{A2C22385-2DF2-0BC6-AD4F-5A1CCD16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051" y="3631793"/>
              <a:ext cx="3319243" cy="2274217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82EBD08-7A3C-1141-0F2D-E82627D35AC4}"/>
                </a:ext>
              </a:extLst>
            </p:cNvPr>
            <p:cNvCxnSpPr/>
            <p:nvPr/>
          </p:nvCxnSpPr>
          <p:spPr>
            <a:xfrm flipV="1">
              <a:off x="4734242" y="5133319"/>
              <a:ext cx="0" cy="38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ovéPole 3">
              <a:extLst>
                <a:ext uri="{FF2B5EF4-FFF2-40B4-BE49-F238E27FC236}">
                  <a16:creationId xmlns:a16="http://schemas.microsoft.com/office/drawing/2014/main" id="{A56C8D8C-DD1D-918A-F430-CE174E9A316F}"/>
                </a:ext>
              </a:extLst>
            </p:cNvPr>
            <p:cNvSpPr txBox="1"/>
            <p:nvPr/>
          </p:nvSpPr>
          <p:spPr>
            <a:xfrm>
              <a:off x="4712936" y="5201956"/>
              <a:ext cx="815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0.3 AU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ovéPole 3">
            <a:extLst>
              <a:ext uri="{FF2B5EF4-FFF2-40B4-BE49-F238E27FC236}">
                <a16:creationId xmlns:a16="http://schemas.microsoft.com/office/drawing/2014/main" id="{1E4F0270-3FF7-6A42-811A-8E5074C6ABB5}"/>
              </a:ext>
            </a:extLst>
          </p:cNvPr>
          <p:cNvSpPr txBox="1"/>
          <p:nvPr/>
        </p:nvSpPr>
        <p:spPr>
          <a:xfrm>
            <a:off x="5229012" y="5707171"/>
            <a:ext cx="68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endParaRPr lang="cs-CZ" sz="1600" b="1" baseline="-25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F184CD-FABF-75E7-1600-805E0131865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913623" y="5670034"/>
            <a:ext cx="423367" cy="2064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391C2C-7EA8-B82E-B96F-B2CDF14AB2D5}"/>
              </a:ext>
            </a:extLst>
          </p:cNvPr>
          <p:cNvCxnSpPr>
            <a:cxnSpLocks/>
          </p:cNvCxnSpPr>
          <p:nvPr/>
        </p:nvCxnSpPr>
        <p:spPr>
          <a:xfrm flipV="1">
            <a:off x="5906280" y="5253679"/>
            <a:ext cx="430710" cy="6218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29ACCDF-8DD1-D4F8-7501-63395246E642}"/>
              </a:ext>
            </a:extLst>
          </p:cNvPr>
          <p:cNvGrpSpPr/>
          <p:nvPr/>
        </p:nvGrpSpPr>
        <p:grpSpPr>
          <a:xfrm>
            <a:off x="9553463" y="1122024"/>
            <a:ext cx="2449973" cy="1857928"/>
            <a:chOff x="3283262" y="736314"/>
            <a:chExt cx="2449973" cy="1857928"/>
          </a:xfrm>
        </p:grpSpPr>
        <p:pic>
          <p:nvPicPr>
            <p:cNvPr id="11" name="Obrázek 28">
              <a:extLst>
                <a:ext uri="{FF2B5EF4-FFF2-40B4-BE49-F238E27FC236}">
                  <a16:creationId xmlns:a16="http://schemas.microsoft.com/office/drawing/2014/main" id="{F9CC682C-F1EB-43FF-6CAD-53CFCE0F8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3262" y="736314"/>
              <a:ext cx="2449973" cy="1857928"/>
            </a:xfrm>
            <a:prstGeom prst="rect">
              <a:avLst/>
            </a:prstGeom>
          </p:spPr>
        </p:pic>
        <p:sp>
          <p:nvSpPr>
            <p:cNvPr id="12" name="TextovéPole 3">
              <a:extLst>
                <a:ext uri="{FF2B5EF4-FFF2-40B4-BE49-F238E27FC236}">
                  <a16:creationId xmlns:a16="http://schemas.microsoft.com/office/drawing/2014/main" id="{83E77F9F-0AA9-BC68-0B32-7CE198743CB2}"/>
                </a:ext>
              </a:extLst>
            </p:cNvPr>
            <p:cNvSpPr txBox="1"/>
            <p:nvPr/>
          </p:nvSpPr>
          <p:spPr>
            <a:xfrm>
              <a:off x="5190864" y="1830506"/>
              <a:ext cx="404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ẞ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94D423-4E55-1037-7B8E-2C628D4993B4}"/>
                </a:ext>
              </a:extLst>
            </p:cNvPr>
            <p:cNvCxnSpPr/>
            <p:nvPr/>
          </p:nvCxnSpPr>
          <p:spPr>
            <a:xfrm flipV="1">
              <a:off x="4293594" y="1705922"/>
              <a:ext cx="0" cy="38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ovéPole 3">
              <a:extLst>
                <a:ext uri="{FF2B5EF4-FFF2-40B4-BE49-F238E27FC236}">
                  <a16:creationId xmlns:a16="http://schemas.microsoft.com/office/drawing/2014/main" id="{94A0B9C1-D473-8651-8C1B-820E62207BE8}"/>
                </a:ext>
              </a:extLst>
            </p:cNvPr>
            <p:cNvSpPr txBox="1"/>
            <p:nvPr/>
          </p:nvSpPr>
          <p:spPr>
            <a:xfrm>
              <a:off x="3850689" y="2086168"/>
              <a:ext cx="815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0.3 AU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25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7492C-36A0-CE14-3EAC-74C4C7AB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83CD0B-DA79-8D07-02A6-FCEED779ABAB}"/>
              </a:ext>
            </a:extLst>
          </p:cNvPr>
          <p:cNvSpPr txBox="1"/>
          <p:nvPr/>
        </p:nvSpPr>
        <p:spPr>
          <a:xfrm>
            <a:off x="7272569" y="6438640"/>
            <a:ext cx="3701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Safrankova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(2023</a:t>
            </a:r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7C72BEF0-BBB5-3DF7-4EAB-B81BB2D46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935" y="4941168"/>
            <a:ext cx="5008009" cy="6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Q2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happens at 0.3 AU?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Q6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 – Why parallel and perpendicular fluctuation components behave differently?</a:t>
            </a: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45F9AE8F-DF1A-3A00-EC6D-C63E16B733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9394" y="4394864"/>
            <a:ext cx="430181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Questions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39808AB-C1C5-0697-47D4-B24B66069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96752"/>
            <a:ext cx="5843084" cy="309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break frequency between inertial and kinetic ranges roughly follows the change of proton gyrofrequency (blue curve)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kinetic-range spectral slope exhibits flattening until 0.3 AU; it is nearly constant and equal to 1 AU value beyond 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relation between slope 2 and normalized  fluctuation amplitude is conserved beyond 0.3 AU (</a:t>
            </a:r>
            <a:r>
              <a:rPr lang="en-US" altLang="cs-CZ" sz="1800" dirty="0" err="1">
                <a:latin typeface="Arial" charset="0"/>
              </a:rPr>
              <a:t>SolO</a:t>
            </a:r>
            <a:r>
              <a:rPr lang="en-US" altLang="cs-CZ" sz="1800" dirty="0">
                <a:latin typeface="Arial" charset="0"/>
              </a:rPr>
              <a:t> and Wind) but it is significantly different closer to the Sun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FAD7119E-3A51-050B-94D2-EAB1567A40F1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Radial evolution of IMF power spectral density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51">
            <a:extLst>
              <a:ext uri="{FF2B5EF4-FFF2-40B4-BE49-F238E27FC236}">
                <a16:creationId xmlns:a16="http://schemas.microsoft.com/office/drawing/2014/main" id="{45C52628-FE12-E188-2F00-A310073D8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3" y="620907"/>
            <a:ext cx="2608879" cy="2022645"/>
          </a:xfrm>
          <a:prstGeom prst="rect">
            <a:avLst/>
          </a:prstGeom>
        </p:spPr>
      </p:pic>
      <p:pic>
        <p:nvPicPr>
          <p:cNvPr id="4" name="Obrázek 41">
            <a:extLst>
              <a:ext uri="{FF2B5EF4-FFF2-40B4-BE49-F238E27FC236}">
                <a16:creationId xmlns:a16="http://schemas.microsoft.com/office/drawing/2014/main" id="{F2BC67B1-71B0-1C94-2F4C-7E4E691B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613" y="581792"/>
            <a:ext cx="2675351" cy="206175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1EEC44B-541F-647E-4A27-CD4CAF6697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117835" y="688570"/>
            <a:ext cx="489696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latin typeface="Arial" charset="0"/>
                <a:cs typeface="Arial" charset="0"/>
              </a:rPr>
              <a:t>Kinetic range</a:t>
            </a:r>
            <a:endParaRPr lang="cs-CZ" sz="2400" b="1" baseline="-25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" name="Obrázek 42">
            <a:extLst>
              <a:ext uri="{FF2B5EF4-FFF2-40B4-BE49-F238E27FC236}">
                <a16:creationId xmlns:a16="http://schemas.microsoft.com/office/drawing/2014/main" id="{27EA0CAE-70AB-26DB-1C27-E2C416902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04" y="2987327"/>
            <a:ext cx="2413398" cy="1888949"/>
          </a:xfrm>
          <a:prstGeom prst="rect">
            <a:avLst/>
          </a:prstGeom>
        </p:spPr>
      </p:pic>
      <p:pic>
        <p:nvPicPr>
          <p:cNvPr id="11" name="Obrázek 45">
            <a:extLst>
              <a:ext uri="{FF2B5EF4-FFF2-40B4-BE49-F238E27FC236}">
                <a16:creationId xmlns:a16="http://schemas.microsoft.com/office/drawing/2014/main" id="{1BF3FBF8-2DDF-1CFB-1438-42355B6E7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262" y="3002714"/>
            <a:ext cx="2566368" cy="1886204"/>
          </a:xfrm>
          <a:prstGeom prst="rect">
            <a:avLst/>
          </a:prstGeom>
        </p:spPr>
      </p:pic>
      <p:pic>
        <p:nvPicPr>
          <p:cNvPr id="12" name="Obrázek 95">
            <a:extLst>
              <a:ext uri="{FF2B5EF4-FFF2-40B4-BE49-F238E27FC236}">
                <a16:creationId xmlns:a16="http://schemas.microsoft.com/office/drawing/2014/main" id="{6C1F0FCD-FA1B-9981-75D0-DE6EAE288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20" y="4915083"/>
            <a:ext cx="2413398" cy="1905806"/>
          </a:xfrm>
          <a:prstGeom prst="rect">
            <a:avLst/>
          </a:prstGeom>
        </p:spPr>
      </p:pic>
      <p:pic>
        <p:nvPicPr>
          <p:cNvPr id="13" name="Obrázek 44">
            <a:extLst>
              <a:ext uri="{FF2B5EF4-FFF2-40B4-BE49-F238E27FC236}">
                <a16:creationId xmlns:a16="http://schemas.microsoft.com/office/drawing/2014/main" id="{51AB5A99-5030-7DEE-4B92-69D75E863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1226" y="4953738"/>
            <a:ext cx="2566439" cy="1823456"/>
          </a:xfrm>
          <a:prstGeom prst="rect">
            <a:avLst/>
          </a:prstGeom>
        </p:spPr>
      </p:pic>
      <p:sp>
        <p:nvSpPr>
          <p:cNvPr id="18" name="TextovéPole 3">
            <a:extLst>
              <a:ext uri="{FF2B5EF4-FFF2-40B4-BE49-F238E27FC236}">
                <a16:creationId xmlns:a16="http://schemas.microsoft.com/office/drawing/2014/main" id="{21A68F61-A32F-1E73-6900-5B92B1F82CF5}"/>
              </a:ext>
            </a:extLst>
          </p:cNvPr>
          <p:cNvSpPr txBox="1"/>
          <p:nvPr/>
        </p:nvSpPr>
        <p:spPr>
          <a:xfrm>
            <a:off x="907649" y="2675468"/>
            <a:ext cx="1593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– 0.3 AU</a:t>
            </a:r>
            <a:endParaRPr lang="cs-CZ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3">
            <a:extLst>
              <a:ext uri="{FF2B5EF4-FFF2-40B4-BE49-F238E27FC236}">
                <a16:creationId xmlns:a16="http://schemas.microsoft.com/office/drawing/2014/main" id="{218D0FCB-D9BD-F4CC-5CF0-30A8BAFC24AC}"/>
              </a:ext>
            </a:extLst>
          </p:cNvPr>
          <p:cNvSpPr txBox="1"/>
          <p:nvPr/>
        </p:nvSpPr>
        <p:spPr>
          <a:xfrm>
            <a:off x="4212424" y="2653192"/>
            <a:ext cx="117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0.4 AU</a:t>
            </a:r>
            <a:endParaRPr lang="cs-CZ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64E6AE-2A12-7D09-19E5-485389C449BF}"/>
              </a:ext>
            </a:extLst>
          </p:cNvPr>
          <p:cNvCxnSpPr>
            <a:cxnSpLocks/>
          </p:cNvCxnSpPr>
          <p:nvPr/>
        </p:nvCxnSpPr>
        <p:spPr>
          <a:xfrm>
            <a:off x="252916" y="2653192"/>
            <a:ext cx="5606576" cy="22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ovéPole 3">
            <a:extLst>
              <a:ext uri="{FF2B5EF4-FFF2-40B4-BE49-F238E27FC236}">
                <a16:creationId xmlns:a16="http://schemas.microsoft.com/office/drawing/2014/main" id="{6C1066A3-1FD1-0EB1-3B4F-7586503438BE}"/>
              </a:ext>
            </a:extLst>
          </p:cNvPr>
          <p:cNvSpPr txBox="1"/>
          <p:nvPr/>
        </p:nvSpPr>
        <p:spPr>
          <a:xfrm>
            <a:off x="1591919" y="87477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endParaRPr lang="cs-CZ" sz="24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3">
            <a:extLst>
              <a:ext uri="{FF2B5EF4-FFF2-40B4-BE49-F238E27FC236}">
                <a16:creationId xmlns:a16="http://schemas.microsoft.com/office/drawing/2014/main" id="{82FDA50B-571D-6EE2-5647-13FC6DC9B636}"/>
              </a:ext>
            </a:extLst>
          </p:cNvPr>
          <p:cNvSpPr txBox="1"/>
          <p:nvPr/>
        </p:nvSpPr>
        <p:spPr>
          <a:xfrm>
            <a:off x="4532144" y="1859966"/>
            <a:ext cx="132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2</a:t>
            </a:r>
            <a:endParaRPr lang="cs-CZ" sz="24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3">
            <a:extLst>
              <a:ext uri="{FF2B5EF4-FFF2-40B4-BE49-F238E27FC236}">
                <a16:creationId xmlns:a16="http://schemas.microsoft.com/office/drawing/2014/main" id="{C051ACFB-5B13-D59D-4640-199E31118A82}"/>
              </a:ext>
            </a:extLst>
          </p:cNvPr>
          <p:cNvSpPr txBox="1"/>
          <p:nvPr/>
        </p:nvSpPr>
        <p:spPr>
          <a:xfrm>
            <a:off x="3654212" y="2128848"/>
            <a:ext cx="8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FD94D9-7338-3874-06B3-1A8308131395}"/>
              </a:ext>
            </a:extLst>
          </p:cNvPr>
          <p:cNvCxnSpPr>
            <a:cxnSpLocks/>
          </p:cNvCxnSpPr>
          <p:nvPr/>
        </p:nvCxnSpPr>
        <p:spPr>
          <a:xfrm flipV="1">
            <a:off x="4116055" y="1542361"/>
            <a:ext cx="0" cy="586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14617C-3CF7-A6D9-EBE8-67CE7FF4A42F}"/>
              </a:ext>
            </a:extLst>
          </p:cNvPr>
          <p:cNvCxnSpPr>
            <a:cxnSpLocks/>
          </p:cNvCxnSpPr>
          <p:nvPr/>
        </p:nvCxnSpPr>
        <p:spPr>
          <a:xfrm>
            <a:off x="3150454" y="2835408"/>
            <a:ext cx="0" cy="38189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3">
            <a:extLst>
              <a:ext uri="{FF2B5EF4-FFF2-40B4-BE49-F238E27FC236}">
                <a16:creationId xmlns:a16="http://schemas.microsoft.com/office/drawing/2014/main" id="{6EE1908A-E3DF-BE8D-E46A-C0298955D7F0}"/>
              </a:ext>
            </a:extLst>
          </p:cNvPr>
          <p:cNvSpPr txBox="1"/>
          <p:nvPr/>
        </p:nvSpPr>
        <p:spPr>
          <a:xfrm>
            <a:off x="-19785" y="3662638"/>
            <a:ext cx="810010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slope 2</a:t>
            </a:r>
            <a:endParaRPr lang="cs-CZ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ovéPole 3">
            <a:extLst>
              <a:ext uri="{FF2B5EF4-FFF2-40B4-BE49-F238E27FC236}">
                <a16:creationId xmlns:a16="http://schemas.microsoft.com/office/drawing/2014/main" id="{57BDB714-39F8-3B6E-4A1C-5DB002E9D7EC}"/>
              </a:ext>
            </a:extLst>
          </p:cNvPr>
          <p:cNvSpPr txBox="1"/>
          <p:nvPr/>
        </p:nvSpPr>
        <p:spPr>
          <a:xfrm>
            <a:off x="-19785" y="5649485"/>
            <a:ext cx="810010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slope 2</a:t>
            </a:r>
            <a:endParaRPr lang="cs-CZ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3">
            <a:extLst>
              <a:ext uri="{FF2B5EF4-FFF2-40B4-BE49-F238E27FC236}">
                <a16:creationId xmlns:a16="http://schemas.microsoft.com/office/drawing/2014/main" id="{23BCDAD3-B021-BD0D-9AE5-4B40B706D449}"/>
              </a:ext>
            </a:extLst>
          </p:cNvPr>
          <p:cNvSpPr txBox="1"/>
          <p:nvPr/>
        </p:nvSpPr>
        <p:spPr>
          <a:xfrm>
            <a:off x="2934211" y="3710638"/>
            <a:ext cx="810010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slope 2</a:t>
            </a:r>
            <a:endParaRPr lang="cs-CZ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3">
            <a:extLst>
              <a:ext uri="{FF2B5EF4-FFF2-40B4-BE49-F238E27FC236}">
                <a16:creationId xmlns:a16="http://schemas.microsoft.com/office/drawing/2014/main" id="{2AF53922-FAF2-1444-91F6-9CE931BF6D87}"/>
              </a:ext>
            </a:extLst>
          </p:cNvPr>
          <p:cNvSpPr txBox="1"/>
          <p:nvPr/>
        </p:nvSpPr>
        <p:spPr>
          <a:xfrm>
            <a:off x="2930370" y="5674200"/>
            <a:ext cx="810010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slope 2</a:t>
            </a:r>
            <a:endParaRPr lang="cs-CZ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3">
            <a:extLst>
              <a:ext uri="{FF2B5EF4-FFF2-40B4-BE49-F238E27FC236}">
                <a16:creationId xmlns:a16="http://schemas.microsoft.com/office/drawing/2014/main" id="{65D7AA1A-217F-2751-C056-D48430E36267}"/>
              </a:ext>
            </a:extLst>
          </p:cNvPr>
          <p:cNvSpPr txBox="1"/>
          <p:nvPr/>
        </p:nvSpPr>
        <p:spPr>
          <a:xfrm>
            <a:off x="1560135" y="4161944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|B|/|B|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3">
            <a:extLst>
              <a:ext uri="{FF2B5EF4-FFF2-40B4-BE49-F238E27FC236}">
                <a16:creationId xmlns:a16="http://schemas.microsoft.com/office/drawing/2014/main" id="{847CD0A3-FBD7-3D96-EF45-1CF3BB6E9AA7}"/>
              </a:ext>
            </a:extLst>
          </p:cNvPr>
          <p:cNvSpPr txBox="1"/>
          <p:nvPr/>
        </p:nvSpPr>
        <p:spPr>
          <a:xfrm>
            <a:off x="693665" y="6038530"/>
            <a:ext cx="159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ovéPole 3">
            <a:extLst>
              <a:ext uri="{FF2B5EF4-FFF2-40B4-BE49-F238E27FC236}">
                <a16:creationId xmlns:a16="http://schemas.microsoft.com/office/drawing/2014/main" id="{0BF17D44-8F85-64E4-29ED-68067D9E238D}"/>
              </a:ext>
            </a:extLst>
          </p:cNvPr>
          <p:cNvSpPr txBox="1"/>
          <p:nvPr/>
        </p:nvSpPr>
        <p:spPr>
          <a:xfrm>
            <a:off x="4383925" y="6038530"/>
            <a:ext cx="159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ovéPole 3">
            <a:extLst>
              <a:ext uri="{FF2B5EF4-FFF2-40B4-BE49-F238E27FC236}">
                <a16:creationId xmlns:a16="http://schemas.microsoft.com/office/drawing/2014/main" id="{40E9FB68-DFA2-51D4-B710-019C4FAC50AB}"/>
              </a:ext>
            </a:extLst>
          </p:cNvPr>
          <p:cNvSpPr txBox="1"/>
          <p:nvPr/>
        </p:nvSpPr>
        <p:spPr>
          <a:xfrm>
            <a:off x="4802787" y="4162079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|B|/|B|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1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EB496-C894-35A4-C2CC-34447839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11A70-27E0-2474-9B38-0EA5BD9B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5623" y="978322"/>
            <a:ext cx="2897267" cy="2535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DC2CB-DD92-6CE1-BE8C-0A02CC92B1F5}"/>
              </a:ext>
            </a:extLst>
          </p:cNvPr>
          <p:cNvSpPr txBox="1"/>
          <p:nvPr/>
        </p:nvSpPr>
        <p:spPr>
          <a:xfrm>
            <a:off x="3612546" y="867922"/>
            <a:ext cx="4642817" cy="3955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T-V profile becomes steeper with increasing radial distance because the temperature decreases faster with radial distance in the slow than in the fast wind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trend is not seen in ICME, the temperature is low for all speeds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slow wind cools down nearly adiabatically, the fast wind keeps its temperature up ~0.4 AU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evolution of the power index stops at about 0.5 AU; it remains nearly constant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farther from the Sun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1469784-EF42-2CEC-F1F8-0837FAAE97B5}"/>
              </a:ext>
            </a:extLst>
          </p:cNvPr>
          <p:cNvSpPr txBox="1">
            <a:spLocks noChangeArrowheads="1"/>
          </p:cNvSpPr>
          <p:nvPr/>
        </p:nvSpPr>
        <p:spPr>
          <a:xfrm>
            <a:off x="1787555" y="80785"/>
            <a:ext cx="8451625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noProof="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Temperature–velocity relation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BCC310-F1DE-D823-11A1-408C05B94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86" y="4056927"/>
            <a:ext cx="3024336" cy="2485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16B7C9-22D4-D1EA-08F3-EC0538307147}"/>
              </a:ext>
            </a:extLst>
          </p:cNvPr>
          <p:cNvSpPr txBox="1"/>
          <p:nvPr/>
        </p:nvSpPr>
        <p:spPr>
          <a:xfrm>
            <a:off x="2432837" y="6515453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moulin,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CBDE5-6353-4D1C-11F4-CE7112346339}"/>
              </a:ext>
            </a:extLst>
          </p:cNvPr>
          <p:cNvSpPr txBox="1"/>
          <p:nvPr/>
        </p:nvSpPr>
        <p:spPr>
          <a:xfrm>
            <a:off x="681660" y="3518630"/>
            <a:ext cx="276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Durovcova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EGU26-5360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ovéPole 8">
            <a:extLst>
              <a:ext uri="{FF2B5EF4-FFF2-40B4-BE49-F238E27FC236}">
                <a16:creationId xmlns:a16="http://schemas.microsoft.com/office/drawing/2014/main" id="{B19F4F32-F1BF-5991-277C-180498BC2DC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23418" y="4844353"/>
            <a:ext cx="4301818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Questions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800E5AB-08E8-9F2B-10CA-2147AC4FB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654" y="5408379"/>
            <a:ext cx="4301819" cy="6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Q2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happens at 0.3 AU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Q7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is the mechanism responsible for the fast wind heating?</a:t>
            </a:r>
            <a:endParaRPr lang="cs-CZ" altLang="cs-CZ" sz="1800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cs-CZ" altLang="cs-CZ" sz="1800" b="1" dirty="0">
                <a:solidFill>
                  <a:srgbClr val="214BFB"/>
                </a:solidFill>
                <a:latin typeface="Arial" charset="0"/>
              </a:rPr>
              <a:t>Q</a:t>
            </a: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8</a:t>
            </a:r>
            <a:r>
              <a:rPr lang="cs-CZ" altLang="cs-CZ" sz="1800" b="1" dirty="0">
                <a:solidFill>
                  <a:srgbClr val="214BFB"/>
                </a:solidFill>
                <a:latin typeface="Arial" charset="0"/>
              </a:rPr>
              <a:t>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Why are CMEs so cold?</a:t>
            </a:r>
            <a:endParaRPr lang="en-US" altLang="cs-CZ" sz="1800" b="1" dirty="0">
              <a:solidFill>
                <a:srgbClr val="214BFB"/>
              </a:solidFill>
              <a:latin typeface="Arial" charset="0"/>
            </a:endParaRPr>
          </a:p>
        </p:txBody>
      </p:sp>
      <p:sp>
        <p:nvSpPr>
          <p:cNvPr id="25" name="TextovéPole 3">
            <a:extLst>
              <a:ext uri="{FF2B5EF4-FFF2-40B4-BE49-F238E27FC236}">
                <a16:creationId xmlns:a16="http://schemas.microsoft.com/office/drawing/2014/main" id="{B2B00B39-B52C-AABB-4AAA-5DEA0338BF41}"/>
              </a:ext>
            </a:extLst>
          </p:cNvPr>
          <p:cNvSpPr txBox="1"/>
          <p:nvPr/>
        </p:nvSpPr>
        <p:spPr>
          <a:xfrm>
            <a:off x="1511929" y="6486007"/>
            <a:ext cx="8771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[km/s]</a:t>
            </a:r>
            <a:endParaRPr lang="cs-CZ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3">
            <a:extLst>
              <a:ext uri="{FF2B5EF4-FFF2-40B4-BE49-F238E27FC236}">
                <a16:creationId xmlns:a16="http://schemas.microsoft.com/office/drawing/2014/main" id="{13DC4838-DB8B-4B88-FE1A-50349C02B193}"/>
              </a:ext>
            </a:extLst>
          </p:cNvPr>
          <p:cNvSpPr txBox="1"/>
          <p:nvPr/>
        </p:nvSpPr>
        <p:spPr>
          <a:xfrm>
            <a:off x="1555674" y="3328738"/>
            <a:ext cx="8771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[km/s]</a:t>
            </a:r>
            <a:endParaRPr lang="cs-CZ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AC7CC3-4B6A-F3E1-7111-23BAA2644776}"/>
              </a:ext>
            </a:extLst>
          </p:cNvPr>
          <p:cNvGrpSpPr/>
          <p:nvPr/>
        </p:nvGrpSpPr>
        <p:grpSpPr>
          <a:xfrm>
            <a:off x="8267473" y="990661"/>
            <a:ext cx="3272210" cy="2338077"/>
            <a:chOff x="8267473" y="990661"/>
            <a:chExt cx="3272210" cy="233807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D7F711-7221-6D52-C374-4ACEDC62B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2088" y="990661"/>
              <a:ext cx="2987595" cy="2338077"/>
            </a:xfrm>
            <a:prstGeom prst="rect">
              <a:avLst/>
            </a:prstGeom>
          </p:spPr>
        </p:pic>
        <p:sp>
          <p:nvSpPr>
            <p:cNvPr id="22" name="TextovéPole 3">
              <a:extLst>
                <a:ext uri="{FF2B5EF4-FFF2-40B4-BE49-F238E27FC236}">
                  <a16:creationId xmlns:a16="http://schemas.microsoft.com/office/drawing/2014/main" id="{3E74A7F9-A5EA-A1FE-F050-75BBF52ED291}"/>
                </a:ext>
              </a:extLst>
            </p:cNvPr>
            <p:cNvSpPr txBox="1"/>
            <p:nvPr/>
          </p:nvSpPr>
          <p:spPr>
            <a:xfrm>
              <a:off x="9750190" y="3037986"/>
              <a:ext cx="6623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 [AU]</a:t>
              </a:r>
              <a:endParaRPr lang="cs-CZ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ovéPole 3">
              <a:extLst>
                <a:ext uri="{FF2B5EF4-FFF2-40B4-BE49-F238E27FC236}">
                  <a16:creationId xmlns:a16="http://schemas.microsoft.com/office/drawing/2014/main" id="{A29945C5-DA24-5502-65FD-147D471B0801}"/>
                </a:ext>
              </a:extLst>
            </p:cNvPr>
            <p:cNvSpPr txBox="1"/>
            <p:nvPr/>
          </p:nvSpPr>
          <p:spPr>
            <a:xfrm>
              <a:off x="8267473" y="1866686"/>
              <a:ext cx="707245" cy="276999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Tp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[eV]</a:t>
              </a:r>
              <a:endParaRPr lang="cs-CZ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ovéPole 3">
            <a:extLst>
              <a:ext uri="{FF2B5EF4-FFF2-40B4-BE49-F238E27FC236}">
                <a16:creationId xmlns:a16="http://schemas.microsoft.com/office/drawing/2014/main" id="{B9BD7D48-7589-4098-9F19-020232988931}"/>
              </a:ext>
            </a:extLst>
          </p:cNvPr>
          <p:cNvSpPr txBox="1"/>
          <p:nvPr/>
        </p:nvSpPr>
        <p:spPr>
          <a:xfrm>
            <a:off x="305837" y="2021199"/>
            <a:ext cx="707245" cy="276999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[eV]</a:t>
            </a:r>
            <a:endParaRPr lang="cs-CZ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557C7B-9C39-0BFD-1957-CCE17465DD19}"/>
              </a:ext>
            </a:extLst>
          </p:cNvPr>
          <p:cNvGrpSpPr/>
          <p:nvPr/>
        </p:nvGrpSpPr>
        <p:grpSpPr>
          <a:xfrm>
            <a:off x="8144463" y="3771286"/>
            <a:ext cx="3395227" cy="2921614"/>
            <a:chOff x="8163896" y="3771286"/>
            <a:chExt cx="3154640" cy="29216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B6E980E-D83F-8F63-BCE3-7002F5B9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" r="88"/>
            <a:stretch/>
          </p:blipFill>
          <p:spPr>
            <a:xfrm>
              <a:off x="8608572" y="3771286"/>
              <a:ext cx="2709964" cy="27147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30F75F-29D9-20C1-7028-16537A5E2820}"/>
                </a:ext>
              </a:extLst>
            </p:cNvPr>
            <p:cNvSpPr txBox="1"/>
            <p:nvPr/>
          </p:nvSpPr>
          <p:spPr>
            <a:xfrm>
              <a:off x="8509000" y="6565900"/>
              <a:ext cx="1270000" cy="127000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cs-CZ"/>
            </a:p>
          </p:txBody>
        </p:sp>
        <p:sp>
          <p:nvSpPr>
            <p:cNvPr id="21" name="TextovéPole 3">
              <a:extLst>
                <a:ext uri="{FF2B5EF4-FFF2-40B4-BE49-F238E27FC236}">
                  <a16:creationId xmlns:a16="http://schemas.microsoft.com/office/drawing/2014/main" id="{22754F7E-E80C-3E90-312B-1FDD751B7F19}"/>
                </a:ext>
              </a:extLst>
            </p:cNvPr>
            <p:cNvSpPr txBox="1"/>
            <p:nvPr/>
          </p:nvSpPr>
          <p:spPr>
            <a:xfrm>
              <a:off x="9779000" y="6328672"/>
              <a:ext cx="6623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 [AU]</a:t>
              </a:r>
              <a:endParaRPr lang="cs-CZ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ovéPole 3">
              <a:extLst>
                <a:ext uri="{FF2B5EF4-FFF2-40B4-BE49-F238E27FC236}">
                  <a16:creationId xmlns:a16="http://schemas.microsoft.com/office/drawing/2014/main" id="{5E40F749-0BED-BC58-4F05-7E07C475C1CB}"/>
                </a:ext>
              </a:extLst>
            </p:cNvPr>
            <p:cNvSpPr txBox="1"/>
            <p:nvPr/>
          </p:nvSpPr>
          <p:spPr>
            <a:xfrm>
              <a:off x="8163896" y="5143974"/>
              <a:ext cx="1141189" cy="307777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power index</a:t>
              </a:r>
              <a:endParaRPr lang="cs-CZ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ovéPole 3">
            <a:extLst>
              <a:ext uri="{FF2B5EF4-FFF2-40B4-BE49-F238E27FC236}">
                <a16:creationId xmlns:a16="http://schemas.microsoft.com/office/drawing/2014/main" id="{1583A5AF-2067-D945-FF4C-B59A0B2E270A}"/>
              </a:ext>
            </a:extLst>
          </p:cNvPr>
          <p:cNvSpPr txBox="1"/>
          <p:nvPr/>
        </p:nvSpPr>
        <p:spPr>
          <a:xfrm>
            <a:off x="9396353" y="1434848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km/s</a:t>
            </a:r>
            <a:endParaRPr lang="cs-CZ" sz="1200" b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ovéPole 3">
            <a:extLst>
              <a:ext uri="{FF2B5EF4-FFF2-40B4-BE49-F238E27FC236}">
                <a16:creationId xmlns:a16="http://schemas.microsoft.com/office/drawing/2014/main" id="{F591208F-E26B-21EE-92AB-7502D2EE7A8C}"/>
              </a:ext>
            </a:extLst>
          </p:cNvPr>
          <p:cNvSpPr txBox="1"/>
          <p:nvPr/>
        </p:nvSpPr>
        <p:spPr>
          <a:xfrm>
            <a:off x="9396352" y="2215594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km/s</a:t>
            </a:r>
            <a:endParaRPr lang="cs-CZ" sz="12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ovéPole 3">
            <a:extLst>
              <a:ext uri="{FF2B5EF4-FFF2-40B4-BE49-F238E27FC236}">
                <a16:creationId xmlns:a16="http://schemas.microsoft.com/office/drawing/2014/main" id="{102FA302-88BA-AE15-8DA2-5F240E9CC3EB}"/>
              </a:ext>
            </a:extLst>
          </p:cNvPr>
          <p:cNvSpPr txBox="1"/>
          <p:nvPr/>
        </p:nvSpPr>
        <p:spPr>
          <a:xfrm>
            <a:off x="10201751" y="2456984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adiabatic cooling</a:t>
            </a:r>
            <a:endParaRPr lang="cs-CZ" sz="1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19FE4C-9C5E-CEBA-986D-C291906DC7C3}"/>
              </a:ext>
            </a:extLst>
          </p:cNvPr>
          <p:cNvCxnSpPr>
            <a:cxnSpLocks/>
          </p:cNvCxnSpPr>
          <p:nvPr/>
        </p:nvCxnSpPr>
        <p:spPr>
          <a:xfrm flipH="1">
            <a:off x="2775857" y="1434848"/>
            <a:ext cx="1096353" cy="1653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D04861-5181-7C04-7E23-42B97DDE56E4}"/>
              </a:ext>
            </a:extLst>
          </p:cNvPr>
          <p:cNvCxnSpPr>
            <a:cxnSpLocks/>
          </p:cNvCxnSpPr>
          <p:nvPr/>
        </p:nvCxnSpPr>
        <p:spPr>
          <a:xfrm flipH="1">
            <a:off x="2227680" y="2568086"/>
            <a:ext cx="1561515" cy="3691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DF7F0D-C992-B7CE-09B9-D7132E015FA3}"/>
              </a:ext>
            </a:extLst>
          </p:cNvPr>
          <p:cNvCxnSpPr>
            <a:cxnSpLocks/>
          </p:cNvCxnSpPr>
          <p:nvPr/>
        </p:nvCxnSpPr>
        <p:spPr>
          <a:xfrm flipV="1">
            <a:off x="7589520" y="2595483"/>
            <a:ext cx="1508760" cy="684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CF0712-BE05-2A28-629D-E44BC28CA087}"/>
              </a:ext>
            </a:extLst>
          </p:cNvPr>
          <p:cNvCxnSpPr>
            <a:cxnSpLocks/>
          </p:cNvCxnSpPr>
          <p:nvPr/>
        </p:nvCxnSpPr>
        <p:spPr>
          <a:xfrm>
            <a:off x="8267473" y="4204763"/>
            <a:ext cx="1545018" cy="231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F15021C-6D50-C7F0-0B9A-8A09182BB858}"/>
              </a:ext>
            </a:extLst>
          </p:cNvPr>
          <p:cNvSpPr txBox="1"/>
          <p:nvPr/>
        </p:nvSpPr>
        <p:spPr>
          <a:xfrm>
            <a:off x="7023864" y="6511353"/>
            <a:ext cx="3194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Durovcova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EGU26-5360)</a:t>
            </a:r>
          </a:p>
        </p:txBody>
      </p:sp>
    </p:spTree>
    <p:extLst>
      <p:ext uri="{BB962C8B-B14F-4D97-AF65-F5344CB8AC3E}">
        <p14:creationId xmlns:p14="http://schemas.microsoft.com/office/powerpoint/2010/main" val="319421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21B619-DEE4-0C0B-7539-49A411AC8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60" y="2073829"/>
            <a:ext cx="11780617" cy="430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Arial" charset="0"/>
              </a:rPr>
              <a:t>Q1 – What is a possible source of proton VDF splitting?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charset="0"/>
              </a:rPr>
              <a:t>Q2 – What happens at 0.3 AU?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Q3 </a:t>
            </a:r>
            <a:r>
              <a:rPr lang="en-US" sz="2400" dirty="0">
                <a:latin typeface="Arial" charset="0"/>
              </a:rPr>
              <a:t>–</a:t>
            </a:r>
            <a:r>
              <a:rPr lang="en-US" sz="2400" noProof="0" dirty="0">
                <a:latin typeface="Arial" charset="0"/>
              </a:rPr>
              <a:t> What is the difference between tangential and normal velocity directions?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Q4 </a:t>
            </a:r>
            <a:r>
              <a:rPr lang="en-US" sz="2400" dirty="0">
                <a:latin typeface="Arial" charset="0"/>
              </a:rPr>
              <a:t>–</a:t>
            </a:r>
            <a:r>
              <a:rPr lang="en-US" sz="2400" noProof="0" dirty="0">
                <a:latin typeface="Arial" charset="0"/>
              </a:rPr>
              <a:t> What is a source of the observed SW deflection?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Q5 – Could the dissipation of turbulent fluctuations </a:t>
            </a:r>
            <a:r>
              <a:rPr lang="cs-CZ" sz="2400" dirty="0">
                <a:latin typeface="Arial" charset="0"/>
              </a:rPr>
              <a:t>serve as </a:t>
            </a:r>
            <a:r>
              <a:rPr lang="cs-CZ" sz="2400" noProof="0" dirty="0">
                <a:latin typeface="Arial" charset="0"/>
              </a:rPr>
              <a:t>a </a:t>
            </a:r>
            <a:r>
              <a:rPr lang="en-US" sz="2400" noProof="0" dirty="0">
                <a:latin typeface="Arial" charset="0"/>
              </a:rPr>
              <a:t>source of the solar wind heating?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Arial" charset="0"/>
              </a:rPr>
              <a:t>Q6 – Why parallel and perpendicular fluctuation components behave differently?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Arial" charset="0"/>
              </a:rPr>
              <a:t>Q7 – What is the mechanism responsible for heating of the fast wind?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Arial" charset="0"/>
              </a:rPr>
              <a:t>Q8 – Why are CMEs so cold?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2000" dirty="0"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00068-CB68-D6C0-537C-C9CA0D35496C}"/>
              </a:ext>
            </a:extLst>
          </p:cNvPr>
          <p:cNvSpPr txBox="1">
            <a:spLocks noChangeArrowheads="1"/>
          </p:cNvSpPr>
          <p:nvPr/>
        </p:nvSpPr>
        <p:spPr>
          <a:xfrm>
            <a:off x="1511929" y="121177"/>
            <a:ext cx="8451625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noProof="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109818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50DB-258B-AFF9-4687-741CCC3D1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41A2D958-9D23-313A-C127-B915CDE5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4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cs-CZ" sz="3200" kern="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Possible answer to many questions – interchange reconnection</a:t>
            </a:r>
          </a:p>
        </p:txBody>
      </p:sp>
      <p:sp>
        <p:nvSpPr>
          <p:cNvPr id="73" name="Rectangle 25">
            <a:extLst>
              <a:ext uri="{FF2B5EF4-FFF2-40B4-BE49-F238E27FC236}">
                <a16:creationId xmlns:a16="http://schemas.microsoft.com/office/drawing/2014/main" id="{F08DF119-960D-AFBA-2D9C-CF2A24CB8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7" y="4882194"/>
            <a:ext cx="5766080" cy="177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cs-CZ" sz="1400" dirty="0">
                <a:latin typeface="Arial" charset="0"/>
                <a:cs typeface="Arial" charset="0"/>
              </a:rPr>
              <a:t>B and N decrease much faster than Parker’s prediction to 0.3 AU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altLang="cs-CZ" sz="1400" dirty="0">
                <a:latin typeface="Arial" charset="0"/>
                <a:cs typeface="Arial" charset="0"/>
              </a:rPr>
              <a:t>It can be considered as an evidence of presence of non-negligible portion of closed field lines till 0.3 AU</a:t>
            </a:r>
            <a:endParaRPr lang="cs-CZ" altLang="cs-CZ" sz="1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cs-CZ" altLang="cs-CZ" sz="1400" dirty="0">
                <a:latin typeface="Arial" charset="0"/>
                <a:cs typeface="Arial" charset="0"/>
              </a:rPr>
              <a:t>These </a:t>
            </a:r>
            <a:r>
              <a:rPr lang="en-US" sz="1400" noProof="0" dirty="0">
                <a:latin typeface="Arial" charset="0"/>
                <a:cs typeface="Arial" charset="0"/>
              </a:rPr>
              <a:t>lines reconnect with open </a:t>
            </a:r>
            <a:r>
              <a:rPr lang="en-US" altLang="cs-CZ" sz="1400" dirty="0">
                <a:latin typeface="Arial" charset="0"/>
                <a:cs typeface="Arial" charset="0"/>
              </a:rPr>
              <a:t>lines from neighboring coronal holes </a:t>
            </a:r>
            <a:endParaRPr lang="en-GB" altLang="cs-CZ" sz="1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cs-CZ" sz="1400" dirty="0">
                <a:latin typeface="Arial" charset="0"/>
                <a:cs typeface="Arial" charset="0"/>
              </a:rPr>
              <a:t>The closed lines are exceptional (CMEs) at larger distances</a:t>
            </a:r>
            <a:endParaRPr lang="en-GB" altLang="cs-CZ" sz="14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endParaRPr lang="en-US" altLang="cs-CZ" sz="1600" dirty="0">
              <a:solidFill>
                <a:srgbClr val="5161F5"/>
              </a:solidFill>
              <a:latin typeface="Arial" charset="0"/>
              <a:cs typeface="Arial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506C80-B021-5DB2-4DB8-CBFAE74F5C36}"/>
              </a:ext>
            </a:extLst>
          </p:cNvPr>
          <p:cNvGrpSpPr/>
          <p:nvPr/>
        </p:nvGrpSpPr>
        <p:grpSpPr>
          <a:xfrm>
            <a:off x="148365" y="2408308"/>
            <a:ext cx="3065737" cy="2154555"/>
            <a:chOff x="106885" y="666781"/>
            <a:chExt cx="3915347" cy="2154555"/>
          </a:xfrm>
        </p:grpSpPr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6D9E25D0-325C-41AD-04B3-D46E50581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85" y="666781"/>
              <a:ext cx="3915347" cy="2154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ovéPole 53">
              <a:extLst>
                <a:ext uri="{FF2B5EF4-FFF2-40B4-BE49-F238E27FC236}">
                  <a16:creationId xmlns:a16="http://schemas.microsoft.com/office/drawing/2014/main" id="{C5363B7E-0C9C-FD30-D503-5C3832689540}"/>
                </a:ext>
              </a:extLst>
            </p:cNvPr>
            <p:cNvSpPr txBox="1"/>
            <p:nvPr/>
          </p:nvSpPr>
          <p:spPr>
            <a:xfrm>
              <a:off x="2267458" y="980728"/>
              <a:ext cx="1224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-2.1</a:t>
              </a:r>
              <a:endPara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ovéPole 57">
              <a:extLst>
                <a:ext uri="{FF2B5EF4-FFF2-40B4-BE49-F238E27FC236}">
                  <a16:creationId xmlns:a16="http://schemas.microsoft.com/office/drawing/2014/main" id="{8C6FADE3-F83B-8E31-BC61-20BCB3942BDE}"/>
                </a:ext>
              </a:extLst>
            </p:cNvPr>
            <p:cNvSpPr txBox="1"/>
            <p:nvPr/>
          </p:nvSpPr>
          <p:spPr>
            <a:xfrm>
              <a:off x="611560" y="2060848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|B|</a:t>
              </a:r>
              <a:endPara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8E58BD96-4CB7-5C5C-7A47-F01838197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277" y="2614454"/>
            <a:ext cx="3038475" cy="1943100"/>
          </a:xfrm>
          <a:prstGeom prst="rect">
            <a:avLst/>
          </a:prstGeom>
        </p:spPr>
      </p:pic>
      <p:sp>
        <p:nvSpPr>
          <p:cNvPr id="87" name="Obdélník 51">
            <a:extLst>
              <a:ext uri="{FF2B5EF4-FFF2-40B4-BE49-F238E27FC236}">
                <a16:creationId xmlns:a16="http://schemas.microsoft.com/office/drawing/2014/main" id="{426AE7CC-C938-EC8D-6CAB-66EFD847C39E}"/>
              </a:ext>
            </a:extLst>
          </p:cNvPr>
          <p:cNvSpPr/>
          <p:nvPr/>
        </p:nvSpPr>
        <p:spPr>
          <a:xfrm>
            <a:off x="3127930" y="2938207"/>
            <a:ext cx="1072768" cy="1618353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A674F9-72A5-0D70-2810-1F6C11BADBAD}"/>
              </a:ext>
            </a:extLst>
          </p:cNvPr>
          <p:cNvCxnSpPr>
            <a:cxnSpLocks/>
          </p:cNvCxnSpPr>
          <p:nvPr/>
        </p:nvCxnSpPr>
        <p:spPr>
          <a:xfrm flipH="1">
            <a:off x="5935914" y="926180"/>
            <a:ext cx="5772" cy="5858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25">
            <a:extLst>
              <a:ext uri="{FF2B5EF4-FFF2-40B4-BE49-F238E27FC236}">
                <a16:creationId xmlns:a16="http://schemas.microsoft.com/office/drawing/2014/main" id="{2DA0B8B7-3D76-F131-CD3B-821422BE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76" y="748219"/>
            <a:ext cx="5863720" cy="90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Q1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What is a possible source of proton VDF splitting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400" dirty="0">
                <a:latin typeface="Arial" charset="0"/>
                <a:cs typeface="Arial" charset="0"/>
              </a:rPr>
              <a:t> </a:t>
            </a:r>
            <a:r>
              <a:rPr lang="en-US" altLang="cs-CZ" sz="1600" dirty="0">
                <a:latin typeface="Arial" charset="0"/>
                <a:cs typeface="Arial" charset="0"/>
              </a:rPr>
              <a:t>Reconnection produces the accelerated proton beam that propagates into the undisturbed solar wind as the second population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F7680-7905-6D8F-49C1-CA5074313962}"/>
              </a:ext>
            </a:extLst>
          </p:cNvPr>
          <p:cNvGrpSpPr/>
          <p:nvPr/>
        </p:nvGrpSpPr>
        <p:grpSpPr>
          <a:xfrm>
            <a:off x="9988389" y="3015812"/>
            <a:ext cx="1420526" cy="3782699"/>
            <a:chOff x="7112652" y="2249914"/>
            <a:chExt cx="1708478" cy="4438059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D00EC62-DCA1-1AA6-A698-00A1166A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1888" y="2249914"/>
              <a:ext cx="1473299" cy="402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Skupina 39">
              <a:extLst>
                <a:ext uri="{FF2B5EF4-FFF2-40B4-BE49-F238E27FC236}">
                  <a16:creationId xmlns:a16="http://schemas.microsoft.com/office/drawing/2014/main" id="{FCBFD92A-8A34-F362-F489-AE12EC020425}"/>
                </a:ext>
              </a:extLst>
            </p:cNvPr>
            <p:cNvGrpSpPr/>
            <p:nvPr/>
          </p:nvGrpSpPr>
          <p:grpSpPr>
            <a:xfrm>
              <a:off x="7112652" y="5918390"/>
              <a:ext cx="1299349" cy="769583"/>
              <a:chOff x="752371" y="5661248"/>
              <a:chExt cx="1659389" cy="990505"/>
            </a:xfrm>
          </p:grpSpPr>
          <p:grpSp>
            <p:nvGrpSpPr>
              <p:cNvPr id="16" name="Skupina 40">
                <a:extLst>
                  <a:ext uri="{FF2B5EF4-FFF2-40B4-BE49-F238E27FC236}">
                    <a16:creationId xmlns:a16="http://schemas.microsoft.com/office/drawing/2014/main" id="{D59C0AA9-55B1-F56D-E403-9260A992B562}"/>
                  </a:ext>
                </a:extLst>
              </p:cNvPr>
              <p:cNvGrpSpPr/>
              <p:nvPr/>
            </p:nvGrpSpPr>
            <p:grpSpPr>
              <a:xfrm>
                <a:off x="752371" y="5661248"/>
                <a:ext cx="1659389" cy="973571"/>
                <a:chOff x="856144" y="6084829"/>
                <a:chExt cx="1659389" cy="1058227"/>
              </a:xfrm>
            </p:grpSpPr>
            <p:sp>
              <p:nvSpPr>
                <p:cNvPr id="20" name="Obdélník 44">
                  <a:extLst>
                    <a:ext uri="{FF2B5EF4-FFF2-40B4-BE49-F238E27FC236}">
                      <a16:creationId xmlns:a16="http://schemas.microsoft.com/office/drawing/2014/main" id="{A920781F-7D54-B1E6-31C8-C88B218A8149}"/>
                    </a:ext>
                  </a:extLst>
                </p:cNvPr>
                <p:cNvSpPr/>
                <p:nvPr/>
              </p:nvSpPr>
              <p:spPr>
                <a:xfrm>
                  <a:off x="1265905" y="6084829"/>
                  <a:ext cx="1249628" cy="687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blouk 45">
                  <a:extLst>
                    <a:ext uri="{FF2B5EF4-FFF2-40B4-BE49-F238E27FC236}">
                      <a16:creationId xmlns:a16="http://schemas.microsoft.com/office/drawing/2014/main" id="{B8D2E5BF-A91C-5487-4FB1-58CCF929CF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64939" y="6091496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blouk 46">
                  <a:extLst>
                    <a:ext uri="{FF2B5EF4-FFF2-40B4-BE49-F238E27FC236}">
                      <a16:creationId xmlns:a16="http://schemas.microsoft.com/office/drawing/2014/main" id="{FB04CE8F-9D10-9083-E4CC-E2B1A224A5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6144" y="6084829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Skupina 41">
                <a:extLst>
                  <a:ext uri="{FF2B5EF4-FFF2-40B4-BE49-F238E27FC236}">
                    <a16:creationId xmlns:a16="http://schemas.microsoft.com/office/drawing/2014/main" id="{68E9C168-0025-B4F2-AF4F-2B50178AF7F0}"/>
                  </a:ext>
                </a:extLst>
              </p:cNvPr>
              <p:cNvGrpSpPr/>
              <p:nvPr/>
            </p:nvGrpSpPr>
            <p:grpSpPr>
              <a:xfrm>
                <a:off x="1325219" y="5688695"/>
                <a:ext cx="963058" cy="963058"/>
                <a:chOff x="1325219" y="5688695"/>
                <a:chExt cx="963058" cy="963058"/>
              </a:xfrm>
            </p:grpSpPr>
            <p:sp>
              <p:nvSpPr>
                <p:cNvPr id="18" name="Ovál 42">
                  <a:extLst>
                    <a:ext uri="{FF2B5EF4-FFF2-40B4-BE49-F238E27FC236}">
                      <a16:creationId xmlns:a16="http://schemas.microsoft.com/office/drawing/2014/main" id="{7F192CFD-759B-7FC0-BC24-1CBE7F97CE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25219" y="5688695"/>
                  <a:ext cx="963058" cy="96305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blouk 43">
                  <a:extLst>
                    <a:ext uri="{FF2B5EF4-FFF2-40B4-BE49-F238E27FC236}">
                      <a16:creationId xmlns:a16="http://schemas.microsoft.com/office/drawing/2014/main" id="{7810CF94-B36C-D5E7-FBFD-6D8D2639C5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01088" y="5792525"/>
                  <a:ext cx="715129" cy="715129"/>
                </a:xfrm>
                <a:prstGeom prst="arc">
                  <a:avLst/>
                </a:prstGeom>
                <a:ln w="15875">
                  <a:solidFill>
                    <a:schemeClr val="tx1"/>
                  </a:solidFill>
                  <a:head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Šipka doprava 49">
              <a:extLst>
                <a:ext uri="{FF2B5EF4-FFF2-40B4-BE49-F238E27FC236}">
                  <a16:creationId xmlns:a16="http://schemas.microsoft.com/office/drawing/2014/main" id="{F122B725-CDAA-F4D8-E99F-96094117F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59605" y="4726510"/>
              <a:ext cx="353303" cy="174908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ovéPole 50">
              <a:extLst>
                <a:ext uri="{FF2B5EF4-FFF2-40B4-BE49-F238E27FC236}">
                  <a16:creationId xmlns:a16="http://schemas.microsoft.com/office/drawing/2014/main" id="{18A49B9E-C7A2-3DAB-BE84-5CBB56524C78}"/>
                </a:ext>
              </a:extLst>
            </p:cNvPr>
            <p:cNvSpPr txBox="1"/>
            <p:nvPr/>
          </p:nvSpPr>
          <p:spPr>
            <a:xfrm>
              <a:off x="7426085" y="3861048"/>
              <a:ext cx="320922" cy="24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Šipka doprava 20">
              <a:extLst>
                <a:ext uri="{FF2B5EF4-FFF2-40B4-BE49-F238E27FC236}">
                  <a16:creationId xmlns:a16="http://schemas.microsoft.com/office/drawing/2014/main" id="{CC57F710-C076-8814-EF1F-912249BBAD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6416" y="3128531"/>
              <a:ext cx="504714" cy="249870"/>
            </a:xfrm>
            <a:prstGeom prst="rightArrow">
              <a:avLst>
                <a:gd name="adj1" fmla="val 50000"/>
                <a:gd name="adj2" fmla="val 5789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0" rev="5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Šipka doprava 51">
              <a:extLst>
                <a:ext uri="{FF2B5EF4-FFF2-40B4-BE49-F238E27FC236}">
                  <a16:creationId xmlns:a16="http://schemas.microsoft.com/office/drawing/2014/main" id="{9E6B5D89-AD6F-2F06-5C14-0F5F83431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7419" y="3140968"/>
              <a:ext cx="504714" cy="249870"/>
            </a:xfrm>
            <a:prstGeom prst="rightArrow">
              <a:avLst>
                <a:gd name="adj1" fmla="val 50000"/>
                <a:gd name="adj2" fmla="val 5789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FD6701-6675-2573-DAE9-E78F1FE16A6E}"/>
              </a:ext>
            </a:extLst>
          </p:cNvPr>
          <p:cNvGrpSpPr/>
          <p:nvPr/>
        </p:nvGrpSpPr>
        <p:grpSpPr>
          <a:xfrm>
            <a:off x="6163340" y="3022192"/>
            <a:ext cx="2946825" cy="3766034"/>
            <a:chOff x="127361" y="2555106"/>
            <a:chExt cx="3254156" cy="4159542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AA17CF6-2298-1E31-73C7-25D887337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15" y="2587262"/>
              <a:ext cx="1099338" cy="382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Šipka doprava 23">
              <a:extLst>
                <a:ext uri="{FF2B5EF4-FFF2-40B4-BE49-F238E27FC236}">
                  <a16:creationId xmlns:a16="http://schemas.microsoft.com/office/drawing/2014/main" id="{7AFA36EA-2F50-CF0F-CFD4-064FB1AD04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313" y="4509120"/>
              <a:ext cx="353303" cy="174908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ovéPole 21">
              <a:extLst>
                <a:ext uri="{FF2B5EF4-FFF2-40B4-BE49-F238E27FC236}">
                  <a16:creationId xmlns:a16="http://schemas.microsoft.com/office/drawing/2014/main" id="{4EA29E1C-730F-0DE3-EE38-906D81B5D4BA}"/>
                </a:ext>
              </a:extLst>
            </p:cNvPr>
            <p:cNvSpPr txBox="1"/>
            <p:nvPr/>
          </p:nvSpPr>
          <p:spPr>
            <a:xfrm>
              <a:off x="534008" y="3470033"/>
              <a:ext cx="320922" cy="24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Skupina 4">
              <a:extLst>
                <a:ext uri="{FF2B5EF4-FFF2-40B4-BE49-F238E27FC236}">
                  <a16:creationId xmlns:a16="http://schemas.microsoft.com/office/drawing/2014/main" id="{811BAB5E-A098-FDA9-2C30-40DE4CC97A91}"/>
                </a:ext>
              </a:extLst>
            </p:cNvPr>
            <p:cNvGrpSpPr/>
            <p:nvPr/>
          </p:nvGrpSpPr>
          <p:grpSpPr>
            <a:xfrm>
              <a:off x="127361" y="6004351"/>
              <a:ext cx="1257736" cy="700319"/>
              <a:chOff x="752371" y="5661248"/>
              <a:chExt cx="1659389" cy="990505"/>
            </a:xfrm>
          </p:grpSpPr>
          <p:grpSp>
            <p:nvGrpSpPr>
              <p:cNvPr id="82" name="Skupina 5">
                <a:extLst>
                  <a:ext uri="{FF2B5EF4-FFF2-40B4-BE49-F238E27FC236}">
                    <a16:creationId xmlns:a16="http://schemas.microsoft.com/office/drawing/2014/main" id="{E226E1D1-4AD3-EA1B-BFD8-D75BC8D73C37}"/>
                  </a:ext>
                </a:extLst>
              </p:cNvPr>
              <p:cNvGrpSpPr/>
              <p:nvPr/>
            </p:nvGrpSpPr>
            <p:grpSpPr>
              <a:xfrm>
                <a:off x="752371" y="5661248"/>
                <a:ext cx="1659389" cy="973571"/>
                <a:chOff x="856144" y="6084829"/>
                <a:chExt cx="1659389" cy="1058227"/>
              </a:xfrm>
            </p:grpSpPr>
            <p:sp>
              <p:nvSpPr>
                <p:cNvPr id="84" name="Obdélník 2">
                  <a:extLst>
                    <a:ext uri="{FF2B5EF4-FFF2-40B4-BE49-F238E27FC236}">
                      <a16:creationId xmlns:a16="http://schemas.microsoft.com/office/drawing/2014/main" id="{B4BD767E-31DF-27D9-C7BA-12297212E26B}"/>
                    </a:ext>
                  </a:extLst>
                </p:cNvPr>
                <p:cNvSpPr/>
                <p:nvPr/>
              </p:nvSpPr>
              <p:spPr>
                <a:xfrm>
                  <a:off x="1265905" y="6084829"/>
                  <a:ext cx="1249628" cy="687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blouk 1">
                  <a:extLst>
                    <a:ext uri="{FF2B5EF4-FFF2-40B4-BE49-F238E27FC236}">
                      <a16:creationId xmlns:a16="http://schemas.microsoft.com/office/drawing/2014/main" id="{2EE41A9B-5E85-C9EB-B879-05367037C0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64939" y="6091496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blouk 31">
                  <a:extLst>
                    <a:ext uri="{FF2B5EF4-FFF2-40B4-BE49-F238E27FC236}">
                      <a16:creationId xmlns:a16="http://schemas.microsoft.com/office/drawing/2014/main" id="{944A086D-4305-85B9-F09D-53167E0336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6144" y="6084829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ál 6">
                <a:extLst>
                  <a:ext uri="{FF2B5EF4-FFF2-40B4-BE49-F238E27FC236}">
                    <a16:creationId xmlns:a16="http://schemas.microsoft.com/office/drawing/2014/main" id="{90290BC5-5F9C-26B1-0E5A-2F675B51B7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5219" y="5688695"/>
                <a:ext cx="963058" cy="9630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E57AA750-201A-F4B2-B8B0-93A802154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591" y="2555106"/>
              <a:ext cx="1309926" cy="38548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</p:pic>
        <p:grpSp>
          <p:nvGrpSpPr>
            <p:cNvPr id="29" name="Skupina 24">
              <a:extLst>
                <a:ext uri="{FF2B5EF4-FFF2-40B4-BE49-F238E27FC236}">
                  <a16:creationId xmlns:a16="http://schemas.microsoft.com/office/drawing/2014/main" id="{0672ACCF-FCD7-6DA2-4710-2A6C4EB8BEA0}"/>
                </a:ext>
              </a:extLst>
            </p:cNvPr>
            <p:cNvGrpSpPr/>
            <p:nvPr/>
          </p:nvGrpSpPr>
          <p:grpSpPr>
            <a:xfrm>
              <a:off x="1943504" y="6014329"/>
              <a:ext cx="1208193" cy="700319"/>
              <a:chOff x="752371" y="5661248"/>
              <a:chExt cx="1659389" cy="990505"/>
            </a:xfrm>
          </p:grpSpPr>
          <p:grpSp>
            <p:nvGrpSpPr>
              <p:cNvPr id="71" name="Skupina 28">
                <a:extLst>
                  <a:ext uri="{FF2B5EF4-FFF2-40B4-BE49-F238E27FC236}">
                    <a16:creationId xmlns:a16="http://schemas.microsoft.com/office/drawing/2014/main" id="{1728053B-5BB8-7467-EF59-2E72E532F26C}"/>
                  </a:ext>
                </a:extLst>
              </p:cNvPr>
              <p:cNvGrpSpPr/>
              <p:nvPr/>
            </p:nvGrpSpPr>
            <p:grpSpPr>
              <a:xfrm>
                <a:off x="752371" y="5661248"/>
                <a:ext cx="1659389" cy="973571"/>
                <a:chOff x="856144" y="6084829"/>
                <a:chExt cx="1659389" cy="1058227"/>
              </a:xfrm>
            </p:grpSpPr>
            <p:sp>
              <p:nvSpPr>
                <p:cNvPr id="74" name="Obdélník 34">
                  <a:extLst>
                    <a:ext uri="{FF2B5EF4-FFF2-40B4-BE49-F238E27FC236}">
                      <a16:creationId xmlns:a16="http://schemas.microsoft.com/office/drawing/2014/main" id="{9FCDCB74-95FC-B3C3-D560-2AA91A62A37D}"/>
                    </a:ext>
                  </a:extLst>
                </p:cNvPr>
                <p:cNvSpPr/>
                <p:nvPr/>
              </p:nvSpPr>
              <p:spPr>
                <a:xfrm>
                  <a:off x="1265905" y="6084829"/>
                  <a:ext cx="1249628" cy="687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blouk 35">
                  <a:extLst>
                    <a:ext uri="{FF2B5EF4-FFF2-40B4-BE49-F238E27FC236}">
                      <a16:creationId xmlns:a16="http://schemas.microsoft.com/office/drawing/2014/main" id="{4ABA76BE-909A-02B5-3B81-D2480D6BA3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64939" y="6091496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blouk 38">
                  <a:extLst>
                    <a:ext uri="{FF2B5EF4-FFF2-40B4-BE49-F238E27FC236}">
                      <a16:creationId xmlns:a16="http://schemas.microsoft.com/office/drawing/2014/main" id="{F33B9C70-259F-8D31-6E63-3B621723AD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6144" y="6084829"/>
                  <a:ext cx="1051560" cy="1051560"/>
                </a:xfrm>
                <a:prstGeom prst="arc">
                  <a:avLst/>
                </a:prstGeom>
                <a:ln w="50800">
                  <a:solidFill>
                    <a:schemeClr val="tx1"/>
                  </a:solidFill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Ovál 30">
                <a:extLst>
                  <a:ext uri="{FF2B5EF4-FFF2-40B4-BE49-F238E27FC236}">
                    <a16:creationId xmlns:a16="http://schemas.microsoft.com/office/drawing/2014/main" id="{A18117A5-8AD6-1018-2520-B0C90AEDE1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5219" y="5688695"/>
                <a:ext cx="963058" cy="9630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Šipka doprava 47">
              <a:extLst>
                <a:ext uri="{FF2B5EF4-FFF2-40B4-BE49-F238E27FC236}">
                  <a16:creationId xmlns:a16="http://schemas.microsoft.com/office/drawing/2014/main" id="{654EB281-2A44-0493-C311-530E56CE2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6532" y="4437112"/>
              <a:ext cx="353303" cy="174908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ovéPole 26">
              <a:extLst>
                <a:ext uri="{FF2B5EF4-FFF2-40B4-BE49-F238E27FC236}">
                  <a16:creationId xmlns:a16="http://schemas.microsoft.com/office/drawing/2014/main" id="{D2ED9278-4CB6-E45D-F563-4255379C4C5C}"/>
                </a:ext>
              </a:extLst>
            </p:cNvPr>
            <p:cNvSpPr txBox="1"/>
            <p:nvPr/>
          </p:nvSpPr>
          <p:spPr>
            <a:xfrm>
              <a:off x="1007207" y="4941168"/>
              <a:ext cx="2196640" cy="37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expanding loops</a:t>
              </a:r>
              <a:endPara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Šipka doprava 22">
              <a:extLst>
                <a:ext uri="{FF2B5EF4-FFF2-40B4-BE49-F238E27FC236}">
                  <a16:creationId xmlns:a16="http://schemas.microsoft.com/office/drawing/2014/main" id="{0E23BED8-82D6-AAE9-4B0E-D4D6012F7F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7521" y="4221088"/>
              <a:ext cx="465489" cy="230449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ovéPole 48">
              <a:extLst>
                <a:ext uri="{FF2B5EF4-FFF2-40B4-BE49-F238E27FC236}">
                  <a16:creationId xmlns:a16="http://schemas.microsoft.com/office/drawing/2014/main" id="{55C0040E-8627-2007-BC6B-B25C6C03289F}"/>
                </a:ext>
              </a:extLst>
            </p:cNvPr>
            <p:cNvSpPr txBox="1"/>
            <p:nvPr/>
          </p:nvSpPr>
          <p:spPr>
            <a:xfrm>
              <a:off x="2791657" y="3605582"/>
              <a:ext cx="320922" cy="24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ovéPole 36">
              <a:extLst>
                <a:ext uri="{FF2B5EF4-FFF2-40B4-BE49-F238E27FC236}">
                  <a16:creationId xmlns:a16="http://schemas.microsoft.com/office/drawing/2014/main" id="{7DFEA62C-8C64-377A-698D-FCE7D14C9E9C}"/>
                </a:ext>
              </a:extLst>
            </p:cNvPr>
            <p:cNvSpPr txBox="1"/>
            <p:nvPr/>
          </p:nvSpPr>
          <p:spPr>
            <a:xfrm>
              <a:off x="795208" y="3575141"/>
              <a:ext cx="2019934" cy="37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reconnection sites</a:t>
              </a:r>
            </a:p>
          </p:txBody>
        </p:sp>
        <p:sp>
          <p:nvSpPr>
            <p:cNvPr id="35" name="TextovéPole 27">
              <a:extLst>
                <a:ext uri="{FF2B5EF4-FFF2-40B4-BE49-F238E27FC236}">
                  <a16:creationId xmlns:a16="http://schemas.microsoft.com/office/drawing/2014/main" id="{26309C93-F75D-A554-46ED-8733AABEDFFB}"/>
                </a:ext>
              </a:extLst>
            </p:cNvPr>
            <p:cNvSpPr txBox="1"/>
            <p:nvPr/>
          </p:nvSpPr>
          <p:spPr>
            <a:xfrm>
              <a:off x="1207481" y="4653136"/>
              <a:ext cx="1501659" cy="37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E7A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 speed</a:t>
              </a:r>
              <a:endParaRPr lang="en-US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Šipka doprava 52">
              <a:extLst>
                <a:ext uri="{FF2B5EF4-FFF2-40B4-BE49-F238E27FC236}">
                  <a16:creationId xmlns:a16="http://schemas.microsoft.com/office/drawing/2014/main" id="{5B741421-3428-98D3-FD21-AFAC6BA066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2867" y="3035248"/>
              <a:ext cx="504714" cy="249870"/>
            </a:xfrm>
            <a:prstGeom prst="rightArrow">
              <a:avLst>
                <a:gd name="adj1" fmla="val 50000"/>
                <a:gd name="adj2" fmla="val 5789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Šipka doprava 53">
              <a:extLst>
                <a:ext uri="{FF2B5EF4-FFF2-40B4-BE49-F238E27FC236}">
                  <a16:creationId xmlns:a16="http://schemas.microsoft.com/office/drawing/2014/main" id="{E2F1BF5C-5C1A-2F08-94EB-A27C09DED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2275" y="3025872"/>
              <a:ext cx="504714" cy="249870"/>
            </a:xfrm>
            <a:prstGeom prst="rightArrow">
              <a:avLst>
                <a:gd name="adj1" fmla="val 50000"/>
                <a:gd name="adj2" fmla="val 5789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25">
            <a:extLst>
              <a:ext uri="{FF2B5EF4-FFF2-40B4-BE49-F238E27FC236}">
                <a16:creationId xmlns:a16="http://schemas.microsoft.com/office/drawing/2014/main" id="{D394A10D-4096-61CF-6F82-8E17A01A9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263" y="1417398"/>
            <a:ext cx="2912010" cy="17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cs-CZ" sz="1400" dirty="0">
                <a:latin typeface="Arial" charset="0"/>
                <a:cs typeface="Arial" charset="0"/>
              </a:rPr>
              <a:t> Motion of field line footprints is random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cs-CZ" sz="1400" dirty="0">
                <a:latin typeface="Arial" charset="0"/>
                <a:cs typeface="Arial" charset="0"/>
              </a:rPr>
              <a:t> Turbulent motion of field lines is also random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400" dirty="0">
                <a:solidFill>
                  <a:srgbClr val="0070C0"/>
                </a:solidFill>
                <a:latin typeface="Arial" charset="0"/>
                <a:cs typeface="Arial" charset="0"/>
              </a:rPr>
              <a:t> No preferred direction in the r-n plane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4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400" dirty="0">
              <a:latin typeface="Arial" charset="0"/>
              <a:cs typeface="Arial" charset="0"/>
            </a:endParaRPr>
          </a:p>
        </p:txBody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523AF8ED-A324-0030-BC77-C56A4BA5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059" y="1996046"/>
            <a:ext cx="3398654" cy="55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None/>
            </a:pPr>
            <a:endParaRPr lang="en-US" altLang="cs-CZ" sz="1600" dirty="0">
              <a:solidFill>
                <a:srgbClr val="5161F5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Rectangle 25">
            <a:extLst>
              <a:ext uri="{FF2B5EF4-FFF2-40B4-BE49-F238E27FC236}">
                <a16:creationId xmlns:a16="http://schemas.microsoft.com/office/drawing/2014/main" id="{6C086E22-6873-ADDD-FD3F-5C77ECE6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002" y="1228271"/>
            <a:ext cx="2873536" cy="15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cs-CZ" sz="1400" dirty="0">
                <a:latin typeface="Arial" charset="0"/>
                <a:cs typeface="Arial" charset="0"/>
              </a:rPr>
              <a:t> </a:t>
            </a:r>
            <a:r>
              <a:rPr lang="en-US" altLang="cs-CZ" sz="1400" dirty="0">
                <a:latin typeface="Arial" charset="0"/>
                <a:cs typeface="Arial" charset="0"/>
              </a:rPr>
              <a:t>Reconnection is more probable on windward side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400" dirty="0">
                <a:latin typeface="Arial" charset="0"/>
                <a:cs typeface="Arial" charset="0"/>
              </a:rPr>
              <a:t> </a:t>
            </a:r>
            <a:r>
              <a:rPr lang="en-US" altLang="cs-CZ" sz="1400" dirty="0">
                <a:solidFill>
                  <a:srgbClr val="0070C0"/>
                </a:solidFill>
                <a:latin typeface="Arial" charset="0"/>
                <a:cs typeface="Arial" charset="0"/>
              </a:rPr>
              <a:t>Reconnection produces the velocity component directed oppositely than the solar rotation in the r-t plane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GB" altLang="cs-CZ" sz="14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400" dirty="0">
              <a:latin typeface="Arial" charset="0"/>
              <a:cs typeface="Arial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3DBED44-0C0B-F4F7-5356-F3B0701CEC36}"/>
              </a:ext>
            </a:extLst>
          </p:cNvPr>
          <p:cNvCxnSpPr>
            <a:cxnSpLocks/>
          </p:cNvCxnSpPr>
          <p:nvPr/>
        </p:nvCxnSpPr>
        <p:spPr>
          <a:xfrm flipH="1">
            <a:off x="9122823" y="798804"/>
            <a:ext cx="5772" cy="5858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25">
            <a:extLst>
              <a:ext uri="{FF2B5EF4-FFF2-40B4-BE49-F238E27FC236}">
                <a16:creationId xmlns:a16="http://schemas.microsoft.com/office/drawing/2014/main" id="{EE1F5008-03DE-5F31-E401-084111C0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0" y="2028383"/>
            <a:ext cx="5349475" cy="4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Q2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What happens at ~0.3 AU</a:t>
            </a:r>
            <a:endParaRPr lang="en-GB" altLang="cs-CZ" sz="16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600" dirty="0">
              <a:latin typeface="Arial" charset="0"/>
              <a:cs typeface="Arial" charset="0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1B23A5E-104B-ECAC-529D-4AFD0FBE8498}"/>
              </a:ext>
            </a:extLst>
          </p:cNvPr>
          <p:cNvCxnSpPr>
            <a:cxnSpLocks/>
          </p:cNvCxnSpPr>
          <p:nvPr/>
        </p:nvCxnSpPr>
        <p:spPr>
          <a:xfrm flipH="1">
            <a:off x="210437" y="1918997"/>
            <a:ext cx="53667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25">
            <a:extLst>
              <a:ext uri="{FF2B5EF4-FFF2-40B4-BE49-F238E27FC236}">
                <a16:creationId xmlns:a16="http://schemas.microsoft.com/office/drawing/2014/main" id="{064F8E14-35B5-9DFC-2CB6-752F377AC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88" y="574818"/>
            <a:ext cx="3097422" cy="91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Q3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What is the difference between tangential and normal velocity components?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35B0D5FD-80BF-3EE1-28EC-FA69D2F3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9865" y="597476"/>
            <a:ext cx="3037218" cy="50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Q4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What is a source of the observed SW deflection?</a:t>
            </a:r>
          </a:p>
        </p:txBody>
      </p:sp>
      <p:sp>
        <p:nvSpPr>
          <p:cNvPr id="7" name="TextovéPole 27">
            <a:extLst>
              <a:ext uri="{FF2B5EF4-FFF2-40B4-BE49-F238E27FC236}">
                <a16:creationId xmlns:a16="http://schemas.microsoft.com/office/drawing/2014/main" id="{45C2EB3B-052D-F86A-2E82-E2C0E201FF93}"/>
              </a:ext>
            </a:extLst>
          </p:cNvPr>
          <p:cNvSpPr txBox="1"/>
          <p:nvPr/>
        </p:nvSpPr>
        <p:spPr>
          <a:xfrm>
            <a:off x="9294534" y="3727929"/>
            <a:ext cx="104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windward side</a:t>
            </a: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27">
            <a:extLst>
              <a:ext uri="{FF2B5EF4-FFF2-40B4-BE49-F238E27FC236}">
                <a16:creationId xmlns:a16="http://schemas.microsoft.com/office/drawing/2014/main" id="{A5F41B37-9A0D-17CD-57C7-B4E1FA973D3D}"/>
              </a:ext>
            </a:extLst>
          </p:cNvPr>
          <p:cNvSpPr txBox="1"/>
          <p:nvPr/>
        </p:nvSpPr>
        <p:spPr>
          <a:xfrm>
            <a:off x="11051484" y="4486582"/>
            <a:ext cx="104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leeward side</a:t>
            </a:r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7B29C2-74B2-3BB8-146A-31384181B614}"/>
              </a:ext>
            </a:extLst>
          </p:cNvPr>
          <p:cNvCxnSpPr>
            <a:cxnSpLocks/>
          </p:cNvCxnSpPr>
          <p:nvPr/>
        </p:nvCxnSpPr>
        <p:spPr>
          <a:xfrm flipV="1">
            <a:off x="9988389" y="5880640"/>
            <a:ext cx="0" cy="547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6EF63E-35D1-6F0C-B653-DC2BDF026484}"/>
              </a:ext>
            </a:extLst>
          </p:cNvPr>
          <p:cNvCxnSpPr>
            <a:cxnSpLocks/>
          </p:cNvCxnSpPr>
          <p:nvPr/>
        </p:nvCxnSpPr>
        <p:spPr>
          <a:xfrm flipH="1">
            <a:off x="9483378" y="6424144"/>
            <a:ext cx="5050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9B3E4A-4A97-5E83-FBEA-BE8A9F4D00E4}"/>
              </a:ext>
            </a:extLst>
          </p:cNvPr>
          <p:cNvCxnSpPr>
            <a:cxnSpLocks/>
          </p:cNvCxnSpPr>
          <p:nvPr/>
        </p:nvCxnSpPr>
        <p:spPr>
          <a:xfrm flipV="1">
            <a:off x="7942803" y="5832598"/>
            <a:ext cx="0" cy="547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369CBC-E42D-FB39-F7B0-3127B0D31B99}"/>
              </a:ext>
            </a:extLst>
          </p:cNvPr>
          <p:cNvCxnSpPr>
            <a:cxnSpLocks/>
          </p:cNvCxnSpPr>
          <p:nvPr/>
        </p:nvCxnSpPr>
        <p:spPr>
          <a:xfrm flipH="1">
            <a:off x="7437792" y="6376102"/>
            <a:ext cx="5050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ovéPole 57">
            <a:extLst>
              <a:ext uri="{FF2B5EF4-FFF2-40B4-BE49-F238E27FC236}">
                <a16:creationId xmlns:a16="http://schemas.microsoft.com/office/drawing/2014/main" id="{D92C494F-D5DD-477F-B7A7-7CBB926635E1}"/>
              </a:ext>
            </a:extLst>
          </p:cNvPr>
          <p:cNvSpPr txBox="1"/>
          <p:nvPr/>
        </p:nvSpPr>
        <p:spPr>
          <a:xfrm>
            <a:off x="9943447" y="5722737"/>
            <a:ext cx="27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ovéPole 57">
            <a:extLst>
              <a:ext uri="{FF2B5EF4-FFF2-40B4-BE49-F238E27FC236}">
                <a16:creationId xmlns:a16="http://schemas.microsoft.com/office/drawing/2014/main" id="{89E04397-96D8-F1F8-5FE1-0EBD69E5BB24}"/>
              </a:ext>
            </a:extLst>
          </p:cNvPr>
          <p:cNvSpPr txBox="1"/>
          <p:nvPr/>
        </p:nvSpPr>
        <p:spPr>
          <a:xfrm>
            <a:off x="7705571" y="5669930"/>
            <a:ext cx="237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ovéPole 57">
            <a:extLst>
              <a:ext uri="{FF2B5EF4-FFF2-40B4-BE49-F238E27FC236}">
                <a16:creationId xmlns:a16="http://schemas.microsoft.com/office/drawing/2014/main" id="{1B065AD5-B69D-3959-E154-615982917CFA}"/>
              </a:ext>
            </a:extLst>
          </p:cNvPr>
          <p:cNvSpPr txBox="1"/>
          <p:nvPr/>
        </p:nvSpPr>
        <p:spPr>
          <a:xfrm>
            <a:off x="9428017" y="6045656"/>
            <a:ext cx="27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ovéPole 57">
            <a:extLst>
              <a:ext uri="{FF2B5EF4-FFF2-40B4-BE49-F238E27FC236}">
                <a16:creationId xmlns:a16="http://schemas.microsoft.com/office/drawing/2014/main" id="{5223EBE5-0521-D657-3D1D-F9CFA1162217}"/>
              </a:ext>
            </a:extLst>
          </p:cNvPr>
          <p:cNvSpPr txBox="1"/>
          <p:nvPr/>
        </p:nvSpPr>
        <p:spPr>
          <a:xfrm>
            <a:off x="7415035" y="6043480"/>
            <a:ext cx="27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6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05A80-FB7B-9A87-9E2C-41458E5DE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422049-A599-669E-687E-43EB2E5DCA81}"/>
              </a:ext>
            </a:extLst>
          </p:cNvPr>
          <p:cNvSpPr txBox="1"/>
          <p:nvPr/>
        </p:nvSpPr>
        <p:spPr>
          <a:xfrm>
            <a:off x="287639" y="6356437"/>
            <a:ext cx="3724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Kruparova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(2025</a:t>
            </a:r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2CF56294-1AA0-4581-F250-8344C4E7D4D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11239" y="4172502"/>
            <a:ext cx="7181851" cy="416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000" b="1" dirty="0">
                <a:latin typeface="Arial" charset="0"/>
                <a:cs typeface="Arial" charset="0"/>
              </a:rPr>
              <a:t>Analysis of PSP shock and switchback databases shows:</a:t>
            </a:r>
            <a:endParaRPr lang="cs-CZ" sz="2000" b="1" baseline="-25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474841E-0187-5C5D-9B07-A4277F39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239" y="1040702"/>
            <a:ext cx="4130824" cy="255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Magnetic reconnection is a typical source of slow shocks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Magnetic reconnection was also suggested as a source of switchbacks (Sterling and Moore, 2020)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Fast shocks are formed at stream interaction regions or in front of CMEs 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04F1B9F-DF6A-3C08-B1A7-490D667F86DE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IP shock and switchback occurrence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486016-2486-4907-571D-CFA9F1CA2FC0}"/>
              </a:ext>
            </a:extLst>
          </p:cNvPr>
          <p:cNvGrpSpPr/>
          <p:nvPr/>
        </p:nvGrpSpPr>
        <p:grpSpPr>
          <a:xfrm>
            <a:off x="411369" y="1648699"/>
            <a:ext cx="3652632" cy="4644152"/>
            <a:chOff x="5164437" y="388066"/>
            <a:chExt cx="5256651" cy="53617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DD853B-A9AE-2AF1-EC83-E6C90787D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3490" y="388066"/>
              <a:ext cx="5247598" cy="49316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7D03BA-BF75-4D3C-BF51-8BF22846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4437" y="5247285"/>
              <a:ext cx="5247597" cy="50257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5E1F1A-AC8F-EE6D-E997-5A06AC662440}"/>
              </a:ext>
            </a:extLst>
          </p:cNvPr>
          <p:cNvCxnSpPr>
            <a:cxnSpLocks/>
          </p:cNvCxnSpPr>
          <p:nvPr/>
        </p:nvCxnSpPr>
        <p:spPr>
          <a:xfrm>
            <a:off x="2126582" y="1687752"/>
            <a:ext cx="0" cy="418840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B85B82-1656-8B32-6ECB-60FE3C69EBC1}"/>
              </a:ext>
            </a:extLst>
          </p:cNvPr>
          <p:cNvSpPr txBox="1"/>
          <p:nvPr/>
        </p:nvSpPr>
        <p:spPr>
          <a:xfrm>
            <a:off x="2138171" y="3593511"/>
            <a:ext cx="106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0.3  AU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4A077E3-9EB5-F676-0B90-2041BFDCC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309" y="4648643"/>
            <a:ext cx="7313686" cy="17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No fast shocks below 0.3 AU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Only exceptional observations of slow shocks above 0.3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Switchbacks are predominantly observed below 0.3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solidFill>
                  <a:srgbClr val="0070C0"/>
                </a:solidFill>
                <a:latin typeface="Arial" charset="0"/>
              </a:rPr>
              <a:t>These observations suggest that reconnection activity is highly reduced above 0.3 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EF1D3-84DD-DC0F-247D-A48B9937E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951" y="1182066"/>
            <a:ext cx="2876749" cy="2293778"/>
          </a:xfrm>
          <a:prstGeom prst="rect">
            <a:avLst/>
          </a:prstGeom>
        </p:spPr>
      </p:pic>
      <p:sp>
        <p:nvSpPr>
          <p:cNvPr id="4" name="TextovéPole 8">
            <a:extLst>
              <a:ext uri="{FF2B5EF4-FFF2-40B4-BE49-F238E27FC236}">
                <a16:creationId xmlns:a16="http://schemas.microsoft.com/office/drawing/2014/main" id="{97590D4E-D61D-BEA7-EE07-64233D0A8E6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5350" y="1288256"/>
            <a:ext cx="3724096" cy="416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000" b="1" dirty="0">
                <a:latin typeface="Arial" charset="0"/>
                <a:cs typeface="Arial" charset="0"/>
              </a:rPr>
              <a:t>IP shock occurrence</a:t>
            </a:r>
            <a:endParaRPr lang="cs-CZ" sz="2000" b="1" baseline="-25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extovéPole 8">
            <a:extLst>
              <a:ext uri="{FF2B5EF4-FFF2-40B4-BE49-F238E27FC236}">
                <a16:creationId xmlns:a16="http://schemas.microsoft.com/office/drawing/2014/main" id="{9CE0DD2A-A8FD-CB08-ABC7-89C48DEE732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08321" y="786546"/>
            <a:ext cx="3097810" cy="416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000" b="1" dirty="0">
                <a:latin typeface="Arial" charset="0"/>
                <a:cs typeface="Arial" charset="0"/>
              </a:rPr>
              <a:t>Switchback occurrence</a:t>
            </a:r>
            <a:endParaRPr lang="cs-CZ" sz="2000" b="1" baseline="-25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C2F9E9-3D28-0625-2171-7299A4CF24AE}"/>
              </a:ext>
            </a:extLst>
          </p:cNvPr>
          <p:cNvCxnSpPr>
            <a:cxnSpLocks/>
          </p:cNvCxnSpPr>
          <p:nvPr/>
        </p:nvCxnSpPr>
        <p:spPr>
          <a:xfrm>
            <a:off x="9933178" y="1288256"/>
            <a:ext cx="0" cy="1867694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7316-CA86-37A6-391A-D64E7B57DD4E}"/>
              </a:ext>
            </a:extLst>
          </p:cNvPr>
          <p:cNvSpPr txBox="1"/>
          <p:nvPr/>
        </p:nvSpPr>
        <p:spPr>
          <a:xfrm>
            <a:off x="10138459" y="1822327"/>
            <a:ext cx="106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0.3  AU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A639EE5B-3F0E-D3A2-92AD-58F2F526C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87" y="873520"/>
            <a:ext cx="3774636" cy="4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Q2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What happens at 0.3 AU?</a:t>
            </a:r>
            <a:endParaRPr lang="en-GB" altLang="cs-CZ" sz="16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4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832F-E159-7988-785A-CFBE7E005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35A9C29B-4BA8-AED9-0E3D-4155A3503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641" y="1373207"/>
            <a:ext cx="6097138" cy="51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Interchange reconnection lea</a:t>
            </a:r>
            <a:r>
              <a:rPr lang="cs-CZ" altLang="cs-CZ" sz="1800" dirty="0">
                <a:latin typeface="Arial" charset="0"/>
              </a:rPr>
              <a:t>d</a:t>
            </a:r>
            <a:r>
              <a:rPr lang="en-US" altLang="cs-CZ" sz="1800" dirty="0">
                <a:latin typeface="Arial" charset="0"/>
              </a:rPr>
              <a:t>s to switchback-like IMF structure (Sterling and Moore, 2020)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Reconnection outflow is accelerated in the magnetic field direction that changes with distance to follow Parker spiral 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Ions move into the curved field lines, their momentum is partly transferred to the field lines motion, i.e., to the change of V</a:t>
            </a:r>
            <a:r>
              <a:rPr lang="en-US" altLang="cs-CZ" sz="1800" baseline="-25000" dirty="0">
                <a:latin typeface="Arial" charset="0"/>
              </a:rPr>
              <a:t>HT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This transfer is gradual and occurs far from the reconnection site where reconnection signatures are not apparent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Note that even deflected flow following from statistics is much more radial than the Parker spiral field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solidFill>
                  <a:srgbClr val="0070C0"/>
                </a:solidFill>
                <a:latin typeface="Arial" charset="0"/>
              </a:rPr>
              <a:t>We believe that interchange reconnection is a primary cause of both – switchbacks and the flow deflection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cs-CZ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cs-CZ" sz="1800" dirty="0">
              <a:latin typeface="Arial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8C37C3E1-6382-8820-95E3-99CCB48AF472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Discussion of switchbacks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06A17BB7-E99D-FB15-626F-6F45F420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732" y="808586"/>
            <a:ext cx="6416601" cy="4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Q4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What is the source of solar wind deflection?</a:t>
            </a:r>
            <a:endParaRPr lang="en-GB" altLang="cs-CZ" sz="16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600" dirty="0">
              <a:latin typeface="Arial" charset="0"/>
              <a:cs typeface="Arial" charset="0"/>
            </a:endParaRPr>
          </a:p>
        </p:txBody>
      </p:sp>
      <p:sp>
        <p:nvSpPr>
          <p:cNvPr id="9" name="Šipka doprava 35">
            <a:extLst>
              <a:ext uri="{FF2B5EF4-FFF2-40B4-BE49-F238E27FC236}">
                <a16:creationId xmlns:a16="http://schemas.microsoft.com/office/drawing/2014/main" id="{6B2B3546-25D6-85EC-6B48-FCD44823D5F2}"/>
              </a:ext>
            </a:extLst>
          </p:cNvPr>
          <p:cNvSpPr>
            <a:spLocks noChangeAspect="1"/>
          </p:cNvSpPr>
          <p:nvPr/>
        </p:nvSpPr>
        <p:spPr>
          <a:xfrm>
            <a:off x="732561" y="1340768"/>
            <a:ext cx="599115" cy="296604"/>
          </a:xfrm>
          <a:prstGeom prst="rightArrow">
            <a:avLst/>
          </a:prstGeom>
          <a:noFill/>
          <a:ln>
            <a:solidFill>
              <a:srgbClr val="FFC000"/>
            </a:solidFill>
          </a:ln>
          <a:scene3d>
            <a:camera prst="orthographicFront">
              <a:rot lat="0" lon="0" rev="51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37">
            <a:extLst>
              <a:ext uri="{FF2B5EF4-FFF2-40B4-BE49-F238E27FC236}">
                <a16:creationId xmlns:a16="http://schemas.microsoft.com/office/drawing/2014/main" id="{1DC0FD20-989F-26BC-065B-F8303DC0ABDB}"/>
              </a:ext>
            </a:extLst>
          </p:cNvPr>
          <p:cNvSpPr txBox="1"/>
          <p:nvPr/>
        </p:nvSpPr>
        <p:spPr>
          <a:xfrm>
            <a:off x="1287956" y="284376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40">
            <a:extLst>
              <a:ext uri="{FF2B5EF4-FFF2-40B4-BE49-F238E27FC236}">
                <a16:creationId xmlns:a16="http://schemas.microsoft.com/office/drawing/2014/main" id="{9F0AE3C2-2476-68BA-44BE-E2E35599FFB3}"/>
              </a:ext>
            </a:extLst>
          </p:cNvPr>
          <p:cNvSpPr txBox="1"/>
          <p:nvPr/>
        </p:nvSpPr>
        <p:spPr>
          <a:xfrm>
            <a:off x="71842" y="1258237"/>
            <a:ext cx="86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EA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direction</a:t>
            </a:r>
            <a:endParaRPr lang="en-US" sz="1400" dirty="0">
              <a:solidFill>
                <a:srgbClr val="FEA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ál 45">
            <a:extLst>
              <a:ext uri="{FF2B5EF4-FFF2-40B4-BE49-F238E27FC236}">
                <a16:creationId xmlns:a16="http://schemas.microsoft.com/office/drawing/2014/main" id="{3F208404-2E04-5B5E-1EF0-58FA9199F5C1}"/>
              </a:ext>
            </a:extLst>
          </p:cNvPr>
          <p:cNvSpPr>
            <a:spLocks noChangeAspect="1"/>
          </p:cNvSpPr>
          <p:nvPr/>
        </p:nvSpPr>
        <p:spPr>
          <a:xfrm>
            <a:off x="550590" y="5850318"/>
            <a:ext cx="963058" cy="96305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Přímá spojnice 6">
            <a:extLst>
              <a:ext uri="{FF2B5EF4-FFF2-40B4-BE49-F238E27FC236}">
                <a16:creationId xmlns:a16="http://schemas.microsoft.com/office/drawing/2014/main" id="{5D8776E2-AEE6-A719-AD9D-25DBFF2557CF}"/>
              </a:ext>
            </a:extLst>
          </p:cNvPr>
          <p:cNvCxnSpPr/>
          <p:nvPr/>
        </p:nvCxnSpPr>
        <p:spPr>
          <a:xfrm>
            <a:off x="1037300" y="620688"/>
            <a:ext cx="0" cy="5711159"/>
          </a:xfrm>
          <a:prstGeom prst="line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7012E-2DCF-AEC1-FFCD-A5C550602760}"/>
              </a:ext>
            </a:extLst>
          </p:cNvPr>
          <p:cNvSpPr txBox="1"/>
          <p:nvPr/>
        </p:nvSpPr>
        <p:spPr>
          <a:xfrm>
            <a:off x="71380" y="1904942"/>
            <a:ext cx="76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AU</a:t>
            </a:r>
            <a:endParaRPr lang="en-US" sz="1400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Volný tvar 11">
            <a:extLst>
              <a:ext uri="{FF2B5EF4-FFF2-40B4-BE49-F238E27FC236}">
                <a16:creationId xmlns:a16="http://schemas.microsoft.com/office/drawing/2014/main" id="{36257A6F-4836-0C2E-AD22-0D7C935CB3B6}"/>
              </a:ext>
            </a:extLst>
          </p:cNvPr>
          <p:cNvSpPr/>
          <p:nvPr/>
        </p:nvSpPr>
        <p:spPr>
          <a:xfrm>
            <a:off x="1058420" y="387524"/>
            <a:ext cx="572289" cy="5460464"/>
          </a:xfrm>
          <a:custGeom>
            <a:avLst/>
            <a:gdLst>
              <a:gd name="connsiteX0" fmla="*/ 422036 w 422036"/>
              <a:gd name="connsiteY0" fmla="*/ 0 h 5586731"/>
              <a:gd name="connsiteX1" fmla="*/ 236979 w 422036"/>
              <a:gd name="connsiteY1" fmla="*/ 1839686 h 5586731"/>
              <a:gd name="connsiteX2" fmla="*/ 95465 w 422036"/>
              <a:gd name="connsiteY2" fmla="*/ 3690257 h 5586731"/>
              <a:gd name="connsiteX3" fmla="*/ 8379 w 422036"/>
              <a:gd name="connsiteY3" fmla="*/ 5410200 h 5586731"/>
              <a:gd name="connsiteX4" fmla="*/ 8379 w 422036"/>
              <a:gd name="connsiteY4" fmla="*/ 5442857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36" h="5586731">
                <a:moveTo>
                  <a:pt x="422036" y="0"/>
                </a:moveTo>
                <a:cubicBezTo>
                  <a:pt x="356721" y="612321"/>
                  <a:pt x="291407" y="1224643"/>
                  <a:pt x="236979" y="1839686"/>
                </a:cubicBezTo>
                <a:cubicBezTo>
                  <a:pt x="182551" y="2454729"/>
                  <a:pt x="133565" y="3095171"/>
                  <a:pt x="95465" y="3690257"/>
                </a:cubicBezTo>
                <a:cubicBezTo>
                  <a:pt x="57365" y="4285343"/>
                  <a:pt x="22893" y="5118100"/>
                  <a:pt x="8379" y="5410200"/>
                </a:cubicBezTo>
                <a:cubicBezTo>
                  <a:pt x="-6135" y="5702300"/>
                  <a:pt x="1122" y="5572578"/>
                  <a:pt x="8379" y="54428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Přímá spojnice se šipkou 13">
            <a:extLst>
              <a:ext uri="{FF2B5EF4-FFF2-40B4-BE49-F238E27FC236}">
                <a16:creationId xmlns:a16="http://schemas.microsoft.com/office/drawing/2014/main" id="{4CDFAA23-A00B-1C8B-EDCF-905739358811}"/>
              </a:ext>
            </a:extLst>
          </p:cNvPr>
          <p:cNvCxnSpPr/>
          <p:nvPr/>
        </p:nvCxnSpPr>
        <p:spPr>
          <a:xfrm flipV="1">
            <a:off x="1464157" y="908720"/>
            <a:ext cx="94545" cy="5803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47">
            <a:extLst>
              <a:ext uri="{FF2B5EF4-FFF2-40B4-BE49-F238E27FC236}">
                <a16:creationId xmlns:a16="http://schemas.microsoft.com/office/drawing/2014/main" id="{031EAB90-1552-9BED-D088-639E6C09A410}"/>
              </a:ext>
            </a:extLst>
          </p:cNvPr>
          <p:cNvSpPr txBox="1"/>
          <p:nvPr/>
        </p:nvSpPr>
        <p:spPr>
          <a:xfrm>
            <a:off x="478582" y="9746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direction</a:t>
            </a:r>
            <a:endParaRPr lang="en-US" sz="1400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48">
            <a:extLst>
              <a:ext uri="{FF2B5EF4-FFF2-40B4-BE49-F238E27FC236}">
                <a16:creationId xmlns:a16="http://schemas.microsoft.com/office/drawing/2014/main" id="{B799D826-D47B-7895-28D8-91AD37C63759}"/>
              </a:ext>
            </a:extLst>
          </p:cNvPr>
          <p:cNvSpPr txBox="1"/>
          <p:nvPr/>
        </p:nvSpPr>
        <p:spPr>
          <a:xfrm>
            <a:off x="1558702" y="836712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Parker spiral direction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Skupina 64">
            <a:extLst>
              <a:ext uri="{FF2B5EF4-FFF2-40B4-BE49-F238E27FC236}">
                <a16:creationId xmlns:a16="http://schemas.microsoft.com/office/drawing/2014/main" id="{A6F8D1FB-A7B5-0E11-B353-4AEF3031D2C7}"/>
              </a:ext>
            </a:extLst>
          </p:cNvPr>
          <p:cNvGrpSpPr/>
          <p:nvPr/>
        </p:nvGrpSpPr>
        <p:grpSpPr>
          <a:xfrm>
            <a:off x="1433739" y="1556792"/>
            <a:ext cx="268979" cy="1228899"/>
            <a:chOff x="1342679" y="1556792"/>
            <a:chExt cx="268979" cy="1228899"/>
          </a:xfrm>
        </p:grpSpPr>
        <p:grpSp>
          <p:nvGrpSpPr>
            <p:cNvPr id="30" name="Skupina 62">
              <a:extLst>
                <a:ext uri="{FF2B5EF4-FFF2-40B4-BE49-F238E27FC236}">
                  <a16:creationId xmlns:a16="http://schemas.microsoft.com/office/drawing/2014/main" id="{B2FDBB53-5467-B659-C251-B3ABE1467F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42787" y="2702642"/>
              <a:ext cx="83888" cy="83049"/>
              <a:chOff x="1630709" y="2636913"/>
              <a:chExt cx="396045" cy="392097"/>
            </a:xfrm>
          </p:grpSpPr>
          <p:sp>
            <p:nvSpPr>
              <p:cNvPr id="33" name="Ovál 60">
                <a:extLst>
                  <a:ext uri="{FF2B5EF4-FFF2-40B4-BE49-F238E27FC236}">
                    <a16:creationId xmlns:a16="http://schemas.microsoft.com/office/drawing/2014/main" id="{997626D4-6CBB-1728-020A-AD884D2E91C5}"/>
                  </a:ext>
                </a:extLst>
              </p:cNvPr>
              <p:cNvSpPr/>
              <p:nvPr/>
            </p:nvSpPr>
            <p:spPr>
              <a:xfrm>
                <a:off x="1630709" y="2707451"/>
                <a:ext cx="360041" cy="321559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bdélník 61">
                <a:extLst>
                  <a:ext uri="{FF2B5EF4-FFF2-40B4-BE49-F238E27FC236}">
                    <a16:creationId xmlns:a16="http://schemas.microsoft.com/office/drawing/2014/main" id="{AD2ACB83-D52F-90C3-22DF-8D523DE08DDC}"/>
                  </a:ext>
                </a:extLst>
              </p:cNvPr>
              <p:cNvSpPr/>
              <p:nvPr/>
            </p:nvSpPr>
            <p:spPr>
              <a:xfrm>
                <a:off x="1630709" y="2636913"/>
                <a:ext cx="396045" cy="231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0" lon="0" rev="21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Přímá spojnice 57">
              <a:extLst>
                <a:ext uri="{FF2B5EF4-FFF2-40B4-BE49-F238E27FC236}">
                  <a16:creationId xmlns:a16="http://schemas.microsoft.com/office/drawing/2014/main" id="{CCB114A0-BABB-2A79-55E3-4F07348859C3}"/>
                </a:ext>
              </a:extLst>
            </p:cNvPr>
            <p:cNvCxnSpPr/>
            <p:nvPr/>
          </p:nvCxnSpPr>
          <p:spPr>
            <a:xfrm flipH="1">
              <a:off x="1420371" y="1561894"/>
              <a:ext cx="191287" cy="11952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53">
              <a:extLst>
                <a:ext uri="{FF2B5EF4-FFF2-40B4-BE49-F238E27FC236}">
                  <a16:creationId xmlns:a16="http://schemas.microsoft.com/office/drawing/2014/main" id="{22745652-528A-6DB8-F234-5D472F85ECD5}"/>
                </a:ext>
              </a:extLst>
            </p:cNvPr>
            <p:cNvCxnSpPr/>
            <p:nvPr/>
          </p:nvCxnSpPr>
          <p:spPr>
            <a:xfrm flipH="1">
              <a:off x="1342679" y="1556792"/>
              <a:ext cx="173335" cy="11952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Skupina 65">
            <a:extLst>
              <a:ext uri="{FF2B5EF4-FFF2-40B4-BE49-F238E27FC236}">
                <a16:creationId xmlns:a16="http://schemas.microsoft.com/office/drawing/2014/main" id="{B0952558-E084-BC11-C395-5725DF7E01D2}"/>
              </a:ext>
            </a:extLst>
          </p:cNvPr>
          <p:cNvGrpSpPr/>
          <p:nvPr/>
        </p:nvGrpSpPr>
        <p:grpSpPr>
          <a:xfrm>
            <a:off x="1389165" y="1340767"/>
            <a:ext cx="273016" cy="1571033"/>
            <a:chOff x="1342679" y="1556792"/>
            <a:chExt cx="173335" cy="1225188"/>
          </a:xfrm>
        </p:grpSpPr>
        <p:grpSp>
          <p:nvGrpSpPr>
            <p:cNvPr id="36" name="Skupina 66">
              <a:extLst>
                <a:ext uri="{FF2B5EF4-FFF2-40B4-BE49-F238E27FC236}">
                  <a16:creationId xmlns:a16="http://schemas.microsoft.com/office/drawing/2014/main" id="{4A99DE73-6CDB-E7CA-64DB-4E9DFDD848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42787" y="2702645"/>
              <a:ext cx="83888" cy="79335"/>
              <a:chOff x="1630709" y="2636913"/>
              <a:chExt cx="396045" cy="374560"/>
            </a:xfrm>
          </p:grpSpPr>
          <p:sp>
            <p:nvSpPr>
              <p:cNvPr id="39" name="Ovál 69">
                <a:extLst>
                  <a:ext uri="{FF2B5EF4-FFF2-40B4-BE49-F238E27FC236}">
                    <a16:creationId xmlns:a16="http://schemas.microsoft.com/office/drawing/2014/main" id="{599A3862-EBF5-D19D-D7FE-4DB6253C52EF}"/>
                  </a:ext>
                </a:extLst>
              </p:cNvPr>
              <p:cNvSpPr/>
              <p:nvPr/>
            </p:nvSpPr>
            <p:spPr>
              <a:xfrm>
                <a:off x="1630709" y="2689915"/>
                <a:ext cx="360040" cy="32155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bdélník 70">
                <a:extLst>
                  <a:ext uri="{FF2B5EF4-FFF2-40B4-BE49-F238E27FC236}">
                    <a16:creationId xmlns:a16="http://schemas.microsoft.com/office/drawing/2014/main" id="{82DA2A0D-D481-A8F9-E41A-7D1B9729D6BE}"/>
                  </a:ext>
                </a:extLst>
              </p:cNvPr>
              <p:cNvSpPr/>
              <p:nvPr/>
            </p:nvSpPr>
            <p:spPr>
              <a:xfrm>
                <a:off x="1630709" y="2636913"/>
                <a:ext cx="396045" cy="231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>
                  <a:rot lat="0" lon="0" rev="21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Přímá spojnice 67">
              <a:extLst>
                <a:ext uri="{FF2B5EF4-FFF2-40B4-BE49-F238E27FC236}">
                  <a16:creationId xmlns:a16="http://schemas.microsoft.com/office/drawing/2014/main" id="{E54A531B-841D-35CA-1531-4C67978C7187}"/>
                </a:ext>
              </a:extLst>
            </p:cNvPr>
            <p:cNvCxnSpPr/>
            <p:nvPr/>
          </p:nvCxnSpPr>
          <p:spPr>
            <a:xfrm flipH="1">
              <a:off x="1420371" y="2116781"/>
              <a:ext cx="95643" cy="64033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68">
              <a:extLst>
                <a:ext uri="{FF2B5EF4-FFF2-40B4-BE49-F238E27FC236}">
                  <a16:creationId xmlns:a16="http://schemas.microsoft.com/office/drawing/2014/main" id="{C6927CA6-D206-4CFC-4254-B68EF44FF10A}"/>
                </a:ext>
              </a:extLst>
            </p:cNvPr>
            <p:cNvCxnSpPr/>
            <p:nvPr/>
          </p:nvCxnSpPr>
          <p:spPr>
            <a:xfrm flipH="1">
              <a:off x="1342679" y="1556792"/>
              <a:ext cx="138101" cy="11952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Šipka doprava 74">
            <a:extLst>
              <a:ext uri="{FF2B5EF4-FFF2-40B4-BE49-F238E27FC236}">
                <a16:creationId xmlns:a16="http://schemas.microsoft.com/office/drawing/2014/main" id="{D7282E9B-D957-DFDB-9B08-F203C3892F86}"/>
              </a:ext>
            </a:extLst>
          </p:cNvPr>
          <p:cNvSpPr>
            <a:spLocks noChangeAspect="1"/>
          </p:cNvSpPr>
          <p:nvPr/>
        </p:nvSpPr>
        <p:spPr>
          <a:xfrm>
            <a:off x="1250651" y="2366047"/>
            <a:ext cx="495136" cy="245127"/>
          </a:xfrm>
          <a:prstGeom prst="rightArrow">
            <a:avLst/>
          </a:prstGeom>
          <a:noFill/>
          <a:ln>
            <a:solidFill>
              <a:srgbClr val="FFC000"/>
            </a:solidFill>
          </a:ln>
          <a:scene3d>
            <a:camera prst="orthographicFront">
              <a:rot lat="0" lon="0" rev="49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3A353A2-703E-A3CC-7442-60F51A17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500" y="2544259"/>
            <a:ext cx="2994450" cy="2472607"/>
          </a:xfrm>
          <a:prstGeom prst="rect">
            <a:avLst/>
          </a:prstGeom>
        </p:spPr>
      </p:pic>
      <p:sp>
        <p:nvSpPr>
          <p:cNvPr id="44" name="TextovéPole 48">
            <a:extLst>
              <a:ext uri="{FF2B5EF4-FFF2-40B4-BE49-F238E27FC236}">
                <a16:creationId xmlns:a16="http://schemas.microsoft.com/office/drawing/2014/main" id="{FB1C2460-1602-47E0-0958-C40E8063A140}"/>
              </a:ext>
            </a:extLst>
          </p:cNvPr>
          <p:cNvSpPr txBox="1"/>
          <p:nvPr/>
        </p:nvSpPr>
        <p:spPr>
          <a:xfrm>
            <a:off x="9065500" y="1592546"/>
            <a:ext cx="1190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switchback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ovéPole 48">
            <a:extLst>
              <a:ext uri="{FF2B5EF4-FFF2-40B4-BE49-F238E27FC236}">
                <a16:creationId xmlns:a16="http://schemas.microsoft.com/office/drawing/2014/main" id="{62392ED3-E6D6-6F2E-7D88-0C2A44940EA7}"/>
              </a:ext>
            </a:extLst>
          </p:cNvPr>
          <p:cNvSpPr txBox="1"/>
          <p:nvPr/>
        </p:nvSpPr>
        <p:spPr>
          <a:xfrm>
            <a:off x="10562725" y="1684880"/>
            <a:ext cx="119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the switchback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00F75D2-6AD0-9F3A-EBD2-98BAC09971A2}"/>
              </a:ext>
            </a:extLst>
          </p:cNvPr>
          <p:cNvCxnSpPr>
            <a:cxnSpLocks/>
          </p:cNvCxnSpPr>
          <p:nvPr/>
        </p:nvCxnSpPr>
        <p:spPr>
          <a:xfrm>
            <a:off x="9838944" y="2264757"/>
            <a:ext cx="299515" cy="1054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4D089BA-2D6D-0B94-AD70-78ADCC2855DC}"/>
              </a:ext>
            </a:extLst>
          </p:cNvPr>
          <p:cNvCxnSpPr>
            <a:cxnSpLocks/>
          </p:cNvCxnSpPr>
          <p:nvPr/>
        </p:nvCxnSpPr>
        <p:spPr>
          <a:xfrm flipH="1">
            <a:off x="10941349" y="2146545"/>
            <a:ext cx="161436" cy="464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55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17F6-637D-A81E-7C24-F5C9339F8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DE18CABB-D608-1CAD-DB10-DA301C60A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254" y="1333296"/>
            <a:ext cx="5993213" cy="255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Normalized fluctuations should be considered!!!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Their level increases toward 0.3 AU and it is constant till1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No evidence about fluctuation level decay at larger distances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Since there is no doubt about solar wind heating by turbulence cascading, it implies that there should be a source of new fluctuation modes that keep the fluctuation level approximately constant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solidFill>
                  <a:srgbClr val="0070C0"/>
                </a:solidFill>
                <a:latin typeface="Arial" charset="0"/>
              </a:rPr>
              <a:t>A new question arises: what is the source of these fluctuations?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cs-CZ" sz="1600" dirty="0">
              <a:latin typeface="Arial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F3DF848-6F5F-88A7-B858-C57D5F19ABA0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Dissipation of turbulent fluctuations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D36E0F50-5DC4-5B4C-2D4C-89234EDF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169" y="738704"/>
            <a:ext cx="9375332" cy="4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Q5 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Could be the dissipation of turbulent fluctuations a source of solar wind heating?</a:t>
            </a:r>
            <a:endParaRPr lang="en-GB" altLang="cs-CZ" sz="16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600" dirty="0">
              <a:latin typeface="Arial" charset="0"/>
              <a:cs typeface="Arial" charset="0"/>
            </a:endParaRPr>
          </a:p>
        </p:txBody>
      </p:sp>
      <p:pic>
        <p:nvPicPr>
          <p:cNvPr id="9" name="Obrázek 33">
            <a:extLst>
              <a:ext uri="{FF2B5EF4-FFF2-40B4-BE49-F238E27FC236}">
                <a16:creationId xmlns:a16="http://schemas.microsoft.com/office/drawing/2014/main" id="{F6670700-6075-4B0B-860D-11A274F9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5" y="1326215"/>
            <a:ext cx="2638032" cy="1945894"/>
          </a:xfrm>
          <a:prstGeom prst="rect">
            <a:avLst/>
          </a:prstGeom>
        </p:spPr>
      </p:pic>
      <p:pic>
        <p:nvPicPr>
          <p:cNvPr id="12" name="Obrázek 35">
            <a:extLst>
              <a:ext uri="{FF2B5EF4-FFF2-40B4-BE49-F238E27FC236}">
                <a16:creationId xmlns:a16="http://schemas.microsoft.com/office/drawing/2014/main" id="{EECB09B3-9970-31BC-98C7-1313BAB1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76" y="1326215"/>
            <a:ext cx="2733962" cy="2005859"/>
          </a:xfrm>
          <a:prstGeom prst="rect">
            <a:avLst/>
          </a:prstGeom>
        </p:spPr>
      </p:pic>
      <p:sp>
        <p:nvSpPr>
          <p:cNvPr id="14" name="TextovéPole 3">
            <a:extLst>
              <a:ext uri="{FF2B5EF4-FFF2-40B4-BE49-F238E27FC236}">
                <a16:creationId xmlns:a16="http://schemas.microsoft.com/office/drawing/2014/main" id="{857E91D2-F195-802A-4BD9-FB37B433131C}"/>
              </a:ext>
            </a:extLst>
          </p:cNvPr>
          <p:cNvSpPr txBox="1"/>
          <p:nvPr/>
        </p:nvSpPr>
        <p:spPr>
          <a:xfrm>
            <a:off x="4031093" y="2611209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3">
            <a:extLst>
              <a:ext uri="{FF2B5EF4-FFF2-40B4-BE49-F238E27FC236}">
                <a16:creationId xmlns:a16="http://schemas.microsoft.com/office/drawing/2014/main" id="{13AD0E1E-A487-712B-6C91-1BB5661F9BB8}"/>
              </a:ext>
            </a:extLst>
          </p:cNvPr>
          <p:cNvSpPr txBox="1"/>
          <p:nvPr/>
        </p:nvSpPr>
        <p:spPr>
          <a:xfrm>
            <a:off x="436369" y="1464605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|B|/|B|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B99E28-B7D3-2400-1E64-6310C08D82CD}"/>
              </a:ext>
            </a:extLst>
          </p:cNvPr>
          <p:cNvCxnSpPr/>
          <p:nvPr/>
        </p:nvCxnSpPr>
        <p:spPr>
          <a:xfrm flipV="1">
            <a:off x="835223" y="2372765"/>
            <a:ext cx="0" cy="380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57F4DD-2244-BDB4-8AD6-77C417A2CBDF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689442" y="2152949"/>
            <a:ext cx="553" cy="451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ovéPole 3">
            <a:extLst>
              <a:ext uri="{FF2B5EF4-FFF2-40B4-BE49-F238E27FC236}">
                <a16:creationId xmlns:a16="http://schemas.microsoft.com/office/drawing/2014/main" id="{7BF51FD4-7F8B-C6FF-A1E7-12015C7ED1C6}"/>
              </a:ext>
            </a:extLst>
          </p:cNvPr>
          <p:cNvSpPr txBox="1"/>
          <p:nvPr/>
        </p:nvSpPr>
        <p:spPr>
          <a:xfrm>
            <a:off x="361349" y="2702358"/>
            <a:ext cx="8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3">
            <a:extLst>
              <a:ext uri="{FF2B5EF4-FFF2-40B4-BE49-F238E27FC236}">
                <a16:creationId xmlns:a16="http://schemas.microsoft.com/office/drawing/2014/main" id="{A1376F9F-FD7B-D6ED-C84F-911FE598F65A}"/>
              </a:ext>
            </a:extLst>
          </p:cNvPr>
          <p:cNvSpPr txBox="1"/>
          <p:nvPr/>
        </p:nvSpPr>
        <p:spPr>
          <a:xfrm>
            <a:off x="3281926" y="2604125"/>
            <a:ext cx="8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rázek 42">
            <a:extLst>
              <a:ext uri="{FF2B5EF4-FFF2-40B4-BE49-F238E27FC236}">
                <a16:creationId xmlns:a16="http://schemas.microsoft.com/office/drawing/2014/main" id="{BB457EC0-6F5E-5D44-1192-5AD77D8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67" y="4782796"/>
            <a:ext cx="2540989" cy="1988813"/>
          </a:xfrm>
          <a:prstGeom prst="rect">
            <a:avLst/>
          </a:prstGeom>
        </p:spPr>
      </p:pic>
      <p:pic>
        <p:nvPicPr>
          <p:cNvPr id="28" name="Obrázek 95">
            <a:extLst>
              <a:ext uri="{FF2B5EF4-FFF2-40B4-BE49-F238E27FC236}">
                <a16:creationId xmlns:a16="http://schemas.microsoft.com/office/drawing/2014/main" id="{B7906DDB-AB41-ADA4-9720-5C2CC3A9F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323" y="4757793"/>
            <a:ext cx="2550175" cy="2013816"/>
          </a:xfrm>
          <a:prstGeom prst="rect">
            <a:avLst/>
          </a:prstGeom>
        </p:spPr>
      </p:pic>
      <p:sp>
        <p:nvSpPr>
          <p:cNvPr id="29" name="TextovéPole 3">
            <a:extLst>
              <a:ext uri="{FF2B5EF4-FFF2-40B4-BE49-F238E27FC236}">
                <a16:creationId xmlns:a16="http://schemas.microsoft.com/office/drawing/2014/main" id="{C16CC546-31C4-7D34-29AE-51CF3C9EBE9F}"/>
              </a:ext>
            </a:extLst>
          </p:cNvPr>
          <p:cNvSpPr txBox="1"/>
          <p:nvPr/>
        </p:nvSpPr>
        <p:spPr>
          <a:xfrm>
            <a:off x="2257443" y="4465662"/>
            <a:ext cx="143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– 0.3 AU</a:t>
            </a:r>
            <a:endParaRPr lang="cs-CZ" sz="16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D89B3CE-AD06-DED3-F204-3824C742D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419" y="4011212"/>
            <a:ext cx="8528755" cy="4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Q6 – Why parallel and perpendicular fluctuation components behave differently?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C9A38A1A-C4B0-588B-C518-7538811CB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990" y="4401564"/>
            <a:ext cx="5938593" cy="18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Small fluctuation level – no source of fluctuations – dissipation leads to steep spectrum and vice versa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It is known that Alfvenic (perpendicular) fluctuations prevail at Sun vicinity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Reconnection feeds predominantly parallel fluctuation components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600" dirty="0">
                <a:latin typeface="Arial" charset="0"/>
              </a:rPr>
              <a:t>The switchback spectral structure is gradually mixing with turbulent wave field (</a:t>
            </a:r>
            <a:r>
              <a:rPr lang="en-US" altLang="cs-CZ" sz="1600" dirty="0" err="1">
                <a:latin typeface="Arial" charset="0"/>
              </a:rPr>
              <a:t>Dudock</a:t>
            </a:r>
            <a:r>
              <a:rPr lang="en-US" altLang="cs-CZ" sz="1600" dirty="0">
                <a:latin typeface="Arial" charset="0"/>
              </a:rPr>
              <a:t> de Wit et al., 2020)</a:t>
            </a:r>
          </a:p>
        </p:txBody>
      </p:sp>
      <p:sp>
        <p:nvSpPr>
          <p:cNvPr id="32" name="TextovéPole 3">
            <a:extLst>
              <a:ext uri="{FF2B5EF4-FFF2-40B4-BE49-F238E27FC236}">
                <a16:creationId xmlns:a16="http://schemas.microsoft.com/office/drawing/2014/main" id="{06080608-569C-2FE3-E75D-FCAF8715CEE5}"/>
              </a:ext>
            </a:extLst>
          </p:cNvPr>
          <p:cNvSpPr txBox="1"/>
          <p:nvPr/>
        </p:nvSpPr>
        <p:spPr>
          <a:xfrm>
            <a:off x="1493069" y="6060334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|B|/|B|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ovéPole 3">
            <a:extLst>
              <a:ext uri="{FF2B5EF4-FFF2-40B4-BE49-F238E27FC236}">
                <a16:creationId xmlns:a16="http://schemas.microsoft.com/office/drawing/2014/main" id="{3816C53F-0B3C-A450-B8DA-3A1EF70A27B9}"/>
              </a:ext>
            </a:extLst>
          </p:cNvPr>
          <p:cNvSpPr txBox="1"/>
          <p:nvPr/>
        </p:nvSpPr>
        <p:spPr>
          <a:xfrm>
            <a:off x="3205368" y="6060334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Ϭ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)/|B|</a:t>
            </a:r>
            <a:endParaRPr lang="cs-CZ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8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F5FD-3AB2-12CE-FBD5-99A0CB5D2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B44EC0F8-4B04-363F-292A-E0BE34BD2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813" y="1979464"/>
            <a:ext cx="5270963" cy="45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PSP data come from the stream belt latitudes where the fast wind can be affected by interaction with the magnetic field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We are waiting for </a:t>
            </a:r>
            <a:r>
              <a:rPr lang="en-US" altLang="cs-CZ" sz="1800" dirty="0" err="1">
                <a:latin typeface="Arial" charset="0"/>
              </a:rPr>
              <a:t>SolO</a:t>
            </a:r>
            <a:r>
              <a:rPr lang="en-US" altLang="cs-CZ" sz="1800" dirty="0">
                <a:latin typeface="Arial" charset="0"/>
              </a:rPr>
              <a:t> measurements in “real” fast wind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rise of the coronal temperature from 10</a:t>
            </a:r>
            <a:r>
              <a:rPr lang="en-US" altLang="cs-CZ" sz="1800" baseline="30000" dirty="0">
                <a:latin typeface="Arial" charset="0"/>
              </a:rPr>
              <a:t>4</a:t>
            </a:r>
            <a:r>
              <a:rPr lang="en-US" altLang="cs-CZ" sz="1800" dirty="0">
                <a:latin typeface="Arial" charset="0"/>
              </a:rPr>
              <a:t> to 10</a:t>
            </a:r>
            <a:r>
              <a:rPr lang="en-US" altLang="cs-CZ" sz="1800" baseline="30000" dirty="0">
                <a:latin typeface="Arial" charset="0"/>
              </a:rPr>
              <a:t>6</a:t>
            </a:r>
            <a:r>
              <a:rPr lang="en-US" altLang="cs-CZ" sz="1800" dirty="0">
                <a:latin typeface="Arial" charset="0"/>
              </a:rPr>
              <a:t> K occurs at a relatively thin layer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CMEs are probably originated below this layer where the plasma is still cold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We do not know how the temperature evolves in course of CME propagation, cooling is probable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Statistical processing of CME observations in different distances from the Sun can shed light on this problem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CDF9F5C-146E-1B78-5E3F-F3B4D4352D95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Still open questions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F4A672A5-09B2-012B-F2D0-996377D81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60" y="875939"/>
            <a:ext cx="9375332" cy="43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Q7 – What is the mechanism responsible for heating of the fast wind?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cs-CZ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Q8 – Why are CMEs so cold?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altLang="cs-CZ" sz="1600" dirty="0">
              <a:latin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9E807B-5539-B317-0DEC-9BF68543343A}"/>
              </a:ext>
            </a:extLst>
          </p:cNvPr>
          <p:cNvGrpSpPr/>
          <p:nvPr/>
        </p:nvGrpSpPr>
        <p:grpSpPr>
          <a:xfrm>
            <a:off x="185604" y="1659172"/>
            <a:ext cx="3272210" cy="2338077"/>
            <a:chOff x="8267473" y="990661"/>
            <a:chExt cx="3272210" cy="23380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8916EB-E753-0420-5E33-E57D3F592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2088" y="990661"/>
              <a:ext cx="2987595" cy="2338077"/>
            </a:xfrm>
            <a:prstGeom prst="rect">
              <a:avLst/>
            </a:prstGeom>
          </p:spPr>
        </p:pic>
        <p:sp>
          <p:nvSpPr>
            <p:cNvPr id="14" name="TextovéPole 3">
              <a:extLst>
                <a:ext uri="{FF2B5EF4-FFF2-40B4-BE49-F238E27FC236}">
                  <a16:creationId xmlns:a16="http://schemas.microsoft.com/office/drawing/2014/main" id="{BC1F3C70-4015-C9B4-D1B8-779DF9D2CC2F}"/>
                </a:ext>
              </a:extLst>
            </p:cNvPr>
            <p:cNvSpPr txBox="1"/>
            <p:nvPr/>
          </p:nvSpPr>
          <p:spPr>
            <a:xfrm>
              <a:off x="9897452" y="3002527"/>
              <a:ext cx="6623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 [AU]</a:t>
              </a:r>
              <a:endParaRPr lang="cs-CZ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3">
              <a:extLst>
                <a:ext uri="{FF2B5EF4-FFF2-40B4-BE49-F238E27FC236}">
                  <a16:creationId xmlns:a16="http://schemas.microsoft.com/office/drawing/2014/main" id="{00275363-7253-03CB-D02B-3DDB569BF85D}"/>
                </a:ext>
              </a:extLst>
            </p:cNvPr>
            <p:cNvSpPr txBox="1"/>
            <p:nvPr/>
          </p:nvSpPr>
          <p:spPr>
            <a:xfrm>
              <a:off x="8267473" y="1866686"/>
              <a:ext cx="707245" cy="276999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Tp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[eV]</a:t>
              </a:r>
              <a:endParaRPr lang="cs-CZ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ovéPole 3">
            <a:extLst>
              <a:ext uri="{FF2B5EF4-FFF2-40B4-BE49-F238E27FC236}">
                <a16:creationId xmlns:a16="http://schemas.microsoft.com/office/drawing/2014/main" id="{0DF398FE-018B-1381-59EA-FB4D43CE2863}"/>
              </a:ext>
            </a:extLst>
          </p:cNvPr>
          <p:cNvSpPr txBox="1"/>
          <p:nvPr/>
        </p:nvSpPr>
        <p:spPr>
          <a:xfrm>
            <a:off x="1076280" y="2103359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km/s</a:t>
            </a:r>
            <a:endParaRPr lang="cs-CZ" sz="1200" b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3">
            <a:extLst>
              <a:ext uri="{FF2B5EF4-FFF2-40B4-BE49-F238E27FC236}">
                <a16:creationId xmlns:a16="http://schemas.microsoft.com/office/drawing/2014/main" id="{95260130-C7E8-D416-6F9D-09E38AE77485}"/>
              </a:ext>
            </a:extLst>
          </p:cNvPr>
          <p:cNvSpPr txBox="1"/>
          <p:nvPr/>
        </p:nvSpPr>
        <p:spPr>
          <a:xfrm>
            <a:off x="1076279" y="288410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km/s</a:t>
            </a:r>
            <a:endParaRPr lang="cs-CZ" sz="12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ovéPole 3">
            <a:extLst>
              <a:ext uri="{FF2B5EF4-FFF2-40B4-BE49-F238E27FC236}">
                <a16:creationId xmlns:a16="http://schemas.microsoft.com/office/drawing/2014/main" id="{CF58EB4A-3F4F-E968-570C-EC8EB956F89C}"/>
              </a:ext>
            </a:extLst>
          </p:cNvPr>
          <p:cNvSpPr txBox="1"/>
          <p:nvPr/>
        </p:nvSpPr>
        <p:spPr>
          <a:xfrm>
            <a:off x="1881678" y="3125495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adiabatic cooling</a:t>
            </a:r>
            <a:endParaRPr lang="cs-CZ" sz="1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B7D606-0C7A-319E-9E59-94834968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86" y="4056927"/>
            <a:ext cx="3024336" cy="2485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A3C238-C319-B303-4806-A3ACC09DB681}"/>
              </a:ext>
            </a:extLst>
          </p:cNvPr>
          <p:cNvSpPr txBox="1"/>
          <p:nvPr/>
        </p:nvSpPr>
        <p:spPr>
          <a:xfrm>
            <a:off x="2575060" y="6533542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(</a:t>
            </a:r>
            <a:r>
              <a:rPr lang="en-US" sz="1200" b="1" dirty="0"/>
              <a:t>D</a:t>
            </a:r>
            <a:r>
              <a:rPr lang="cs-CZ" sz="1200" b="1" dirty="0"/>
              <a:t>é</a:t>
            </a:r>
            <a:r>
              <a:rPr lang="en-US" sz="1200" b="1" dirty="0"/>
              <a:t>moulin, </a:t>
            </a:r>
            <a:r>
              <a:rPr lang="cs-CZ" sz="1200" b="1" dirty="0"/>
              <a:t>200</a:t>
            </a:r>
            <a:r>
              <a:rPr lang="en-US" sz="1200" b="1" dirty="0"/>
              <a:t>9</a:t>
            </a:r>
            <a:r>
              <a:rPr lang="cs-CZ" sz="1200" b="1" dirty="0"/>
              <a:t>)</a:t>
            </a:r>
          </a:p>
        </p:txBody>
      </p:sp>
      <p:sp>
        <p:nvSpPr>
          <p:cNvPr id="24" name="TextovéPole 3">
            <a:extLst>
              <a:ext uri="{FF2B5EF4-FFF2-40B4-BE49-F238E27FC236}">
                <a16:creationId xmlns:a16="http://schemas.microsoft.com/office/drawing/2014/main" id="{EF32B78C-2CD0-6422-33EE-1051621FF6CA}"/>
              </a:ext>
            </a:extLst>
          </p:cNvPr>
          <p:cNvSpPr txBox="1"/>
          <p:nvPr/>
        </p:nvSpPr>
        <p:spPr>
          <a:xfrm>
            <a:off x="1511929" y="6486007"/>
            <a:ext cx="8771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[km/s]</a:t>
            </a:r>
            <a:endParaRPr lang="cs-CZ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Skupina 7">
            <a:extLst>
              <a:ext uri="{FF2B5EF4-FFF2-40B4-BE49-F238E27FC236}">
                <a16:creationId xmlns:a16="http://schemas.microsoft.com/office/drawing/2014/main" id="{669300C5-55EA-BF4A-5613-D10FA7B76C0C}"/>
              </a:ext>
            </a:extLst>
          </p:cNvPr>
          <p:cNvGrpSpPr/>
          <p:nvPr/>
        </p:nvGrpSpPr>
        <p:grpSpPr>
          <a:xfrm>
            <a:off x="8638125" y="1099364"/>
            <a:ext cx="3404275" cy="5248917"/>
            <a:chOff x="-337838" y="534754"/>
            <a:chExt cx="4839281" cy="6116999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BEDFE7C9-6361-0A10-21A0-6A58086EB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3" y="535873"/>
              <a:ext cx="3884269" cy="547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Šipka doprava 20">
              <a:extLst>
                <a:ext uri="{FF2B5EF4-FFF2-40B4-BE49-F238E27FC236}">
                  <a16:creationId xmlns:a16="http://schemas.microsoft.com/office/drawing/2014/main" id="{E086F13D-1BB7-2DDA-1749-6938F1F8A7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217" y="1531060"/>
              <a:ext cx="649603" cy="321598"/>
            </a:xfrm>
            <a:prstGeom prst="rightArrow">
              <a:avLst>
                <a:gd name="adj1" fmla="val 50000"/>
                <a:gd name="adj2" fmla="val 57898"/>
              </a:avLst>
            </a:prstGeom>
            <a:noFill/>
            <a:ln>
              <a:solidFill>
                <a:srgbClr val="FFC000"/>
              </a:solidFill>
            </a:ln>
            <a:scene3d>
              <a:camera prst="orthographicFront">
                <a:rot lat="0" lon="0" rev="5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Šipka doprava 22">
              <a:extLst>
                <a:ext uri="{FF2B5EF4-FFF2-40B4-BE49-F238E27FC236}">
                  <a16:creationId xmlns:a16="http://schemas.microsoft.com/office/drawing/2014/main" id="{D12DD886-57AB-DB23-766C-5CCAD20D5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999" y="692696"/>
              <a:ext cx="599115" cy="296604"/>
            </a:xfrm>
            <a:prstGeom prst="rightArrow">
              <a:avLst/>
            </a:prstGeom>
            <a:noFill/>
            <a:ln>
              <a:solidFill>
                <a:srgbClr val="FFC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Šipka doprava 23">
              <a:extLst>
                <a:ext uri="{FF2B5EF4-FFF2-40B4-BE49-F238E27FC236}">
                  <a16:creationId xmlns:a16="http://schemas.microsoft.com/office/drawing/2014/main" id="{C6432193-DD42-0FBD-B7D8-207BCC326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3728" y="1531060"/>
              <a:ext cx="543781" cy="269207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ovéPole 21">
              <a:extLst>
                <a:ext uri="{FF2B5EF4-FFF2-40B4-BE49-F238E27FC236}">
                  <a16:creationId xmlns:a16="http://schemas.microsoft.com/office/drawing/2014/main" id="{6B2AA35B-7FE9-B96B-5567-5812355AC934}"/>
                </a:ext>
              </a:extLst>
            </p:cNvPr>
            <p:cNvSpPr txBox="1"/>
            <p:nvPr/>
          </p:nvSpPr>
          <p:spPr>
            <a:xfrm>
              <a:off x="1030529" y="3310385"/>
              <a:ext cx="320922" cy="311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ovéPole 26">
              <a:extLst>
                <a:ext uri="{FF2B5EF4-FFF2-40B4-BE49-F238E27FC236}">
                  <a16:creationId xmlns:a16="http://schemas.microsoft.com/office/drawing/2014/main" id="{640286AA-2D9A-1466-E719-E359A553DC96}"/>
                </a:ext>
              </a:extLst>
            </p:cNvPr>
            <p:cNvSpPr txBox="1"/>
            <p:nvPr/>
          </p:nvSpPr>
          <p:spPr>
            <a:xfrm>
              <a:off x="2014627" y="534754"/>
              <a:ext cx="2196641" cy="9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slow wind with two proton populations</a:t>
              </a:r>
              <a:endParaRPr lang="en-US" sz="1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ovéPole 27">
              <a:extLst>
                <a:ext uri="{FF2B5EF4-FFF2-40B4-BE49-F238E27FC236}">
                  <a16:creationId xmlns:a16="http://schemas.microsoft.com/office/drawing/2014/main" id="{66F73F0F-9ED2-A40A-1A74-DE7239807DDE}"/>
                </a:ext>
              </a:extLst>
            </p:cNvPr>
            <p:cNvSpPr txBox="1"/>
            <p:nvPr/>
          </p:nvSpPr>
          <p:spPr>
            <a:xfrm>
              <a:off x="3503108" y="2028710"/>
              <a:ext cx="998335" cy="68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E7A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wind</a:t>
              </a:r>
              <a:endParaRPr lang="en-US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Šipka doprava 28">
              <a:extLst>
                <a:ext uri="{FF2B5EF4-FFF2-40B4-BE49-F238E27FC236}">
                  <a16:creationId xmlns:a16="http://schemas.microsoft.com/office/drawing/2014/main" id="{051C4BF7-BA4A-A4F4-53C5-5785B51F1A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1640" y="2513620"/>
              <a:ext cx="478791" cy="237038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ovéPole 29">
              <a:extLst>
                <a:ext uri="{FF2B5EF4-FFF2-40B4-BE49-F238E27FC236}">
                  <a16:creationId xmlns:a16="http://schemas.microsoft.com/office/drawing/2014/main" id="{822EFC37-B5DE-6845-9EEB-D1FEA5890DFE}"/>
                </a:ext>
              </a:extLst>
            </p:cNvPr>
            <p:cNvSpPr txBox="1"/>
            <p:nvPr/>
          </p:nvSpPr>
          <p:spPr>
            <a:xfrm>
              <a:off x="1841378" y="2421026"/>
              <a:ext cx="2503791" cy="9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injection of second proton population</a:t>
              </a:r>
              <a:endPara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Volný tvar 3">
              <a:extLst>
                <a:ext uri="{FF2B5EF4-FFF2-40B4-BE49-F238E27FC236}">
                  <a16:creationId xmlns:a16="http://schemas.microsoft.com/office/drawing/2014/main" id="{A48D7ABF-ACDB-3684-6C42-C9445DA7F079}"/>
                </a:ext>
              </a:extLst>
            </p:cNvPr>
            <p:cNvSpPr/>
            <p:nvPr/>
          </p:nvSpPr>
          <p:spPr>
            <a:xfrm>
              <a:off x="827584" y="996618"/>
              <a:ext cx="3199157" cy="2072342"/>
            </a:xfrm>
            <a:custGeom>
              <a:avLst/>
              <a:gdLst>
                <a:gd name="connsiteX0" fmla="*/ 0 w 3199157"/>
                <a:gd name="connsiteY0" fmla="*/ 520126 h 2252545"/>
                <a:gd name="connsiteX1" fmla="*/ 550334 w 3199157"/>
                <a:gd name="connsiteY1" fmla="*/ 1730859 h 2252545"/>
                <a:gd name="connsiteX2" fmla="*/ 1109134 w 3199157"/>
                <a:gd name="connsiteY2" fmla="*/ 2247326 h 2252545"/>
                <a:gd name="connsiteX3" fmla="*/ 1752600 w 3199157"/>
                <a:gd name="connsiteY3" fmla="*/ 1874793 h 2252545"/>
                <a:gd name="connsiteX4" fmla="*/ 3081867 w 3199157"/>
                <a:gd name="connsiteY4" fmla="*/ 156059 h 2252545"/>
                <a:gd name="connsiteX5" fmla="*/ 3132667 w 3199157"/>
                <a:gd name="connsiteY5" fmla="*/ 79859 h 2252545"/>
                <a:gd name="connsiteX6" fmla="*/ 3132667 w 3199157"/>
                <a:gd name="connsiteY6" fmla="*/ 79859 h 2252545"/>
                <a:gd name="connsiteX7" fmla="*/ 3124200 w 3199157"/>
                <a:gd name="connsiteY7" fmla="*/ 113726 h 225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9157" h="2252545">
                  <a:moveTo>
                    <a:pt x="0" y="520126"/>
                  </a:moveTo>
                  <a:cubicBezTo>
                    <a:pt x="182739" y="981559"/>
                    <a:pt x="365478" y="1442992"/>
                    <a:pt x="550334" y="1730859"/>
                  </a:cubicBezTo>
                  <a:cubicBezTo>
                    <a:pt x="735190" y="2018726"/>
                    <a:pt x="908756" y="2223337"/>
                    <a:pt x="1109134" y="2247326"/>
                  </a:cubicBezTo>
                  <a:cubicBezTo>
                    <a:pt x="1309512" y="2271315"/>
                    <a:pt x="1423811" y="2223337"/>
                    <a:pt x="1752600" y="1874793"/>
                  </a:cubicBezTo>
                  <a:cubicBezTo>
                    <a:pt x="2081389" y="1526249"/>
                    <a:pt x="2851856" y="455215"/>
                    <a:pt x="3081867" y="156059"/>
                  </a:cubicBezTo>
                  <a:cubicBezTo>
                    <a:pt x="3311878" y="-143097"/>
                    <a:pt x="3132667" y="79859"/>
                    <a:pt x="3132667" y="79859"/>
                  </a:cubicBezTo>
                  <a:lnTo>
                    <a:pt x="3132667" y="79859"/>
                  </a:lnTo>
                  <a:lnTo>
                    <a:pt x="3124200" y="113726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Skupina 5">
              <a:extLst>
                <a:ext uri="{FF2B5EF4-FFF2-40B4-BE49-F238E27FC236}">
                  <a16:creationId xmlns:a16="http://schemas.microsoft.com/office/drawing/2014/main" id="{83E7DE88-A07A-CB6A-0BEC-E0BD7295247D}"/>
                </a:ext>
              </a:extLst>
            </p:cNvPr>
            <p:cNvGrpSpPr/>
            <p:nvPr/>
          </p:nvGrpSpPr>
          <p:grpSpPr>
            <a:xfrm>
              <a:off x="755576" y="5661248"/>
              <a:ext cx="1659389" cy="973571"/>
              <a:chOff x="856144" y="6084829"/>
              <a:chExt cx="1659389" cy="1058227"/>
            </a:xfrm>
          </p:grpSpPr>
          <p:sp>
            <p:nvSpPr>
              <p:cNvPr id="43" name="Obdélník 2">
                <a:extLst>
                  <a:ext uri="{FF2B5EF4-FFF2-40B4-BE49-F238E27FC236}">
                    <a16:creationId xmlns:a16="http://schemas.microsoft.com/office/drawing/2014/main" id="{905FBA4D-682E-06E6-7E13-7F9B11756A6B}"/>
                  </a:ext>
                </a:extLst>
              </p:cNvPr>
              <p:cNvSpPr/>
              <p:nvPr/>
            </p:nvSpPr>
            <p:spPr>
              <a:xfrm>
                <a:off x="1265905" y="6084829"/>
                <a:ext cx="1249628" cy="6876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blouk 1">
                <a:extLst>
                  <a:ext uri="{FF2B5EF4-FFF2-40B4-BE49-F238E27FC236}">
                    <a16:creationId xmlns:a16="http://schemas.microsoft.com/office/drawing/2014/main" id="{42B9F365-C7C2-0837-A547-0A7DB86FEC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4939" y="6091496"/>
                <a:ext cx="1051560" cy="1051560"/>
              </a:xfrm>
              <a:prstGeom prst="arc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blouk 31">
                <a:extLst>
                  <a:ext uri="{FF2B5EF4-FFF2-40B4-BE49-F238E27FC236}">
                    <a16:creationId xmlns:a16="http://schemas.microsoft.com/office/drawing/2014/main" id="{5E9E30C2-51F5-A7B3-DE86-2A4CA3F246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6144" y="6084829"/>
                <a:ext cx="1051560" cy="1051560"/>
              </a:xfrm>
              <a:prstGeom prst="arc">
                <a:avLst/>
              </a:prstGeom>
              <a:ln w="5080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ál 6">
              <a:extLst>
                <a:ext uri="{FF2B5EF4-FFF2-40B4-BE49-F238E27FC236}">
                  <a16:creationId xmlns:a16="http://schemas.microsoft.com/office/drawing/2014/main" id="{7E56B050-5686-B173-0FDC-DFF3F95B70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219" y="5688695"/>
              <a:ext cx="963058" cy="96305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blouk 32">
              <a:extLst>
                <a:ext uri="{FF2B5EF4-FFF2-40B4-BE49-F238E27FC236}">
                  <a16:creationId xmlns:a16="http://schemas.microsoft.com/office/drawing/2014/main" id="{29F3511F-21CC-B506-9480-2098978064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1088" y="5792525"/>
              <a:ext cx="715129" cy="715129"/>
            </a:xfrm>
            <a:prstGeom prst="arc">
              <a:avLst/>
            </a:prstGeom>
            <a:ln w="15875">
              <a:solidFill>
                <a:schemeClr val="tx1"/>
              </a:solidFill>
              <a:head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ovéPole 34">
              <a:extLst>
                <a:ext uri="{FF2B5EF4-FFF2-40B4-BE49-F238E27FC236}">
                  <a16:creationId xmlns:a16="http://schemas.microsoft.com/office/drawing/2014/main" id="{494163AA-1C0B-823B-1D73-F6E00AE7D185}"/>
                </a:ext>
              </a:extLst>
            </p:cNvPr>
            <p:cNvSpPr txBox="1"/>
            <p:nvPr/>
          </p:nvSpPr>
          <p:spPr>
            <a:xfrm>
              <a:off x="-337838" y="2533819"/>
              <a:ext cx="1638532" cy="36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214B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PSP path</a:t>
              </a:r>
              <a:endParaRPr lang="en-US" sz="16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ovéPole 34">
            <a:extLst>
              <a:ext uri="{FF2B5EF4-FFF2-40B4-BE49-F238E27FC236}">
                <a16:creationId xmlns:a16="http://schemas.microsoft.com/office/drawing/2014/main" id="{806E34AC-5660-687C-63AA-E08061FDF7B3}"/>
              </a:ext>
            </a:extLst>
          </p:cNvPr>
          <p:cNvSpPr txBox="1"/>
          <p:nvPr/>
        </p:nvSpPr>
        <p:spPr>
          <a:xfrm>
            <a:off x="5033197" y="1482488"/>
            <a:ext cx="216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Speculations</a:t>
            </a:r>
            <a:endParaRPr lang="en-US" sz="2000" b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Volný tvar 33">
            <a:extLst>
              <a:ext uri="{FF2B5EF4-FFF2-40B4-BE49-F238E27FC236}">
                <a16:creationId xmlns:a16="http://schemas.microsoft.com/office/drawing/2014/main" id="{180BC704-BF57-F9B8-BB9F-EDA8F6E204D3}"/>
              </a:ext>
            </a:extLst>
          </p:cNvPr>
          <p:cNvSpPr/>
          <p:nvPr/>
        </p:nvSpPr>
        <p:spPr>
          <a:xfrm>
            <a:off x="9443164" y="2618316"/>
            <a:ext cx="2371203" cy="1935954"/>
          </a:xfrm>
          <a:custGeom>
            <a:avLst/>
            <a:gdLst>
              <a:gd name="connsiteX0" fmla="*/ 0 w 3199157"/>
              <a:gd name="connsiteY0" fmla="*/ 520126 h 2252545"/>
              <a:gd name="connsiteX1" fmla="*/ 550334 w 3199157"/>
              <a:gd name="connsiteY1" fmla="*/ 1730859 h 2252545"/>
              <a:gd name="connsiteX2" fmla="*/ 1109134 w 3199157"/>
              <a:gd name="connsiteY2" fmla="*/ 2247326 h 2252545"/>
              <a:gd name="connsiteX3" fmla="*/ 1752600 w 3199157"/>
              <a:gd name="connsiteY3" fmla="*/ 1874793 h 2252545"/>
              <a:gd name="connsiteX4" fmla="*/ 3081867 w 3199157"/>
              <a:gd name="connsiteY4" fmla="*/ 156059 h 2252545"/>
              <a:gd name="connsiteX5" fmla="*/ 3132667 w 3199157"/>
              <a:gd name="connsiteY5" fmla="*/ 79859 h 2252545"/>
              <a:gd name="connsiteX6" fmla="*/ 3132667 w 3199157"/>
              <a:gd name="connsiteY6" fmla="*/ 79859 h 2252545"/>
              <a:gd name="connsiteX7" fmla="*/ 3124200 w 3199157"/>
              <a:gd name="connsiteY7" fmla="*/ 113726 h 22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9157" h="2252545">
                <a:moveTo>
                  <a:pt x="0" y="520126"/>
                </a:moveTo>
                <a:cubicBezTo>
                  <a:pt x="182739" y="981559"/>
                  <a:pt x="365478" y="1442992"/>
                  <a:pt x="550334" y="1730859"/>
                </a:cubicBezTo>
                <a:cubicBezTo>
                  <a:pt x="735190" y="2018726"/>
                  <a:pt x="908756" y="2223337"/>
                  <a:pt x="1109134" y="2247326"/>
                </a:cubicBezTo>
                <a:cubicBezTo>
                  <a:pt x="1309512" y="2271315"/>
                  <a:pt x="1423811" y="2223337"/>
                  <a:pt x="1752600" y="1874793"/>
                </a:cubicBezTo>
                <a:cubicBezTo>
                  <a:pt x="2081389" y="1526249"/>
                  <a:pt x="2851856" y="455215"/>
                  <a:pt x="3081867" y="156059"/>
                </a:cubicBezTo>
                <a:cubicBezTo>
                  <a:pt x="3311878" y="-143097"/>
                  <a:pt x="3132667" y="79859"/>
                  <a:pt x="3132667" y="79859"/>
                </a:cubicBezTo>
                <a:lnTo>
                  <a:pt x="3132667" y="79859"/>
                </a:lnTo>
                <a:lnTo>
                  <a:pt x="3124200" y="113726"/>
                </a:lnTo>
              </a:path>
            </a:pathLst>
          </a:custGeom>
          <a:noFill/>
          <a:ln>
            <a:solidFill>
              <a:srgbClr val="214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ovéPole 34">
            <a:extLst>
              <a:ext uri="{FF2B5EF4-FFF2-40B4-BE49-F238E27FC236}">
                <a16:creationId xmlns:a16="http://schemas.microsoft.com/office/drawing/2014/main" id="{CDCEFFFD-2DAE-DD26-A1E4-49F2596D70D5}"/>
              </a:ext>
            </a:extLst>
          </p:cNvPr>
          <p:cNvSpPr txBox="1"/>
          <p:nvPr/>
        </p:nvSpPr>
        <p:spPr>
          <a:xfrm>
            <a:off x="8936561" y="1513266"/>
            <a:ext cx="1214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 path</a:t>
            </a:r>
            <a:endParaRPr lang="en-US" sz="1600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Šipka doprava 22">
            <a:extLst>
              <a:ext uri="{FF2B5EF4-FFF2-40B4-BE49-F238E27FC236}">
                <a16:creationId xmlns:a16="http://schemas.microsoft.com/office/drawing/2014/main" id="{DFD4136B-CE3D-721A-1A50-9A9DBB688FCF}"/>
              </a:ext>
            </a:extLst>
          </p:cNvPr>
          <p:cNvSpPr>
            <a:spLocks noChangeAspect="1"/>
          </p:cNvSpPr>
          <p:nvPr/>
        </p:nvSpPr>
        <p:spPr>
          <a:xfrm flipH="1">
            <a:off x="9564856" y="3871890"/>
            <a:ext cx="466309" cy="290967"/>
          </a:xfrm>
          <a:prstGeom prst="rightArrow">
            <a:avLst/>
          </a:prstGeom>
          <a:noFill/>
          <a:ln>
            <a:solidFill>
              <a:srgbClr val="FFC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ovéPole 27">
            <a:extLst>
              <a:ext uri="{FF2B5EF4-FFF2-40B4-BE49-F238E27FC236}">
                <a16:creationId xmlns:a16="http://schemas.microsoft.com/office/drawing/2014/main" id="{2E91393A-41C4-9B13-2CFB-7E946442F396}"/>
              </a:ext>
            </a:extLst>
          </p:cNvPr>
          <p:cNvSpPr txBox="1"/>
          <p:nvPr/>
        </p:nvSpPr>
        <p:spPr>
          <a:xfrm>
            <a:off x="7864214" y="3779397"/>
            <a:ext cx="1861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decelerated slow wind</a:t>
            </a:r>
            <a:endParaRPr lang="en-US" sz="1600" dirty="0">
              <a:solidFill>
                <a:srgbClr val="E7A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ovéPole 27">
            <a:extLst>
              <a:ext uri="{FF2B5EF4-FFF2-40B4-BE49-F238E27FC236}">
                <a16:creationId xmlns:a16="http://schemas.microsoft.com/office/drawing/2014/main" id="{22C23BE3-4082-E103-1CD3-13B6D40F9AAD}"/>
              </a:ext>
            </a:extLst>
          </p:cNvPr>
          <p:cNvSpPr txBox="1"/>
          <p:nvPr/>
        </p:nvSpPr>
        <p:spPr>
          <a:xfrm>
            <a:off x="8418607" y="269189"/>
            <a:ext cx="140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wind with two proton populations</a:t>
            </a:r>
            <a:endParaRPr lang="en-US" sz="1600" dirty="0">
              <a:solidFill>
                <a:srgbClr val="E7A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9D80FC4-45F7-2484-3DB7-7EE5D4C9C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0" y="351272"/>
            <a:ext cx="10995920" cy="55374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altLang="cs-CZ" sz="40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Outline: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Introduction and motivation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What is the solar wind velocity - </a:t>
            </a:r>
            <a:r>
              <a:rPr lang="en-US" sz="2400" noProof="0" dirty="0" err="1">
                <a:latin typeface="Arial" charset="0"/>
              </a:rPr>
              <a:t>deHoffmann</a:t>
            </a:r>
            <a:r>
              <a:rPr lang="en-US" sz="2400" noProof="0" dirty="0">
                <a:latin typeface="Arial" charset="0"/>
              </a:rPr>
              <a:t>-Teller (HT) frame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Normal and tangential components of the velocity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Evolution of magnetic field and its fluctuations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charset="0"/>
              </a:rPr>
              <a:t>Velocity–temperature relation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Possible scenario of processes near the Sun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noProof="0" dirty="0">
                <a:latin typeface="Arial" charset="0"/>
              </a:rPr>
              <a:t>Summary – where does the solar corona end?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None/>
            </a:pPr>
            <a:endParaRPr lang="en-US" altLang="cs-CZ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27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2A76-540B-6322-9EF9-A16001C8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F8AAC04D-6DD9-A0F5-EFD4-AB27EAE9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90" y="1100888"/>
            <a:ext cx="6967837" cy="37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2000" dirty="0">
                <a:latin typeface="Arial" charset="0"/>
              </a:rPr>
              <a:t>Presented as well as many other published observations suggest that a proper boundary between the solar corona and freely expanding solar wind is somewhere around the Mercury orbit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2000" dirty="0">
                <a:latin typeface="Arial" charset="0"/>
              </a:rPr>
              <a:t>We are eagerly awaiting the Bepi Colombo results</a:t>
            </a:r>
            <a:endParaRPr lang="cs-CZ" altLang="cs-CZ" sz="20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2000" dirty="0">
                <a:latin typeface="Arial" charset="0"/>
              </a:rPr>
              <a:t>However, Ulysses observations show that the situation at higher latitudes far from the Sun could be completely different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2000" dirty="0">
                <a:latin typeface="Arial" charset="0"/>
              </a:rPr>
              <a:t>We hope that Solar Orbiter will bring the answer on high latitude solar wind closer to the Sun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CEBC3-67A5-9A4E-D120-BFCAEFDF4A03}"/>
              </a:ext>
            </a:extLst>
          </p:cNvPr>
          <p:cNvSpPr txBox="1">
            <a:spLocks noChangeArrowheads="1"/>
          </p:cNvSpPr>
          <p:nvPr/>
        </p:nvSpPr>
        <p:spPr>
          <a:xfrm>
            <a:off x="186500" y="269189"/>
            <a:ext cx="8451625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Where the solar corona ends?</a:t>
            </a:r>
          </a:p>
        </p:txBody>
      </p:sp>
      <p:grpSp>
        <p:nvGrpSpPr>
          <p:cNvPr id="4" name="Skupina 7">
            <a:extLst>
              <a:ext uri="{FF2B5EF4-FFF2-40B4-BE49-F238E27FC236}">
                <a16:creationId xmlns:a16="http://schemas.microsoft.com/office/drawing/2014/main" id="{3B526B26-1DE8-9E4F-B397-E9A0DB6B0017}"/>
              </a:ext>
            </a:extLst>
          </p:cNvPr>
          <p:cNvGrpSpPr/>
          <p:nvPr/>
        </p:nvGrpSpPr>
        <p:grpSpPr>
          <a:xfrm>
            <a:off x="8638125" y="1099364"/>
            <a:ext cx="3404275" cy="5248917"/>
            <a:chOff x="-337838" y="534754"/>
            <a:chExt cx="4839281" cy="611699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C12B535-5CE3-8D04-7343-8FA8909B5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3" y="535873"/>
              <a:ext cx="3884269" cy="547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Šipka doprava 20">
              <a:extLst>
                <a:ext uri="{FF2B5EF4-FFF2-40B4-BE49-F238E27FC236}">
                  <a16:creationId xmlns:a16="http://schemas.microsoft.com/office/drawing/2014/main" id="{4251A0D3-205A-4014-D6CB-5F931D1AFE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217" y="1531060"/>
              <a:ext cx="649603" cy="321598"/>
            </a:xfrm>
            <a:prstGeom prst="rightArrow">
              <a:avLst>
                <a:gd name="adj1" fmla="val 50000"/>
                <a:gd name="adj2" fmla="val 57898"/>
              </a:avLst>
            </a:prstGeom>
            <a:noFill/>
            <a:ln>
              <a:solidFill>
                <a:srgbClr val="FFC000"/>
              </a:solidFill>
            </a:ln>
            <a:scene3d>
              <a:camera prst="orthographicFront">
                <a:rot lat="0" lon="0" rev="5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Šipka doprava 22">
              <a:extLst>
                <a:ext uri="{FF2B5EF4-FFF2-40B4-BE49-F238E27FC236}">
                  <a16:creationId xmlns:a16="http://schemas.microsoft.com/office/drawing/2014/main" id="{06E3CC57-6CBF-F380-44B7-667B2805F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999" y="692696"/>
              <a:ext cx="599115" cy="296604"/>
            </a:xfrm>
            <a:prstGeom prst="rightArrow">
              <a:avLst/>
            </a:prstGeom>
            <a:noFill/>
            <a:ln>
              <a:solidFill>
                <a:srgbClr val="FFC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Šipka doprava 23">
              <a:extLst>
                <a:ext uri="{FF2B5EF4-FFF2-40B4-BE49-F238E27FC236}">
                  <a16:creationId xmlns:a16="http://schemas.microsoft.com/office/drawing/2014/main" id="{990E6A71-B8C6-AE5A-77BF-E6E814FA0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3728" y="1531060"/>
              <a:ext cx="543781" cy="269207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ovéPole 21">
              <a:extLst>
                <a:ext uri="{FF2B5EF4-FFF2-40B4-BE49-F238E27FC236}">
                  <a16:creationId xmlns:a16="http://schemas.microsoft.com/office/drawing/2014/main" id="{3CB231F8-527C-0459-D83D-FA0EE3634625}"/>
                </a:ext>
              </a:extLst>
            </p:cNvPr>
            <p:cNvSpPr txBox="1"/>
            <p:nvPr/>
          </p:nvSpPr>
          <p:spPr>
            <a:xfrm>
              <a:off x="1030529" y="3310385"/>
              <a:ext cx="320922" cy="311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ovéPole 26">
              <a:extLst>
                <a:ext uri="{FF2B5EF4-FFF2-40B4-BE49-F238E27FC236}">
                  <a16:creationId xmlns:a16="http://schemas.microsoft.com/office/drawing/2014/main" id="{12BB3B51-00F8-A862-C771-E15880A88EB5}"/>
                </a:ext>
              </a:extLst>
            </p:cNvPr>
            <p:cNvSpPr txBox="1"/>
            <p:nvPr/>
          </p:nvSpPr>
          <p:spPr>
            <a:xfrm>
              <a:off x="2014627" y="534754"/>
              <a:ext cx="2196641" cy="9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slow wind with two proton populations</a:t>
              </a:r>
              <a:endParaRPr lang="en-US" sz="1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ovéPole 27">
              <a:extLst>
                <a:ext uri="{FF2B5EF4-FFF2-40B4-BE49-F238E27FC236}">
                  <a16:creationId xmlns:a16="http://schemas.microsoft.com/office/drawing/2014/main" id="{B73D23E5-D46B-9BC9-F2E5-B318379074B0}"/>
                </a:ext>
              </a:extLst>
            </p:cNvPr>
            <p:cNvSpPr txBox="1"/>
            <p:nvPr/>
          </p:nvSpPr>
          <p:spPr>
            <a:xfrm>
              <a:off x="3503108" y="2028710"/>
              <a:ext cx="998335" cy="68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E7A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wind</a:t>
              </a:r>
              <a:endParaRPr lang="en-US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Šipka doprava 28">
              <a:extLst>
                <a:ext uri="{FF2B5EF4-FFF2-40B4-BE49-F238E27FC236}">
                  <a16:creationId xmlns:a16="http://schemas.microsoft.com/office/drawing/2014/main" id="{29458579-BAB1-699D-2D5F-8367ECE92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1640" y="2513620"/>
              <a:ext cx="478791" cy="237038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ovéPole 29">
              <a:extLst>
                <a:ext uri="{FF2B5EF4-FFF2-40B4-BE49-F238E27FC236}">
                  <a16:creationId xmlns:a16="http://schemas.microsoft.com/office/drawing/2014/main" id="{9FB0FFC8-8A64-0374-166F-8D75F7CCE4F2}"/>
                </a:ext>
              </a:extLst>
            </p:cNvPr>
            <p:cNvSpPr txBox="1"/>
            <p:nvPr/>
          </p:nvSpPr>
          <p:spPr>
            <a:xfrm>
              <a:off x="1841378" y="2421026"/>
              <a:ext cx="2503791" cy="9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injection of second proton population</a:t>
              </a:r>
              <a:endPara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Volný tvar 3">
              <a:extLst>
                <a:ext uri="{FF2B5EF4-FFF2-40B4-BE49-F238E27FC236}">
                  <a16:creationId xmlns:a16="http://schemas.microsoft.com/office/drawing/2014/main" id="{4E52C25C-E939-6762-D89B-2CE2A4685F76}"/>
                </a:ext>
              </a:extLst>
            </p:cNvPr>
            <p:cNvSpPr/>
            <p:nvPr/>
          </p:nvSpPr>
          <p:spPr>
            <a:xfrm>
              <a:off x="827584" y="996618"/>
              <a:ext cx="3199157" cy="2072342"/>
            </a:xfrm>
            <a:custGeom>
              <a:avLst/>
              <a:gdLst>
                <a:gd name="connsiteX0" fmla="*/ 0 w 3199157"/>
                <a:gd name="connsiteY0" fmla="*/ 520126 h 2252545"/>
                <a:gd name="connsiteX1" fmla="*/ 550334 w 3199157"/>
                <a:gd name="connsiteY1" fmla="*/ 1730859 h 2252545"/>
                <a:gd name="connsiteX2" fmla="*/ 1109134 w 3199157"/>
                <a:gd name="connsiteY2" fmla="*/ 2247326 h 2252545"/>
                <a:gd name="connsiteX3" fmla="*/ 1752600 w 3199157"/>
                <a:gd name="connsiteY3" fmla="*/ 1874793 h 2252545"/>
                <a:gd name="connsiteX4" fmla="*/ 3081867 w 3199157"/>
                <a:gd name="connsiteY4" fmla="*/ 156059 h 2252545"/>
                <a:gd name="connsiteX5" fmla="*/ 3132667 w 3199157"/>
                <a:gd name="connsiteY5" fmla="*/ 79859 h 2252545"/>
                <a:gd name="connsiteX6" fmla="*/ 3132667 w 3199157"/>
                <a:gd name="connsiteY6" fmla="*/ 79859 h 2252545"/>
                <a:gd name="connsiteX7" fmla="*/ 3124200 w 3199157"/>
                <a:gd name="connsiteY7" fmla="*/ 113726 h 225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9157" h="2252545">
                  <a:moveTo>
                    <a:pt x="0" y="520126"/>
                  </a:moveTo>
                  <a:cubicBezTo>
                    <a:pt x="182739" y="981559"/>
                    <a:pt x="365478" y="1442992"/>
                    <a:pt x="550334" y="1730859"/>
                  </a:cubicBezTo>
                  <a:cubicBezTo>
                    <a:pt x="735190" y="2018726"/>
                    <a:pt x="908756" y="2223337"/>
                    <a:pt x="1109134" y="2247326"/>
                  </a:cubicBezTo>
                  <a:cubicBezTo>
                    <a:pt x="1309512" y="2271315"/>
                    <a:pt x="1423811" y="2223337"/>
                    <a:pt x="1752600" y="1874793"/>
                  </a:cubicBezTo>
                  <a:cubicBezTo>
                    <a:pt x="2081389" y="1526249"/>
                    <a:pt x="2851856" y="455215"/>
                    <a:pt x="3081867" y="156059"/>
                  </a:cubicBezTo>
                  <a:cubicBezTo>
                    <a:pt x="3311878" y="-143097"/>
                    <a:pt x="3132667" y="79859"/>
                    <a:pt x="3132667" y="79859"/>
                  </a:cubicBezTo>
                  <a:lnTo>
                    <a:pt x="3132667" y="79859"/>
                  </a:lnTo>
                  <a:lnTo>
                    <a:pt x="3124200" y="113726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Skupina 5">
              <a:extLst>
                <a:ext uri="{FF2B5EF4-FFF2-40B4-BE49-F238E27FC236}">
                  <a16:creationId xmlns:a16="http://schemas.microsoft.com/office/drawing/2014/main" id="{062C0F44-4BC8-75F7-50CC-557AE6C54C11}"/>
                </a:ext>
              </a:extLst>
            </p:cNvPr>
            <p:cNvGrpSpPr/>
            <p:nvPr/>
          </p:nvGrpSpPr>
          <p:grpSpPr>
            <a:xfrm>
              <a:off x="755576" y="5661248"/>
              <a:ext cx="1659389" cy="973571"/>
              <a:chOff x="856144" y="6084829"/>
              <a:chExt cx="1659389" cy="1058227"/>
            </a:xfrm>
          </p:grpSpPr>
          <p:sp>
            <p:nvSpPr>
              <p:cNvPr id="22" name="Obdélník 2">
                <a:extLst>
                  <a:ext uri="{FF2B5EF4-FFF2-40B4-BE49-F238E27FC236}">
                    <a16:creationId xmlns:a16="http://schemas.microsoft.com/office/drawing/2014/main" id="{A7A10061-8A67-5CF9-6637-506C05865601}"/>
                  </a:ext>
                </a:extLst>
              </p:cNvPr>
              <p:cNvSpPr/>
              <p:nvPr/>
            </p:nvSpPr>
            <p:spPr>
              <a:xfrm>
                <a:off x="1265905" y="6084829"/>
                <a:ext cx="1249628" cy="6876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blouk 1">
                <a:extLst>
                  <a:ext uri="{FF2B5EF4-FFF2-40B4-BE49-F238E27FC236}">
                    <a16:creationId xmlns:a16="http://schemas.microsoft.com/office/drawing/2014/main" id="{DDCEED75-4032-7FAA-4899-9F783168D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4939" y="6091496"/>
                <a:ext cx="1051560" cy="1051560"/>
              </a:xfrm>
              <a:prstGeom prst="arc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blouk 31">
                <a:extLst>
                  <a:ext uri="{FF2B5EF4-FFF2-40B4-BE49-F238E27FC236}">
                    <a16:creationId xmlns:a16="http://schemas.microsoft.com/office/drawing/2014/main" id="{EA249BA8-D739-AFBA-562C-782299B324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6144" y="6084829"/>
                <a:ext cx="1051560" cy="1051560"/>
              </a:xfrm>
              <a:prstGeom prst="arc">
                <a:avLst/>
              </a:prstGeom>
              <a:ln w="5080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ál 6">
              <a:extLst>
                <a:ext uri="{FF2B5EF4-FFF2-40B4-BE49-F238E27FC236}">
                  <a16:creationId xmlns:a16="http://schemas.microsoft.com/office/drawing/2014/main" id="{12B1C7AF-B5F1-E66E-AD3F-4103D86CB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219" y="5688695"/>
              <a:ext cx="963058" cy="96305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blouk 32">
              <a:extLst>
                <a:ext uri="{FF2B5EF4-FFF2-40B4-BE49-F238E27FC236}">
                  <a16:creationId xmlns:a16="http://schemas.microsoft.com/office/drawing/2014/main" id="{B47483D1-7246-0704-3C71-323E081A7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1088" y="5792525"/>
              <a:ext cx="715129" cy="715129"/>
            </a:xfrm>
            <a:prstGeom prst="arc">
              <a:avLst/>
            </a:prstGeom>
            <a:ln w="15875">
              <a:solidFill>
                <a:schemeClr val="tx1"/>
              </a:solidFill>
              <a:head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ovéPole 34">
              <a:extLst>
                <a:ext uri="{FF2B5EF4-FFF2-40B4-BE49-F238E27FC236}">
                  <a16:creationId xmlns:a16="http://schemas.microsoft.com/office/drawing/2014/main" id="{D8FD10E3-563C-A9EF-C0ED-1920C40D6B95}"/>
                </a:ext>
              </a:extLst>
            </p:cNvPr>
            <p:cNvSpPr txBox="1"/>
            <p:nvPr/>
          </p:nvSpPr>
          <p:spPr>
            <a:xfrm>
              <a:off x="-337838" y="2533819"/>
              <a:ext cx="1638532" cy="36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214B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PSP path</a:t>
              </a:r>
              <a:endParaRPr lang="en-US" sz="16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Volný tvar 33">
            <a:extLst>
              <a:ext uri="{FF2B5EF4-FFF2-40B4-BE49-F238E27FC236}">
                <a16:creationId xmlns:a16="http://schemas.microsoft.com/office/drawing/2014/main" id="{8AF28E46-F4EE-ADF5-0951-7C2E14A8F272}"/>
              </a:ext>
            </a:extLst>
          </p:cNvPr>
          <p:cNvSpPr/>
          <p:nvPr/>
        </p:nvSpPr>
        <p:spPr>
          <a:xfrm>
            <a:off x="9443164" y="2618316"/>
            <a:ext cx="2371203" cy="1935954"/>
          </a:xfrm>
          <a:custGeom>
            <a:avLst/>
            <a:gdLst>
              <a:gd name="connsiteX0" fmla="*/ 0 w 3199157"/>
              <a:gd name="connsiteY0" fmla="*/ 520126 h 2252545"/>
              <a:gd name="connsiteX1" fmla="*/ 550334 w 3199157"/>
              <a:gd name="connsiteY1" fmla="*/ 1730859 h 2252545"/>
              <a:gd name="connsiteX2" fmla="*/ 1109134 w 3199157"/>
              <a:gd name="connsiteY2" fmla="*/ 2247326 h 2252545"/>
              <a:gd name="connsiteX3" fmla="*/ 1752600 w 3199157"/>
              <a:gd name="connsiteY3" fmla="*/ 1874793 h 2252545"/>
              <a:gd name="connsiteX4" fmla="*/ 3081867 w 3199157"/>
              <a:gd name="connsiteY4" fmla="*/ 156059 h 2252545"/>
              <a:gd name="connsiteX5" fmla="*/ 3132667 w 3199157"/>
              <a:gd name="connsiteY5" fmla="*/ 79859 h 2252545"/>
              <a:gd name="connsiteX6" fmla="*/ 3132667 w 3199157"/>
              <a:gd name="connsiteY6" fmla="*/ 79859 h 2252545"/>
              <a:gd name="connsiteX7" fmla="*/ 3124200 w 3199157"/>
              <a:gd name="connsiteY7" fmla="*/ 113726 h 22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9157" h="2252545">
                <a:moveTo>
                  <a:pt x="0" y="520126"/>
                </a:moveTo>
                <a:cubicBezTo>
                  <a:pt x="182739" y="981559"/>
                  <a:pt x="365478" y="1442992"/>
                  <a:pt x="550334" y="1730859"/>
                </a:cubicBezTo>
                <a:cubicBezTo>
                  <a:pt x="735190" y="2018726"/>
                  <a:pt x="908756" y="2223337"/>
                  <a:pt x="1109134" y="2247326"/>
                </a:cubicBezTo>
                <a:cubicBezTo>
                  <a:pt x="1309512" y="2271315"/>
                  <a:pt x="1423811" y="2223337"/>
                  <a:pt x="1752600" y="1874793"/>
                </a:cubicBezTo>
                <a:cubicBezTo>
                  <a:pt x="2081389" y="1526249"/>
                  <a:pt x="2851856" y="455215"/>
                  <a:pt x="3081867" y="156059"/>
                </a:cubicBezTo>
                <a:cubicBezTo>
                  <a:pt x="3311878" y="-143097"/>
                  <a:pt x="3132667" y="79859"/>
                  <a:pt x="3132667" y="79859"/>
                </a:cubicBezTo>
                <a:lnTo>
                  <a:pt x="3132667" y="79859"/>
                </a:lnTo>
                <a:lnTo>
                  <a:pt x="3124200" y="113726"/>
                </a:lnTo>
              </a:path>
            </a:pathLst>
          </a:custGeom>
          <a:noFill/>
          <a:ln>
            <a:solidFill>
              <a:srgbClr val="214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ovéPole 34">
            <a:extLst>
              <a:ext uri="{FF2B5EF4-FFF2-40B4-BE49-F238E27FC236}">
                <a16:creationId xmlns:a16="http://schemas.microsoft.com/office/drawing/2014/main" id="{4214729B-6894-0647-FAB8-C5501AE8A5E3}"/>
              </a:ext>
            </a:extLst>
          </p:cNvPr>
          <p:cNvSpPr txBox="1"/>
          <p:nvPr/>
        </p:nvSpPr>
        <p:spPr>
          <a:xfrm>
            <a:off x="8936561" y="1513266"/>
            <a:ext cx="1214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 path</a:t>
            </a:r>
            <a:endParaRPr lang="en-US" sz="1600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Šipka doprava 22">
            <a:extLst>
              <a:ext uri="{FF2B5EF4-FFF2-40B4-BE49-F238E27FC236}">
                <a16:creationId xmlns:a16="http://schemas.microsoft.com/office/drawing/2014/main" id="{9494E939-E3BD-AB45-FC80-2955803E8912}"/>
              </a:ext>
            </a:extLst>
          </p:cNvPr>
          <p:cNvSpPr>
            <a:spLocks noChangeAspect="1"/>
          </p:cNvSpPr>
          <p:nvPr/>
        </p:nvSpPr>
        <p:spPr>
          <a:xfrm flipH="1">
            <a:off x="9564856" y="3871890"/>
            <a:ext cx="466309" cy="290967"/>
          </a:xfrm>
          <a:prstGeom prst="rightArrow">
            <a:avLst/>
          </a:prstGeom>
          <a:noFill/>
          <a:ln>
            <a:solidFill>
              <a:srgbClr val="FFC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D5761F3-9E24-66C0-F0B7-189FA69A9A74}"/>
              </a:ext>
            </a:extLst>
          </p:cNvPr>
          <p:cNvSpPr txBox="1"/>
          <p:nvPr/>
        </p:nvSpPr>
        <p:spPr>
          <a:xfrm>
            <a:off x="7739133" y="3813666"/>
            <a:ext cx="1861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decelerated slow wind</a:t>
            </a:r>
            <a:endParaRPr lang="en-US" sz="1600" dirty="0">
              <a:solidFill>
                <a:srgbClr val="E7A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7">
            <a:extLst>
              <a:ext uri="{FF2B5EF4-FFF2-40B4-BE49-F238E27FC236}">
                <a16:creationId xmlns:a16="http://schemas.microsoft.com/office/drawing/2014/main" id="{46135138-D65B-BFDB-DC63-5B93337B5B59}"/>
              </a:ext>
            </a:extLst>
          </p:cNvPr>
          <p:cNvSpPr txBox="1"/>
          <p:nvPr/>
        </p:nvSpPr>
        <p:spPr>
          <a:xfrm>
            <a:off x="8418607" y="269189"/>
            <a:ext cx="140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E7A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wind with two proton populations</a:t>
            </a:r>
            <a:endParaRPr lang="en-US" sz="1600" dirty="0">
              <a:solidFill>
                <a:srgbClr val="E7A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9122BA12-9599-ACF4-B33A-7BD68110E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33" y="5091067"/>
            <a:ext cx="7982292" cy="139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cs-CZ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We believe that we will understand solar wind origin 70 years after its prediction!</a:t>
            </a:r>
            <a:endParaRPr lang="en-GB" altLang="cs-CZ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1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5A03809-3818-4E82-D655-557CCDBD924C}"/>
              </a:ext>
            </a:extLst>
          </p:cNvPr>
          <p:cNvGrpSpPr/>
          <p:nvPr/>
        </p:nvGrpSpPr>
        <p:grpSpPr>
          <a:xfrm>
            <a:off x="4619528" y="4407408"/>
            <a:ext cx="3015711" cy="1414288"/>
            <a:chOff x="2833517" y="1951983"/>
            <a:chExt cx="2236424" cy="981340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BCF040A-E4F8-9C8F-3C81-8B5923290D3E}"/>
                </a:ext>
              </a:extLst>
            </p:cNvPr>
            <p:cNvSpPr/>
            <p:nvPr/>
          </p:nvSpPr>
          <p:spPr>
            <a:xfrm>
              <a:off x="4155541" y="2018923"/>
              <a:ext cx="914400" cy="914400"/>
            </a:xfrm>
            <a:prstGeom prst="arc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6674015D-A311-7BD2-2826-5F378E8FC1BE}"/>
                </a:ext>
              </a:extLst>
            </p:cNvPr>
            <p:cNvSpPr/>
            <p:nvPr/>
          </p:nvSpPr>
          <p:spPr>
            <a:xfrm rot="5400000">
              <a:off x="4144524" y="2018923"/>
              <a:ext cx="914400" cy="914400"/>
            </a:xfrm>
            <a:prstGeom prst="arc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9701598-AC1E-5170-3352-4E6CBB3F8F66}"/>
                </a:ext>
              </a:extLst>
            </p:cNvPr>
            <p:cNvCxnSpPr/>
            <p:nvPr/>
          </p:nvCxnSpPr>
          <p:spPr>
            <a:xfrm>
              <a:off x="2833517" y="2933323"/>
              <a:ext cx="1773716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64AB9F7-0785-915B-E38F-451BC57CF67A}"/>
                </a:ext>
              </a:extLst>
            </p:cNvPr>
            <p:cNvCxnSpPr>
              <a:cxnSpLocks/>
            </p:cNvCxnSpPr>
            <p:nvPr/>
          </p:nvCxnSpPr>
          <p:spPr>
            <a:xfrm>
              <a:off x="2954704" y="2476123"/>
              <a:ext cx="1430011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8B8A77-5E92-DA8B-B37C-FF7B4BD16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908" y="2476123"/>
              <a:ext cx="0" cy="45720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2B8040-C9F0-FEF2-2F14-8E899A9A8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419" y="2463268"/>
              <a:ext cx="0" cy="45720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8B9E60-8751-A3DE-7D48-9A9044B862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5426" y="1956492"/>
              <a:ext cx="200141" cy="335015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E53E83-C481-3632-EADA-084C1FE7D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9339" y="1951983"/>
              <a:ext cx="150910" cy="335015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ABECCB4A-5CB9-3995-E0CC-F2A5641FC93B}"/>
              </a:ext>
            </a:extLst>
          </p:cNvPr>
          <p:cNvSpPr txBox="1">
            <a:spLocks noChangeArrowheads="1"/>
          </p:cNvSpPr>
          <p:nvPr/>
        </p:nvSpPr>
        <p:spPr>
          <a:xfrm>
            <a:off x="1511929" y="1434514"/>
            <a:ext cx="8451625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Many thanks to EGU for the medal and</a:t>
            </a:r>
          </a:p>
          <a:p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 all of you for your attention</a:t>
            </a:r>
          </a:p>
        </p:txBody>
      </p:sp>
      <p:pic>
        <p:nvPicPr>
          <p:cNvPr id="7" name="Obrázek 97" descr="100_1749.JPG">
            <a:extLst>
              <a:ext uri="{FF2B5EF4-FFF2-40B4-BE49-F238E27FC236}">
                <a16:creationId xmlns:a16="http://schemas.microsoft.com/office/drawing/2014/main" id="{65D4A259-8F20-E3BD-0161-2366BF83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9655" b="6561"/>
          <a:stretch>
            <a:fillRect/>
          </a:stretch>
        </p:blipFill>
        <p:spPr bwMode="auto">
          <a:xfrm>
            <a:off x="8622798" y="3587153"/>
            <a:ext cx="2950313" cy="281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F4F6B73D-6F75-AC0E-0463-C4FD3A882EAE}"/>
              </a:ext>
            </a:extLst>
          </p:cNvPr>
          <p:cNvGrpSpPr>
            <a:grpSpLocks/>
          </p:cNvGrpSpPr>
          <p:nvPr/>
        </p:nvGrpSpPr>
        <p:grpSpPr bwMode="auto">
          <a:xfrm>
            <a:off x="618888" y="3767329"/>
            <a:ext cx="2709527" cy="2630806"/>
            <a:chOff x="2286" y="96"/>
            <a:chExt cx="912" cy="912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169EA71A-CF32-DC58-97DB-EBF58AE76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96"/>
              <a:ext cx="912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1" name="Picture 15" descr="logo600">
              <a:extLst>
                <a:ext uri="{FF2B5EF4-FFF2-40B4-BE49-F238E27FC236}">
                  <a16:creationId xmlns:a16="http://schemas.microsoft.com/office/drawing/2014/main" id="{F6B5C6CE-C855-DEE1-69A5-AA1F9F678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4" y="144"/>
              <a:ext cx="864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195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41061-E137-A74E-D7F3-5B9CE90F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444D17A-E9B4-D210-5FFF-5F5C2997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0" y="993459"/>
            <a:ext cx="3292677" cy="2524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Parker (1958)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Hydrodynamic model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Isothermal expansion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No magnetic field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Predicts the temper</a:t>
            </a:r>
            <a:r>
              <a:rPr lang="en-US" sz="1800" dirty="0" err="1">
                <a:latin typeface="Arial" charset="0"/>
              </a:rPr>
              <a:t>ature</a:t>
            </a:r>
            <a:r>
              <a:rPr lang="en-US" sz="1800" dirty="0">
                <a:latin typeface="Arial" charset="0"/>
              </a:rPr>
              <a:t>- velocity relationship</a:t>
            </a:r>
            <a:endParaRPr lang="en-US" sz="1800" noProof="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2000" dirty="0"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54F1AA-AD81-C215-E273-981F94BB6244}"/>
              </a:ext>
            </a:extLst>
          </p:cNvPr>
          <p:cNvSpPr txBox="1">
            <a:spLocks noChangeArrowheads="1"/>
          </p:cNvSpPr>
          <p:nvPr/>
        </p:nvSpPr>
        <p:spPr>
          <a:xfrm>
            <a:off x="228801" y="65009"/>
            <a:ext cx="11734398" cy="6912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Solar wind in 1958</a:t>
            </a:r>
            <a:r>
              <a:rPr lang="cs-CZ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vs </a:t>
            </a:r>
            <a:r>
              <a:rPr lang="cs-CZ" sz="3600" dirty="0" err="1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solar</a:t>
            </a:r>
            <a:r>
              <a:rPr lang="cs-CZ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cs-CZ" sz="3600" dirty="0" err="1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wind</a:t>
            </a:r>
            <a:r>
              <a:rPr lang="cs-CZ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in 2026</a:t>
            </a:r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en-US" sz="24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alias Eugene Parker vs Parker Solar Probe</a:t>
            </a:r>
          </a:p>
          <a:p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1DE49-21AE-1E6B-1890-528DE981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" y="4113620"/>
            <a:ext cx="3371850" cy="252412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57C9EF8-AADE-FECD-87C5-5C7FFD085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433" y="1259299"/>
            <a:ext cx="4762765" cy="529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The temperature needed for hydrodynamic formation of the solar wind (Parker, 1958) is much larger than that observed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The magnetic field </a:t>
            </a:r>
            <a:r>
              <a:rPr lang="en-US" sz="1800" dirty="0">
                <a:latin typeface="Arial" charset="0"/>
              </a:rPr>
              <a:t>adds additional bonding force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The temperature-velocity relationship would be shallower at larger distances but the opposite trend is observed</a:t>
            </a:r>
            <a:endParaRPr lang="cs-CZ" sz="18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buNone/>
            </a:pPr>
            <a:endParaRPr lang="en-US" sz="1800" b="1" noProof="0" dirty="0">
              <a:solidFill>
                <a:srgbClr val="0070C0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1800" b="1" noProof="0" dirty="0">
                <a:solidFill>
                  <a:srgbClr val="0070C0"/>
                </a:solidFill>
                <a:latin typeface="Arial" charset="0"/>
              </a:rPr>
              <a:t>Outstanding questions: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70C0"/>
                </a:solidFill>
                <a:latin typeface="Arial" charset="0"/>
              </a:rPr>
              <a:t>What helps the solar wind to leave the Sun?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solidFill>
                  <a:srgbClr val="0070C0"/>
                </a:solidFill>
                <a:latin typeface="Arial" charset="0"/>
              </a:rPr>
              <a:t>What mechanism forms the temperature-velocity relationship through the </a:t>
            </a:r>
            <a:r>
              <a:rPr lang="en-US" altLang="cs-CZ" sz="1800" dirty="0" err="1">
                <a:solidFill>
                  <a:srgbClr val="0070C0"/>
                </a:solidFill>
                <a:latin typeface="Arial" charset="0"/>
              </a:rPr>
              <a:t>hel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i</a:t>
            </a:r>
            <a:r>
              <a:rPr lang="en-US" altLang="cs-CZ" sz="1800" dirty="0" err="1">
                <a:solidFill>
                  <a:srgbClr val="0070C0"/>
                </a:solidFill>
                <a:latin typeface="Arial" charset="0"/>
              </a:rPr>
              <a:t>osphere</a:t>
            </a:r>
            <a:r>
              <a:rPr lang="en-US" altLang="cs-CZ" sz="1800" dirty="0">
                <a:solidFill>
                  <a:srgbClr val="0070C0"/>
                </a:solidFill>
                <a:latin typeface="Arial" charset="0"/>
              </a:rPr>
              <a:t>?</a:t>
            </a:r>
            <a:endParaRPr lang="en-US" altLang="cs-CZ" sz="2000" dirty="0">
              <a:solidFill>
                <a:srgbClr val="0070C0"/>
              </a:solidFill>
              <a:latin typeface="Arial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8692DC-33E7-2E4C-371C-1FB9B47B3944}"/>
              </a:ext>
            </a:extLst>
          </p:cNvPr>
          <p:cNvGrpSpPr/>
          <p:nvPr/>
        </p:nvGrpSpPr>
        <p:grpSpPr>
          <a:xfrm>
            <a:off x="3995597" y="1163593"/>
            <a:ext cx="2873066" cy="2524125"/>
            <a:chOff x="3995596" y="1251729"/>
            <a:chExt cx="3458553" cy="31126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130DB2-5719-861C-AA08-F48C8764F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95596" y="1251729"/>
              <a:ext cx="3458553" cy="311269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06AE81-D8ED-39FE-998A-6A51C8582A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7596" y="1566296"/>
              <a:ext cx="2678305" cy="11440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2EF57-557E-7CD5-0AD6-D545C34EF8CC}"/>
              </a:ext>
            </a:extLst>
          </p:cNvPr>
          <p:cNvCxnSpPr>
            <a:cxnSpLocks/>
          </p:cNvCxnSpPr>
          <p:nvPr/>
        </p:nvCxnSpPr>
        <p:spPr>
          <a:xfrm flipV="1">
            <a:off x="895577" y="2346399"/>
            <a:ext cx="3371850" cy="2761979"/>
          </a:xfrm>
          <a:prstGeom prst="line">
            <a:avLst/>
          </a:prstGeom>
          <a:ln w="2857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C70E0D0-6644-2875-990B-B4CACF071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80319" y="3706596"/>
            <a:ext cx="2888344" cy="25995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1B86BB-9245-2897-58ED-711336628D11}"/>
              </a:ext>
            </a:extLst>
          </p:cNvPr>
          <p:cNvCxnSpPr>
            <a:cxnSpLocks/>
          </p:cNvCxnSpPr>
          <p:nvPr/>
        </p:nvCxnSpPr>
        <p:spPr>
          <a:xfrm>
            <a:off x="895577" y="3922004"/>
            <a:ext cx="0" cy="256833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3C6A7-1387-809F-1F3B-A703BD495B36}"/>
              </a:ext>
            </a:extLst>
          </p:cNvPr>
          <p:cNvCxnSpPr>
            <a:cxnSpLocks/>
          </p:cNvCxnSpPr>
          <p:nvPr/>
        </p:nvCxnSpPr>
        <p:spPr>
          <a:xfrm flipV="1">
            <a:off x="3370217" y="2285610"/>
            <a:ext cx="933994" cy="464163"/>
          </a:xfrm>
          <a:prstGeom prst="line">
            <a:avLst/>
          </a:prstGeom>
          <a:ln w="2857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5C6A28-F891-2E4B-7BE7-D315782002B8}"/>
              </a:ext>
            </a:extLst>
          </p:cNvPr>
          <p:cNvSpPr txBox="1"/>
          <p:nvPr/>
        </p:nvSpPr>
        <p:spPr>
          <a:xfrm>
            <a:off x="4236575" y="6362151"/>
            <a:ext cx="294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Durovcova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25, 2026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954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B7942-20D8-A602-A111-6993073A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789302A-1370-D7C4-9AB8-8706F8E14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571" y="4712101"/>
            <a:ext cx="6158429" cy="17082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Median |B| </a:t>
            </a:r>
            <a:r>
              <a:rPr lang="en-US" sz="1800" dirty="0">
                <a:latin typeface="Arial" charset="0"/>
              </a:rPr>
              <a:t>radial profile corresponds to the Parker’s prediction up to the Mars orbit, in spite of its simplicity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Mean IMF direction was checked by many authors; it also corresponds to the Parker’s prediction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b="1" dirty="0">
                <a:solidFill>
                  <a:srgbClr val="FF0000"/>
                </a:solidFill>
                <a:latin typeface="Arial" charset="0"/>
              </a:rPr>
              <a:t>Frozen-in conditions are held on large scales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33E84B-5781-07E0-D350-766B7ED2B4FD}"/>
              </a:ext>
            </a:extLst>
          </p:cNvPr>
          <p:cNvSpPr txBox="1">
            <a:spLocks noChangeArrowheads="1"/>
          </p:cNvSpPr>
          <p:nvPr/>
        </p:nvSpPr>
        <p:spPr>
          <a:xfrm>
            <a:off x="228800" y="65009"/>
            <a:ext cx="11734399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Interplanetary magnetic field</a:t>
            </a:r>
          </a:p>
          <a:p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8298796-B731-68C5-F5DC-5C5E678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00" y="799617"/>
            <a:ext cx="5804771" cy="13376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Frozen-in conditions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Parker (1958) – spiral field through the heliosphere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Magnetic field decreases as 1/R at larger distances</a:t>
            </a:r>
            <a:endParaRPr lang="en-US" altLang="cs-CZ" sz="20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18F65-9788-EC9A-46A1-F81A7438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2" y="2332822"/>
            <a:ext cx="4410576" cy="43572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29389-5CD7-851B-EE08-E49D7C970F9C}"/>
              </a:ext>
            </a:extLst>
          </p:cNvPr>
          <p:cNvGrpSpPr/>
          <p:nvPr/>
        </p:nvGrpSpPr>
        <p:grpSpPr>
          <a:xfrm>
            <a:off x="6485047" y="729783"/>
            <a:ext cx="5126731" cy="3776114"/>
            <a:chOff x="6916062" y="1082325"/>
            <a:chExt cx="4695716" cy="33477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7A69FB-2314-6794-2E5D-E7744484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6062" y="1082325"/>
              <a:ext cx="4695716" cy="33477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63447-14EE-5B7F-CB57-E261590B6089}"/>
                </a:ext>
              </a:extLst>
            </p:cNvPr>
            <p:cNvSpPr txBox="1"/>
            <p:nvPr/>
          </p:nvSpPr>
          <p:spPr>
            <a:xfrm>
              <a:off x="8879595" y="1283778"/>
              <a:ext cx="2533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PSP, </a:t>
              </a:r>
              <a:r>
                <a:rPr lang="en-US" dirty="0" err="1"/>
                <a:t>SolO</a:t>
              </a:r>
              <a:r>
                <a:rPr lang="en-US" dirty="0"/>
                <a:t>, Wind, Maven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A211EB-BC7F-D13C-B12E-67A878D9E980}"/>
                </a:ext>
              </a:extLst>
            </p:cNvPr>
            <p:cNvCxnSpPr>
              <a:cxnSpLocks/>
            </p:cNvCxnSpPr>
            <p:nvPr/>
          </p:nvCxnSpPr>
          <p:spPr>
            <a:xfrm>
              <a:off x="9263920" y="1653110"/>
              <a:ext cx="0" cy="484162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F2F0FFC-9D54-D55A-99CC-DCA727483692}"/>
                </a:ext>
              </a:extLst>
            </p:cNvPr>
            <p:cNvCxnSpPr>
              <a:cxnSpLocks/>
            </p:cNvCxnSpPr>
            <p:nvPr/>
          </p:nvCxnSpPr>
          <p:spPr>
            <a:xfrm>
              <a:off x="9691741" y="1653110"/>
              <a:ext cx="454547" cy="847719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9D7343-2CBB-FC55-071A-408D92145A35}"/>
                </a:ext>
              </a:extLst>
            </p:cNvPr>
            <p:cNvCxnSpPr>
              <a:cxnSpLocks/>
            </p:cNvCxnSpPr>
            <p:nvPr/>
          </p:nvCxnSpPr>
          <p:spPr>
            <a:xfrm>
              <a:off x="10352754" y="1592807"/>
              <a:ext cx="344624" cy="1580051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EF62B6-6D44-57D1-42C9-3AD3A4004F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02749" y="1653110"/>
              <a:ext cx="168355" cy="1775890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6CBD73-79C3-3256-4B06-AB41271BF768}"/>
                </a:ext>
              </a:extLst>
            </p:cNvPr>
            <p:cNvSpPr txBox="1"/>
            <p:nvPr/>
          </p:nvSpPr>
          <p:spPr>
            <a:xfrm>
              <a:off x="7590754" y="2583654"/>
              <a:ext cx="2217974" cy="57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Fitted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Parker (1958) equation</a:t>
              </a:r>
            </a:p>
          </p:txBody>
        </p:sp>
      </p:grpSp>
      <p:sp>
        <p:nvSpPr>
          <p:cNvPr id="4" name="TextovéPole 1">
            <a:extLst>
              <a:ext uri="{FF2B5EF4-FFF2-40B4-BE49-F238E27FC236}">
                <a16:creationId xmlns:a16="http://schemas.microsoft.com/office/drawing/2014/main" id="{BDD146D9-BEA5-3D1F-9E21-1127D148B940}"/>
              </a:ext>
            </a:extLst>
          </p:cNvPr>
          <p:cNvSpPr txBox="1"/>
          <p:nvPr/>
        </p:nvSpPr>
        <p:spPr>
          <a:xfrm>
            <a:off x="7083312" y="6421781"/>
            <a:ext cx="374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Safrankova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(2023</a:t>
            </a:r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0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DB70A-6368-0D5E-5DA2-2CAB0BC3C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F5D30C2-5A99-CCAB-995C-BDC3DEC77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00" y="4487836"/>
            <a:ext cx="6629199" cy="17826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The solar wind is composed of many ion populations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 charset="0"/>
              </a:rPr>
              <a:t>Ion populations are regularly divided into core and beam(s)</a:t>
            </a:r>
            <a:endParaRPr lang="en-US" sz="1800" noProof="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Arial" charset="0"/>
              </a:rPr>
              <a:t>Each of them moves </a:t>
            </a:r>
            <a:r>
              <a:rPr lang="en-US" sz="1800" dirty="0">
                <a:latin typeface="Arial" charset="0"/>
              </a:rPr>
              <a:t>with its own velocity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b="1" dirty="0">
                <a:solidFill>
                  <a:srgbClr val="FF0000"/>
                </a:solidFill>
                <a:latin typeface="Arial" charset="0"/>
              </a:rPr>
              <a:t>Which of them (if any) would be considered as the solar wind velocity?</a:t>
            </a:r>
            <a:endParaRPr lang="en-US" altLang="cs-CZ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B7971C-1767-F076-2E06-007EE6A9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76" y="807945"/>
            <a:ext cx="4050860" cy="55262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51925E-D0B7-7334-70A8-6924EFC7C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28" y="930775"/>
            <a:ext cx="3337672" cy="3213335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116A9EAF-2E48-911D-6C7B-749C4E3E96E2}"/>
              </a:ext>
            </a:extLst>
          </p:cNvPr>
          <p:cNvSpPr txBox="1">
            <a:spLocks noChangeArrowheads="1"/>
          </p:cNvSpPr>
          <p:nvPr/>
        </p:nvSpPr>
        <p:spPr>
          <a:xfrm>
            <a:off x="943575" y="110608"/>
            <a:ext cx="670081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What is the solar wind velocity?</a:t>
            </a:r>
            <a:endParaRPr lang="en-US" sz="24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23EA17-326D-6182-644F-782DEC4C7528}"/>
              </a:ext>
            </a:extLst>
          </p:cNvPr>
          <p:cNvSpPr txBox="1"/>
          <p:nvPr/>
        </p:nvSpPr>
        <p:spPr>
          <a:xfrm>
            <a:off x="7936993" y="967351"/>
            <a:ext cx="320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pcore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V</a:t>
            </a:r>
            <a:r>
              <a:rPr lang="en-US" baseline="-25000" dirty="0" err="1">
                <a:solidFill>
                  <a:srgbClr val="FF0000"/>
                </a:solidFill>
              </a:rPr>
              <a:t>pbeam</a:t>
            </a:r>
            <a:r>
              <a:rPr lang="en-US" dirty="0"/>
              <a:t>, </a:t>
            </a:r>
            <a:r>
              <a:rPr lang="en-US" dirty="0" err="1">
                <a:solidFill>
                  <a:srgbClr val="0070C0"/>
                </a:solidFill>
              </a:rPr>
              <a:t>V</a:t>
            </a:r>
            <a:r>
              <a:rPr lang="en-US" baseline="-25000" dirty="0" err="1">
                <a:solidFill>
                  <a:srgbClr val="0070C0"/>
                </a:solidFill>
              </a:rPr>
              <a:t>He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V</a:t>
            </a:r>
            <a:r>
              <a:rPr lang="en-US" baseline="-25000" dirty="0">
                <a:solidFill>
                  <a:srgbClr val="00B050"/>
                </a:solidFill>
              </a:rPr>
              <a:t>O6+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V</a:t>
            </a:r>
            <a:r>
              <a:rPr lang="en-US" baseline="-25000" dirty="0">
                <a:solidFill>
                  <a:srgbClr val="FFC000"/>
                </a:solidFill>
              </a:rPr>
              <a:t>Fe10+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B8ADB-B847-167A-44E3-4B243038CEF2}"/>
              </a:ext>
            </a:extLst>
          </p:cNvPr>
          <p:cNvSpPr txBox="1"/>
          <p:nvPr/>
        </p:nvSpPr>
        <p:spPr>
          <a:xfrm>
            <a:off x="1774342" y="4016299"/>
            <a:ext cx="8150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V </a:t>
            </a:r>
            <a:r>
              <a:rPr lang="en-US" sz="1400" dirty="0"/>
              <a:t>[km/s]</a:t>
            </a:r>
          </a:p>
        </p:txBody>
      </p:sp>
      <p:sp>
        <p:nvSpPr>
          <p:cNvPr id="4" name="TextovéPole 8">
            <a:extLst>
              <a:ext uri="{FF2B5EF4-FFF2-40B4-BE49-F238E27FC236}">
                <a16:creationId xmlns:a16="http://schemas.microsoft.com/office/drawing/2014/main" id="{B580643D-F12B-959A-CB2F-6C3B9F81491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57600" y="1568397"/>
            <a:ext cx="3986785" cy="48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AE79DE-A06D-2FAB-3592-7BDFD00B7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326" y="2686920"/>
            <a:ext cx="4482748" cy="6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Q1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is a possible source of the proton VDF splitting?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b="1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dirty="0">
              <a:solidFill>
                <a:srgbClr val="214BFB"/>
              </a:solidFill>
              <a:latin typeface="Arial" charset="0"/>
            </a:endParaRP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F3EC0BBC-AD16-0580-D68C-4E9BD07B4613}"/>
              </a:ext>
            </a:extLst>
          </p:cNvPr>
          <p:cNvSpPr txBox="1"/>
          <p:nvPr/>
        </p:nvSpPr>
        <p:spPr>
          <a:xfrm>
            <a:off x="4000439" y="6373494"/>
            <a:ext cx="364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Nemecek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(2020a</a:t>
            </a:r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2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11F74-0061-1C0F-45E7-8387469F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8991460-6BC9-315E-4555-8D5D6F44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90" y="2320587"/>
            <a:ext cx="5170701" cy="29579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Velocities are measured in spacecraft frame</a:t>
            </a:r>
            <a:r>
              <a:rPr lang="cs-CZ" altLang="cs-CZ" sz="1800" dirty="0">
                <a:latin typeface="Arial" charset="0"/>
              </a:rPr>
              <a:t>, </a:t>
            </a:r>
            <a:r>
              <a:rPr lang="en-US" altLang="cs-CZ" sz="1800" dirty="0" err="1">
                <a:latin typeface="Arial" charset="0"/>
              </a:rPr>
              <a:t>Vsw</a:t>
            </a:r>
            <a:r>
              <a:rPr lang="en-US" altLang="cs-CZ" sz="1800" dirty="0">
                <a:latin typeface="Arial" charset="0"/>
              </a:rPr>
              <a:t> is the solar wind velocity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In the solar wind frame, velocities of all components should be aligned with the B direction to mitigate </a:t>
            </a:r>
            <a:r>
              <a:rPr lang="en-US" altLang="cs-CZ" sz="1800" b="1" dirty="0">
                <a:latin typeface="Arial" charset="0"/>
              </a:rPr>
              <a:t>E </a:t>
            </a:r>
            <a:r>
              <a:rPr lang="en-US" altLang="cs-CZ" sz="1800" dirty="0">
                <a:latin typeface="Arial" charset="0"/>
              </a:rPr>
              <a:t>= </a:t>
            </a:r>
            <a:r>
              <a:rPr lang="en-US" altLang="cs-CZ" sz="1800" b="1" dirty="0">
                <a:latin typeface="Arial" charset="0"/>
              </a:rPr>
              <a:t>v</a:t>
            </a:r>
            <a:r>
              <a:rPr lang="en-US" altLang="cs-CZ" sz="1800" dirty="0">
                <a:latin typeface="Arial" charset="0"/>
              </a:rPr>
              <a:t> </a:t>
            </a:r>
            <a:r>
              <a:rPr lang="en-US" altLang="cs-CZ" sz="1200" b="1" dirty="0">
                <a:latin typeface="Arial" charset="0"/>
              </a:rPr>
              <a:t>x</a:t>
            </a:r>
            <a:r>
              <a:rPr lang="en-US" altLang="cs-CZ" sz="1800" dirty="0">
                <a:latin typeface="Arial" charset="0"/>
              </a:rPr>
              <a:t> </a:t>
            </a:r>
            <a:r>
              <a:rPr lang="en-US" altLang="cs-CZ" sz="1800" b="1" dirty="0">
                <a:latin typeface="Arial" charset="0"/>
              </a:rPr>
              <a:t>B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When B rotates, the velocities of all components follow this rotation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cs-CZ" sz="1800" dirty="0">
                <a:latin typeface="Arial" charset="0"/>
              </a:rPr>
              <a:t>The ratios of velocities as a function of the cone angle should follow the equation</a:t>
            </a:r>
            <a:endParaRPr lang="en-US" altLang="cs-CZ" sz="2000" dirty="0"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F3A429-EF36-5CC8-14E3-6E1AAE208E71}"/>
              </a:ext>
            </a:extLst>
          </p:cNvPr>
          <p:cNvSpPr txBox="1">
            <a:spLocks noChangeArrowheads="1"/>
          </p:cNvSpPr>
          <p:nvPr/>
        </p:nvSpPr>
        <p:spPr>
          <a:xfrm>
            <a:off x="228800" y="65009"/>
            <a:ext cx="11734399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Basic considerations</a:t>
            </a:r>
          </a:p>
          <a:p>
            <a:endParaRPr lang="en-US" sz="36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2B9CF-C27B-CC23-FDAE-D0C51D9DE264}"/>
              </a:ext>
            </a:extLst>
          </p:cNvPr>
          <p:cNvGrpSpPr/>
          <p:nvPr/>
        </p:nvGrpSpPr>
        <p:grpSpPr>
          <a:xfrm>
            <a:off x="496870" y="5407149"/>
            <a:ext cx="4244915" cy="524553"/>
            <a:chOff x="897415" y="1428946"/>
            <a:chExt cx="10127600" cy="1000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999859-8E54-8E3F-86C3-28D41506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8165" y="1428946"/>
              <a:ext cx="9086850" cy="10001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B2714E-493B-5941-34C0-75821D96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415" y="1428946"/>
              <a:ext cx="1143000" cy="93345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1C494AB-36F7-5F96-83F8-83A3E5480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21" y="661287"/>
            <a:ext cx="4104000" cy="16311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5DD4875-CC4D-9871-C130-BF8EF29B95A2}"/>
              </a:ext>
            </a:extLst>
          </p:cNvPr>
          <p:cNvGrpSpPr/>
          <p:nvPr/>
        </p:nvGrpSpPr>
        <p:grpSpPr>
          <a:xfrm>
            <a:off x="5211338" y="684574"/>
            <a:ext cx="6862512" cy="5679998"/>
            <a:chOff x="5274402" y="867454"/>
            <a:chExt cx="6862512" cy="56799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110873-9161-65C2-D13D-9CFC29595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9539" y="2884107"/>
              <a:ext cx="6781286" cy="17980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732FC9-C88B-F80D-73E6-A57A21E8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0491" y="4793440"/>
              <a:ext cx="6826423" cy="17540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5477CE-C31F-6A3B-8633-4D9F1F363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4402" y="867454"/>
              <a:ext cx="6826423" cy="190538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5E196A-A14E-42C9-907A-AA0C95EBF24C}"/>
                </a:ext>
              </a:extLst>
            </p:cNvPr>
            <p:cNvSpPr/>
            <p:nvPr/>
          </p:nvSpPr>
          <p:spPr>
            <a:xfrm>
              <a:off x="5279495" y="6278522"/>
              <a:ext cx="253629" cy="266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ovéPole 8">
            <a:extLst>
              <a:ext uri="{FF2B5EF4-FFF2-40B4-BE49-F238E27FC236}">
                <a16:creationId xmlns:a16="http://schemas.microsoft.com/office/drawing/2014/main" id="{46812502-46F7-421E-F8F5-3BAD640E7F82}"/>
              </a:ext>
            </a:extLst>
          </p:cNvPr>
          <p:cNvSpPr txBox="1"/>
          <p:nvPr/>
        </p:nvSpPr>
        <p:spPr>
          <a:xfrm>
            <a:off x="6173614" y="1870261"/>
            <a:ext cx="85472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8">
            <a:extLst>
              <a:ext uri="{FF2B5EF4-FFF2-40B4-BE49-F238E27FC236}">
                <a16:creationId xmlns:a16="http://schemas.microsoft.com/office/drawing/2014/main" id="{DA967CD4-3BCE-97C1-AC3B-6E471E241679}"/>
              </a:ext>
            </a:extLst>
          </p:cNvPr>
          <p:cNvSpPr txBox="1"/>
          <p:nvPr/>
        </p:nvSpPr>
        <p:spPr>
          <a:xfrm>
            <a:off x="10249616" y="1884045"/>
            <a:ext cx="920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8">
            <a:extLst>
              <a:ext uri="{FF2B5EF4-FFF2-40B4-BE49-F238E27FC236}">
                <a16:creationId xmlns:a16="http://schemas.microsoft.com/office/drawing/2014/main" id="{6B1B9621-DE56-129D-EE00-8F48876DE43D}"/>
              </a:ext>
            </a:extLst>
          </p:cNvPr>
          <p:cNvSpPr txBox="1"/>
          <p:nvPr/>
        </p:nvSpPr>
        <p:spPr>
          <a:xfrm>
            <a:off x="8197188" y="1884045"/>
            <a:ext cx="88357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">
            <a:extLst>
              <a:ext uri="{FF2B5EF4-FFF2-40B4-BE49-F238E27FC236}">
                <a16:creationId xmlns:a16="http://schemas.microsoft.com/office/drawing/2014/main" id="{F411383B-98E0-E610-73EB-9D8B8599EFA8}"/>
              </a:ext>
            </a:extLst>
          </p:cNvPr>
          <p:cNvSpPr txBox="1"/>
          <p:nvPr/>
        </p:nvSpPr>
        <p:spPr>
          <a:xfrm>
            <a:off x="4031019" y="6418420"/>
            <a:ext cx="364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Nemecek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(2020a</a:t>
            </a:r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8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46BD-F0BB-A0B8-F557-EEB4FC8B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9D19C8C0-DD25-1C18-FA3F-F9AAB516E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4029" y="1139250"/>
            <a:ext cx="4829507" cy="51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 err="1">
                <a:latin typeface="Arial" charset="0"/>
              </a:rPr>
              <a:t>Nemecek</a:t>
            </a:r>
            <a:r>
              <a:rPr lang="en-US" altLang="cs-CZ" sz="1800" dirty="0">
                <a:latin typeface="Arial" charset="0"/>
              </a:rPr>
              <a:t> et al. (2020a) proposed the frame of minimum motional E field (</a:t>
            </a:r>
            <a:r>
              <a:rPr lang="en-US" altLang="cs-CZ" sz="1800" dirty="0" err="1">
                <a:latin typeface="Arial" charset="0"/>
              </a:rPr>
              <a:t>deHoffmann</a:t>
            </a:r>
            <a:r>
              <a:rPr lang="en-US" altLang="cs-CZ" sz="1800" dirty="0">
                <a:latin typeface="Arial" charset="0"/>
              </a:rPr>
              <a:t>-Teller, HT frame) as the proper frame for solar wind studies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This velocity is unique, its value does not depend on the ion used for its determination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noProof="0" dirty="0">
                <a:latin typeface="Arial" charset="0"/>
              </a:rPr>
              <a:t>V</a:t>
            </a:r>
            <a:r>
              <a:rPr lang="en-US" sz="1800" baseline="-25000" noProof="0" dirty="0">
                <a:latin typeface="Arial" charset="0"/>
              </a:rPr>
              <a:t>HT</a:t>
            </a:r>
            <a:r>
              <a:rPr lang="en-US" sz="1800" noProof="0" dirty="0">
                <a:latin typeface="Arial" charset="0"/>
              </a:rPr>
              <a:t> is constant or changes smoothly during magnetic field rotation at 1 AU as well as at 0.2 AU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latin typeface="Arial" charset="0"/>
              </a:rPr>
              <a:t>Velocities of ion components follow the field rotation</a:t>
            </a:r>
            <a:endParaRPr lang="en-US" sz="1800" noProof="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noProof="0" dirty="0">
                <a:solidFill>
                  <a:srgbClr val="FF0000"/>
                </a:solidFill>
                <a:latin typeface="Arial" charset="0"/>
              </a:rPr>
              <a:t>Surprisingly, alpha particle velocity is a good approximation of </a:t>
            </a:r>
            <a:r>
              <a:rPr lang="en-US" sz="1800" b="1" noProof="0" dirty="0">
                <a:solidFill>
                  <a:srgbClr val="FF0000"/>
                </a:solidFill>
                <a:latin typeface="Arial" charset="0"/>
              </a:rPr>
              <a:t>V</a:t>
            </a:r>
            <a:r>
              <a:rPr lang="en-US" sz="1800" b="1" baseline="-25000" noProof="0" dirty="0">
                <a:solidFill>
                  <a:srgbClr val="FF0000"/>
                </a:solidFill>
                <a:latin typeface="Arial" charset="0"/>
              </a:rPr>
              <a:t>HT</a:t>
            </a:r>
            <a:r>
              <a:rPr lang="en-US" sz="1800" noProof="0" dirty="0">
                <a:solidFill>
                  <a:srgbClr val="FF0000"/>
                </a:solidFill>
                <a:latin typeface="Arial" charset="0"/>
              </a:rPr>
              <a:t> in a great majority of cases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B87B2EE-2505-8E84-21BF-D68B00E8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98" y="797724"/>
            <a:ext cx="3668631" cy="550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55">
            <a:extLst>
              <a:ext uri="{FF2B5EF4-FFF2-40B4-BE49-F238E27FC236}">
                <a16:creationId xmlns:a16="http://schemas.microsoft.com/office/drawing/2014/main" id="{3A68E84E-1123-B95F-B5A0-280A4D60D73A}"/>
              </a:ext>
            </a:extLst>
          </p:cNvPr>
          <p:cNvSpPr txBox="1"/>
          <p:nvPr/>
        </p:nvSpPr>
        <p:spPr>
          <a:xfrm>
            <a:off x="9759453" y="6284519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2018-01-26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41156A6-02AB-79DB-36E2-772EBD504EEF}"/>
              </a:ext>
            </a:extLst>
          </p:cNvPr>
          <p:cNvSpPr txBox="1">
            <a:spLocks noChangeArrowheads="1"/>
          </p:cNvSpPr>
          <p:nvPr/>
        </p:nvSpPr>
        <p:spPr>
          <a:xfrm>
            <a:off x="97477" y="70426"/>
            <a:ext cx="82274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Velocity of </a:t>
            </a:r>
            <a:r>
              <a:rPr lang="en-US" sz="3600" dirty="0" err="1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deHoffman</a:t>
            </a:r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-Teller frame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9ADD97-35BB-3CE3-4423-2705F143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7" y="1208076"/>
            <a:ext cx="3473596" cy="4758882"/>
          </a:xfrm>
          <a:prstGeom prst="rect">
            <a:avLst/>
          </a:prstGeom>
        </p:spPr>
      </p:pic>
      <p:sp>
        <p:nvSpPr>
          <p:cNvPr id="17" name="TextovéPole 51">
            <a:extLst>
              <a:ext uri="{FF2B5EF4-FFF2-40B4-BE49-F238E27FC236}">
                <a16:creationId xmlns:a16="http://schemas.microsoft.com/office/drawing/2014/main" id="{0E09D156-4D21-7D06-94F6-6386441176F4}"/>
              </a:ext>
            </a:extLst>
          </p:cNvPr>
          <p:cNvSpPr txBox="1"/>
          <p:nvPr/>
        </p:nvSpPr>
        <p:spPr>
          <a:xfrm>
            <a:off x="689933" y="721765"/>
            <a:ext cx="241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 at L1</a:t>
            </a:r>
            <a:endParaRPr lang="cs-CZ" sz="1600" b="1" i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D54DD-0B62-6C56-E1A3-8434A7C77A6F}"/>
              </a:ext>
            </a:extLst>
          </p:cNvPr>
          <p:cNvSpPr txBox="1"/>
          <p:nvPr/>
        </p:nvSpPr>
        <p:spPr>
          <a:xfrm>
            <a:off x="2104967" y="1342326"/>
            <a:ext cx="134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</a:t>
            </a:r>
            <a:r>
              <a:rPr lang="en-US" baseline="-25000" dirty="0" err="1">
                <a:solidFill>
                  <a:srgbClr val="FF0000"/>
                </a:solidFill>
              </a:rPr>
              <a:t>pcore</a:t>
            </a:r>
            <a:r>
              <a:rPr lang="en-US" dirty="0"/>
              <a:t>, </a:t>
            </a:r>
            <a:r>
              <a:rPr lang="en-US" dirty="0" err="1">
                <a:solidFill>
                  <a:srgbClr val="0070C0"/>
                </a:solidFill>
              </a:rPr>
              <a:t>V</a:t>
            </a:r>
            <a:r>
              <a:rPr lang="en-US" baseline="-25000" dirty="0" err="1">
                <a:solidFill>
                  <a:srgbClr val="0070C0"/>
                </a:solidFill>
              </a:rPr>
              <a:t>alpha</a:t>
            </a:r>
            <a:endParaRPr lang="en-US" baseline="-25000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0143E-AC53-A6E4-295B-9DAF542F3470}"/>
              </a:ext>
            </a:extLst>
          </p:cNvPr>
          <p:cNvSpPr txBox="1"/>
          <p:nvPr/>
        </p:nvSpPr>
        <p:spPr>
          <a:xfrm>
            <a:off x="2129584" y="2071705"/>
            <a:ext cx="120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pcore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He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25F3AC-B077-77EC-28B8-451D8D8C8180}"/>
              </a:ext>
            </a:extLst>
          </p:cNvPr>
          <p:cNvSpPr txBox="1"/>
          <p:nvPr/>
        </p:nvSpPr>
        <p:spPr>
          <a:xfrm>
            <a:off x="1968285" y="3244881"/>
            <a:ext cx="134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Cone angle</a:t>
            </a:r>
            <a:endParaRPr lang="en-US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DED77-0147-45A5-01E5-6F3D897D1233}"/>
              </a:ext>
            </a:extLst>
          </p:cNvPr>
          <p:cNvSpPr txBox="1"/>
          <p:nvPr/>
        </p:nvSpPr>
        <p:spPr>
          <a:xfrm>
            <a:off x="1917213" y="3604928"/>
            <a:ext cx="139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HTp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HTalpha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CA022D-EAF1-176B-4C1A-5C4B43A07B1C}"/>
              </a:ext>
            </a:extLst>
          </p:cNvPr>
          <p:cNvSpPr txBox="1"/>
          <p:nvPr/>
        </p:nvSpPr>
        <p:spPr>
          <a:xfrm>
            <a:off x="2636409" y="5473031"/>
            <a:ext cx="69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CE4D4F-AA1A-6B5E-5169-EF90950C8566}"/>
              </a:ext>
            </a:extLst>
          </p:cNvPr>
          <p:cNvSpPr txBox="1"/>
          <p:nvPr/>
        </p:nvSpPr>
        <p:spPr>
          <a:xfrm>
            <a:off x="10553297" y="1334194"/>
            <a:ext cx="139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V</a:t>
            </a:r>
            <a:r>
              <a:rPr lang="en-US" sz="1200" b="1" baseline="-25000" dirty="0" err="1"/>
              <a:t>pcore</a:t>
            </a:r>
            <a:r>
              <a:rPr lang="en-US" sz="1200" b="1" dirty="0"/>
              <a:t>,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</a:rPr>
              <a:t>V</a:t>
            </a:r>
            <a:r>
              <a:rPr lang="en-US" sz="1200" b="1" baseline="-25000" dirty="0" err="1">
                <a:solidFill>
                  <a:schemeClr val="bg2">
                    <a:lumMod val="75000"/>
                  </a:schemeClr>
                </a:solidFill>
              </a:rPr>
              <a:t>pbeam</a:t>
            </a:r>
            <a:r>
              <a:rPr lang="en-US" sz="1200" b="1" baseline="-25000" dirty="0">
                <a:solidFill>
                  <a:srgbClr val="0070C0"/>
                </a:solidFill>
              </a:rPr>
              <a:t>, </a:t>
            </a:r>
            <a:r>
              <a:rPr lang="en-US" sz="1200" b="1" dirty="0">
                <a:solidFill>
                  <a:srgbClr val="FFC000"/>
                </a:solidFill>
              </a:rPr>
              <a:t>V</a:t>
            </a:r>
            <a:r>
              <a:rPr lang="en-US" sz="1200" b="1" baseline="-25000" dirty="0">
                <a:solidFill>
                  <a:srgbClr val="FFC000"/>
                </a:solidFill>
              </a:rPr>
              <a:t>HT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4608EC-4FBC-C38A-174E-7B556D8F92F1}"/>
              </a:ext>
            </a:extLst>
          </p:cNvPr>
          <p:cNvSpPr txBox="1"/>
          <p:nvPr/>
        </p:nvSpPr>
        <p:spPr>
          <a:xfrm>
            <a:off x="10032967" y="2594553"/>
            <a:ext cx="1794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Radial components</a:t>
            </a:r>
            <a:endParaRPr lang="en-US" sz="12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E5A08E-E367-966B-99F1-A4FE944AD1E6}"/>
              </a:ext>
            </a:extLst>
          </p:cNvPr>
          <p:cNvSpPr txBox="1"/>
          <p:nvPr/>
        </p:nvSpPr>
        <p:spPr>
          <a:xfrm>
            <a:off x="9878183" y="3071606"/>
            <a:ext cx="1862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Tangential components</a:t>
            </a:r>
            <a:endParaRPr lang="en-US" sz="1200" b="1" baseline="-250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348A40-12B7-25D1-6623-E96BE8C9FA5B}"/>
              </a:ext>
            </a:extLst>
          </p:cNvPr>
          <p:cNvSpPr txBox="1"/>
          <p:nvPr/>
        </p:nvSpPr>
        <p:spPr>
          <a:xfrm>
            <a:off x="10153110" y="3986449"/>
            <a:ext cx="1794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Normal components</a:t>
            </a:r>
            <a:endParaRPr lang="en-US" sz="1200" b="1" baseline="-250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36366B-1A0C-0DD9-2607-E56BEB7E30F4}"/>
              </a:ext>
            </a:extLst>
          </p:cNvPr>
          <p:cNvSpPr txBox="1"/>
          <p:nvPr/>
        </p:nvSpPr>
        <p:spPr>
          <a:xfrm>
            <a:off x="10669733" y="5622487"/>
            <a:ext cx="40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</a:t>
            </a:r>
            <a:r>
              <a:rPr lang="en-US" sz="1200" b="1" baseline="-250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9" name="TextovéPole 51">
            <a:extLst>
              <a:ext uri="{FF2B5EF4-FFF2-40B4-BE49-F238E27FC236}">
                <a16:creationId xmlns:a16="http://schemas.microsoft.com/office/drawing/2014/main" id="{06BB795E-3E0F-285C-A1F8-FDBDD339DCF8}"/>
              </a:ext>
            </a:extLst>
          </p:cNvPr>
          <p:cNvSpPr txBox="1"/>
          <p:nvPr/>
        </p:nvSpPr>
        <p:spPr>
          <a:xfrm>
            <a:off x="9093068" y="611570"/>
            <a:ext cx="241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PSP at 0</a:t>
            </a:r>
            <a:r>
              <a:rPr 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</a:t>
            </a:r>
            <a:endParaRPr lang="cs-CZ" sz="1600" b="1" i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55">
            <a:extLst>
              <a:ext uri="{FF2B5EF4-FFF2-40B4-BE49-F238E27FC236}">
                <a16:creationId xmlns:a16="http://schemas.microsoft.com/office/drawing/2014/main" id="{A599F9FD-E109-7973-69DD-F323B5388C1D}"/>
              </a:ext>
            </a:extLst>
          </p:cNvPr>
          <p:cNvSpPr txBox="1"/>
          <p:nvPr/>
        </p:nvSpPr>
        <p:spPr>
          <a:xfrm>
            <a:off x="857596" y="6047402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1996-02-13</a:t>
            </a:r>
            <a:endParaRPr lang="cs-CZ" sz="1600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51">
            <a:extLst>
              <a:ext uri="{FF2B5EF4-FFF2-40B4-BE49-F238E27FC236}">
                <a16:creationId xmlns:a16="http://schemas.microsoft.com/office/drawing/2014/main" id="{3E8E04A4-A0EA-BC61-0CC5-AFE95328AA05}"/>
              </a:ext>
            </a:extLst>
          </p:cNvPr>
          <p:cNvSpPr txBox="1"/>
          <p:nvPr/>
        </p:nvSpPr>
        <p:spPr>
          <a:xfrm>
            <a:off x="3423848" y="5955069"/>
            <a:ext cx="534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b="1" dirty="0">
                <a:solidFill>
                  <a:srgbClr val="FF0000"/>
                </a:solidFill>
                <a:latin typeface="Arial" charset="0"/>
              </a:rPr>
              <a:t>V</a:t>
            </a:r>
            <a:r>
              <a:rPr lang="en-US" altLang="cs-CZ" sz="2800" b="1" baseline="-25000" dirty="0">
                <a:solidFill>
                  <a:srgbClr val="FF0000"/>
                </a:solidFill>
                <a:latin typeface="Arial" charset="0"/>
              </a:rPr>
              <a:t>HT  </a:t>
            </a:r>
            <a:r>
              <a:rPr lang="en-US" altLang="cs-CZ" sz="2800" b="1" dirty="0">
                <a:solidFill>
                  <a:srgbClr val="FF0000"/>
                </a:solidFill>
                <a:latin typeface="Arial" charset="0"/>
              </a:rPr>
              <a:t>is the solar wind velocity</a:t>
            </a:r>
            <a:endParaRPr lang="cs-CZ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59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FD753-E3B7-C807-938C-60C36CFB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D2C1B913-F54A-F284-D551-77C15AEE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002" y="1741309"/>
            <a:ext cx="3609674" cy="386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proton velocity is highly affected by waves of a large amplitude, especially close to Sun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Whereas V</a:t>
            </a:r>
            <a:r>
              <a:rPr lang="en-US" altLang="cs-CZ" sz="1800" baseline="-25000" dirty="0">
                <a:latin typeface="Arial" charset="0"/>
              </a:rPr>
              <a:t>HT</a:t>
            </a:r>
            <a:r>
              <a:rPr lang="en-US" altLang="cs-CZ" sz="1800" dirty="0">
                <a:latin typeface="Arial" charset="0"/>
              </a:rPr>
              <a:t> is about equal to the proton velocity at L1, it is typically larger by a factor of 1.2  at 0.2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For example, 400 km/s of the proton velocity can correspond to any V</a:t>
            </a:r>
            <a:r>
              <a:rPr lang="en-US" altLang="cs-CZ" sz="1800" baseline="-25000" dirty="0">
                <a:latin typeface="Arial" charset="0"/>
              </a:rPr>
              <a:t>HT</a:t>
            </a:r>
            <a:r>
              <a:rPr lang="en-US" altLang="cs-CZ" sz="1800" dirty="0">
                <a:latin typeface="Arial" charset="0"/>
              </a:rPr>
              <a:t> in the range from 350 to 570 km/s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496CB0-A086-B170-90F4-D9A826AEA446}"/>
              </a:ext>
            </a:extLst>
          </p:cNvPr>
          <p:cNvSpPr txBox="1">
            <a:spLocks noChangeArrowheads="1"/>
          </p:cNvSpPr>
          <p:nvPr/>
        </p:nvSpPr>
        <p:spPr>
          <a:xfrm>
            <a:off x="353085" y="70426"/>
            <a:ext cx="1168802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Relation of proton and solar wind velocity</a:t>
            </a:r>
          </a:p>
        </p:txBody>
      </p:sp>
      <p:sp>
        <p:nvSpPr>
          <p:cNvPr id="17" name="TextovéPole 51">
            <a:extLst>
              <a:ext uri="{FF2B5EF4-FFF2-40B4-BE49-F238E27FC236}">
                <a16:creationId xmlns:a16="http://schemas.microsoft.com/office/drawing/2014/main" id="{B3FDA350-F51D-7DFC-EA1D-7243A2A4B261}"/>
              </a:ext>
            </a:extLst>
          </p:cNvPr>
          <p:cNvSpPr txBox="1"/>
          <p:nvPr/>
        </p:nvSpPr>
        <p:spPr>
          <a:xfrm>
            <a:off x="774217" y="1206018"/>
            <a:ext cx="241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at L1</a:t>
            </a:r>
            <a:endParaRPr lang="cs-CZ" b="1" i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51">
            <a:extLst>
              <a:ext uri="{FF2B5EF4-FFF2-40B4-BE49-F238E27FC236}">
                <a16:creationId xmlns:a16="http://schemas.microsoft.com/office/drawing/2014/main" id="{7AAAB990-A229-235C-98A9-9565D95C35BE}"/>
              </a:ext>
            </a:extLst>
          </p:cNvPr>
          <p:cNvSpPr txBox="1"/>
          <p:nvPr/>
        </p:nvSpPr>
        <p:spPr>
          <a:xfrm>
            <a:off x="8883745" y="1213060"/>
            <a:ext cx="241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 at 0</a:t>
            </a:r>
            <a:r>
              <a:rPr 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</a:t>
            </a:r>
            <a:endParaRPr lang="cs-CZ" b="1" i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ADE72-CCD6-D9D8-6A66-7BA7AAC89067}"/>
              </a:ext>
            </a:extLst>
          </p:cNvPr>
          <p:cNvGrpSpPr/>
          <p:nvPr/>
        </p:nvGrpSpPr>
        <p:grpSpPr>
          <a:xfrm>
            <a:off x="151788" y="1615822"/>
            <a:ext cx="3726147" cy="3465278"/>
            <a:chOff x="570431" y="909655"/>
            <a:chExt cx="3065465" cy="256386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180CB00-6BB6-AFEF-CD5C-C754ED082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909655"/>
              <a:ext cx="2952328" cy="2362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6">
              <a:extLst>
                <a:ext uri="{FF2B5EF4-FFF2-40B4-BE49-F238E27FC236}">
                  <a16:creationId xmlns:a16="http://schemas.microsoft.com/office/drawing/2014/main" id="{E7ECEE82-F66C-977F-1B37-5E7199D978E9}"/>
                </a:ext>
              </a:extLst>
            </p:cNvPr>
            <p:cNvSpPr txBox="1"/>
            <p:nvPr/>
          </p:nvSpPr>
          <p:spPr>
            <a:xfrm>
              <a:off x="1287955" y="1268760"/>
              <a:ext cx="563223" cy="250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</a:t>
              </a:r>
              <a:endParaRPr 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ovéPole 11">
              <a:extLst>
                <a:ext uri="{FF2B5EF4-FFF2-40B4-BE49-F238E27FC236}">
                  <a16:creationId xmlns:a16="http://schemas.microsoft.com/office/drawing/2014/main" id="{45E1EE3F-8FC7-3F71-B3E6-07159D06749A}"/>
                </a:ext>
              </a:extLst>
            </p:cNvPr>
            <p:cNvSpPr txBox="1"/>
            <p:nvPr/>
          </p:nvSpPr>
          <p:spPr>
            <a:xfrm>
              <a:off x="1822727" y="3134969"/>
              <a:ext cx="5489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6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HTr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ovéPole 13">
              <a:extLst>
                <a:ext uri="{FF2B5EF4-FFF2-40B4-BE49-F238E27FC236}">
                  <a16:creationId xmlns:a16="http://schemas.microsoft.com/office/drawing/2014/main" id="{A40DF47D-C951-F200-1B80-BAD1F8776143}"/>
                </a:ext>
              </a:extLst>
            </p:cNvPr>
            <p:cNvSpPr txBox="1"/>
            <p:nvPr/>
          </p:nvSpPr>
          <p:spPr>
            <a:xfrm>
              <a:off x="570431" y="1866310"/>
              <a:ext cx="457176" cy="338554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6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Přímá spojnice 15">
              <a:extLst>
                <a:ext uri="{FF2B5EF4-FFF2-40B4-BE49-F238E27FC236}">
                  <a16:creationId xmlns:a16="http://schemas.microsoft.com/office/drawing/2014/main" id="{F7D7C01E-3952-3F66-5683-AE56CC511DD4}"/>
                </a:ext>
              </a:extLst>
            </p:cNvPr>
            <p:cNvCxnSpPr/>
            <p:nvPr/>
          </p:nvCxnSpPr>
          <p:spPr>
            <a:xfrm flipV="1">
              <a:off x="1115616" y="1099343"/>
              <a:ext cx="2088232" cy="1863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241109-1D14-A622-5538-379759519248}"/>
              </a:ext>
            </a:extLst>
          </p:cNvPr>
          <p:cNvGrpSpPr/>
          <p:nvPr/>
        </p:nvGrpSpPr>
        <p:grpSpPr>
          <a:xfrm>
            <a:off x="7888077" y="1576081"/>
            <a:ext cx="4009523" cy="3387438"/>
            <a:chOff x="4817343" y="894346"/>
            <a:chExt cx="3197941" cy="261057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C0804308-1703-8442-0488-2D3F70CF7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894346"/>
              <a:ext cx="3011236" cy="24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7">
              <a:extLst>
                <a:ext uri="{FF2B5EF4-FFF2-40B4-BE49-F238E27FC236}">
                  <a16:creationId xmlns:a16="http://schemas.microsoft.com/office/drawing/2014/main" id="{1890BC42-9D57-27A9-98A8-904AF516DDC6}"/>
                </a:ext>
              </a:extLst>
            </p:cNvPr>
            <p:cNvSpPr txBox="1"/>
            <p:nvPr/>
          </p:nvSpPr>
          <p:spPr>
            <a:xfrm>
              <a:off x="5667334" y="1196752"/>
              <a:ext cx="473313" cy="260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PSP</a:t>
              </a:r>
              <a:endParaRPr 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ovéPole 12">
              <a:extLst>
                <a:ext uri="{FF2B5EF4-FFF2-40B4-BE49-F238E27FC236}">
                  <a16:creationId xmlns:a16="http://schemas.microsoft.com/office/drawing/2014/main" id="{13B9E5FB-7BD5-D3B8-D0BD-86332166D52D}"/>
                </a:ext>
              </a:extLst>
            </p:cNvPr>
            <p:cNvSpPr txBox="1"/>
            <p:nvPr/>
          </p:nvSpPr>
          <p:spPr>
            <a:xfrm>
              <a:off x="6260766" y="3166369"/>
              <a:ext cx="5489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6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HTr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ovéPole 14">
              <a:extLst>
                <a:ext uri="{FF2B5EF4-FFF2-40B4-BE49-F238E27FC236}">
                  <a16:creationId xmlns:a16="http://schemas.microsoft.com/office/drawing/2014/main" id="{90E225D7-BD8E-7436-313C-EE6E9020FF5A}"/>
                </a:ext>
              </a:extLst>
            </p:cNvPr>
            <p:cNvSpPr txBox="1"/>
            <p:nvPr/>
          </p:nvSpPr>
          <p:spPr>
            <a:xfrm>
              <a:off x="4817343" y="1844824"/>
              <a:ext cx="457176" cy="338554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6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pr</a:t>
              </a:r>
              <a:endPara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Přímá spojnice 2">
              <a:extLst>
                <a:ext uri="{FF2B5EF4-FFF2-40B4-BE49-F238E27FC236}">
                  <a16:creationId xmlns:a16="http://schemas.microsoft.com/office/drawing/2014/main" id="{6138318F-5333-8F8A-C1F0-53A84497CB8E}"/>
                </a:ext>
              </a:extLst>
            </p:cNvPr>
            <p:cNvCxnSpPr/>
            <p:nvPr/>
          </p:nvCxnSpPr>
          <p:spPr>
            <a:xfrm flipV="1">
              <a:off x="5436096" y="2039642"/>
              <a:ext cx="208823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18">
              <a:extLst>
                <a:ext uri="{FF2B5EF4-FFF2-40B4-BE49-F238E27FC236}">
                  <a16:creationId xmlns:a16="http://schemas.microsoft.com/office/drawing/2014/main" id="{FEF16EF4-735C-1FDA-410C-D0F45638BE4A}"/>
                </a:ext>
              </a:extLst>
            </p:cNvPr>
            <p:cNvCxnSpPr/>
            <p:nvPr/>
          </p:nvCxnSpPr>
          <p:spPr>
            <a:xfrm>
              <a:off x="6234994" y="1099343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21">
              <a:extLst>
                <a:ext uri="{FF2B5EF4-FFF2-40B4-BE49-F238E27FC236}">
                  <a16:creationId xmlns:a16="http://schemas.microsoft.com/office/drawing/2014/main" id="{A2F6B744-8308-8F7A-EE8C-C0A3B4DD93E7}"/>
                </a:ext>
              </a:extLst>
            </p:cNvPr>
            <p:cNvCxnSpPr/>
            <p:nvPr/>
          </p:nvCxnSpPr>
          <p:spPr>
            <a:xfrm>
              <a:off x="7414180" y="1090870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ACB69C-36F0-A2D5-E7F2-75F2E523CE81}"/>
              </a:ext>
            </a:extLst>
          </p:cNvPr>
          <p:cNvSpPr txBox="1"/>
          <p:nvPr/>
        </p:nvSpPr>
        <p:spPr>
          <a:xfrm>
            <a:off x="4696182" y="6085667"/>
            <a:ext cx="255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Courtesy of T.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Durovcova</a:t>
            </a: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8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4F68D11-6D96-AC1B-D1D3-03055E0173F7}"/>
              </a:ext>
            </a:extLst>
          </p:cNvPr>
          <p:cNvSpPr txBox="1"/>
          <p:nvPr/>
        </p:nvSpPr>
        <p:spPr>
          <a:xfrm>
            <a:off x="7710636" y="6337596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Nemecek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et al. (2020b</a:t>
            </a:r>
            <a:r>
              <a:rPr lang="en-US" i="1" dirty="0">
                <a:solidFill>
                  <a:srgbClr val="214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i="1" dirty="0">
              <a:solidFill>
                <a:srgbClr val="214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50CBE-497B-3D07-E86F-7182A5B28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4501515" cy="29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E56DCF-FE7D-3BF9-FAFA-121682D8AA29}"/>
              </a:ext>
            </a:extLst>
          </p:cNvPr>
          <p:cNvSpPr txBox="1"/>
          <p:nvPr/>
        </p:nvSpPr>
        <p:spPr>
          <a:xfrm>
            <a:off x="3324872" y="2564904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400" b="1" i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</a:t>
            </a:r>
            <a:endParaRPr lang="cs-CZ" sz="2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FD71727-5065-AF60-41BC-1B090AC43132}"/>
              </a:ext>
            </a:extLst>
          </p:cNvPr>
          <p:cNvSpPr>
            <a:spLocks noChangeAspect="1"/>
          </p:cNvSpPr>
          <p:nvPr/>
        </p:nvSpPr>
        <p:spPr>
          <a:xfrm>
            <a:off x="2369048" y="2502760"/>
            <a:ext cx="100584" cy="100584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D7AECD-F7A9-C0C5-E57A-0F31511CAD03}"/>
              </a:ext>
            </a:extLst>
          </p:cNvPr>
          <p:cNvSpPr txBox="1"/>
          <p:nvPr/>
        </p:nvSpPr>
        <p:spPr>
          <a:xfrm>
            <a:off x="1450446" y="1340768"/>
            <a:ext cx="3046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i="1" baseline="-25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</a:t>
            </a:r>
            <a:r>
              <a:rPr lang="en-US" sz="1600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tail magnetopause tilt</a:t>
            </a:r>
            <a:endParaRPr lang="cs-CZ" sz="16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D1B4BA9-A144-C066-F1BD-4B70764B1A68}"/>
              </a:ext>
            </a:extLst>
          </p:cNvPr>
          <p:cNvCxnSpPr/>
          <p:nvPr/>
        </p:nvCxnSpPr>
        <p:spPr>
          <a:xfrm>
            <a:off x="2146904" y="1679322"/>
            <a:ext cx="236280" cy="82343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6DEF0B71-CD7A-8A18-F337-A79DE0E2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2" y="3673582"/>
            <a:ext cx="4685729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772AB1-1E50-CA63-C5D2-4073F9DCE903}"/>
              </a:ext>
            </a:extLst>
          </p:cNvPr>
          <p:cNvSpPr txBox="1"/>
          <p:nvPr/>
        </p:nvSpPr>
        <p:spPr>
          <a:xfrm>
            <a:off x="3429772" y="5661248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400" b="1" i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HTn</a:t>
            </a:r>
            <a:endParaRPr lang="cs-CZ" sz="2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9EC0F10-E9D4-9251-82B1-A4A7A13C8EAB}"/>
              </a:ext>
            </a:extLst>
          </p:cNvPr>
          <p:cNvCxnSpPr/>
          <p:nvPr/>
        </p:nvCxnSpPr>
        <p:spPr>
          <a:xfrm>
            <a:off x="566218" y="2265752"/>
            <a:ext cx="406946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2912795-5CFA-5D7C-AC9F-8BCCD1BF2D15}"/>
              </a:ext>
            </a:extLst>
          </p:cNvPr>
          <p:cNvCxnSpPr/>
          <p:nvPr/>
        </p:nvCxnSpPr>
        <p:spPr>
          <a:xfrm>
            <a:off x="584894" y="5214086"/>
            <a:ext cx="406946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1591E50-473F-2DC1-23B3-DA170B564D30}"/>
              </a:ext>
            </a:extLst>
          </p:cNvPr>
          <p:cNvCxnSpPr/>
          <p:nvPr/>
        </p:nvCxnSpPr>
        <p:spPr>
          <a:xfrm>
            <a:off x="1097926" y="692696"/>
            <a:ext cx="0" cy="273630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26BC46-0206-A683-B9C0-0F43CB1B829D}"/>
              </a:ext>
            </a:extLst>
          </p:cNvPr>
          <p:cNvSpPr txBox="1"/>
          <p:nvPr/>
        </p:nvSpPr>
        <p:spPr>
          <a:xfrm>
            <a:off x="633409" y="3365213"/>
            <a:ext cx="8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AU</a:t>
            </a:r>
            <a:endParaRPr lang="cs-CZ" sz="1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3143D30A-D03A-1DA0-5221-2F1AA9D8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733" y="3854760"/>
            <a:ext cx="6506211" cy="6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Q2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happens at ~0.3 AU?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b="1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Q3 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– What is the difference between tangential and normal directions?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en-US" altLang="cs-CZ" sz="1800" dirty="0">
              <a:solidFill>
                <a:srgbClr val="214BFB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cs-CZ" sz="1800" b="1" dirty="0">
                <a:solidFill>
                  <a:srgbClr val="214BFB"/>
                </a:solidFill>
                <a:latin typeface="Arial" charset="0"/>
              </a:rPr>
              <a:t>Q4</a:t>
            </a:r>
            <a:r>
              <a:rPr lang="en-US" altLang="cs-CZ" sz="1800" dirty="0">
                <a:solidFill>
                  <a:srgbClr val="214BFB"/>
                </a:solidFill>
                <a:latin typeface="Arial" charset="0"/>
              </a:rPr>
              <a:t> – What is a source of the observed SW deflection?</a:t>
            </a: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D6271FB6-BD2A-9D7E-118E-C5DDE5EE24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88023" y="3154462"/>
            <a:ext cx="6708921" cy="51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cs-CZ" sz="2400" b="1" dirty="0">
                <a:solidFill>
                  <a:srgbClr val="214BFB"/>
                </a:solidFill>
                <a:latin typeface="Arial" charset="0"/>
                <a:cs typeface="Arial" charset="0"/>
              </a:rPr>
              <a:t>Questions to be answered</a:t>
            </a:r>
            <a:endParaRPr lang="cs-CZ" sz="2400" b="1" baseline="-25000" dirty="0">
              <a:solidFill>
                <a:srgbClr val="214BF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0AE207B-2265-BF58-5F8E-02B5AACB2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356" y="1196752"/>
            <a:ext cx="6386450" cy="309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tangential component of the SW velocity (</a:t>
            </a:r>
            <a:r>
              <a:rPr lang="en-US" altLang="cs-CZ" sz="1800" b="1" dirty="0">
                <a:solidFill>
                  <a:srgbClr val="FF3300"/>
                </a:solidFill>
                <a:latin typeface="Arial" charset="0"/>
              </a:rPr>
              <a:t>velocity of HT frame</a:t>
            </a:r>
            <a:r>
              <a:rPr lang="en-US" altLang="cs-CZ" sz="1800" dirty="0">
                <a:latin typeface="Arial" charset="0"/>
              </a:rPr>
              <a:t>) is positive (co-rotating) up to ~0.2 AU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It is negative farther from the Sun with a peak of -30 km/s at ~0.25 AU and gradually relaxes to zero through the heliosphere</a:t>
            </a: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cs-CZ" sz="1800" dirty="0">
                <a:latin typeface="Arial" charset="0"/>
              </a:rPr>
              <a:t>The normal component is close to zero all the way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96CF976-57F7-3EC6-72F3-909A2997F6B8}"/>
              </a:ext>
            </a:extLst>
          </p:cNvPr>
          <p:cNvSpPr txBox="1">
            <a:spLocks noChangeArrowheads="1"/>
          </p:cNvSpPr>
          <p:nvPr/>
        </p:nvSpPr>
        <p:spPr>
          <a:xfrm>
            <a:off x="303203" y="80806"/>
            <a:ext cx="11629264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14B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Radial evolution of solar wind velocity components</a:t>
            </a:r>
            <a:endParaRPr lang="en-US" sz="4000" dirty="0">
              <a:solidFill>
                <a:srgbClr val="214B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62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71279</TotalTime>
  <Words>2547</Words>
  <Application>Microsoft Office PowerPoint</Application>
  <PresentationFormat>Widescreen</PresentationFormat>
  <Paragraphs>319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Zdeněk Němeček</dc:creator>
  <cp:lastModifiedBy>Jana Šafránková</cp:lastModifiedBy>
  <cp:revision>117</cp:revision>
  <cp:lastPrinted>2026-05-02T09:55:25Z</cp:lastPrinted>
  <dcterms:created xsi:type="dcterms:W3CDTF">2025-12-29T12:31:11Z</dcterms:created>
  <dcterms:modified xsi:type="dcterms:W3CDTF">2026-05-02T12:46:08Z</dcterms:modified>
</cp:coreProperties>
</file>