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2" r:id="rId1"/>
  </p:sldMasterIdLst>
  <p:notesMasterIdLst>
    <p:notesMasterId r:id="rId28"/>
  </p:notesMasterIdLst>
  <p:sldIdLst>
    <p:sldId id="288" r:id="rId2"/>
    <p:sldId id="284" r:id="rId3"/>
    <p:sldId id="258" r:id="rId4"/>
    <p:sldId id="285" r:id="rId5"/>
    <p:sldId id="262" r:id="rId6"/>
    <p:sldId id="286" r:id="rId7"/>
    <p:sldId id="283" r:id="rId8"/>
    <p:sldId id="287" r:id="rId9"/>
    <p:sldId id="260" r:id="rId10"/>
    <p:sldId id="263" r:id="rId11"/>
    <p:sldId id="264" r:id="rId12"/>
    <p:sldId id="265" r:id="rId13"/>
    <p:sldId id="272" r:id="rId14"/>
    <p:sldId id="271" r:id="rId15"/>
    <p:sldId id="273" r:id="rId16"/>
    <p:sldId id="289" r:id="rId17"/>
    <p:sldId id="276" r:id="rId18"/>
    <p:sldId id="275" r:id="rId19"/>
    <p:sldId id="292" r:id="rId20"/>
    <p:sldId id="293" r:id="rId21"/>
    <p:sldId id="294" r:id="rId22"/>
    <p:sldId id="295" r:id="rId23"/>
    <p:sldId id="296"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7" autoAdjust="0"/>
    <p:restoredTop sz="94660"/>
  </p:normalViewPr>
  <p:slideViewPr>
    <p:cSldViewPr snapToGrid="0">
      <p:cViewPr varScale="1">
        <p:scale>
          <a:sx n="94" d="100"/>
          <a:sy n="94"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372CA-25C8-4A97-9140-40873C9AA1CA}"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1F226-9614-4B3F-87CB-5A9B7D8F7133}" type="slidenum">
              <a:rPr lang="en-US" smtClean="0"/>
              <a:t>‹#›</a:t>
            </a:fld>
            <a:endParaRPr lang="en-US"/>
          </a:p>
        </p:txBody>
      </p:sp>
    </p:spTree>
    <p:extLst>
      <p:ext uri="{BB962C8B-B14F-4D97-AF65-F5344CB8AC3E}">
        <p14:creationId xmlns:p14="http://schemas.microsoft.com/office/powerpoint/2010/main" val="99699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Second Balkan Mine Congress</a:t>
            </a: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6271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53599F-74EA-4D94-A3EE-3A232BD9490C}"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F41C-4FE8-45A2-8E8E-86F68B46F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8812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3599F-74EA-4D94-A3EE-3A232BD9490C}"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31620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3599F-74EA-4D94-A3EE-3A232BD9490C}"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347179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3599F-74EA-4D94-A3EE-3A232BD9490C}"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99435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3599F-74EA-4D94-A3EE-3A232BD9490C}"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F41C-4FE8-45A2-8E8E-86F68B46F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8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53599F-74EA-4D94-A3EE-3A232BD9490C}"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95838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53599F-74EA-4D94-A3EE-3A232BD9490C}"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181768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53599F-74EA-4D94-A3EE-3A232BD9490C}"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395804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53599F-74EA-4D94-A3EE-3A232BD9490C}" type="datetimeFigureOut">
              <a:rPr lang="en-US" smtClean="0"/>
              <a:t>4/9/2026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32272975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553599F-74EA-4D94-A3EE-3A232BD9490C}" type="datetimeFigureOut">
              <a:rPr lang="en-US" smtClean="0"/>
              <a:t>4/9/2026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14F41C-4FE8-45A2-8E8E-86F68B46F095}" type="slidenum">
              <a:rPr lang="en-US" smtClean="0"/>
              <a:t>‹#›</a:t>
            </a:fld>
            <a:endParaRPr lang="en-US"/>
          </a:p>
        </p:txBody>
      </p:sp>
    </p:spTree>
    <p:extLst>
      <p:ext uri="{BB962C8B-B14F-4D97-AF65-F5344CB8AC3E}">
        <p14:creationId xmlns:p14="http://schemas.microsoft.com/office/powerpoint/2010/main" val="39536144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3599F-74EA-4D94-A3EE-3A232BD9490C}"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F41C-4FE8-45A2-8E8E-86F68B46F095}" type="slidenum">
              <a:rPr lang="en-US" smtClean="0"/>
              <a:t>‹#›</a:t>
            </a:fld>
            <a:endParaRPr lang="en-US"/>
          </a:p>
        </p:txBody>
      </p:sp>
    </p:spTree>
    <p:extLst>
      <p:ext uri="{BB962C8B-B14F-4D97-AF65-F5344CB8AC3E}">
        <p14:creationId xmlns:p14="http://schemas.microsoft.com/office/powerpoint/2010/main" val="59613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553599F-74EA-4D94-A3EE-3A232BD9490C}" type="datetimeFigureOut">
              <a:rPr lang="en-US" smtClean="0"/>
              <a:t>4/9/2026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14F41C-4FE8-45A2-8E8E-86F68B46F0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3524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A3E78F-7EEB-4FC5-829A-8C0800627CB7}"/>
              </a:ext>
            </a:extLst>
          </p:cNvPr>
          <p:cNvSpPr>
            <a:spLocks noGrp="1"/>
          </p:cNvSpPr>
          <p:nvPr>
            <p:ph type="ctrTitle"/>
          </p:nvPr>
        </p:nvSpPr>
        <p:spPr>
          <a:xfrm>
            <a:off x="1524000" y="2026603"/>
            <a:ext cx="9042400" cy="1956117"/>
          </a:xfrm>
        </p:spPr>
        <p:txBody>
          <a:bodyPr>
            <a:normAutofit fontScale="90000"/>
          </a:bodyPr>
          <a:lstStyle/>
          <a:p>
            <a:pPr algn="l"/>
            <a:r>
              <a:rPr lang="en-US" sz="3600">
                <a:latin typeface="Bookman Old Style" panose="02050604050505020204" pitchFamily="18" charset="0"/>
              </a:rPr>
              <a:t>Surface Deformation Assessment </a:t>
            </a:r>
            <a:br>
              <a:rPr lang="en-US" sz="3600">
                <a:latin typeface="Bookman Old Style" panose="02050604050505020204" pitchFamily="18" charset="0"/>
              </a:rPr>
            </a:br>
            <a:r>
              <a:rPr lang="en-US" sz="3600">
                <a:latin typeface="Bookman Old Style" panose="02050604050505020204" pitchFamily="18" charset="0"/>
              </a:rPr>
              <a:t>in the Bulqiza Chrome Mine </a:t>
            </a:r>
            <a:br>
              <a:rPr lang="en-US" sz="3600">
                <a:latin typeface="Bookman Old Style" panose="02050604050505020204" pitchFamily="18" charset="0"/>
              </a:rPr>
            </a:br>
            <a:r>
              <a:rPr lang="en-US" sz="3600">
                <a:latin typeface="Bookman Old Style" panose="02050604050505020204" pitchFamily="18" charset="0"/>
              </a:rPr>
              <a:t>Using Empirical and Numerical Modelling</a:t>
            </a:r>
          </a:p>
        </p:txBody>
      </p:sp>
      <p:sp>
        <p:nvSpPr>
          <p:cNvPr id="7" name="Subtitle 6">
            <a:extLst>
              <a:ext uri="{FF2B5EF4-FFF2-40B4-BE49-F238E27FC236}">
                <a16:creationId xmlns:a16="http://schemas.microsoft.com/office/drawing/2014/main" id="{5D336BFD-B886-418A-A93B-37FC855B1DAD}"/>
              </a:ext>
            </a:extLst>
          </p:cNvPr>
          <p:cNvSpPr>
            <a:spLocks noGrp="1"/>
          </p:cNvSpPr>
          <p:nvPr>
            <p:ph type="subTitle" idx="1"/>
          </p:nvPr>
        </p:nvSpPr>
        <p:spPr>
          <a:xfrm>
            <a:off x="1524000" y="4506278"/>
            <a:ext cx="9144000" cy="1655762"/>
          </a:xfrm>
        </p:spPr>
        <p:txBody>
          <a:bodyPr>
            <a:normAutofit/>
          </a:bodyPr>
          <a:lstStyle/>
          <a:p>
            <a:r>
              <a:rPr lang="en-US">
                <a:solidFill>
                  <a:schemeClr val="tx1"/>
                </a:solidFill>
                <a:latin typeface="Bookman Old Style" panose="02050604050505020204" pitchFamily="18" charset="0"/>
              </a:rPr>
              <a:t>PIETRO BELBA</a:t>
            </a:r>
          </a:p>
          <a:p>
            <a:r>
              <a:rPr lang="en-US" sz="1800">
                <a:solidFill>
                  <a:schemeClr val="tx1"/>
                </a:solidFill>
                <a:latin typeface="Bookman Old Style" panose="02050604050505020204" pitchFamily="18" charset="0"/>
              </a:rPr>
              <a:t>Polytechnic University of Tirana, Faculty of Geology and Mining, Department of Mineral Resources Engineering, Albania </a:t>
            </a:r>
          </a:p>
        </p:txBody>
      </p:sp>
      <p:pic>
        <p:nvPicPr>
          <p:cNvPr id="5" name="Content Placeholder 4">
            <a:extLst>
              <a:ext uri="{FF2B5EF4-FFF2-40B4-BE49-F238E27FC236}">
                <a16:creationId xmlns:a16="http://schemas.microsoft.com/office/drawing/2014/main" id="{CA60014D-66FE-44BE-8F64-89A1B0B417B8}"/>
              </a:ext>
            </a:extLst>
          </p:cNvPr>
          <p:cNvPicPr>
            <a:picLocks noGrp="1" noChangeAspect="1"/>
          </p:cNvPicPr>
          <p:nvPr>
            <p:ph idx="4294967295"/>
          </p:nvPr>
        </p:nvPicPr>
        <p:blipFill>
          <a:blip r:embed="rId2"/>
          <a:stretch>
            <a:fillRect/>
          </a:stretch>
        </p:blipFill>
        <p:spPr>
          <a:xfrm>
            <a:off x="4693920" y="309880"/>
            <a:ext cx="2133600" cy="2143125"/>
          </a:xfrm>
          <a:prstGeom prst="rect">
            <a:avLst/>
          </a:prstGeom>
        </p:spPr>
      </p:pic>
    </p:spTree>
    <p:extLst>
      <p:ext uri="{BB962C8B-B14F-4D97-AF65-F5344CB8AC3E}">
        <p14:creationId xmlns:p14="http://schemas.microsoft.com/office/powerpoint/2010/main" val="340238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85B9-B872-42C8-AC33-BDAF59521578}"/>
              </a:ext>
            </a:extLst>
          </p:cNvPr>
          <p:cNvSpPr>
            <a:spLocks noGrp="1"/>
          </p:cNvSpPr>
          <p:nvPr>
            <p:ph type="title"/>
          </p:nvPr>
        </p:nvSpPr>
        <p:spPr>
          <a:xfrm>
            <a:off x="541481" y="173719"/>
            <a:ext cx="10789871" cy="1176561"/>
          </a:xfrm>
        </p:spPr>
        <p:txBody>
          <a:bodyPr>
            <a:normAutofit/>
          </a:bodyPr>
          <a:lstStyle/>
          <a:p>
            <a:r>
              <a:rPr lang="en-US" sz="4000" b="1"/>
              <a:t>FIELD INVESTIGATIONS</a:t>
            </a:r>
            <a:endParaRPr lang="en-US" sz="4000" b="1" dirty="0"/>
          </a:p>
        </p:txBody>
      </p:sp>
      <p:sp>
        <p:nvSpPr>
          <p:cNvPr id="3" name="Content Placeholder 2">
            <a:extLst>
              <a:ext uri="{FF2B5EF4-FFF2-40B4-BE49-F238E27FC236}">
                <a16:creationId xmlns:a16="http://schemas.microsoft.com/office/drawing/2014/main" id="{D4E1613B-B5DB-4655-B6DD-53BEF79BBA53}"/>
              </a:ext>
            </a:extLst>
          </p:cNvPr>
          <p:cNvSpPr>
            <a:spLocks noGrp="1"/>
          </p:cNvSpPr>
          <p:nvPr>
            <p:ph sz="half" idx="1"/>
          </p:nvPr>
        </p:nvSpPr>
        <p:spPr>
          <a:xfrm>
            <a:off x="72736" y="1599168"/>
            <a:ext cx="3724564" cy="4127500"/>
          </a:xfrm>
        </p:spPr>
        <p:txBody>
          <a:bodyPr>
            <a:normAutofit/>
          </a:bodyPr>
          <a:lstStyle/>
          <a:p>
            <a:pPr marL="320040" lvl="1" indent="0">
              <a:buNone/>
            </a:pPr>
            <a:r>
              <a:rPr lang="en-US" sz="2000" dirty="0"/>
              <a:t> </a:t>
            </a:r>
          </a:p>
          <a:p>
            <a:pPr marL="342900" lvl="1" indent="-228600"/>
            <a:r>
              <a:rPr lang="en-US" sz="2200" dirty="0"/>
              <a:t>Field investigations and data sources were utilized to characterize the geological and </a:t>
            </a:r>
            <a:r>
              <a:rPr lang="en-US" sz="2200" dirty="0" err="1"/>
              <a:t>geomechanical</a:t>
            </a:r>
            <a:r>
              <a:rPr lang="en-US" sz="2200" dirty="0"/>
              <a:t> conditions of the study area</a:t>
            </a:r>
          </a:p>
          <a:p>
            <a:pPr marL="342900" lvl="1" indent="-228600"/>
            <a:r>
              <a:rPr lang="en-US" sz="2200" dirty="0"/>
              <a:t>Based on this conclusion, the impact zones were mapped</a:t>
            </a:r>
          </a:p>
        </p:txBody>
      </p:sp>
      <p:pic>
        <p:nvPicPr>
          <p:cNvPr id="4" name="Picture 3"/>
          <p:cNvPicPr>
            <a:picLocks noChangeAspect="1"/>
          </p:cNvPicPr>
          <p:nvPr/>
        </p:nvPicPr>
        <p:blipFill>
          <a:blip r:embed="rId2"/>
          <a:stretch>
            <a:fillRect/>
          </a:stretch>
        </p:blipFill>
        <p:spPr>
          <a:xfrm>
            <a:off x="3658927" y="1548246"/>
            <a:ext cx="8449089" cy="4126100"/>
          </a:xfrm>
          <a:prstGeom prst="rect">
            <a:avLst/>
          </a:prstGeom>
        </p:spPr>
      </p:pic>
      <p:sp>
        <p:nvSpPr>
          <p:cNvPr id="7" name="Rectangle 6"/>
          <p:cNvSpPr/>
          <p:nvPr/>
        </p:nvSpPr>
        <p:spPr>
          <a:xfrm>
            <a:off x="4766244" y="5726668"/>
            <a:ext cx="5361148" cy="369332"/>
          </a:xfrm>
          <a:prstGeom prst="rect">
            <a:avLst/>
          </a:prstGeom>
        </p:spPr>
        <p:txBody>
          <a:bodyPr wrap="none">
            <a:spAutoFit/>
          </a:bodyPr>
          <a:lstStyle/>
          <a:p>
            <a:r>
              <a:rPr lang="en-US" dirty="0"/>
              <a:t>Mapped zones of funnels and subsidence occurrences. </a:t>
            </a:r>
          </a:p>
        </p:txBody>
      </p:sp>
    </p:spTree>
    <p:extLst>
      <p:ext uri="{BB962C8B-B14F-4D97-AF65-F5344CB8AC3E}">
        <p14:creationId xmlns:p14="http://schemas.microsoft.com/office/powerpoint/2010/main" val="309983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85B9-B872-42C8-AC33-BDAF59521578}"/>
              </a:ext>
            </a:extLst>
          </p:cNvPr>
          <p:cNvSpPr>
            <a:spLocks noGrp="1"/>
          </p:cNvSpPr>
          <p:nvPr>
            <p:ph type="title"/>
          </p:nvPr>
        </p:nvSpPr>
        <p:spPr>
          <a:xfrm>
            <a:off x="1478280" y="601980"/>
            <a:ext cx="8483600" cy="1030288"/>
          </a:xfrm>
        </p:spPr>
        <p:txBody>
          <a:bodyPr>
            <a:normAutofit/>
          </a:bodyPr>
          <a:lstStyle/>
          <a:p>
            <a:r>
              <a:rPr lang="en-US" sz="4000" b="1"/>
              <a:t>EMPIRICAL MODEL</a:t>
            </a:r>
            <a:endParaRPr lang="en-US" sz="4000"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90AFD24-ED0C-4D1B-8555-9AF5E01701BC}"/>
                  </a:ext>
                </a:extLst>
              </p:cNvPr>
              <p:cNvSpPr>
                <a:spLocks noGrp="1"/>
              </p:cNvSpPr>
              <p:nvPr>
                <p:ph idx="1"/>
              </p:nvPr>
            </p:nvSpPr>
            <p:spPr>
              <a:xfrm>
                <a:off x="1013460" y="1938020"/>
                <a:ext cx="9837371" cy="4318000"/>
              </a:xfrm>
            </p:spPr>
            <p:txBody>
              <a:bodyPr>
                <a:normAutofit fontScale="92500" lnSpcReduction="10000"/>
              </a:bodyPr>
              <a:lstStyle/>
              <a:p>
                <a:pPr>
                  <a:buFont typeface="Wingdings" panose="05000000000000000000" pitchFamily="2" charset="2"/>
                  <a:buChar char="§"/>
                </a:pPr>
                <a:r>
                  <a:rPr lang="en-US"/>
                  <a:t>The model used to predict the occurrence of surface collapse funnels or subsidence, evaluates the relationship between the actual mining depth (also called the </a:t>
                </a:r>
                <a:r>
                  <a:rPr lang="en-US" i="1"/>
                  <a:t>factic </a:t>
                </a:r>
                <a:r>
                  <a:rPr lang="en-US"/>
                  <a:t>depth, Hfac and a calculated critical depth, Hcal, which defines the threshold below which surface instability is likely to occur. The model is expressed as:</a:t>
                </a:r>
              </a:p>
              <a:p>
                <a:pPr marL="0" indent="0">
                  <a:buNone/>
                </a:pPr>
                <a:r>
                  <a:rPr lang="en-US" sz="2800"/>
                  <a:t>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𝑯</m:t>
                        </m:r>
                      </m:e>
                      <m:sub>
                        <m:r>
                          <a:rPr lang="en-US" sz="2800" b="1" i="1">
                            <a:latin typeface="Cambria Math" panose="02040503050406030204" pitchFamily="18" charset="0"/>
                          </a:rPr>
                          <m:t>𝒇𝒂𝒄</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𝑯</m:t>
                        </m:r>
                      </m:e>
                      <m:sub>
                        <m:r>
                          <a:rPr lang="en-US" sz="2800" b="1" i="1">
                            <a:latin typeface="Cambria Math" panose="02040503050406030204" pitchFamily="18" charset="0"/>
                          </a:rPr>
                          <m:t>𝒄𝒂𝒍</m:t>
                        </m:r>
                      </m:sub>
                    </m:sSub>
                    <m:r>
                      <a:rPr lang="en-US" sz="2800" b="1" i="1">
                        <a:latin typeface="Cambria Math" panose="02040503050406030204" pitchFamily="18" charset="0"/>
                      </a:rPr>
                      <m:t>=</m:t>
                    </m:r>
                  </m:oMath>
                </a14:m>
                <a:r>
                  <a:rPr lang="en-US" sz="2800" b="1"/>
                  <a:t> </a:t>
                </a:r>
                <a14:m>
                  <m:oMath xmlns:m="http://schemas.openxmlformats.org/officeDocument/2006/math">
                    <m:r>
                      <a:rPr lang="en-US" sz="2800" b="1" i="1">
                        <a:latin typeface="Cambria Math" panose="02040503050406030204" pitchFamily="18" charset="0"/>
                      </a:rPr>
                      <m:t>𝑲</m:t>
                    </m:r>
                    <m:f>
                      <m:fPr>
                        <m:ctrlPr>
                          <a:rPr lang="en-US" sz="2800" b="1" i="1">
                            <a:latin typeface="Cambria Math" panose="02040503050406030204" pitchFamily="18" charset="0"/>
                          </a:rPr>
                        </m:ctrlPr>
                      </m:fPr>
                      <m:num>
                        <m:r>
                          <a:rPr lang="en-US" sz="2800" b="1" i="1">
                            <a:latin typeface="Cambria Math" panose="02040503050406030204" pitchFamily="18" charset="0"/>
                          </a:rPr>
                          <m:t>𝟒𝟐</m:t>
                        </m:r>
                        <m:r>
                          <a:rPr lang="en-US" sz="2800" b="1" i="1">
                            <a:latin typeface="Cambria Math" panose="02040503050406030204" pitchFamily="18" charset="0"/>
                          </a:rPr>
                          <m:t>∗</m:t>
                        </m:r>
                        <m:r>
                          <a:rPr lang="en-US" sz="2800" b="1" i="1">
                            <a:latin typeface="Cambria Math" panose="02040503050406030204" pitchFamily="18" charset="0"/>
                          </a:rPr>
                          <m:t>𝒕</m:t>
                        </m:r>
                        <m:r>
                          <a:rPr lang="en-US" sz="2800" b="1" i="1">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𝑫</m:t>
                            </m:r>
                          </m:e>
                          <m:sub>
                            <m:r>
                              <a:rPr lang="en-US" sz="2800" b="1" i="1">
                                <a:latin typeface="Cambria Math" panose="02040503050406030204" pitchFamily="18" charset="0"/>
                              </a:rPr>
                              <m:t>𝒓</m:t>
                            </m:r>
                          </m:sub>
                          <m:sup>
                            <m:r>
                              <a:rPr lang="en-US" sz="2800" b="1" i="1">
                                <a:latin typeface="Cambria Math" panose="02040503050406030204" pitchFamily="18" charset="0"/>
                              </a:rPr>
                              <m:t>′</m:t>
                            </m:r>
                          </m:sup>
                        </m:sSubSup>
                      </m:num>
                      <m:den>
                        <m:r>
                          <a:rPr lang="en-US" sz="2800" b="1" i="1">
                            <a:latin typeface="Cambria Math" panose="02040503050406030204" pitchFamily="18" charset="0"/>
                          </a:rPr>
                          <m:t>𝟕</m:t>
                        </m:r>
                        <m:r>
                          <a:rPr lang="en-US" sz="2800" b="1" i="1">
                            <a:latin typeface="Cambria Math" panose="02040503050406030204" pitchFamily="18" charset="0"/>
                          </a:rPr>
                          <m:t>∗</m:t>
                        </m:r>
                        <m:r>
                          <a:rPr lang="en-US" sz="2800" b="1" i="1">
                            <a:latin typeface="Cambria Math" panose="02040503050406030204" pitchFamily="18" charset="0"/>
                          </a:rPr>
                          <m:t>𝒕</m:t>
                        </m:r>
                        <m:r>
                          <a:rPr lang="en-US" sz="2800" b="1" i="1">
                            <a:latin typeface="Cambria Math" panose="02040503050406030204" pitchFamily="18" charset="0"/>
                          </a:rPr>
                          <m:t>+</m:t>
                        </m:r>
                        <m:r>
                          <a:rPr lang="en-US" sz="2800" b="1" i="1">
                            <a:latin typeface="Cambria Math" panose="02040503050406030204" pitchFamily="18" charset="0"/>
                          </a:rPr>
                          <m:t>𝟓</m:t>
                        </m:r>
                        <m:r>
                          <a:rPr lang="en-US" sz="2800" b="1" i="1">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𝑫</m:t>
                            </m:r>
                          </m:e>
                          <m:sub>
                            <m:r>
                              <a:rPr lang="en-US" sz="2800" b="1" i="1">
                                <a:latin typeface="Cambria Math" panose="02040503050406030204" pitchFamily="18" charset="0"/>
                              </a:rPr>
                              <m:t>𝒓</m:t>
                            </m:r>
                          </m:sub>
                          <m:sup>
                            <m:r>
                              <a:rPr lang="en-US" sz="2800" b="1" i="1">
                                <a:latin typeface="Cambria Math" panose="02040503050406030204" pitchFamily="18" charset="0"/>
                              </a:rPr>
                              <m:t>′</m:t>
                            </m:r>
                          </m:sup>
                        </m:sSubSup>
                      </m:den>
                    </m:f>
                  </m:oMath>
                </a14:m>
                <a:endParaRPr lang="en-US" sz="2800" b="1"/>
              </a:p>
              <a:p>
                <a:pPr>
                  <a:buFont typeface="Wingdings" panose="05000000000000000000" pitchFamily="2" charset="2"/>
                  <a:buChar char="§"/>
                </a:pPr>
                <a:r>
                  <a:rPr lang="en-US"/>
                  <a:t>Hfac​ = Factic (actual) mining depth (m)</a:t>
                </a:r>
              </a:p>
              <a:p>
                <a:pPr>
                  <a:buFont typeface="Wingdings" panose="05000000000000000000" pitchFamily="2" charset="2"/>
                  <a:buChar char="§"/>
                </a:pPr>
                <a:r>
                  <a:rPr lang="en-US"/>
                  <a:t>Hcal = Calculated critical depth (m)</a:t>
                </a:r>
              </a:p>
              <a:p>
                <a:pPr>
                  <a:buFont typeface="Wingdings" panose="05000000000000000000" pitchFamily="2" charset="2"/>
                  <a:buChar char="§"/>
                </a:pPr>
                <a:r>
                  <a:rPr lang="en-US" b="1"/>
                  <a:t>K</a:t>
                </a:r>
                <a:r>
                  <a:rPr lang="en-US"/>
                  <a:t> = Empirical coefficient reflecting the physical and mechanical properties of the rock mass; for the Bulqiza mine, K=0.9</a:t>
                </a:r>
              </a:p>
              <a:p>
                <a:pPr>
                  <a:buFont typeface="Wingdings" panose="05000000000000000000" pitchFamily="2" charset="2"/>
                  <a:buChar char="§"/>
                </a:pPr>
                <a:r>
                  <a:rPr lang="en-US" b="1"/>
                  <a:t>t</a:t>
                </a:r>
                <a:r>
                  <a:rPr lang="en-US"/>
                  <a:t> = Exploitable thickness of the ore body (m)</a:t>
                </a:r>
              </a:p>
              <a:p>
                <a:pPr>
                  <a:buFont typeface="Wingdings" panose="05000000000000000000" pitchFamily="2" charset="2"/>
                  <a:buChar char="§"/>
                </a:pPr>
                <a:r>
                  <a:rPr lang="en-US" b="1"/>
                  <a:t>Dr′</a:t>
                </a:r>
                <a:r>
                  <a:rPr lang="en-US"/>
                  <a:t>​ = Horizontal projection of the dip length of the ore body (m)</a:t>
                </a:r>
              </a:p>
              <a:p>
                <a:endParaRPr lang="en-US"/>
              </a:p>
              <a:p>
                <a:endParaRPr lang="en-US"/>
              </a:p>
            </p:txBody>
          </p:sp>
        </mc:Choice>
        <mc:Fallback xmlns="">
          <p:sp>
            <p:nvSpPr>
              <p:cNvPr id="4" name="Content Placeholder 3">
                <a:extLst>
                  <a:ext uri="{FF2B5EF4-FFF2-40B4-BE49-F238E27FC236}">
                    <a16:creationId xmlns:a16="http://schemas.microsoft.com/office/drawing/2014/main" id="{290AFD24-ED0C-4D1B-8555-9AF5E01701BC}"/>
                  </a:ext>
                </a:extLst>
              </p:cNvPr>
              <p:cNvSpPr>
                <a:spLocks noGrp="1" noRot="1" noChangeAspect="1" noMove="1" noResize="1" noEditPoints="1" noAdjustHandles="1" noChangeArrowheads="1" noChangeShapeType="1" noTextEdit="1"/>
              </p:cNvSpPr>
              <p:nvPr>
                <p:ph idx="1"/>
              </p:nvPr>
            </p:nvSpPr>
            <p:spPr>
              <a:xfrm>
                <a:off x="1013460" y="1938020"/>
                <a:ext cx="9837371" cy="4318000"/>
              </a:xfrm>
              <a:blipFill>
                <a:blip r:embed="rId2"/>
                <a:stretch>
                  <a:fillRect l="-1363" t="-1836" r="-1177"/>
                </a:stretch>
              </a:blipFill>
            </p:spPr>
            <p:txBody>
              <a:bodyPr/>
              <a:lstStyle/>
              <a:p>
                <a:r>
                  <a:rPr lang="en-US">
                    <a:noFill/>
                  </a:rPr>
                  <a:t> </a:t>
                </a:r>
              </a:p>
            </p:txBody>
          </p:sp>
        </mc:Fallback>
      </mc:AlternateContent>
    </p:spTree>
    <p:extLst>
      <p:ext uri="{BB962C8B-B14F-4D97-AF65-F5344CB8AC3E}">
        <p14:creationId xmlns:p14="http://schemas.microsoft.com/office/powerpoint/2010/main" val="412420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85B9-B872-42C8-AC33-BDAF59521578}"/>
              </a:ext>
            </a:extLst>
          </p:cNvPr>
          <p:cNvSpPr>
            <a:spLocks noGrp="1"/>
          </p:cNvSpPr>
          <p:nvPr>
            <p:ph type="title"/>
          </p:nvPr>
        </p:nvSpPr>
        <p:spPr>
          <a:xfrm>
            <a:off x="381000" y="768096"/>
            <a:ext cx="11811000" cy="884492"/>
          </a:xfrm>
        </p:spPr>
        <p:txBody>
          <a:bodyPr>
            <a:normAutofit/>
          </a:bodyPr>
          <a:lstStyle/>
          <a:p>
            <a:r>
              <a:rPr lang="en-US" sz="4000" b="1"/>
              <a:t>NUMERICAL MODELLING</a:t>
            </a:r>
            <a:endParaRPr lang="en-US" sz="4000" b="1" dirty="0"/>
          </a:p>
        </p:txBody>
      </p:sp>
      <p:sp>
        <p:nvSpPr>
          <p:cNvPr id="5" name="Content Placeholder 4">
            <a:extLst>
              <a:ext uri="{FF2B5EF4-FFF2-40B4-BE49-F238E27FC236}">
                <a16:creationId xmlns:a16="http://schemas.microsoft.com/office/drawing/2014/main" id="{842AF6E3-6525-4510-BF1A-54C639BD98AE}"/>
              </a:ext>
            </a:extLst>
          </p:cNvPr>
          <p:cNvSpPr>
            <a:spLocks noGrp="1"/>
          </p:cNvSpPr>
          <p:nvPr>
            <p:ph idx="1"/>
          </p:nvPr>
        </p:nvSpPr>
        <p:spPr>
          <a:xfrm>
            <a:off x="381000" y="2311277"/>
            <a:ext cx="11811000" cy="1260764"/>
          </a:xfrm>
        </p:spPr>
        <p:txBody>
          <a:bodyPr>
            <a:noAutofit/>
          </a:bodyPr>
          <a:lstStyle/>
          <a:p>
            <a:r>
              <a:rPr lang="en-US" sz="2400" dirty="0"/>
              <a:t>Rock mechanical parameters required for numerical modeling were derived from laboratory tests on intact rock samples and adjusted for rock mass conditions using empirical relations. </a:t>
            </a:r>
          </a:p>
        </p:txBody>
      </p:sp>
      <p:sp>
        <p:nvSpPr>
          <p:cNvPr id="3" name="Rectangle 2"/>
          <p:cNvSpPr/>
          <p:nvPr/>
        </p:nvSpPr>
        <p:spPr>
          <a:xfrm>
            <a:off x="716973" y="3760667"/>
            <a:ext cx="3328555" cy="707886"/>
          </a:xfrm>
          <a:prstGeom prst="rect">
            <a:avLst/>
          </a:prstGeom>
        </p:spPr>
        <p:txBody>
          <a:bodyPr wrap="square">
            <a:spAutoFit/>
          </a:bodyPr>
          <a:lstStyle/>
          <a:p>
            <a:r>
              <a:rPr lang="en-US" sz="2000" dirty="0"/>
              <a:t>The laboratory mechanical properties of principal rocks </a:t>
            </a:r>
          </a:p>
        </p:txBody>
      </p:sp>
      <p:graphicFrame>
        <p:nvGraphicFramePr>
          <p:cNvPr id="6" name="Table 5"/>
          <p:cNvGraphicFramePr>
            <a:graphicFrameLocks noGrp="1"/>
          </p:cNvGraphicFramePr>
          <p:nvPr>
            <p:extLst>
              <p:ext uri="{D42A27DB-BD31-4B8C-83A1-F6EECF244321}">
                <p14:modId xmlns:p14="http://schemas.microsoft.com/office/powerpoint/2010/main" val="1679906784"/>
              </p:ext>
            </p:extLst>
          </p:nvPr>
        </p:nvGraphicFramePr>
        <p:xfrm>
          <a:off x="3958937" y="3565756"/>
          <a:ext cx="8150124" cy="1130554"/>
        </p:xfrm>
        <a:graphic>
          <a:graphicData uri="http://schemas.openxmlformats.org/drawingml/2006/table">
            <a:tbl>
              <a:tblPr>
                <a:tableStyleId>{5DA37D80-6434-44D0-A028-1B22A696006F}</a:tableStyleId>
              </a:tblPr>
              <a:tblGrid>
                <a:gridCol w="1315114">
                  <a:extLst>
                    <a:ext uri="{9D8B030D-6E8A-4147-A177-3AD203B41FA5}">
                      <a16:colId xmlns:a16="http://schemas.microsoft.com/office/drawing/2014/main" val="3148790785"/>
                    </a:ext>
                  </a:extLst>
                </a:gridCol>
                <a:gridCol w="1201905">
                  <a:extLst>
                    <a:ext uri="{9D8B030D-6E8A-4147-A177-3AD203B41FA5}">
                      <a16:colId xmlns:a16="http://schemas.microsoft.com/office/drawing/2014/main" val="3361909987"/>
                    </a:ext>
                  </a:extLst>
                </a:gridCol>
                <a:gridCol w="1065111">
                  <a:extLst>
                    <a:ext uri="{9D8B030D-6E8A-4147-A177-3AD203B41FA5}">
                      <a16:colId xmlns:a16="http://schemas.microsoft.com/office/drawing/2014/main" val="1935684349"/>
                    </a:ext>
                  </a:extLst>
                </a:gridCol>
                <a:gridCol w="1065111">
                  <a:extLst>
                    <a:ext uri="{9D8B030D-6E8A-4147-A177-3AD203B41FA5}">
                      <a16:colId xmlns:a16="http://schemas.microsoft.com/office/drawing/2014/main" val="665451021"/>
                    </a:ext>
                  </a:extLst>
                </a:gridCol>
                <a:gridCol w="1166055">
                  <a:extLst>
                    <a:ext uri="{9D8B030D-6E8A-4147-A177-3AD203B41FA5}">
                      <a16:colId xmlns:a16="http://schemas.microsoft.com/office/drawing/2014/main" val="3785429329"/>
                    </a:ext>
                  </a:extLst>
                </a:gridCol>
                <a:gridCol w="1122659">
                  <a:extLst>
                    <a:ext uri="{9D8B030D-6E8A-4147-A177-3AD203B41FA5}">
                      <a16:colId xmlns:a16="http://schemas.microsoft.com/office/drawing/2014/main" val="1944406614"/>
                    </a:ext>
                  </a:extLst>
                </a:gridCol>
                <a:gridCol w="1214169">
                  <a:extLst>
                    <a:ext uri="{9D8B030D-6E8A-4147-A177-3AD203B41FA5}">
                      <a16:colId xmlns:a16="http://schemas.microsoft.com/office/drawing/2014/main" val="785180272"/>
                    </a:ext>
                  </a:extLst>
                </a:gridCol>
              </a:tblGrid>
              <a:tr h="0">
                <a:tc>
                  <a:txBody>
                    <a:bodyPr/>
                    <a:lstStyle/>
                    <a:p>
                      <a:pPr algn="just">
                        <a:lnSpc>
                          <a:spcPct val="107000"/>
                        </a:lnSpc>
                        <a:spcAft>
                          <a:spcPts val="0"/>
                        </a:spcAft>
                      </a:pPr>
                      <a:r>
                        <a:rPr lang="en-US" sz="1800" kern="100">
                          <a:effectLst/>
                        </a:rPr>
                        <a:t>Rock</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7780" marR="17780" marT="0" marB="0" anchor="ctr"/>
                </a:tc>
                <a:tc>
                  <a:txBody>
                    <a:bodyPr/>
                    <a:lstStyle/>
                    <a:p>
                      <a:pPr algn="ctr">
                        <a:lnSpc>
                          <a:spcPct val="107000"/>
                        </a:lnSpc>
                        <a:spcAft>
                          <a:spcPts val="0"/>
                        </a:spcAft>
                      </a:pPr>
                      <a:r>
                        <a:rPr lang="en-US" sz="1800" kern="100">
                          <a:effectLst/>
                        </a:rPr>
                        <a:t>Density</a:t>
                      </a:r>
                    </a:p>
                    <a:p>
                      <a:pPr algn="ctr">
                        <a:lnSpc>
                          <a:spcPct val="107000"/>
                        </a:lnSpc>
                        <a:spcAft>
                          <a:spcPts val="0"/>
                        </a:spcAft>
                      </a:pPr>
                      <a:r>
                        <a:rPr lang="en-US" sz="1800" kern="100">
                          <a:effectLst/>
                        </a:rPr>
                        <a:t>kN/m</a:t>
                      </a:r>
                      <a:r>
                        <a:rPr lang="en-US" sz="1800" kern="100" baseline="30000">
                          <a:effectLst/>
                        </a:rPr>
                        <a:t>3</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nchor="ctr"/>
                </a:tc>
                <a:tc>
                  <a:txBody>
                    <a:bodyPr/>
                    <a:lstStyle/>
                    <a:p>
                      <a:pPr algn="ctr">
                        <a:lnSpc>
                          <a:spcPct val="107000"/>
                        </a:lnSpc>
                        <a:spcAft>
                          <a:spcPts val="0"/>
                        </a:spcAft>
                      </a:pPr>
                      <a:r>
                        <a:rPr lang="en-US" sz="1800" kern="100">
                          <a:effectLst/>
                          <a:sym typeface="Symbol" panose="05050102010706020507" pitchFamily="18" charset="2"/>
                        </a:rPr>
                        <a:t></a:t>
                      </a:r>
                      <a:r>
                        <a:rPr lang="en-US" sz="1800" kern="100" baseline="-25000">
                          <a:effectLst/>
                        </a:rPr>
                        <a:t>c</a:t>
                      </a:r>
                      <a:endParaRPr lang="en-US" sz="1800" kern="100">
                        <a:effectLst/>
                      </a:endParaRPr>
                    </a:p>
                    <a:p>
                      <a:pPr algn="ctr">
                        <a:lnSpc>
                          <a:spcPct val="107000"/>
                        </a:lnSpc>
                        <a:spcAft>
                          <a:spcPts val="0"/>
                        </a:spcAft>
                      </a:pPr>
                      <a:r>
                        <a:rPr lang="en-US" sz="1800" kern="100">
                          <a:effectLst/>
                        </a:rPr>
                        <a:t>(MPa)</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nchor="ctr"/>
                </a:tc>
                <a:tc>
                  <a:txBody>
                    <a:bodyPr/>
                    <a:lstStyle/>
                    <a:p>
                      <a:pPr algn="ctr">
                        <a:lnSpc>
                          <a:spcPct val="107000"/>
                        </a:lnSpc>
                        <a:spcAft>
                          <a:spcPts val="0"/>
                        </a:spcAft>
                      </a:pPr>
                      <a:r>
                        <a:rPr lang="en-US" sz="1800" kern="100">
                          <a:effectLst/>
                          <a:sym typeface="Symbol" panose="05050102010706020507" pitchFamily="18" charset="2"/>
                        </a:rPr>
                        <a:t></a:t>
                      </a:r>
                      <a:r>
                        <a:rPr lang="en-US" sz="1800" kern="100" baseline="-25000">
                          <a:effectLst/>
                        </a:rPr>
                        <a:t>shear</a:t>
                      </a:r>
                      <a:endParaRPr lang="en-US" sz="1800" kern="100">
                        <a:effectLst/>
                      </a:endParaRPr>
                    </a:p>
                    <a:p>
                      <a:pPr algn="ctr">
                        <a:lnSpc>
                          <a:spcPct val="107000"/>
                        </a:lnSpc>
                        <a:spcAft>
                          <a:spcPts val="0"/>
                        </a:spcAft>
                      </a:pPr>
                      <a:r>
                        <a:rPr lang="de-DE" sz="1800" kern="100">
                          <a:effectLst/>
                        </a:rPr>
                        <a:t>(Mpa)</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7780" marR="17780" marT="0" marB="0" anchor="ctr"/>
                </a:tc>
                <a:tc>
                  <a:txBody>
                    <a:bodyPr/>
                    <a:lstStyle/>
                    <a:p>
                      <a:pPr algn="ctr">
                        <a:lnSpc>
                          <a:spcPct val="107000"/>
                        </a:lnSpc>
                        <a:spcAft>
                          <a:spcPts val="0"/>
                        </a:spcAft>
                      </a:pPr>
                      <a:r>
                        <a:rPr lang="de-DE" sz="1800" kern="100">
                          <a:effectLst/>
                        </a:rPr>
                        <a:t>E</a:t>
                      </a:r>
                      <a:endParaRPr lang="en-US" sz="1800" kern="100">
                        <a:effectLst/>
                      </a:endParaRPr>
                    </a:p>
                    <a:p>
                      <a:pPr algn="ctr">
                        <a:lnSpc>
                          <a:spcPct val="107000"/>
                        </a:lnSpc>
                        <a:spcAft>
                          <a:spcPts val="0"/>
                        </a:spcAft>
                      </a:pPr>
                      <a:r>
                        <a:rPr lang="en-US" sz="1800" kern="100">
                          <a:effectLst/>
                        </a:rPr>
                        <a:t>(GPa)</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ct val="107000"/>
                        </a:lnSpc>
                        <a:spcAft>
                          <a:spcPts val="0"/>
                        </a:spcAft>
                      </a:pPr>
                      <a:r>
                        <a:rPr lang="de-DE" sz="1800" kern="100">
                          <a:effectLst/>
                        </a:rPr>
                        <a:t>Cohesion </a:t>
                      </a:r>
                      <a:endParaRPr lang="en-US" sz="1800" kern="100">
                        <a:effectLst/>
                      </a:endParaRPr>
                    </a:p>
                    <a:p>
                      <a:pPr algn="ctr">
                        <a:lnSpc>
                          <a:spcPct val="107000"/>
                        </a:lnSpc>
                        <a:spcAft>
                          <a:spcPts val="0"/>
                        </a:spcAft>
                      </a:pPr>
                      <a:r>
                        <a:rPr lang="de-DE" sz="1800" kern="100">
                          <a:effectLst/>
                        </a:rPr>
                        <a:t>(Mpa)</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tc>
                <a:tc>
                  <a:txBody>
                    <a:bodyPr/>
                    <a:lstStyle/>
                    <a:p>
                      <a:pPr algn="ctr">
                        <a:lnSpc>
                          <a:spcPct val="107000"/>
                        </a:lnSpc>
                        <a:spcAft>
                          <a:spcPts val="0"/>
                        </a:spcAft>
                      </a:pPr>
                      <a:r>
                        <a:rPr lang="de-DE" sz="1800" kern="100">
                          <a:effectLst/>
                        </a:rPr>
                        <a:t>Friction angle (°)</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2219296562"/>
                  </a:ext>
                </a:extLst>
              </a:tr>
              <a:tr h="0">
                <a:tc>
                  <a:txBody>
                    <a:bodyPr/>
                    <a:lstStyle/>
                    <a:p>
                      <a:pPr algn="just">
                        <a:lnSpc>
                          <a:spcPct val="107000"/>
                        </a:lnSpc>
                        <a:spcAft>
                          <a:spcPts val="0"/>
                        </a:spcAft>
                      </a:pPr>
                      <a:r>
                        <a:rPr lang="en-US" sz="1800" kern="100">
                          <a:effectLst/>
                        </a:rPr>
                        <a:t>Dunite</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7780" marR="17780" marT="0" marB="0" anchor="ctr"/>
                </a:tc>
                <a:tc>
                  <a:txBody>
                    <a:bodyPr/>
                    <a:lstStyle/>
                    <a:p>
                      <a:pPr algn="ctr">
                        <a:lnSpc>
                          <a:spcPct val="107000"/>
                        </a:lnSpc>
                        <a:spcAft>
                          <a:spcPts val="0"/>
                        </a:spcAft>
                      </a:pPr>
                      <a:r>
                        <a:rPr lang="en-US" sz="1800" kern="100">
                          <a:effectLst/>
                        </a:rPr>
                        <a:t>26.5 - 32.6</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nchor="ctr"/>
                </a:tc>
                <a:tc>
                  <a:txBody>
                    <a:bodyPr/>
                    <a:lstStyle/>
                    <a:p>
                      <a:pPr algn="ctr">
                        <a:lnSpc>
                          <a:spcPct val="107000"/>
                        </a:lnSpc>
                        <a:spcAft>
                          <a:spcPts val="0"/>
                        </a:spcAft>
                      </a:pPr>
                      <a:r>
                        <a:rPr lang="en-US" sz="1800" kern="100">
                          <a:effectLst/>
                        </a:rPr>
                        <a:t>53 - 115</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nchor="ctr"/>
                </a:tc>
                <a:tc>
                  <a:txBody>
                    <a:bodyPr/>
                    <a:lstStyle/>
                    <a:p>
                      <a:pPr algn="ctr">
                        <a:lnSpc>
                          <a:spcPct val="107000"/>
                        </a:lnSpc>
                        <a:spcAft>
                          <a:spcPts val="0"/>
                        </a:spcAft>
                      </a:pPr>
                      <a:r>
                        <a:rPr lang="en-US" sz="1800" kern="100">
                          <a:effectLst/>
                        </a:rPr>
                        <a:t>10 - 16.5</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7780" marR="17780" marT="0" marB="0" anchor="ctr"/>
                </a:tc>
                <a:tc>
                  <a:txBody>
                    <a:bodyPr/>
                    <a:lstStyle/>
                    <a:p>
                      <a:pPr algn="ctr">
                        <a:lnSpc>
                          <a:spcPct val="107000"/>
                        </a:lnSpc>
                        <a:spcAft>
                          <a:spcPts val="0"/>
                        </a:spcAft>
                      </a:pPr>
                      <a:r>
                        <a:rPr lang="en-US" sz="1800" kern="100">
                          <a:effectLst/>
                        </a:rPr>
                        <a:t>1 - 100</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ct val="107000"/>
                        </a:lnSpc>
                        <a:spcAft>
                          <a:spcPts val="0"/>
                        </a:spcAft>
                      </a:pPr>
                      <a:r>
                        <a:rPr lang="en-US" sz="1800" kern="100">
                          <a:effectLst/>
                        </a:rPr>
                        <a:t>12.8-23.5</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tc>
                <a:tc>
                  <a:txBody>
                    <a:bodyPr/>
                    <a:lstStyle/>
                    <a:p>
                      <a:pPr algn="ctr">
                        <a:lnSpc>
                          <a:spcPct val="107000"/>
                        </a:lnSpc>
                        <a:spcAft>
                          <a:spcPts val="0"/>
                        </a:spcAft>
                      </a:pPr>
                      <a:r>
                        <a:rPr lang="en-US" sz="1800" kern="100">
                          <a:effectLst/>
                        </a:rPr>
                        <a:t>39-46</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3710401956"/>
                  </a:ext>
                </a:extLst>
              </a:tr>
              <a:tr h="0">
                <a:tc>
                  <a:txBody>
                    <a:bodyPr/>
                    <a:lstStyle/>
                    <a:p>
                      <a:pPr algn="just">
                        <a:lnSpc>
                          <a:spcPct val="107000"/>
                        </a:lnSpc>
                        <a:spcAft>
                          <a:spcPts val="0"/>
                        </a:spcAft>
                      </a:pPr>
                      <a:r>
                        <a:rPr lang="en-US" sz="1800" kern="100">
                          <a:effectLst/>
                        </a:rPr>
                        <a:t>Chrome</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7780" marR="17780" marT="0" marB="0" anchor="ctr"/>
                </a:tc>
                <a:tc>
                  <a:txBody>
                    <a:bodyPr/>
                    <a:lstStyle/>
                    <a:p>
                      <a:pPr algn="ctr">
                        <a:lnSpc>
                          <a:spcPct val="107000"/>
                        </a:lnSpc>
                        <a:spcAft>
                          <a:spcPts val="0"/>
                        </a:spcAft>
                      </a:pPr>
                      <a:r>
                        <a:rPr lang="en-US" sz="1800" kern="100">
                          <a:effectLst/>
                        </a:rPr>
                        <a:t>25.0 - 41.5</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nchor="ctr"/>
                </a:tc>
                <a:tc>
                  <a:txBody>
                    <a:bodyPr/>
                    <a:lstStyle/>
                    <a:p>
                      <a:pPr algn="ctr">
                        <a:lnSpc>
                          <a:spcPct val="107000"/>
                        </a:lnSpc>
                        <a:spcAft>
                          <a:spcPts val="0"/>
                        </a:spcAft>
                      </a:pPr>
                      <a:r>
                        <a:rPr lang="en-US" sz="1800" kern="100">
                          <a:effectLst/>
                        </a:rPr>
                        <a:t>48 - 80</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nchor="ctr"/>
                </a:tc>
                <a:tc>
                  <a:txBody>
                    <a:bodyPr/>
                    <a:lstStyle/>
                    <a:p>
                      <a:pPr algn="ctr">
                        <a:lnSpc>
                          <a:spcPct val="107000"/>
                        </a:lnSpc>
                        <a:spcAft>
                          <a:spcPts val="0"/>
                        </a:spcAft>
                      </a:pPr>
                      <a:r>
                        <a:rPr lang="en-US" sz="1800" kern="100">
                          <a:effectLst/>
                        </a:rPr>
                        <a:t>9 - 20</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7780" marR="17780" marT="0" marB="0" anchor="ctr"/>
                </a:tc>
                <a:tc>
                  <a:txBody>
                    <a:bodyPr/>
                    <a:lstStyle/>
                    <a:p>
                      <a:pPr algn="ctr">
                        <a:lnSpc>
                          <a:spcPct val="107000"/>
                        </a:lnSpc>
                        <a:spcAft>
                          <a:spcPts val="0"/>
                        </a:spcAft>
                      </a:pPr>
                      <a:r>
                        <a:rPr lang="en-US" sz="1800" kern="100">
                          <a:effectLst/>
                        </a:rPr>
                        <a:t>0.1 - 100</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ct val="107000"/>
                        </a:lnSpc>
                        <a:spcAft>
                          <a:spcPts val="0"/>
                        </a:spcAft>
                      </a:pPr>
                      <a:r>
                        <a:rPr lang="en-US" sz="1800" kern="100">
                          <a:effectLst/>
                        </a:rPr>
                        <a:t>11.5-23.1</a:t>
                      </a:r>
                      <a:endParaRPr lang="en-US" sz="1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tc>
                <a:tc>
                  <a:txBody>
                    <a:bodyPr/>
                    <a:lstStyle/>
                    <a:p>
                      <a:pPr algn="ctr">
                        <a:lnSpc>
                          <a:spcPct val="107000"/>
                        </a:lnSpc>
                        <a:spcAft>
                          <a:spcPts val="0"/>
                        </a:spcAft>
                      </a:pPr>
                      <a:r>
                        <a:rPr lang="en-US" sz="1800" kern="100" dirty="0">
                          <a:effectLst/>
                        </a:rPr>
                        <a:t>30-39</a:t>
                      </a:r>
                      <a:endParaRPr lang="en-US" sz="1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4116522299"/>
                  </a:ext>
                </a:extLst>
              </a:tr>
            </a:tbl>
          </a:graphicData>
        </a:graphic>
      </p:graphicFrame>
      <p:sp>
        <p:nvSpPr>
          <p:cNvPr id="8" name="Rectangle 7"/>
          <p:cNvSpPr/>
          <p:nvPr/>
        </p:nvSpPr>
        <p:spPr>
          <a:xfrm>
            <a:off x="716973" y="5175986"/>
            <a:ext cx="2408288" cy="400110"/>
          </a:xfrm>
          <a:prstGeom prst="rect">
            <a:avLst/>
          </a:prstGeom>
        </p:spPr>
        <p:txBody>
          <a:bodyPr wrap="none">
            <a:spAutoFit/>
          </a:bodyPr>
          <a:lstStyle/>
          <a:p>
            <a:r>
              <a:rPr lang="en-US" sz="2000" dirty="0"/>
              <a:t>Rock mass properties</a:t>
            </a:r>
          </a:p>
        </p:txBody>
      </p:sp>
      <p:graphicFrame>
        <p:nvGraphicFramePr>
          <p:cNvPr id="10" name="Table 9"/>
          <p:cNvGraphicFramePr>
            <a:graphicFrameLocks noGrp="1"/>
          </p:cNvGraphicFramePr>
          <p:nvPr>
            <p:extLst>
              <p:ext uri="{D42A27DB-BD31-4B8C-83A1-F6EECF244321}">
                <p14:modId xmlns:p14="http://schemas.microsoft.com/office/powerpoint/2010/main" val="2897696050"/>
              </p:ext>
            </p:extLst>
          </p:nvPr>
        </p:nvGraphicFramePr>
        <p:xfrm>
          <a:off x="4045530" y="4910393"/>
          <a:ext cx="6750627" cy="1331406"/>
        </p:xfrm>
        <a:graphic>
          <a:graphicData uri="http://schemas.openxmlformats.org/drawingml/2006/table">
            <a:tbl>
              <a:tblPr>
                <a:tableStyleId>{16D9F66E-5EB9-4882-86FB-DCBF35E3C3E4}</a:tableStyleId>
              </a:tblPr>
              <a:tblGrid>
                <a:gridCol w="1545470">
                  <a:extLst>
                    <a:ext uri="{9D8B030D-6E8A-4147-A177-3AD203B41FA5}">
                      <a16:colId xmlns:a16="http://schemas.microsoft.com/office/drawing/2014/main" val="2038413722"/>
                    </a:ext>
                  </a:extLst>
                </a:gridCol>
                <a:gridCol w="1251677">
                  <a:extLst>
                    <a:ext uri="{9D8B030D-6E8A-4147-A177-3AD203B41FA5}">
                      <a16:colId xmlns:a16="http://schemas.microsoft.com/office/drawing/2014/main" val="4041125442"/>
                    </a:ext>
                  </a:extLst>
                </a:gridCol>
                <a:gridCol w="1015531">
                  <a:extLst>
                    <a:ext uri="{9D8B030D-6E8A-4147-A177-3AD203B41FA5}">
                      <a16:colId xmlns:a16="http://schemas.microsoft.com/office/drawing/2014/main" val="1081379295"/>
                    </a:ext>
                  </a:extLst>
                </a:gridCol>
                <a:gridCol w="1319305">
                  <a:extLst>
                    <a:ext uri="{9D8B030D-6E8A-4147-A177-3AD203B41FA5}">
                      <a16:colId xmlns:a16="http://schemas.microsoft.com/office/drawing/2014/main" val="3554165795"/>
                    </a:ext>
                  </a:extLst>
                </a:gridCol>
                <a:gridCol w="1618644">
                  <a:extLst>
                    <a:ext uri="{9D8B030D-6E8A-4147-A177-3AD203B41FA5}">
                      <a16:colId xmlns:a16="http://schemas.microsoft.com/office/drawing/2014/main" val="931919257"/>
                    </a:ext>
                  </a:extLst>
                </a:gridCol>
              </a:tblGrid>
              <a:tr h="0">
                <a:tc>
                  <a:txBody>
                    <a:bodyPr/>
                    <a:lstStyle/>
                    <a:p>
                      <a:pPr algn="just">
                        <a:lnSpc>
                          <a:spcPts val="1500"/>
                        </a:lnSpc>
                        <a:spcBef>
                          <a:spcPts val="600"/>
                        </a:spcBef>
                        <a:spcAft>
                          <a:spcPts val="0"/>
                        </a:spcAft>
                      </a:pPr>
                      <a:r>
                        <a:rPr lang="en-US" sz="2000" kern="100">
                          <a:effectLst/>
                        </a:rPr>
                        <a:t>Rock mass</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07000"/>
                        </a:lnSpc>
                        <a:spcBef>
                          <a:spcPts val="600"/>
                        </a:spcBef>
                        <a:spcAft>
                          <a:spcPts val="0"/>
                        </a:spcAft>
                      </a:pPr>
                      <a:r>
                        <a:rPr lang="en-US" sz="2000" kern="100">
                          <a:effectLst/>
                          <a:sym typeface="Symbol" panose="05050102010706020507" pitchFamily="18" charset="2"/>
                        </a:rPr>
                        <a:t></a:t>
                      </a:r>
                      <a:r>
                        <a:rPr lang="en-US" sz="2000" kern="100" baseline="-25000">
                          <a:effectLst/>
                        </a:rPr>
                        <a:t>cmass</a:t>
                      </a:r>
                      <a:endParaRPr lang="en-US" sz="2000" kern="100">
                        <a:effectLst/>
                      </a:endParaRPr>
                    </a:p>
                    <a:p>
                      <a:pPr algn="ctr">
                        <a:lnSpc>
                          <a:spcPct val="107000"/>
                        </a:lnSpc>
                        <a:spcBef>
                          <a:spcPts val="600"/>
                        </a:spcBef>
                        <a:spcAft>
                          <a:spcPts val="0"/>
                        </a:spcAft>
                      </a:pPr>
                      <a:r>
                        <a:rPr lang="en-US" sz="2000" kern="100">
                          <a:effectLst/>
                        </a:rPr>
                        <a:t>(MPa)</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lnSpc>
                          <a:spcPct val="107000"/>
                        </a:lnSpc>
                        <a:spcBef>
                          <a:spcPts val="600"/>
                        </a:spcBef>
                        <a:spcAft>
                          <a:spcPts val="0"/>
                        </a:spcAft>
                      </a:pPr>
                      <a:r>
                        <a:rPr lang="de-DE" sz="2000" kern="100">
                          <a:effectLst/>
                        </a:rPr>
                        <a:t>E</a:t>
                      </a:r>
                      <a:r>
                        <a:rPr lang="de-DE" sz="2000" kern="100" baseline="-25000">
                          <a:effectLst/>
                        </a:rPr>
                        <a:t>m</a:t>
                      </a:r>
                      <a:endParaRPr lang="en-US" sz="2000" kern="100">
                        <a:effectLst/>
                      </a:endParaRPr>
                    </a:p>
                    <a:p>
                      <a:pPr algn="ctr">
                        <a:lnSpc>
                          <a:spcPct val="107000"/>
                        </a:lnSpc>
                        <a:spcBef>
                          <a:spcPts val="600"/>
                        </a:spcBef>
                        <a:spcAft>
                          <a:spcPts val="0"/>
                        </a:spcAft>
                      </a:pPr>
                      <a:r>
                        <a:rPr lang="en-US" sz="2000" kern="100">
                          <a:effectLst/>
                        </a:rPr>
                        <a:t>GPa</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0"/>
                        </a:spcAft>
                      </a:pPr>
                      <a:r>
                        <a:rPr lang="de-DE" sz="2000" kern="100">
                          <a:effectLst/>
                        </a:rPr>
                        <a:t>Cohesion</a:t>
                      </a:r>
                      <a:endParaRPr lang="en-US" sz="2000" kern="100">
                        <a:effectLst/>
                      </a:endParaRPr>
                    </a:p>
                    <a:p>
                      <a:pPr algn="ctr">
                        <a:lnSpc>
                          <a:spcPct val="107000"/>
                        </a:lnSpc>
                        <a:spcBef>
                          <a:spcPts val="600"/>
                        </a:spcBef>
                        <a:spcAft>
                          <a:spcPts val="0"/>
                        </a:spcAft>
                      </a:pPr>
                      <a:r>
                        <a:rPr lang="de-DE" sz="2000" kern="100">
                          <a:effectLst/>
                        </a:rPr>
                        <a:t>(Mpa)</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ctr">
                        <a:lnSpc>
                          <a:spcPct val="107000"/>
                        </a:lnSpc>
                        <a:spcBef>
                          <a:spcPts val="600"/>
                        </a:spcBef>
                        <a:spcAft>
                          <a:spcPts val="0"/>
                        </a:spcAft>
                      </a:pPr>
                      <a:r>
                        <a:rPr lang="de-DE" sz="2000" kern="100">
                          <a:effectLst/>
                        </a:rPr>
                        <a:t>Friction angle</a:t>
                      </a:r>
                      <a:endParaRPr lang="en-US" sz="2000" kern="100">
                        <a:effectLst/>
                      </a:endParaRPr>
                    </a:p>
                    <a:p>
                      <a:pPr algn="ctr">
                        <a:lnSpc>
                          <a:spcPct val="107000"/>
                        </a:lnSpc>
                        <a:spcBef>
                          <a:spcPts val="600"/>
                        </a:spcBef>
                        <a:spcAft>
                          <a:spcPts val="0"/>
                        </a:spcAft>
                      </a:pPr>
                      <a:r>
                        <a:rPr lang="de-DE" sz="2000" kern="100">
                          <a:effectLst/>
                        </a:rPr>
                        <a:t>(°)</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4151010014"/>
                  </a:ext>
                </a:extLst>
              </a:tr>
              <a:tr h="0">
                <a:tc>
                  <a:txBody>
                    <a:bodyPr/>
                    <a:lstStyle/>
                    <a:p>
                      <a:pPr algn="just">
                        <a:lnSpc>
                          <a:spcPct val="107000"/>
                        </a:lnSpc>
                        <a:spcBef>
                          <a:spcPts val="600"/>
                        </a:spcBef>
                        <a:spcAft>
                          <a:spcPts val="0"/>
                        </a:spcAft>
                      </a:pPr>
                      <a:r>
                        <a:rPr lang="en-US" sz="2000" kern="100">
                          <a:effectLst/>
                        </a:rPr>
                        <a:t>Dunite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07000"/>
                        </a:lnSpc>
                        <a:spcBef>
                          <a:spcPts val="600"/>
                        </a:spcBef>
                        <a:spcAft>
                          <a:spcPts val="0"/>
                        </a:spcAft>
                      </a:pPr>
                      <a:r>
                        <a:rPr lang="en-US" sz="2000" kern="100">
                          <a:effectLst/>
                        </a:rPr>
                        <a:t>18</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lnSpc>
                          <a:spcPct val="107000"/>
                        </a:lnSpc>
                        <a:spcBef>
                          <a:spcPts val="600"/>
                        </a:spcBef>
                        <a:spcAft>
                          <a:spcPts val="0"/>
                        </a:spcAft>
                      </a:pPr>
                      <a:r>
                        <a:rPr lang="en-US" sz="2000" kern="100">
                          <a:effectLst/>
                        </a:rPr>
                        <a:t>15.4</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0"/>
                        </a:spcAft>
                      </a:pPr>
                      <a:r>
                        <a:rPr lang="en-US" sz="2000" kern="100">
                          <a:effectLst/>
                        </a:rPr>
                        <a:t>4.2</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ctr">
                        <a:lnSpc>
                          <a:spcPct val="107000"/>
                        </a:lnSpc>
                        <a:spcBef>
                          <a:spcPts val="600"/>
                        </a:spcBef>
                        <a:spcAft>
                          <a:spcPts val="0"/>
                        </a:spcAft>
                      </a:pPr>
                      <a:r>
                        <a:rPr lang="en-US" sz="2000" kern="100">
                          <a:effectLst/>
                        </a:rPr>
                        <a:t>40.0</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667186889"/>
                  </a:ext>
                </a:extLst>
              </a:tr>
              <a:tr h="0">
                <a:tc>
                  <a:txBody>
                    <a:bodyPr/>
                    <a:lstStyle/>
                    <a:p>
                      <a:pPr algn="just">
                        <a:lnSpc>
                          <a:spcPct val="107000"/>
                        </a:lnSpc>
                        <a:spcBef>
                          <a:spcPts val="600"/>
                        </a:spcBef>
                        <a:spcAft>
                          <a:spcPts val="0"/>
                        </a:spcAft>
                      </a:pPr>
                      <a:r>
                        <a:rPr lang="en-US" sz="2000" kern="100">
                          <a:effectLst/>
                        </a:rPr>
                        <a:t>Chrome</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07000"/>
                        </a:lnSpc>
                        <a:spcBef>
                          <a:spcPts val="600"/>
                        </a:spcBef>
                        <a:spcAft>
                          <a:spcPts val="0"/>
                        </a:spcAft>
                      </a:pPr>
                      <a:r>
                        <a:rPr lang="en-US" sz="2000" kern="100">
                          <a:effectLst/>
                        </a:rPr>
                        <a:t>13.5</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lnSpc>
                          <a:spcPct val="107000"/>
                        </a:lnSpc>
                        <a:spcBef>
                          <a:spcPts val="600"/>
                        </a:spcBef>
                        <a:spcAft>
                          <a:spcPts val="0"/>
                        </a:spcAft>
                      </a:pPr>
                      <a:r>
                        <a:rPr lang="en-US" sz="2000" kern="100">
                          <a:effectLst/>
                        </a:rPr>
                        <a:t>12.3</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0"/>
                        </a:spcAft>
                      </a:pPr>
                      <a:r>
                        <a:rPr lang="en-US" sz="2000" kern="100">
                          <a:effectLst/>
                        </a:rPr>
                        <a:t>3.6</a:t>
                      </a:r>
                      <a:endParaRPr lang="en-US" sz="20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ctr">
                        <a:lnSpc>
                          <a:spcPct val="107000"/>
                        </a:lnSpc>
                        <a:spcBef>
                          <a:spcPts val="600"/>
                        </a:spcBef>
                        <a:spcAft>
                          <a:spcPts val="0"/>
                        </a:spcAft>
                      </a:pPr>
                      <a:r>
                        <a:rPr lang="en-US" sz="2000" kern="100" dirty="0">
                          <a:effectLst/>
                        </a:rPr>
                        <a:t>35.0</a:t>
                      </a:r>
                      <a:endParaRPr lang="en-US" sz="20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283548254"/>
                  </a:ext>
                </a:extLst>
              </a:tr>
            </a:tbl>
          </a:graphicData>
        </a:graphic>
      </p:graphicFrame>
      <p:sp>
        <p:nvSpPr>
          <p:cNvPr id="11" name="Rectangle 10"/>
          <p:cNvSpPr/>
          <p:nvPr/>
        </p:nvSpPr>
        <p:spPr>
          <a:xfrm>
            <a:off x="716973" y="6457890"/>
            <a:ext cx="10444654" cy="400110"/>
          </a:xfrm>
          <a:prstGeom prst="rect">
            <a:avLst/>
          </a:prstGeom>
        </p:spPr>
        <p:txBody>
          <a:bodyPr wrap="none">
            <a:spAutoFit/>
          </a:bodyPr>
          <a:lstStyle/>
          <a:p>
            <a:r>
              <a:rPr lang="en-US" sz="2000" dirty="0"/>
              <a:t>Empirical formula are used for estimating the caving area and the elastic modulus of </a:t>
            </a:r>
            <a:r>
              <a:rPr lang="en-US" sz="2000" dirty="0" err="1"/>
              <a:t>goaf</a:t>
            </a:r>
            <a:r>
              <a:rPr lang="en-US" sz="2000" dirty="0"/>
              <a:t> material.</a:t>
            </a:r>
          </a:p>
        </p:txBody>
      </p:sp>
    </p:spTree>
    <p:extLst>
      <p:ext uri="{BB962C8B-B14F-4D97-AF65-F5344CB8AC3E}">
        <p14:creationId xmlns:p14="http://schemas.microsoft.com/office/powerpoint/2010/main" val="76780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A220-04A9-46A8-8AD8-DF282D2E5F50}"/>
              </a:ext>
            </a:extLst>
          </p:cNvPr>
          <p:cNvSpPr>
            <a:spLocks noGrp="1"/>
          </p:cNvSpPr>
          <p:nvPr>
            <p:ph type="title"/>
          </p:nvPr>
        </p:nvSpPr>
        <p:spPr>
          <a:xfrm>
            <a:off x="711200" y="524722"/>
            <a:ext cx="2783840" cy="741680"/>
          </a:xfrm>
        </p:spPr>
        <p:txBody>
          <a:bodyPr>
            <a:normAutofit/>
          </a:bodyPr>
          <a:lstStyle/>
          <a:p>
            <a:r>
              <a:rPr lang="en-US" sz="4000" b="1"/>
              <a:t>METHODS</a:t>
            </a:r>
            <a:endParaRPr lang="en-US" b="1" dirty="0"/>
          </a:p>
        </p:txBody>
      </p:sp>
      <p:sp>
        <p:nvSpPr>
          <p:cNvPr id="3" name="Content Placeholder 2">
            <a:extLst>
              <a:ext uri="{FF2B5EF4-FFF2-40B4-BE49-F238E27FC236}">
                <a16:creationId xmlns:a16="http://schemas.microsoft.com/office/drawing/2014/main" id="{BB9E7E0D-BCEA-4761-9A9D-B4B389CA149A}"/>
              </a:ext>
            </a:extLst>
          </p:cNvPr>
          <p:cNvSpPr>
            <a:spLocks noGrp="1"/>
          </p:cNvSpPr>
          <p:nvPr>
            <p:ph sz="half" idx="1"/>
          </p:nvPr>
        </p:nvSpPr>
        <p:spPr>
          <a:xfrm>
            <a:off x="421417" y="1789195"/>
            <a:ext cx="4160520" cy="4057566"/>
          </a:xfrm>
        </p:spPr>
        <p:txBody>
          <a:bodyPr>
            <a:normAutofit/>
          </a:bodyPr>
          <a:lstStyle/>
          <a:p>
            <a:r>
              <a:rPr lang="en-US" dirty="0"/>
              <a:t>The study was focused on two specific profiles. </a:t>
            </a:r>
          </a:p>
          <a:p>
            <a:r>
              <a:rPr lang="en-US" dirty="0"/>
              <a:t>These two profiles represent different types of surface impacts from underground mining. </a:t>
            </a:r>
          </a:p>
          <a:p>
            <a:pPr marL="457200" indent="-457200">
              <a:buFont typeface="+mj-lt"/>
              <a:buAutoNum type="alphaLcParenR"/>
            </a:pPr>
            <a:r>
              <a:rPr lang="en-US" b="1" dirty="0">
                <a:solidFill>
                  <a:srgbClr val="FF0000"/>
                </a:solidFill>
              </a:rPr>
              <a:t>Profile  with continuous subsidence and landslides on the surface, </a:t>
            </a:r>
          </a:p>
          <a:p>
            <a:pPr marL="457200" indent="-457200">
              <a:buFont typeface="+mj-lt"/>
              <a:buAutoNum type="alphaLcParenR"/>
            </a:pPr>
            <a:r>
              <a:rPr lang="en-US" b="1" dirty="0">
                <a:solidFill>
                  <a:srgbClr val="FF0000"/>
                </a:solidFill>
              </a:rPr>
              <a:t>Profile with funnel (sinkhole) formation on the surface</a:t>
            </a:r>
            <a:r>
              <a:rPr lang="en-US" dirty="0"/>
              <a:t>. </a:t>
            </a:r>
          </a:p>
          <a:p>
            <a:endParaRPr lang="en-US" dirty="0"/>
          </a:p>
        </p:txBody>
      </p:sp>
      <p:sp>
        <p:nvSpPr>
          <p:cNvPr id="9" name="Rectangle 8">
            <a:extLst>
              <a:ext uri="{FF2B5EF4-FFF2-40B4-BE49-F238E27FC236}">
                <a16:creationId xmlns:a16="http://schemas.microsoft.com/office/drawing/2014/main" id="{8313639D-6A37-4E42-8FE6-962CED84878E}"/>
              </a:ext>
            </a:extLst>
          </p:cNvPr>
          <p:cNvSpPr/>
          <p:nvPr/>
        </p:nvSpPr>
        <p:spPr>
          <a:xfrm>
            <a:off x="6087604" y="5239116"/>
            <a:ext cx="5682979" cy="923330"/>
          </a:xfrm>
          <a:prstGeom prst="rect">
            <a:avLst/>
          </a:prstGeom>
        </p:spPr>
        <p:txBody>
          <a:bodyPr wrap="square">
            <a:spAutoFit/>
          </a:bodyPr>
          <a:lstStyle/>
          <a:p>
            <a:r>
              <a:rPr lang="en-US">
                <a:ea typeface="Times New Roman" panose="02020603050405020304" pitchFamily="18" charset="0"/>
              </a:rPr>
              <a:t>Figure 1. Two profiles in the study</a:t>
            </a:r>
          </a:p>
          <a:p>
            <a:pPr marL="342900" indent="-342900">
              <a:buAutoNum type="alphaLcParenR"/>
            </a:pPr>
            <a:r>
              <a:rPr lang="en-US">
                <a:ea typeface="Times New Roman" panose="02020603050405020304" pitchFamily="18" charset="0"/>
              </a:rPr>
              <a:t>Continuous  </a:t>
            </a:r>
            <a:r>
              <a:rPr lang="en-US" dirty="0">
                <a:ea typeface="Times New Roman" panose="02020603050405020304" pitchFamily="18" charset="0"/>
              </a:rPr>
              <a:t>subsidence and</a:t>
            </a:r>
            <a:r>
              <a:rPr lang="en-US" spc="-5" dirty="0">
                <a:ea typeface="Times New Roman" panose="02020603050405020304" pitchFamily="18" charset="0"/>
              </a:rPr>
              <a:t> </a:t>
            </a:r>
            <a:r>
              <a:rPr lang="en-US" dirty="0">
                <a:ea typeface="Times New Roman" panose="02020603050405020304" pitchFamily="18" charset="0"/>
              </a:rPr>
              <a:t>landslides</a:t>
            </a:r>
          </a:p>
          <a:p>
            <a:pPr marL="342900" indent="-342900">
              <a:buAutoNum type="alphaLcParenR"/>
            </a:pPr>
            <a:r>
              <a:rPr lang="en-US" dirty="0">
                <a:ea typeface="Times New Roman" panose="02020603050405020304" pitchFamily="18" charset="0"/>
              </a:rPr>
              <a:t>Funnel </a:t>
            </a:r>
            <a:r>
              <a:rPr lang="en-US" spc="10" dirty="0">
                <a:ea typeface="Times New Roman" panose="02020603050405020304" pitchFamily="18" charset="0"/>
              </a:rPr>
              <a:t> </a:t>
            </a:r>
            <a:r>
              <a:rPr lang="en-US" spc="-10" dirty="0">
                <a:ea typeface="Times New Roman" panose="02020603050405020304" pitchFamily="18" charset="0"/>
              </a:rPr>
              <a:t>occurrence</a:t>
            </a:r>
            <a:endParaRPr lang="en-US" dirty="0"/>
          </a:p>
        </p:txBody>
      </p:sp>
      <p:pic>
        <p:nvPicPr>
          <p:cNvPr id="6" name="Content Placeholder 5">
            <a:extLst>
              <a:ext uri="{FF2B5EF4-FFF2-40B4-BE49-F238E27FC236}">
                <a16:creationId xmlns:a16="http://schemas.microsoft.com/office/drawing/2014/main" id="{853D1AAC-CB8D-483C-B92B-458A4E40748B}"/>
              </a:ext>
            </a:extLst>
          </p:cNvPr>
          <p:cNvPicPr>
            <a:picLocks noGrp="1" noChangeAspect="1"/>
          </p:cNvPicPr>
          <p:nvPr>
            <p:ph sz="half" idx="2"/>
          </p:nvPr>
        </p:nvPicPr>
        <p:blipFill>
          <a:blip r:embed="rId2"/>
          <a:stretch>
            <a:fillRect/>
          </a:stretch>
        </p:blipFill>
        <p:spPr>
          <a:xfrm>
            <a:off x="4854838" y="1266402"/>
            <a:ext cx="6808842" cy="3704769"/>
          </a:xfrm>
          <a:prstGeom prst="rect">
            <a:avLst/>
          </a:prstGeom>
        </p:spPr>
      </p:pic>
    </p:spTree>
    <p:extLst>
      <p:ext uri="{BB962C8B-B14F-4D97-AF65-F5344CB8AC3E}">
        <p14:creationId xmlns:p14="http://schemas.microsoft.com/office/powerpoint/2010/main" val="231469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A220-04A9-46A8-8AD8-DF282D2E5F50}"/>
              </a:ext>
            </a:extLst>
          </p:cNvPr>
          <p:cNvSpPr>
            <a:spLocks noGrp="1"/>
          </p:cNvSpPr>
          <p:nvPr>
            <p:ph type="title"/>
          </p:nvPr>
        </p:nvSpPr>
        <p:spPr>
          <a:xfrm>
            <a:off x="1097280" y="833120"/>
            <a:ext cx="10058400" cy="904240"/>
          </a:xfrm>
        </p:spPr>
        <p:txBody>
          <a:bodyPr>
            <a:normAutofit/>
          </a:bodyPr>
          <a:lstStyle/>
          <a:p>
            <a:r>
              <a:rPr lang="en-US" sz="4000" b="1"/>
              <a:t>METHODS</a:t>
            </a:r>
          </a:p>
        </p:txBody>
      </p:sp>
      <p:sp>
        <p:nvSpPr>
          <p:cNvPr id="3" name="Content Placeholder 2">
            <a:extLst>
              <a:ext uri="{FF2B5EF4-FFF2-40B4-BE49-F238E27FC236}">
                <a16:creationId xmlns:a16="http://schemas.microsoft.com/office/drawing/2014/main" id="{BB9E7E0D-BCEA-4761-9A9D-B4B389CA149A}"/>
              </a:ext>
            </a:extLst>
          </p:cNvPr>
          <p:cNvSpPr>
            <a:spLocks noGrp="1"/>
          </p:cNvSpPr>
          <p:nvPr>
            <p:ph sz="half" idx="1"/>
          </p:nvPr>
        </p:nvSpPr>
        <p:spPr>
          <a:xfrm>
            <a:off x="975358" y="1852508"/>
            <a:ext cx="4998721" cy="2228426"/>
          </a:xfrm>
        </p:spPr>
        <p:txBody>
          <a:bodyPr>
            <a:normAutofit/>
          </a:bodyPr>
          <a:lstStyle/>
          <a:p>
            <a:pPr marL="457200" indent="-457200">
              <a:buFont typeface="+mj-lt"/>
              <a:buAutoNum type="alphaLcParenR"/>
            </a:pPr>
            <a:r>
              <a:rPr lang="en-US" b="1">
                <a:solidFill>
                  <a:srgbClr val="FF0000"/>
                </a:solidFill>
              </a:rPr>
              <a:t>In the profile with continuous subsidence and landslides </a:t>
            </a:r>
            <a:r>
              <a:rPr lang="en-US"/>
              <a:t>on the surface, two simulations were performed: </a:t>
            </a:r>
          </a:p>
          <a:p>
            <a:pPr>
              <a:buFont typeface="Wingdings" panose="05000000000000000000" pitchFamily="2" charset="2"/>
              <a:buChar char="q"/>
            </a:pPr>
            <a:r>
              <a:rPr lang="en-US"/>
              <a:t>With only the mining void. </a:t>
            </a:r>
          </a:p>
          <a:p>
            <a:pPr>
              <a:buFont typeface="Wingdings" panose="05000000000000000000" pitchFamily="2" charset="2"/>
              <a:buChar char="q"/>
            </a:pPr>
            <a:r>
              <a:rPr lang="en-US"/>
              <a:t>With the goaf (caved zone) included. </a:t>
            </a:r>
          </a:p>
          <a:p>
            <a:endParaRPr lang="en-US"/>
          </a:p>
        </p:txBody>
      </p:sp>
      <p:sp>
        <p:nvSpPr>
          <p:cNvPr id="4" name="Content Placeholder 3">
            <a:extLst>
              <a:ext uri="{FF2B5EF4-FFF2-40B4-BE49-F238E27FC236}">
                <a16:creationId xmlns:a16="http://schemas.microsoft.com/office/drawing/2014/main" id="{5D20FD76-5C11-4E12-BB77-EA613B24D94A}"/>
              </a:ext>
            </a:extLst>
          </p:cNvPr>
          <p:cNvSpPr>
            <a:spLocks noGrp="1"/>
          </p:cNvSpPr>
          <p:nvPr>
            <p:ph sz="half" idx="2"/>
          </p:nvPr>
        </p:nvSpPr>
        <p:spPr>
          <a:xfrm>
            <a:off x="6520178" y="1845734"/>
            <a:ext cx="4998721" cy="3657601"/>
          </a:xfrm>
        </p:spPr>
        <p:txBody>
          <a:bodyPr>
            <a:normAutofit/>
          </a:bodyPr>
          <a:lstStyle/>
          <a:p>
            <a:pPr marL="457200" indent="-457200">
              <a:buFont typeface="+mj-lt"/>
              <a:buAutoNum type="alphaLcParenR" startAt="2"/>
            </a:pPr>
            <a:r>
              <a:rPr lang="en-US" b="1">
                <a:solidFill>
                  <a:srgbClr val="FF0000"/>
                </a:solidFill>
              </a:rPr>
              <a:t>In the profile with funnel (sinkhole) formation </a:t>
            </a:r>
            <a:r>
              <a:rPr lang="en-US"/>
              <a:t>on the surface, four simulations were performed: </a:t>
            </a:r>
          </a:p>
          <a:p>
            <a:pPr>
              <a:buFont typeface="Wingdings" panose="05000000000000000000" pitchFamily="2" charset="2"/>
              <a:buChar char="q"/>
            </a:pPr>
            <a:r>
              <a:rPr lang="en-US"/>
              <a:t>Two  (with only the mining void and with the goaf ) in the situation without tectonics. </a:t>
            </a:r>
          </a:p>
          <a:p>
            <a:pPr>
              <a:buFont typeface="Wingdings" panose="05000000000000000000" pitchFamily="2" charset="2"/>
              <a:buChar char="q"/>
            </a:pPr>
            <a:r>
              <a:rPr lang="en-US"/>
              <a:t>The other two (with only the mining void and with the goaf ) are in a situation with tectonics. </a:t>
            </a:r>
          </a:p>
          <a:p>
            <a:endParaRPr lang="en-US"/>
          </a:p>
        </p:txBody>
      </p:sp>
    </p:spTree>
    <p:extLst>
      <p:ext uri="{BB962C8B-B14F-4D97-AF65-F5344CB8AC3E}">
        <p14:creationId xmlns:p14="http://schemas.microsoft.com/office/powerpoint/2010/main" val="98578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940A-EA10-4AD4-87B8-890D24B721DA}"/>
              </a:ext>
            </a:extLst>
          </p:cNvPr>
          <p:cNvSpPr>
            <a:spLocks noGrp="1"/>
          </p:cNvSpPr>
          <p:nvPr>
            <p:ph type="title"/>
          </p:nvPr>
        </p:nvSpPr>
        <p:spPr>
          <a:xfrm>
            <a:off x="1097280" y="497840"/>
            <a:ext cx="10332720" cy="1239520"/>
          </a:xfrm>
        </p:spPr>
        <p:txBody>
          <a:bodyPr>
            <a:normAutofit/>
          </a:bodyPr>
          <a:lstStyle/>
          <a:p>
            <a:r>
              <a:rPr lang="en-US" sz="4000" b="1"/>
              <a:t>RESULTS</a:t>
            </a:r>
            <a:br>
              <a:rPr lang="en-US" sz="4000" b="1"/>
            </a:br>
            <a:r>
              <a:rPr lang="en-US" sz="4000" b="1"/>
              <a:t>EMPIRICAL SUBSIDENCE MODEL</a:t>
            </a:r>
            <a:endParaRPr lang="en-US" b="1"/>
          </a:p>
        </p:txBody>
      </p:sp>
      <p:sp>
        <p:nvSpPr>
          <p:cNvPr id="3" name="Content Placeholder 2">
            <a:extLst>
              <a:ext uri="{FF2B5EF4-FFF2-40B4-BE49-F238E27FC236}">
                <a16:creationId xmlns:a16="http://schemas.microsoft.com/office/drawing/2014/main" id="{855F0796-3C62-499B-BB68-DE5AEA63BA0C}"/>
              </a:ext>
            </a:extLst>
          </p:cNvPr>
          <p:cNvSpPr>
            <a:spLocks noGrp="1"/>
          </p:cNvSpPr>
          <p:nvPr>
            <p:ph sz="half" idx="1"/>
          </p:nvPr>
        </p:nvSpPr>
        <p:spPr>
          <a:xfrm>
            <a:off x="916940" y="2011679"/>
            <a:ext cx="4592319" cy="4152901"/>
          </a:xfrm>
        </p:spPr>
        <p:txBody>
          <a:bodyPr>
            <a:normAutofit lnSpcReduction="10000"/>
          </a:bodyPr>
          <a:lstStyle/>
          <a:p>
            <a:r>
              <a:rPr lang="en-US"/>
              <a:t>For </a:t>
            </a:r>
            <a:r>
              <a:rPr lang="en-US" b="1">
                <a:solidFill>
                  <a:srgbClr val="FF0000"/>
                </a:solidFill>
              </a:rPr>
              <a:t>a profile involving continuous subsidence and landslides </a:t>
            </a:r>
            <a:r>
              <a:rPr lang="en-US"/>
              <a:t>(Figure 2), the input parameters were : </a:t>
            </a:r>
          </a:p>
          <a:p>
            <a:r>
              <a:rPr lang="en-US"/>
              <a:t>Ore thickness, t=2.9 m; Horizontal projection of dip length, Dr′=60 m; Effective mining depth, Hfac=29.9 m. </a:t>
            </a:r>
          </a:p>
          <a:p>
            <a:r>
              <a:rPr lang="en-US"/>
              <a:t>The model results in Hcal=20.5 m&lt;Hfac=29.9 m. </a:t>
            </a:r>
          </a:p>
          <a:p>
            <a:r>
              <a:rPr lang="en-US"/>
              <a:t>In this case, the model suggests </a:t>
            </a:r>
            <a:r>
              <a:rPr lang="en-US" u="sng"/>
              <a:t>a lower likelihood of funnel formation</a:t>
            </a:r>
            <a:r>
              <a:rPr lang="en-US"/>
              <a:t> but </a:t>
            </a:r>
            <a:r>
              <a:rPr lang="en-US" u="sng"/>
              <a:t>indicates the potential for ongoing subsidence and landslide activity</a:t>
            </a:r>
            <a:r>
              <a:rPr lang="en-US"/>
              <a:t>, consistent with surface observations documented.</a:t>
            </a:r>
          </a:p>
          <a:p>
            <a:endParaRPr lang="en-US"/>
          </a:p>
        </p:txBody>
      </p:sp>
      <p:pic>
        <p:nvPicPr>
          <p:cNvPr id="5" name="Content Placeholder 4">
            <a:extLst>
              <a:ext uri="{FF2B5EF4-FFF2-40B4-BE49-F238E27FC236}">
                <a16:creationId xmlns:a16="http://schemas.microsoft.com/office/drawing/2014/main" id="{4770E380-FABE-41EB-98E4-E138DDE47041}"/>
              </a:ext>
            </a:extLst>
          </p:cNvPr>
          <p:cNvPicPr>
            <a:picLocks noGrp="1" noChangeAspect="1"/>
          </p:cNvPicPr>
          <p:nvPr>
            <p:ph sz="half" idx="2"/>
          </p:nvPr>
        </p:nvPicPr>
        <p:blipFill>
          <a:blip r:embed="rId2"/>
          <a:stretch>
            <a:fillRect/>
          </a:stretch>
        </p:blipFill>
        <p:spPr>
          <a:xfrm>
            <a:off x="6758620" y="1785194"/>
            <a:ext cx="4130363" cy="3880800"/>
          </a:xfrm>
          <a:prstGeom prst="rect">
            <a:avLst/>
          </a:prstGeom>
        </p:spPr>
      </p:pic>
      <p:sp>
        <p:nvSpPr>
          <p:cNvPr id="6" name="Rectangle 5">
            <a:extLst>
              <a:ext uri="{FF2B5EF4-FFF2-40B4-BE49-F238E27FC236}">
                <a16:creationId xmlns:a16="http://schemas.microsoft.com/office/drawing/2014/main" id="{020F898E-BA33-4E9E-9F74-AB3DFBF2C8AB}"/>
              </a:ext>
            </a:extLst>
          </p:cNvPr>
          <p:cNvSpPr/>
          <p:nvPr/>
        </p:nvSpPr>
        <p:spPr>
          <a:xfrm>
            <a:off x="5801360" y="5713829"/>
            <a:ext cx="6145259" cy="369332"/>
          </a:xfrm>
          <a:prstGeom prst="rect">
            <a:avLst/>
          </a:prstGeom>
        </p:spPr>
        <p:txBody>
          <a:bodyPr wrap="square">
            <a:spAutoFit/>
          </a:bodyPr>
          <a:lstStyle/>
          <a:p>
            <a:r>
              <a:rPr lang="en-US">
                <a:ea typeface="Times New Roman" panose="02020603050405020304" pitchFamily="18" charset="0"/>
              </a:rPr>
              <a:t>Figure 2. Profile with continuous  </a:t>
            </a:r>
            <a:r>
              <a:rPr lang="en-US" dirty="0">
                <a:ea typeface="Times New Roman" panose="02020603050405020304" pitchFamily="18" charset="0"/>
              </a:rPr>
              <a:t>subsidence </a:t>
            </a:r>
            <a:r>
              <a:rPr lang="en-US">
                <a:ea typeface="Times New Roman" panose="02020603050405020304" pitchFamily="18" charset="0"/>
              </a:rPr>
              <a:t>and</a:t>
            </a:r>
            <a:r>
              <a:rPr lang="en-US" spc="-5">
                <a:ea typeface="Times New Roman" panose="02020603050405020304" pitchFamily="18" charset="0"/>
              </a:rPr>
              <a:t> </a:t>
            </a:r>
            <a:r>
              <a:rPr lang="en-US">
                <a:ea typeface="Times New Roman" panose="02020603050405020304" pitchFamily="18" charset="0"/>
              </a:rPr>
              <a:t>landslides</a:t>
            </a:r>
            <a:endParaRPr lang="en-US" dirty="0">
              <a:ea typeface="Times New Roman" panose="02020603050405020304" pitchFamily="18" charset="0"/>
            </a:endParaRPr>
          </a:p>
        </p:txBody>
      </p:sp>
    </p:spTree>
    <p:extLst>
      <p:ext uri="{BB962C8B-B14F-4D97-AF65-F5344CB8AC3E}">
        <p14:creationId xmlns:p14="http://schemas.microsoft.com/office/powerpoint/2010/main" val="42698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940A-EA10-4AD4-87B8-890D24B721DA}"/>
              </a:ext>
            </a:extLst>
          </p:cNvPr>
          <p:cNvSpPr>
            <a:spLocks noGrp="1"/>
          </p:cNvSpPr>
          <p:nvPr>
            <p:ph type="title"/>
          </p:nvPr>
        </p:nvSpPr>
        <p:spPr>
          <a:xfrm>
            <a:off x="1097280" y="497840"/>
            <a:ext cx="10332720" cy="1239520"/>
          </a:xfrm>
        </p:spPr>
        <p:txBody>
          <a:bodyPr>
            <a:normAutofit/>
          </a:bodyPr>
          <a:lstStyle/>
          <a:p>
            <a:r>
              <a:rPr lang="en-US" sz="4000" b="1"/>
              <a:t>RESULTS</a:t>
            </a:r>
            <a:br>
              <a:rPr lang="en-US" sz="4000" b="1"/>
            </a:br>
            <a:r>
              <a:rPr lang="en-US" sz="4000" b="1"/>
              <a:t>EMPIRICAL SUBSIDENCE MODEL</a:t>
            </a:r>
            <a:endParaRPr lang="en-US" b="1"/>
          </a:p>
        </p:txBody>
      </p:sp>
      <p:pic>
        <p:nvPicPr>
          <p:cNvPr id="5" name="Content Placeholder 4">
            <a:extLst>
              <a:ext uri="{FF2B5EF4-FFF2-40B4-BE49-F238E27FC236}">
                <a16:creationId xmlns:a16="http://schemas.microsoft.com/office/drawing/2014/main" id="{F2BE949C-8F49-416B-B901-B44C3C2C4EB1}"/>
              </a:ext>
            </a:extLst>
          </p:cNvPr>
          <p:cNvPicPr>
            <a:picLocks noGrp="1" noChangeAspect="1"/>
          </p:cNvPicPr>
          <p:nvPr>
            <p:ph sz="half" idx="1"/>
          </p:nvPr>
        </p:nvPicPr>
        <p:blipFill>
          <a:blip r:embed="rId2"/>
          <a:stretch>
            <a:fillRect/>
          </a:stretch>
        </p:blipFill>
        <p:spPr>
          <a:xfrm>
            <a:off x="7273687" y="2001518"/>
            <a:ext cx="3359625" cy="3851100"/>
          </a:xfrm>
          <a:prstGeom prst="rect">
            <a:avLst/>
          </a:prstGeom>
        </p:spPr>
      </p:pic>
      <p:sp>
        <p:nvSpPr>
          <p:cNvPr id="4" name="Content Placeholder 3">
            <a:extLst>
              <a:ext uri="{FF2B5EF4-FFF2-40B4-BE49-F238E27FC236}">
                <a16:creationId xmlns:a16="http://schemas.microsoft.com/office/drawing/2014/main" id="{DDE43A81-A84B-465B-8FF1-098B84A4FD42}"/>
              </a:ext>
            </a:extLst>
          </p:cNvPr>
          <p:cNvSpPr>
            <a:spLocks noGrp="1"/>
          </p:cNvSpPr>
          <p:nvPr>
            <p:ph sz="half" idx="2"/>
          </p:nvPr>
        </p:nvSpPr>
        <p:spPr>
          <a:xfrm>
            <a:off x="741681" y="2123440"/>
            <a:ext cx="5074920" cy="4030979"/>
          </a:xfrm>
        </p:spPr>
        <p:txBody>
          <a:bodyPr>
            <a:normAutofit/>
          </a:bodyPr>
          <a:lstStyle/>
          <a:p>
            <a:r>
              <a:rPr lang="en-US"/>
              <a:t>For </a:t>
            </a:r>
            <a:r>
              <a:rPr lang="en-US" b="1">
                <a:solidFill>
                  <a:srgbClr val="FF0000"/>
                </a:solidFill>
              </a:rPr>
              <a:t>a profile with funnel (sinkhole) formation on the surface </a:t>
            </a:r>
            <a:r>
              <a:rPr lang="en-US"/>
              <a:t>(Figure 3), the input parameters were: </a:t>
            </a:r>
          </a:p>
          <a:p>
            <a:r>
              <a:rPr lang="en-US"/>
              <a:t>Ore thickness, t=5.3 m; Horizontal projection of dip length, Dr′=38.2 m; Effective mining depth, Hfac=9 m. </a:t>
            </a:r>
          </a:p>
          <a:p>
            <a:r>
              <a:rPr lang="en-US"/>
              <a:t>Applying the model yielded: Hcal=33.55 m&gt;Hfac=9 m.</a:t>
            </a:r>
          </a:p>
          <a:p>
            <a:r>
              <a:rPr lang="en-US"/>
              <a:t> In this case, the model suggests </a:t>
            </a:r>
            <a:r>
              <a:rPr lang="en-US" u="sng"/>
              <a:t>a high risk of funnel formation.</a:t>
            </a:r>
          </a:p>
          <a:p>
            <a:endParaRPr lang="en-US"/>
          </a:p>
        </p:txBody>
      </p:sp>
      <p:sp>
        <p:nvSpPr>
          <p:cNvPr id="6" name="Rectangle 5">
            <a:extLst>
              <a:ext uri="{FF2B5EF4-FFF2-40B4-BE49-F238E27FC236}">
                <a16:creationId xmlns:a16="http://schemas.microsoft.com/office/drawing/2014/main" id="{97D9AC4B-19A8-440D-9714-52BF9A19446A}"/>
              </a:ext>
            </a:extLst>
          </p:cNvPr>
          <p:cNvSpPr/>
          <p:nvPr/>
        </p:nvSpPr>
        <p:spPr>
          <a:xfrm>
            <a:off x="6822823" y="5852618"/>
            <a:ext cx="4261351" cy="369332"/>
          </a:xfrm>
          <a:prstGeom prst="rect">
            <a:avLst/>
          </a:prstGeom>
        </p:spPr>
        <p:txBody>
          <a:bodyPr wrap="square">
            <a:spAutoFit/>
          </a:bodyPr>
          <a:lstStyle/>
          <a:p>
            <a:r>
              <a:rPr lang="en-US">
                <a:ea typeface="Times New Roman" panose="02020603050405020304" pitchFamily="18" charset="0"/>
              </a:rPr>
              <a:t>Figure 3. Profile with funnel </a:t>
            </a:r>
            <a:r>
              <a:rPr lang="en-US" spc="10">
                <a:ea typeface="Times New Roman" panose="02020603050405020304" pitchFamily="18" charset="0"/>
              </a:rPr>
              <a:t> </a:t>
            </a:r>
            <a:r>
              <a:rPr lang="en-US" spc="-10" dirty="0">
                <a:ea typeface="Times New Roman" panose="02020603050405020304" pitchFamily="18" charset="0"/>
              </a:rPr>
              <a:t>occurrence</a:t>
            </a:r>
            <a:endParaRPr lang="en-US" dirty="0"/>
          </a:p>
        </p:txBody>
      </p:sp>
    </p:spTree>
    <p:extLst>
      <p:ext uri="{BB962C8B-B14F-4D97-AF65-F5344CB8AC3E}">
        <p14:creationId xmlns:p14="http://schemas.microsoft.com/office/powerpoint/2010/main" val="157322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E9BC-6209-4F7E-BE57-923129FC616F}"/>
              </a:ext>
            </a:extLst>
          </p:cNvPr>
          <p:cNvSpPr>
            <a:spLocks noGrp="1"/>
          </p:cNvSpPr>
          <p:nvPr>
            <p:ph type="title"/>
          </p:nvPr>
        </p:nvSpPr>
        <p:spPr>
          <a:xfrm>
            <a:off x="487680" y="629920"/>
            <a:ext cx="11209020" cy="924560"/>
          </a:xfrm>
        </p:spPr>
        <p:txBody>
          <a:bodyPr>
            <a:normAutofit/>
          </a:bodyPr>
          <a:lstStyle/>
          <a:p>
            <a:r>
              <a:rPr lang="en-US" sz="4000" b="1"/>
              <a:t>RESULTS-NUMERICAL MODELLING</a:t>
            </a:r>
            <a:endParaRPr lang="en-US" sz="2600" b="1" dirty="0">
              <a:solidFill>
                <a:srgbClr val="FF0000"/>
              </a:solidFill>
            </a:endParaRPr>
          </a:p>
        </p:txBody>
      </p:sp>
      <p:sp>
        <p:nvSpPr>
          <p:cNvPr id="3" name="Content Placeholder 2">
            <a:extLst>
              <a:ext uri="{FF2B5EF4-FFF2-40B4-BE49-F238E27FC236}">
                <a16:creationId xmlns:a16="http://schemas.microsoft.com/office/drawing/2014/main" id="{FCC582EA-A10D-449A-9381-33DA74F03559}"/>
              </a:ext>
            </a:extLst>
          </p:cNvPr>
          <p:cNvSpPr>
            <a:spLocks noGrp="1"/>
          </p:cNvSpPr>
          <p:nvPr>
            <p:ph idx="1"/>
          </p:nvPr>
        </p:nvSpPr>
        <p:spPr>
          <a:xfrm>
            <a:off x="680720" y="2021840"/>
            <a:ext cx="10149840" cy="4114800"/>
          </a:xfrm>
        </p:spPr>
        <p:txBody>
          <a:bodyPr>
            <a:normAutofit/>
          </a:bodyPr>
          <a:lstStyle/>
          <a:p>
            <a:r>
              <a:rPr lang="en-US" sz="2400"/>
              <a:t>Numerical  simulation results were performed in two profiles:</a:t>
            </a:r>
          </a:p>
          <a:p>
            <a:pPr marL="457200" indent="-457200">
              <a:buFont typeface="+mj-lt"/>
              <a:buAutoNum type="arabicPeriod"/>
            </a:pPr>
            <a:r>
              <a:rPr lang="en-US" sz="2400">
                <a:solidFill>
                  <a:srgbClr val="FF0000"/>
                </a:solidFill>
              </a:rPr>
              <a:t>THE PROFILE WITH CONTINUOUS SUBSIDENCE AND LANDSLIDES ON THE SURFACE</a:t>
            </a:r>
          </a:p>
          <a:p>
            <a:pPr lvl="1">
              <a:buFont typeface="Courier New" panose="02070309020205020404" pitchFamily="49" charset="0"/>
              <a:buChar char="o"/>
            </a:pPr>
            <a:r>
              <a:rPr lang="en-US" sz="2200"/>
              <a:t>a) only the excavation</a:t>
            </a:r>
          </a:p>
          <a:p>
            <a:pPr lvl="1">
              <a:buFont typeface="Courier New" panose="02070309020205020404" pitchFamily="49" charset="0"/>
              <a:buChar char="o"/>
            </a:pPr>
            <a:r>
              <a:rPr lang="en-US" sz="2200"/>
              <a:t>b) the excavation and the goaf </a:t>
            </a:r>
          </a:p>
          <a:p>
            <a:pPr marL="457200" indent="-457200">
              <a:buFont typeface="+mj-lt"/>
              <a:buAutoNum type="arabicPeriod"/>
            </a:pPr>
            <a:r>
              <a:rPr lang="en-US" sz="2400">
                <a:solidFill>
                  <a:srgbClr val="FF0000"/>
                </a:solidFill>
              </a:rPr>
              <a:t>THE PROFILE WITH FUNNEL (SINKHOLE) FORMATION ON THE SURFACE</a:t>
            </a:r>
          </a:p>
          <a:p>
            <a:pPr lvl="1">
              <a:buFont typeface="Courier New" panose="02070309020205020404" pitchFamily="49" charset="0"/>
              <a:buChar char="o"/>
            </a:pPr>
            <a:r>
              <a:rPr lang="en-US" sz="2200"/>
              <a:t>a) two excavations, </a:t>
            </a:r>
          </a:p>
          <a:p>
            <a:pPr lvl="1">
              <a:buFont typeface="Courier New" panose="02070309020205020404" pitchFamily="49" charset="0"/>
              <a:buChar char="o"/>
            </a:pPr>
            <a:r>
              <a:rPr lang="en-US" sz="2200"/>
              <a:t>b) two excavations and the goaf,</a:t>
            </a:r>
          </a:p>
          <a:p>
            <a:pPr lvl="1">
              <a:buFont typeface="Courier New" panose="02070309020205020404" pitchFamily="49" charset="0"/>
              <a:buChar char="o"/>
            </a:pPr>
            <a:r>
              <a:rPr lang="en-US" sz="2400"/>
              <a:t>c) two excavations and the tectonics, </a:t>
            </a:r>
          </a:p>
          <a:p>
            <a:pPr lvl="1">
              <a:buFont typeface="Courier New" panose="02070309020205020404" pitchFamily="49" charset="0"/>
              <a:buChar char="o"/>
            </a:pPr>
            <a:r>
              <a:rPr lang="en-US" sz="2400"/>
              <a:t>d) two excavations, the goaf and the tectonics.</a:t>
            </a:r>
            <a:endParaRPr lang="en-US" sz="2200"/>
          </a:p>
          <a:p>
            <a:endParaRPr lang="en-US" sz="2200"/>
          </a:p>
          <a:p>
            <a:endParaRPr lang="en-US" dirty="0"/>
          </a:p>
        </p:txBody>
      </p:sp>
    </p:spTree>
    <p:extLst>
      <p:ext uri="{BB962C8B-B14F-4D97-AF65-F5344CB8AC3E}">
        <p14:creationId xmlns:p14="http://schemas.microsoft.com/office/powerpoint/2010/main" val="328070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271C-5B1E-4564-9C69-B1C6DAB9BDBD}"/>
              </a:ext>
            </a:extLst>
          </p:cNvPr>
          <p:cNvSpPr>
            <a:spLocks noGrp="1"/>
          </p:cNvSpPr>
          <p:nvPr>
            <p:ph type="title"/>
          </p:nvPr>
        </p:nvSpPr>
        <p:spPr/>
        <p:txBody>
          <a:bodyPr>
            <a:normAutofit/>
          </a:bodyPr>
          <a:lstStyle/>
          <a:p>
            <a:r>
              <a:rPr lang="en-US" sz="4000" b="1"/>
              <a:t>RESULTS-NUMERICAL MODELING </a:t>
            </a:r>
            <a:br>
              <a:rPr lang="en-US" b="1"/>
            </a:br>
            <a:r>
              <a:rPr lang="en-US" sz="3100" b="1">
                <a:solidFill>
                  <a:srgbClr val="FF0000"/>
                </a:solidFill>
              </a:rPr>
              <a:t>1.</a:t>
            </a:r>
            <a:r>
              <a:rPr lang="en-US" sz="3100" b="1"/>
              <a:t> </a:t>
            </a:r>
            <a:r>
              <a:rPr lang="en-US" sz="3100" b="1">
                <a:solidFill>
                  <a:srgbClr val="FF0000"/>
                </a:solidFill>
              </a:rPr>
              <a:t>THE </a:t>
            </a:r>
            <a:r>
              <a:rPr lang="en-US" sz="3100" b="1" dirty="0">
                <a:solidFill>
                  <a:srgbClr val="FF0000"/>
                </a:solidFill>
              </a:rPr>
              <a:t>PROFILE WITH CONTINUOUS SUBSIDENCE AND LANDSLIDES ON THE SURFACE</a:t>
            </a:r>
          </a:p>
        </p:txBody>
      </p:sp>
      <p:sp>
        <p:nvSpPr>
          <p:cNvPr id="5" name="Content Placeholder 4">
            <a:extLst>
              <a:ext uri="{FF2B5EF4-FFF2-40B4-BE49-F238E27FC236}">
                <a16:creationId xmlns:a16="http://schemas.microsoft.com/office/drawing/2014/main" id="{1148CC5B-5AA1-4C5F-B8D3-47B555B43E6C}"/>
              </a:ext>
            </a:extLst>
          </p:cNvPr>
          <p:cNvSpPr>
            <a:spLocks noGrp="1"/>
          </p:cNvSpPr>
          <p:nvPr>
            <p:ph sz="half" idx="1"/>
          </p:nvPr>
        </p:nvSpPr>
        <p:spPr>
          <a:xfrm>
            <a:off x="1097279" y="2113280"/>
            <a:ext cx="5806506" cy="2631440"/>
          </a:xfrm>
        </p:spPr>
        <p:txBody>
          <a:bodyPr>
            <a:normAutofit fontScale="92500" lnSpcReduction="10000"/>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7" name="Content Placeholder 6">
            <a:extLst>
              <a:ext uri="{FF2B5EF4-FFF2-40B4-BE49-F238E27FC236}">
                <a16:creationId xmlns:a16="http://schemas.microsoft.com/office/drawing/2014/main" id="{5130E31B-A496-43FD-831A-5C56A4626962}"/>
              </a:ext>
            </a:extLst>
          </p:cNvPr>
          <p:cNvSpPr>
            <a:spLocks noGrp="1"/>
          </p:cNvSpPr>
          <p:nvPr>
            <p:ph sz="half" idx="2"/>
          </p:nvPr>
        </p:nvSpPr>
        <p:spPr>
          <a:xfrm>
            <a:off x="1015902" y="2113279"/>
            <a:ext cx="4887058" cy="3484881"/>
          </a:xfrm>
        </p:spPr>
        <p:txBody>
          <a:bodyPr>
            <a:normAutofit fontScale="92500" lnSpcReduction="10000"/>
          </a:bodyPr>
          <a:lstStyle/>
          <a:p>
            <a:pPr>
              <a:buFont typeface="Wingdings" panose="05000000000000000000" pitchFamily="2" charset="2"/>
              <a:buChar char="q"/>
            </a:pPr>
            <a:r>
              <a:rPr lang="en-US" sz="3000"/>
              <a:t>The  case without a goaf, presenting only the excavation (Figure 4)</a:t>
            </a:r>
          </a:p>
          <a:p>
            <a:pPr>
              <a:buFont typeface="Wingdings" panose="05000000000000000000" pitchFamily="2" charset="2"/>
              <a:buChar char="q"/>
            </a:pPr>
            <a:r>
              <a:rPr lang="en-US" sz="3000"/>
              <a:t> The vertical displacements were limited to the collapse zone.</a:t>
            </a:r>
          </a:p>
          <a:p>
            <a:pPr>
              <a:buFont typeface="Wingdings" panose="05000000000000000000" pitchFamily="2" charset="2"/>
              <a:buChar char="q"/>
            </a:pPr>
            <a:r>
              <a:rPr lang="en-US" sz="3000"/>
              <a:t>The maximum displacement was 13.9 mm. </a:t>
            </a:r>
          </a:p>
          <a:p>
            <a:endParaRPr lang="en-US"/>
          </a:p>
        </p:txBody>
      </p:sp>
      <p:sp>
        <p:nvSpPr>
          <p:cNvPr id="6" name="Rectangle 5"/>
          <p:cNvSpPr/>
          <p:nvPr/>
        </p:nvSpPr>
        <p:spPr>
          <a:xfrm>
            <a:off x="6096000" y="5692688"/>
            <a:ext cx="5806507" cy="369332"/>
          </a:xfrm>
          <a:prstGeom prst="rect">
            <a:avLst/>
          </a:prstGeom>
        </p:spPr>
        <p:txBody>
          <a:bodyPr wrap="square">
            <a:spAutoFit/>
          </a:bodyPr>
          <a:lstStyle/>
          <a:p>
            <a:r>
              <a:rPr lang="en-US"/>
              <a:t>Figure 4. Displacements for modelling </a:t>
            </a:r>
            <a:r>
              <a:rPr lang="en-US" b="1"/>
              <a:t>a) </a:t>
            </a:r>
            <a:r>
              <a:rPr lang="en-US"/>
              <a:t>only the excavation</a:t>
            </a:r>
            <a:endParaRPr lang="en-US" dirty="0"/>
          </a:p>
        </p:txBody>
      </p:sp>
      <p:pic>
        <p:nvPicPr>
          <p:cNvPr id="8" name="Picture 7">
            <a:extLst>
              <a:ext uri="{FF2B5EF4-FFF2-40B4-BE49-F238E27FC236}">
                <a16:creationId xmlns:a16="http://schemas.microsoft.com/office/drawing/2014/main" id="{CF83D1CC-0A76-434D-AB41-6C1D79D3F6C7}"/>
              </a:ext>
            </a:extLst>
          </p:cNvPr>
          <p:cNvPicPr>
            <a:picLocks noChangeAspect="1"/>
          </p:cNvPicPr>
          <p:nvPr/>
        </p:nvPicPr>
        <p:blipFill>
          <a:blip r:embed="rId2"/>
          <a:stretch>
            <a:fillRect/>
          </a:stretch>
        </p:blipFill>
        <p:spPr>
          <a:xfrm>
            <a:off x="7255992" y="1366387"/>
            <a:ext cx="4565138" cy="4326301"/>
          </a:xfrm>
          <a:prstGeom prst="rect">
            <a:avLst/>
          </a:prstGeom>
        </p:spPr>
      </p:pic>
    </p:spTree>
    <p:extLst>
      <p:ext uri="{BB962C8B-B14F-4D97-AF65-F5344CB8AC3E}">
        <p14:creationId xmlns:p14="http://schemas.microsoft.com/office/powerpoint/2010/main" val="344830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271C-5B1E-4564-9C69-B1C6DAB9BDBD}"/>
              </a:ext>
            </a:extLst>
          </p:cNvPr>
          <p:cNvSpPr>
            <a:spLocks noGrp="1"/>
          </p:cNvSpPr>
          <p:nvPr>
            <p:ph type="title"/>
          </p:nvPr>
        </p:nvSpPr>
        <p:spPr/>
        <p:txBody>
          <a:bodyPr>
            <a:normAutofit fontScale="90000"/>
          </a:bodyPr>
          <a:lstStyle/>
          <a:p>
            <a:r>
              <a:rPr lang="en-US" sz="4000" b="1"/>
              <a:t>RESULTS-NUMERICAL MODELING </a:t>
            </a:r>
            <a:br>
              <a:rPr lang="en-US" b="1"/>
            </a:br>
            <a:r>
              <a:rPr lang="en-US" sz="3100" b="1">
                <a:solidFill>
                  <a:srgbClr val="FF0000"/>
                </a:solidFill>
              </a:rPr>
              <a:t>1.</a:t>
            </a:r>
            <a:r>
              <a:rPr lang="en-US" b="1">
                <a:solidFill>
                  <a:srgbClr val="FF0000"/>
                </a:solidFill>
              </a:rPr>
              <a:t> </a:t>
            </a:r>
            <a:r>
              <a:rPr lang="en-US" sz="2900" b="1">
                <a:solidFill>
                  <a:srgbClr val="FF0000"/>
                </a:solidFill>
              </a:rPr>
              <a:t>THE </a:t>
            </a:r>
            <a:r>
              <a:rPr lang="en-US" sz="2900" b="1" dirty="0">
                <a:solidFill>
                  <a:srgbClr val="FF0000"/>
                </a:solidFill>
              </a:rPr>
              <a:t>PROFILE WITH CONTINUOUS SUBSIDENCE AND LANDSLIDES ON </a:t>
            </a:r>
            <a:r>
              <a:rPr lang="en-US" sz="2900" b="1">
                <a:solidFill>
                  <a:srgbClr val="FF0000"/>
                </a:solidFill>
              </a:rPr>
              <a:t>THE SURFACE </a:t>
            </a:r>
            <a:endParaRPr lang="en-US" sz="2900" b="1" dirty="0">
              <a:solidFill>
                <a:srgbClr val="FF0000"/>
              </a:solidFill>
            </a:endParaRPr>
          </a:p>
        </p:txBody>
      </p:sp>
      <p:sp>
        <p:nvSpPr>
          <p:cNvPr id="5" name="Content Placeholder 4">
            <a:extLst>
              <a:ext uri="{FF2B5EF4-FFF2-40B4-BE49-F238E27FC236}">
                <a16:creationId xmlns:a16="http://schemas.microsoft.com/office/drawing/2014/main" id="{1148CC5B-5AA1-4C5F-B8D3-47B555B43E6C}"/>
              </a:ext>
            </a:extLst>
          </p:cNvPr>
          <p:cNvSpPr>
            <a:spLocks noGrp="1"/>
          </p:cNvSpPr>
          <p:nvPr>
            <p:ph sz="half" idx="1"/>
          </p:nvPr>
        </p:nvSpPr>
        <p:spPr>
          <a:xfrm>
            <a:off x="789962" y="2060101"/>
            <a:ext cx="4937760" cy="4023360"/>
          </a:xfrm>
        </p:spPr>
        <p:txBody>
          <a:bodyPr>
            <a:normAutofit/>
          </a:bodyPr>
          <a:lstStyle/>
          <a:p>
            <a:r>
              <a:rPr lang="en-US"/>
              <a:t>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7" name="Content Placeholder 6">
            <a:extLst>
              <a:ext uri="{FF2B5EF4-FFF2-40B4-BE49-F238E27FC236}">
                <a16:creationId xmlns:a16="http://schemas.microsoft.com/office/drawing/2014/main" id="{5130E31B-A496-43FD-831A-5C56A4626962}"/>
              </a:ext>
            </a:extLst>
          </p:cNvPr>
          <p:cNvSpPr>
            <a:spLocks noGrp="1"/>
          </p:cNvSpPr>
          <p:nvPr>
            <p:ph sz="half" idx="2"/>
          </p:nvPr>
        </p:nvSpPr>
        <p:spPr>
          <a:xfrm>
            <a:off x="789961" y="2060100"/>
            <a:ext cx="4786619" cy="3783593"/>
          </a:xfrm>
        </p:spPr>
        <p:txBody>
          <a:bodyPr>
            <a:normAutofit/>
          </a:bodyPr>
          <a:lstStyle/>
          <a:p>
            <a:pPr>
              <a:buFont typeface="Wingdings" panose="05000000000000000000" pitchFamily="2" charset="2"/>
              <a:buChar char="q"/>
            </a:pPr>
            <a:r>
              <a:rPr lang="en-US" sz="2800"/>
              <a:t>The  case with the excavation and the goaf (Figure 5) </a:t>
            </a:r>
          </a:p>
          <a:p>
            <a:pPr>
              <a:buFont typeface="Wingdings" panose="05000000000000000000" pitchFamily="2" charset="2"/>
              <a:buChar char="q"/>
            </a:pPr>
            <a:r>
              <a:rPr lang="en-US" sz="2800"/>
              <a:t>There is a minor increase in surface displacement</a:t>
            </a:r>
          </a:p>
          <a:p>
            <a:pPr>
              <a:buFont typeface="Wingdings" panose="05000000000000000000" pitchFamily="2" charset="2"/>
              <a:buChar char="q"/>
            </a:pPr>
            <a:r>
              <a:rPr lang="en-US" sz="2800"/>
              <a:t>Maximum displacements remain in the same order of magnitude (13–14 mm). </a:t>
            </a:r>
          </a:p>
          <a:p>
            <a:endParaRPr lang="en-US"/>
          </a:p>
        </p:txBody>
      </p:sp>
      <p:sp>
        <p:nvSpPr>
          <p:cNvPr id="9" name="Rectangle 8">
            <a:extLst>
              <a:ext uri="{FF2B5EF4-FFF2-40B4-BE49-F238E27FC236}">
                <a16:creationId xmlns:a16="http://schemas.microsoft.com/office/drawing/2014/main" id="{3363A4AB-029E-49D6-B9CD-2AAE0EEEAA9E}"/>
              </a:ext>
            </a:extLst>
          </p:cNvPr>
          <p:cNvSpPr/>
          <p:nvPr/>
        </p:nvSpPr>
        <p:spPr>
          <a:xfrm>
            <a:off x="5425440" y="5843694"/>
            <a:ext cx="6516831" cy="369332"/>
          </a:xfrm>
          <a:prstGeom prst="rect">
            <a:avLst/>
          </a:prstGeom>
        </p:spPr>
        <p:txBody>
          <a:bodyPr wrap="square">
            <a:spAutoFit/>
          </a:bodyPr>
          <a:lstStyle/>
          <a:p>
            <a:r>
              <a:rPr lang="en-US"/>
              <a:t>Figure 5.Displacements for modelling </a:t>
            </a:r>
            <a:r>
              <a:rPr lang="en-US" b="1"/>
              <a:t>b</a:t>
            </a:r>
            <a:r>
              <a:rPr lang="en-US" b="1" dirty="0"/>
              <a:t>) </a:t>
            </a:r>
            <a:r>
              <a:rPr lang="en-US" dirty="0"/>
              <a:t>the excavation and the </a:t>
            </a:r>
            <a:r>
              <a:rPr lang="en-US" dirty="0" err="1"/>
              <a:t>goaf</a:t>
            </a:r>
            <a:endParaRPr lang="en-US" dirty="0"/>
          </a:p>
        </p:txBody>
      </p:sp>
      <p:pic>
        <p:nvPicPr>
          <p:cNvPr id="10" name="Picture 9">
            <a:extLst>
              <a:ext uri="{FF2B5EF4-FFF2-40B4-BE49-F238E27FC236}">
                <a16:creationId xmlns:a16="http://schemas.microsoft.com/office/drawing/2014/main" id="{788EFE3B-FEE6-4B46-AE6F-842DF42210CB}"/>
              </a:ext>
            </a:extLst>
          </p:cNvPr>
          <p:cNvPicPr>
            <a:picLocks noChangeAspect="1"/>
          </p:cNvPicPr>
          <p:nvPr/>
        </p:nvPicPr>
        <p:blipFill>
          <a:blip r:embed="rId2"/>
          <a:stretch>
            <a:fillRect/>
          </a:stretch>
        </p:blipFill>
        <p:spPr>
          <a:xfrm>
            <a:off x="6776644" y="1647595"/>
            <a:ext cx="3814423" cy="4005425"/>
          </a:xfrm>
          <a:prstGeom prst="rect">
            <a:avLst/>
          </a:prstGeom>
        </p:spPr>
      </p:pic>
    </p:spTree>
    <p:extLst>
      <p:ext uri="{BB962C8B-B14F-4D97-AF65-F5344CB8AC3E}">
        <p14:creationId xmlns:p14="http://schemas.microsoft.com/office/powerpoint/2010/main" val="17672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FCE-6844-4524-A6E1-2692E2A5DA1C}"/>
              </a:ext>
            </a:extLst>
          </p:cNvPr>
          <p:cNvSpPr>
            <a:spLocks noGrp="1"/>
          </p:cNvSpPr>
          <p:nvPr>
            <p:ph type="title"/>
          </p:nvPr>
        </p:nvSpPr>
        <p:spPr/>
        <p:txBody>
          <a:bodyPr/>
          <a:lstStyle/>
          <a:p>
            <a:r>
              <a:rPr lang="en-US" b="1" dirty="0"/>
              <a:t>INTRODUCTION</a:t>
            </a:r>
            <a:endParaRPr lang="en-US" dirty="0"/>
          </a:p>
        </p:txBody>
      </p:sp>
      <p:sp>
        <p:nvSpPr>
          <p:cNvPr id="3" name="Content Placeholder 2">
            <a:extLst>
              <a:ext uri="{FF2B5EF4-FFF2-40B4-BE49-F238E27FC236}">
                <a16:creationId xmlns:a16="http://schemas.microsoft.com/office/drawing/2014/main" id="{BEAFE69C-3086-480F-BA1A-3A41ABE5914D}"/>
              </a:ext>
            </a:extLst>
          </p:cNvPr>
          <p:cNvSpPr>
            <a:spLocks noGrp="1"/>
          </p:cNvSpPr>
          <p:nvPr>
            <p:ph idx="1"/>
          </p:nvPr>
        </p:nvSpPr>
        <p:spPr>
          <a:xfrm>
            <a:off x="1097280" y="1971040"/>
            <a:ext cx="9509759" cy="4165600"/>
          </a:xfrm>
        </p:spPr>
        <p:txBody>
          <a:bodyPr>
            <a:normAutofit lnSpcReduction="10000"/>
          </a:bodyPr>
          <a:lstStyle/>
          <a:p>
            <a:pPr>
              <a:buFont typeface="Wingdings" panose="05000000000000000000" pitchFamily="2" charset="2"/>
              <a:buChar char="q"/>
            </a:pPr>
            <a:r>
              <a:rPr lang="en-US" sz="2400"/>
              <a:t>Underground mining has a significant impact on surface stability, particularly through subsidence, sinkholes, landslides, and damage to infrastructure. </a:t>
            </a:r>
          </a:p>
          <a:p>
            <a:pPr>
              <a:buFont typeface="Wingdings" panose="05000000000000000000" pitchFamily="2" charset="2"/>
              <a:buChar char="q"/>
            </a:pPr>
            <a:r>
              <a:rPr lang="en-US" sz="2400"/>
              <a:t>Effective investigation of subsidence requires an integrated approach combining field observations, remote sensing, subsurface exploration, and analytical modelling. </a:t>
            </a:r>
          </a:p>
          <a:p>
            <a:pPr>
              <a:buFont typeface="Wingdings" panose="05000000000000000000" pitchFamily="2" charset="2"/>
              <a:buChar char="q"/>
            </a:pPr>
            <a:r>
              <a:rPr lang="en-US" sz="2400" b="1"/>
              <a:t>Empirical models </a:t>
            </a:r>
            <a:r>
              <a:rPr lang="en-US" sz="2400"/>
              <a:t>offer practical tools for predicting the extent and magnitude of subsidence based on mining geometry and depth. </a:t>
            </a:r>
          </a:p>
          <a:p>
            <a:pPr>
              <a:buFont typeface="Wingdings" panose="05000000000000000000" pitchFamily="2" charset="2"/>
              <a:buChar char="q"/>
            </a:pPr>
            <a:r>
              <a:rPr lang="en-US" sz="2400"/>
              <a:t>They are often complemented by </a:t>
            </a:r>
            <a:r>
              <a:rPr lang="en-US" sz="2400" b="1"/>
              <a:t>numerical simulations</a:t>
            </a:r>
            <a:r>
              <a:rPr lang="en-US" sz="2400"/>
              <a:t>, such as finite element, boundary element, or discrete element methods, to capture the complex geomechanical responses of rock masses.</a:t>
            </a:r>
          </a:p>
          <a:p>
            <a:endParaRPr lang="en-US"/>
          </a:p>
        </p:txBody>
      </p:sp>
    </p:spTree>
    <p:extLst>
      <p:ext uri="{BB962C8B-B14F-4D97-AF65-F5344CB8AC3E}">
        <p14:creationId xmlns:p14="http://schemas.microsoft.com/office/powerpoint/2010/main" val="71411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E9BC-6209-4F7E-BE57-923129FC616F}"/>
              </a:ext>
            </a:extLst>
          </p:cNvPr>
          <p:cNvSpPr>
            <a:spLocks noGrp="1"/>
          </p:cNvSpPr>
          <p:nvPr>
            <p:ph type="title"/>
          </p:nvPr>
        </p:nvSpPr>
        <p:spPr>
          <a:xfrm>
            <a:off x="487729" y="163100"/>
            <a:ext cx="11208971" cy="1560716"/>
          </a:xfrm>
        </p:spPr>
        <p:txBody>
          <a:bodyPr>
            <a:normAutofit/>
          </a:bodyPr>
          <a:lstStyle/>
          <a:p>
            <a:r>
              <a:rPr lang="en-US" sz="4000" b="1"/>
              <a:t>RESULTS-NUMERICAL MODELING</a:t>
            </a:r>
            <a:br>
              <a:rPr lang="en-US" sz="4000" b="1"/>
            </a:br>
            <a:r>
              <a:rPr lang="en-US" sz="2800" b="1">
                <a:solidFill>
                  <a:srgbClr val="FF0000"/>
                </a:solidFill>
              </a:rPr>
              <a:t>1. </a:t>
            </a:r>
            <a:r>
              <a:rPr lang="en-US" sz="2600" b="1">
                <a:solidFill>
                  <a:srgbClr val="FF0000"/>
                </a:solidFill>
              </a:rPr>
              <a:t>THE </a:t>
            </a:r>
            <a:r>
              <a:rPr lang="en-US" sz="2600" b="1" dirty="0">
                <a:solidFill>
                  <a:srgbClr val="FF0000"/>
                </a:solidFill>
              </a:rPr>
              <a:t>PROFILE WITH CONTINUOUS SUBSIDENCE AND LANDSLIDES ON THE SURFACE</a:t>
            </a:r>
          </a:p>
        </p:txBody>
      </p:sp>
      <p:sp>
        <p:nvSpPr>
          <p:cNvPr id="3" name="Content Placeholder 2">
            <a:extLst>
              <a:ext uri="{FF2B5EF4-FFF2-40B4-BE49-F238E27FC236}">
                <a16:creationId xmlns:a16="http://schemas.microsoft.com/office/drawing/2014/main" id="{FCC582EA-A10D-449A-9381-33DA74F03559}"/>
              </a:ext>
            </a:extLst>
          </p:cNvPr>
          <p:cNvSpPr>
            <a:spLocks noGrp="1"/>
          </p:cNvSpPr>
          <p:nvPr>
            <p:ph idx="1"/>
          </p:nvPr>
        </p:nvSpPr>
        <p:spPr>
          <a:xfrm>
            <a:off x="680720" y="2204720"/>
            <a:ext cx="9956800" cy="3474720"/>
          </a:xfrm>
        </p:spPr>
        <p:txBody>
          <a:bodyPr>
            <a:normAutofit fontScale="77500" lnSpcReduction="20000"/>
          </a:bodyPr>
          <a:lstStyle/>
          <a:p>
            <a:pPr marL="0" indent="0">
              <a:buNone/>
            </a:pPr>
            <a:r>
              <a:rPr lang="en-US" sz="3600" b="1"/>
              <a:t>ANALYSING BOTH SCENARIOS</a:t>
            </a:r>
            <a:r>
              <a:rPr lang="en-US" sz="3600" b="1" i="1"/>
              <a:t>:</a:t>
            </a:r>
          </a:p>
          <a:p>
            <a:pPr lvl="1">
              <a:lnSpc>
                <a:spcPct val="120000"/>
              </a:lnSpc>
              <a:buFont typeface="Wingdings" panose="05000000000000000000" pitchFamily="2" charset="2"/>
              <a:buChar char="q"/>
            </a:pPr>
            <a:r>
              <a:rPr lang="en-US" sz="3600"/>
              <a:t>No  </a:t>
            </a:r>
            <a:r>
              <a:rPr lang="en-US" sz="3600" dirty="0"/>
              <a:t>evidence of </a:t>
            </a:r>
            <a:r>
              <a:rPr lang="en-US" sz="3600"/>
              <a:t>surface funnels </a:t>
            </a:r>
          </a:p>
          <a:p>
            <a:pPr lvl="1">
              <a:lnSpc>
                <a:spcPct val="120000"/>
              </a:lnSpc>
              <a:buFont typeface="Wingdings" panose="05000000000000000000" pitchFamily="2" charset="2"/>
              <a:buChar char="q"/>
            </a:pPr>
            <a:r>
              <a:rPr lang="en-US" sz="3600"/>
              <a:t>Consistency with </a:t>
            </a:r>
            <a:r>
              <a:rPr lang="en-US" sz="3600" dirty="0"/>
              <a:t>empirical prediction</a:t>
            </a:r>
            <a:r>
              <a:rPr lang="en-US" sz="3600"/>
              <a:t>. </a:t>
            </a:r>
          </a:p>
          <a:p>
            <a:pPr lvl="1">
              <a:lnSpc>
                <a:spcPct val="120000"/>
              </a:lnSpc>
              <a:buFont typeface="Wingdings" panose="05000000000000000000" pitchFamily="2" charset="2"/>
              <a:buChar char="q"/>
            </a:pPr>
            <a:r>
              <a:rPr lang="en-US" sz="3600"/>
              <a:t>Surface </a:t>
            </a:r>
            <a:r>
              <a:rPr lang="en-US" sz="3600" dirty="0"/>
              <a:t>subsidence is minimal (max 13.9 mm). </a:t>
            </a:r>
          </a:p>
          <a:p>
            <a:pPr lvl="1">
              <a:lnSpc>
                <a:spcPct val="120000"/>
              </a:lnSpc>
              <a:buFont typeface="Wingdings" panose="05000000000000000000" pitchFamily="2" charset="2"/>
              <a:buChar char="q"/>
            </a:pPr>
            <a:r>
              <a:rPr lang="en-US" sz="3600" dirty="0"/>
              <a:t>Adding </a:t>
            </a:r>
            <a:r>
              <a:rPr lang="en-US" sz="3600" dirty="0" err="1"/>
              <a:t>goaf</a:t>
            </a:r>
            <a:r>
              <a:rPr lang="en-US" sz="3600" dirty="0"/>
              <a:t> makes </a:t>
            </a:r>
            <a:r>
              <a:rPr lang="en-US" sz="3600"/>
              <a:t>little difference:</a:t>
            </a:r>
          </a:p>
          <a:p>
            <a:pPr lvl="1">
              <a:lnSpc>
                <a:spcPct val="120000"/>
              </a:lnSpc>
              <a:buFont typeface="Wingdings" panose="05000000000000000000" pitchFamily="2" charset="2"/>
              <a:buChar char="q"/>
            </a:pPr>
            <a:r>
              <a:rPr lang="en-US" sz="3600"/>
              <a:t>No funnels or significant surface impact are observed, and subsidence remains continuous.</a:t>
            </a:r>
            <a:endParaRPr lang="en-US" sz="3600" dirty="0"/>
          </a:p>
        </p:txBody>
      </p:sp>
    </p:spTree>
    <p:extLst>
      <p:ext uri="{BB962C8B-B14F-4D97-AF65-F5344CB8AC3E}">
        <p14:creationId xmlns:p14="http://schemas.microsoft.com/office/powerpoint/2010/main" val="380220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271C-5B1E-4564-9C69-B1C6DAB9BDBD}"/>
              </a:ext>
            </a:extLst>
          </p:cNvPr>
          <p:cNvSpPr>
            <a:spLocks noGrp="1"/>
          </p:cNvSpPr>
          <p:nvPr>
            <p:ph type="title"/>
          </p:nvPr>
        </p:nvSpPr>
        <p:spPr/>
        <p:txBody>
          <a:bodyPr>
            <a:normAutofit/>
          </a:bodyPr>
          <a:lstStyle/>
          <a:p>
            <a:r>
              <a:rPr lang="en-US" sz="4000" b="1"/>
              <a:t>RESULTS-NUMERICAL MODELING </a:t>
            </a:r>
            <a:br>
              <a:rPr lang="en-US" b="1"/>
            </a:br>
            <a:r>
              <a:rPr lang="en-US" sz="3100" b="1">
                <a:solidFill>
                  <a:srgbClr val="FF0000"/>
                </a:solidFill>
              </a:rPr>
              <a:t>2.</a:t>
            </a:r>
            <a:r>
              <a:rPr lang="en-US" sz="3100" b="1"/>
              <a:t> </a:t>
            </a:r>
            <a:r>
              <a:rPr lang="en-US" sz="3100" b="1">
                <a:solidFill>
                  <a:srgbClr val="FF0000"/>
                </a:solidFill>
              </a:rPr>
              <a:t>THE PROFILE WITH FUNNEL (SINKHOLE) FORMATION</a:t>
            </a:r>
            <a:endParaRPr lang="en-US" sz="3100" b="1" dirty="0">
              <a:solidFill>
                <a:srgbClr val="FF0000"/>
              </a:solidFill>
            </a:endParaRPr>
          </a:p>
        </p:txBody>
      </p:sp>
      <p:sp>
        <p:nvSpPr>
          <p:cNvPr id="5" name="Content Placeholder 4">
            <a:extLst>
              <a:ext uri="{FF2B5EF4-FFF2-40B4-BE49-F238E27FC236}">
                <a16:creationId xmlns:a16="http://schemas.microsoft.com/office/drawing/2014/main" id="{1148CC5B-5AA1-4C5F-B8D3-47B555B43E6C}"/>
              </a:ext>
            </a:extLst>
          </p:cNvPr>
          <p:cNvSpPr>
            <a:spLocks noGrp="1"/>
          </p:cNvSpPr>
          <p:nvPr>
            <p:ph sz="half" idx="1"/>
          </p:nvPr>
        </p:nvSpPr>
        <p:spPr>
          <a:xfrm>
            <a:off x="1097279" y="2113280"/>
            <a:ext cx="5806506" cy="2631440"/>
          </a:xfrm>
        </p:spPr>
        <p:txBody>
          <a:bodyPr>
            <a:normAutofit/>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7" name="Content Placeholder 6">
            <a:extLst>
              <a:ext uri="{FF2B5EF4-FFF2-40B4-BE49-F238E27FC236}">
                <a16:creationId xmlns:a16="http://schemas.microsoft.com/office/drawing/2014/main" id="{5130E31B-A496-43FD-831A-5C56A4626962}"/>
              </a:ext>
            </a:extLst>
          </p:cNvPr>
          <p:cNvSpPr>
            <a:spLocks noGrp="1"/>
          </p:cNvSpPr>
          <p:nvPr>
            <p:ph sz="half" idx="2"/>
          </p:nvPr>
        </p:nvSpPr>
        <p:spPr>
          <a:xfrm>
            <a:off x="294641" y="2255520"/>
            <a:ext cx="4683759" cy="3779520"/>
          </a:xfrm>
        </p:spPr>
        <p:txBody>
          <a:bodyPr>
            <a:normAutofit/>
          </a:bodyPr>
          <a:lstStyle/>
          <a:p>
            <a:pPr marL="201168" lvl="1" indent="0">
              <a:buNone/>
            </a:pPr>
            <a:r>
              <a:rPr lang="en-US" sz="2600" b="1">
                <a:solidFill>
                  <a:schemeClr val="tx1"/>
                </a:solidFill>
              </a:rPr>
              <a:t>SCENARIO</a:t>
            </a:r>
            <a:r>
              <a:rPr lang="en-US" sz="2600">
                <a:solidFill>
                  <a:schemeClr val="tx1"/>
                </a:solidFill>
              </a:rPr>
              <a:t> </a:t>
            </a:r>
            <a:r>
              <a:rPr lang="en-US" sz="2600" b="1">
                <a:solidFill>
                  <a:schemeClr val="tx1"/>
                </a:solidFill>
              </a:rPr>
              <a:t>WITHOUT TECTONICS</a:t>
            </a:r>
          </a:p>
          <a:p>
            <a:pPr marL="201168" lvl="1" indent="0">
              <a:buNone/>
            </a:pPr>
            <a:endParaRPr lang="en-US" sz="2200"/>
          </a:p>
          <a:p>
            <a:pPr marL="201168" lvl="1" indent="0">
              <a:buNone/>
            </a:pPr>
            <a:r>
              <a:rPr lang="en-US" sz="2400"/>
              <a:t>a) </a:t>
            </a:r>
            <a:r>
              <a:rPr lang="en-US" sz="2400" i="1"/>
              <a:t>two excavations</a:t>
            </a:r>
            <a:r>
              <a:rPr lang="en-US" sz="2400"/>
              <a:t>, </a:t>
            </a:r>
          </a:p>
          <a:p>
            <a:pPr marL="201168" lvl="1" indent="0">
              <a:buNone/>
            </a:pPr>
            <a:r>
              <a:rPr lang="en-US" sz="2400"/>
              <a:t>b) </a:t>
            </a:r>
            <a:r>
              <a:rPr lang="en-US" sz="2400" i="1"/>
              <a:t>two excavations and the goaf</a:t>
            </a:r>
          </a:p>
          <a:p>
            <a:pPr>
              <a:buFont typeface="Wingdings" panose="05000000000000000000" pitchFamily="2" charset="2"/>
              <a:buChar char="q"/>
            </a:pPr>
            <a:r>
              <a:rPr lang="en-US" sz="2800"/>
              <a:t>Surface displacement</a:t>
            </a:r>
          </a:p>
          <a:p>
            <a:pPr lvl="1">
              <a:buFont typeface="Wingdings" panose="05000000000000000000" pitchFamily="2" charset="2"/>
              <a:buChar char="q"/>
            </a:pPr>
            <a:r>
              <a:rPr lang="en-US" sz="2600"/>
              <a:t>Increased  to 24.3 mm when the goaf is included</a:t>
            </a:r>
          </a:p>
          <a:p>
            <a:pPr lvl="1">
              <a:buFont typeface="Wingdings" panose="05000000000000000000" pitchFamily="2" charset="2"/>
              <a:buChar char="q"/>
            </a:pPr>
            <a:r>
              <a:rPr lang="en-US" sz="2600"/>
              <a:t>Approaching critical values</a:t>
            </a:r>
          </a:p>
          <a:p>
            <a:endParaRPr lang="en-US"/>
          </a:p>
        </p:txBody>
      </p:sp>
      <p:sp>
        <p:nvSpPr>
          <p:cNvPr id="6" name="Rectangle 5"/>
          <p:cNvSpPr/>
          <p:nvPr/>
        </p:nvSpPr>
        <p:spPr>
          <a:xfrm>
            <a:off x="5588000" y="4998720"/>
            <a:ext cx="6314507" cy="646331"/>
          </a:xfrm>
          <a:prstGeom prst="rect">
            <a:avLst/>
          </a:prstGeom>
        </p:spPr>
        <p:txBody>
          <a:bodyPr wrap="square">
            <a:spAutoFit/>
          </a:bodyPr>
          <a:lstStyle/>
          <a:p>
            <a:r>
              <a:rPr lang="en-US"/>
              <a:t>Figure 6. Vertical displacements for </a:t>
            </a:r>
          </a:p>
          <a:p>
            <a:r>
              <a:rPr lang="en-US"/>
              <a:t>a) two excavations, b) two excavations and the goaf</a:t>
            </a:r>
            <a:endParaRPr lang="en-US" dirty="0"/>
          </a:p>
        </p:txBody>
      </p:sp>
      <p:pic>
        <p:nvPicPr>
          <p:cNvPr id="3" name="Picture 2">
            <a:extLst>
              <a:ext uri="{FF2B5EF4-FFF2-40B4-BE49-F238E27FC236}">
                <a16:creationId xmlns:a16="http://schemas.microsoft.com/office/drawing/2014/main" id="{35977E3D-2A5F-469E-982A-72349723391E}"/>
              </a:ext>
            </a:extLst>
          </p:cNvPr>
          <p:cNvPicPr>
            <a:picLocks noChangeAspect="1"/>
          </p:cNvPicPr>
          <p:nvPr/>
        </p:nvPicPr>
        <p:blipFill>
          <a:blip r:embed="rId2"/>
          <a:stretch>
            <a:fillRect/>
          </a:stretch>
        </p:blipFill>
        <p:spPr>
          <a:xfrm>
            <a:off x="5373476" y="1920240"/>
            <a:ext cx="6523883" cy="3059286"/>
          </a:xfrm>
          <a:prstGeom prst="rect">
            <a:avLst/>
          </a:prstGeom>
        </p:spPr>
      </p:pic>
    </p:spTree>
    <p:extLst>
      <p:ext uri="{BB962C8B-B14F-4D97-AF65-F5344CB8AC3E}">
        <p14:creationId xmlns:p14="http://schemas.microsoft.com/office/powerpoint/2010/main" val="151232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271C-5B1E-4564-9C69-B1C6DAB9BDBD}"/>
              </a:ext>
            </a:extLst>
          </p:cNvPr>
          <p:cNvSpPr>
            <a:spLocks noGrp="1"/>
          </p:cNvSpPr>
          <p:nvPr>
            <p:ph type="title"/>
          </p:nvPr>
        </p:nvSpPr>
        <p:spPr/>
        <p:txBody>
          <a:bodyPr>
            <a:normAutofit/>
          </a:bodyPr>
          <a:lstStyle/>
          <a:p>
            <a:r>
              <a:rPr lang="en-US" sz="4000" b="1"/>
              <a:t>RESULTS-NUMERICAL MODELING </a:t>
            </a:r>
            <a:br>
              <a:rPr lang="en-US" b="1"/>
            </a:br>
            <a:r>
              <a:rPr lang="en-US" sz="3100" b="1">
                <a:solidFill>
                  <a:srgbClr val="FF0000"/>
                </a:solidFill>
              </a:rPr>
              <a:t>2.</a:t>
            </a:r>
            <a:r>
              <a:rPr lang="en-US" sz="3100" b="1"/>
              <a:t> </a:t>
            </a:r>
            <a:r>
              <a:rPr lang="en-US" sz="3100" b="1">
                <a:solidFill>
                  <a:srgbClr val="FF0000"/>
                </a:solidFill>
              </a:rPr>
              <a:t>THE PROFILE WITH FUNNEL (SINKHOLE) FORMATION</a:t>
            </a:r>
            <a:endParaRPr lang="en-US" sz="3100" b="1" dirty="0">
              <a:solidFill>
                <a:srgbClr val="FF0000"/>
              </a:solidFill>
            </a:endParaRPr>
          </a:p>
        </p:txBody>
      </p:sp>
      <p:sp>
        <p:nvSpPr>
          <p:cNvPr id="7" name="Content Placeholder 6">
            <a:extLst>
              <a:ext uri="{FF2B5EF4-FFF2-40B4-BE49-F238E27FC236}">
                <a16:creationId xmlns:a16="http://schemas.microsoft.com/office/drawing/2014/main" id="{5130E31B-A496-43FD-831A-5C56A4626962}"/>
              </a:ext>
            </a:extLst>
          </p:cNvPr>
          <p:cNvSpPr>
            <a:spLocks noGrp="1"/>
          </p:cNvSpPr>
          <p:nvPr>
            <p:ph sz="half" idx="2"/>
          </p:nvPr>
        </p:nvSpPr>
        <p:spPr>
          <a:xfrm>
            <a:off x="264160" y="2108200"/>
            <a:ext cx="5384801" cy="4165600"/>
          </a:xfrm>
        </p:spPr>
        <p:txBody>
          <a:bodyPr>
            <a:normAutofit fontScale="85000" lnSpcReduction="20000"/>
          </a:bodyPr>
          <a:lstStyle/>
          <a:p>
            <a:pPr marL="201168" lvl="1" indent="0">
              <a:buNone/>
            </a:pPr>
            <a:r>
              <a:rPr lang="en-US" sz="3100" b="1">
                <a:solidFill>
                  <a:schemeClr val="tx1"/>
                </a:solidFill>
              </a:rPr>
              <a:t>SCENARIO</a:t>
            </a:r>
            <a:r>
              <a:rPr lang="en-US" sz="3100">
                <a:solidFill>
                  <a:schemeClr val="tx1"/>
                </a:solidFill>
              </a:rPr>
              <a:t> </a:t>
            </a:r>
            <a:r>
              <a:rPr lang="en-US" sz="3100" b="1">
                <a:solidFill>
                  <a:schemeClr val="tx1"/>
                </a:solidFill>
              </a:rPr>
              <a:t>WITH TECTONICS</a:t>
            </a:r>
            <a:endParaRPr lang="en-US" sz="3100">
              <a:solidFill>
                <a:schemeClr val="tx1"/>
              </a:solidFill>
            </a:endParaRPr>
          </a:p>
          <a:p>
            <a:pPr>
              <a:spcBef>
                <a:spcPts val="300"/>
              </a:spcBef>
            </a:pPr>
            <a:endParaRPr lang="en-US"/>
          </a:p>
          <a:p>
            <a:pPr>
              <a:lnSpc>
                <a:spcPct val="120000"/>
              </a:lnSpc>
              <a:spcBef>
                <a:spcPts val="300"/>
              </a:spcBef>
              <a:buFont typeface="Wingdings" panose="05000000000000000000" pitchFamily="2" charset="2"/>
              <a:buChar char="q"/>
            </a:pPr>
            <a:r>
              <a:rPr lang="en-US" sz="3000" i="1"/>
              <a:t>In the case of two excavations</a:t>
            </a:r>
          </a:p>
          <a:p>
            <a:pPr lvl="1">
              <a:lnSpc>
                <a:spcPct val="120000"/>
              </a:lnSpc>
              <a:spcBef>
                <a:spcPts val="300"/>
              </a:spcBef>
              <a:buFont typeface="Wingdings" panose="05000000000000000000" pitchFamily="2" charset="2"/>
              <a:buChar char="q"/>
            </a:pPr>
            <a:r>
              <a:rPr lang="en-US" sz="2800"/>
              <a:t>The surface displacement was up to 40.4 mm</a:t>
            </a:r>
            <a:r>
              <a:rPr lang="en-US" sz="2800" u="sng"/>
              <a:t> </a:t>
            </a:r>
            <a:r>
              <a:rPr lang="en-US" sz="2800"/>
              <a:t>because there was only excavation. </a:t>
            </a:r>
          </a:p>
          <a:p>
            <a:pPr>
              <a:lnSpc>
                <a:spcPct val="120000"/>
              </a:lnSpc>
              <a:spcBef>
                <a:spcPts val="300"/>
              </a:spcBef>
              <a:buFont typeface="Wingdings" panose="05000000000000000000" pitchFamily="2" charset="2"/>
              <a:buChar char="q"/>
            </a:pPr>
            <a:r>
              <a:rPr lang="en-US" sz="3000" i="1"/>
              <a:t>In the case of two excavations and the goaf</a:t>
            </a:r>
          </a:p>
          <a:p>
            <a:pPr lvl="1">
              <a:lnSpc>
                <a:spcPct val="120000"/>
              </a:lnSpc>
              <a:spcBef>
                <a:spcPts val="300"/>
              </a:spcBef>
              <a:buFont typeface="Wingdings" panose="05000000000000000000" pitchFamily="2" charset="2"/>
              <a:buChar char="q"/>
            </a:pPr>
            <a:r>
              <a:rPr lang="en-US" sz="2800"/>
              <a:t>The maximum surface displacement reached 61 mm. </a:t>
            </a:r>
          </a:p>
          <a:p>
            <a:endParaRPr lang="en-US"/>
          </a:p>
        </p:txBody>
      </p:sp>
      <p:sp>
        <p:nvSpPr>
          <p:cNvPr id="6" name="Rectangle 5"/>
          <p:cNvSpPr/>
          <p:nvPr/>
        </p:nvSpPr>
        <p:spPr>
          <a:xfrm>
            <a:off x="5781610" y="4850140"/>
            <a:ext cx="6014721" cy="646331"/>
          </a:xfrm>
          <a:prstGeom prst="rect">
            <a:avLst/>
          </a:prstGeom>
        </p:spPr>
        <p:txBody>
          <a:bodyPr wrap="square">
            <a:spAutoFit/>
          </a:bodyPr>
          <a:lstStyle/>
          <a:p>
            <a:r>
              <a:rPr lang="en-US"/>
              <a:t>Figure 7. Vertical displacements for c) two excavations and the tectonics, d) two excavations, the goaf and the tectonics.</a:t>
            </a:r>
            <a:endParaRPr lang="en-US" dirty="0"/>
          </a:p>
        </p:txBody>
      </p:sp>
      <p:pic>
        <p:nvPicPr>
          <p:cNvPr id="11" name="Content Placeholder 10">
            <a:extLst>
              <a:ext uri="{FF2B5EF4-FFF2-40B4-BE49-F238E27FC236}">
                <a16:creationId xmlns:a16="http://schemas.microsoft.com/office/drawing/2014/main" id="{7F0A3EB4-AAEC-4CB2-BBEA-6E7708263B2B}"/>
              </a:ext>
            </a:extLst>
          </p:cNvPr>
          <p:cNvPicPr>
            <a:picLocks noGrp="1" noChangeAspect="1"/>
          </p:cNvPicPr>
          <p:nvPr>
            <p:ph sz="half" idx="1"/>
          </p:nvPr>
        </p:nvPicPr>
        <p:blipFill>
          <a:blip r:embed="rId2"/>
          <a:stretch>
            <a:fillRect/>
          </a:stretch>
        </p:blipFill>
        <p:spPr>
          <a:xfrm>
            <a:off x="5964238" y="2108200"/>
            <a:ext cx="5658802" cy="2441667"/>
          </a:xfrm>
          <a:prstGeom prst="rect">
            <a:avLst/>
          </a:prstGeom>
        </p:spPr>
      </p:pic>
    </p:spTree>
    <p:extLst>
      <p:ext uri="{BB962C8B-B14F-4D97-AF65-F5344CB8AC3E}">
        <p14:creationId xmlns:p14="http://schemas.microsoft.com/office/powerpoint/2010/main" val="4830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E9BC-6209-4F7E-BE57-923129FC616F}"/>
              </a:ext>
            </a:extLst>
          </p:cNvPr>
          <p:cNvSpPr>
            <a:spLocks noGrp="1"/>
          </p:cNvSpPr>
          <p:nvPr>
            <p:ph type="title"/>
          </p:nvPr>
        </p:nvSpPr>
        <p:spPr>
          <a:xfrm>
            <a:off x="487729" y="325120"/>
            <a:ext cx="11208971" cy="1398696"/>
          </a:xfrm>
        </p:spPr>
        <p:txBody>
          <a:bodyPr>
            <a:normAutofit/>
          </a:bodyPr>
          <a:lstStyle/>
          <a:p>
            <a:r>
              <a:rPr lang="en-US" sz="4000"/>
              <a:t>RESULTS-NUMERICAL MODELLING</a:t>
            </a:r>
            <a:br>
              <a:rPr lang="en-US" sz="4000"/>
            </a:br>
            <a:r>
              <a:rPr lang="en-US" sz="2800">
                <a:solidFill>
                  <a:srgbClr val="FF0000"/>
                </a:solidFill>
              </a:rPr>
              <a:t>2.</a:t>
            </a:r>
            <a:r>
              <a:rPr lang="en-US" sz="2800"/>
              <a:t> </a:t>
            </a:r>
            <a:r>
              <a:rPr lang="en-US" sz="2800">
                <a:solidFill>
                  <a:srgbClr val="FF0000"/>
                </a:solidFill>
              </a:rPr>
              <a:t>THE PROFILE WITH FUNNEL (SINKHOLE) FORMATION</a:t>
            </a:r>
            <a:endParaRPr lang="en-US" sz="2600" dirty="0">
              <a:solidFill>
                <a:srgbClr val="FF0000"/>
              </a:solidFill>
            </a:endParaRPr>
          </a:p>
        </p:txBody>
      </p:sp>
      <p:sp>
        <p:nvSpPr>
          <p:cNvPr id="3" name="Content Placeholder 2">
            <a:extLst>
              <a:ext uri="{FF2B5EF4-FFF2-40B4-BE49-F238E27FC236}">
                <a16:creationId xmlns:a16="http://schemas.microsoft.com/office/drawing/2014/main" id="{FCC582EA-A10D-449A-9381-33DA74F03559}"/>
              </a:ext>
            </a:extLst>
          </p:cNvPr>
          <p:cNvSpPr>
            <a:spLocks noGrp="1"/>
          </p:cNvSpPr>
          <p:nvPr>
            <p:ph idx="1"/>
          </p:nvPr>
        </p:nvSpPr>
        <p:spPr>
          <a:xfrm>
            <a:off x="487729" y="2052320"/>
            <a:ext cx="10932111" cy="3972560"/>
          </a:xfrm>
        </p:spPr>
        <p:txBody>
          <a:bodyPr>
            <a:normAutofit lnSpcReduction="10000"/>
          </a:bodyPr>
          <a:lstStyle/>
          <a:p>
            <a:pPr marL="0" indent="0">
              <a:buNone/>
            </a:pPr>
            <a:r>
              <a:rPr lang="en-US" sz="3000" b="1"/>
              <a:t>ANALYSING BOTH SCENARIOS:</a:t>
            </a:r>
          </a:p>
          <a:p>
            <a:pPr>
              <a:spcBef>
                <a:spcPts val="300"/>
              </a:spcBef>
              <a:buFont typeface="Wingdings" panose="05000000000000000000" pitchFamily="2" charset="2"/>
              <a:buChar char="q"/>
            </a:pPr>
            <a:r>
              <a:rPr lang="en-US" sz="2400"/>
              <a:t>In the case without tectonics, surface displacement increases to 24.3 mm when the goaf is included. No funnels are observed, although values approach critical thresholds.</a:t>
            </a:r>
          </a:p>
          <a:p>
            <a:pPr>
              <a:spcBef>
                <a:spcPts val="300"/>
              </a:spcBef>
              <a:buFont typeface="Wingdings" panose="05000000000000000000" pitchFamily="2" charset="2"/>
              <a:buChar char="q"/>
            </a:pPr>
            <a:r>
              <a:rPr lang="en-US" sz="2400"/>
              <a:t>Under tectonic conditions without a goaf, surface displacement reaches 40.4 mm due to excavation alone. </a:t>
            </a:r>
          </a:p>
          <a:p>
            <a:pPr>
              <a:spcBef>
                <a:spcPts val="300"/>
              </a:spcBef>
              <a:buFont typeface="Wingdings" panose="05000000000000000000" pitchFamily="2" charset="2"/>
              <a:buChar char="q"/>
            </a:pPr>
            <a:r>
              <a:rPr lang="en-US" sz="2400"/>
              <a:t>The inclusion of a goaf increases the maximum displacement to 61 mm, demonstrating that the interaction between tectonic stresses and the void substantially amplifies surface deformation.</a:t>
            </a:r>
          </a:p>
          <a:p>
            <a:pPr>
              <a:spcBef>
                <a:spcPts val="300"/>
              </a:spcBef>
              <a:buFont typeface="Wingdings" panose="05000000000000000000" pitchFamily="2" charset="2"/>
              <a:buChar char="q"/>
            </a:pPr>
            <a:r>
              <a:rPr lang="en-US" sz="2400"/>
              <a:t> The presence of tectonics considerably increases the influence of mining on the ground surface.</a:t>
            </a:r>
          </a:p>
          <a:p>
            <a:pPr>
              <a:spcBef>
                <a:spcPts val="300"/>
              </a:spcBef>
              <a:buFont typeface="Wingdings" panose="05000000000000000000" pitchFamily="2" charset="2"/>
              <a:buChar char="q"/>
            </a:pPr>
            <a:r>
              <a:rPr lang="en-US" sz="2400"/>
              <a:t>Sliding along tectonic planes facilitates the appearance of funnels on the surface</a:t>
            </a:r>
          </a:p>
          <a:p>
            <a:pPr>
              <a:spcBef>
                <a:spcPts val="300"/>
              </a:spcBef>
              <a:buFont typeface="Wingdings" panose="05000000000000000000" pitchFamily="2" charset="2"/>
              <a:buChar char="q"/>
            </a:pPr>
            <a:endParaRPr lang="en-US" sz="2400" u="sng"/>
          </a:p>
          <a:p>
            <a:pPr marL="0" indent="0">
              <a:buNone/>
            </a:pPr>
            <a:endParaRPr lang="en-US" sz="2200"/>
          </a:p>
        </p:txBody>
      </p:sp>
    </p:spTree>
    <p:extLst>
      <p:ext uri="{BB962C8B-B14F-4D97-AF65-F5344CB8AC3E}">
        <p14:creationId xmlns:p14="http://schemas.microsoft.com/office/powerpoint/2010/main" val="284018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ABB-99CE-4564-BB1E-AB6ADED4EFA7}"/>
              </a:ext>
            </a:extLst>
          </p:cNvPr>
          <p:cNvSpPr>
            <a:spLocks noGrp="1"/>
          </p:cNvSpPr>
          <p:nvPr>
            <p:ph type="title"/>
          </p:nvPr>
        </p:nvSpPr>
        <p:spPr>
          <a:xfrm>
            <a:off x="1097280" y="650240"/>
            <a:ext cx="10058400" cy="1087120"/>
          </a:xfrm>
        </p:spPr>
        <p:txBody>
          <a:bodyPr>
            <a:normAutofit/>
          </a:bodyPr>
          <a:lstStyle/>
          <a:p>
            <a:r>
              <a:rPr lang="en-US" sz="4000" b="1"/>
              <a:t>CONCLUSIONS</a:t>
            </a:r>
            <a:endParaRPr lang="en-US" b="1"/>
          </a:p>
        </p:txBody>
      </p:sp>
      <p:sp>
        <p:nvSpPr>
          <p:cNvPr id="3" name="Content Placeholder 2">
            <a:extLst>
              <a:ext uri="{FF2B5EF4-FFF2-40B4-BE49-F238E27FC236}">
                <a16:creationId xmlns:a16="http://schemas.microsoft.com/office/drawing/2014/main" id="{4353E21D-19E4-4C37-A681-DE286E35043B}"/>
              </a:ext>
            </a:extLst>
          </p:cNvPr>
          <p:cNvSpPr>
            <a:spLocks noGrp="1"/>
          </p:cNvSpPr>
          <p:nvPr>
            <p:ph idx="1"/>
          </p:nvPr>
        </p:nvSpPr>
        <p:spPr>
          <a:xfrm>
            <a:off x="1097280" y="1863898"/>
            <a:ext cx="10472882" cy="4152900"/>
          </a:xfrm>
        </p:spPr>
        <p:txBody>
          <a:bodyPr>
            <a:normAutofit fontScale="92500"/>
          </a:bodyPr>
          <a:lstStyle/>
          <a:p>
            <a:pPr lvl="0" algn="just">
              <a:buFont typeface="Wingdings" panose="05000000000000000000" pitchFamily="2" charset="2"/>
              <a:buChar char="q"/>
            </a:pPr>
            <a:r>
              <a:rPr lang="en-US" sz="2400" dirty="0"/>
              <a:t>The impact of underground exploitation on the surface during mining is an important issue which must be treated with caution due to the impact it has on human activity in the area concerned. </a:t>
            </a:r>
          </a:p>
          <a:p>
            <a:pPr lvl="0" algn="just">
              <a:buFont typeface="Wingdings" panose="05000000000000000000" pitchFamily="2" charset="2"/>
              <a:buChar char="q"/>
            </a:pPr>
            <a:r>
              <a:rPr lang="en-US" sz="2400" dirty="0"/>
              <a:t>The </a:t>
            </a:r>
            <a:r>
              <a:rPr lang="en-US" sz="2400" dirty="0" err="1"/>
              <a:t>Bulqiza</a:t>
            </a:r>
            <a:r>
              <a:rPr lang="en-US" sz="2400" dirty="0"/>
              <a:t> area, with a history of several decades of chrome mining exploitation, is quite sensitive to the phenomenon of the appearance of the impacts of exploitation on the surface emerging in the form of a bending subsidence zone, sinkholes, or funnels. </a:t>
            </a:r>
          </a:p>
          <a:p>
            <a:pPr lvl="0" algn="just">
              <a:buFont typeface="Wingdings" panose="05000000000000000000" pitchFamily="2" charset="2"/>
              <a:buChar char="q"/>
            </a:pPr>
            <a:r>
              <a:rPr lang="en-US" sz="2400" dirty="0"/>
              <a:t>Empirical formulas are a useful tool for estimating mining subsidence, and they can provide a useful approximation for the construction of susceptibility maps. Nevertheless, since their accuracy is </a:t>
            </a:r>
            <a:r>
              <a:rPr lang="en-US" sz="2400"/>
              <a:t>limited because we often lack a deep understanding of the geological and mining conditions of the region, their use must be done with caution </a:t>
            </a:r>
            <a:r>
              <a:rPr lang="en-US" sz="2400" dirty="0"/>
              <a:t>to avoid unexpected events. Continuous surveying of ground movements in the area is a good practice to follow.</a:t>
            </a:r>
          </a:p>
          <a:p>
            <a:endParaRPr lang="en-US" dirty="0"/>
          </a:p>
        </p:txBody>
      </p:sp>
    </p:spTree>
    <p:extLst>
      <p:ext uri="{BB962C8B-B14F-4D97-AF65-F5344CB8AC3E}">
        <p14:creationId xmlns:p14="http://schemas.microsoft.com/office/powerpoint/2010/main" val="60237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ABB-99CE-4564-BB1E-AB6ADED4EFA7}"/>
              </a:ext>
            </a:extLst>
          </p:cNvPr>
          <p:cNvSpPr>
            <a:spLocks noGrp="1"/>
          </p:cNvSpPr>
          <p:nvPr>
            <p:ph type="title"/>
          </p:nvPr>
        </p:nvSpPr>
        <p:spPr/>
        <p:txBody>
          <a:bodyPr>
            <a:normAutofit/>
          </a:bodyPr>
          <a:lstStyle/>
          <a:p>
            <a:r>
              <a:rPr lang="en-US" sz="4000" b="1"/>
              <a:t>CONCLUSIONS</a:t>
            </a:r>
            <a:endParaRPr lang="en-US" b="1" dirty="0"/>
          </a:p>
        </p:txBody>
      </p:sp>
      <p:sp>
        <p:nvSpPr>
          <p:cNvPr id="3" name="Content Placeholder 2">
            <a:extLst>
              <a:ext uri="{FF2B5EF4-FFF2-40B4-BE49-F238E27FC236}">
                <a16:creationId xmlns:a16="http://schemas.microsoft.com/office/drawing/2014/main" id="{4353E21D-19E4-4C37-A681-DE286E35043B}"/>
              </a:ext>
            </a:extLst>
          </p:cNvPr>
          <p:cNvSpPr>
            <a:spLocks noGrp="1"/>
          </p:cNvSpPr>
          <p:nvPr>
            <p:ph idx="1"/>
          </p:nvPr>
        </p:nvSpPr>
        <p:spPr>
          <a:xfrm>
            <a:off x="1097280" y="1920240"/>
            <a:ext cx="10206825" cy="3952855"/>
          </a:xfrm>
        </p:spPr>
        <p:txBody>
          <a:bodyPr>
            <a:normAutofit fontScale="92500"/>
          </a:bodyPr>
          <a:lstStyle/>
          <a:p>
            <a:pPr lvl="0">
              <a:buFont typeface="Wingdings" panose="05000000000000000000" pitchFamily="2" charset="2"/>
              <a:buChar char="q"/>
            </a:pPr>
            <a:r>
              <a:rPr lang="en-US" sz="2400" dirty="0"/>
              <a:t>The use of numerical methods enables a better understanding of the phenomenon of mining subsidence and the hierarchy of influencing factors. For the </a:t>
            </a:r>
            <a:r>
              <a:rPr lang="en-US" sz="2400" dirty="0" err="1"/>
              <a:t>Bulqiza</a:t>
            </a:r>
            <a:r>
              <a:rPr lang="en-US" sz="2400" dirty="0"/>
              <a:t> mine, the finite element method is used for a specific profile to understand the mechanism of mining subsidence and to integrate the influence of multiple excavations. </a:t>
            </a:r>
          </a:p>
          <a:p>
            <a:pPr lvl="0">
              <a:buFont typeface="Wingdings" panose="05000000000000000000" pitchFamily="2" charset="2"/>
              <a:buChar char="q"/>
            </a:pPr>
            <a:r>
              <a:rPr lang="en-US" sz="2400" dirty="0"/>
              <a:t>The results of the calculations show that, in addition to factors such as the physical-mechanical properties of the rock mass, the shape and orientation of the mining voids, proximity to the surface, etc., tectonics also play a very important role</a:t>
            </a:r>
          </a:p>
          <a:p>
            <a:pPr lvl="0">
              <a:buFont typeface="Wingdings" panose="05000000000000000000" pitchFamily="2" charset="2"/>
              <a:buChar char="q"/>
            </a:pPr>
            <a:r>
              <a:rPr lang="en-US" sz="2400" dirty="0"/>
              <a:t>We were unable to demonstrate a very significant influence of the </a:t>
            </a:r>
            <a:r>
              <a:rPr lang="en-US" sz="2400" dirty="0" err="1"/>
              <a:t>goaf</a:t>
            </a:r>
            <a:r>
              <a:rPr lang="en-US" sz="2400" dirty="0"/>
              <a:t>, its extent, and its properties. In the future, a more detailed study should be carried out to study the propagation of the damaged zone above the </a:t>
            </a:r>
            <a:r>
              <a:rPr lang="en-US" sz="2400" dirty="0" err="1"/>
              <a:t>goaf</a:t>
            </a:r>
            <a:r>
              <a:rPr lang="en-US" sz="2400" dirty="0"/>
              <a:t> and its influence on the surface subsidence.</a:t>
            </a:r>
          </a:p>
          <a:p>
            <a:endParaRPr lang="en-US" dirty="0"/>
          </a:p>
        </p:txBody>
      </p:sp>
    </p:spTree>
    <p:extLst>
      <p:ext uri="{BB962C8B-B14F-4D97-AF65-F5344CB8AC3E}">
        <p14:creationId xmlns:p14="http://schemas.microsoft.com/office/powerpoint/2010/main" val="3322724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D0F3-8320-47DE-8D46-E91CEFCAEE69}"/>
              </a:ext>
            </a:extLst>
          </p:cNvPr>
          <p:cNvSpPr>
            <a:spLocks noGrp="1"/>
          </p:cNvSpPr>
          <p:nvPr>
            <p:ph type="title"/>
          </p:nvPr>
        </p:nvSpPr>
        <p:spPr>
          <a:xfrm>
            <a:off x="2696754" y="4414610"/>
            <a:ext cx="8788400" cy="1325563"/>
          </a:xfrm>
        </p:spPr>
        <p:txBody>
          <a:bodyPr/>
          <a:lstStyle/>
          <a:p>
            <a:r>
              <a:rPr lang="en-US"/>
              <a:t>Thank you for your attention!</a:t>
            </a:r>
          </a:p>
        </p:txBody>
      </p:sp>
      <p:pic>
        <p:nvPicPr>
          <p:cNvPr id="3" name="Picture 2">
            <a:extLst>
              <a:ext uri="{FF2B5EF4-FFF2-40B4-BE49-F238E27FC236}">
                <a16:creationId xmlns:a16="http://schemas.microsoft.com/office/drawing/2014/main" id="{FA0A933F-676C-4354-BF23-89B150E16056}"/>
              </a:ext>
            </a:extLst>
          </p:cNvPr>
          <p:cNvPicPr>
            <a:picLocks noChangeAspect="1"/>
          </p:cNvPicPr>
          <p:nvPr/>
        </p:nvPicPr>
        <p:blipFill>
          <a:blip r:embed="rId2"/>
          <a:stretch>
            <a:fillRect/>
          </a:stretch>
        </p:blipFill>
        <p:spPr>
          <a:xfrm>
            <a:off x="4531267" y="1912019"/>
            <a:ext cx="2133785" cy="2139881"/>
          </a:xfrm>
          <a:prstGeom prst="rect">
            <a:avLst/>
          </a:prstGeom>
        </p:spPr>
      </p:pic>
    </p:spTree>
    <p:extLst>
      <p:ext uri="{BB962C8B-B14F-4D97-AF65-F5344CB8AC3E}">
        <p14:creationId xmlns:p14="http://schemas.microsoft.com/office/powerpoint/2010/main" val="222516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FCE-6844-4524-A6E1-2692E2A5DA1C}"/>
              </a:ext>
            </a:extLst>
          </p:cNvPr>
          <p:cNvSpPr>
            <a:spLocks noGrp="1"/>
          </p:cNvSpPr>
          <p:nvPr>
            <p:ph type="title"/>
          </p:nvPr>
        </p:nvSpPr>
        <p:spPr/>
        <p:txBody>
          <a:bodyPr/>
          <a:lstStyle/>
          <a:p>
            <a:r>
              <a:rPr lang="en-US" b="1"/>
              <a:t>INTRODUCTION</a:t>
            </a:r>
            <a:endParaRPr lang="en-US"/>
          </a:p>
        </p:txBody>
      </p:sp>
      <p:sp>
        <p:nvSpPr>
          <p:cNvPr id="3" name="Content Placeholder 2">
            <a:extLst>
              <a:ext uri="{FF2B5EF4-FFF2-40B4-BE49-F238E27FC236}">
                <a16:creationId xmlns:a16="http://schemas.microsoft.com/office/drawing/2014/main" id="{BEAFE69C-3086-480F-BA1A-3A41ABE5914D}"/>
              </a:ext>
            </a:extLst>
          </p:cNvPr>
          <p:cNvSpPr>
            <a:spLocks noGrp="1"/>
          </p:cNvSpPr>
          <p:nvPr>
            <p:ph idx="1"/>
          </p:nvPr>
        </p:nvSpPr>
        <p:spPr/>
        <p:txBody>
          <a:bodyPr>
            <a:normAutofit fontScale="92500" lnSpcReduction="10000"/>
          </a:bodyPr>
          <a:lstStyle/>
          <a:p>
            <a:r>
              <a:rPr lang="en-US" sz="2400"/>
              <a:t>The Bulqiza chrome mine in Albania is one of the most important chromium deposits in Europe and has been mined for over sixty years. </a:t>
            </a:r>
          </a:p>
          <a:p>
            <a:r>
              <a:rPr lang="en-US" sz="2400"/>
              <a:t>It initially used </a:t>
            </a:r>
            <a:r>
              <a:rPr lang="en-US" sz="2400" b="1"/>
              <a:t>the cut-and-fill method</a:t>
            </a:r>
            <a:r>
              <a:rPr lang="en-US" sz="2400"/>
              <a:t>, where ore is removed in horizontal slices, and the voids are filled with waste material to support the surrounding rock. </a:t>
            </a:r>
          </a:p>
          <a:p>
            <a:pPr lvl="1"/>
            <a:r>
              <a:rPr lang="en-US" sz="2400"/>
              <a:t>Although this method offered good ground stability and reduced the risk of surface subsidence, it was found to be inefficient due to low ore recovery and safety concerns related to manual backfilling.</a:t>
            </a:r>
          </a:p>
          <a:p>
            <a:r>
              <a:rPr lang="en-US" sz="2400"/>
              <a:t>The mine shifted to </a:t>
            </a:r>
            <a:r>
              <a:rPr lang="en-US" sz="2400" b="1"/>
              <a:t>sublevel stoping</a:t>
            </a:r>
            <a:r>
              <a:rPr lang="en-US" sz="2400"/>
              <a:t>, a more productive and widely used mining method. In this approach, ore is extracted in horizontal layers (sublevels) without backfilling, leaving large underground voids (stopes). </a:t>
            </a:r>
          </a:p>
          <a:p>
            <a:pPr lvl="1"/>
            <a:r>
              <a:rPr lang="en-US" sz="2400"/>
              <a:t>This significantly improved productivity but introduced new geotechnical challenges, such as increased rock mass instability and surface deformation risks.</a:t>
            </a:r>
          </a:p>
          <a:p>
            <a:endParaRPr lang="en-US"/>
          </a:p>
        </p:txBody>
      </p:sp>
    </p:spTree>
    <p:extLst>
      <p:ext uri="{BB962C8B-B14F-4D97-AF65-F5344CB8AC3E}">
        <p14:creationId xmlns:p14="http://schemas.microsoft.com/office/powerpoint/2010/main" val="249920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870364" y="571500"/>
            <a:ext cx="3012786" cy="6107114"/>
            <a:chOff x="1841500" y="228600"/>
            <a:chExt cx="3181350" cy="6475413"/>
          </a:xfrm>
        </p:grpSpPr>
        <p:grpSp>
          <p:nvGrpSpPr>
            <p:cNvPr id="1036" name="Group 13"/>
            <p:cNvGrpSpPr>
              <a:grpSpLocks/>
            </p:cNvGrpSpPr>
            <p:nvPr/>
          </p:nvGrpSpPr>
          <p:grpSpPr bwMode="auto">
            <a:xfrm>
              <a:off x="1841500" y="228600"/>
              <a:ext cx="3181350" cy="6475413"/>
              <a:chOff x="1841500" y="228600"/>
              <a:chExt cx="3181350" cy="6475413"/>
            </a:xfrm>
          </p:grpSpPr>
          <p:pic>
            <p:nvPicPr>
              <p:cNvPr id="10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228600"/>
                <a:ext cx="3181350"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3"/>
              <p:cNvSpPr txBox="1">
                <a:spLocks noChangeArrowheads="1"/>
              </p:cNvSpPr>
              <p:nvPr/>
            </p:nvSpPr>
            <p:spPr bwMode="auto">
              <a:xfrm>
                <a:off x="1854200" y="342900"/>
                <a:ext cx="3139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fr-FR" altLang="en-US" sz="1600" b="1">
                    <a:solidFill>
                      <a:srgbClr val="0000FF"/>
                    </a:solidFill>
                    <a:latin typeface="Arial Narrow" panose="020B0606020202030204" pitchFamily="34" charset="0"/>
                  </a:rPr>
                  <a:t>ULTRABASIC MASSIFS OF ALBANIA</a:t>
                </a:r>
              </a:p>
            </p:txBody>
          </p:sp>
        </p:grpSp>
        <p:sp>
          <p:nvSpPr>
            <p:cNvPr id="1037" name="Text Box 8"/>
            <p:cNvSpPr txBox="1">
              <a:spLocks noChangeArrowheads="1"/>
            </p:cNvSpPr>
            <p:nvPr/>
          </p:nvSpPr>
          <p:spPr bwMode="auto">
            <a:xfrm>
              <a:off x="2844800" y="2895600"/>
              <a:ext cx="949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a:solidFill>
                    <a:srgbClr val="FF6600"/>
                  </a:solidFill>
                  <a:latin typeface="Arial" panose="020B0604020202020204" pitchFamily="34" charset="0"/>
                </a:rPr>
                <a:t>TIRANA</a:t>
              </a:r>
            </a:p>
          </p:txBody>
        </p:sp>
      </p:grpSp>
      <p:graphicFrame>
        <p:nvGraphicFramePr>
          <p:cNvPr id="59404" name="Object 12"/>
          <p:cNvGraphicFramePr>
            <a:graphicFrameLocks noChangeAspect="1"/>
          </p:cNvGraphicFramePr>
          <p:nvPr/>
        </p:nvGraphicFramePr>
        <p:xfrm>
          <a:off x="5495926" y="706438"/>
          <a:ext cx="2981325" cy="5630862"/>
        </p:xfrm>
        <a:graphic>
          <a:graphicData uri="http://schemas.openxmlformats.org/presentationml/2006/ole">
            <mc:AlternateContent xmlns:mc="http://schemas.openxmlformats.org/markup-compatibility/2006">
              <mc:Choice xmlns:v="urn:schemas-microsoft-com:vml" Requires="v">
                <p:oleObj spid="_x0000_s1146" name="Document" r:id="rId5" imgW="3647520" imgH="6886440" progId="Word.Document.8">
                  <p:embed/>
                </p:oleObj>
              </mc:Choice>
              <mc:Fallback>
                <p:oleObj name="Document" r:id="rId5" imgW="3647520" imgH="6886440" progId="Word.Document.8">
                  <p:embed/>
                  <p:pic>
                    <p:nvPicPr>
                      <p:cNvPr id="5940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926" y="706438"/>
                        <a:ext cx="2981325"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6" name="Text Box 4"/>
          <p:cNvSpPr txBox="1">
            <a:spLocks noChangeArrowheads="1"/>
          </p:cNvSpPr>
          <p:nvPr/>
        </p:nvSpPr>
        <p:spPr bwMode="auto">
          <a:xfrm>
            <a:off x="3616326" y="1141413"/>
            <a:ext cx="1501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a:solidFill>
                  <a:srgbClr val="C00000"/>
                </a:solidFill>
              </a:rPr>
              <a:t>Tropoja massif</a:t>
            </a:r>
          </a:p>
        </p:txBody>
      </p:sp>
      <p:sp>
        <p:nvSpPr>
          <p:cNvPr id="59397" name="Text Box 5"/>
          <p:cNvSpPr txBox="1">
            <a:spLocks noChangeArrowheads="1"/>
          </p:cNvSpPr>
          <p:nvPr/>
        </p:nvSpPr>
        <p:spPr bwMode="auto">
          <a:xfrm>
            <a:off x="3870326" y="1827213"/>
            <a:ext cx="1401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a:solidFill>
                  <a:srgbClr val="C00000"/>
                </a:solidFill>
              </a:rPr>
              <a:t>Kukesi massif</a:t>
            </a:r>
          </a:p>
        </p:txBody>
      </p:sp>
      <p:sp>
        <p:nvSpPr>
          <p:cNvPr id="59398" name="Text Box 6"/>
          <p:cNvSpPr txBox="1">
            <a:spLocks noChangeArrowheads="1"/>
          </p:cNvSpPr>
          <p:nvPr/>
        </p:nvSpPr>
        <p:spPr bwMode="auto">
          <a:xfrm>
            <a:off x="3463926" y="2589213"/>
            <a:ext cx="1457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a:solidFill>
                  <a:srgbClr val="C00000"/>
                </a:solidFill>
              </a:rPr>
              <a:t>Bulqiza massif</a:t>
            </a:r>
          </a:p>
        </p:txBody>
      </p:sp>
      <p:sp>
        <p:nvSpPr>
          <p:cNvPr id="59399" name="Text Box 7"/>
          <p:cNvSpPr txBox="1">
            <a:spLocks noChangeArrowheads="1"/>
          </p:cNvSpPr>
          <p:nvPr/>
        </p:nvSpPr>
        <p:spPr bwMode="auto">
          <a:xfrm>
            <a:off x="3895726" y="3300413"/>
            <a:ext cx="1704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dirty="0" err="1">
                <a:solidFill>
                  <a:srgbClr val="C00000"/>
                </a:solidFill>
              </a:rPr>
              <a:t>Shebeniku</a:t>
            </a:r>
            <a:r>
              <a:rPr kumimoji="0" lang="fr-FR" altLang="en-US" sz="1600" b="1" dirty="0">
                <a:solidFill>
                  <a:srgbClr val="C00000"/>
                </a:solidFill>
              </a:rPr>
              <a:t> massif</a:t>
            </a:r>
          </a:p>
        </p:txBody>
      </p:sp>
      <p:grpSp>
        <p:nvGrpSpPr>
          <p:cNvPr id="4" name="Group 16"/>
          <p:cNvGrpSpPr>
            <a:grpSpLocks/>
          </p:cNvGrpSpPr>
          <p:nvPr/>
        </p:nvGrpSpPr>
        <p:grpSpPr bwMode="auto">
          <a:xfrm>
            <a:off x="5054600" y="2933700"/>
            <a:ext cx="2235200" cy="452438"/>
            <a:chOff x="5207000" y="2921000"/>
            <a:chExt cx="2235200" cy="452854"/>
          </a:xfrm>
        </p:grpSpPr>
        <p:sp>
          <p:nvSpPr>
            <p:cNvPr id="59405" name="Line 13"/>
            <p:cNvSpPr>
              <a:spLocks noChangeShapeType="1"/>
            </p:cNvSpPr>
            <p:nvPr/>
          </p:nvSpPr>
          <p:spPr bwMode="auto">
            <a:xfrm flipH="1">
              <a:off x="5207000" y="2921000"/>
              <a:ext cx="2235200" cy="266945"/>
            </a:xfrm>
            <a:custGeom>
              <a:avLst/>
              <a:gdLst>
                <a:gd name="connsiteX0" fmla="*/ 0 w 4813300"/>
                <a:gd name="connsiteY0" fmla="*/ 0 h 0"/>
                <a:gd name="connsiteX1" fmla="*/ 4813300 w 4813300"/>
                <a:gd name="connsiteY1" fmla="*/ 0 h 0"/>
                <a:gd name="connsiteX0" fmla="*/ 0 w 4800566"/>
                <a:gd name="connsiteY0" fmla="*/ 0 h 584200"/>
                <a:gd name="connsiteX1" fmla="*/ 4800566 w 4800566"/>
                <a:gd name="connsiteY1" fmla="*/ 584200 h 584200"/>
              </a:gdLst>
              <a:ahLst/>
              <a:cxnLst>
                <a:cxn ang="0">
                  <a:pos x="connsiteX0" y="connsiteY0"/>
                </a:cxn>
                <a:cxn ang="0">
                  <a:pos x="connsiteX1" y="connsiteY1"/>
                </a:cxn>
              </a:cxnLst>
              <a:rect l="l" t="t" r="r" b="b"/>
              <a:pathLst>
                <a:path w="4800566" h="584200">
                  <a:moveTo>
                    <a:pt x="0" y="0"/>
                  </a:moveTo>
                  <a:lnTo>
                    <a:pt x="4800566" y="584200"/>
                  </a:lnTo>
                </a:path>
              </a:pathLst>
            </a:custGeom>
            <a:noFill/>
            <a:ln w="19050">
              <a:solidFill>
                <a:srgbClr val="0000FF"/>
              </a:solidFill>
              <a:miter lim="800000"/>
              <a:headEnd type="triangle"/>
              <a:tailEnd type="none"/>
            </a:ln>
            <a:effectLst/>
          </p:spPr>
          <p:txBody>
            <a:bodyPr wrap="none"/>
            <a:lstStyle/>
            <a:p>
              <a:pPr>
                <a:defRPr/>
              </a:pPr>
              <a:endParaRPr lang="en-US">
                <a:ln>
                  <a:solidFill>
                    <a:srgbClr val="0000FF"/>
                  </a:solidFill>
                </a:ln>
              </a:endParaRPr>
            </a:p>
          </p:txBody>
        </p:sp>
        <p:sp>
          <p:nvSpPr>
            <p:cNvPr id="1035" name="TextBox 15"/>
            <p:cNvSpPr txBox="1">
              <a:spLocks noChangeArrowheads="1"/>
            </p:cNvSpPr>
            <p:nvPr/>
          </p:nvSpPr>
          <p:spPr bwMode="auto">
            <a:xfrm rot="-443147">
              <a:off x="5433081" y="3066077"/>
              <a:ext cx="1242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lang="en-US" altLang="en-US" sz="1400" b="1">
                  <a:solidFill>
                    <a:srgbClr val="0000FF"/>
                  </a:solidFill>
                  <a:latin typeface="Comic Sans MS" panose="030F0702030302020204" pitchFamily="66" charset="0"/>
                </a:rPr>
                <a:t>Bulqiza mine</a:t>
              </a:r>
            </a:p>
          </p:txBody>
        </p:sp>
      </p:grpSp>
      <p:graphicFrame>
        <p:nvGraphicFramePr>
          <p:cNvPr id="59406" name="Object 14"/>
          <p:cNvGraphicFramePr>
            <a:graphicFrameLocks noChangeAspect="1"/>
          </p:cNvGraphicFramePr>
          <p:nvPr/>
        </p:nvGraphicFramePr>
        <p:xfrm>
          <a:off x="8724900" y="368300"/>
          <a:ext cx="1390650" cy="6134100"/>
        </p:xfrm>
        <a:graphic>
          <a:graphicData uri="http://schemas.openxmlformats.org/presentationml/2006/ole">
            <mc:AlternateContent xmlns:mc="http://schemas.openxmlformats.org/markup-compatibility/2006">
              <mc:Choice xmlns:v="urn:schemas-microsoft-com:vml" Requires="v">
                <p:oleObj spid="_x0000_s1147" name="Worksheet" r:id="rId7" imgW="1390650" imgH="6134100" progId="Excel.Sheet.8">
                  <p:embed/>
                </p:oleObj>
              </mc:Choice>
              <mc:Fallback>
                <p:oleObj name="Worksheet" r:id="rId7" imgW="1390650" imgH="6134100" progId="Excel.Sheet.8">
                  <p:embed/>
                  <p:pic>
                    <p:nvPicPr>
                      <p:cNvPr id="5940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4900" y="368300"/>
                        <a:ext cx="139065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6020233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9396">
                                            <p:txEl>
                                              <p:pRg st="0" end="0"/>
                                            </p:txEl>
                                          </p:spTgt>
                                        </p:tgtEl>
                                        <p:attrNameLst>
                                          <p:attrName>style.visibility</p:attrName>
                                        </p:attrNameLst>
                                      </p:cBhvr>
                                      <p:to>
                                        <p:strVal val="visible"/>
                                      </p:to>
                                    </p:set>
                                    <p:animEffect transition="in" filter="fade">
                                      <p:cBhvr>
                                        <p:cTn id="13" dur="2000"/>
                                        <p:tgtEl>
                                          <p:spTgt spid="5939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397">
                                            <p:txEl>
                                              <p:pRg st="0" end="0"/>
                                            </p:txEl>
                                          </p:spTgt>
                                        </p:tgtEl>
                                        <p:attrNameLst>
                                          <p:attrName>style.visibility</p:attrName>
                                        </p:attrNameLst>
                                      </p:cBhvr>
                                      <p:to>
                                        <p:strVal val="visible"/>
                                      </p:to>
                                    </p:set>
                                    <p:animEffect transition="in" filter="fade">
                                      <p:cBhvr>
                                        <p:cTn id="18" dur="2000"/>
                                        <p:tgtEl>
                                          <p:spTgt spid="5939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398">
                                            <p:txEl>
                                              <p:pRg st="0" end="0"/>
                                            </p:txEl>
                                          </p:spTgt>
                                        </p:tgtEl>
                                        <p:attrNameLst>
                                          <p:attrName>style.visibility</p:attrName>
                                        </p:attrNameLst>
                                      </p:cBhvr>
                                      <p:to>
                                        <p:strVal val="visible"/>
                                      </p:to>
                                    </p:set>
                                    <p:animEffect transition="in" filter="fade">
                                      <p:cBhvr>
                                        <p:cTn id="23" dur="2000"/>
                                        <p:tgtEl>
                                          <p:spTgt spid="5939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399">
                                            <p:txEl>
                                              <p:pRg st="0" end="0"/>
                                            </p:txEl>
                                          </p:spTgt>
                                        </p:tgtEl>
                                        <p:attrNameLst>
                                          <p:attrName>style.visibility</p:attrName>
                                        </p:attrNameLst>
                                      </p:cBhvr>
                                      <p:to>
                                        <p:strVal val="visible"/>
                                      </p:to>
                                    </p:set>
                                    <p:animEffect transition="in" filter="fade">
                                      <p:cBhvr>
                                        <p:cTn id="28" dur="2000"/>
                                        <p:tgtEl>
                                          <p:spTgt spid="5939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9404"/>
                                        </p:tgtEl>
                                        <p:attrNameLst>
                                          <p:attrName>style.visibility</p:attrName>
                                        </p:attrNameLst>
                                      </p:cBhvr>
                                      <p:to>
                                        <p:strVal val="visible"/>
                                      </p:to>
                                    </p:set>
                                    <p:animEffect transition="in" filter="wipe(down)">
                                      <p:cBhvr>
                                        <p:cTn id="33" dur="500"/>
                                        <p:tgtEl>
                                          <p:spTgt spid="5940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9406"/>
                                        </p:tgtEl>
                                        <p:attrNameLst>
                                          <p:attrName>style.visibility</p:attrName>
                                        </p:attrNameLst>
                                      </p:cBhvr>
                                      <p:to>
                                        <p:strVal val="visible"/>
                                      </p:to>
                                    </p:set>
                                    <p:animEffect transition="in" filter="fade">
                                      <p:cBhvr>
                                        <p:cTn id="38" dur="2000"/>
                                        <p:tgtEl>
                                          <p:spTgt spid="5940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allAtOnce"/>
      <p:bldP spid="59397" grpId="0" build="allAtOnce"/>
      <p:bldP spid="59398" grpId="0" build="allAtOnce"/>
      <p:bldP spid="5939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85B9-B872-42C8-AC33-BDAF59521578}"/>
              </a:ext>
            </a:extLst>
          </p:cNvPr>
          <p:cNvSpPr>
            <a:spLocks noGrp="1"/>
          </p:cNvSpPr>
          <p:nvPr>
            <p:ph type="title"/>
          </p:nvPr>
        </p:nvSpPr>
        <p:spPr>
          <a:xfrm>
            <a:off x="2466340" y="469900"/>
            <a:ext cx="8770571" cy="1138461"/>
          </a:xfrm>
        </p:spPr>
        <p:txBody>
          <a:bodyPr>
            <a:normAutofit/>
          </a:bodyPr>
          <a:lstStyle/>
          <a:p>
            <a:r>
              <a:rPr lang="en-US" sz="4000" b="1"/>
              <a:t>GEOLOGICAL AND MINING CONTEXT</a:t>
            </a:r>
            <a:endParaRPr lang="en-US" sz="4000" b="1" dirty="0"/>
          </a:p>
        </p:txBody>
      </p:sp>
      <p:sp>
        <p:nvSpPr>
          <p:cNvPr id="3" name="Content Placeholder 2">
            <a:extLst>
              <a:ext uri="{FF2B5EF4-FFF2-40B4-BE49-F238E27FC236}">
                <a16:creationId xmlns:a16="http://schemas.microsoft.com/office/drawing/2014/main" id="{D4E1613B-B5DB-4655-B6DD-53BEF79BBA53}"/>
              </a:ext>
            </a:extLst>
          </p:cNvPr>
          <p:cNvSpPr>
            <a:spLocks noGrp="1"/>
          </p:cNvSpPr>
          <p:nvPr>
            <p:ph idx="1"/>
          </p:nvPr>
        </p:nvSpPr>
        <p:spPr>
          <a:xfrm>
            <a:off x="1907540" y="2346960"/>
            <a:ext cx="8902700" cy="3556000"/>
          </a:xfrm>
        </p:spPr>
        <p:txBody>
          <a:bodyPr/>
          <a:lstStyle/>
          <a:p>
            <a:pPr algn="just">
              <a:buFont typeface="Wingdings" panose="05000000000000000000" pitchFamily="2" charset="2"/>
              <a:buChar char="q"/>
            </a:pPr>
            <a:r>
              <a:rPr lang="en-US" sz="2400" dirty="0"/>
              <a:t>The study area is located within the </a:t>
            </a:r>
            <a:r>
              <a:rPr lang="en-US" sz="2400" dirty="0" err="1"/>
              <a:t>Bulqiza</a:t>
            </a:r>
            <a:r>
              <a:rPr lang="en-US" sz="2400" dirty="0"/>
              <a:t> chrome mining district, a geologically complex region dominated by ultramafic rocks, primarily </a:t>
            </a:r>
            <a:r>
              <a:rPr lang="en-US" sz="2400" dirty="0" err="1"/>
              <a:t>dunite</a:t>
            </a:r>
            <a:r>
              <a:rPr lang="en-US" sz="2400" dirty="0"/>
              <a:t>. </a:t>
            </a:r>
          </a:p>
          <a:p>
            <a:pPr algn="just">
              <a:buFont typeface="Wingdings" panose="05000000000000000000" pitchFamily="2" charset="2"/>
              <a:buChar char="q"/>
            </a:pPr>
            <a:r>
              <a:rPr lang="en-US" sz="2400"/>
              <a:t>The mineralisation </a:t>
            </a:r>
            <a:r>
              <a:rPr lang="en-US" sz="2400" dirty="0"/>
              <a:t>occurs in structurally controlled ore veins, with the geological setting significantly influenced by a high frequency of tectonic discontinuities, which critically affect the </a:t>
            </a:r>
            <a:r>
              <a:rPr lang="en-US" sz="2400"/>
              <a:t>mechanical behaviour </a:t>
            </a:r>
            <a:r>
              <a:rPr lang="en-US" sz="2400" dirty="0"/>
              <a:t>of the rock mass during and after mining activities</a:t>
            </a:r>
          </a:p>
          <a:p>
            <a:endParaRPr lang="en-US" dirty="0"/>
          </a:p>
        </p:txBody>
      </p:sp>
    </p:spTree>
    <p:extLst>
      <p:ext uri="{BB962C8B-B14F-4D97-AF65-F5344CB8AC3E}">
        <p14:creationId xmlns:p14="http://schemas.microsoft.com/office/powerpoint/2010/main" val="353768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46288" y="685800"/>
            <a:ext cx="862171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5324"/>
          <p:cNvSpPr txBox="1">
            <a:spLocks noChangeArrowheads="1"/>
          </p:cNvSpPr>
          <p:nvPr/>
        </p:nvSpPr>
        <p:spPr bwMode="auto">
          <a:xfrm>
            <a:off x="6096000" y="375921"/>
            <a:ext cx="55778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fr-FR" altLang="en-US" sz="3600" b="1" dirty="0">
                <a:latin typeface="+mj-lt"/>
              </a:rPr>
              <a:t>LONGITUDINAL SECTION OF CHROMITE BULQIZA DEPOSIT</a:t>
            </a:r>
            <a:endParaRPr kumimoji="0" lang="en-US" altLang="en-US" sz="3600" b="1" dirty="0">
              <a:latin typeface="+mj-lt"/>
            </a:endParaRPr>
          </a:p>
        </p:txBody>
      </p:sp>
      <p:sp>
        <p:nvSpPr>
          <p:cNvPr id="57348" name="Text Box 3"/>
          <p:cNvSpPr txBox="1">
            <a:spLocks noChangeArrowheads="1"/>
          </p:cNvSpPr>
          <p:nvPr/>
        </p:nvSpPr>
        <p:spPr bwMode="auto">
          <a:xfrm>
            <a:off x="1524000" y="4254500"/>
            <a:ext cx="3373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kumimoji="0" lang="fr-FR" altLang="en-US" sz="1600" b="1">
                <a:solidFill>
                  <a:srgbClr val="0000FF"/>
                </a:solidFill>
                <a:latin typeface="Arial" panose="020B0604020202020204" pitchFamily="34" charset="0"/>
              </a:rPr>
              <a:t>Mining method:</a:t>
            </a:r>
            <a:r>
              <a:rPr kumimoji="0" lang="fr-FR" altLang="en-US" sz="1600" b="1">
                <a:latin typeface="Arial" panose="020B0604020202020204" pitchFamily="34" charset="0"/>
              </a:rPr>
              <a:t> </a:t>
            </a:r>
            <a:r>
              <a:rPr kumimoji="0" lang="fr-FR" altLang="en-US" sz="1600" b="1">
                <a:solidFill>
                  <a:srgbClr val="FF0000"/>
                </a:solidFill>
                <a:latin typeface="Arial" panose="020B0604020202020204" pitchFamily="34" charset="0"/>
              </a:rPr>
              <a:t>sub-level caving</a:t>
            </a:r>
          </a:p>
        </p:txBody>
      </p:sp>
      <p:sp>
        <p:nvSpPr>
          <p:cNvPr id="57349" name="Rectangle 4"/>
          <p:cNvSpPr>
            <a:spLocks noChangeArrowheads="1"/>
          </p:cNvSpPr>
          <p:nvPr/>
        </p:nvSpPr>
        <p:spPr bwMode="auto">
          <a:xfrm>
            <a:off x="1549401" y="3186113"/>
            <a:ext cx="2435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a:solidFill>
                  <a:srgbClr val="0000FF"/>
                </a:solidFill>
                <a:latin typeface="Arial" panose="020B0604020202020204" pitchFamily="34" charset="0"/>
                <a:cs typeface="Times New Roman" panose="02020603050405020304" pitchFamily="18" charset="0"/>
              </a:rPr>
              <a:t>Thickness:</a:t>
            </a:r>
            <a:r>
              <a:rPr kumimoji="0" lang="en-US" altLang="en-US" sz="1600" b="1">
                <a:solidFill>
                  <a:srgbClr val="FF0000"/>
                </a:solidFill>
                <a:latin typeface="Arial" panose="020B0604020202020204" pitchFamily="34" charset="0"/>
                <a:cs typeface="Times New Roman" panose="02020603050405020304" pitchFamily="18" charset="0"/>
              </a:rPr>
              <a:t> 2.5 ÷ 3.5 m</a:t>
            </a:r>
            <a:r>
              <a:rPr kumimoji="0" lang="en-US" altLang="en-US" sz="1600">
                <a:solidFill>
                  <a:srgbClr val="FF0000"/>
                </a:solidFill>
                <a:latin typeface="Arial" panose="020B0604020202020204" pitchFamily="34" charset="0"/>
                <a:cs typeface="Times New Roman" panose="02020603050405020304" pitchFamily="18" charset="0"/>
              </a:rPr>
              <a:t> </a:t>
            </a:r>
            <a:endParaRPr kumimoji="0" lang="en-US" altLang="en-US" sz="1600">
              <a:solidFill>
                <a:srgbClr val="FF0000"/>
              </a:solidFill>
              <a:latin typeface="Arial" panose="020B0604020202020204" pitchFamily="34" charset="0"/>
            </a:endParaRPr>
          </a:p>
        </p:txBody>
      </p:sp>
      <p:sp>
        <p:nvSpPr>
          <p:cNvPr id="57350" name="Rectangle 5"/>
          <p:cNvSpPr>
            <a:spLocks noChangeArrowheads="1"/>
          </p:cNvSpPr>
          <p:nvPr/>
        </p:nvSpPr>
        <p:spPr bwMode="auto">
          <a:xfrm>
            <a:off x="1565276" y="3741738"/>
            <a:ext cx="2633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kumimoji="0" lang="fr-FR" altLang="en-US" sz="1600" b="1">
                <a:solidFill>
                  <a:srgbClr val="0000FF"/>
                </a:solidFill>
                <a:latin typeface="Arial" panose="020B0604020202020204" pitchFamily="34" charset="0"/>
                <a:cs typeface="Times New Roman" panose="02020603050405020304" pitchFamily="18" charset="0"/>
              </a:rPr>
              <a:t>Inclination angle:</a:t>
            </a:r>
            <a:r>
              <a:rPr kumimoji="0" lang="en-US" altLang="en-US" sz="1600" b="1">
                <a:solidFill>
                  <a:srgbClr val="FF0000"/>
                </a:solidFill>
                <a:latin typeface="Arial" panose="020B0604020202020204" pitchFamily="34" charset="0"/>
                <a:cs typeface="Times New Roman" panose="02020603050405020304" pitchFamily="18" charset="0"/>
              </a:rPr>
              <a:t> 50 - 60</a:t>
            </a:r>
            <a:r>
              <a:rPr kumimoji="0" lang="en-US" altLang="en-US" sz="1600" b="1" baseline="30000">
                <a:solidFill>
                  <a:srgbClr val="FF0000"/>
                </a:solidFill>
                <a:latin typeface="Arial" panose="020B0604020202020204" pitchFamily="34" charset="0"/>
                <a:cs typeface="Times New Roman" panose="02020603050405020304" pitchFamily="18" charset="0"/>
              </a:rPr>
              <a:t>o</a:t>
            </a:r>
            <a:r>
              <a:rPr kumimoji="0" lang="en-US" altLang="en-US" sz="1600">
                <a:solidFill>
                  <a:srgbClr val="FF0000"/>
                </a:solidFill>
                <a:latin typeface="Arial" panose="020B0604020202020204" pitchFamily="34" charset="0"/>
              </a:rPr>
              <a:t> </a:t>
            </a:r>
          </a:p>
        </p:txBody>
      </p:sp>
    </p:spTree>
    <p:extLst>
      <p:ext uri="{BB962C8B-B14F-4D97-AF65-F5344CB8AC3E}">
        <p14:creationId xmlns:p14="http://schemas.microsoft.com/office/powerpoint/2010/main" val="269620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FCE-6844-4524-A6E1-2692E2A5DA1C}"/>
              </a:ext>
            </a:extLst>
          </p:cNvPr>
          <p:cNvSpPr>
            <a:spLocks noGrp="1"/>
          </p:cNvSpPr>
          <p:nvPr>
            <p:ph type="title"/>
          </p:nvPr>
        </p:nvSpPr>
        <p:spPr>
          <a:xfrm>
            <a:off x="2164081" y="227986"/>
            <a:ext cx="4693919" cy="1143614"/>
          </a:xfrm>
        </p:spPr>
        <p:txBody>
          <a:bodyPr>
            <a:normAutofit/>
          </a:bodyPr>
          <a:lstStyle/>
          <a:p>
            <a:r>
              <a:rPr lang="en-US" sz="4000" b="1"/>
              <a:t>BACKGROUND</a:t>
            </a:r>
            <a:endParaRPr lang="en-US" sz="4000" dirty="0"/>
          </a:p>
        </p:txBody>
      </p:sp>
      <p:sp>
        <p:nvSpPr>
          <p:cNvPr id="3" name="Content Placeholder 2">
            <a:extLst>
              <a:ext uri="{FF2B5EF4-FFF2-40B4-BE49-F238E27FC236}">
                <a16:creationId xmlns:a16="http://schemas.microsoft.com/office/drawing/2014/main" id="{BEAFE69C-3086-480F-BA1A-3A41ABE5914D}"/>
              </a:ext>
            </a:extLst>
          </p:cNvPr>
          <p:cNvSpPr>
            <a:spLocks noGrp="1"/>
          </p:cNvSpPr>
          <p:nvPr>
            <p:ph sz="half" idx="1"/>
          </p:nvPr>
        </p:nvSpPr>
        <p:spPr>
          <a:xfrm>
            <a:off x="205042" y="1818640"/>
            <a:ext cx="6073837" cy="4728673"/>
          </a:xfrm>
          <a:noFill/>
        </p:spPr>
        <p:txBody>
          <a:bodyPr>
            <a:noAutofit/>
          </a:bodyPr>
          <a:lstStyle/>
          <a:p>
            <a:r>
              <a:rPr lang="en-US" sz="2200" dirty="0"/>
              <a:t>Until 1974, the phenomenon of rock movement at the </a:t>
            </a:r>
            <a:r>
              <a:rPr lang="en-US" sz="2200" dirty="0" err="1"/>
              <a:t>Bulqiza</a:t>
            </a:r>
            <a:r>
              <a:rPr lang="en-US" sz="2200" dirty="0"/>
              <a:t> deposit was studied only in its volume of influence within the rock mass.</a:t>
            </a:r>
          </a:p>
          <a:p>
            <a:r>
              <a:rPr lang="en-US" sz="2200" dirty="0"/>
              <a:t>After 1974, the ground surface collapsed with the presence of funnels, holes, large-scale fracturing, continuous subsidence, and landslides on the ground surface. </a:t>
            </a:r>
          </a:p>
          <a:p>
            <a:r>
              <a:rPr lang="en-US" sz="2200" dirty="0"/>
              <a:t>Attention was paid to the construction and use of empirical and reliable models for calculating the rock mass stability conditions and studies with </a:t>
            </a:r>
            <a:r>
              <a:rPr lang="en-US" sz="2200"/>
              <a:t>numerical modelling.</a:t>
            </a:r>
            <a:endParaRPr lang="en-US" sz="2200" dirty="0"/>
          </a:p>
        </p:txBody>
      </p:sp>
      <p:pic>
        <p:nvPicPr>
          <p:cNvPr id="8" name="Picture 7">
            <a:extLst>
              <a:ext uri="{FF2B5EF4-FFF2-40B4-BE49-F238E27FC236}">
                <a16:creationId xmlns:a16="http://schemas.microsoft.com/office/drawing/2014/main" id="{C99C8705-5E3A-44C9-8C6B-B068C63D4C5F}"/>
              </a:ext>
            </a:extLst>
          </p:cNvPr>
          <p:cNvPicPr>
            <a:picLocks noChangeAspect="1"/>
          </p:cNvPicPr>
          <p:nvPr/>
        </p:nvPicPr>
        <p:blipFill>
          <a:blip r:embed="rId2"/>
          <a:stretch>
            <a:fillRect/>
          </a:stretch>
        </p:blipFill>
        <p:spPr>
          <a:xfrm>
            <a:off x="7905235" y="227986"/>
            <a:ext cx="4157832" cy="3011685"/>
          </a:xfrm>
          <a:prstGeom prst="rect">
            <a:avLst/>
          </a:prstGeom>
        </p:spPr>
      </p:pic>
      <p:sp>
        <p:nvSpPr>
          <p:cNvPr id="4" name="Rectangle 3"/>
          <p:cNvSpPr/>
          <p:nvPr/>
        </p:nvSpPr>
        <p:spPr>
          <a:xfrm>
            <a:off x="7378910" y="3310534"/>
            <a:ext cx="4234032" cy="646331"/>
          </a:xfrm>
          <a:prstGeom prst="rect">
            <a:avLst/>
          </a:prstGeom>
        </p:spPr>
        <p:txBody>
          <a:bodyPr wrap="square">
            <a:spAutoFit/>
          </a:bodyPr>
          <a:lstStyle/>
          <a:p>
            <a:r>
              <a:rPr lang="en-US" dirty="0"/>
              <a:t>Funnels appearing on the ground surface of the mine (Profiles -1 to XVII) </a:t>
            </a:r>
          </a:p>
        </p:txBody>
      </p:sp>
      <p:pic>
        <p:nvPicPr>
          <p:cNvPr id="5" name="Picture 4"/>
          <p:cNvPicPr>
            <a:picLocks noChangeAspect="1"/>
          </p:cNvPicPr>
          <p:nvPr/>
        </p:nvPicPr>
        <p:blipFill>
          <a:blip r:embed="rId3"/>
          <a:stretch>
            <a:fillRect/>
          </a:stretch>
        </p:blipFill>
        <p:spPr>
          <a:xfrm>
            <a:off x="8262832" y="4039580"/>
            <a:ext cx="3442638" cy="2590434"/>
          </a:xfrm>
          <a:prstGeom prst="rect">
            <a:avLst/>
          </a:prstGeom>
        </p:spPr>
      </p:pic>
      <p:sp>
        <p:nvSpPr>
          <p:cNvPr id="7" name="Rectangle 6"/>
          <p:cNvSpPr/>
          <p:nvPr/>
        </p:nvSpPr>
        <p:spPr>
          <a:xfrm>
            <a:off x="6362710" y="5706684"/>
            <a:ext cx="1690540" cy="923330"/>
          </a:xfrm>
          <a:prstGeom prst="rect">
            <a:avLst/>
          </a:prstGeom>
        </p:spPr>
        <p:txBody>
          <a:bodyPr wrap="square">
            <a:spAutoFit/>
          </a:bodyPr>
          <a:lstStyle/>
          <a:p>
            <a:r>
              <a:rPr lang="en-US" dirty="0"/>
              <a:t>Funnel in the mining region of </a:t>
            </a:r>
            <a:r>
              <a:rPr lang="en-US" dirty="0" err="1"/>
              <a:t>Bulqiza</a:t>
            </a:r>
            <a:r>
              <a:rPr lang="en-US" dirty="0"/>
              <a:t> </a:t>
            </a:r>
          </a:p>
        </p:txBody>
      </p:sp>
    </p:spTree>
    <p:extLst>
      <p:ext uri="{BB962C8B-B14F-4D97-AF65-F5344CB8AC3E}">
        <p14:creationId xmlns:p14="http://schemas.microsoft.com/office/powerpoint/2010/main" val="327828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1333" y="1172901"/>
            <a:ext cx="5562726" cy="3064561"/>
          </a:xfrm>
          <a:prstGeom prst="rect">
            <a:avLst/>
          </a:prstGeom>
          <a:solidFill>
            <a:schemeClr val="bg2"/>
          </a:solidFill>
        </p:spPr>
      </p:pic>
      <p:sp>
        <p:nvSpPr>
          <p:cNvPr id="8" name="Rectangle 7"/>
          <p:cNvSpPr/>
          <p:nvPr/>
        </p:nvSpPr>
        <p:spPr>
          <a:xfrm>
            <a:off x="1273729" y="244656"/>
            <a:ext cx="9645782" cy="707886"/>
          </a:xfrm>
          <a:prstGeom prst="rect">
            <a:avLst/>
          </a:prstGeom>
        </p:spPr>
        <p:txBody>
          <a:bodyPr wrap="none">
            <a:spAutoFit/>
          </a:bodyPr>
          <a:lstStyle/>
          <a:p>
            <a:pPr>
              <a:spcBef>
                <a:spcPts val="1800"/>
              </a:spcBef>
            </a:pPr>
            <a:r>
              <a:rPr lang="en-US" sz="4000" b="1">
                <a:latin typeface="+mj-lt"/>
              </a:rPr>
              <a:t>SURFACE EFFECTS OF UNDERGROUND MINING</a:t>
            </a:r>
            <a:endParaRPr lang="en-US" sz="4000" b="1" dirty="0">
              <a:latin typeface="+mj-lt"/>
            </a:endParaRPr>
          </a:p>
        </p:txBody>
      </p:sp>
      <p:sp>
        <p:nvSpPr>
          <p:cNvPr id="9" name="Rectangle 8"/>
          <p:cNvSpPr/>
          <p:nvPr/>
        </p:nvSpPr>
        <p:spPr>
          <a:xfrm>
            <a:off x="348737" y="4414930"/>
            <a:ext cx="6096000" cy="1569660"/>
          </a:xfrm>
          <a:prstGeom prst="rect">
            <a:avLst/>
          </a:prstGeom>
        </p:spPr>
        <p:txBody>
          <a:bodyPr>
            <a:spAutoFit/>
          </a:bodyPr>
          <a:lstStyle/>
          <a:p>
            <a:r>
              <a:rPr lang="en-US" sz="2400" dirty="0"/>
              <a:t>Zones of influence of the mining exploitation: </a:t>
            </a:r>
          </a:p>
          <a:p>
            <a:pPr marL="285750" indent="-285750">
              <a:buFont typeface="Arial" panose="020B0604020202020204" pitchFamily="34" charset="0"/>
              <a:buChar char="•"/>
            </a:pPr>
            <a:r>
              <a:rPr lang="en-US" sz="2400" b="1" dirty="0">
                <a:solidFill>
                  <a:srgbClr val="190DB3"/>
                </a:solidFill>
                <a:latin typeface="Times New Roman" panose="02020603050405020304" pitchFamily="18" charset="0"/>
                <a:cs typeface="Times New Roman" panose="02020603050405020304" pitchFamily="18" charset="0"/>
              </a:rPr>
              <a:t>I</a:t>
            </a:r>
            <a:r>
              <a:rPr lang="en-US" sz="2400" dirty="0"/>
              <a:t>- caving zone </a:t>
            </a:r>
          </a:p>
          <a:p>
            <a:pPr marL="285750" indent="-285750">
              <a:buFont typeface="Arial" panose="020B0604020202020204" pitchFamily="34" charset="0"/>
              <a:buChar char="•"/>
            </a:pPr>
            <a:r>
              <a:rPr lang="en-US" sz="2400" b="1" dirty="0">
                <a:solidFill>
                  <a:srgbClr val="190DB3"/>
                </a:solidFill>
                <a:latin typeface="Times New Roman" panose="02020603050405020304" pitchFamily="18" charset="0"/>
                <a:cs typeface="Times New Roman" panose="02020603050405020304" pitchFamily="18" charset="0"/>
              </a:rPr>
              <a:t>II</a:t>
            </a:r>
            <a:r>
              <a:rPr lang="en-US" sz="2400" dirty="0"/>
              <a:t>- fissure-flexures zone </a:t>
            </a:r>
          </a:p>
          <a:p>
            <a:pPr marL="285750" indent="-285750">
              <a:buFont typeface="Arial" panose="020B0604020202020204" pitchFamily="34" charset="0"/>
              <a:buChar char="•"/>
            </a:pPr>
            <a:r>
              <a:rPr lang="en-US" sz="2400" b="1" dirty="0">
                <a:solidFill>
                  <a:srgbClr val="190DB3"/>
                </a:solidFill>
                <a:latin typeface="Times New Roman" panose="02020603050405020304" pitchFamily="18" charset="0"/>
                <a:cs typeface="Times New Roman" panose="02020603050405020304" pitchFamily="18" charset="0"/>
              </a:rPr>
              <a:t>III</a:t>
            </a:r>
            <a:r>
              <a:rPr lang="en-US" sz="2400" dirty="0"/>
              <a:t>- lightly bending zone</a:t>
            </a:r>
          </a:p>
        </p:txBody>
      </p:sp>
      <p:pic>
        <p:nvPicPr>
          <p:cNvPr id="2" name="Picture 1"/>
          <p:cNvPicPr>
            <a:picLocks noChangeAspect="1"/>
          </p:cNvPicPr>
          <p:nvPr/>
        </p:nvPicPr>
        <p:blipFill>
          <a:blip r:embed="rId3"/>
          <a:stretch>
            <a:fillRect/>
          </a:stretch>
        </p:blipFill>
        <p:spPr>
          <a:xfrm>
            <a:off x="6530003" y="952542"/>
            <a:ext cx="5661997" cy="4407176"/>
          </a:xfrm>
          <a:prstGeom prst="rect">
            <a:avLst/>
          </a:prstGeom>
        </p:spPr>
      </p:pic>
    </p:spTree>
    <p:extLst>
      <p:ext uri="{BB962C8B-B14F-4D97-AF65-F5344CB8AC3E}">
        <p14:creationId xmlns:p14="http://schemas.microsoft.com/office/powerpoint/2010/main" val="235211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FCE-6844-4524-A6E1-2692E2A5DA1C}"/>
              </a:ext>
            </a:extLst>
          </p:cNvPr>
          <p:cNvSpPr>
            <a:spLocks noGrp="1"/>
          </p:cNvSpPr>
          <p:nvPr>
            <p:ph type="title"/>
          </p:nvPr>
        </p:nvSpPr>
        <p:spPr/>
        <p:txBody>
          <a:bodyPr>
            <a:normAutofit/>
          </a:bodyPr>
          <a:lstStyle/>
          <a:p>
            <a:r>
              <a:rPr lang="en-US" sz="4000" b="1" dirty="0"/>
              <a:t>AIMS OF THE STUDY</a:t>
            </a:r>
          </a:p>
        </p:txBody>
      </p:sp>
      <p:sp>
        <p:nvSpPr>
          <p:cNvPr id="3" name="Content Placeholder 2">
            <a:extLst>
              <a:ext uri="{FF2B5EF4-FFF2-40B4-BE49-F238E27FC236}">
                <a16:creationId xmlns:a16="http://schemas.microsoft.com/office/drawing/2014/main" id="{BEAFE69C-3086-480F-BA1A-3A41ABE5914D}"/>
              </a:ext>
            </a:extLst>
          </p:cNvPr>
          <p:cNvSpPr>
            <a:spLocks noGrp="1"/>
          </p:cNvSpPr>
          <p:nvPr>
            <p:ph idx="1"/>
          </p:nvPr>
        </p:nvSpPr>
        <p:spPr>
          <a:xfrm>
            <a:off x="1615489" y="1976582"/>
            <a:ext cx="8940751" cy="3967018"/>
          </a:xfrm>
        </p:spPr>
        <p:txBody>
          <a:bodyPr>
            <a:normAutofit fontScale="92500"/>
          </a:bodyPr>
          <a:lstStyle/>
          <a:p>
            <a:r>
              <a:rPr lang="en-US" sz="2600" dirty="0"/>
              <a:t>To assess the effectiveness of empirical methods for predicting surface impacts </a:t>
            </a:r>
          </a:p>
          <a:p>
            <a:r>
              <a:rPr lang="en-US" sz="2600" dirty="0"/>
              <a:t>To apply </a:t>
            </a:r>
            <a:r>
              <a:rPr lang="en-US" sz="2600"/>
              <a:t>numerical modelling </a:t>
            </a:r>
            <a:r>
              <a:rPr lang="en-US" sz="2600" dirty="0"/>
              <a:t>techniques, specifically the Finite Element Method (FEM). </a:t>
            </a:r>
          </a:p>
          <a:p>
            <a:pPr lvl="1"/>
            <a:r>
              <a:rPr lang="en-US" sz="2600" dirty="0"/>
              <a:t>To see whether </a:t>
            </a:r>
            <a:r>
              <a:rPr lang="en-US" sz="2600"/>
              <a:t>the modelling </a:t>
            </a:r>
            <a:r>
              <a:rPr lang="en-US" sz="2600" dirty="0"/>
              <a:t>reproduces the situations that occurred or not.</a:t>
            </a:r>
          </a:p>
          <a:p>
            <a:pPr lvl="1"/>
            <a:r>
              <a:rPr lang="en-US" sz="2600"/>
              <a:t>To judge </a:t>
            </a:r>
            <a:r>
              <a:rPr lang="en-US" sz="2600" dirty="0"/>
              <a:t>the integrity of the data related to the physical and mechanical properties of rocks.</a:t>
            </a:r>
          </a:p>
          <a:p>
            <a:pPr lvl="1"/>
            <a:r>
              <a:rPr lang="en-US" sz="2600" dirty="0"/>
              <a:t>To recommend the use of this method, even as an alternative method for the impact of underground exploitation on the surface. </a:t>
            </a:r>
          </a:p>
          <a:p>
            <a:endParaRPr lang="en-US" dirty="0"/>
          </a:p>
        </p:txBody>
      </p:sp>
    </p:spTree>
    <p:extLst>
      <p:ext uri="{BB962C8B-B14F-4D97-AF65-F5344CB8AC3E}">
        <p14:creationId xmlns:p14="http://schemas.microsoft.com/office/powerpoint/2010/main" val="87183050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511</TotalTime>
  <Words>1789</Words>
  <Application>Microsoft Office PowerPoint</Application>
  <PresentationFormat>Widescreen</PresentationFormat>
  <Paragraphs>221</Paragraphs>
  <Slides>26</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40" baseType="lpstr">
      <vt:lpstr>Arial</vt:lpstr>
      <vt:lpstr>Arial Narrow</vt:lpstr>
      <vt:lpstr>Bookman Old Style</vt:lpstr>
      <vt:lpstr>Calibri</vt:lpstr>
      <vt:lpstr>Calibri Light</vt:lpstr>
      <vt:lpstr>Cambria Math</vt:lpstr>
      <vt:lpstr>Comic Sans MS</vt:lpstr>
      <vt:lpstr>Courier New</vt:lpstr>
      <vt:lpstr>Symbol</vt:lpstr>
      <vt:lpstr>Times New Roman</vt:lpstr>
      <vt:lpstr>Wingdings</vt:lpstr>
      <vt:lpstr>Retrospect</vt:lpstr>
      <vt:lpstr>Document</vt:lpstr>
      <vt:lpstr>Worksheet</vt:lpstr>
      <vt:lpstr>Surface Deformation Assessment  in the Bulqiza Chrome Mine  Using Empirical and Numerical Modelling</vt:lpstr>
      <vt:lpstr>INTRODUCTION</vt:lpstr>
      <vt:lpstr>INTRODUCTION</vt:lpstr>
      <vt:lpstr>PowerPoint Presentation</vt:lpstr>
      <vt:lpstr>GEOLOGICAL AND MINING CONTEXT</vt:lpstr>
      <vt:lpstr>PowerPoint Presentation</vt:lpstr>
      <vt:lpstr>BACKGROUND</vt:lpstr>
      <vt:lpstr>PowerPoint Presentation</vt:lpstr>
      <vt:lpstr>AIMS OF THE STUDY</vt:lpstr>
      <vt:lpstr>FIELD INVESTIGATIONS</vt:lpstr>
      <vt:lpstr>EMPIRICAL MODEL</vt:lpstr>
      <vt:lpstr>NUMERICAL MODELLING</vt:lpstr>
      <vt:lpstr>METHODS</vt:lpstr>
      <vt:lpstr>METHODS</vt:lpstr>
      <vt:lpstr>RESULTS EMPIRICAL SUBSIDENCE MODEL</vt:lpstr>
      <vt:lpstr>RESULTS EMPIRICAL SUBSIDENCE MODEL</vt:lpstr>
      <vt:lpstr>RESULTS-NUMERICAL MODELLING</vt:lpstr>
      <vt:lpstr>RESULTS-NUMERICAL MODELING  1. THE PROFILE WITH CONTINUOUS SUBSIDENCE AND LANDSLIDES ON THE SURFACE</vt:lpstr>
      <vt:lpstr>RESULTS-NUMERICAL MODELING  1. THE PROFILE WITH CONTINUOUS SUBSIDENCE AND LANDSLIDES ON THE SURFACE </vt:lpstr>
      <vt:lpstr>RESULTS-NUMERICAL MODELING 1. THE PROFILE WITH CONTINUOUS SUBSIDENCE AND LANDSLIDES ON THE SURFACE</vt:lpstr>
      <vt:lpstr>RESULTS-NUMERICAL MODELING  2. THE PROFILE WITH FUNNEL (SINKHOLE) FORMATION</vt:lpstr>
      <vt:lpstr>RESULTS-NUMERICAL MODELING  2. THE PROFILE WITH FUNNEL (SINKHOLE) FORMATION</vt:lpstr>
      <vt:lpstr>RESULTS-NUMERICAL MODELLING 2. THE PROFILE WITH FUNNEL (SINKHOLE) FORMATION</vt:lpstr>
      <vt:lpstr>CONCLUSIONS</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UNDERGROUND MINING AND ITS INFLUENCE ON THE SURFACE SUBSIDENCE IN THE CHROME MINE OF BULQIZA</dc:title>
  <dc:creator>User</dc:creator>
  <cp:lastModifiedBy>User</cp:lastModifiedBy>
  <cp:revision>73</cp:revision>
  <dcterms:created xsi:type="dcterms:W3CDTF">2025-09-18T09:35:51Z</dcterms:created>
  <dcterms:modified xsi:type="dcterms:W3CDTF">2026-04-09T11:03:46Z</dcterms:modified>
</cp:coreProperties>
</file>