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8" r:id="rId3"/>
    <p:sldId id="289" r:id="rId4"/>
    <p:sldId id="258" r:id="rId5"/>
    <p:sldId id="259" r:id="rId6"/>
    <p:sldId id="296" r:id="rId7"/>
    <p:sldId id="284" r:id="rId8"/>
    <p:sldId id="285" r:id="rId9"/>
    <p:sldId id="264" r:id="rId10"/>
    <p:sldId id="267" r:id="rId11"/>
    <p:sldId id="286" r:id="rId12"/>
    <p:sldId id="266" r:id="rId13"/>
    <p:sldId id="270" r:id="rId14"/>
    <p:sldId id="307" r:id="rId15"/>
    <p:sldId id="308" r:id="rId16"/>
    <p:sldId id="276" r:id="rId17"/>
    <p:sldId id="278" r:id="rId18"/>
    <p:sldId id="282" r:id="rId19"/>
    <p:sldId id="262" r:id="rId20"/>
    <p:sldId id="309" r:id="rId21"/>
    <p:sldId id="2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EB8F4-B597-4000-86B0-24C89FB506A5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D31D5-54BD-4532-8383-571B8D4F0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91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D31D5-54BD-4532-8383-571B8D4F0A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1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98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1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15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7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3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33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26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98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41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1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5/8/2026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E081A-F716-4CD8-ABF0-BB8E5CC1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4241" y="2605700"/>
            <a:ext cx="9144000" cy="111040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Exploring deep Mesozoic reservoirs in the Lower Kura Basin: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neotectonic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controls and fluid behavior in the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Yevlakh-Agjabadi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Depression, Azerbaijan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4860"/>
            <a:ext cx="9144000" cy="717043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Fidan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Aslanzade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Beyler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Aslanov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Shakhzod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Umarov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Rahimjan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Umurzakov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21324"/>
            <a:ext cx="1770143" cy="1050588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518808" y="5096538"/>
            <a:ext cx="3790545" cy="717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84" y="507283"/>
            <a:ext cx="1956216" cy="678670"/>
          </a:xfrm>
          <a:prstGeom prst="rect">
            <a:avLst/>
          </a:prstGeom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618343" y="4694296"/>
            <a:ext cx="1045775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r-TR" altLang="en-U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</a:t>
            </a:r>
            <a:r>
              <a:rPr kumimoji="0" lang="en-US" altLang="en-U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tr-TR" altLang="en-U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French-Azerbaijani University (UFAZ/ASOIU)</a:t>
            </a:r>
            <a:r>
              <a:rPr kumimoji="0" lang="tr-TR" alt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Baku, Azerbaijan (fidan.aslanzada@ufaz.az)</a:t>
            </a:r>
            <a:br>
              <a:rPr kumimoji="0" lang="tr-TR" alt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tr-TR" altLang="en-U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</a:t>
            </a:r>
            <a:r>
              <a:rPr kumimoji="0" lang="en-US" altLang="en-U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tr-TR" altLang="en-U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Institute of Geotechnological Problems of Oil, Gas and Chemistry, Azerbaijan State Oil and Industry University (ASOIU)</a:t>
            </a:r>
            <a:r>
              <a:rPr kumimoji="0" lang="tr-TR" alt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Baku, Azerbaijan (beyler@inbox.ru)</a:t>
            </a:r>
            <a:br>
              <a:rPr kumimoji="0" lang="tr-TR" alt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tr-TR" altLang="en-U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</a:t>
            </a:r>
            <a:r>
              <a:rPr lang="tr-TR" altLang="en-US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Uzbek  Institute  of  Standards</a:t>
            </a:r>
            <a:r>
              <a:rPr lang="tr-TR" altLang="en-U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Tashkent, Uzbekistan (shakhumarov@gmail.com)</a:t>
            </a:r>
            <a:endParaRPr lang="tr-TR" altLang="en-US" sz="44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r-TR" altLang="en-U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tr-TR" altLang="en-U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tr-TR" altLang="en-U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kumimoji="0" lang="en-US" altLang="en-U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altLang="en-US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Tashkent State Technical University named after Islam Karimov, Tashkent, Uzbekistan </a:t>
            </a:r>
            <a:r>
              <a:rPr lang="tr-TR" altLang="en-U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(umruzok54@gmail.com)</a:t>
            </a:r>
            <a:br>
              <a:rPr lang="tr-TR" altLang="en-U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tr-TR" altLang="en-US" sz="1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803" b="5803"/>
          <a:stretch/>
        </p:blipFill>
        <p:spPr>
          <a:xfrm>
            <a:off x="268438" y="259146"/>
            <a:ext cx="1208313" cy="1112766"/>
          </a:xfrm>
          <a:prstGeom prst="rect">
            <a:avLst/>
          </a:prstGeom>
        </p:spPr>
      </p:pic>
      <p:pic>
        <p:nvPicPr>
          <p:cNvPr id="1028" name="Picture 4" descr="EGU26 - H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396" y="21771"/>
            <a:ext cx="1598604" cy="16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05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64" y="0"/>
            <a:ext cx="6024473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Structural-tectonic differentiation of pinch-out zones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5/8/2026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02" y="1314037"/>
            <a:ext cx="5954198" cy="360629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548953" y="-27541"/>
            <a:ext cx="594360" cy="646331"/>
            <a:chOff x="396240" y="1748209"/>
            <a:chExt cx="594360" cy="646331"/>
          </a:xfrm>
        </p:grpSpPr>
        <p:sp>
          <p:nvSpPr>
            <p:cNvPr id="13" name="Rounded Rectangle 12"/>
            <p:cNvSpPr/>
            <p:nvPr/>
          </p:nvSpPr>
          <p:spPr>
            <a:xfrm>
              <a:off x="396240" y="1798320"/>
              <a:ext cx="59436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0380" y="1748209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63" y="22570"/>
            <a:ext cx="4662122" cy="6858000"/>
          </a:xfrm>
        </p:spPr>
      </p:pic>
      <p:sp>
        <p:nvSpPr>
          <p:cNvPr id="15" name="Rectangle 14"/>
          <p:cNvSpPr/>
          <p:nvPr/>
        </p:nvSpPr>
        <p:spPr>
          <a:xfrm>
            <a:off x="9368850" y="6545823"/>
            <a:ext cx="3401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Aslanov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az-Latn-A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lanzadə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(2022)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368850" y="668901"/>
            <a:ext cx="2436554" cy="10650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Structural-lithological scheme of pinch-out zones and hydrocarbon migration pathways of the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Saatly-Göychay-Lankaran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zone</a:t>
            </a:r>
            <a:endParaRPr lang="en-US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6395" y="1297371"/>
            <a:ext cx="975650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DJAFARLI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0187" y="3153762"/>
            <a:ext cx="975650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ZARDAB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31912" y="3276872"/>
            <a:ext cx="975650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QISHLAR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70593" y="3153762"/>
            <a:ext cx="975650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SORSOR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26320" y="2165716"/>
            <a:ext cx="975650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HC FORMATION</a:t>
            </a:r>
          </a:p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31137" y="4920336"/>
            <a:ext cx="2973952" cy="1960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1801" y="5054310"/>
            <a:ext cx="89632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Legend: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seismic horizon (I – Productive sequence, III – Miocene, IV – top of Maykop); 2 – seismic reflections corresponding to the boundary of the Mesozoic complex; 3 – exploration wells.</a:t>
            </a:r>
          </a:p>
          <a:p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Aslanov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Aslanzadə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(2022)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817" y="1253807"/>
            <a:ext cx="43436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</a:t>
            </a:r>
            <a:endParaRPr lang="en-US" sz="1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4031" y="3343860"/>
            <a:ext cx="43436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</a:t>
            </a:r>
            <a:endParaRPr lang="en-US" sz="1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61632" y="1279977"/>
            <a:ext cx="43436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endParaRPr lang="en-US" sz="1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68792" y="3334274"/>
            <a:ext cx="43436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endParaRPr lang="en-US" sz="1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8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15174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Muradkhanly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uplift as a model of a structural trap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5/8/2026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480"/>
            <a:ext cx="7799549" cy="55576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79851" y="6282102"/>
            <a:ext cx="4914418" cy="38169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Djarly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Muradkhanly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Sorsor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uplift group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90537" y="3042533"/>
            <a:ext cx="2025570" cy="12384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54940" y="4358765"/>
            <a:ext cx="4257394" cy="175432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Scheme of hydrocarbon migration and formation of hydrocarbon potential of the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Muradkhanly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field (based on SOCAR materials). In the structural-tectonic framework of the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Agjabedi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trough and the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Talysh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uplift.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548953" y="-27541"/>
            <a:ext cx="594360" cy="646331"/>
            <a:chOff x="396240" y="1748209"/>
            <a:chExt cx="594360" cy="646331"/>
          </a:xfrm>
        </p:grpSpPr>
        <p:sp>
          <p:nvSpPr>
            <p:cNvPr id="11" name="Rounded Rectangle 10"/>
            <p:cNvSpPr/>
            <p:nvPr/>
          </p:nvSpPr>
          <p:spPr>
            <a:xfrm>
              <a:off x="396240" y="1798320"/>
              <a:ext cx="59436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0380" y="1748209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787" y="1570809"/>
            <a:ext cx="5435713" cy="27102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68401" y="736601"/>
            <a:ext cx="172720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DJARLI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1400" y="618790"/>
            <a:ext cx="2047239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MURADKHALY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50494" y="618790"/>
            <a:ext cx="172720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SORSOR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2435" y="1059715"/>
            <a:ext cx="68350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16043" y="1059714"/>
            <a:ext cx="68350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9979" y="1414454"/>
            <a:ext cx="15156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 LEVEL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293999">
            <a:off x="6347034" y="5433918"/>
            <a:ext cx="68350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Kura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9318487">
            <a:off x="5806747" y="5715742"/>
            <a:ext cx="68350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Araz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51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143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Trap types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seismotectonic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analysis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955"/>
            <a:ext cx="5957125" cy="392587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5/8/2026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75946"/>
            <a:ext cx="4507181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Gedekboz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Barda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Amirarkh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uplift group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57124" y="5265110"/>
            <a:ext cx="4707874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Amirarkh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Barda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Agjabedi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uplift group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15"/>
          <a:stretch/>
        </p:blipFill>
        <p:spPr>
          <a:xfrm>
            <a:off x="5957124" y="1325955"/>
            <a:ext cx="6212709" cy="385398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548953" y="-27541"/>
            <a:ext cx="594360" cy="646331"/>
            <a:chOff x="396240" y="1748209"/>
            <a:chExt cx="594360" cy="646331"/>
          </a:xfrm>
        </p:grpSpPr>
        <p:sp>
          <p:nvSpPr>
            <p:cNvPr id="11" name="Rounded Rectangle 10"/>
            <p:cNvSpPr/>
            <p:nvPr/>
          </p:nvSpPr>
          <p:spPr>
            <a:xfrm>
              <a:off x="396240" y="1798320"/>
              <a:ext cx="59436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0380" y="1748209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164922" y="1300775"/>
            <a:ext cx="1310053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GEDEKBOZ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0442" y="1423885"/>
            <a:ext cx="1163749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BARDA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5679" y="1327486"/>
            <a:ext cx="1289738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AMIRARKH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57722" y="1314130"/>
            <a:ext cx="1484197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AMIRARKH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65010" y="1343359"/>
            <a:ext cx="1163749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BARDA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82384" y="1347330"/>
            <a:ext cx="1460929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AGDJEBEDI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99280" y="4683760"/>
            <a:ext cx="1513840" cy="568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271" y="1487033"/>
            <a:ext cx="68350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NW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92877" y="1548008"/>
            <a:ext cx="88529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548953" y="1531606"/>
            <a:ext cx="68350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18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3" y="19647"/>
            <a:ext cx="11446397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Structural-tectonic setting of the YAD based on the results of seismostratigraphic analysis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5/8/2026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9006" y="1318258"/>
            <a:ext cx="2312126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Gedekboz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uplift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W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9"/>
          <a:stretch>
            <a:fillRect/>
          </a:stretch>
        </p:blipFill>
        <p:spPr bwMode="auto">
          <a:xfrm>
            <a:off x="2293120" y="1345210"/>
            <a:ext cx="4094736" cy="28869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6503806" y="1067847"/>
            <a:ext cx="5149287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Shiringum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Muradkhanly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Sorsor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uplift group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760" y="1529876"/>
            <a:ext cx="4545478" cy="268795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548953" y="-27541"/>
            <a:ext cx="594360" cy="646331"/>
            <a:chOff x="396240" y="1748209"/>
            <a:chExt cx="594360" cy="646331"/>
          </a:xfrm>
        </p:grpSpPr>
        <p:sp>
          <p:nvSpPr>
            <p:cNvPr id="11" name="Rounded Rectangle 10"/>
            <p:cNvSpPr/>
            <p:nvPr/>
          </p:nvSpPr>
          <p:spPr>
            <a:xfrm>
              <a:off x="396240" y="1798320"/>
              <a:ext cx="59436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380" y="1748209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239" y="4161314"/>
            <a:ext cx="4064568" cy="269668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7500" y="4161314"/>
            <a:ext cx="2235620" cy="9233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Shirvan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Barda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Amirarkh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uplift group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760" y="4161314"/>
            <a:ext cx="3821157" cy="266563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051379" y="6066206"/>
            <a:ext cx="2399841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Agdjebedi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uplift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1302" y="1257164"/>
            <a:ext cx="900098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GEDEKBOZ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65631" y="4063938"/>
            <a:ext cx="1397389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SHIRVAN-BARDA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24225" y="4094716"/>
            <a:ext cx="1289738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AMIRARKH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75649" y="1433014"/>
            <a:ext cx="975650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SORSOR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05751" y="1468078"/>
            <a:ext cx="1199920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MURADKHANLY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30101" y="1415338"/>
            <a:ext cx="975650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SHIRINQUM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76617" y="4073267"/>
            <a:ext cx="1460929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AGDJEBEDI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93413" y="1225925"/>
            <a:ext cx="68350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NW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09546" y="4196377"/>
            <a:ext cx="68350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566928" y="1540735"/>
            <a:ext cx="68350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25948" y="4063938"/>
            <a:ext cx="68350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74889" y="1252877"/>
            <a:ext cx="68350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3352" y="4142198"/>
            <a:ext cx="68350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70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16" y="960121"/>
            <a:ext cx="7762928" cy="53962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176" y="-140050"/>
            <a:ext cx="1025401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map of the Mesozoic top with pinch-out zones and prospective oil and gas structures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5/8/2026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548953" y="-27541"/>
            <a:ext cx="594360" cy="646331"/>
            <a:chOff x="396240" y="1748209"/>
            <a:chExt cx="594360" cy="646331"/>
          </a:xfrm>
        </p:grpSpPr>
        <p:sp>
          <p:nvSpPr>
            <p:cNvPr id="9" name="Rounded Rectangle 8"/>
            <p:cNvSpPr/>
            <p:nvPr/>
          </p:nvSpPr>
          <p:spPr>
            <a:xfrm>
              <a:off x="396240" y="1798320"/>
              <a:ext cx="59436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380" y="1748209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424721" y="1475772"/>
            <a:ext cx="1377388" cy="1354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04241" y="4122516"/>
            <a:ext cx="1377388" cy="135423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8152" y="2827907"/>
            <a:ext cx="3018775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Naftalan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Gedekboz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Duzdag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459850" y="2707947"/>
            <a:ext cx="940969" cy="122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585188" y="5305432"/>
            <a:ext cx="1558125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Shiringum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Muradkhanly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Sorsor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>
            <a:stCxn id="15" idx="1"/>
          </p:cNvCxnSpPr>
          <p:nvPr/>
        </p:nvCxnSpPr>
        <p:spPr>
          <a:xfrm flipH="1" flipV="1">
            <a:off x="10303874" y="5210000"/>
            <a:ext cx="281314" cy="5570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828157" y="4344624"/>
            <a:ext cx="2881979" cy="1960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581400" y="5836127"/>
            <a:ext cx="2881979" cy="474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57860" y="4888383"/>
            <a:ext cx="28225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constructed from seismic data (along horizon 'R') and structural maps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Kocharli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2010). Scale 1:200,000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16710" y="1839752"/>
            <a:ext cx="2087164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OCEANIC FLOOR /</a:t>
            </a:r>
          </a:p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BASEMENT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6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663" y="1170620"/>
            <a:ext cx="4603047" cy="5687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4943"/>
            <a:ext cx="12192000" cy="1325563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Naftalan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Muradkhanly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anticlinal structures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5/8/2026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9" r="25161" b="13176"/>
          <a:stretch/>
        </p:blipFill>
        <p:spPr>
          <a:xfrm>
            <a:off x="2646986" y="2227768"/>
            <a:ext cx="4876800" cy="46302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740434" y="564802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1D1D1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548953" y="-27541"/>
            <a:ext cx="594360" cy="646331"/>
            <a:chOff x="396240" y="1748209"/>
            <a:chExt cx="594360" cy="646331"/>
          </a:xfrm>
        </p:grpSpPr>
        <p:sp>
          <p:nvSpPr>
            <p:cNvPr id="8" name="Rounded Rectangle 7"/>
            <p:cNvSpPr/>
            <p:nvPr/>
          </p:nvSpPr>
          <p:spPr>
            <a:xfrm>
              <a:off x="396240" y="1798320"/>
              <a:ext cx="59436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0380" y="1748209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26877" b="51942"/>
          <a:stretch/>
        </p:blipFill>
        <p:spPr>
          <a:xfrm>
            <a:off x="0" y="663873"/>
            <a:ext cx="3233834" cy="18348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45321" y="1607478"/>
            <a:ext cx="1330814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1D1D1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Naftalan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81798" y="663873"/>
            <a:ext cx="1843774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1D1D1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Murakhanly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88950" y="1149350"/>
            <a:ext cx="463550" cy="1330325"/>
          </a:xfrm>
          <a:custGeom>
            <a:avLst/>
            <a:gdLst>
              <a:gd name="connsiteX0" fmla="*/ 0 w 463550"/>
              <a:gd name="connsiteY0" fmla="*/ 0 h 1330325"/>
              <a:gd name="connsiteX1" fmla="*/ 193675 w 463550"/>
              <a:gd name="connsiteY1" fmla="*/ 371475 h 1330325"/>
              <a:gd name="connsiteX2" fmla="*/ 193675 w 463550"/>
              <a:gd name="connsiteY2" fmla="*/ 371475 h 1330325"/>
              <a:gd name="connsiteX3" fmla="*/ 320675 w 463550"/>
              <a:gd name="connsiteY3" fmla="*/ 752475 h 1330325"/>
              <a:gd name="connsiteX4" fmla="*/ 419100 w 463550"/>
              <a:gd name="connsiteY4" fmla="*/ 1193800 h 1330325"/>
              <a:gd name="connsiteX5" fmla="*/ 463550 w 463550"/>
              <a:gd name="connsiteY5" fmla="*/ 1330325 h 133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3550" h="1330325">
                <a:moveTo>
                  <a:pt x="0" y="0"/>
                </a:moveTo>
                <a:lnTo>
                  <a:pt x="193675" y="371475"/>
                </a:lnTo>
                <a:lnTo>
                  <a:pt x="193675" y="371475"/>
                </a:lnTo>
                <a:cubicBezTo>
                  <a:pt x="214842" y="434975"/>
                  <a:pt x="283104" y="615421"/>
                  <a:pt x="320675" y="752475"/>
                </a:cubicBezTo>
                <a:cubicBezTo>
                  <a:pt x="358246" y="889529"/>
                  <a:pt x="395288" y="1097492"/>
                  <a:pt x="419100" y="1193800"/>
                </a:cubicBezTo>
                <a:cubicBezTo>
                  <a:pt x="442912" y="1290108"/>
                  <a:pt x="453231" y="1310216"/>
                  <a:pt x="463550" y="133032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701675" y="1041400"/>
            <a:ext cx="933450" cy="1428750"/>
          </a:xfrm>
          <a:custGeom>
            <a:avLst/>
            <a:gdLst>
              <a:gd name="connsiteX0" fmla="*/ 0 w 933450"/>
              <a:gd name="connsiteY0" fmla="*/ 0 h 1428750"/>
              <a:gd name="connsiteX1" fmla="*/ 571500 w 933450"/>
              <a:gd name="connsiteY1" fmla="*/ 714375 h 1428750"/>
              <a:gd name="connsiteX2" fmla="*/ 571500 w 933450"/>
              <a:gd name="connsiteY2" fmla="*/ 714375 h 1428750"/>
              <a:gd name="connsiteX3" fmla="*/ 771525 w 933450"/>
              <a:gd name="connsiteY3" fmla="*/ 1082675 h 1428750"/>
              <a:gd name="connsiteX4" fmla="*/ 933450 w 933450"/>
              <a:gd name="connsiteY4" fmla="*/ 142875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0" h="1428750">
                <a:moveTo>
                  <a:pt x="0" y="0"/>
                </a:moveTo>
                <a:lnTo>
                  <a:pt x="571500" y="714375"/>
                </a:lnTo>
                <a:lnTo>
                  <a:pt x="571500" y="714375"/>
                </a:lnTo>
                <a:cubicBezTo>
                  <a:pt x="604837" y="775758"/>
                  <a:pt x="711200" y="963613"/>
                  <a:pt x="771525" y="1082675"/>
                </a:cubicBezTo>
                <a:cubicBezTo>
                  <a:pt x="831850" y="1201737"/>
                  <a:pt x="882650" y="1315243"/>
                  <a:pt x="933450" y="142875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571750" y="1565275"/>
            <a:ext cx="36946" cy="8794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171450" y="2289175"/>
            <a:ext cx="701675" cy="41275"/>
          </a:xfrm>
          <a:custGeom>
            <a:avLst/>
            <a:gdLst>
              <a:gd name="connsiteX0" fmla="*/ 0 w 701675"/>
              <a:gd name="connsiteY0" fmla="*/ 31750 h 41275"/>
              <a:gd name="connsiteX1" fmla="*/ 165100 w 701675"/>
              <a:gd name="connsiteY1" fmla="*/ 41275 h 41275"/>
              <a:gd name="connsiteX2" fmla="*/ 425450 w 701675"/>
              <a:gd name="connsiteY2" fmla="*/ 38100 h 41275"/>
              <a:gd name="connsiteX3" fmla="*/ 701675 w 701675"/>
              <a:gd name="connsiteY3" fmla="*/ 0 h 4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675" h="41275">
                <a:moveTo>
                  <a:pt x="0" y="31750"/>
                </a:moveTo>
                <a:cubicBezTo>
                  <a:pt x="47096" y="35983"/>
                  <a:pt x="165100" y="41275"/>
                  <a:pt x="165100" y="41275"/>
                </a:cubicBezTo>
                <a:lnTo>
                  <a:pt x="425450" y="38100"/>
                </a:lnTo>
                <a:cubicBezTo>
                  <a:pt x="514879" y="31221"/>
                  <a:pt x="608277" y="15610"/>
                  <a:pt x="701675" y="0"/>
                </a:cubicBezTo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387475" y="1714500"/>
            <a:ext cx="1187450" cy="238125"/>
          </a:xfrm>
          <a:custGeom>
            <a:avLst/>
            <a:gdLst>
              <a:gd name="connsiteX0" fmla="*/ 0 w 1187450"/>
              <a:gd name="connsiteY0" fmla="*/ 238125 h 238125"/>
              <a:gd name="connsiteX1" fmla="*/ 260350 w 1187450"/>
              <a:gd name="connsiteY1" fmla="*/ 130175 h 238125"/>
              <a:gd name="connsiteX2" fmla="*/ 555625 w 1187450"/>
              <a:gd name="connsiteY2" fmla="*/ 47625 h 238125"/>
              <a:gd name="connsiteX3" fmla="*/ 863600 w 1187450"/>
              <a:gd name="connsiteY3" fmla="*/ 34925 h 238125"/>
              <a:gd name="connsiteX4" fmla="*/ 1187450 w 1187450"/>
              <a:gd name="connsiteY4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7450" h="238125">
                <a:moveTo>
                  <a:pt x="0" y="238125"/>
                </a:moveTo>
                <a:cubicBezTo>
                  <a:pt x="83873" y="200025"/>
                  <a:pt x="167746" y="161925"/>
                  <a:pt x="260350" y="130175"/>
                </a:cubicBezTo>
                <a:cubicBezTo>
                  <a:pt x="352954" y="98425"/>
                  <a:pt x="455083" y="63500"/>
                  <a:pt x="555625" y="47625"/>
                </a:cubicBezTo>
                <a:cubicBezTo>
                  <a:pt x="656167" y="31750"/>
                  <a:pt x="758296" y="42862"/>
                  <a:pt x="863600" y="34925"/>
                </a:cubicBezTo>
                <a:cubicBezTo>
                  <a:pt x="968904" y="26987"/>
                  <a:pt x="1078177" y="13493"/>
                  <a:pt x="1187450" y="0"/>
                </a:cubicBezTo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1501775" y="1957184"/>
            <a:ext cx="1076325" cy="211341"/>
          </a:xfrm>
          <a:custGeom>
            <a:avLst/>
            <a:gdLst>
              <a:gd name="connsiteX0" fmla="*/ 0 w 1076325"/>
              <a:gd name="connsiteY0" fmla="*/ 211341 h 211341"/>
              <a:gd name="connsiteX1" fmla="*/ 288925 w 1076325"/>
              <a:gd name="connsiteY1" fmla="*/ 100216 h 211341"/>
              <a:gd name="connsiteX2" fmla="*/ 571500 w 1076325"/>
              <a:gd name="connsiteY2" fmla="*/ 43066 h 211341"/>
              <a:gd name="connsiteX3" fmla="*/ 790575 w 1076325"/>
              <a:gd name="connsiteY3" fmla="*/ 1791 h 211341"/>
              <a:gd name="connsiteX4" fmla="*/ 1076325 w 1076325"/>
              <a:gd name="connsiteY4" fmla="*/ 11316 h 21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325" h="211341">
                <a:moveTo>
                  <a:pt x="0" y="211341"/>
                </a:moveTo>
                <a:cubicBezTo>
                  <a:pt x="96837" y="169801"/>
                  <a:pt x="193675" y="128262"/>
                  <a:pt x="288925" y="100216"/>
                </a:cubicBezTo>
                <a:cubicBezTo>
                  <a:pt x="384175" y="72170"/>
                  <a:pt x="571500" y="43066"/>
                  <a:pt x="571500" y="43066"/>
                </a:cubicBezTo>
                <a:cubicBezTo>
                  <a:pt x="655108" y="26662"/>
                  <a:pt x="706438" y="7083"/>
                  <a:pt x="790575" y="1791"/>
                </a:cubicBezTo>
                <a:cubicBezTo>
                  <a:pt x="874713" y="-3501"/>
                  <a:pt x="975519" y="3907"/>
                  <a:pt x="1076325" y="11316"/>
                </a:cubicBezTo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2601802" y="1696887"/>
            <a:ext cx="632032" cy="182713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608696" y="1915092"/>
            <a:ext cx="632032" cy="182713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398681" y="4846742"/>
            <a:ext cx="68350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708616" y="4858297"/>
            <a:ext cx="68350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69192" y="6329128"/>
            <a:ext cx="211202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VOLCANIC INTRUSION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50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98"/>
          <a:stretch/>
        </p:blipFill>
        <p:spPr>
          <a:xfrm>
            <a:off x="1327446" y="813031"/>
            <a:ext cx="10151728" cy="312940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22" y="-82096"/>
            <a:ext cx="12316718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Tectono-structural interpretation of regional seismic profiles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501" y="6467081"/>
            <a:ext cx="2743200" cy="365125"/>
          </a:xfrm>
        </p:spPr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5/8/2026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559" y="899440"/>
            <a:ext cx="1251030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№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1701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541031" y="848034"/>
            <a:ext cx="594360" cy="646331"/>
            <a:chOff x="396240" y="1748209"/>
            <a:chExt cx="594360" cy="646331"/>
          </a:xfrm>
        </p:grpSpPr>
        <p:sp>
          <p:nvSpPr>
            <p:cNvPr id="9" name="Rounded Rectangle 8"/>
            <p:cNvSpPr/>
            <p:nvPr/>
          </p:nvSpPr>
          <p:spPr>
            <a:xfrm>
              <a:off x="396240" y="1798320"/>
              <a:ext cx="59436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380" y="1748209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86"/>
          <a:stretch/>
        </p:blipFill>
        <p:spPr>
          <a:xfrm>
            <a:off x="1492101" y="3877798"/>
            <a:ext cx="9939775" cy="30225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922" y="3704246"/>
            <a:ext cx="1165185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1702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229" y="2281467"/>
            <a:ext cx="2005647" cy="1345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229" y="5287190"/>
            <a:ext cx="2005647" cy="13456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79600" y="4083305"/>
            <a:ext cx="37592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92586" y="796805"/>
            <a:ext cx="1345949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GEDEKBOZ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01281" y="794494"/>
            <a:ext cx="1397389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BARDA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9315" y="4083305"/>
            <a:ext cx="1397389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BARDA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88438" y="3877798"/>
            <a:ext cx="1266456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AMIRARKH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20175" y="3990972"/>
            <a:ext cx="1397389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SHIRVANLI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9833" y="929628"/>
            <a:ext cx="68350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NW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48370" y="935441"/>
            <a:ext cx="68350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10826" y="4133029"/>
            <a:ext cx="68350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96094" y="4073578"/>
            <a:ext cx="68350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EW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9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04"/>
          <a:stretch/>
        </p:blipFill>
        <p:spPr>
          <a:xfrm>
            <a:off x="1324783" y="651962"/>
            <a:ext cx="10867217" cy="311185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83" y="6419304"/>
            <a:ext cx="2743200" cy="365125"/>
          </a:xfrm>
        </p:spPr>
        <p:txBody>
          <a:bodyPr/>
          <a:lstStyle/>
          <a:p>
            <a:r>
              <a:rPr lang="en-US" smtClean="0"/>
              <a:t>5/8/2026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/>
              <a:t>17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7476" y="929041"/>
            <a:ext cx="1167307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А)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№1405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548953" y="-27541"/>
            <a:ext cx="594360" cy="646331"/>
            <a:chOff x="396240" y="1748209"/>
            <a:chExt cx="594360" cy="646331"/>
          </a:xfrm>
        </p:grpSpPr>
        <p:sp>
          <p:nvSpPr>
            <p:cNvPr id="9" name="Rounded Rectangle 8"/>
            <p:cNvSpPr/>
            <p:nvPr/>
          </p:nvSpPr>
          <p:spPr>
            <a:xfrm>
              <a:off x="396240" y="1798320"/>
              <a:ext cx="59436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380" y="1748209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FF0000"/>
                  </a:solidFill>
                </a:rPr>
                <a:t>4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15"/>
          <a:stretch/>
        </p:blipFill>
        <p:spPr>
          <a:xfrm>
            <a:off x="1324783" y="3608882"/>
            <a:ext cx="10766257" cy="32491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774" y="3971174"/>
            <a:ext cx="1154483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az-Latn-AZ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№</a:t>
            </a:r>
            <a:r>
              <a:rPr lang="az-Latn-AZ" dirty="0">
                <a:latin typeface="Times New Roman" panose="02020603050405020304" pitchFamily="18" charset="0"/>
                <a:ea typeface="Calibri" panose="020F0502020204030204" pitchFamily="34" charset="0"/>
              </a:rPr>
              <a:t>1406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043" y="5151120"/>
            <a:ext cx="2942897" cy="17068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155" y="2553975"/>
            <a:ext cx="1818807" cy="10549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73101" y="2790124"/>
            <a:ext cx="45236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А) </a:t>
            </a:r>
            <a:endParaRPr lang="en-US" sz="1600" b="1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1008" y="-197680"/>
            <a:ext cx="113548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Tectono-structural interpretation of regional seismic profiles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83267" y="758552"/>
            <a:ext cx="1722118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DELIMAMEDLI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62439" y="893236"/>
            <a:ext cx="1722118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BOZYERI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58908" y="843797"/>
            <a:ext cx="1722118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DURZDAQ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26835" y="858937"/>
            <a:ext cx="1722118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AMIRARKH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13439" y="3660262"/>
            <a:ext cx="1871117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DELIMAMEDLI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58908" y="3700602"/>
            <a:ext cx="1722118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BORSUNLU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78955" y="3697379"/>
            <a:ext cx="1722118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GEDEKBOZ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89595" y="1207979"/>
            <a:ext cx="32519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901992" y="1173943"/>
            <a:ext cx="32519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67513" y="4024093"/>
            <a:ext cx="49670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NW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421209" y="4105519"/>
            <a:ext cx="59460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3180133">
            <a:off x="3605645" y="6207915"/>
            <a:ext cx="8634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Kura</a:t>
            </a:r>
            <a:endParaRPr 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82843" y="1196132"/>
            <a:ext cx="496112" cy="253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Kura</a:t>
            </a:r>
            <a:endParaRPr lang="en-US" sz="105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6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17" y="682935"/>
            <a:ext cx="8898442" cy="6125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7024"/>
            <a:ext cx="11586258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Integration of geological and geophysical data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5/8/2026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5705" y="1325563"/>
            <a:ext cx="1220483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№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1701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76825" y="2701926"/>
            <a:ext cx="1144929" cy="38005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1703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3499" y="4325025"/>
            <a:ext cx="2429719" cy="203132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map along the Upper Cretaceous horizon, compiled in 2017 based on ConocoPhillips (USA) data.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548953" y="-27541"/>
            <a:ext cx="594360" cy="646331"/>
            <a:chOff x="396240" y="1748209"/>
            <a:chExt cx="594360" cy="646331"/>
          </a:xfrm>
        </p:grpSpPr>
        <p:sp>
          <p:nvSpPr>
            <p:cNvPr id="10" name="Rounded Rectangle 9"/>
            <p:cNvSpPr/>
            <p:nvPr/>
          </p:nvSpPr>
          <p:spPr>
            <a:xfrm>
              <a:off x="396240" y="1798320"/>
              <a:ext cx="59436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0380" y="1748209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581400" y="742318"/>
            <a:ext cx="1722118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DELIMAMEDLI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4410" y="619207"/>
            <a:ext cx="1722118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BORSUNLU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3964" y="785891"/>
            <a:ext cx="1722118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GEDEKBOZ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25532" y="662780"/>
            <a:ext cx="1397389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BARDA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6016" y="618790"/>
            <a:ext cx="1438153" cy="24663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MURADKHANLY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34677" y="619611"/>
            <a:ext cx="1199920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SAATLI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34717" y="803873"/>
            <a:ext cx="1199920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54388" y="2894122"/>
            <a:ext cx="1388445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AGDJEBEDI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30273" y="5061584"/>
            <a:ext cx="2187481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SOCAR profiles</a:t>
            </a:r>
          </a:p>
          <a:p>
            <a:pPr>
              <a:lnSpc>
                <a:spcPct val="150000"/>
              </a:lnSpc>
            </a:pP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SOCAR data</a:t>
            </a:r>
          </a:p>
          <a:p>
            <a:pPr>
              <a:lnSpc>
                <a:spcPct val="150000"/>
              </a:lnSpc>
            </a:pP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ConocoPhillips data</a:t>
            </a:r>
          </a:p>
          <a:p>
            <a:pPr>
              <a:lnSpc>
                <a:spcPct val="150000"/>
              </a:lnSpc>
            </a:pP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EAD zone</a:t>
            </a:r>
          </a:p>
          <a:p>
            <a:pPr>
              <a:lnSpc>
                <a:spcPct val="150000"/>
              </a:lnSpc>
            </a:pP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Volcanic complex </a:t>
            </a:r>
          </a:p>
          <a:p>
            <a:pPr>
              <a:lnSpc>
                <a:spcPct val="150000"/>
              </a:lnSpc>
            </a:pP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Carbonate body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95515" y="4878006"/>
            <a:ext cx="1588470" cy="32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LEGEND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4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26" y="1123233"/>
            <a:ext cx="6807948" cy="4923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659"/>
            <a:ext cx="5440071" cy="5310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9835"/>
            <a:ext cx="11249628" cy="13255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prospective structural trap zones and hydrocarbon migration pathways based on modeling of the Mesozoic top surface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5/8/2026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1642" y="5994210"/>
            <a:ext cx="4100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«SURFER»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47504" y="599421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Petrel ©SLB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548953" y="-27541"/>
            <a:ext cx="594360" cy="646331"/>
            <a:chOff x="396240" y="1748209"/>
            <a:chExt cx="594360" cy="646331"/>
          </a:xfrm>
        </p:grpSpPr>
        <p:sp>
          <p:nvSpPr>
            <p:cNvPr id="14" name="Rounded Rectangle 13"/>
            <p:cNvSpPr/>
            <p:nvPr/>
          </p:nvSpPr>
          <p:spPr>
            <a:xfrm>
              <a:off x="396240" y="1798320"/>
              <a:ext cx="59436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0380" y="1748209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Down Arrow 2"/>
          <p:cNvSpPr/>
          <p:nvPr/>
        </p:nvSpPr>
        <p:spPr>
          <a:xfrm rot="6301844">
            <a:off x="1836596" y="2593715"/>
            <a:ext cx="291757" cy="697390"/>
          </a:xfrm>
          <a:prstGeom prst="downArrow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own Arrow 15"/>
          <p:cNvSpPr/>
          <p:nvPr/>
        </p:nvSpPr>
        <p:spPr>
          <a:xfrm rot="4732122">
            <a:off x="1620744" y="2151943"/>
            <a:ext cx="291757" cy="697390"/>
          </a:xfrm>
          <a:prstGeom prst="downArrow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7973115">
            <a:off x="7467174" y="3169220"/>
            <a:ext cx="291757" cy="697390"/>
          </a:xfrm>
          <a:prstGeom prst="downArrow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own Arrow 17"/>
          <p:cNvSpPr/>
          <p:nvPr/>
        </p:nvSpPr>
        <p:spPr>
          <a:xfrm rot="4738172">
            <a:off x="7451781" y="2615132"/>
            <a:ext cx="291757" cy="697390"/>
          </a:xfrm>
          <a:prstGeom prst="downArrow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0880" y="2031882"/>
            <a:ext cx="1291594" cy="12759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39244" y="2586148"/>
            <a:ext cx="1291594" cy="12759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64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" y="-15303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aim of the study is: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" y="2384742"/>
            <a:ext cx="11144250" cy="3680778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analyze the deep geological structure and formation history of 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Yevlakh-Agjabedi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depression;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provide a detailed lithological and stratigraphic characterization of the Mesozoic section, including the determination and refinement of petrophysical properties of reservoir rocks;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improve the methodology for identifying structural elements controlling oil and gas potential, based on the classification of local structures using geophysical data and drilling information;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perform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paleostructural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reconstructions and develop a geodynamic model of the studied region, determining the role of fault zones in hydrocarbon migration and trap emplacement.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5/8/2026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05081" y="6356349"/>
            <a:ext cx="2743200" cy="365125"/>
          </a:xfrm>
        </p:spPr>
        <p:txBody>
          <a:bodyPr/>
          <a:lstStyle/>
          <a:p>
            <a:fld id="{2AAE081A-F716-4CD8-ABF0-BB8E5CC1067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1950" y="778372"/>
            <a:ext cx="11079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aim of the study is: to study the structural and geodynamic features and substantiate the oil and gas potential prospects of the deep Mesozoic complexes in the central part of the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Yevlakh-Agjabedi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depression, Azerbaijan.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79120" y="1463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objectives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6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433" y="614403"/>
            <a:ext cx="2846510" cy="32025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04" y="1337477"/>
            <a:ext cx="11388436" cy="5201435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Yevlakh-Agjabedi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Depression is a complex,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polystage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structure formed at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border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major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paleostructures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Upper Cretaceous deposits include carbonate and volcanic facies; Lower Cretaceous has a three-facies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composition including clastic rocks.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Mesozoic rocks have low primary porosity; reservoir potential is realized through secondary porosity (fracturing,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vugs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Permeability up to 527·10⁻¹⁵ m²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Muradkhanly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differences between Cenozoic (stratigraphic/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lithologic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traps) and Mesozoic (tectonically shielded and structural-block traps).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migration schemes for the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Naftalan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Gedekboz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Duzdag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meridional belt: vertical (along faults from Mesozoic) and lateral (from central depression).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Priority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areas identified for high-resolution 2D-3D-4D seismic exploration to map migration pathways, pinch-out zones, and Mesozoic structural forms.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4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671" y="-568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/>
              <a:t>21</a:t>
            </a:fld>
            <a:endParaRPr lang="en-US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2530818" y="863071"/>
            <a:ext cx="7431306" cy="5493279"/>
            <a:chOff x="2253380" y="821803"/>
            <a:chExt cx="8057939" cy="59564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3380" y="821803"/>
              <a:ext cx="7941987" cy="5956491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5651770" y="1828800"/>
              <a:ext cx="4659549" cy="2324911"/>
            </a:xfrm>
            <a:custGeom>
              <a:avLst/>
              <a:gdLst>
                <a:gd name="connsiteX0" fmla="*/ 0 w 4659549"/>
                <a:gd name="connsiteY0" fmla="*/ 2324911 h 2324911"/>
                <a:gd name="connsiteX1" fmla="*/ 301558 w 4659549"/>
                <a:gd name="connsiteY1" fmla="*/ 1770434 h 2324911"/>
                <a:gd name="connsiteX2" fmla="*/ 622570 w 4659549"/>
                <a:gd name="connsiteY2" fmla="*/ 1468877 h 2324911"/>
                <a:gd name="connsiteX3" fmla="*/ 1050587 w 4659549"/>
                <a:gd name="connsiteY3" fmla="*/ 924128 h 2324911"/>
                <a:gd name="connsiteX4" fmla="*/ 1449421 w 4659549"/>
                <a:gd name="connsiteY4" fmla="*/ 243191 h 2324911"/>
                <a:gd name="connsiteX5" fmla="*/ 2538919 w 4659549"/>
                <a:gd name="connsiteY5" fmla="*/ 116732 h 2324911"/>
                <a:gd name="connsiteX6" fmla="*/ 3560324 w 4659549"/>
                <a:gd name="connsiteY6" fmla="*/ 68094 h 2324911"/>
                <a:gd name="connsiteX7" fmla="*/ 4659549 w 4659549"/>
                <a:gd name="connsiteY7" fmla="*/ 0 h 232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59549" h="2324911">
                  <a:moveTo>
                    <a:pt x="0" y="2324911"/>
                  </a:moveTo>
                  <a:cubicBezTo>
                    <a:pt x="98898" y="2119008"/>
                    <a:pt x="197796" y="1913106"/>
                    <a:pt x="301558" y="1770434"/>
                  </a:cubicBezTo>
                  <a:cubicBezTo>
                    <a:pt x="405320" y="1627762"/>
                    <a:pt x="497732" y="1609928"/>
                    <a:pt x="622570" y="1468877"/>
                  </a:cubicBezTo>
                  <a:cubicBezTo>
                    <a:pt x="747408" y="1327826"/>
                    <a:pt x="912778" y="1128409"/>
                    <a:pt x="1050587" y="924128"/>
                  </a:cubicBezTo>
                  <a:cubicBezTo>
                    <a:pt x="1188396" y="719847"/>
                    <a:pt x="1201366" y="377757"/>
                    <a:pt x="1449421" y="243191"/>
                  </a:cubicBezTo>
                  <a:cubicBezTo>
                    <a:pt x="1697476" y="108625"/>
                    <a:pt x="2187102" y="145915"/>
                    <a:pt x="2538919" y="116732"/>
                  </a:cubicBezTo>
                  <a:cubicBezTo>
                    <a:pt x="2890736" y="87549"/>
                    <a:pt x="3560324" y="68094"/>
                    <a:pt x="3560324" y="68094"/>
                  </a:cubicBezTo>
                  <a:lnTo>
                    <a:pt x="4659549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47488" y="2544101"/>
              <a:ext cx="1133644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Paleogene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75386" y="3523182"/>
              <a:ext cx="1210588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Cretaceous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22143" y="6377819"/>
              <a:ext cx="4863831" cy="40047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Girdiman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river basin, E-S Greater Caucasus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718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294" y="1325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scientific novelty lies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234" y="1081429"/>
            <a:ext cx="10273497" cy="5640046"/>
          </a:xfrm>
        </p:spPr>
        <p:txBody>
          <a:bodyPr>
            <a:no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Identified structural patterns of Mesozoic complexes in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Yevlakh-Agjabedi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Depression, confirming a &gt;5 km thick Jurassic volcanic sequence.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substantiation of fundamental trap differences: tectonically shielded and structural-block traps dominate in Mesozoic vs. stratigraphic/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lithologic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Cenozoic.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Established genetic link between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Naftalan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Gedekboz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Duzdag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meridional uplift belt and a deep horst-like structure; proposed two alternative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 migration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models.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a geodynamic model explaining the role of fault zones 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migration and trap emplacement, reconciling deep generation source concepts with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existing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geophysical data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5/8/2026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1934" y="1018645"/>
            <a:ext cx="594360" cy="646331"/>
            <a:chOff x="396240" y="1748209"/>
            <a:chExt cx="594360" cy="646331"/>
          </a:xfrm>
        </p:grpSpPr>
        <p:sp>
          <p:nvSpPr>
            <p:cNvPr id="7" name="Rounded Rectangle 6"/>
            <p:cNvSpPr/>
            <p:nvPr/>
          </p:nvSpPr>
          <p:spPr>
            <a:xfrm>
              <a:off x="396240" y="1798320"/>
              <a:ext cx="59436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0380" y="1748209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74050" y="2388332"/>
            <a:ext cx="594360" cy="646331"/>
            <a:chOff x="396240" y="1748209"/>
            <a:chExt cx="594360" cy="646331"/>
          </a:xfrm>
        </p:grpSpPr>
        <p:sp>
          <p:nvSpPr>
            <p:cNvPr id="10" name="Rounded Rectangle 9"/>
            <p:cNvSpPr/>
            <p:nvPr/>
          </p:nvSpPr>
          <p:spPr>
            <a:xfrm>
              <a:off x="396240" y="1798320"/>
              <a:ext cx="59436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0380" y="1748209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71294" y="3623560"/>
            <a:ext cx="594360" cy="646331"/>
            <a:chOff x="396240" y="1748209"/>
            <a:chExt cx="594360" cy="646331"/>
          </a:xfrm>
        </p:grpSpPr>
        <p:sp>
          <p:nvSpPr>
            <p:cNvPr id="13" name="Rounded Rectangle 12"/>
            <p:cNvSpPr/>
            <p:nvPr/>
          </p:nvSpPr>
          <p:spPr>
            <a:xfrm>
              <a:off x="396240" y="1798320"/>
              <a:ext cx="59436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0380" y="1748209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71294" y="4906368"/>
            <a:ext cx="594360" cy="646331"/>
            <a:chOff x="396240" y="1748209"/>
            <a:chExt cx="594360" cy="646331"/>
          </a:xfrm>
        </p:grpSpPr>
        <p:sp>
          <p:nvSpPr>
            <p:cNvPr id="16" name="Rounded Rectangle 15"/>
            <p:cNvSpPr/>
            <p:nvPr/>
          </p:nvSpPr>
          <p:spPr>
            <a:xfrm>
              <a:off x="396240" y="1798320"/>
              <a:ext cx="59436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380" y="1748209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3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33058"/>
          <a:stretch/>
        </p:blipFill>
        <p:spPr>
          <a:xfrm>
            <a:off x="126075" y="835949"/>
            <a:ext cx="7423873" cy="5520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6597"/>
            <a:ext cx="11765280" cy="1325563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Tectonodynamics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Black Sea-Caspian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3" descr="Безымянный-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6" t="68097" r="40309" b="28571"/>
          <a:stretch/>
        </p:blipFill>
        <p:spPr bwMode="auto">
          <a:xfrm>
            <a:off x="3034486" y="6427241"/>
            <a:ext cx="1719710" cy="22334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5/8/2026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/>
              <a:t>4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978052" y="6535340"/>
            <a:ext cx="2622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Sosson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et al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., 2010 и 2014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 rot="15277896">
            <a:off x="5401115" y="3870362"/>
            <a:ext cx="579120" cy="4673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4596770">
            <a:off x="5003473" y="2332389"/>
            <a:ext cx="579120" cy="4673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9558391">
            <a:off x="4145981" y="3619304"/>
            <a:ext cx="579120" cy="4673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1514400" y="44234"/>
            <a:ext cx="594360" cy="646331"/>
            <a:chOff x="396240" y="1748209"/>
            <a:chExt cx="594360" cy="646331"/>
          </a:xfrm>
        </p:grpSpPr>
        <p:sp>
          <p:nvSpPr>
            <p:cNvPr id="22" name="Rounded Rectangle 21"/>
            <p:cNvSpPr/>
            <p:nvPr/>
          </p:nvSpPr>
          <p:spPr>
            <a:xfrm>
              <a:off x="396240" y="1798320"/>
              <a:ext cx="59436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0380" y="1748209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FF0000"/>
                  </a:solidFill>
                </a:rPr>
                <a:t>1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t="66520" r="37221"/>
          <a:stretch/>
        </p:blipFill>
        <p:spPr>
          <a:xfrm>
            <a:off x="7514080" y="835947"/>
            <a:ext cx="4492524" cy="26613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62454" t="66499"/>
          <a:stretch/>
        </p:blipFill>
        <p:spPr>
          <a:xfrm>
            <a:off x="7701893" y="3497283"/>
            <a:ext cx="3267512" cy="323853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068820" y="972766"/>
            <a:ext cx="1854520" cy="399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5149953" y="2904367"/>
            <a:ext cx="592198" cy="428017"/>
          </a:xfrm>
          <a:prstGeom prst="star5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6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599" y="44913"/>
            <a:ext cx="6461052" cy="463193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Composite stratigraphic column of the YAD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5/8/2026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0134" y="6490825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Forte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2010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Nem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ok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672" y="786873"/>
            <a:ext cx="3943455" cy="58636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09672" y="6545759"/>
            <a:ext cx="2617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Barrier &amp;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Vrielynck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2008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50644"/>
            <a:ext cx="6461052" cy="463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Paleotectonic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evolution of the subduction process of the Eurasian and Arabian plates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9942" y="1622098"/>
            <a:ext cx="6501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3584" y="5089254"/>
            <a:ext cx="9571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- Q</a:t>
            </a:r>
            <a:endParaRPr lang="en-US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610360" y="853440"/>
            <a:ext cx="797560" cy="215900"/>
          </a:xfrm>
          <a:custGeom>
            <a:avLst/>
            <a:gdLst>
              <a:gd name="connsiteX0" fmla="*/ 12700 w 797560"/>
              <a:gd name="connsiteY0" fmla="*/ 25400 h 215900"/>
              <a:gd name="connsiteX1" fmla="*/ 0 w 797560"/>
              <a:gd name="connsiteY1" fmla="*/ 215900 h 215900"/>
              <a:gd name="connsiteX2" fmla="*/ 436880 w 797560"/>
              <a:gd name="connsiteY2" fmla="*/ 215900 h 215900"/>
              <a:gd name="connsiteX3" fmla="*/ 751840 w 797560"/>
              <a:gd name="connsiteY3" fmla="*/ 78740 h 215900"/>
              <a:gd name="connsiteX4" fmla="*/ 797560 w 797560"/>
              <a:gd name="connsiteY4" fmla="*/ 0 h 215900"/>
              <a:gd name="connsiteX5" fmla="*/ 12700 w 797560"/>
              <a:gd name="connsiteY5" fmla="*/ 254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7560" h="215900">
                <a:moveTo>
                  <a:pt x="12700" y="25400"/>
                </a:moveTo>
                <a:lnTo>
                  <a:pt x="0" y="215900"/>
                </a:lnTo>
                <a:lnTo>
                  <a:pt x="436880" y="215900"/>
                </a:lnTo>
                <a:lnTo>
                  <a:pt x="751840" y="78740"/>
                </a:lnTo>
                <a:lnTo>
                  <a:pt x="797560" y="0"/>
                </a:lnTo>
                <a:lnTo>
                  <a:pt x="12700" y="254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2957" y="78413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J 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353800" y="452038"/>
            <a:ext cx="594360" cy="646331"/>
            <a:chOff x="396240" y="1748209"/>
            <a:chExt cx="594360" cy="646331"/>
          </a:xfrm>
        </p:grpSpPr>
        <p:sp>
          <p:nvSpPr>
            <p:cNvPr id="21" name="Rounded Rectangle 20"/>
            <p:cNvSpPr/>
            <p:nvPr/>
          </p:nvSpPr>
          <p:spPr>
            <a:xfrm>
              <a:off x="396240" y="1798320"/>
              <a:ext cx="59436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0380" y="1748209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>
            <a:off x="1544320" y="2636520"/>
            <a:ext cx="797560" cy="284480"/>
          </a:xfrm>
          <a:custGeom>
            <a:avLst/>
            <a:gdLst>
              <a:gd name="connsiteX0" fmla="*/ 0 w 797560"/>
              <a:gd name="connsiteY0" fmla="*/ 208280 h 284480"/>
              <a:gd name="connsiteX1" fmla="*/ 45720 w 797560"/>
              <a:gd name="connsiteY1" fmla="*/ 40640 h 284480"/>
              <a:gd name="connsiteX2" fmla="*/ 182880 w 797560"/>
              <a:gd name="connsiteY2" fmla="*/ 0 h 284480"/>
              <a:gd name="connsiteX3" fmla="*/ 558800 w 797560"/>
              <a:gd name="connsiteY3" fmla="*/ 20320 h 284480"/>
              <a:gd name="connsiteX4" fmla="*/ 797560 w 797560"/>
              <a:gd name="connsiteY4" fmla="*/ 66040 h 284480"/>
              <a:gd name="connsiteX5" fmla="*/ 716280 w 797560"/>
              <a:gd name="connsiteY5" fmla="*/ 147320 h 284480"/>
              <a:gd name="connsiteX6" fmla="*/ 624840 w 797560"/>
              <a:gd name="connsiteY6" fmla="*/ 187960 h 284480"/>
              <a:gd name="connsiteX7" fmla="*/ 533400 w 797560"/>
              <a:gd name="connsiteY7" fmla="*/ 198120 h 284480"/>
              <a:gd name="connsiteX8" fmla="*/ 487680 w 797560"/>
              <a:gd name="connsiteY8" fmla="*/ 213360 h 284480"/>
              <a:gd name="connsiteX9" fmla="*/ 457200 w 797560"/>
              <a:gd name="connsiteY9" fmla="*/ 228600 h 284480"/>
              <a:gd name="connsiteX10" fmla="*/ 457200 w 797560"/>
              <a:gd name="connsiteY10" fmla="*/ 233680 h 284480"/>
              <a:gd name="connsiteX11" fmla="*/ 452120 w 797560"/>
              <a:gd name="connsiteY11" fmla="*/ 233680 h 284480"/>
              <a:gd name="connsiteX12" fmla="*/ 340360 w 797560"/>
              <a:gd name="connsiteY12" fmla="*/ 284480 h 284480"/>
              <a:gd name="connsiteX13" fmla="*/ 101600 w 797560"/>
              <a:gd name="connsiteY13" fmla="*/ 279400 h 284480"/>
              <a:gd name="connsiteX14" fmla="*/ 0 w 797560"/>
              <a:gd name="connsiteY14" fmla="*/ 208280 h 28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7560" h="284480">
                <a:moveTo>
                  <a:pt x="0" y="208280"/>
                </a:moveTo>
                <a:lnTo>
                  <a:pt x="45720" y="40640"/>
                </a:lnTo>
                <a:lnTo>
                  <a:pt x="182880" y="0"/>
                </a:lnTo>
                <a:lnTo>
                  <a:pt x="558800" y="20320"/>
                </a:lnTo>
                <a:lnTo>
                  <a:pt x="797560" y="66040"/>
                </a:lnTo>
                <a:lnTo>
                  <a:pt x="716280" y="147320"/>
                </a:lnTo>
                <a:lnTo>
                  <a:pt x="624840" y="187960"/>
                </a:lnTo>
                <a:cubicBezTo>
                  <a:pt x="594360" y="191347"/>
                  <a:pt x="561874" y="186730"/>
                  <a:pt x="533400" y="198120"/>
                </a:cubicBezTo>
                <a:cubicBezTo>
                  <a:pt x="489613" y="215635"/>
                  <a:pt x="525961" y="202423"/>
                  <a:pt x="487680" y="213360"/>
                </a:cubicBezTo>
                <a:cubicBezTo>
                  <a:pt x="476111" y="216665"/>
                  <a:pt x="466106" y="219694"/>
                  <a:pt x="457200" y="228600"/>
                </a:cubicBezTo>
                <a:lnTo>
                  <a:pt x="457200" y="233680"/>
                </a:lnTo>
                <a:lnTo>
                  <a:pt x="452120" y="233680"/>
                </a:lnTo>
                <a:lnTo>
                  <a:pt x="340360" y="284480"/>
                </a:lnTo>
                <a:lnTo>
                  <a:pt x="101600" y="279400"/>
                </a:lnTo>
                <a:lnTo>
                  <a:pt x="0" y="20828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" y="2532119"/>
            <a:ext cx="12464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K 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600200" y="3505200"/>
            <a:ext cx="797560" cy="243840"/>
          </a:xfrm>
          <a:custGeom>
            <a:avLst/>
            <a:gdLst>
              <a:gd name="connsiteX0" fmla="*/ 10160 w 797560"/>
              <a:gd name="connsiteY0" fmla="*/ 243840 h 243840"/>
              <a:gd name="connsiteX1" fmla="*/ 0 w 797560"/>
              <a:gd name="connsiteY1" fmla="*/ 0 h 243840"/>
              <a:gd name="connsiteX2" fmla="*/ 96520 w 797560"/>
              <a:gd name="connsiteY2" fmla="*/ 10160 h 243840"/>
              <a:gd name="connsiteX3" fmla="*/ 457200 w 797560"/>
              <a:gd name="connsiteY3" fmla="*/ 45720 h 243840"/>
              <a:gd name="connsiteX4" fmla="*/ 746760 w 797560"/>
              <a:gd name="connsiteY4" fmla="*/ 45720 h 243840"/>
              <a:gd name="connsiteX5" fmla="*/ 797560 w 797560"/>
              <a:gd name="connsiteY5" fmla="*/ 91440 h 243840"/>
              <a:gd name="connsiteX6" fmla="*/ 695960 w 797560"/>
              <a:gd name="connsiteY6" fmla="*/ 127000 h 243840"/>
              <a:gd name="connsiteX7" fmla="*/ 584200 w 797560"/>
              <a:gd name="connsiteY7" fmla="*/ 167640 h 243840"/>
              <a:gd name="connsiteX8" fmla="*/ 441960 w 797560"/>
              <a:gd name="connsiteY8" fmla="*/ 228600 h 243840"/>
              <a:gd name="connsiteX9" fmla="*/ 314960 w 797560"/>
              <a:gd name="connsiteY9" fmla="*/ 243840 h 243840"/>
              <a:gd name="connsiteX10" fmla="*/ 10160 w 797560"/>
              <a:gd name="connsiteY10" fmla="*/ 243840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7560" h="243840">
                <a:moveTo>
                  <a:pt x="10160" y="243840"/>
                </a:moveTo>
                <a:lnTo>
                  <a:pt x="0" y="0"/>
                </a:lnTo>
                <a:lnTo>
                  <a:pt x="96520" y="10160"/>
                </a:lnTo>
                <a:lnTo>
                  <a:pt x="457200" y="45720"/>
                </a:lnTo>
                <a:lnTo>
                  <a:pt x="746760" y="45720"/>
                </a:lnTo>
                <a:lnTo>
                  <a:pt x="797560" y="91440"/>
                </a:lnTo>
                <a:lnTo>
                  <a:pt x="695960" y="127000"/>
                </a:lnTo>
                <a:lnTo>
                  <a:pt x="584200" y="167640"/>
                </a:lnTo>
                <a:lnTo>
                  <a:pt x="441960" y="228600"/>
                </a:lnTo>
                <a:lnTo>
                  <a:pt x="314960" y="243840"/>
                </a:lnTo>
                <a:lnTo>
                  <a:pt x="10160" y="2438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60675" y="3406504"/>
            <a:ext cx="7711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574800" y="4445000"/>
            <a:ext cx="802640" cy="228600"/>
          </a:xfrm>
          <a:custGeom>
            <a:avLst/>
            <a:gdLst>
              <a:gd name="connsiteX0" fmla="*/ 0 w 802640"/>
              <a:gd name="connsiteY0" fmla="*/ 208280 h 228600"/>
              <a:gd name="connsiteX1" fmla="*/ 66040 w 802640"/>
              <a:gd name="connsiteY1" fmla="*/ 0 h 228600"/>
              <a:gd name="connsiteX2" fmla="*/ 289560 w 802640"/>
              <a:gd name="connsiteY2" fmla="*/ 15240 h 228600"/>
              <a:gd name="connsiteX3" fmla="*/ 340360 w 802640"/>
              <a:gd name="connsiteY3" fmla="*/ 15240 h 228600"/>
              <a:gd name="connsiteX4" fmla="*/ 650240 w 802640"/>
              <a:gd name="connsiteY4" fmla="*/ 35560 h 228600"/>
              <a:gd name="connsiteX5" fmla="*/ 802640 w 802640"/>
              <a:gd name="connsiteY5" fmla="*/ 10160 h 228600"/>
              <a:gd name="connsiteX6" fmla="*/ 548640 w 802640"/>
              <a:gd name="connsiteY6" fmla="*/ 96520 h 228600"/>
              <a:gd name="connsiteX7" fmla="*/ 508000 w 802640"/>
              <a:gd name="connsiteY7" fmla="*/ 111760 h 228600"/>
              <a:gd name="connsiteX8" fmla="*/ 492760 w 802640"/>
              <a:gd name="connsiteY8" fmla="*/ 121920 h 228600"/>
              <a:gd name="connsiteX9" fmla="*/ 477520 w 802640"/>
              <a:gd name="connsiteY9" fmla="*/ 127000 h 228600"/>
              <a:gd name="connsiteX10" fmla="*/ 462280 w 802640"/>
              <a:gd name="connsiteY10" fmla="*/ 137160 h 228600"/>
              <a:gd name="connsiteX11" fmla="*/ 441960 w 802640"/>
              <a:gd name="connsiteY11" fmla="*/ 147320 h 228600"/>
              <a:gd name="connsiteX12" fmla="*/ 426720 w 802640"/>
              <a:gd name="connsiteY12" fmla="*/ 152400 h 228600"/>
              <a:gd name="connsiteX13" fmla="*/ 416560 w 802640"/>
              <a:gd name="connsiteY13" fmla="*/ 162560 h 228600"/>
              <a:gd name="connsiteX14" fmla="*/ 406400 w 802640"/>
              <a:gd name="connsiteY14" fmla="*/ 167640 h 228600"/>
              <a:gd name="connsiteX15" fmla="*/ 304800 w 802640"/>
              <a:gd name="connsiteY15" fmla="*/ 218440 h 228600"/>
              <a:gd name="connsiteX16" fmla="*/ 132080 w 802640"/>
              <a:gd name="connsiteY16" fmla="*/ 228600 h 228600"/>
              <a:gd name="connsiteX17" fmla="*/ 0 w 802640"/>
              <a:gd name="connsiteY17" fmla="*/ 20828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2640" h="228600">
                <a:moveTo>
                  <a:pt x="0" y="208280"/>
                </a:moveTo>
                <a:lnTo>
                  <a:pt x="66040" y="0"/>
                </a:lnTo>
                <a:lnTo>
                  <a:pt x="289560" y="15240"/>
                </a:lnTo>
                <a:lnTo>
                  <a:pt x="340360" y="15240"/>
                </a:lnTo>
                <a:lnTo>
                  <a:pt x="650240" y="35560"/>
                </a:lnTo>
                <a:lnTo>
                  <a:pt x="802640" y="10160"/>
                </a:lnTo>
                <a:lnTo>
                  <a:pt x="548640" y="96520"/>
                </a:lnTo>
                <a:cubicBezTo>
                  <a:pt x="535093" y="101600"/>
                  <a:pt x="521171" y="105773"/>
                  <a:pt x="508000" y="111760"/>
                </a:cubicBezTo>
                <a:cubicBezTo>
                  <a:pt x="502442" y="114286"/>
                  <a:pt x="498221" y="119190"/>
                  <a:pt x="492760" y="121920"/>
                </a:cubicBezTo>
                <a:cubicBezTo>
                  <a:pt x="487971" y="124315"/>
                  <a:pt x="482309" y="124605"/>
                  <a:pt x="477520" y="127000"/>
                </a:cubicBezTo>
                <a:cubicBezTo>
                  <a:pt x="472059" y="129730"/>
                  <a:pt x="467581" y="134131"/>
                  <a:pt x="462280" y="137160"/>
                </a:cubicBezTo>
                <a:cubicBezTo>
                  <a:pt x="455705" y="140917"/>
                  <a:pt x="448921" y="144337"/>
                  <a:pt x="441960" y="147320"/>
                </a:cubicBezTo>
                <a:cubicBezTo>
                  <a:pt x="437038" y="149429"/>
                  <a:pt x="431312" y="149645"/>
                  <a:pt x="426720" y="152400"/>
                </a:cubicBezTo>
                <a:cubicBezTo>
                  <a:pt x="422613" y="154864"/>
                  <a:pt x="419947" y="159173"/>
                  <a:pt x="416560" y="162560"/>
                </a:cubicBezTo>
                <a:lnTo>
                  <a:pt x="406400" y="167640"/>
                </a:lnTo>
                <a:lnTo>
                  <a:pt x="304800" y="218440"/>
                </a:lnTo>
                <a:lnTo>
                  <a:pt x="132080" y="228600"/>
                </a:lnTo>
                <a:lnTo>
                  <a:pt x="0" y="20828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0044" y="4343767"/>
            <a:ext cx="8535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 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666822" y="4568234"/>
            <a:ext cx="918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29983" y="5314994"/>
            <a:ext cx="918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005" y="431386"/>
            <a:ext cx="4343401" cy="614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0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1"/>
            <a:ext cx="5380382" cy="13255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 showing the location of regional seismic profiles and structures of the YAD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5/8/2026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548953" y="-27541"/>
            <a:ext cx="594360" cy="646331"/>
            <a:chOff x="396240" y="1748209"/>
            <a:chExt cx="594360" cy="646331"/>
          </a:xfrm>
        </p:grpSpPr>
        <p:sp>
          <p:nvSpPr>
            <p:cNvPr id="16" name="Rounded Rectangle 15"/>
            <p:cNvSpPr/>
            <p:nvPr/>
          </p:nvSpPr>
          <p:spPr>
            <a:xfrm>
              <a:off x="396240" y="1798320"/>
              <a:ext cx="59436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380" y="1748209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" t="6590" r="3800" b="13795"/>
          <a:stretch/>
        </p:blipFill>
        <p:spPr>
          <a:xfrm>
            <a:off x="5496454" y="1338264"/>
            <a:ext cx="3386851" cy="42334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t="7560" r="4029" b="15611"/>
          <a:stretch/>
        </p:blipFill>
        <p:spPr>
          <a:xfrm>
            <a:off x="8757035" y="1338264"/>
            <a:ext cx="3480732" cy="42140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80381" y="5552265"/>
            <a:ext cx="68957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conglomerate, 2 – sand, 3 – sandstone, 4 – clay, 5 – calcareous clay, 6 – marl, 7 – mudstone, 8 – limestone, 9 – dolomite, 10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tuffaceous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sandstone, 11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porphyrite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basalt, 12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tuffaceous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gravelite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13 – andesite, 14 – tuff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tuffite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96454" y="-18418"/>
            <a:ext cx="59712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Generalized lithological-stratigraphic section of the northeastern slope of the YAD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8" y="1366577"/>
            <a:ext cx="5399716" cy="406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6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3736"/>
            <a:ext cx="12064678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Indicators of local uplifts in the Mesozoic deposits of the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Yevlakh-Agjabedi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oil and gas region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2039620"/>
              </p:ext>
            </p:extLst>
          </p:nvPr>
        </p:nvGraphicFramePr>
        <p:xfrm>
          <a:off x="1689904" y="937548"/>
          <a:ext cx="8785184" cy="576373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304050">
                  <a:extLst>
                    <a:ext uri="{9D8B030D-6E8A-4147-A177-3AD203B41FA5}">
                      <a16:colId xmlns:a16="http://schemas.microsoft.com/office/drawing/2014/main" val="2512106749"/>
                    </a:ext>
                  </a:extLst>
                </a:gridCol>
                <a:gridCol w="1832441">
                  <a:extLst>
                    <a:ext uri="{9D8B030D-6E8A-4147-A177-3AD203B41FA5}">
                      <a16:colId xmlns:a16="http://schemas.microsoft.com/office/drawing/2014/main" val="2400203743"/>
                    </a:ext>
                  </a:extLst>
                </a:gridCol>
                <a:gridCol w="2398438">
                  <a:extLst>
                    <a:ext uri="{9D8B030D-6E8A-4147-A177-3AD203B41FA5}">
                      <a16:colId xmlns:a16="http://schemas.microsoft.com/office/drawing/2014/main" val="3357325258"/>
                    </a:ext>
                  </a:extLst>
                </a:gridCol>
                <a:gridCol w="1680129">
                  <a:extLst>
                    <a:ext uri="{9D8B030D-6E8A-4147-A177-3AD203B41FA5}">
                      <a16:colId xmlns:a16="http://schemas.microsoft.com/office/drawing/2014/main" val="2027230015"/>
                    </a:ext>
                  </a:extLst>
                </a:gridCol>
                <a:gridCol w="1570126">
                  <a:extLst>
                    <a:ext uri="{9D8B030D-6E8A-4147-A177-3AD203B41FA5}">
                      <a16:colId xmlns:a16="http://schemas.microsoft.com/office/drawing/2014/main" val="2309679044"/>
                    </a:ext>
                  </a:extLst>
                </a:gridCol>
              </a:tblGrid>
              <a:tr h="6804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Structure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Well stratigraphic control 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Amplitude,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Depth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extLst>
                  <a:ext uri="{0D108BD9-81ED-4DB2-BD59-A6C34878D82A}">
                    <a16:rowId xmlns:a16="http://schemas.microsoft.com/office/drawing/2014/main" val="623874395"/>
                  </a:ext>
                </a:extLst>
              </a:tr>
              <a:tr h="3402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Zardab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Mz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extLst>
                  <a:ext uri="{0D108BD9-81ED-4DB2-BD59-A6C34878D82A}">
                    <a16:rowId xmlns:a16="http://schemas.microsoft.com/office/drawing/2014/main" val="484402841"/>
                  </a:ext>
                </a:extLst>
              </a:tr>
              <a:tr h="3402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Djafarli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Mz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100–110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extLst>
                  <a:ext uri="{0D108BD9-81ED-4DB2-BD59-A6C34878D82A}">
                    <a16:rowId xmlns:a16="http://schemas.microsoft.com/office/drawing/2014/main" val="2633380979"/>
                  </a:ext>
                </a:extLst>
              </a:tr>
              <a:tr h="3402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Djarli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Mz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100–120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extLst>
                  <a:ext uri="{0D108BD9-81ED-4DB2-BD59-A6C34878D82A}">
                    <a16:rowId xmlns:a16="http://schemas.microsoft.com/office/drawing/2014/main" val="1833348806"/>
                  </a:ext>
                </a:extLst>
              </a:tr>
              <a:tr h="3402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Sorsor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Mz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80–100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extLst>
                  <a:ext uri="{0D108BD9-81ED-4DB2-BD59-A6C34878D82A}">
                    <a16:rowId xmlns:a16="http://schemas.microsoft.com/office/drawing/2014/main" val="2398791095"/>
                  </a:ext>
                </a:extLst>
              </a:tr>
              <a:tr h="3402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Karabudjak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Mz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50–70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extLst>
                  <a:ext uri="{0D108BD9-81ED-4DB2-BD59-A6C34878D82A}">
                    <a16:rowId xmlns:a16="http://schemas.microsoft.com/office/drawing/2014/main" val="1420637780"/>
                  </a:ext>
                </a:extLst>
              </a:tr>
              <a:tr h="3402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Karabat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Mz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50–60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extLst>
                  <a:ext uri="{0D108BD9-81ED-4DB2-BD59-A6C34878D82A}">
                    <a16:rowId xmlns:a16="http://schemas.microsoft.com/office/drawing/2014/main" val="809495765"/>
                  </a:ext>
                </a:extLst>
              </a:tr>
              <a:tr h="3402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Mid.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Mugan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Mz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80–100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extLst>
                  <a:ext uri="{0D108BD9-81ED-4DB2-BD59-A6C34878D82A}">
                    <a16:rowId xmlns:a16="http://schemas.microsoft.com/office/drawing/2014/main" val="997515404"/>
                  </a:ext>
                </a:extLst>
              </a:tr>
              <a:tr h="3402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Garali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Mz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40–50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extLst>
                  <a:ext uri="{0D108BD9-81ED-4DB2-BD59-A6C34878D82A}">
                    <a16:rowId xmlns:a16="http://schemas.microsoft.com/office/drawing/2014/main" val="725297242"/>
                  </a:ext>
                </a:extLst>
              </a:tr>
              <a:tr h="3402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Mammedli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Mz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80–90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extLst>
                  <a:ext uri="{0D108BD9-81ED-4DB2-BD59-A6C34878D82A}">
                    <a16:rowId xmlns:a16="http://schemas.microsoft.com/office/drawing/2014/main" val="1917441816"/>
                  </a:ext>
                </a:extLst>
              </a:tr>
              <a:tr h="3402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Shikhbaghi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Mz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100–110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extLst>
                  <a:ext uri="{0D108BD9-81ED-4DB2-BD59-A6C34878D82A}">
                    <a16:rowId xmlns:a16="http://schemas.microsoft.com/office/drawing/2014/main" val="552385620"/>
                  </a:ext>
                </a:extLst>
              </a:tr>
              <a:tr h="3402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Karakali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Mz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50–70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extLst>
                  <a:ext uri="{0D108BD9-81ED-4DB2-BD59-A6C34878D82A}">
                    <a16:rowId xmlns:a16="http://schemas.microsoft.com/office/drawing/2014/main" val="1637316634"/>
                  </a:ext>
                </a:extLst>
              </a:tr>
              <a:tr h="24599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Gellyu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Mz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80–90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extLst>
                  <a:ext uri="{0D108BD9-81ED-4DB2-BD59-A6C34878D82A}">
                    <a16:rowId xmlns:a16="http://schemas.microsoft.com/office/drawing/2014/main" val="3312813048"/>
                  </a:ext>
                </a:extLst>
              </a:tr>
              <a:tr h="3402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Beyimli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Mz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40–50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extLst>
                  <a:ext uri="{0D108BD9-81ED-4DB2-BD59-A6C34878D82A}">
                    <a16:rowId xmlns:a16="http://schemas.microsoft.com/office/drawing/2014/main" val="1280035563"/>
                  </a:ext>
                </a:extLst>
              </a:tr>
              <a:tr h="3402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Gishlaq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Mz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70–90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extLst>
                  <a:ext uri="{0D108BD9-81ED-4DB2-BD59-A6C34878D82A}">
                    <a16:rowId xmlns:a16="http://schemas.microsoft.com/office/drawing/2014/main" val="2451824188"/>
                  </a:ext>
                </a:extLst>
              </a:tr>
              <a:tr h="3402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East.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Shikhbaghi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Mz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50–60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4150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90" marR="63990" marT="0" marB="0"/>
                </a:tc>
                <a:extLst>
                  <a:ext uri="{0D108BD9-81ED-4DB2-BD59-A6C34878D82A}">
                    <a16:rowId xmlns:a16="http://schemas.microsoft.com/office/drawing/2014/main" val="3761515285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5/8/2026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548953" y="-27541"/>
            <a:ext cx="594360" cy="646331"/>
            <a:chOff x="396240" y="1748209"/>
            <a:chExt cx="594360" cy="646331"/>
          </a:xfrm>
        </p:grpSpPr>
        <p:sp>
          <p:nvSpPr>
            <p:cNvPr id="11" name="Rounded Rectangle 10"/>
            <p:cNvSpPr/>
            <p:nvPr/>
          </p:nvSpPr>
          <p:spPr>
            <a:xfrm>
              <a:off x="396240" y="1798320"/>
              <a:ext cx="59436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0380" y="1748209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45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5881" y="-28427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Reservoir properties of Cretaceous rocks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9160361"/>
              </p:ext>
            </p:extLst>
          </p:nvPr>
        </p:nvGraphicFramePr>
        <p:xfrm>
          <a:off x="0" y="1129337"/>
          <a:ext cx="5933440" cy="18288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483360">
                  <a:extLst>
                    <a:ext uri="{9D8B030D-6E8A-4147-A177-3AD203B41FA5}">
                      <a16:colId xmlns:a16="http://schemas.microsoft.com/office/drawing/2014/main" val="3654102591"/>
                    </a:ext>
                  </a:extLst>
                </a:gridCol>
                <a:gridCol w="1271415">
                  <a:extLst>
                    <a:ext uri="{9D8B030D-6E8A-4147-A177-3AD203B41FA5}">
                      <a16:colId xmlns:a16="http://schemas.microsoft.com/office/drawing/2014/main" val="2068913206"/>
                    </a:ext>
                  </a:extLst>
                </a:gridCol>
                <a:gridCol w="1695305">
                  <a:extLst>
                    <a:ext uri="{9D8B030D-6E8A-4147-A177-3AD203B41FA5}">
                      <a16:colId xmlns:a16="http://schemas.microsoft.com/office/drawing/2014/main" val="1125284946"/>
                    </a:ext>
                  </a:extLst>
                </a:gridCol>
                <a:gridCol w="1483360">
                  <a:extLst>
                    <a:ext uri="{9D8B030D-6E8A-4147-A177-3AD203B41FA5}">
                      <a16:colId xmlns:a16="http://schemas.microsoft.com/office/drawing/2014/main" val="2815254085"/>
                    </a:ext>
                  </a:extLst>
                </a:gridCol>
              </a:tblGrid>
              <a:tr h="5952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Lithology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Porosity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Permeability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10⁻¹⁵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²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Fracture density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⁻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¹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6562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Limestone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1,5 - 19,0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2,1 - 42,2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1,7 - 233,0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38744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1,2 - 21,3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1,61 - 13,2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1,2 - 230,0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2875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Dolomite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1,0 - 6,4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0,001 - 70,2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40,0 - 140,0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163959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5/8/2026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447040" y="689370"/>
            <a:ext cx="6990080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Reservoir properties of Upper Cretaceous carbonate rocks</a:t>
            </a:r>
            <a:endParaRPr lang="en-US" sz="14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526706"/>
              </p:ext>
            </p:extLst>
          </p:nvPr>
        </p:nvGraphicFramePr>
        <p:xfrm>
          <a:off x="6016308" y="1118502"/>
          <a:ext cx="6175692" cy="21945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{9D7B26C5-4107-4FEC-AEDC-1716B250A1EF}</a:tableStyleId>
              </a:tblPr>
              <a:tblGrid>
                <a:gridCol w="1439859">
                  <a:extLst>
                    <a:ext uri="{9D8B030D-6E8A-4147-A177-3AD203B41FA5}">
                      <a16:colId xmlns:a16="http://schemas.microsoft.com/office/drawing/2014/main" val="1758247451"/>
                    </a:ext>
                  </a:extLst>
                </a:gridCol>
                <a:gridCol w="1420482">
                  <a:extLst>
                    <a:ext uri="{9D8B030D-6E8A-4147-A177-3AD203B41FA5}">
                      <a16:colId xmlns:a16="http://schemas.microsoft.com/office/drawing/2014/main" val="4029787862"/>
                    </a:ext>
                  </a:extLst>
                </a:gridCol>
                <a:gridCol w="1820704">
                  <a:extLst>
                    <a:ext uri="{9D8B030D-6E8A-4147-A177-3AD203B41FA5}">
                      <a16:colId xmlns:a16="http://schemas.microsoft.com/office/drawing/2014/main" val="1417829035"/>
                    </a:ext>
                  </a:extLst>
                </a:gridCol>
                <a:gridCol w="1494647">
                  <a:extLst>
                    <a:ext uri="{9D8B030D-6E8A-4147-A177-3AD203B41FA5}">
                      <a16:colId xmlns:a16="http://schemas.microsoft.com/office/drawing/2014/main" val="1111140265"/>
                    </a:ext>
                  </a:extLst>
                </a:gridCol>
              </a:tblGrid>
              <a:tr h="654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Field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Porosity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Permeability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en-US" sz="16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⁻¹⁵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²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Fracture density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⁻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¹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055434"/>
                  </a:ext>
                </a:extLst>
              </a:tr>
              <a:tr h="495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en-US" sz="1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Muradkhanly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0.6-28.8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&lt;0.001-527.1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1.1-126.0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1303091"/>
                  </a:ext>
                </a:extLst>
              </a:tr>
              <a:tr h="495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en-US" sz="1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Duzdag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Terter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Sorsor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Carli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0.6-21.9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&lt;0.01-15.2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1.2-9.8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961319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5945981" y="788507"/>
            <a:ext cx="6316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Reservoir properties of Upper Cretaceous volcanic rocks</a:t>
            </a:r>
            <a:endParaRPr lang="en-US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234217"/>
              </p:ext>
            </p:extLst>
          </p:nvPr>
        </p:nvGraphicFramePr>
        <p:xfrm>
          <a:off x="153730" y="4099973"/>
          <a:ext cx="8027232" cy="14630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{9D7B26C5-4107-4FEC-AEDC-1716B250A1EF}</a:tableStyleId>
              </a:tblPr>
              <a:tblGrid>
                <a:gridCol w="1309695">
                  <a:extLst>
                    <a:ext uri="{9D8B030D-6E8A-4147-A177-3AD203B41FA5}">
                      <a16:colId xmlns:a16="http://schemas.microsoft.com/office/drawing/2014/main" val="3247117433"/>
                    </a:ext>
                  </a:extLst>
                </a:gridCol>
                <a:gridCol w="1924264">
                  <a:extLst>
                    <a:ext uri="{9D8B030D-6E8A-4147-A177-3AD203B41FA5}">
                      <a16:colId xmlns:a16="http://schemas.microsoft.com/office/drawing/2014/main" val="3099759094"/>
                    </a:ext>
                  </a:extLst>
                </a:gridCol>
                <a:gridCol w="1924264">
                  <a:extLst>
                    <a:ext uri="{9D8B030D-6E8A-4147-A177-3AD203B41FA5}">
                      <a16:colId xmlns:a16="http://schemas.microsoft.com/office/drawing/2014/main" val="3387022510"/>
                    </a:ext>
                  </a:extLst>
                </a:gridCol>
                <a:gridCol w="1390404">
                  <a:extLst>
                    <a:ext uri="{9D8B030D-6E8A-4147-A177-3AD203B41FA5}">
                      <a16:colId xmlns:a16="http://schemas.microsoft.com/office/drawing/2014/main" val="828882074"/>
                    </a:ext>
                  </a:extLst>
                </a:gridCol>
                <a:gridCol w="1478605">
                  <a:extLst>
                    <a:ext uri="{9D8B030D-6E8A-4147-A177-3AD203B41FA5}">
                      <a16:colId xmlns:a16="http://schemas.microsoft.com/office/drawing/2014/main" val="2540238807"/>
                    </a:ext>
                  </a:extLst>
                </a:gridCol>
              </a:tblGrid>
              <a:tr h="4521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Field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Rock types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Porosity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Permeability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10⁻¹⁵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²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Fracture density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⁻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¹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9634207"/>
                  </a:ext>
                </a:extLst>
              </a:tr>
              <a:tr h="3511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Carli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Volcanic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3.6-13.3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0.0-98.0</a:t>
                      </a:r>
                      <a:endParaRPr lang="en-US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738310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Sorsor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Volcanic sedimentary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10.1-26.2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1.2-16.5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0.0-59.0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9000262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53730" y="3635007"/>
            <a:ext cx="5792250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Reservoir properties of Lower Cretaceous rocks</a:t>
            </a:r>
            <a:endParaRPr lang="en-US" sz="14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548953" y="-27541"/>
            <a:ext cx="594360" cy="646331"/>
            <a:chOff x="396240" y="1748209"/>
            <a:chExt cx="594360" cy="646331"/>
          </a:xfrm>
        </p:grpSpPr>
        <p:sp>
          <p:nvSpPr>
            <p:cNvPr id="17" name="Rounded Rectangle 16"/>
            <p:cNvSpPr/>
            <p:nvPr/>
          </p:nvSpPr>
          <p:spPr>
            <a:xfrm>
              <a:off x="396240" y="1798320"/>
              <a:ext cx="59436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0380" y="1748209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47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069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and tectonic differentiation of pinch-out zones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2"/>
          <a:stretch/>
        </p:blipFill>
        <p:spPr>
          <a:xfrm>
            <a:off x="1935790" y="900768"/>
            <a:ext cx="4887015" cy="308141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5/8/2026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081A-F716-4CD8-ABF0-BB8E5CC1067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290" y="995688"/>
            <a:ext cx="191650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№1703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profile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33"/>
          <a:stretch/>
        </p:blipFill>
        <p:spPr>
          <a:xfrm>
            <a:off x="6822805" y="817206"/>
            <a:ext cx="4977643" cy="316497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548953" y="-27541"/>
            <a:ext cx="594360" cy="646331"/>
            <a:chOff x="396240" y="1748209"/>
            <a:chExt cx="594360" cy="646331"/>
          </a:xfrm>
        </p:grpSpPr>
        <p:sp>
          <p:nvSpPr>
            <p:cNvPr id="14" name="Rounded Rectangle 13"/>
            <p:cNvSpPr/>
            <p:nvPr/>
          </p:nvSpPr>
          <p:spPr>
            <a:xfrm>
              <a:off x="396240" y="1798320"/>
              <a:ext cx="59436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0380" y="1748209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11"/>
          <a:stretch/>
        </p:blipFill>
        <p:spPr>
          <a:xfrm>
            <a:off x="3721333" y="3890110"/>
            <a:ext cx="6230387" cy="296789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64900" y="3890110"/>
            <a:ext cx="191650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№1704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profile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11134" y="1182264"/>
            <a:ext cx="2084106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PINCH OUT TO THE TOP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16970" y="1353289"/>
            <a:ext cx="1773390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EROSION SURFACE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16342" y="1639786"/>
            <a:ext cx="2084106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PINCH OUT TO THE BOTTOM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55080" y="749467"/>
            <a:ext cx="43436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</a:t>
            </a:r>
            <a:endParaRPr lang="en-US" sz="1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88437" y="726232"/>
            <a:ext cx="43436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endParaRPr lang="en-US" sz="1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42095" y="694095"/>
            <a:ext cx="43436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</a:t>
            </a:r>
            <a:endParaRPr lang="en-US" sz="1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397303" y="709764"/>
            <a:ext cx="43436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endParaRPr lang="en-US" sz="1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98640" y="3890110"/>
            <a:ext cx="43436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endParaRPr lang="en-US" sz="1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5754" y="3917501"/>
            <a:ext cx="43436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</a:t>
            </a:r>
            <a:endParaRPr lang="en-US" sz="1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85091" y="713632"/>
            <a:ext cx="31290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46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3103</TotalTime>
  <Words>1369</Words>
  <Application>Microsoft Office PowerPoint</Application>
  <PresentationFormat>Widescreen</PresentationFormat>
  <Paragraphs>369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Exploring deep Mesozoic reservoirs in the Lower Kura Basin: neotectonic controls and fluid behavior in the Yevlakh-Agjabadi Depression, Azerbaijan</vt:lpstr>
      <vt:lpstr>The aim of the study is:</vt:lpstr>
      <vt:lpstr>The scientific novelty lies in</vt:lpstr>
      <vt:lpstr>Tectonodynamics of the Black Sea-Caspian region</vt:lpstr>
      <vt:lpstr>Composite stratigraphic column of the YAD</vt:lpstr>
      <vt:lpstr>Map showing the location of regional seismic profiles and structures of the YAD</vt:lpstr>
      <vt:lpstr>Indicators of local uplifts in the Mesozoic deposits of the Yevlakh-Agjabedi oil and gas region</vt:lpstr>
      <vt:lpstr>Reservoir properties of Cretaceous rocks</vt:lpstr>
      <vt:lpstr>Structural and tectonic differentiation of pinch-out zones</vt:lpstr>
      <vt:lpstr>Structural-tectonic differentiation of pinch-out zones</vt:lpstr>
      <vt:lpstr>The Muradkhanly uplift as a model of a structural trap</vt:lpstr>
      <vt:lpstr>Trap types based on seismotectonic analysis</vt:lpstr>
      <vt:lpstr>Structural-tectonic setting of the YAD based on the results of seismostratigraphic analysis</vt:lpstr>
      <vt:lpstr>Structural map of the Mesozoic top with pinch-out zones and prospective oil and gas structures</vt:lpstr>
      <vt:lpstr>Naftalan and Muradkhanly anticlinal structures</vt:lpstr>
      <vt:lpstr>Tectono-structural interpretation of regional seismic profiles</vt:lpstr>
      <vt:lpstr>PowerPoint Presentation</vt:lpstr>
      <vt:lpstr>Integration of geological and geophysical data</vt:lpstr>
      <vt:lpstr>Identification of prospective structural trap zones and hydrocarbon migration pathways based on modeling of the Mesozoic top surface</vt:lpstr>
      <vt:lpstr>Conclusion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150</cp:revision>
  <dcterms:created xsi:type="dcterms:W3CDTF">2026-03-17T05:18:32Z</dcterms:created>
  <dcterms:modified xsi:type="dcterms:W3CDTF">2026-05-08T05:24:38Z</dcterms:modified>
</cp:coreProperties>
</file>