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8" r:id="rId2"/>
    <p:sldId id="409" r:id="rId3"/>
    <p:sldId id="410" r:id="rId4"/>
    <p:sldId id="261" r:id="rId5"/>
    <p:sldId id="407" r:id="rId6"/>
    <p:sldId id="408" r:id="rId7"/>
    <p:sldId id="412" r:id="rId8"/>
    <p:sldId id="303" r:id="rId9"/>
    <p:sldId id="411" r:id="rId10"/>
    <p:sldId id="413" r:id="rId11"/>
    <p:sldId id="414" r:id="rId12"/>
    <p:sldId id="415" r:id="rId13"/>
    <p:sldId id="416" r:id="rId14"/>
    <p:sldId id="380" r:id="rId15"/>
    <p:sldId id="374" r:id="rId1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60"/>
  </p:normalViewPr>
  <p:slideViewPr>
    <p:cSldViewPr snapToGrid="0">
      <p:cViewPr varScale="1">
        <p:scale>
          <a:sx n="81" d="100"/>
          <a:sy n="81" d="100"/>
        </p:scale>
        <p:origin x="405"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9CC91-B156-4CD3-8106-9A6815C65676}" type="datetimeFigureOut">
              <a:rPr lang="es-CL" smtClean="0"/>
              <a:t>18-05-2026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88742-F3F2-492C-8C00-0ADD46DFC42E}" type="slidenum">
              <a:rPr lang="es-CL" smtClean="0"/>
              <a:t>‹Nº›</a:t>
            </a:fld>
            <a:endParaRPr lang="es-CL"/>
          </a:p>
        </p:txBody>
      </p:sp>
    </p:spTree>
    <p:extLst>
      <p:ext uri="{BB962C8B-B14F-4D97-AF65-F5344CB8AC3E}">
        <p14:creationId xmlns:p14="http://schemas.microsoft.com/office/powerpoint/2010/main" val="1140270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C6AAF9CF-D1E5-49FD-94F7-B246BB67E246}" type="slidenum">
              <a:rPr lang="es-ES" noProof="0" smtClean="0"/>
              <a:t>1</a:t>
            </a:fld>
            <a:endParaRPr lang="es-ES" noProof="0"/>
          </a:p>
        </p:txBody>
      </p:sp>
    </p:spTree>
    <p:extLst>
      <p:ext uri="{BB962C8B-B14F-4D97-AF65-F5344CB8AC3E}">
        <p14:creationId xmlns:p14="http://schemas.microsoft.com/office/powerpoint/2010/main" val="218668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rtl="0"/>
            <a:fld id="{C6AAF9CF-D1E5-49FD-94F7-B246BB67E246}" type="slidenum">
              <a:rPr lang="es-ES" noProof="0" smtClean="0"/>
              <a:t>3</a:t>
            </a:fld>
            <a:endParaRPr lang="es-ES" noProof="0"/>
          </a:p>
        </p:txBody>
      </p:sp>
    </p:spTree>
    <p:extLst>
      <p:ext uri="{BB962C8B-B14F-4D97-AF65-F5344CB8AC3E}">
        <p14:creationId xmlns:p14="http://schemas.microsoft.com/office/powerpoint/2010/main" val="104819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2B2C9-92AD-0F92-446F-27C023BE78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5F2006-B258-46DB-0880-1C702E7C63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AD66A5-50A4-A753-2E74-DCA47DFF1967}"/>
              </a:ext>
            </a:extLst>
          </p:cNvPr>
          <p:cNvSpPr>
            <a:spLocks noGrp="1"/>
          </p:cNvSpPr>
          <p:nvPr>
            <p:ph type="body" idx="1"/>
          </p:nvPr>
        </p:nvSpPr>
        <p:spPr/>
        <p:txBody>
          <a:bodyPr/>
          <a:lstStyle/>
          <a:p>
            <a:r>
              <a:rPr lang="es-MX" dirty="0" err="1"/>
              <a:t>There</a:t>
            </a:r>
            <a:r>
              <a:rPr lang="es-MX" dirty="0"/>
              <a:t> </a:t>
            </a:r>
            <a:r>
              <a:rPr lang="es-MX" dirty="0" err="1"/>
              <a:t>is</a:t>
            </a:r>
            <a:r>
              <a:rPr lang="es-MX" dirty="0"/>
              <a:t> </a:t>
            </a:r>
            <a:r>
              <a:rPr lang="es-MX" dirty="0" err="1"/>
              <a:t>an</a:t>
            </a:r>
            <a:r>
              <a:rPr lang="es-MX" dirty="0"/>
              <a:t> </a:t>
            </a:r>
            <a:r>
              <a:rPr lang="es-MX" dirty="0" err="1"/>
              <a:t>increase</a:t>
            </a:r>
            <a:r>
              <a:rPr lang="es-MX" dirty="0"/>
              <a:t> </a:t>
            </a:r>
            <a:r>
              <a:rPr lang="es-MX" dirty="0" err="1"/>
              <a:t>of</a:t>
            </a:r>
            <a:r>
              <a:rPr lang="es-MX" dirty="0"/>
              <a:t> Precipitable Water (W) and </a:t>
            </a:r>
            <a:r>
              <a:rPr lang="es-MX" dirty="0" err="1"/>
              <a:t>Dewpoint</a:t>
            </a:r>
            <a:r>
              <a:rPr lang="es-MX" dirty="0"/>
              <a:t> Temperatura (</a:t>
            </a:r>
            <a:r>
              <a:rPr lang="es-MX" dirty="0" err="1"/>
              <a:t>Td</a:t>
            </a:r>
            <a:r>
              <a:rPr lang="es-MX" dirty="0"/>
              <a:t>) </a:t>
            </a:r>
            <a:r>
              <a:rPr lang="es-MX" dirty="0" err="1"/>
              <a:t>but</a:t>
            </a:r>
            <a:r>
              <a:rPr lang="es-MX" dirty="0"/>
              <a:t> a </a:t>
            </a:r>
            <a:r>
              <a:rPr lang="es-MX" dirty="0" err="1"/>
              <a:t>decrease</a:t>
            </a:r>
            <a:r>
              <a:rPr lang="es-MX" dirty="0"/>
              <a:t> </a:t>
            </a:r>
            <a:r>
              <a:rPr lang="es-MX" dirty="0" err="1"/>
              <a:t>of</a:t>
            </a:r>
            <a:r>
              <a:rPr lang="es-MX" dirty="0"/>
              <a:t> Storm </a:t>
            </a:r>
            <a:r>
              <a:rPr lang="es-MX" dirty="0" err="1"/>
              <a:t>Efficiency</a:t>
            </a:r>
            <a:r>
              <a:rPr lang="es-MX" dirty="0"/>
              <a:t> (Eta)</a:t>
            </a:r>
            <a:endParaRPr lang="es-CL" dirty="0"/>
          </a:p>
        </p:txBody>
      </p:sp>
      <p:sp>
        <p:nvSpPr>
          <p:cNvPr id="4" name="Marcador de número de diapositiva 3">
            <a:extLst>
              <a:ext uri="{FF2B5EF4-FFF2-40B4-BE49-F238E27FC236}">
                <a16:creationId xmlns:a16="http://schemas.microsoft.com/office/drawing/2014/main" id="{5503C906-EB8C-8846-F500-4664A0A6DE5D}"/>
              </a:ext>
            </a:extLst>
          </p:cNvPr>
          <p:cNvSpPr>
            <a:spLocks noGrp="1"/>
          </p:cNvSpPr>
          <p:nvPr>
            <p:ph type="sldNum" sz="quarter" idx="5"/>
          </p:nvPr>
        </p:nvSpPr>
        <p:spPr/>
        <p:txBody>
          <a:bodyPr/>
          <a:lstStyle/>
          <a:p>
            <a:pPr rtl="0"/>
            <a:fld id="{C6AAF9CF-D1E5-49FD-94F7-B246BB67E246}" type="slidenum">
              <a:rPr lang="es-ES" noProof="0" smtClean="0"/>
              <a:t>6</a:t>
            </a:fld>
            <a:endParaRPr lang="es-ES" noProof="0"/>
          </a:p>
        </p:txBody>
      </p:sp>
    </p:spTree>
    <p:extLst>
      <p:ext uri="{BB962C8B-B14F-4D97-AF65-F5344CB8AC3E}">
        <p14:creationId xmlns:p14="http://schemas.microsoft.com/office/powerpoint/2010/main" val="207385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F765F-35F1-E719-3C33-6380495439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28FA79F-8266-9A90-59C5-01D2C414B7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F96E99D-F20D-D982-F969-818AB7B44A93}"/>
              </a:ext>
            </a:extLst>
          </p:cNvPr>
          <p:cNvSpPr>
            <a:spLocks noGrp="1"/>
          </p:cNvSpPr>
          <p:nvPr>
            <p:ph type="body" idx="1"/>
          </p:nvPr>
        </p:nvSpPr>
        <p:spPr/>
        <p:txBody>
          <a:bodyPr/>
          <a:lstStyle/>
          <a:p>
            <a:r>
              <a:rPr lang="es-MX" dirty="0" err="1"/>
              <a:t>There</a:t>
            </a:r>
            <a:r>
              <a:rPr lang="es-MX" dirty="0"/>
              <a:t> </a:t>
            </a:r>
            <a:r>
              <a:rPr lang="es-MX" dirty="0" err="1"/>
              <a:t>is</a:t>
            </a:r>
            <a:r>
              <a:rPr lang="es-MX" dirty="0"/>
              <a:t> </a:t>
            </a:r>
            <a:r>
              <a:rPr lang="es-MX" dirty="0" err="1"/>
              <a:t>an</a:t>
            </a:r>
            <a:r>
              <a:rPr lang="es-MX" dirty="0"/>
              <a:t> </a:t>
            </a:r>
            <a:r>
              <a:rPr lang="es-MX" dirty="0" err="1"/>
              <a:t>increase</a:t>
            </a:r>
            <a:r>
              <a:rPr lang="es-MX" dirty="0"/>
              <a:t> </a:t>
            </a:r>
            <a:r>
              <a:rPr lang="es-MX" dirty="0" err="1"/>
              <a:t>of</a:t>
            </a:r>
            <a:r>
              <a:rPr lang="es-MX" dirty="0"/>
              <a:t> Precipitable Water (W) and </a:t>
            </a:r>
            <a:r>
              <a:rPr lang="es-MX" dirty="0" err="1"/>
              <a:t>Dewpoint</a:t>
            </a:r>
            <a:r>
              <a:rPr lang="es-MX" dirty="0"/>
              <a:t> Temperatura (</a:t>
            </a:r>
            <a:r>
              <a:rPr lang="es-MX" dirty="0" err="1"/>
              <a:t>Td</a:t>
            </a:r>
            <a:r>
              <a:rPr lang="es-MX" dirty="0"/>
              <a:t>) </a:t>
            </a:r>
            <a:r>
              <a:rPr lang="es-MX" dirty="0" err="1"/>
              <a:t>but</a:t>
            </a:r>
            <a:r>
              <a:rPr lang="es-MX" dirty="0"/>
              <a:t> a </a:t>
            </a:r>
            <a:r>
              <a:rPr lang="es-MX" dirty="0" err="1"/>
              <a:t>decrease</a:t>
            </a:r>
            <a:r>
              <a:rPr lang="es-MX" dirty="0"/>
              <a:t> </a:t>
            </a:r>
            <a:r>
              <a:rPr lang="es-MX" dirty="0" err="1"/>
              <a:t>of</a:t>
            </a:r>
            <a:r>
              <a:rPr lang="es-MX" dirty="0"/>
              <a:t> Storm </a:t>
            </a:r>
            <a:r>
              <a:rPr lang="es-MX" dirty="0" err="1"/>
              <a:t>Efficiency</a:t>
            </a:r>
            <a:r>
              <a:rPr lang="es-MX" dirty="0"/>
              <a:t> (Eta)</a:t>
            </a:r>
            <a:endParaRPr lang="es-CL" dirty="0"/>
          </a:p>
        </p:txBody>
      </p:sp>
      <p:sp>
        <p:nvSpPr>
          <p:cNvPr id="4" name="Marcador de número de diapositiva 3">
            <a:extLst>
              <a:ext uri="{FF2B5EF4-FFF2-40B4-BE49-F238E27FC236}">
                <a16:creationId xmlns:a16="http://schemas.microsoft.com/office/drawing/2014/main" id="{9C6F149C-D433-7FB9-E298-AE80A0121CDE}"/>
              </a:ext>
            </a:extLst>
          </p:cNvPr>
          <p:cNvSpPr>
            <a:spLocks noGrp="1"/>
          </p:cNvSpPr>
          <p:nvPr>
            <p:ph type="sldNum" sz="quarter" idx="5"/>
          </p:nvPr>
        </p:nvSpPr>
        <p:spPr/>
        <p:txBody>
          <a:bodyPr/>
          <a:lstStyle/>
          <a:p>
            <a:pPr rtl="0"/>
            <a:fld id="{C6AAF9CF-D1E5-49FD-94F7-B246BB67E246}" type="slidenum">
              <a:rPr lang="es-ES" noProof="0" smtClean="0"/>
              <a:t>7</a:t>
            </a:fld>
            <a:endParaRPr lang="es-ES" noProof="0"/>
          </a:p>
        </p:txBody>
      </p:sp>
    </p:spTree>
    <p:extLst>
      <p:ext uri="{BB962C8B-B14F-4D97-AF65-F5344CB8AC3E}">
        <p14:creationId xmlns:p14="http://schemas.microsoft.com/office/powerpoint/2010/main" val="71261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There</a:t>
            </a:r>
            <a:r>
              <a:rPr lang="es-MX" dirty="0"/>
              <a:t> </a:t>
            </a:r>
            <a:r>
              <a:rPr lang="es-MX" dirty="0" err="1"/>
              <a:t>is</a:t>
            </a:r>
            <a:r>
              <a:rPr lang="es-MX" dirty="0"/>
              <a:t> </a:t>
            </a:r>
            <a:r>
              <a:rPr lang="es-MX" dirty="0" err="1"/>
              <a:t>an</a:t>
            </a:r>
            <a:r>
              <a:rPr lang="es-MX" dirty="0"/>
              <a:t> </a:t>
            </a:r>
            <a:r>
              <a:rPr lang="es-MX" dirty="0" err="1"/>
              <a:t>increase</a:t>
            </a:r>
            <a:r>
              <a:rPr lang="es-MX" dirty="0"/>
              <a:t> </a:t>
            </a:r>
            <a:r>
              <a:rPr lang="es-MX" dirty="0" err="1"/>
              <a:t>of</a:t>
            </a:r>
            <a:r>
              <a:rPr lang="es-MX" dirty="0"/>
              <a:t> Precipitable Water (W) and </a:t>
            </a:r>
            <a:r>
              <a:rPr lang="es-MX" dirty="0" err="1"/>
              <a:t>Dewpoint</a:t>
            </a:r>
            <a:r>
              <a:rPr lang="es-MX" dirty="0"/>
              <a:t> Temperatura (</a:t>
            </a:r>
            <a:r>
              <a:rPr lang="es-MX" dirty="0" err="1"/>
              <a:t>Td</a:t>
            </a:r>
            <a:r>
              <a:rPr lang="es-MX" dirty="0"/>
              <a:t>) </a:t>
            </a:r>
            <a:r>
              <a:rPr lang="es-MX" dirty="0" err="1"/>
              <a:t>but</a:t>
            </a:r>
            <a:r>
              <a:rPr lang="es-MX" dirty="0"/>
              <a:t> a </a:t>
            </a:r>
            <a:r>
              <a:rPr lang="es-MX" dirty="0" err="1"/>
              <a:t>decrease</a:t>
            </a:r>
            <a:r>
              <a:rPr lang="es-MX" dirty="0"/>
              <a:t> </a:t>
            </a:r>
            <a:r>
              <a:rPr lang="es-MX" dirty="0" err="1"/>
              <a:t>of</a:t>
            </a:r>
            <a:r>
              <a:rPr lang="es-MX" dirty="0"/>
              <a:t> Storm </a:t>
            </a:r>
            <a:r>
              <a:rPr lang="es-MX" dirty="0" err="1"/>
              <a:t>Efficiency</a:t>
            </a:r>
            <a:r>
              <a:rPr lang="es-MX" dirty="0"/>
              <a:t> (Eta)</a:t>
            </a:r>
            <a:endParaRPr lang="es-CL" dirty="0"/>
          </a:p>
        </p:txBody>
      </p:sp>
      <p:sp>
        <p:nvSpPr>
          <p:cNvPr id="4" name="Marcador de número de diapositiva 3"/>
          <p:cNvSpPr>
            <a:spLocks noGrp="1"/>
          </p:cNvSpPr>
          <p:nvPr>
            <p:ph type="sldNum" sz="quarter" idx="5"/>
          </p:nvPr>
        </p:nvSpPr>
        <p:spPr/>
        <p:txBody>
          <a:bodyPr/>
          <a:lstStyle/>
          <a:p>
            <a:pPr rtl="0"/>
            <a:fld id="{C6AAF9CF-D1E5-49FD-94F7-B246BB67E246}" type="slidenum">
              <a:rPr lang="es-ES" noProof="0" smtClean="0"/>
              <a:t>15</a:t>
            </a:fld>
            <a:endParaRPr lang="es-ES" noProof="0"/>
          </a:p>
        </p:txBody>
      </p:sp>
    </p:spTree>
    <p:extLst>
      <p:ext uri="{BB962C8B-B14F-4D97-AF65-F5344CB8AC3E}">
        <p14:creationId xmlns:p14="http://schemas.microsoft.com/office/powerpoint/2010/main" val="80085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A1113-BF65-8D13-0C20-331EA6AF4BAE}"/>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512F699-44BC-81EC-2067-17D1EA074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928995DB-79A5-DBCD-D1C3-07BD2129436A}"/>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08E0212F-7936-23A4-F20C-3128B1C0905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9EE7A77-82DD-3964-0934-960AF899C11B}"/>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178507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70F43-9FE1-6BC7-B239-41484B21CDB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10440307-D861-46FC-AFC6-E48DC430BBD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D1A2DCFE-9CD9-5C43-840E-DF6255978717}"/>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4B5A6D33-D119-2C38-E797-D8DAB596B1D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C43F039-60CB-F024-6EE9-744D992B3899}"/>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2113483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8303D6-30DA-EFFA-3CBA-F4440EA4AAC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DB33FA68-E033-99F2-A2DE-3794B52080D3}"/>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1EDFDBA-C6C4-E978-EA83-64959A9A633C}"/>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378A4E1D-3492-88F2-C6BF-726D7A24E36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43287B4-F66F-B226-53BC-26B53E949061}"/>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274641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D2C2-8792-8DD0-D972-B353971EF8A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4DFA382D-348D-9D12-DC88-9049F5785AF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3B297A83-5939-0124-FE79-CDF4B1E91D9B}"/>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C55420ED-3B24-ACBD-163A-2F5138F6122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AE6F436-B9A8-278E-6D4A-1D5A280020FE}"/>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215672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12C01-892B-1BCD-352B-1CA427750BF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697FECF1-DE8A-9A4B-6592-037E11587C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8A77D3D-B065-1CB6-9E1D-14ED119B21DE}"/>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6043CA4B-8B5D-A74A-BAE9-5647E525080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41ACFE2-0C91-7543-217F-064D39C116B9}"/>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36138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2B708-58AC-F98D-4E0E-2D07A39B341C}"/>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2ABE11B-5A09-4D38-7915-1B1AB07D3D0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6C23A8EF-61BD-11F1-6EFA-8B589F86920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462050E3-8173-6268-72CD-B6F96B615A39}"/>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6" name="Marcador de pie de página 5">
            <a:extLst>
              <a:ext uri="{FF2B5EF4-FFF2-40B4-BE49-F238E27FC236}">
                <a16:creationId xmlns:a16="http://schemas.microsoft.com/office/drawing/2014/main" id="{D865DDBC-DF22-EE30-F908-49B7BAD212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6A8208E-E023-0C5E-566C-A8E4F18A12FE}"/>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393032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3B328-2E7A-054C-E2AC-BBEB6FA901D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CC2C0E3-AE14-DBC1-10DE-D3B5F0758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6843048-3269-373D-1A99-21D85D7EB2F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7E15D7AD-7CA1-78B6-7CDD-C582CCE9D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82ACAC8-CBAF-2045-F579-DEEC90D7935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11DCEB42-9DC0-011B-51AF-E792D4CD70A6}"/>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8" name="Marcador de pie de página 7">
            <a:extLst>
              <a:ext uri="{FF2B5EF4-FFF2-40B4-BE49-F238E27FC236}">
                <a16:creationId xmlns:a16="http://schemas.microsoft.com/office/drawing/2014/main" id="{447716E0-1D7E-3020-0FC4-6C4511777A4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C95BDDD-04E6-6D9D-0C7A-E4B0FC62A0B9}"/>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202271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71A0A4-80AB-D3C1-128D-CB750880149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48CCEC29-6D7E-10CA-3042-A74A6C198479}"/>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4" name="Marcador de pie de página 3">
            <a:extLst>
              <a:ext uri="{FF2B5EF4-FFF2-40B4-BE49-F238E27FC236}">
                <a16:creationId xmlns:a16="http://schemas.microsoft.com/office/drawing/2014/main" id="{B1D68E2D-0862-EDB1-55AD-B6D72B3727A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2774845-589C-A9CB-8E6E-B69AD2942AA9}"/>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80420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937D85-6018-BAF6-C972-356A1285682F}"/>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3" name="Marcador de pie de página 2">
            <a:extLst>
              <a:ext uri="{FF2B5EF4-FFF2-40B4-BE49-F238E27FC236}">
                <a16:creationId xmlns:a16="http://schemas.microsoft.com/office/drawing/2014/main" id="{3FBC7103-D149-5C79-2B77-37BE19ED446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BBA1B70-EED9-8749-7ABC-A5256D7C9A22}"/>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226219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81B87-C744-8047-5014-9E1FF5402CB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35D55D8-80BD-3774-0DCD-6713A3EA1E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F657D3EB-A232-0064-84B3-4DBCC375C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0B2FFB4-6285-682A-53E8-683692FC242F}"/>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6" name="Marcador de pie de página 5">
            <a:extLst>
              <a:ext uri="{FF2B5EF4-FFF2-40B4-BE49-F238E27FC236}">
                <a16:creationId xmlns:a16="http://schemas.microsoft.com/office/drawing/2014/main" id="{798D8795-6034-FDAE-C22D-B40CCA296DD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F4A8A6E-E517-D4EC-D6C4-97965876FCD4}"/>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42196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B429E-9FAA-0ECF-B2F8-59A2D79EAE7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2C65280D-C07C-4571-1B2A-6441FEE8A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A99F8E1-6B40-C50A-4F55-BEE0A4A6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02B5230-7F43-DC76-ABB9-7CAC0C00ABA4}"/>
              </a:ext>
            </a:extLst>
          </p:cNvPr>
          <p:cNvSpPr>
            <a:spLocks noGrp="1"/>
          </p:cNvSpPr>
          <p:nvPr>
            <p:ph type="dt" sz="half" idx="10"/>
          </p:nvPr>
        </p:nvSpPr>
        <p:spPr/>
        <p:txBody>
          <a:bodyPr/>
          <a:lstStyle/>
          <a:p>
            <a:fld id="{F70A77EF-C6BA-4313-9972-A6F6413BDF6A}" type="datetimeFigureOut">
              <a:rPr lang="es-CL" smtClean="0"/>
              <a:t>18-05-2026</a:t>
            </a:fld>
            <a:endParaRPr lang="es-CL"/>
          </a:p>
        </p:txBody>
      </p:sp>
      <p:sp>
        <p:nvSpPr>
          <p:cNvPr id="6" name="Marcador de pie de página 5">
            <a:extLst>
              <a:ext uri="{FF2B5EF4-FFF2-40B4-BE49-F238E27FC236}">
                <a16:creationId xmlns:a16="http://schemas.microsoft.com/office/drawing/2014/main" id="{B4188C23-51E9-362C-3A21-49CB0AEC050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112814B-2175-FBBE-F9F2-17EEE8664F0B}"/>
              </a:ext>
            </a:extLst>
          </p:cNvPr>
          <p:cNvSpPr>
            <a:spLocks noGrp="1"/>
          </p:cNvSpPr>
          <p:nvPr>
            <p:ph type="sldNum" sz="quarter" idx="12"/>
          </p:nvPr>
        </p:nvSpPr>
        <p:spPr/>
        <p:txBody>
          <a:bodyPr/>
          <a:lstStyle/>
          <a:p>
            <a:fld id="{D06DC0FD-DE84-449F-BB4E-E99B0C4970CD}" type="slidenum">
              <a:rPr lang="es-CL" smtClean="0"/>
              <a:t>‹Nº›</a:t>
            </a:fld>
            <a:endParaRPr lang="es-CL"/>
          </a:p>
        </p:txBody>
      </p:sp>
    </p:spTree>
    <p:extLst>
      <p:ext uri="{BB962C8B-B14F-4D97-AF65-F5344CB8AC3E}">
        <p14:creationId xmlns:p14="http://schemas.microsoft.com/office/powerpoint/2010/main" val="67698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AF14257-221D-C66A-435F-282FCEF67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6E2F6088-ACA9-9AA1-3F11-F917AB3E45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2B6CE158-5D99-BACC-15E0-F8A04A564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0A77EF-C6BA-4313-9972-A6F6413BDF6A}" type="datetimeFigureOut">
              <a:rPr lang="es-CL" smtClean="0"/>
              <a:t>18-05-2026</a:t>
            </a:fld>
            <a:endParaRPr lang="es-CL"/>
          </a:p>
        </p:txBody>
      </p:sp>
      <p:sp>
        <p:nvSpPr>
          <p:cNvPr id="5" name="Marcador de pie de página 4">
            <a:extLst>
              <a:ext uri="{FF2B5EF4-FFF2-40B4-BE49-F238E27FC236}">
                <a16:creationId xmlns:a16="http://schemas.microsoft.com/office/drawing/2014/main" id="{0DD51836-20C2-5CD7-9CFC-687C14A5A9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A76B5B61-C2F2-358C-6778-C37B8791D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6DC0FD-DE84-449F-BB4E-E99B0C4970CD}" type="slidenum">
              <a:rPr lang="es-CL" smtClean="0"/>
              <a:t>‹Nº›</a:t>
            </a:fld>
            <a:endParaRPr lang="es-CL"/>
          </a:p>
        </p:txBody>
      </p:sp>
    </p:spTree>
    <p:extLst>
      <p:ext uri="{BB962C8B-B14F-4D97-AF65-F5344CB8AC3E}">
        <p14:creationId xmlns:p14="http://schemas.microsoft.com/office/powerpoint/2010/main" val="191900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5B398-1E7F-44AD-8356-8345134C958C}"/>
              </a:ext>
            </a:extLst>
          </p:cNvPr>
          <p:cNvSpPr>
            <a:spLocks noGrp="1"/>
          </p:cNvSpPr>
          <p:nvPr>
            <p:ph type="ctrTitle" idx="4294967295"/>
          </p:nvPr>
        </p:nvSpPr>
        <p:spPr>
          <a:xfrm>
            <a:off x="1311215" y="1970881"/>
            <a:ext cx="9918700" cy="2420938"/>
          </a:xfrm>
        </p:spPr>
        <p:style>
          <a:lnRef idx="2">
            <a:schemeClr val="dk1"/>
          </a:lnRef>
          <a:fillRef idx="1">
            <a:schemeClr val="lt1"/>
          </a:fillRef>
          <a:effectRef idx="0">
            <a:schemeClr val="dk1"/>
          </a:effectRef>
          <a:fontRef idx="minor">
            <a:schemeClr val="dk1"/>
          </a:fontRef>
        </p:style>
        <p:txBody>
          <a:bodyPr rtlCol="0">
            <a:normAutofit/>
          </a:bodyPr>
          <a:lstStyle/>
          <a:p>
            <a:pPr algn="just"/>
            <a:r>
              <a:rPr lang="en-US" sz="3200" b="1" noProof="0" dirty="0"/>
              <a:t>Assessing the risk of failure of tailings storage facilities due to changes in hydroclimatic stressors in a warming world - Case study of Chile</a:t>
            </a:r>
            <a:endParaRPr lang="en-US" sz="3200" noProof="0" dirty="0"/>
          </a:p>
        </p:txBody>
      </p:sp>
      <p:sp>
        <p:nvSpPr>
          <p:cNvPr id="3" name="Subtítulo 2">
            <a:extLst>
              <a:ext uri="{FF2B5EF4-FFF2-40B4-BE49-F238E27FC236}">
                <a16:creationId xmlns:a16="http://schemas.microsoft.com/office/drawing/2014/main" id="{852A3D91-AB3F-4EDF-B87E-FDDF6C5DC4CF}"/>
              </a:ext>
            </a:extLst>
          </p:cNvPr>
          <p:cNvSpPr>
            <a:spLocks noGrp="1"/>
          </p:cNvSpPr>
          <p:nvPr>
            <p:ph type="subTitle" idx="4294967295"/>
          </p:nvPr>
        </p:nvSpPr>
        <p:spPr>
          <a:xfrm>
            <a:off x="1414732" y="4683065"/>
            <a:ext cx="9144000" cy="1655763"/>
          </a:xfrm>
        </p:spPr>
        <p:txBody>
          <a:bodyPr rtlCol="0">
            <a:normAutofit/>
          </a:bodyPr>
          <a:lstStyle/>
          <a:p>
            <a:pPr marL="25400" indent="0" algn="ctr" rtl="0">
              <a:buNone/>
            </a:pPr>
            <a:r>
              <a:rPr lang="en-US" sz="1600" noProof="0" dirty="0"/>
              <a:t>Pablo Baquedano, Eduardo Muñoz-Castro, Tomás Gómez, Ximena Vargas.</a:t>
            </a:r>
          </a:p>
          <a:p>
            <a:pPr rtl="0"/>
            <a:endParaRPr lang="en-US" sz="1600" noProof="0" dirty="0"/>
          </a:p>
          <a:p>
            <a:pPr rtl="0"/>
            <a:endParaRPr lang="en-US" sz="1600" noProof="0" dirty="0"/>
          </a:p>
        </p:txBody>
      </p:sp>
      <p:sp>
        <p:nvSpPr>
          <p:cNvPr id="4" name="Rectángulo 3">
            <a:extLst>
              <a:ext uri="{FF2B5EF4-FFF2-40B4-BE49-F238E27FC236}">
                <a16:creationId xmlns:a16="http://schemas.microsoft.com/office/drawing/2014/main" id="{E216BB39-E6B8-C101-08CE-07F9D14E82E6}"/>
              </a:ext>
            </a:extLst>
          </p:cNvPr>
          <p:cNvSpPr/>
          <p:nvPr/>
        </p:nvSpPr>
        <p:spPr>
          <a:xfrm>
            <a:off x="0" y="6213764"/>
            <a:ext cx="12192000" cy="644236"/>
          </a:xfrm>
          <a:prstGeom prst="rect">
            <a:avLst/>
          </a:prstGeom>
          <a:solidFill>
            <a:srgbClr val="CC32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a:extLst>
              <a:ext uri="{FF2B5EF4-FFF2-40B4-BE49-F238E27FC236}">
                <a16:creationId xmlns:a16="http://schemas.microsoft.com/office/drawing/2014/main" id="{85C396F4-B1F7-023F-0E33-65430FE390E9}"/>
              </a:ext>
            </a:extLst>
          </p:cNvPr>
          <p:cNvPicPr/>
          <p:nvPr/>
        </p:nvPicPr>
        <p:blipFill>
          <a:blip r:embed="rId3"/>
          <a:stretch>
            <a:fillRect/>
          </a:stretch>
        </p:blipFill>
        <p:spPr>
          <a:xfrm>
            <a:off x="9671896" y="519172"/>
            <a:ext cx="1902822" cy="514792"/>
          </a:xfrm>
          <a:prstGeom prst="rect">
            <a:avLst/>
          </a:prstGeom>
        </p:spPr>
      </p:pic>
      <p:sp>
        <p:nvSpPr>
          <p:cNvPr id="6" name="Marcador de número de diapositiva 5">
            <a:extLst>
              <a:ext uri="{FF2B5EF4-FFF2-40B4-BE49-F238E27FC236}">
                <a16:creationId xmlns:a16="http://schemas.microsoft.com/office/drawing/2014/main" id="{A6E9ACEF-BE95-8D33-6E45-BA676F49A714}"/>
              </a:ext>
            </a:extLst>
          </p:cNvPr>
          <p:cNvSpPr>
            <a:spLocks noGrp="1"/>
          </p:cNvSpPr>
          <p:nvPr>
            <p:ph type="sldNum" sz="quarter" idx="12"/>
          </p:nvPr>
        </p:nvSpPr>
        <p:spPr/>
        <p:txBody>
          <a:bodyPr/>
          <a:lstStyle/>
          <a:p>
            <a:pPr rtl="0"/>
            <a:fld id="{5D99DD2A-B520-4620-9B43-64B657BA2D42}" type="slidenum">
              <a:rPr lang="en-US" noProof="0" smtClean="0"/>
              <a:t>1</a:t>
            </a:fld>
            <a:endParaRPr lang="en-US" noProof="0" dirty="0"/>
          </a:p>
        </p:txBody>
      </p:sp>
      <p:sp>
        <p:nvSpPr>
          <p:cNvPr id="7" name="Marcador de pie de página 6">
            <a:extLst>
              <a:ext uri="{FF2B5EF4-FFF2-40B4-BE49-F238E27FC236}">
                <a16:creationId xmlns:a16="http://schemas.microsoft.com/office/drawing/2014/main" id="{E054BB0A-F362-4FBD-CA48-C1757A65499F}"/>
              </a:ext>
            </a:extLst>
          </p:cNvPr>
          <p:cNvSpPr>
            <a:spLocks noGrp="1"/>
          </p:cNvSpPr>
          <p:nvPr>
            <p:ph type="ftr" sz="quarter" idx="11"/>
          </p:nvPr>
        </p:nvSpPr>
        <p:spPr/>
        <p:txBody>
          <a:bodyPr/>
          <a:lstStyle/>
          <a:p>
            <a:pPr rtl="0"/>
            <a:r>
              <a:rPr lang="en-US" b="1" noProof="0" dirty="0">
                <a:solidFill>
                  <a:schemeClr val="tx1"/>
                </a:solidFill>
              </a:rPr>
              <a:t>Departamento de Ingeniería Civil - Universidad de Chile</a:t>
            </a:r>
          </a:p>
        </p:txBody>
      </p:sp>
    </p:spTree>
    <p:extLst>
      <p:ext uri="{BB962C8B-B14F-4D97-AF65-F5344CB8AC3E}">
        <p14:creationId xmlns:p14="http://schemas.microsoft.com/office/powerpoint/2010/main" val="235274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034E9-417D-23A0-FBCF-3298ACAEA87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6A18E2-D7B9-66EE-AABD-947DA548DF26}"/>
              </a:ext>
            </a:extLst>
          </p:cNvPr>
          <p:cNvSpPr>
            <a:spLocks noGrp="1"/>
          </p:cNvSpPr>
          <p:nvPr>
            <p:ph type="title" idx="4294967295"/>
          </p:nvPr>
        </p:nvSpPr>
        <p:spPr>
          <a:xfrm>
            <a:off x="1132936" y="379316"/>
            <a:ext cx="10841038" cy="1260475"/>
          </a:xfrm>
        </p:spPr>
        <p:txBody>
          <a:bodyPr anchor="ctr">
            <a:normAutofit/>
          </a:bodyPr>
          <a:lstStyle/>
          <a:p>
            <a:r>
              <a:rPr lang="en-US" sz="3200" b="1" noProof="0" dirty="0"/>
              <a:t>Results</a:t>
            </a:r>
          </a:p>
        </p:txBody>
      </p:sp>
      <p:sp>
        <p:nvSpPr>
          <p:cNvPr id="13" name="Content Placeholder 2">
            <a:extLst>
              <a:ext uri="{FF2B5EF4-FFF2-40B4-BE49-F238E27FC236}">
                <a16:creationId xmlns:a16="http://schemas.microsoft.com/office/drawing/2014/main" id="{287E9D8E-6305-055C-F291-D1092B27F9C4}"/>
              </a:ext>
            </a:extLst>
          </p:cNvPr>
          <p:cNvSpPr txBox="1">
            <a:spLocks/>
          </p:cNvSpPr>
          <p:nvPr/>
        </p:nvSpPr>
        <p:spPr>
          <a:xfrm>
            <a:off x="9336910" y="2375560"/>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Bootstrap</a:t>
            </a:r>
          </a:p>
        </p:txBody>
      </p:sp>
      <p:sp>
        <p:nvSpPr>
          <p:cNvPr id="14" name="Content Placeholder 2">
            <a:extLst>
              <a:ext uri="{FF2B5EF4-FFF2-40B4-BE49-F238E27FC236}">
                <a16:creationId xmlns:a16="http://schemas.microsoft.com/office/drawing/2014/main" id="{66C18D88-8948-70CF-F478-B824784CE719}"/>
              </a:ext>
            </a:extLst>
          </p:cNvPr>
          <p:cNvSpPr txBox="1">
            <a:spLocks/>
          </p:cNvSpPr>
          <p:nvPr/>
        </p:nvSpPr>
        <p:spPr>
          <a:xfrm>
            <a:off x="8839200" y="3029496"/>
            <a:ext cx="3028124" cy="2666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10.000 iterations</a:t>
            </a:r>
          </a:p>
          <a:p>
            <a:pPr>
              <a:buFontTx/>
              <a:buChar char="-"/>
            </a:pPr>
            <a:r>
              <a:rPr lang="en-US" sz="1600" dirty="0"/>
              <a:t>Using 4 different methods, 2 </a:t>
            </a:r>
            <a:r>
              <a:rPr lang="en-US" sz="1600" dirty="0" err="1"/>
              <a:t>stadistical</a:t>
            </a:r>
            <a:r>
              <a:rPr lang="en-US" sz="1600" dirty="0"/>
              <a:t> and 2 hydrometeorological.</a:t>
            </a:r>
          </a:p>
          <a:p>
            <a:pPr>
              <a:buFontTx/>
              <a:buChar char="-"/>
            </a:pPr>
            <a:r>
              <a:rPr lang="en-US" sz="1600" noProof="0" dirty="0"/>
              <a:t>Estimate coefficient of variation.</a:t>
            </a:r>
          </a:p>
        </p:txBody>
      </p:sp>
      <p:pic>
        <p:nvPicPr>
          <p:cNvPr id="18" name="Imagen 17">
            <a:extLst>
              <a:ext uri="{FF2B5EF4-FFF2-40B4-BE49-F238E27FC236}">
                <a16:creationId xmlns:a16="http://schemas.microsoft.com/office/drawing/2014/main" id="{E392F477-D27F-F773-A781-3382F7473F6C}"/>
              </a:ext>
            </a:extLst>
          </p:cNvPr>
          <p:cNvPicPr/>
          <p:nvPr/>
        </p:nvPicPr>
        <p:blipFill>
          <a:blip r:embed="rId2"/>
          <a:stretch>
            <a:fillRect/>
          </a:stretch>
        </p:blipFill>
        <p:spPr>
          <a:xfrm>
            <a:off x="9855926" y="255378"/>
            <a:ext cx="1902822" cy="514792"/>
          </a:xfrm>
          <a:prstGeom prst="rect">
            <a:avLst/>
          </a:prstGeom>
        </p:spPr>
      </p:pic>
      <p:sp>
        <p:nvSpPr>
          <p:cNvPr id="19" name="Marcador de número de diapositiva 18">
            <a:extLst>
              <a:ext uri="{FF2B5EF4-FFF2-40B4-BE49-F238E27FC236}">
                <a16:creationId xmlns:a16="http://schemas.microsoft.com/office/drawing/2014/main" id="{A280064E-19FF-9275-9F9E-33E0482EA7A8}"/>
              </a:ext>
            </a:extLst>
          </p:cNvPr>
          <p:cNvSpPr>
            <a:spLocks noGrp="1"/>
          </p:cNvSpPr>
          <p:nvPr>
            <p:ph type="sldNum" sz="quarter" idx="12"/>
          </p:nvPr>
        </p:nvSpPr>
        <p:spPr/>
        <p:txBody>
          <a:bodyPr/>
          <a:lstStyle/>
          <a:p>
            <a:pPr rtl="0"/>
            <a:fld id="{5D99DD2A-B520-4620-9B43-64B657BA2D42}" type="slidenum">
              <a:rPr lang="en-US" noProof="0" smtClean="0"/>
              <a:t>10</a:t>
            </a:fld>
            <a:endParaRPr lang="en-US" noProof="0" dirty="0"/>
          </a:p>
        </p:txBody>
      </p:sp>
      <p:sp>
        <p:nvSpPr>
          <p:cNvPr id="20" name="Marcador de pie de página 19">
            <a:extLst>
              <a:ext uri="{FF2B5EF4-FFF2-40B4-BE49-F238E27FC236}">
                <a16:creationId xmlns:a16="http://schemas.microsoft.com/office/drawing/2014/main" id="{B373A32E-ED0B-47B5-DECB-94683ED3B0AE}"/>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9" name="Imagen 8">
            <a:extLst>
              <a:ext uri="{FF2B5EF4-FFF2-40B4-BE49-F238E27FC236}">
                <a16:creationId xmlns:a16="http://schemas.microsoft.com/office/drawing/2014/main" id="{321F6B37-20B2-CCC8-6104-A741AB011415}"/>
              </a:ext>
            </a:extLst>
          </p:cNvPr>
          <p:cNvPicPr>
            <a:picLocks noChangeAspect="1"/>
          </p:cNvPicPr>
          <p:nvPr/>
        </p:nvPicPr>
        <p:blipFill>
          <a:blip r:embed="rId3"/>
          <a:stretch>
            <a:fillRect/>
          </a:stretch>
        </p:blipFill>
        <p:spPr>
          <a:xfrm>
            <a:off x="314298" y="1639791"/>
            <a:ext cx="7448604" cy="4219606"/>
          </a:xfrm>
          <a:prstGeom prst="rect">
            <a:avLst/>
          </a:prstGeom>
        </p:spPr>
      </p:pic>
    </p:spTree>
    <p:extLst>
      <p:ext uri="{BB962C8B-B14F-4D97-AF65-F5344CB8AC3E}">
        <p14:creationId xmlns:p14="http://schemas.microsoft.com/office/powerpoint/2010/main" val="410811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D061-AD23-B255-8F4A-AC291AC1A23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3FFF5B6-E4C2-6F2A-2C04-C5470C3304BD}"/>
              </a:ext>
            </a:extLst>
          </p:cNvPr>
          <p:cNvSpPr>
            <a:spLocks noGrp="1"/>
          </p:cNvSpPr>
          <p:nvPr>
            <p:ph type="title" idx="4294967295"/>
          </p:nvPr>
        </p:nvSpPr>
        <p:spPr>
          <a:xfrm>
            <a:off x="1132936" y="379316"/>
            <a:ext cx="10841038" cy="1260475"/>
          </a:xfrm>
        </p:spPr>
        <p:txBody>
          <a:bodyPr anchor="ctr">
            <a:normAutofit/>
          </a:bodyPr>
          <a:lstStyle/>
          <a:p>
            <a:r>
              <a:rPr lang="en-US" sz="3200" b="1" noProof="0" dirty="0"/>
              <a:t>Results</a:t>
            </a:r>
          </a:p>
        </p:txBody>
      </p:sp>
      <p:sp>
        <p:nvSpPr>
          <p:cNvPr id="13" name="Content Placeholder 2">
            <a:extLst>
              <a:ext uri="{FF2B5EF4-FFF2-40B4-BE49-F238E27FC236}">
                <a16:creationId xmlns:a16="http://schemas.microsoft.com/office/drawing/2014/main" id="{A989ACF8-AE64-79A9-A53D-A55D8D8AD6F9}"/>
              </a:ext>
            </a:extLst>
          </p:cNvPr>
          <p:cNvSpPr txBox="1">
            <a:spLocks/>
          </p:cNvSpPr>
          <p:nvPr/>
        </p:nvSpPr>
        <p:spPr>
          <a:xfrm>
            <a:off x="9336910" y="2375560"/>
            <a:ext cx="2357886" cy="688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PMP under climate change</a:t>
            </a:r>
          </a:p>
        </p:txBody>
      </p:sp>
      <p:sp>
        <p:nvSpPr>
          <p:cNvPr id="14" name="Content Placeholder 2">
            <a:extLst>
              <a:ext uri="{FF2B5EF4-FFF2-40B4-BE49-F238E27FC236}">
                <a16:creationId xmlns:a16="http://schemas.microsoft.com/office/drawing/2014/main" id="{6C6C614E-3AFF-69AC-5961-34EA7FC6015A}"/>
              </a:ext>
            </a:extLst>
          </p:cNvPr>
          <p:cNvSpPr txBox="1">
            <a:spLocks/>
          </p:cNvSpPr>
          <p:nvPr/>
        </p:nvSpPr>
        <p:spPr>
          <a:xfrm>
            <a:off x="8839200" y="3353347"/>
            <a:ext cx="3028124" cy="2666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Estimate using Hershfield and Moisture Maximization.</a:t>
            </a:r>
          </a:p>
          <a:p>
            <a:pPr>
              <a:buFontTx/>
              <a:buChar char="-"/>
            </a:pPr>
            <a:r>
              <a:rPr lang="en-US" sz="1600" noProof="0" dirty="0"/>
              <a:t>Historical  PMP as benchmark.</a:t>
            </a:r>
          </a:p>
          <a:p>
            <a:pPr>
              <a:buFontTx/>
              <a:buChar char="-"/>
            </a:pPr>
            <a:r>
              <a:rPr lang="en-US" sz="1600" dirty="0"/>
              <a:t>Growth or decline relative to the 75th percentile was calculated. </a:t>
            </a:r>
            <a:endParaRPr lang="en-US" sz="1600" noProof="0" dirty="0"/>
          </a:p>
        </p:txBody>
      </p:sp>
      <p:pic>
        <p:nvPicPr>
          <p:cNvPr id="18" name="Imagen 17">
            <a:extLst>
              <a:ext uri="{FF2B5EF4-FFF2-40B4-BE49-F238E27FC236}">
                <a16:creationId xmlns:a16="http://schemas.microsoft.com/office/drawing/2014/main" id="{DCD671F6-70BD-F6FB-2A7C-8E6FC195F31A}"/>
              </a:ext>
            </a:extLst>
          </p:cNvPr>
          <p:cNvPicPr/>
          <p:nvPr/>
        </p:nvPicPr>
        <p:blipFill>
          <a:blip r:embed="rId2"/>
          <a:stretch>
            <a:fillRect/>
          </a:stretch>
        </p:blipFill>
        <p:spPr>
          <a:xfrm>
            <a:off x="9855926" y="255378"/>
            <a:ext cx="1902822" cy="514792"/>
          </a:xfrm>
          <a:prstGeom prst="rect">
            <a:avLst/>
          </a:prstGeom>
        </p:spPr>
      </p:pic>
      <p:sp>
        <p:nvSpPr>
          <p:cNvPr id="19" name="Marcador de número de diapositiva 18">
            <a:extLst>
              <a:ext uri="{FF2B5EF4-FFF2-40B4-BE49-F238E27FC236}">
                <a16:creationId xmlns:a16="http://schemas.microsoft.com/office/drawing/2014/main" id="{E9790411-0DB5-ED9D-7B02-F31D889309FA}"/>
              </a:ext>
            </a:extLst>
          </p:cNvPr>
          <p:cNvSpPr>
            <a:spLocks noGrp="1"/>
          </p:cNvSpPr>
          <p:nvPr>
            <p:ph type="sldNum" sz="quarter" idx="12"/>
          </p:nvPr>
        </p:nvSpPr>
        <p:spPr/>
        <p:txBody>
          <a:bodyPr/>
          <a:lstStyle/>
          <a:p>
            <a:pPr rtl="0"/>
            <a:fld id="{5D99DD2A-B520-4620-9B43-64B657BA2D42}" type="slidenum">
              <a:rPr lang="en-US" noProof="0" smtClean="0"/>
              <a:t>11</a:t>
            </a:fld>
            <a:endParaRPr lang="en-US" noProof="0" dirty="0"/>
          </a:p>
        </p:txBody>
      </p:sp>
      <p:sp>
        <p:nvSpPr>
          <p:cNvPr id="20" name="Marcador de pie de página 19">
            <a:extLst>
              <a:ext uri="{FF2B5EF4-FFF2-40B4-BE49-F238E27FC236}">
                <a16:creationId xmlns:a16="http://schemas.microsoft.com/office/drawing/2014/main" id="{C631E1D2-2305-76F7-A382-2B08F0C03F7C}"/>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4" name="Imagen 3">
            <a:extLst>
              <a:ext uri="{FF2B5EF4-FFF2-40B4-BE49-F238E27FC236}">
                <a16:creationId xmlns:a16="http://schemas.microsoft.com/office/drawing/2014/main" id="{A40F3F6A-3418-DD8E-D08B-9B05A52CA2CD}"/>
              </a:ext>
            </a:extLst>
          </p:cNvPr>
          <p:cNvPicPr>
            <a:picLocks noChangeAspect="1"/>
          </p:cNvPicPr>
          <p:nvPr/>
        </p:nvPicPr>
        <p:blipFill>
          <a:blip r:embed="rId3"/>
          <a:stretch>
            <a:fillRect/>
          </a:stretch>
        </p:blipFill>
        <p:spPr>
          <a:xfrm>
            <a:off x="324676" y="1990711"/>
            <a:ext cx="8332408" cy="4029089"/>
          </a:xfrm>
          <a:prstGeom prst="rect">
            <a:avLst/>
          </a:prstGeom>
        </p:spPr>
      </p:pic>
    </p:spTree>
    <p:extLst>
      <p:ext uri="{BB962C8B-B14F-4D97-AF65-F5344CB8AC3E}">
        <p14:creationId xmlns:p14="http://schemas.microsoft.com/office/powerpoint/2010/main" val="3399656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B0308-4CEF-A170-3934-FFE57E1C2B8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C308629-F807-A792-86D8-3FFC4E4EEF7B}"/>
              </a:ext>
            </a:extLst>
          </p:cNvPr>
          <p:cNvSpPr>
            <a:spLocks noGrp="1"/>
          </p:cNvSpPr>
          <p:nvPr>
            <p:ph type="title" idx="4294967295"/>
          </p:nvPr>
        </p:nvSpPr>
        <p:spPr>
          <a:xfrm>
            <a:off x="1132936" y="379316"/>
            <a:ext cx="10841038" cy="1260475"/>
          </a:xfrm>
        </p:spPr>
        <p:txBody>
          <a:bodyPr anchor="ctr">
            <a:normAutofit/>
          </a:bodyPr>
          <a:lstStyle/>
          <a:p>
            <a:r>
              <a:rPr lang="en-US" sz="3200" b="1" noProof="0" dirty="0"/>
              <a:t>Results</a:t>
            </a:r>
          </a:p>
        </p:txBody>
      </p:sp>
      <p:sp>
        <p:nvSpPr>
          <p:cNvPr id="13" name="Content Placeholder 2">
            <a:extLst>
              <a:ext uri="{FF2B5EF4-FFF2-40B4-BE49-F238E27FC236}">
                <a16:creationId xmlns:a16="http://schemas.microsoft.com/office/drawing/2014/main" id="{795B8DEA-586C-9BA9-CCAE-4D3336295CC6}"/>
              </a:ext>
            </a:extLst>
          </p:cNvPr>
          <p:cNvSpPr txBox="1">
            <a:spLocks/>
          </p:cNvSpPr>
          <p:nvPr/>
        </p:nvSpPr>
        <p:spPr>
          <a:xfrm>
            <a:off x="8200260" y="1807593"/>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Matrix Risk</a:t>
            </a:r>
          </a:p>
        </p:txBody>
      </p:sp>
      <p:sp>
        <p:nvSpPr>
          <p:cNvPr id="14" name="Content Placeholder 2">
            <a:extLst>
              <a:ext uri="{FF2B5EF4-FFF2-40B4-BE49-F238E27FC236}">
                <a16:creationId xmlns:a16="http://schemas.microsoft.com/office/drawing/2014/main" id="{12AD1C83-EF37-0321-97CB-35E032CEE134}"/>
              </a:ext>
            </a:extLst>
          </p:cNvPr>
          <p:cNvSpPr txBox="1">
            <a:spLocks/>
          </p:cNvSpPr>
          <p:nvPr/>
        </p:nvSpPr>
        <p:spPr>
          <a:xfrm>
            <a:off x="8007350" y="2664370"/>
            <a:ext cx="3028124" cy="1697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dirty="0"/>
              <a:t>PMF calculated as the percentage by which it exceeds the historical value.  </a:t>
            </a:r>
            <a:endParaRPr lang="en-US" sz="1600" noProof="0" dirty="0"/>
          </a:p>
          <a:p>
            <a:pPr>
              <a:buFontTx/>
              <a:buChar char="-"/>
            </a:pPr>
            <a:r>
              <a:rPr lang="en-US" sz="1600" noProof="0" dirty="0"/>
              <a:t>Overtopping risk calculated as the excess over the design flood level</a:t>
            </a:r>
          </a:p>
        </p:txBody>
      </p:sp>
      <p:pic>
        <p:nvPicPr>
          <p:cNvPr id="18" name="Imagen 17">
            <a:extLst>
              <a:ext uri="{FF2B5EF4-FFF2-40B4-BE49-F238E27FC236}">
                <a16:creationId xmlns:a16="http://schemas.microsoft.com/office/drawing/2014/main" id="{EAF2AC50-1016-007E-928F-8936E343314F}"/>
              </a:ext>
            </a:extLst>
          </p:cNvPr>
          <p:cNvPicPr/>
          <p:nvPr/>
        </p:nvPicPr>
        <p:blipFill>
          <a:blip r:embed="rId2"/>
          <a:stretch>
            <a:fillRect/>
          </a:stretch>
        </p:blipFill>
        <p:spPr>
          <a:xfrm>
            <a:off x="9855926" y="255378"/>
            <a:ext cx="1902822" cy="514792"/>
          </a:xfrm>
          <a:prstGeom prst="rect">
            <a:avLst/>
          </a:prstGeom>
        </p:spPr>
      </p:pic>
      <p:sp>
        <p:nvSpPr>
          <p:cNvPr id="19" name="Marcador de número de diapositiva 18">
            <a:extLst>
              <a:ext uri="{FF2B5EF4-FFF2-40B4-BE49-F238E27FC236}">
                <a16:creationId xmlns:a16="http://schemas.microsoft.com/office/drawing/2014/main" id="{861B51E3-4CA8-7ADE-DB74-7DBEDA9E15FA}"/>
              </a:ext>
            </a:extLst>
          </p:cNvPr>
          <p:cNvSpPr>
            <a:spLocks noGrp="1"/>
          </p:cNvSpPr>
          <p:nvPr>
            <p:ph type="sldNum" sz="quarter" idx="12"/>
          </p:nvPr>
        </p:nvSpPr>
        <p:spPr/>
        <p:txBody>
          <a:bodyPr/>
          <a:lstStyle/>
          <a:p>
            <a:pPr rtl="0"/>
            <a:fld id="{5D99DD2A-B520-4620-9B43-64B657BA2D42}" type="slidenum">
              <a:rPr lang="en-US" noProof="0" smtClean="0"/>
              <a:t>12</a:t>
            </a:fld>
            <a:endParaRPr lang="en-US" noProof="0" dirty="0"/>
          </a:p>
        </p:txBody>
      </p:sp>
      <p:sp>
        <p:nvSpPr>
          <p:cNvPr id="20" name="Marcador de pie de página 19">
            <a:extLst>
              <a:ext uri="{FF2B5EF4-FFF2-40B4-BE49-F238E27FC236}">
                <a16:creationId xmlns:a16="http://schemas.microsoft.com/office/drawing/2014/main" id="{813B8C3C-9361-CAA2-748C-E36DC4EB192B}"/>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5" name="Imagen 4">
            <a:extLst>
              <a:ext uri="{FF2B5EF4-FFF2-40B4-BE49-F238E27FC236}">
                <a16:creationId xmlns:a16="http://schemas.microsoft.com/office/drawing/2014/main" id="{7DA0C547-3E36-C780-C36D-67DA9862F9E8}"/>
              </a:ext>
            </a:extLst>
          </p:cNvPr>
          <p:cNvPicPr>
            <a:picLocks noChangeAspect="1"/>
          </p:cNvPicPr>
          <p:nvPr/>
        </p:nvPicPr>
        <p:blipFill>
          <a:blip r:embed="rId3"/>
          <a:stretch>
            <a:fillRect/>
          </a:stretch>
        </p:blipFill>
        <p:spPr>
          <a:xfrm>
            <a:off x="717528" y="1395429"/>
            <a:ext cx="6959621" cy="4834367"/>
          </a:xfrm>
          <a:prstGeom prst="rect">
            <a:avLst/>
          </a:prstGeom>
        </p:spPr>
      </p:pic>
    </p:spTree>
    <p:extLst>
      <p:ext uri="{BB962C8B-B14F-4D97-AF65-F5344CB8AC3E}">
        <p14:creationId xmlns:p14="http://schemas.microsoft.com/office/powerpoint/2010/main" val="86965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A2903-8956-2390-BAC2-F60BDFF4B3C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99C4C6E-C687-D21B-6753-0A939344A801}"/>
              </a:ext>
            </a:extLst>
          </p:cNvPr>
          <p:cNvSpPr>
            <a:spLocks noGrp="1"/>
          </p:cNvSpPr>
          <p:nvPr>
            <p:ph type="title" idx="4294967295"/>
          </p:nvPr>
        </p:nvSpPr>
        <p:spPr>
          <a:xfrm>
            <a:off x="1132936" y="379316"/>
            <a:ext cx="10841038" cy="1260475"/>
          </a:xfrm>
        </p:spPr>
        <p:txBody>
          <a:bodyPr anchor="ctr">
            <a:normAutofit/>
          </a:bodyPr>
          <a:lstStyle/>
          <a:p>
            <a:r>
              <a:rPr lang="en-US" sz="3600" b="1" noProof="0" dirty="0"/>
              <a:t>Conclusion</a:t>
            </a:r>
          </a:p>
        </p:txBody>
      </p:sp>
      <p:sp>
        <p:nvSpPr>
          <p:cNvPr id="13" name="Content Placeholder 2">
            <a:extLst>
              <a:ext uri="{FF2B5EF4-FFF2-40B4-BE49-F238E27FC236}">
                <a16:creationId xmlns:a16="http://schemas.microsoft.com/office/drawing/2014/main" id="{DCC59359-843A-A2D0-BFDE-478C2DB1676E}"/>
              </a:ext>
            </a:extLst>
          </p:cNvPr>
          <p:cNvSpPr txBox="1">
            <a:spLocks/>
          </p:cNvSpPr>
          <p:nvPr/>
        </p:nvSpPr>
        <p:spPr>
          <a:xfrm>
            <a:off x="8200260" y="1807593"/>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u="sng" noProof="0" dirty="0"/>
          </a:p>
        </p:txBody>
      </p:sp>
      <p:sp>
        <p:nvSpPr>
          <p:cNvPr id="14" name="Content Placeholder 2">
            <a:extLst>
              <a:ext uri="{FF2B5EF4-FFF2-40B4-BE49-F238E27FC236}">
                <a16:creationId xmlns:a16="http://schemas.microsoft.com/office/drawing/2014/main" id="{E6126893-1291-4B19-9FB5-902478CB898D}"/>
              </a:ext>
            </a:extLst>
          </p:cNvPr>
          <p:cNvSpPr txBox="1">
            <a:spLocks/>
          </p:cNvSpPr>
          <p:nvPr/>
        </p:nvSpPr>
        <p:spPr>
          <a:xfrm>
            <a:off x="876300" y="2232570"/>
            <a:ext cx="10001250" cy="3361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sz="1600" dirty="0"/>
              <a:t>The results indicate a high degree of uncertainty in the estimation using frequency analysis, one of the most widely used methods. However, the hydrometeorological and regional methods exhibit lower sensibility to extreme events.</a:t>
            </a:r>
          </a:p>
          <a:p>
            <a:pPr algn="just">
              <a:buFontTx/>
              <a:buChar char="-"/>
            </a:pPr>
            <a:r>
              <a:rPr lang="en-US" sz="1600" noProof="0" dirty="0"/>
              <a:t>Future climate projections indicate an increased hydrological risk and overtopping. There is no single SSP scenario that predominates over the others. Cauquenes dam has the highest compound risk; however, SSP3-7.0 scenario is less unfavorable.</a:t>
            </a:r>
          </a:p>
          <a:p>
            <a:pPr algn="just">
              <a:buFontTx/>
              <a:buChar char="-"/>
            </a:pPr>
            <a:r>
              <a:rPr lang="en-US" sz="1600" noProof="0" dirty="0"/>
              <a:t>The assumption of stationarity in the design of tailings dams may be flawed in the context of climate change.</a:t>
            </a:r>
          </a:p>
          <a:p>
            <a:pPr algn="just">
              <a:buFontTx/>
              <a:buChar char="-"/>
            </a:pPr>
            <a:r>
              <a:rPr lang="en-US" sz="1600" noProof="0" dirty="0"/>
              <a:t>We must move toward resilient designs that take climate change into account.</a:t>
            </a:r>
          </a:p>
        </p:txBody>
      </p:sp>
      <p:pic>
        <p:nvPicPr>
          <p:cNvPr id="18" name="Imagen 17">
            <a:extLst>
              <a:ext uri="{FF2B5EF4-FFF2-40B4-BE49-F238E27FC236}">
                <a16:creationId xmlns:a16="http://schemas.microsoft.com/office/drawing/2014/main" id="{8C066FA6-F93B-6BE0-1D18-22CB3BDD8210}"/>
              </a:ext>
            </a:extLst>
          </p:cNvPr>
          <p:cNvPicPr/>
          <p:nvPr/>
        </p:nvPicPr>
        <p:blipFill>
          <a:blip r:embed="rId2"/>
          <a:stretch>
            <a:fillRect/>
          </a:stretch>
        </p:blipFill>
        <p:spPr>
          <a:xfrm>
            <a:off x="9855926" y="255378"/>
            <a:ext cx="1902822" cy="514792"/>
          </a:xfrm>
          <a:prstGeom prst="rect">
            <a:avLst/>
          </a:prstGeom>
        </p:spPr>
      </p:pic>
      <p:sp>
        <p:nvSpPr>
          <p:cNvPr id="19" name="Marcador de número de diapositiva 18">
            <a:extLst>
              <a:ext uri="{FF2B5EF4-FFF2-40B4-BE49-F238E27FC236}">
                <a16:creationId xmlns:a16="http://schemas.microsoft.com/office/drawing/2014/main" id="{32400B0C-E32E-760B-4133-B0E8F063529B}"/>
              </a:ext>
            </a:extLst>
          </p:cNvPr>
          <p:cNvSpPr>
            <a:spLocks noGrp="1"/>
          </p:cNvSpPr>
          <p:nvPr>
            <p:ph type="sldNum" sz="quarter" idx="12"/>
          </p:nvPr>
        </p:nvSpPr>
        <p:spPr/>
        <p:txBody>
          <a:bodyPr/>
          <a:lstStyle/>
          <a:p>
            <a:pPr rtl="0"/>
            <a:fld id="{5D99DD2A-B520-4620-9B43-64B657BA2D42}" type="slidenum">
              <a:rPr lang="en-US" noProof="0" smtClean="0"/>
              <a:t>13</a:t>
            </a:fld>
            <a:endParaRPr lang="en-US" noProof="0" dirty="0"/>
          </a:p>
        </p:txBody>
      </p:sp>
      <p:sp>
        <p:nvSpPr>
          <p:cNvPr id="20" name="Marcador de pie de página 19">
            <a:extLst>
              <a:ext uri="{FF2B5EF4-FFF2-40B4-BE49-F238E27FC236}">
                <a16:creationId xmlns:a16="http://schemas.microsoft.com/office/drawing/2014/main" id="{54B08792-B59F-3E5D-7FAC-C4C0EF944DFD}"/>
              </a:ext>
            </a:extLst>
          </p:cNvPr>
          <p:cNvSpPr>
            <a:spLocks noGrp="1"/>
          </p:cNvSpPr>
          <p:nvPr>
            <p:ph type="ftr" sz="quarter" idx="11"/>
          </p:nvPr>
        </p:nvSpPr>
        <p:spPr/>
        <p:txBody>
          <a:bodyPr/>
          <a:lstStyle/>
          <a:p>
            <a:pPr rtl="0"/>
            <a:r>
              <a:rPr lang="en-US" noProof="0" dirty="0"/>
              <a:t>Departamento de Ingeniería Civil - Universidad de Chile</a:t>
            </a:r>
          </a:p>
        </p:txBody>
      </p:sp>
    </p:spTree>
    <p:extLst>
      <p:ext uri="{BB962C8B-B14F-4D97-AF65-F5344CB8AC3E}">
        <p14:creationId xmlns:p14="http://schemas.microsoft.com/office/powerpoint/2010/main" val="53852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C226B-D1D8-4249-9032-B1FE23893C68}"/>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6A56440C-CDBD-0761-F6B7-5CB238B1C07C}"/>
              </a:ext>
            </a:extLst>
          </p:cNvPr>
          <p:cNvGrpSpPr/>
          <p:nvPr/>
        </p:nvGrpSpPr>
        <p:grpSpPr>
          <a:xfrm>
            <a:off x="685800" y="671498"/>
            <a:ext cx="10820400" cy="6006888"/>
            <a:chOff x="0" y="0"/>
            <a:chExt cx="4274726" cy="1991114"/>
          </a:xfrm>
        </p:grpSpPr>
        <p:sp>
          <p:nvSpPr>
            <p:cNvPr id="6" name="Freeform 6">
              <a:extLst>
                <a:ext uri="{FF2B5EF4-FFF2-40B4-BE49-F238E27FC236}">
                  <a16:creationId xmlns:a16="http://schemas.microsoft.com/office/drawing/2014/main" id="{459A7FEE-6827-0E4D-947D-0E42B5016B2F}"/>
                </a:ext>
              </a:extLst>
            </p:cNvPr>
            <p:cNvSpPr/>
            <p:nvPr/>
          </p:nvSpPr>
          <p:spPr>
            <a:xfrm>
              <a:off x="0" y="0"/>
              <a:ext cx="4274726" cy="1991114"/>
            </a:xfrm>
            <a:custGeom>
              <a:avLst/>
              <a:gdLst/>
              <a:ahLst/>
              <a:cxnLst/>
              <a:rect l="l" t="t" r="r" b="b"/>
              <a:pathLst>
                <a:path w="4274726" h="1991114">
                  <a:moveTo>
                    <a:pt x="24327" y="0"/>
                  </a:moveTo>
                  <a:lnTo>
                    <a:pt x="4250399" y="0"/>
                  </a:lnTo>
                  <a:cubicBezTo>
                    <a:pt x="4263834" y="0"/>
                    <a:pt x="4274726" y="10891"/>
                    <a:pt x="4274726" y="24327"/>
                  </a:cubicBezTo>
                  <a:lnTo>
                    <a:pt x="4274726" y="1966787"/>
                  </a:lnTo>
                  <a:cubicBezTo>
                    <a:pt x="4274726" y="1973239"/>
                    <a:pt x="4272163" y="1979427"/>
                    <a:pt x="4267601" y="1983989"/>
                  </a:cubicBezTo>
                  <a:cubicBezTo>
                    <a:pt x="4263039" y="1988551"/>
                    <a:pt x="4256851" y="1991114"/>
                    <a:pt x="4250399" y="1991114"/>
                  </a:cubicBezTo>
                  <a:lnTo>
                    <a:pt x="24327" y="1991114"/>
                  </a:lnTo>
                  <a:cubicBezTo>
                    <a:pt x="10891" y="1991114"/>
                    <a:pt x="0" y="1980223"/>
                    <a:pt x="0" y="1966787"/>
                  </a:cubicBezTo>
                  <a:lnTo>
                    <a:pt x="0" y="24327"/>
                  </a:lnTo>
                  <a:cubicBezTo>
                    <a:pt x="0" y="10891"/>
                    <a:pt x="10891" y="0"/>
                    <a:pt x="24327" y="0"/>
                  </a:cubicBezTo>
                  <a:close/>
                </a:path>
              </a:pathLst>
            </a:custGeom>
            <a:solidFill>
              <a:srgbClr val="FAFAFF"/>
            </a:solidFill>
          </p:spPr>
          <p:txBody>
            <a:bodyPr/>
            <a:lstStyle/>
            <a:p>
              <a:endParaRPr lang="en-US" sz="1200" noProof="0" dirty="0"/>
            </a:p>
          </p:txBody>
        </p:sp>
        <p:sp>
          <p:nvSpPr>
            <p:cNvPr id="7" name="TextBox 7">
              <a:extLst>
                <a:ext uri="{FF2B5EF4-FFF2-40B4-BE49-F238E27FC236}">
                  <a16:creationId xmlns:a16="http://schemas.microsoft.com/office/drawing/2014/main" id="{2D42160C-8C52-2486-1C74-C8C50DF77BBE}"/>
                </a:ext>
              </a:extLst>
            </p:cNvPr>
            <p:cNvSpPr txBox="1"/>
            <p:nvPr/>
          </p:nvSpPr>
          <p:spPr>
            <a:xfrm>
              <a:off x="0" y="47625"/>
              <a:ext cx="4274726" cy="1943489"/>
            </a:xfrm>
            <a:prstGeom prst="rect">
              <a:avLst/>
            </a:prstGeom>
          </p:spPr>
          <p:txBody>
            <a:bodyPr lIns="33867" tIns="33867" rIns="33867" bIns="33867" rtlCol="0" anchor="ctr"/>
            <a:lstStyle/>
            <a:p>
              <a:pPr algn="ctr">
                <a:lnSpc>
                  <a:spcPts val="1691"/>
                </a:lnSpc>
              </a:pPr>
              <a:endParaRPr lang="en-US" sz="1200" noProof="0" dirty="0"/>
            </a:p>
          </p:txBody>
        </p:sp>
      </p:grpSp>
      <p:sp>
        <p:nvSpPr>
          <p:cNvPr id="8" name="TextBox 8">
            <a:extLst>
              <a:ext uri="{FF2B5EF4-FFF2-40B4-BE49-F238E27FC236}">
                <a16:creationId xmlns:a16="http://schemas.microsoft.com/office/drawing/2014/main" id="{C609C2AC-E743-6B03-02B0-46FFF27C814D}"/>
              </a:ext>
            </a:extLst>
          </p:cNvPr>
          <p:cNvSpPr txBox="1"/>
          <p:nvPr/>
        </p:nvSpPr>
        <p:spPr>
          <a:xfrm>
            <a:off x="2411460" y="1378015"/>
            <a:ext cx="5258720" cy="528030"/>
          </a:xfrm>
          <a:prstGeom prst="rect">
            <a:avLst/>
          </a:prstGeom>
        </p:spPr>
        <p:txBody>
          <a:bodyPr lIns="0" tIns="0" rIns="0" bIns="0" rtlCol="0" anchor="t">
            <a:spAutoFit/>
          </a:bodyPr>
          <a:lstStyle/>
          <a:p>
            <a:pPr>
              <a:lnSpc>
                <a:spcPts val="3842"/>
              </a:lnSpc>
            </a:pPr>
            <a:r>
              <a:rPr lang="en-US" sz="4802" b="1" noProof="0" dirty="0">
                <a:solidFill>
                  <a:srgbClr val="20294B"/>
                </a:solidFill>
                <a:latin typeface="RoxboroughCF Bold"/>
                <a:ea typeface="RoxboroughCF Bold"/>
                <a:cs typeface="RoxboroughCF Bold"/>
                <a:sym typeface="RoxboroughCF Bold"/>
              </a:rPr>
              <a:t>References</a:t>
            </a:r>
          </a:p>
        </p:txBody>
      </p:sp>
      <p:sp>
        <p:nvSpPr>
          <p:cNvPr id="17" name="TextBox 17">
            <a:extLst>
              <a:ext uri="{FF2B5EF4-FFF2-40B4-BE49-F238E27FC236}">
                <a16:creationId xmlns:a16="http://schemas.microsoft.com/office/drawing/2014/main" id="{EB9A2052-C113-096A-2BAC-AC4396E35068}"/>
              </a:ext>
            </a:extLst>
          </p:cNvPr>
          <p:cNvSpPr txBox="1"/>
          <p:nvPr/>
        </p:nvSpPr>
        <p:spPr>
          <a:xfrm>
            <a:off x="1388776" y="5179785"/>
            <a:ext cx="8670443" cy="308098"/>
          </a:xfrm>
          <a:prstGeom prst="rect">
            <a:avLst/>
          </a:prstGeom>
        </p:spPr>
        <p:txBody>
          <a:bodyPr lIns="0" tIns="0" rIns="0" bIns="0" rtlCol="0" anchor="t">
            <a:spAutoFit/>
          </a:bodyPr>
          <a:lstStyle/>
          <a:p>
            <a:pPr algn="just">
              <a:lnSpc>
                <a:spcPts val="1224"/>
              </a:lnSpc>
              <a:spcBef>
                <a:spcPct val="0"/>
              </a:spcBef>
            </a:pPr>
            <a:r>
              <a:rPr lang="en-US" sz="1224" spc="45" noProof="0" dirty="0">
                <a:solidFill>
                  <a:srgbClr val="20294B"/>
                </a:solidFill>
                <a:latin typeface="Montserrat"/>
                <a:ea typeface="Montserrat"/>
                <a:cs typeface="Montserrat"/>
                <a:sym typeface="Montserrat"/>
              </a:rPr>
              <a:t>Visser, J. B., Kim, S., Wasko, </a:t>
            </a:r>
            <a:r>
              <a:rPr lang="en-US" sz="1224" spc="45" noProof="0" dirty="0" err="1">
                <a:solidFill>
                  <a:srgbClr val="20294B"/>
                </a:solidFill>
                <a:latin typeface="Montserrat"/>
                <a:ea typeface="Montserrat"/>
                <a:cs typeface="Montserrat"/>
                <a:sym typeface="Montserrat"/>
              </a:rPr>
              <a:t>C.,Nathan</a:t>
            </a:r>
            <a:r>
              <a:rPr lang="en-US" sz="1224" spc="45" noProof="0" dirty="0">
                <a:solidFill>
                  <a:srgbClr val="20294B"/>
                </a:solidFill>
                <a:latin typeface="Montserrat"/>
                <a:ea typeface="Montserrat"/>
                <a:cs typeface="Montserrat"/>
                <a:sym typeface="Montserrat"/>
              </a:rPr>
              <a:t>, R., &amp; Sharma, A. (2022). </a:t>
            </a:r>
            <a:r>
              <a:rPr lang="en-US" sz="1224" spc="45" noProof="0" dirty="0" err="1">
                <a:solidFill>
                  <a:srgbClr val="20294B"/>
                </a:solidFill>
                <a:latin typeface="Montserrat"/>
                <a:ea typeface="Montserrat"/>
                <a:cs typeface="Montserrat"/>
                <a:sym typeface="Montserrat"/>
              </a:rPr>
              <a:t>Theimpact</a:t>
            </a:r>
            <a:r>
              <a:rPr lang="en-US" sz="1224" spc="45" noProof="0" dirty="0">
                <a:solidFill>
                  <a:srgbClr val="20294B"/>
                </a:solidFill>
                <a:latin typeface="Montserrat"/>
                <a:ea typeface="Montserrat"/>
                <a:cs typeface="Montserrat"/>
                <a:sym typeface="Montserrat"/>
              </a:rPr>
              <a:t> of climate change on </a:t>
            </a:r>
            <a:r>
              <a:rPr lang="en-US" sz="1224" spc="45" noProof="0" dirty="0" err="1">
                <a:solidFill>
                  <a:srgbClr val="20294B"/>
                </a:solidFill>
                <a:latin typeface="Montserrat"/>
                <a:ea typeface="Montserrat"/>
                <a:cs typeface="Montserrat"/>
                <a:sym typeface="Montserrat"/>
              </a:rPr>
              <a:t>operationalProbable</a:t>
            </a:r>
            <a:r>
              <a:rPr lang="en-US" sz="1224" spc="45" noProof="0" dirty="0">
                <a:solidFill>
                  <a:srgbClr val="20294B"/>
                </a:solidFill>
                <a:latin typeface="Montserrat"/>
                <a:ea typeface="Montserrat"/>
                <a:cs typeface="Montserrat"/>
                <a:sym typeface="Montserrat"/>
              </a:rPr>
              <a:t> Maximum </a:t>
            </a:r>
            <a:r>
              <a:rPr lang="en-US" sz="1224" spc="45" noProof="0" dirty="0" err="1">
                <a:solidFill>
                  <a:srgbClr val="20294B"/>
                </a:solidFill>
                <a:latin typeface="Montserrat"/>
                <a:ea typeface="Montserrat"/>
                <a:cs typeface="Montserrat"/>
                <a:sym typeface="Montserrat"/>
              </a:rPr>
              <a:t>Precipitationestimates</a:t>
            </a:r>
            <a:r>
              <a:rPr lang="en-US" sz="1224" spc="45" noProof="0" dirty="0">
                <a:solidFill>
                  <a:srgbClr val="20294B"/>
                </a:solidFill>
                <a:latin typeface="Montserrat"/>
                <a:ea typeface="Montserrat"/>
                <a:cs typeface="Montserrat"/>
                <a:sym typeface="Montserrat"/>
              </a:rPr>
              <a:t>. Water Resources Research,58, e2022WR032247.</a:t>
            </a:r>
          </a:p>
        </p:txBody>
      </p:sp>
      <p:sp>
        <p:nvSpPr>
          <p:cNvPr id="18" name="TextBox 18">
            <a:extLst>
              <a:ext uri="{FF2B5EF4-FFF2-40B4-BE49-F238E27FC236}">
                <a16:creationId xmlns:a16="http://schemas.microsoft.com/office/drawing/2014/main" id="{D095513A-B636-569C-10F8-EA39AC5730E2}"/>
              </a:ext>
            </a:extLst>
          </p:cNvPr>
          <p:cNvSpPr txBox="1"/>
          <p:nvPr/>
        </p:nvSpPr>
        <p:spPr>
          <a:xfrm>
            <a:off x="1388781" y="2433552"/>
            <a:ext cx="8670443" cy="307777"/>
          </a:xfrm>
          <a:prstGeom prst="rect">
            <a:avLst/>
          </a:prstGeom>
        </p:spPr>
        <p:txBody>
          <a:bodyPr lIns="0" tIns="0" rIns="0" bIns="0" rtlCol="0" anchor="t">
            <a:spAutoFit/>
          </a:bodyPr>
          <a:lstStyle/>
          <a:p>
            <a:pPr algn="just">
              <a:lnSpc>
                <a:spcPts val="1224"/>
              </a:lnSpc>
              <a:spcBef>
                <a:spcPct val="0"/>
              </a:spcBef>
            </a:pPr>
            <a:r>
              <a:rPr lang="en-US" sz="1224" spc="45" noProof="0" dirty="0">
                <a:solidFill>
                  <a:srgbClr val="20294B"/>
                </a:solidFill>
                <a:latin typeface="Montserrat"/>
                <a:ea typeface="Montserrat"/>
                <a:cs typeface="Montserrat"/>
                <a:sym typeface="Montserrat"/>
              </a:rPr>
              <a:t>Lagos, M., </a:t>
            </a:r>
            <a:r>
              <a:rPr lang="en-US" sz="1224" spc="45" noProof="0" dirty="0" err="1">
                <a:solidFill>
                  <a:srgbClr val="20294B"/>
                </a:solidFill>
                <a:latin typeface="Montserrat"/>
                <a:ea typeface="Montserrat"/>
                <a:cs typeface="Montserrat"/>
                <a:sym typeface="Montserrat"/>
              </a:rPr>
              <a:t>Rondanelli</a:t>
            </a:r>
            <a:r>
              <a:rPr lang="en-US" sz="1224" spc="45" noProof="0" dirty="0">
                <a:solidFill>
                  <a:srgbClr val="20294B"/>
                </a:solidFill>
                <a:latin typeface="Montserrat"/>
                <a:ea typeface="Montserrat"/>
                <a:cs typeface="Montserrat"/>
                <a:sym typeface="Montserrat"/>
              </a:rPr>
              <a:t>, R., </a:t>
            </a:r>
            <a:r>
              <a:rPr lang="en-US" sz="1224" spc="45" noProof="0" dirty="0" err="1">
                <a:solidFill>
                  <a:srgbClr val="20294B"/>
                </a:solidFill>
                <a:latin typeface="Montserrat"/>
                <a:ea typeface="Montserrat"/>
                <a:cs typeface="Montserrat"/>
                <a:sym typeface="Montserrat"/>
              </a:rPr>
              <a:t>Garreaud</a:t>
            </a:r>
            <a:r>
              <a:rPr lang="en-US" sz="1224" spc="45" noProof="0" dirty="0">
                <a:solidFill>
                  <a:srgbClr val="20294B"/>
                </a:solidFill>
                <a:latin typeface="Montserrat"/>
                <a:ea typeface="Montserrat"/>
                <a:cs typeface="Montserrat"/>
                <a:sym typeface="Montserrat"/>
              </a:rPr>
              <a:t>, R., (2021). </a:t>
            </a:r>
            <a:r>
              <a:rPr lang="en-US" sz="1224" spc="45" noProof="0" dirty="0" err="1">
                <a:solidFill>
                  <a:srgbClr val="20294B"/>
                </a:solidFill>
                <a:latin typeface="Montserrat"/>
                <a:ea typeface="Montserrat"/>
                <a:cs typeface="Montserrat"/>
                <a:sym typeface="Montserrat"/>
              </a:rPr>
              <a:t>Procesos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Meteorológicos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en</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Eventos</a:t>
            </a:r>
            <a:r>
              <a:rPr lang="en-US" sz="1224" spc="45" noProof="0" dirty="0">
                <a:solidFill>
                  <a:srgbClr val="20294B"/>
                </a:solidFill>
                <a:latin typeface="Montserrat"/>
                <a:ea typeface="Montserrat"/>
                <a:cs typeface="Montserrat"/>
                <a:sym typeface="Montserrat"/>
              </a:rPr>
              <a:t> de </a:t>
            </a:r>
            <a:r>
              <a:rPr lang="en-US" sz="1224" spc="45" noProof="0" dirty="0" err="1">
                <a:solidFill>
                  <a:srgbClr val="20294B"/>
                </a:solidFill>
                <a:latin typeface="Montserrat"/>
                <a:ea typeface="Montserrat"/>
                <a:cs typeface="Montserrat"/>
                <a:sym typeface="Montserrat"/>
              </a:rPr>
              <a:t>Precipitación</a:t>
            </a:r>
            <a:r>
              <a:rPr lang="en-US" sz="1224" spc="45" noProof="0" dirty="0">
                <a:solidFill>
                  <a:srgbClr val="20294B"/>
                </a:solidFill>
                <a:latin typeface="Montserrat"/>
                <a:ea typeface="Montserrat"/>
                <a:cs typeface="Montserrat"/>
                <a:sym typeface="Montserrat"/>
              </a:rPr>
              <a:t> y </a:t>
            </a:r>
            <a:r>
              <a:rPr lang="en-US" sz="1224" spc="45" noProof="0" dirty="0" err="1">
                <a:solidFill>
                  <a:srgbClr val="20294B"/>
                </a:solidFill>
                <a:latin typeface="Montserrat"/>
                <a:ea typeface="Montserrat"/>
                <a:cs typeface="Montserrat"/>
                <a:sym typeface="Montserrat"/>
              </a:rPr>
              <a:t>Simplificaciones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en</a:t>
            </a:r>
            <a:r>
              <a:rPr lang="en-US" sz="1224" spc="45" noProof="0" dirty="0">
                <a:solidFill>
                  <a:srgbClr val="20294B"/>
                </a:solidFill>
                <a:latin typeface="Montserrat"/>
                <a:ea typeface="Montserrat"/>
                <a:cs typeface="Montserrat"/>
                <a:sym typeface="Montserrat"/>
              </a:rPr>
              <a:t> Ingeniería, </a:t>
            </a:r>
            <a:r>
              <a:rPr lang="en-US" sz="1224" spc="45" noProof="0" dirty="0" err="1">
                <a:solidFill>
                  <a:srgbClr val="20294B"/>
                </a:solidFill>
                <a:latin typeface="Montserrat"/>
                <a:ea typeface="Montserrat"/>
                <a:cs typeface="Montserrat"/>
                <a:sym typeface="Montserrat"/>
              </a:rPr>
              <a:t>Buscando</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el</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Equilibrio</a:t>
            </a:r>
            <a:r>
              <a:rPr lang="en-US" sz="1224" spc="45" noProof="0" dirty="0">
                <a:solidFill>
                  <a:srgbClr val="20294B"/>
                </a:solidFill>
                <a:latin typeface="Montserrat"/>
                <a:ea typeface="Montserrat"/>
                <a:cs typeface="Montserrat"/>
                <a:sym typeface="Montserrat"/>
              </a:rPr>
              <a:t> entre la </a:t>
            </a:r>
            <a:r>
              <a:rPr lang="en-US" sz="1224" spc="45" noProof="0" dirty="0" err="1">
                <a:solidFill>
                  <a:srgbClr val="20294B"/>
                </a:solidFill>
                <a:latin typeface="Montserrat"/>
                <a:ea typeface="Montserrat"/>
                <a:cs typeface="Montserrat"/>
                <a:sym typeface="Montserrat"/>
              </a:rPr>
              <a:t>Física</a:t>
            </a:r>
            <a:r>
              <a:rPr lang="en-US" sz="1224" spc="45" noProof="0" dirty="0">
                <a:solidFill>
                  <a:srgbClr val="20294B"/>
                </a:solidFill>
                <a:latin typeface="Montserrat"/>
                <a:ea typeface="Montserrat"/>
                <a:cs typeface="Montserrat"/>
                <a:sym typeface="Montserrat"/>
              </a:rPr>
              <a:t> y la </a:t>
            </a:r>
            <a:r>
              <a:rPr lang="en-US" sz="1224" spc="45" noProof="0" dirty="0" err="1">
                <a:solidFill>
                  <a:srgbClr val="20294B"/>
                </a:solidFill>
                <a:latin typeface="Montserrat"/>
                <a:ea typeface="Montserrat"/>
                <a:cs typeface="Montserrat"/>
                <a:sym typeface="Montserrat"/>
              </a:rPr>
              <a:t>Práctica</a:t>
            </a:r>
            <a:r>
              <a:rPr lang="en-US" sz="1224" spc="45" noProof="0" dirty="0">
                <a:solidFill>
                  <a:srgbClr val="20294B"/>
                </a:solidFill>
                <a:latin typeface="Montserrat"/>
                <a:ea typeface="Montserrat"/>
                <a:cs typeface="Montserrat"/>
                <a:sym typeface="Montserrat"/>
              </a:rPr>
              <a:t>. </a:t>
            </a:r>
            <a:r>
              <a:rPr lang="en-US" sz="1224" spc="45" noProof="0" dirty="0">
                <a:solidFill>
                  <a:srgbClr val="20294B"/>
                </a:solidFill>
                <a:latin typeface="Montserrat"/>
                <a:sym typeface="Montserrat Italics"/>
              </a:rPr>
              <a:t>Rutas </a:t>
            </a:r>
            <a:r>
              <a:rPr lang="en-US" sz="1224" spc="45" noProof="0" dirty="0" err="1">
                <a:solidFill>
                  <a:srgbClr val="20294B"/>
                </a:solidFill>
                <a:latin typeface="Montserrat"/>
                <a:sym typeface="Montserrat Italics"/>
              </a:rPr>
              <a:t>Hidrológicas</a:t>
            </a:r>
            <a:r>
              <a:rPr lang="en-US" sz="1224" spc="45" noProof="0" dirty="0">
                <a:solidFill>
                  <a:srgbClr val="20294B"/>
                </a:solidFill>
                <a:latin typeface="Montserrat"/>
                <a:sym typeface="Montserrat Italics"/>
              </a:rPr>
              <a:t>.</a:t>
            </a:r>
          </a:p>
        </p:txBody>
      </p:sp>
      <p:sp>
        <p:nvSpPr>
          <p:cNvPr id="19" name="TextBox 19">
            <a:extLst>
              <a:ext uri="{FF2B5EF4-FFF2-40B4-BE49-F238E27FC236}">
                <a16:creationId xmlns:a16="http://schemas.microsoft.com/office/drawing/2014/main" id="{E6E7AD72-48D1-EC7A-040F-A5F326ACE4DB}"/>
              </a:ext>
            </a:extLst>
          </p:cNvPr>
          <p:cNvSpPr txBox="1"/>
          <p:nvPr/>
        </p:nvSpPr>
        <p:spPr>
          <a:xfrm>
            <a:off x="1377892" y="3967559"/>
            <a:ext cx="8670443" cy="461986"/>
          </a:xfrm>
          <a:prstGeom prst="rect">
            <a:avLst/>
          </a:prstGeom>
        </p:spPr>
        <p:txBody>
          <a:bodyPr lIns="0" tIns="0" rIns="0" bIns="0" rtlCol="0" anchor="t">
            <a:spAutoFit/>
          </a:bodyPr>
          <a:lstStyle/>
          <a:p>
            <a:pPr algn="just">
              <a:lnSpc>
                <a:spcPts val="1224"/>
              </a:lnSpc>
              <a:spcBef>
                <a:spcPct val="0"/>
              </a:spcBef>
            </a:pPr>
            <a:r>
              <a:rPr lang="en-US" sz="1224" spc="45" noProof="0" dirty="0" err="1">
                <a:solidFill>
                  <a:srgbClr val="20294B"/>
                </a:solidFill>
                <a:latin typeface="Montserrat"/>
                <a:ea typeface="Montserrat"/>
                <a:cs typeface="Montserrat"/>
                <a:sym typeface="Montserrat"/>
              </a:rPr>
              <a:t>Stowhas</a:t>
            </a:r>
            <a:r>
              <a:rPr lang="en-US" sz="1224" spc="45" noProof="0" dirty="0">
                <a:solidFill>
                  <a:srgbClr val="20294B"/>
                </a:solidFill>
                <a:latin typeface="Montserrat"/>
                <a:ea typeface="Montserrat"/>
                <a:cs typeface="Montserrat"/>
                <a:sym typeface="Montserrat"/>
              </a:rPr>
              <a:t>, L. (1983). </a:t>
            </a:r>
            <a:r>
              <a:rPr lang="en-US" sz="1224" spc="45" noProof="0" dirty="0" err="1">
                <a:solidFill>
                  <a:srgbClr val="20294B"/>
                </a:solidFill>
                <a:latin typeface="Montserrat"/>
                <a:ea typeface="Montserrat"/>
                <a:cs typeface="Montserrat"/>
                <a:sym typeface="Montserrat"/>
              </a:rPr>
              <a:t>Precipitaciones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máximas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diarias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en</a:t>
            </a:r>
            <a:r>
              <a:rPr lang="en-US" sz="1224" spc="45" noProof="0" dirty="0">
                <a:solidFill>
                  <a:srgbClr val="20294B"/>
                </a:solidFill>
                <a:latin typeface="Montserrat"/>
                <a:ea typeface="Montserrat"/>
                <a:cs typeface="Montserrat"/>
                <a:sym typeface="Montserrat"/>
              </a:rPr>
              <a:t> Chile. VI Congreso Nacional de Ingeniería </a:t>
            </a:r>
            <a:r>
              <a:rPr lang="en-US" sz="1224" spc="45" noProof="0" dirty="0" err="1">
                <a:solidFill>
                  <a:srgbClr val="20294B"/>
                </a:solidFill>
                <a:latin typeface="Montserrat"/>
                <a:ea typeface="Montserrat"/>
                <a:cs typeface="Montserrat"/>
                <a:sym typeface="Montserrat"/>
              </a:rPr>
              <a:t>Hidráulica</a:t>
            </a:r>
            <a:r>
              <a:rPr lang="en-US" sz="1224" spc="45" noProof="0" dirty="0">
                <a:solidFill>
                  <a:srgbClr val="20294B"/>
                </a:solidFill>
                <a:latin typeface="Montserrat"/>
                <a:ea typeface="Montserrat"/>
                <a:cs typeface="Montserrat"/>
                <a:sym typeface="Montserrat"/>
              </a:rPr>
              <a:t>, Departamento de Ingeniería </a:t>
            </a:r>
            <a:r>
              <a:rPr lang="en-US" sz="1224" spc="45" noProof="0" dirty="0" err="1">
                <a:solidFill>
                  <a:srgbClr val="20294B"/>
                </a:solidFill>
                <a:latin typeface="Montserrat"/>
                <a:ea typeface="Montserrat"/>
                <a:cs typeface="Montserrat"/>
                <a:sym typeface="Montserrat"/>
              </a:rPr>
              <a:t>Hidráulica</a:t>
            </a:r>
            <a:r>
              <a:rPr lang="en-US" sz="1224" spc="45" noProof="0" dirty="0">
                <a:solidFill>
                  <a:srgbClr val="20294B"/>
                </a:solidFill>
                <a:latin typeface="Montserrat"/>
                <a:ea typeface="Montserrat"/>
                <a:cs typeface="Montserrat"/>
                <a:sym typeface="Montserrat"/>
              </a:rPr>
              <a:t>, Escuela de Ingeniería, Pontificia Universidad Católica de Chile., 455–473.</a:t>
            </a:r>
          </a:p>
        </p:txBody>
      </p:sp>
      <p:sp>
        <p:nvSpPr>
          <p:cNvPr id="20" name="TextBox 20">
            <a:extLst>
              <a:ext uri="{FF2B5EF4-FFF2-40B4-BE49-F238E27FC236}">
                <a16:creationId xmlns:a16="http://schemas.microsoft.com/office/drawing/2014/main" id="{BD4FAE10-A243-AA62-B3A7-2CDD225E2A3C}"/>
              </a:ext>
            </a:extLst>
          </p:cNvPr>
          <p:cNvSpPr txBox="1"/>
          <p:nvPr/>
        </p:nvSpPr>
        <p:spPr>
          <a:xfrm>
            <a:off x="1388777" y="5786930"/>
            <a:ext cx="8670443" cy="308098"/>
          </a:xfrm>
          <a:prstGeom prst="rect">
            <a:avLst/>
          </a:prstGeom>
        </p:spPr>
        <p:txBody>
          <a:bodyPr lIns="0" tIns="0" rIns="0" bIns="0" rtlCol="0" anchor="t">
            <a:spAutoFit/>
          </a:bodyPr>
          <a:lstStyle/>
          <a:p>
            <a:pPr algn="just">
              <a:lnSpc>
                <a:spcPts val="1224"/>
              </a:lnSpc>
              <a:spcBef>
                <a:spcPct val="0"/>
              </a:spcBef>
            </a:pPr>
            <a:r>
              <a:rPr lang="en-US" sz="1224" spc="45" noProof="0" dirty="0">
                <a:solidFill>
                  <a:srgbClr val="20294B"/>
                </a:solidFill>
                <a:latin typeface="Montserrat"/>
                <a:ea typeface="Montserrat"/>
                <a:cs typeface="Montserrat"/>
                <a:sym typeface="Montserrat"/>
              </a:rPr>
              <a:t>WMO. (2009). Manual on estimation of probable maximum precipitation (PMP). World Meteorological Organization.</a:t>
            </a:r>
          </a:p>
        </p:txBody>
      </p:sp>
      <p:sp>
        <p:nvSpPr>
          <p:cNvPr id="21" name="TextBox 21">
            <a:extLst>
              <a:ext uri="{FF2B5EF4-FFF2-40B4-BE49-F238E27FC236}">
                <a16:creationId xmlns:a16="http://schemas.microsoft.com/office/drawing/2014/main" id="{4A852CBD-D878-AD70-955C-BBB8C56CBAE4}"/>
              </a:ext>
            </a:extLst>
          </p:cNvPr>
          <p:cNvSpPr txBox="1"/>
          <p:nvPr/>
        </p:nvSpPr>
        <p:spPr>
          <a:xfrm>
            <a:off x="1388781" y="2948139"/>
            <a:ext cx="8670443" cy="308098"/>
          </a:xfrm>
          <a:prstGeom prst="rect">
            <a:avLst/>
          </a:prstGeom>
        </p:spPr>
        <p:txBody>
          <a:bodyPr lIns="0" tIns="0" rIns="0" bIns="0" rtlCol="0" anchor="t">
            <a:spAutoFit/>
          </a:bodyPr>
          <a:lstStyle/>
          <a:p>
            <a:pPr algn="just">
              <a:lnSpc>
                <a:spcPts val="1224"/>
              </a:lnSpc>
              <a:spcBef>
                <a:spcPct val="0"/>
              </a:spcBef>
            </a:pPr>
            <a:r>
              <a:rPr lang="en-US" sz="1224" spc="45" noProof="0" dirty="0">
                <a:solidFill>
                  <a:srgbClr val="20294B"/>
                </a:solidFill>
                <a:latin typeface="Montserrat"/>
                <a:ea typeface="Montserrat"/>
                <a:cs typeface="Montserrat"/>
                <a:sym typeface="Montserrat"/>
              </a:rPr>
              <a:t>Hershfield, D. M. (1965). Method for Estimating Probable Maximum Rainfall. Journal AWWA, 57(8), 965–972. https://doi.org/10.1002/j.1551-8833.1965.tb01486.x</a:t>
            </a:r>
          </a:p>
        </p:txBody>
      </p:sp>
      <p:sp>
        <p:nvSpPr>
          <p:cNvPr id="22" name="TextBox 19">
            <a:extLst>
              <a:ext uri="{FF2B5EF4-FFF2-40B4-BE49-F238E27FC236}">
                <a16:creationId xmlns:a16="http://schemas.microsoft.com/office/drawing/2014/main" id="{E3183263-8C31-1884-2E6A-04152BC90AAC}"/>
              </a:ext>
            </a:extLst>
          </p:cNvPr>
          <p:cNvSpPr txBox="1"/>
          <p:nvPr/>
        </p:nvSpPr>
        <p:spPr>
          <a:xfrm>
            <a:off x="1388775" y="3548893"/>
            <a:ext cx="8670443" cy="154209"/>
          </a:xfrm>
          <a:prstGeom prst="rect">
            <a:avLst/>
          </a:prstGeom>
        </p:spPr>
        <p:txBody>
          <a:bodyPr lIns="0" tIns="0" rIns="0" bIns="0" rtlCol="0" anchor="t">
            <a:spAutoFit/>
          </a:bodyPr>
          <a:lstStyle/>
          <a:p>
            <a:pPr algn="just">
              <a:lnSpc>
                <a:spcPts val="1224"/>
              </a:lnSpc>
              <a:spcBef>
                <a:spcPct val="0"/>
              </a:spcBef>
            </a:pPr>
            <a:r>
              <a:rPr lang="en-US" sz="1224" spc="45" noProof="0" dirty="0">
                <a:solidFill>
                  <a:srgbClr val="20294B"/>
                </a:solidFill>
                <a:latin typeface="Montserrat"/>
                <a:ea typeface="Montserrat"/>
                <a:cs typeface="Montserrat"/>
                <a:sym typeface="Montserrat"/>
              </a:rPr>
              <a:t>SERNAGEOMIN (2025). </a:t>
            </a:r>
            <a:r>
              <a:rPr lang="en-US" sz="1224" spc="45" noProof="0" dirty="0" err="1">
                <a:solidFill>
                  <a:srgbClr val="20294B"/>
                </a:solidFill>
                <a:latin typeface="Montserrat"/>
                <a:ea typeface="Montserrat"/>
                <a:cs typeface="Montserrat"/>
                <a:sym typeface="Montserrat"/>
              </a:rPr>
              <a:t>Catastro</a:t>
            </a:r>
            <a:r>
              <a:rPr lang="en-US" sz="1224" spc="45" noProof="0" dirty="0">
                <a:solidFill>
                  <a:srgbClr val="20294B"/>
                </a:solidFill>
                <a:latin typeface="Montserrat"/>
                <a:ea typeface="Montserrat"/>
                <a:cs typeface="Montserrat"/>
                <a:sym typeface="Montserrat"/>
              </a:rPr>
              <a:t> Nacional de </a:t>
            </a:r>
            <a:r>
              <a:rPr lang="en-US" sz="1224" spc="45" noProof="0" dirty="0" err="1">
                <a:solidFill>
                  <a:srgbClr val="20294B"/>
                </a:solidFill>
                <a:latin typeface="Montserrat"/>
                <a:ea typeface="Montserrat"/>
                <a:cs typeface="Montserrat"/>
                <a:sym typeface="Montserrat"/>
              </a:rPr>
              <a:t>depósitos</a:t>
            </a:r>
            <a:r>
              <a:rPr lang="en-US" sz="1224" spc="45" noProof="0" dirty="0">
                <a:solidFill>
                  <a:srgbClr val="20294B"/>
                </a:solidFill>
                <a:latin typeface="Montserrat"/>
                <a:ea typeface="Montserrat"/>
                <a:cs typeface="Montserrat"/>
                <a:sym typeface="Montserrat"/>
              </a:rPr>
              <a:t> de </a:t>
            </a:r>
            <a:r>
              <a:rPr lang="en-US" sz="1224" spc="45" noProof="0" dirty="0" err="1">
                <a:solidFill>
                  <a:srgbClr val="20294B"/>
                </a:solidFill>
                <a:latin typeface="Montserrat"/>
                <a:ea typeface="Montserrat"/>
                <a:cs typeface="Montserrat"/>
                <a:sym typeface="Montserrat"/>
              </a:rPr>
              <a:t>relaves</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activos</a:t>
            </a:r>
            <a:r>
              <a:rPr lang="en-US" sz="1224" spc="45" noProof="0" dirty="0">
                <a:solidFill>
                  <a:srgbClr val="20294B"/>
                </a:solidFill>
                <a:latin typeface="Montserrat"/>
                <a:ea typeface="Montserrat"/>
                <a:cs typeface="Montserrat"/>
                <a:sym typeface="Montserrat"/>
              </a:rPr>
              <a:t> e </a:t>
            </a:r>
            <a:r>
              <a:rPr lang="en-US" sz="1224" spc="45" noProof="0" dirty="0" err="1">
                <a:solidFill>
                  <a:srgbClr val="20294B"/>
                </a:solidFill>
                <a:latin typeface="Montserrat"/>
                <a:ea typeface="Montserrat"/>
                <a:cs typeface="Montserrat"/>
                <a:sym typeface="Montserrat"/>
              </a:rPr>
              <a:t>inactivos</a:t>
            </a:r>
            <a:r>
              <a:rPr lang="en-US" sz="1224" spc="45" noProof="0" dirty="0">
                <a:solidFill>
                  <a:srgbClr val="20294B"/>
                </a:solidFill>
                <a:latin typeface="Montserrat"/>
                <a:ea typeface="Montserrat"/>
                <a:cs typeface="Montserrat"/>
                <a:sym typeface="Montserrat"/>
              </a:rPr>
              <a:t>.</a:t>
            </a:r>
          </a:p>
        </p:txBody>
      </p:sp>
      <p:sp>
        <p:nvSpPr>
          <p:cNvPr id="23" name="TextBox 19">
            <a:extLst>
              <a:ext uri="{FF2B5EF4-FFF2-40B4-BE49-F238E27FC236}">
                <a16:creationId xmlns:a16="http://schemas.microsoft.com/office/drawing/2014/main" id="{BD253822-8CEF-5CA8-9F4D-21CA41CFED60}"/>
              </a:ext>
            </a:extLst>
          </p:cNvPr>
          <p:cNvSpPr txBox="1"/>
          <p:nvPr/>
        </p:nvSpPr>
        <p:spPr>
          <a:xfrm>
            <a:off x="1377891" y="4736509"/>
            <a:ext cx="8670443" cy="154209"/>
          </a:xfrm>
          <a:prstGeom prst="rect">
            <a:avLst/>
          </a:prstGeom>
        </p:spPr>
        <p:txBody>
          <a:bodyPr lIns="0" tIns="0" rIns="0" bIns="0" rtlCol="0" anchor="t">
            <a:spAutoFit/>
          </a:bodyPr>
          <a:lstStyle/>
          <a:p>
            <a:pPr algn="just">
              <a:lnSpc>
                <a:spcPts val="1224"/>
              </a:lnSpc>
              <a:spcBef>
                <a:spcPct val="0"/>
              </a:spcBef>
            </a:pPr>
            <a:r>
              <a:rPr lang="en-US" sz="1224" spc="45" noProof="0" dirty="0" err="1">
                <a:solidFill>
                  <a:srgbClr val="20294B"/>
                </a:solidFill>
                <a:latin typeface="Montserrat"/>
                <a:ea typeface="Montserrat"/>
                <a:cs typeface="Montserrat"/>
                <a:sym typeface="Montserrat"/>
              </a:rPr>
              <a:t>Stowhas</a:t>
            </a:r>
            <a:r>
              <a:rPr lang="en-US" sz="1224" spc="45" noProof="0" dirty="0">
                <a:solidFill>
                  <a:srgbClr val="20294B"/>
                </a:solidFill>
                <a:latin typeface="Montserrat"/>
                <a:ea typeface="Montserrat"/>
                <a:cs typeface="Montserrat"/>
                <a:sym typeface="Montserrat"/>
              </a:rPr>
              <a:t>, L. (2016). </a:t>
            </a:r>
            <a:r>
              <a:rPr lang="en-US" sz="1224" spc="45" noProof="0" dirty="0" err="1">
                <a:solidFill>
                  <a:srgbClr val="20294B"/>
                </a:solidFill>
                <a:latin typeface="Montserrat"/>
                <a:ea typeface="Montserrat"/>
                <a:cs typeface="Montserrat"/>
                <a:sym typeface="Montserrat"/>
              </a:rPr>
              <a:t>Fundamentos</a:t>
            </a:r>
            <a:r>
              <a:rPr lang="en-US" sz="1224" spc="45" noProof="0" dirty="0">
                <a:solidFill>
                  <a:srgbClr val="20294B"/>
                </a:solidFill>
                <a:latin typeface="Montserrat"/>
                <a:ea typeface="Montserrat"/>
                <a:cs typeface="Montserrat"/>
                <a:sym typeface="Montserrat"/>
              </a:rPr>
              <a:t> de </a:t>
            </a:r>
            <a:r>
              <a:rPr lang="en-US" sz="1224" spc="45" noProof="0" dirty="0" err="1">
                <a:solidFill>
                  <a:srgbClr val="20294B"/>
                </a:solidFill>
                <a:latin typeface="Montserrat"/>
                <a:ea typeface="Montserrat"/>
                <a:cs typeface="Montserrat"/>
                <a:sym typeface="Montserrat"/>
              </a:rPr>
              <a:t>hidrología</a:t>
            </a:r>
            <a:r>
              <a:rPr lang="en-US" sz="1224" spc="45" noProof="0" dirty="0">
                <a:solidFill>
                  <a:srgbClr val="20294B"/>
                </a:solidFill>
                <a:latin typeface="Montserrat"/>
                <a:ea typeface="Montserrat"/>
                <a:cs typeface="Montserrat"/>
                <a:sym typeface="Montserrat"/>
              </a:rPr>
              <a:t> </a:t>
            </a:r>
            <a:r>
              <a:rPr lang="en-US" sz="1224" spc="45" noProof="0" dirty="0" err="1">
                <a:solidFill>
                  <a:srgbClr val="20294B"/>
                </a:solidFill>
                <a:latin typeface="Montserrat"/>
                <a:ea typeface="Montserrat"/>
                <a:cs typeface="Montserrat"/>
                <a:sym typeface="Montserrat"/>
              </a:rPr>
              <a:t>aplicada</a:t>
            </a:r>
            <a:r>
              <a:rPr lang="en-US" sz="1224" spc="45" noProof="0" dirty="0">
                <a:solidFill>
                  <a:srgbClr val="20294B"/>
                </a:solidFill>
                <a:latin typeface="Montserrat"/>
                <a:ea typeface="Montserrat"/>
                <a:cs typeface="Montserrat"/>
                <a:sym typeface="Montserrat"/>
              </a:rPr>
              <a:t>. Alvaro </a:t>
            </a:r>
            <a:r>
              <a:rPr lang="en-US" sz="1224" spc="45" noProof="0" dirty="0" err="1">
                <a:solidFill>
                  <a:srgbClr val="20294B"/>
                </a:solidFill>
                <a:latin typeface="Montserrat"/>
                <a:ea typeface="Montserrat"/>
                <a:cs typeface="Montserrat"/>
                <a:sym typeface="Montserrat"/>
              </a:rPr>
              <a:t>Ossandon</a:t>
            </a:r>
            <a:r>
              <a:rPr lang="en-US" sz="1224" spc="45" noProof="0" dirty="0">
                <a:solidFill>
                  <a:srgbClr val="20294B"/>
                </a:solidFill>
                <a:latin typeface="Montserrat"/>
                <a:ea typeface="Montserrat"/>
                <a:cs typeface="Montserrat"/>
                <a:sym typeface="Montserrat"/>
              </a:rPr>
              <a:t> A. y Raul Flores A.</a:t>
            </a:r>
          </a:p>
        </p:txBody>
      </p:sp>
      <p:pic>
        <p:nvPicPr>
          <p:cNvPr id="2" name="Imagen 1">
            <a:extLst>
              <a:ext uri="{FF2B5EF4-FFF2-40B4-BE49-F238E27FC236}">
                <a16:creationId xmlns:a16="http://schemas.microsoft.com/office/drawing/2014/main" id="{DED50948-AAA0-20FA-A655-DE5B4164F60E}"/>
              </a:ext>
            </a:extLst>
          </p:cNvPr>
          <p:cNvPicPr/>
          <p:nvPr/>
        </p:nvPicPr>
        <p:blipFill>
          <a:blip r:embed="rId2"/>
          <a:stretch>
            <a:fillRect/>
          </a:stretch>
        </p:blipFill>
        <p:spPr>
          <a:xfrm>
            <a:off x="9855926" y="255378"/>
            <a:ext cx="1902822" cy="514792"/>
          </a:xfrm>
          <a:prstGeom prst="rect">
            <a:avLst/>
          </a:prstGeom>
        </p:spPr>
      </p:pic>
      <p:sp>
        <p:nvSpPr>
          <p:cNvPr id="3" name="Marcador de número de diapositiva 2">
            <a:extLst>
              <a:ext uri="{FF2B5EF4-FFF2-40B4-BE49-F238E27FC236}">
                <a16:creationId xmlns:a16="http://schemas.microsoft.com/office/drawing/2014/main" id="{565C6FB7-5994-CBAA-9B44-04A9F25CB1E8}"/>
              </a:ext>
            </a:extLst>
          </p:cNvPr>
          <p:cNvSpPr>
            <a:spLocks noGrp="1"/>
          </p:cNvSpPr>
          <p:nvPr>
            <p:ph type="sldNum" sz="quarter" idx="12"/>
          </p:nvPr>
        </p:nvSpPr>
        <p:spPr/>
        <p:txBody>
          <a:bodyPr/>
          <a:lstStyle/>
          <a:p>
            <a:pPr rtl="0"/>
            <a:fld id="{5D99DD2A-B520-4620-9B43-64B657BA2D42}" type="slidenum">
              <a:rPr lang="en-US" noProof="0" smtClean="0"/>
              <a:t>14</a:t>
            </a:fld>
            <a:endParaRPr lang="en-US" noProof="0" dirty="0"/>
          </a:p>
        </p:txBody>
      </p:sp>
      <p:sp>
        <p:nvSpPr>
          <p:cNvPr id="4" name="Marcador de pie de página 3">
            <a:extLst>
              <a:ext uri="{FF2B5EF4-FFF2-40B4-BE49-F238E27FC236}">
                <a16:creationId xmlns:a16="http://schemas.microsoft.com/office/drawing/2014/main" id="{0FBF254F-63D3-A0E1-7ED0-311205214E33}"/>
              </a:ext>
            </a:extLst>
          </p:cNvPr>
          <p:cNvSpPr>
            <a:spLocks noGrp="1"/>
          </p:cNvSpPr>
          <p:nvPr>
            <p:ph type="ftr" sz="quarter" idx="11"/>
          </p:nvPr>
        </p:nvSpPr>
        <p:spPr/>
        <p:txBody>
          <a:bodyPr/>
          <a:lstStyle/>
          <a:p>
            <a:pPr rtl="0"/>
            <a:r>
              <a:rPr lang="en-US" noProof="0" dirty="0"/>
              <a:t>Departamento de Ingeniería Civil - Universidad de Chile</a:t>
            </a:r>
          </a:p>
        </p:txBody>
      </p:sp>
    </p:spTree>
    <p:extLst>
      <p:ext uri="{BB962C8B-B14F-4D97-AF65-F5344CB8AC3E}">
        <p14:creationId xmlns:p14="http://schemas.microsoft.com/office/powerpoint/2010/main" val="119653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7AB7-A336-9C5A-1A0E-2DEA4B5108D6}"/>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C091C5FD-B0B4-9AD0-DA00-3F4CDF0217A7}"/>
              </a:ext>
            </a:extLst>
          </p:cNvPr>
          <p:cNvSpPr txBox="1"/>
          <p:nvPr/>
        </p:nvSpPr>
        <p:spPr>
          <a:xfrm>
            <a:off x="1456804" y="728158"/>
            <a:ext cx="5258720" cy="528030"/>
          </a:xfrm>
          <a:prstGeom prst="rect">
            <a:avLst/>
          </a:prstGeom>
        </p:spPr>
        <p:txBody>
          <a:bodyPr lIns="0" tIns="0" rIns="0" bIns="0" rtlCol="0" anchor="t">
            <a:spAutoFit/>
          </a:bodyPr>
          <a:lstStyle/>
          <a:p>
            <a:pPr>
              <a:lnSpc>
                <a:spcPts val="3842"/>
              </a:lnSpc>
            </a:pPr>
            <a:r>
              <a:rPr lang="en-US" sz="4802" b="1" noProof="0" dirty="0">
                <a:solidFill>
                  <a:srgbClr val="20294B"/>
                </a:solidFill>
                <a:latin typeface="RoxboroughCF Bold"/>
                <a:ea typeface="RoxboroughCF Bold"/>
                <a:cs typeface="RoxboroughCF Bold"/>
                <a:sym typeface="RoxboroughCF Bold"/>
              </a:rPr>
              <a:t>Appendix</a:t>
            </a:r>
          </a:p>
        </p:txBody>
      </p:sp>
      <p:pic>
        <p:nvPicPr>
          <p:cNvPr id="2" name="Imagen 1">
            <a:extLst>
              <a:ext uri="{FF2B5EF4-FFF2-40B4-BE49-F238E27FC236}">
                <a16:creationId xmlns:a16="http://schemas.microsoft.com/office/drawing/2014/main" id="{2E535D8F-3964-1DFF-4A5B-55416BE88BB3}"/>
              </a:ext>
            </a:extLst>
          </p:cNvPr>
          <p:cNvPicPr/>
          <p:nvPr/>
        </p:nvPicPr>
        <p:blipFill>
          <a:blip r:embed="rId3"/>
          <a:stretch>
            <a:fillRect/>
          </a:stretch>
        </p:blipFill>
        <p:spPr>
          <a:xfrm>
            <a:off x="9855926" y="255378"/>
            <a:ext cx="1902822" cy="514792"/>
          </a:xfrm>
          <a:prstGeom prst="rect">
            <a:avLst/>
          </a:prstGeom>
        </p:spPr>
      </p:pic>
      <p:sp>
        <p:nvSpPr>
          <p:cNvPr id="3" name="Marcador de número de diapositiva 2">
            <a:extLst>
              <a:ext uri="{FF2B5EF4-FFF2-40B4-BE49-F238E27FC236}">
                <a16:creationId xmlns:a16="http://schemas.microsoft.com/office/drawing/2014/main" id="{62A9ED9C-38D2-EE4B-71CB-DB36BCF2C47D}"/>
              </a:ext>
            </a:extLst>
          </p:cNvPr>
          <p:cNvSpPr>
            <a:spLocks noGrp="1"/>
          </p:cNvSpPr>
          <p:nvPr>
            <p:ph type="sldNum" sz="quarter" idx="12"/>
          </p:nvPr>
        </p:nvSpPr>
        <p:spPr/>
        <p:txBody>
          <a:bodyPr/>
          <a:lstStyle/>
          <a:p>
            <a:pPr rtl="0"/>
            <a:fld id="{5D99DD2A-B520-4620-9B43-64B657BA2D42}" type="slidenum">
              <a:rPr lang="en-US" noProof="0" smtClean="0"/>
              <a:t>15</a:t>
            </a:fld>
            <a:endParaRPr lang="en-US" noProof="0" dirty="0"/>
          </a:p>
        </p:txBody>
      </p:sp>
      <p:sp>
        <p:nvSpPr>
          <p:cNvPr id="4" name="Marcador de pie de página 3">
            <a:extLst>
              <a:ext uri="{FF2B5EF4-FFF2-40B4-BE49-F238E27FC236}">
                <a16:creationId xmlns:a16="http://schemas.microsoft.com/office/drawing/2014/main" id="{3504AE72-0D36-2426-D7F1-62B757CA3FF6}"/>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6" name="Imagen 5">
            <a:extLst>
              <a:ext uri="{FF2B5EF4-FFF2-40B4-BE49-F238E27FC236}">
                <a16:creationId xmlns:a16="http://schemas.microsoft.com/office/drawing/2014/main" id="{DA87185A-BE50-1B6E-1CA7-C6D344578D17}"/>
              </a:ext>
            </a:extLst>
          </p:cNvPr>
          <p:cNvPicPr>
            <a:picLocks noChangeAspect="1"/>
          </p:cNvPicPr>
          <p:nvPr/>
        </p:nvPicPr>
        <p:blipFill>
          <a:blip r:embed="rId4"/>
          <a:stretch>
            <a:fillRect/>
          </a:stretch>
        </p:blipFill>
        <p:spPr>
          <a:xfrm>
            <a:off x="1883909" y="1409946"/>
            <a:ext cx="8581712" cy="4946404"/>
          </a:xfrm>
          <a:prstGeom prst="rect">
            <a:avLst/>
          </a:prstGeom>
          <a:ln>
            <a:solidFill>
              <a:schemeClr val="tx1"/>
            </a:solidFill>
          </a:ln>
        </p:spPr>
      </p:pic>
    </p:spTree>
    <p:extLst>
      <p:ext uri="{BB962C8B-B14F-4D97-AF65-F5344CB8AC3E}">
        <p14:creationId xmlns:p14="http://schemas.microsoft.com/office/powerpoint/2010/main" val="1665431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C8BF-6DEC-4AE3-5340-C8324958A6F3}"/>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67BD176D-D642-3F3C-957E-A5ABB504D639}"/>
              </a:ext>
            </a:extLst>
          </p:cNvPr>
          <p:cNvSpPr txBox="1"/>
          <p:nvPr/>
        </p:nvSpPr>
        <p:spPr>
          <a:xfrm>
            <a:off x="2684332" y="742064"/>
            <a:ext cx="6063884" cy="673326"/>
          </a:xfrm>
          <a:prstGeom prst="rect">
            <a:avLst/>
          </a:prstGeom>
        </p:spPr>
        <p:txBody>
          <a:bodyPr lIns="0" tIns="0" rIns="0" bIns="0" rtlCol="0" anchor="t">
            <a:spAutoFit/>
          </a:bodyPr>
          <a:lstStyle/>
          <a:p>
            <a:pPr algn="ctr">
              <a:lnSpc>
                <a:spcPts val="5066"/>
              </a:lnSpc>
            </a:pPr>
            <a:r>
              <a:rPr lang="en-US" sz="4800" b="1" noProof="0" dirty="0">
                <a:latin typeface="RoxboroughCF Bold"/>
                <a:ea typeface="RoxboroughCF Bold"/>
                <a:cs typeface="RoxboroughCF Bold"/>
                <a:sym typeface="RoxboroughCF Bold"/>
              </a:rPr>
              <a:t>Motivation</a:t>
            </a:r>
          </a:p>
        </p:txBody>
      </p:sp>
      <p:sp>
        <p:nvSpPr>
          <p:cNvPr id="17" name="TextBox 17">
            <a:extLst>
              <a:ext uri="{FF2B5EF4-FFF2-40B4-BE49-F238E27FC236}">
                <a16:creationId xmlns:a16="http://schemas.microsoft.com/office/drawing/2014/main" id="{1B809989-E773-C2DE-216F-F2579E9E5463}"/>
              </a:ext>
            </a:extLst>
          </p:cNvPr>
          <p:cNvSpPr txBox="1"/>
          <p:nvPr/>
        </p:nvSpPr>
        <p:spPr>
          <a:xfrm>
            <a:off x="723079" y="1822055"/>
            <a:ext cx="4345834" cy="1107804"/>
          </a:xfrm>
          <a:prstGeom prst="rect">
            <a:avLst/>
          </a:prstGeom>
        </p:spPr>
        <p:txBody>
          <a:bodyPr lIns="0" tIns="0" rIns="0" bIns="0" rtlCol="0" anchor="t">
            <a:spAutoFit/>
          </a:bodyPr>
          <a:lstStyle/>
          <a:p>
            <a:pPr algn="just">
              <a:lnSpc>
                <a:spcPts val="2201"/>
              </a:lnSpc>
            </a:pPr>
            <a:r>
              <a:rPr lang="en-US" sz="1572" spc="58" noProof="0" dirty="0">
                <a:latin typeface="Montserrat"/>
                <a:ea typeface="Montserrat"/>
                <a:cs typeface="Montserrat"/>
                <a:sym typeface="Montserrat"/>
              </a:rPr>
              <a:t>Chile ranks third in the world in terms of the volume of mining tailings, behind China and the United States (Mining Council, 2023)</a:t>
            </a:r>
          </a:p>
        </p:txBody>
      </p:sp>
      <p:sp>
        <p:nvSpPr>
          <p:cNvPr id="18" name="TextBox 18">
            <a:extLst>
              <a:ext uri="{FF2B5EF4-FFF2-40B4-BE49-F238E27FC236}">
                <a16:creationId xmlns:a16="http://schemas.microsoft.com/office/drawing/2014/main" id="{CC158F17-7A36-7946-6F12-C514C3072854}"/>
              </a:ext>
            </a:extLst>
          </p:cNvPr>
          <p:cNvSpPr txBox="1"/>
          <p:nvPr/>
        </p:nvSpPr>
        <p:spPr>
          <a:xfrm>
            <a:off x="6653991" y="5132542"/>
            <a:ext cx="4373167" cy="494431"/>
          </a:xfrm>
          <a:prstGeom prst="rect">
            <a:avLst/>
          </a:prstGeom>
        </p:spPr>
        <p:txBody>
          <a:bodyPr wrap="square" lIns="0" tIns="0" rIns="0" bIns="0" rtlCol="0" anchor="t">
            <a:spAutoFit/>
          </a:bodyPr>
          <a:lstStyle/>
          <a:p>
            <a:pPr algn="just">
              <a:lnSpc>
                <a:spcPts val="2015"/>
              </a:lnSpc>
            </a:pPr>
            <a:r>
              <a:rPr lang="en-US" sz="1439" spc="53" noProof="0" dirty="0">
                <a:latin typeface="Montserrat"/>
                <a:ea typeface="Montserrat"/>
                <a:cs typeface="Montserrat"/>
                <a:sym typeface="Montserrat"/>
              </a:rPr>
              <a:t>Figure 1: Tailing dam failure, </a:t>
            </a:r>
            <a:r>
              <a:rPr lang="en-US" sz="1439" spc="53" noProof="0" dirty="0" err="1">
                <a:latin typeface="Montserrat"/>
                <a:ea typeface="Montserrat"/>
                <a:cs typeface="Montserrat"/>
                <a:sym typeface="Montserrat"/>
              </a:rPr>
              <a:t>Merriespruit</a:t>
            </a:r>
            <a:r>
              <a:rPr lang="en-US" sz="1439" spc="53" noProof="0" dirty="0">
                <a:latin typeface="Montserrat"/>
                <a:ea typeface="Montserrat"/>
                <a:cs typeface="Montserrat"/>
                <a:sym typeface="Montserrat"/>
              </a:rPr>
              <a:t>, </a:t>
            </a:r>
            <a:r>
              <a:rPr lang="en-US" sz="1439" spc="53" noProof="0" dirty="0" err="1">
                <a:latin typeface="Montserrat"/>
                <a:ea typeface="Montserrat"/>
                <a:cs typeface="Montserrat"/>
                <a:sym typeface="Montserrat"/>
              </a:rPr>
              <a:t>Sudáfrica</a:t>
            </a:r>
            <a:r>
              <a:rPr lang="en-US" sz="1439" spc="53" noProof="0" dirty="0">
                <a:latin typeface="Montserrat"/>
                <a:ea typeface="Montserrat"/>
                <a:cs typeface="Montserrat"/>
                <a:sym typeface="Montserrat"/>
              </a:rPr>
              <a:t> 1994.</a:t>
            </a:r>
          </a:p>
        </p:txBody>
      </p:sp>
      <p:sp>
        <p:nvSpPr>
          <p:cNvPr id="19" name="TextBox 19">
            <a:extLst>
              <a:ext uri="{FF2B5EF4-FFF2-40B4-BE49-F238E27FC236}">
                <a16:creationId xmlns:a16="http://schemas.microsoft.com/office/drawing/2014/main" id="{273CA52A-A553-D7A3-B899-54621D1AF5D8}"/>
              </a:ext>
            </a:extLst>
          </p:cNvPr>
          <p:cNvSpPr txBox="1"/>
          <p:nvPr/>
        </p:nvSpPr>
        <p:spPr>
          <a:xfrm>
            <a:off x="723079" y="3317069"/>
            <a:ext cx="4345834" cy="1954189"/>
          </a:xfrm>
          <a:prstGeom prst="rect">
            <a:avLst/>
          </a:prstGeom>
        </p:spPr>
        <p:txBody>
          <a:bodyPr lIns="0" tIns="0" rIns="0" bIns="0" rtlCol="0" anchor="t">
            <a:spAutoFit/>
          </a:bodyPr>
          <a:lstStyle/>
          <a:p>
            <a:pPr algn="just">
              <a:lnSpc>
                <a:spcPts val="2201"/>
              </a:lnSpc>
            </a:pPr>
            <a:r>
              <a:rPr lang="en-US" sz="1572" spc="58" noProof="0" dirty="0">
                <a:latin typeface="Montserrat"/>
                <a:ea typeface="Montserrat"/>
                <a:cs typeface="Montserrat"/>
                <a:sym typeface="Montserrat"/>
              </a:rPr>
              <a:t>According to the Register of Tailings Dams in Chile (SERNAGEOMIN, 2025), there are a total of 846 tailings dams, of which:</a:t>
            </a:r>
          </a:p>
          <a:p>
            <a:pPr marL="285750" indent="-285750" algn="just">
              <a:lnSpc>
                <a:spcPts val="2201"/>
              </a:lnSpc>
              <a:buFontTx/>
              <a:buChar char="-"/>
            </a:pPr>
            <a:r>
              <a:rPr lang="en-US" sz="1572" spc="58" noProof="0" dirty="0">
                <a:latin typeface="Montserrat"/>
                <a:ea typeface="Montserrat"/>
                <a:cs typeface="Montserrat"/>
                <a:sym typeface="Montserrat"/>
              </a:rPr>
              <a:t>470 inactive tailings dams</a:t>
            </a:r>
          </a:p>
          <a:p>
            <a:pPr marL="285750" indent="-285750" algn="just">
              <a:lnSpc>
                <a:spcPts val="2201"/>
              </a:lnSpc>
              <a:buFontTx/>
              <a:buChar char="-"/>
            </a:pPr>
            <a:r>
              <a:rPr lang="en-US" sz="1572" spc="58" noProof="0" dirty="0">
                <a:latin typeface="Montserrat"/>
                <a:ea typeface="Montserrat"/>
                <a:cs typeface="Montserrat"/>
                <a:sym typeface="Montserrat"/>
              </a:rPr>
              <a:t>172 abandoned tailings dams</a:t>
            </a:r>
          </a:p>
          <a:p>
            <a:pPr algn="just">
              <a:lnSpc>
                <a:spcPts val="2201"/>
              </a:lnSpc>
            </a:pPr>
            <a:endParaRPr lang="en-US" sz="1572" spc="58" noProof="0" dirty="0">
              <a:latin typeface="Montserrat"/>
              <a:ea typeface="Montserrat"/>
              <a:cs typeface="Montserrat"/>
              <a:sym typeface="Montserrat"/>
            </a:endParaRPr>
          </a:p>
        </p:txBody>
      </p:sp>
      <p:pic>
        <p:nvPicPr>
          <p:cNvPr id="1026" name="Picture 2" descr="Vista aérea de la falla de Merriespruit">
            <a:extLst>
              <a:ext uri="{FF2B5EF4-FFF2-40B4-BE49-F238E27FC236}">
                <a16:creationId xmlns:a16="http://schemas.microsoft.com/office/drawing/2014/main" id="{357604B2-95B0-5141-3E9A-D9E90FCE8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243" y="1725772"/>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a:extLst>
              <a:ext uri="{FF2B5EF4-FFF2-40B4-BE49-F238E27FC236}">
                <a16:creationId xmlns:a16="http://schemas.microsoft.com/office/drawing/2014/main" id="{F870986D-F4B7-9A84-A7F7-66675E046F6F}"/>
              </a:ext>
            </a:extLst>
          </p:cNvPr>
          <p:cNvSpPr>
            <a:spLocks noGrp="1"/>
          </p:cNvSpPr>
          <p:nvPr>
            <p:ph type="sldNum" sz="quarter" idx="12"/>
          </p:nvPr>
        </p:nvSpPr>
        <p:spPr/>
        <p:txBody>
          <a:bodyPr/>
          <a:lstStyle/>
          <a:p>
            <a:pPr rtl="0"/>
            <a:fld id="{5D99DD2A-B520-4620-9B43-64B657BA2D42}" type="slidenum">
              <a:rPr lang="en-US" noProof="0" smtClean="0"/>
              <a:t>2</a:t>
            </a:fld>
            <a:endParaRPr lang="en-US" noProof="0" dirty="0"/>
          </a:p>
        </p:txBody>
      </p:sp>
      <p:sp>
        <p:nvSpPr>
          <p:cNvPr id="3" name="Marcador de pie de página 2">
            <a:extLst>
              <a:ext uri="{FF2B5EF4-FFF2-40B4-BE49-F238E27FC236}">
                <a16:creationId xmlns:a16="http://schemas.microsoft.com/office/drawing/2014/main" id="{282E1F30-DDF6-E241-46EB-6E0065234407}"/>
              </a:ext>
            </a:extLst>
          </p:cNvPr>
          <p:cNvSpPr>
            <a:spLocks noGrp="1"/>
          </p:cNvSpPr>
          <p:nvPr>
            <p:ph type="ftr" sz="quarter" idx="11"/>
          </p:nvPr>
        </p:nvSpPr>
        <p:spPr/>
        <p:txBody>
          <a:bodyPr/>
          <a:lstStyle/>
          <a:p>
            <a:pPr rtl="0"/>
            <a:r>
              <a:rPr lang="en-US" noProof="0" dirty="0"/>
              <a:t>Departamento de Ingeniería Civil - Universidad de Chile</a:t>
            </a:r>
          </a:p>
        </p:txBody>
      </p:sp>
    </p:spTree>
    <p:extLst>
      <p:ext uri="{BB962C8B-B14F-4D97-AF65-F5344CB8AC3E}">
        <p14:creationId xmlns:p14="http://schemas.microsoft.com/office/powerpoint/2010/main" val="114844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2684332" y="742064"/>
            <a:ext cx="6063884" cy="654025"/>
          </a:xfrm>
          <a:prstGeom prst="rect">
            <a:avLst/>
          </a:prstGeom>
        </p:spPr>
        <p:txBody>
          <a:bodyPr lIns="0" tIns="0" rIns="0" bIns="0" rtlCol="0" anchor="t">
            <a:spAutoFit/>
          </a:bodyPr>
          <a:lstStyle/>
          <a:p>
            <a:pPr algn="ctr">
              <a:lnSpc>
                <a:spcPts val="5066"/>
              </a:lnSpc>
            </a:pPr>
            <a:r>
              <a:rPr lang="en-US" sz="4800" b="1" noProof="0" dirty="0">
                <a:latin typeface="RoxboroughCF Bold"/>
                <a:ea typeface="RoxboroughCF Bold"/>
                <a:cs typeface="RoxboroughCF Bold"/>
                <a:sym typeface="RoxboroughCF Bold"/>
              </a:rPr>
              <a:t>Chilean Regulation</a:t>
            </a:r>
          </a:p>
        </p:txBody>
      </p:sp>
      <p:sp>
        <p:nvSpPr>
          <p:cNvPr id="17" name="TextBox 17"/>
          <p:cNvSpPr txBox="1"/>
          <p:nvPr/>
        </p:nvSpPr>
        <p:spPr>
          <a:xfrm>
            <a:off x="723079" y="1822055"/>
            <a:ext cx="4345834" cy="1107804"/>
          </a:xfrm>
          <a:prstGeom prst="rect">
            <a:avLst/>
          </a:prstGeom>
        </p:spPr>
        <p:txBody>
          <a:bodyPr lIns="0" tIns="0" rIns="0" bIns="0" rtlCol="0" anchor="t">
            <a:spAutoFit/>
          </a:bodyPr>
          <a:lstStyle/>
          <a:p>
            <a:pPr algn="just">
              <a:lnSpc>
                <a:spcPts val="2201"/>
              </a:lnSpc>
            </a:pPr>
            <a:r>
              <a:rPr lang="en-US" sz="1572" spc="58" noProof="0" dirty="0">
                <a:latin typeface="Montserrat"/>
                <a:ea typeface="Montserrat"/>
                <a:cs typeface="Montserrat"/>
                <a:sym typeface="Montserrat"/>
              </a:rPr>
              <a:t>Supreme Decree No. 248 of the Ministry of Mining establishes the guidelines for the design, construction, operation, and closure of tailings facilities.</a:t>
            </a:r>
          </a:p>
        </p:txBody>
      </p:sp>
      <p:sp>
        <p:nvSpPr>
          <p:cNvPr id="18" name="TextBox 18"/>
          <p:cNvSpPr txBox="1"/>
          <p:nvPr/>
        </p:nvSpPr>
        <p:spPr>
          <a:xfrm>
            <a:off x="6795576" y="5812427"/>
            <a:ext cx="4373167" cy="237950"/>
          </a:xfrm>
          <a:prstGeom prst="rect">
            <a:avLst/>
          </a:prstGeom>
        </p:spPr>
        <p:txBody>
          <a:bodyPr wrap="square" lIns="0" tIns="0" rIns="0" bIns="0" rtlCol="0" anchor="t">
            <a:spAutoFit/>
          </a:bodyPr>
          <a:lstStyle/>
          <a:p>
            <a:pPr algn="just">
              <a:lnSpc>
                <a:spcPts val="2015"/>
              </a:lnSpc>
            </a:pPr>
            <a:r>
              <a:rPr lang="en-US" sz="1439" spc="53" noProof="0" dirty="0" err="1">
                <a:latin typeface="Montserrat"/>
                <a:ea typeface="Montserrat"/>
                <a:cs typeface="Montserrat"/>
                <a:sym typeface="Montserrat"/>
              </a:rPr>
              <a:t>Figura</a:t>
            </a:r>
            <a:r>
              <a:rPr lang="en-US" sz="1439" spc="53" noProof="0" dirty="0">
                <a:latin typeface="Montserrat"/>
                <a:ea typeface="Montserrat"/>
                <a:cs typeface="Montserrat"/>
                <a:sym typeface="Montserrat"/>
              </a:rPr>
              <a:t> 3: </a:t>
            </a:r>
            <a:r>
              <a:rPr lang="en-US" sz="1439" spc="53" noProof="0" dirty="0" err="1">
                <a:latin typeface="Montserrat"/>
                <a:ea typeface="Montserrat"/>
                <a:cs typeface="Montserrat"/>
                <a:sym typeface="Montserrat"/>
              </a:rPr>
              <a:t>Brumadinho</a:t>
            </a:r>
            <a:r>
              <a:rPr lang="en-US" sz="1439" spc="53" noProof="0" dirty="0">
                <a:latin typeface="Montserrat"/>
                <a:ea typeface="Montserrat"/>
                <a:cs typeface="Montserrat"/>
                <a:sym typeface="Montserrat"/>
              </a:rPr>
              <a:t> Disaster, 2019.</a:t>
            </a:r>
          </a:p>
        </p:txBody>
      </p:sp>
      <p:sp>
        <p:nvSpPr>
          <p:cNvPr id="19" name="TextBox 19"/>
          <p:cNvSpPr txBox="1"/>
          <p:nvPr/>
        </p:nvSpPr>
        <p:spPr>
          <a:xfrm>
            <a:off x="723079" y="3317069"/>
            <a:ext cx="4345834" cy="2518446"/>
          </a:xfrm>
          <a:prstGeom prst="rect">
            <a:avLst/>
          </a:prstGeom>
        </p:spPr>
        <p:txBody>
          <a:bodyPr lIns="0" tIns="0" rIns="0" bIns="0" rtlCol="0" anchor="t">
            <a:spAutoFit/>
          </a:bodyPr>
          <a:lstStyle/>
          <a:p>
            <a:pPr algn="just">
              <a:lnSpc>
                <a:spcPts val="2201"/>
              </a:lnSpc>
            </a:pPr>
            <a:r>
              <a:rPr lang="en-US" sz="1572" spc="58" noProof="0" dirty="0">
                <a:latin typeface="Montserrat"/>
                <a:ea typeface="Montserrat"/>
                <a:cs typeface="Montserrat"/>
                <a:sym typeface="Montserrat"/>
              </a:rPr>
              <a:t>These should be designed by selecting the highest value among (depending on the height of the wall) :</a:t>
            </a:r>
          </a:p>
          <a:p>
            <a:pPr algn="just">
              <a:lnSpc>
                <a:spcPts val="2201"/>
              </a:lnSpc>
            </a:pPr>
            <a:endParaRPr lang="en-US" sz="1572" spc="58" noProof="0" dirty="0">
              <a:latin typeface="Montserrat"/>
              <a:ea typeface="Montserrat"/>
              <a:cs typeface="Montserrat"/>
              <a:sym typeface="Montserrat"/>
            </a:endParaRPr>
          </a:p>
          <a:p>
            <a:pPr marL="285750" indent="-285750" algn="just">
              <a:lnSpc>
                <a:spcPts val="2201"/>
              </a:lnSpc>
              <a:buFontTx/>
              <a:buChar char="-"/>
            </a:pPr>
            <a:r>
              <a:rPr lang="en-US" sz="1572" spc="58" noProof="0" dirty="0">
                <a:latin typeface="Montserrat"/>
                <a:ea typeface="Montserrat"/>
                <a:cs typeface="Montserrat"/>
                <a:sym typeface="Montserrat"/>
              </a:rPr>
              <a:t>Probable Maximum Flood (PMF) by Probable Maximum Precipitation (PMP)</a:t>
            </a:r>
          </a:p>
          <a:p>
            <a:pPr marL="285750" indent="-285750" algn="just">
              <a:lnSpc>
                <a:spcPts val="2201"/>
              </a:lnSpc>
              <a:buFontTx/>
              <a:buChar char="-"/>
            </a:pPr>
            <a:r>
              <a:rPr lang="en-US" sz="1572" spc="58" noProof="0" dirty="0">
                <a:latin typeface="Montserrat"/>
                <a:ea typeface="Montserrat"/>
                <a:cs typeface="Montserrat"/>
                <a:sym typeface="Montserrat"/>
              </a:rPr>
              <a:t>Maximum Precipitation for a 1.000 or 10.000-years return period.</a:t>
            </a:r>
          </a:p>
        </p:txBody>
      </p:sp>
      <p:pic>
        <p:nvPicPr>
          <p:cNvPr id="20" name="Marcador de contenido 13">
            <a:extLst>
              <a:ext uri="{FF2B5EF4-FFF2-40B4-BE49-F238E27FC236}">
                <a16:creationId xmlns:a16="http://schemas.microsoft.com/office/drawing/2014/main" id="{45581F65-2A05-EA0C-0ADF-C82CBC9DE202}"/>
              </a:ext>
            </a:extLst>
          </p:cNvPr>
          <p:cNvPicPr>
            <a:picLocks noChangeAspect="1"/>
          </p:cNvPicPr>
          <p:nvPr/>
        </p:nvPicPr>
        <p:blipFill>
          <a:blip r:embed="rId3"/>
          <a:stretch>
            <a:fillRect/>
          </a:stretch>
        </p:blipFill>
        <p:spPr bwMode="auto">
          <a:xfrm>
            <a:off x="5487674" y="1522232"/>
            <a:ext cx="6242304" cy="416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7371" y="2217854"/>
            <a:ext cx="1892863" cy="1858448"/>
          </a:xfrm>
          <a:custGeom>
            <a:avLst/>
            <a:gdLst/>
            <a:ahLst/>
            <a:cxnLst/>
            <a:rect l="l" t="t" r="r" b="b"/>
            <a:pathLst>
              <a:path w="2839295" h="2787672">
                <a:moveTo>
                  <a:pt x="0" y="0"/>
                </a:moveTo>
                <a:lnTo>
                  <a:pt x="2839295" y="0"/>
                </a:lnTo>
                <a:lnTo>
                  <a:pt x="2839295" y="2787672"/>
                </a:lnTo>
                <a:lnTo>
                  <a:pt x="0" y="278767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noProof="0" dirty="0"/>
          </a:p>
        </p:txBody>
      </p:sp>
      <p:sp>
        <p:nvSpPr>
          <p:cNvPr id="3" name="Freeform 3"/>
          <p:cNvSpPr/>
          <p:nvPr/>
        </p:nvSpPr>
        <p:spPr>
          <a:xfrm>
            <a:off x="6451394" y="4597224"/>
            <a:ext cx="1843531" cy="1793253"/>
          </a:xfrm>
          <a:custGeom>
            <a:avLst/>
            <a:gdLst/>
            <a:ahLst/>
            <a:cxnLst/>
            <a:rect l="l" t="t" r="r" b="b"/>
            <a:pathLst>
              <a:path w="2765296" h="2689879">
                <a:moveTo>
                  <a:pt x="0" y="0"/>
                </a:moveTo>
                <a:lnTo>
                  <a:pt x="2765296" y="0"/>
                </a:lnTo>
                <a:lnTo>
                  <a:pt x="2765296" y="2689879"/>
                </a:lnTo>
                <a:lnTo>
                  <a:pt x="0" y="268987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noProof="0" dirty="0"/>
          </a:p>
        </p:txBody>
      </p:sp>
      <p:sp>
        <p:nvSpPr>
          <p:cNvPr id="4" name="TextBox 4"/>
          <p:cNvSpPr txBox="1"/>
          <p:nvPr/>
        </p:nvSpPr>
        <p:spPr>
          <a:xfrm>
            <a:off x="3064058" y="1187088"/>
            <a:ext cx="6063884" cy="673326"/>
          </a:xfrm>
          <a:prstGeom prst="rect">
            <a:avLst/>
          </a:prstGeom>
        </p:spPr>
        <p:txBody>
          <a:bodyPr lIns="0" tIns="0" rIns="0" bIns="0" rtlCol="0" anchor="t">
            <a:spAutoFit/>
          </a:bodyPr>
          <a:lstStyle/>
          <a:p>
            <a:pPr algn="ctr">
              <a:lnSpc>
                <a:spcPts val="5066"/>
              </a:lnSpc>
            </a:pPr>
            <a:r>
              <a:rPr lang="en-US" sz="4800" b="1" noProof="0" dirty="0">
                <a:latin typeface="RoxboroughCF Bold"/>
                <a:ea typeface="RoxboroughCF Bold"/>
                <a:cs typeface="RoxboroughCF Bold"/>
                <a:sym typeface="RoxboroughCF Bold"/>
              </a:rPr>
              <a:t>PMP Estimate</a:t>
            </a:r>
          </a:p>
        </p:txBody>
      </p:sp>
      <p:sp>
        <p:nvSpPr>
          <p:cNvPr id="5" name="TextBox 5"/>
          <p:cNvSpPr txBox="1"/>
          <p:nvPr/>
        </p:nvSpPr>
        <p:spPr>
          <a:xfrm>
            <a:off x="1372528" y="2308170"/>
            <a:ext cx="4345834" cy="380810"/>
          </a:xfrm>
          <a:prstGeom prst="rect">
            <a:avLst/>
          </a:prstGeom>
        </p:spPr>
        <p:txBody>
          <a:bodyPr lIns="0" tIns="0" rIns="0" bIns="0" rtlCol="0" anchor="t">
            <a:spAutoFit/>
          </a:bodyPr>
          <a:lstStyle/>
          <a:p>
            <a:pPr algn="just">
              <a:lnSpc>
                <a:spcPts val="3227"/>
              </a:lnSpc>
            </a:pPr>
            <a:r>
              <a:rPr lang="en-US" sz="2305" b="1" u="sng" spc="85" noProof="0" dirty="0" err="1">
                <a:latin typeface="Montserrat Bold"/>
                <a:ea typeface="Montserrat Bold"/>
                <a:cs typeface="Montserrat Bold"/>
                <a:sym typeface="Montserrat Bold"/>
              </a:rPr>
              <a:t>Stadistical</a:t>
            </a:r>
            <a:r>
              <a:rPr lang="en-US" sz="2305" b="1" u="sng" spc="85" noProof="0" dirty="0">
                <a:latin typeface="Montserrat Bold"/>
                <a:ea typeface="Montserrat Bold"/>
                <a:cs typeface="Montserrat Bold"/>
                <a:sym typeface="Montserrat Bold"/>
              </a:rPr>
              <a:t> Approach</a:t>
            </a:r>
          </a:p>
        </p:txBody>
      </p:sp>
      <p:sp>
        <p:nvSpPr>
          <p:cNvPr id="6" name="TextBox 6"/>
          <p:cNvSpPr txBox="1"/>
          <p:nvPr/>
        </p:nvSpPr>
        <p:spPr>
          <a:xfrm>
            <a:off x="1372528" y="4877846"/>
            <a:ext cx="4656689" cy="791179"/>
          </a:xfrm>
          <a:prstGeom prst="rect">
            <a:avLst/>
          </a:prstGeom>
        </p:spPr>
        <p:txBody>
          <a:bodyPr lIns="0" tIns="0" rIns="0" bIns="0" rtlCol="0" anchor="t">
            <a:spAutoFit/>
          </a:bodyPr>
          <a:lstStyle/>
          <a:p>
            <a:pPr algn="just">
              <a:lnSpc>
                <a:spcPts val="3227"/>
              </a:lnSpc>
            </a:pPr>
            <a:r>
              <a:rPr lang="en-US" sz="2305" b="1" u="sng" spc="85" noProof="0" dirty="0">
                <a:latin typeface="Montserrat Bold"/>
                <a:ea typeface="Montserrat Bold"/>
                <a:cs typeface="Montserrat Bold"/>
                <a:sym typeface="Montserrat Bold"/>
              </a:rPr>
              <a:t>Hydrometeorological Approach</a:t>
            </a:r>
          </a:p>
        </p:txBody>
      </p:sp>
      <p:sp>
        <p:nvSpPr>
          <p:cNvPr id="7" name="TextBox 7"/>
          <p:cNvSpPr txBox="1"/>
          <p:nvPr/>
        </p:nvSpPr>
        <p:spPr>
          <a:xfrm>
            <a:off x="1457164" y="5836039"/>
            <a:ext cx="2328345" cy="380810"/>
          </a:xfrm>
          <a:prstGeom prst="rect">
            <a:avLst/>
          </a:prstGeom>
        </p:spPr>
        <p:txBody>
          <a:bodyPr lIns="0" tIns="0" rIns="0" bIns="0" rtlCol="0" anchor="t">
            <a:spAutoFit/>
          </a:bodyPr>
          <a:lstStyle/>
          <a:p>
            <a:pPr algn="just">
              <a:lnSpc>
                <a:spcPts val="3227"/>
              </a:lnSpc>
            </a:pPr>
            <a:r>
              <a:rPr lang="en-US" sz="2305" spc="85" noProof="0" dirty="0">
                <a:latin typeface="Montserrat"/>
                <a:ea typeface="Montserrat"/>
                <a:cs typeface="Montserrat"/>
                <a:sym typeface="Montserrat"/>
              </a:rPr>
              <a:t>WMO, 2009</a:t>
            </a:r>
          </a:p>
        </p:txBody>
      </p:sp>
      <p:sp>
        <p:nvSpPr>
          <p:cNvPr id="8" name="TextBox 8"/>
          <p:cNvSpPr txBox="1"/>
          <p:nvPr/>
        </p:nvSpPr>
        <p:spPr>
          <a:xfrm>
            <a:off x="1527955" y="3105126"/>
            <a:ext cx="2867160" cy="380810"/>
          </a:xfrm>
          <a:prstGeom prst="rect">
            <a:avLst/>
          </a:prstGeom>
        </p:spPr>
        <p:txBody>
          <a:bodyPr lIns="0" tIns="0" rIns="0" bIns="0" rtlCol="0" anchor="t">
            <a:spAutoFit/>
          </a:bodyPr>
          <a:lstStyle/>
          <a:p>
            <a:pPr algn="just">
              <a:lnSpc>
                <a:spcPts val="3227"/>
              </a:lnSpc>
            </a:pPr>
            <a:r>
              <a:rPr lang="en-US" sz="2305" spc="85" noProof="0" dirty="0">
                <a:latin typeface="Montserrat"/>
                <a:ea typeface="Montserrat"/>
                <a:cs typeface="Montserrat"/>
                <a:sym typeface="Montserrat"/>
              </a:rPr>
              <a:t>Hershfield (1965)</a:t>
            </a:r>
          </a:p>
        </p:txBody>
      </p:sp>
      <p:sp>
        <p:nvSpPr>
          <p:cNvPr id="9" name="TextBox 9"/>
          <p:cNvSpPr txBox="1"/>
          <p:nvPr/>
        </p:nvSpPr>
        <p:spPr>
          <a:xfrm>
            <a:off x="1527955" y="3538843"/>
            <a:ext cx="3406376" cy="791179"/>
          </a:xfrm>
          <a:prstGeom prst="rect">
            <a:avLst/>
          </a:prstGeom>
        </p:spPr>
        <p:txBody>
          <a:bodyPr lIns="0" tIns="0" rIns="0" bIns="0" rtlCol="0" anchor="t">
            <a:spAutoFit/>
          </a:bodyPr>
          <a:lstStyle/>
          <a:p>
            <a:pPr algn="just">
              <a:lnSpc>
                <a:spcPts val="3227"/>
              </a:lnSpc>
            </a:pPr>
            <a:r>
              <a:rPr lang="en-US" sz="2305" spc="85" noProof="0" dirty="0">
                <a:latin typeface="Montserrat"/>
                <a:ea typeface="Montserrat"/>
                <a:cs typeface="Montserrat"/>
                <a:sym typeface="Montserrat"/>
              </a:rPr>
              <a:t>Adapted in Chile by </a:t>
            </a:r>
            <a:r>
              <a:rPr lang="en-US" sz="2305" spc="85" noProof="0" dirty="0" err="1">
                <a:latin typeface="Montserrat"/>
                <a:ea typeface="Montserrat"/>
                <a:cs typeface="Montserrat"/>
                <a:sym typeface="Montserrat"/>
              </a:rPr>
              <a:t>Stowhas</a:t>
            </a:r>
            <a:r>
              <a:rPr lang="en-US" sz="2305" spc="85" noProof="0" dirty="0">
                <a:latin typeface="Montserrat"/>
                <a:ea typeface="Montserrat"/>
                <a:cs typeface="Montserrat"/>
                <a:sym typeface="Montserrat"/>
              </a:rPr>
              <a:t>  (1983)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050A-BF7E-A13D-AE82-6AB32A9224BD}"/>
            </a:ext>
          </a:extLst>
        </p:cNvPr>
        <p:cNvGrpSpPr/>
        <p:nvPr/>
      </p:nvGrpSpPr>
      <p:grpSpPr>
        <a:xfrm>
          <a:off x="0" y="0"/>
          <a:ext cx="0" cy="0"/>
          <a:chOff x="0" y="0"/>
          <a:chExt cx="0" cy="0"/>
        </a:xfrm>
      </p:grpSpPr>
      <p:sp>
        <p:nvSpPr>
          <p:cNvPr id="12" name="TextBox 12">
            <a:extLst>
              <a:ext uri="{FF2B5EF4-FFF2-40B4-BE49-F238E27FC236}">
                <a16:creationId xmlns:a16="http://schemas.microsoft.com/office/drawing/2014/main" id="{B920EBD5-1F4A-8F47-0ACF-408E70020205}"/>
              </a:ext>
            </a:extLst>
          </p:cNvPr>
          <p:cNvSpPr txBox="1"/>
          <p:nvPr/>
        </p:nvSpPr>
        <p:spPr>
          <a:xfrm>
            <a:off x="2557533" y="1242496"/>
            <a:ext cx="6864556" cy="673326"/>
          </a:xfrm>
          <a:prstGeom prst="rect">
            <a:avLst/>
          </a:prstGeom>
        </p:spPr>
        <p:txBody>
          <a:bodyPr wrap="square" lIns="0" tIns="0" rIns="0" bIns="0" rtlCol="0" anchor="t">
            <a:spAutoFit/>
          </a:bodyPr>
          <a:lstStyle/>
          <a:p>
            <a:pPr algn="ctr">
              <a:lnSpc>
                <a:spcPts val="5066"/>
              </a:lnSpc>
            </a:pPr>
            <a:r>
              <a:rPr lang="en-US" sz="4800" b="1" noProof="0" dirty="0">
                <a:latin typeface="RoxboroughCF Bold"/>
                <a:ea typeface="RoxboroughCF Bold"/>
                <a:cs typeface="RoxboroughCF Bold"/>
                <a:sym typeface="RoxboroughCF Bold"/>
              </a:rPr>
              <a:t>Research Questions</a:t>
            </a:r>
          </a:p>
        </p:txBody>
      </p:sp>
      <p:sp>
        <p:nvSpPr>
          <p:cNvPr id="13" name="TextBox 13">
            <a:extLst>
              <a:ext uri="{FF2B5EF4-FFF2-40B4-BE49-F238E27FC236}">
                <a16:creationId xmlns:a16="http://schemas.microsoft.com/office/drawing/2014/main" id="{F7167E06-484C-C849-F1A6-646369E2485D}"/>
              </a:ext>
            </a:extLst>
          </p:cNvPr>
          <p:cNvSpPr txBox="1"/>
          <p:nvPr/>
        </p:nvSpPr>
        <p:spPr>
          <a:xfrm>
            <a:off x="1527963" y="2879446"/>
            <a:ext cx="9196811" cy="907941"/>
          </a:xfrm>
          <a:prstGeom prst="rect">
            <a:avLst/>
          </a:prstGeom>
        </p:spPr>
        <p:txBody>
          <a:bodyPr lIns="0" tIns="0" rIns="0" bIns="0" rtlCol="0" anchor="t">
            <a:spAutoFit/>
          </a:bodyPr>
          <a:lstStyle/>
          <a:p>
            <a:pPr algn="just">
              <a:lnSpc>
                <a:spcPts val="2426"/>
              </a:lnSpc>
            </a:pPr>
            <a:r>
              <a:rPr lang="en-US" sz="1733" spc="64" noProof="0" dirty="0">
                <a:ea typeface="Montserrat"/>
                <a:cs typeface="Montserrat"/>
                <a:sym typeface="Montserrat"/>
              </a:rPr>
              <a:t>I. What differences are observed in the assessment of the risk of hydrological failure in tailings dams when Probable Maximum Precipitation (PMP) estimated using hydrometeorological methods is compared with methods based on statistical analysis?</a:t>
            </a:r>
          </a:p>
        </p:txBody>
      </p:sp>
      <p:sp>
        <p:nvSpPr>
          <p:cNvPr id="14" name="TextBox 14">
            <a:extLst>
              <a:ext uri="{FF2B5EF4-FFF2-40B4-BE49-F238E27FC236}">
                <a16:creationId xmlns:a16="http://schemas.microsoft.com/office/drawing/2014/main" id="{9DA09FD4-082B-0C00-DFAB-E5BFFA7678A3}"/>
              </a:ext>
            </a:extLst>
          </p:cNvPr>
          <p:cNvSpPr txBox="1"/>
          <p:nvPr/>
        </p:nvSpPr>
        <p:spPr>
          <a:xfrm>
            <a:off x="1391406" y="4514849"/>
            <a:ext cx="9196811" cy="600164"/>
          </a:xfrm>
          <a:prstGeom prst="rect">
            <a:avLst/>
          </a:prstGeom>
        </p:spPr>
        <p:txBody>
          <a:bodyPr lIns="0" tIns="0" rIns="0" bIns="0" rtlCol="0" anchor="t">
            <a:spAutoFit/>
          </a:bodyPr>
          <a:lstStyle/>
          <a:p>
            <a:pPr algn="just">
              <a:lnSpc>
                <a:spcPts val="2426"/>
              </a:lnSpc>
            </a:pPr>
            <a:r>
              <a:rPr lang="en-US" sz="1733" spc="64" noProof="0" dirty="0">
                <a:ea typeface="Montserrat"/>
                <a:cs typeface="Montserrat"/>
                <a:sym typeface="Montserrat"/>
              </a:rPr>
              <a:t>II. How does the risk of tailings dam failure change when incorporating future climate projections under three scenarios, compared to historical climate conditions?</a:t>
            </a:r>
          </a:p>
        </p:txBody>
      </p:sp>
      <p:sp>
        <p:nvSpPr>
          <p:cNvPr id="2" name="Marcador de número de diapositiva 1">
            <a:extLst>
              <a:ext uri="{FF2B5EF4-FFF2-40B4-BE49-F238E27FC236}">
                <a16:creationId xmlns:a16="http://schemas.microsoft.com/office/drawing/2014/main" id="{7136C604-A88B-E650-FA12-CDBCA5559BE4}"/>
              </a:ext>
            </a:extLst>
          </p:cNvPr>
          <p:cNvSpPr>
            <a:spLocks noGrp="1"/>
          </p:cNvSpPr>
          <p:nvPr>
            <p:ph type="sldNum" sz="quarter" idx="12"/>
          </p:nvPr>
        </p:nvSpPr>
        <p:spPr/>
        <p:txBody>
          <a:bodyPr/>
          <a:lstStyle/>
          <a:p>
            <a:pPr rtl="0"/>
            <a:fld id="{5D99DD2A-B520-4620-9B43-64B657BA2D42}" type="slidenum">
              <a:rPr lang="en-US" noProof="0" smtClean="0"/>
              <a:t>5</a:t>
            </a:fld>
            <a:endParaRPr lang="en-US" noProof="0" dirty="0"/>
          </a:p>
        </p:txBody>
      </p:sp>
      <p:sp>
        <p:nvSpPr>
          <p:cNvPr id="3" name="Marcador de pie de página 2">
            <a:extLst>
              <a:ext uri="{FF2B5EF4-FFF2-40B4-BE49-F238E27FC236}">
                <a16:creationId xmlns:a16="http://schemas.microsoft.com/office/drawing/2014/main" id="{F7723D90-BDF6-EF0F-F902-A5072F5FC26A}"/>
              </a:ext>
            </a:extLst>
          </p:cNvPr>
          <p:cNvSpPr>
            <a:spLocks noGrp="1"/>
          </p:cNvSpPr>
          <p:nvPr>
            <p:ph type="ftr" sz="quarter" idx="11"/>
          </p:nvPr>
        </p:nvSpPr>
        <p:spPr/>
        <p:txBody>
          <a:bodyPr/>
          <a:lstStyle/>
          <a:p>
            <a:pPr rtl="0"/>
            <a:r>
              <a:rPr lang="en-US" noProof="0" dirty="0"/>
              <a:t>Departamento de Ingeniería Civil - Universidad de Chile</a:t>
            </a:r>
          </a:p>
        </p:txBody>
      </p:sp>
    </p:spTree>
    <p:extLst>
      <p:ext uri="{BB962C8B-B14F-4D97-AF65-F5344CB8AC3E}">
        <p14:creationId xmlns:p14="http://schemas.microsoft.com/office/powerpoint/2010/main" val="243243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6C6C-97F8-57DB-7CDF-61829C572D21}"/>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84E626E9-CDBB-F730-B702-C58EBF61A608}"/>
              </a:ext>
            </a:extLst>
          </p:cNvPr>
          <p:cNvSpPr txBox="1"/>
          <p:nvPr/>
        </p:nvSpPr>
        <p:spPr>
          <a:xfrm>
            <a:off x="1456804" y="911036"/>
            <a:ext cx="5258720" cy="528030"/>
          </a:xfrm>
          <a:prstGeom prst="rect">
            <a:avLst/>
          </a:prstGeom>
        </p:spPr>
        <p:txBody>
          <a:bodyPr lIns="0" tIns="0" rIns="0" bIns="0" rtlCol="0" anchor="t">
            <a:spAutoFit/>
          </a:bodyPr>
          <a:lstStyle/>
          <a:p>
            <a:pPr>
              <a:lnSpc>
                <a:spcPts val="3842"/>
              </a:lnSpc>
            </a:pPr>
            <a:r>
              <a:rPr lang="en-US" sz="4802" b="1" noProof="0" dirty="0">
                <a:solidFill>
                  <a:srgbClr val="20294B"/>
                </a:solidFill>
                <a:latin typeface="RoxboroughCF Bold"/>
                <a:ea typeface="RoxboroughCF Bold"/>
                <a:cs typeface="RoxboroughCF Bold"/>
                <a:sym typeface="RoxboroughCF Bold"/>
              </a:rPr>
              <a:t>Methodology</a:t>
            </a:r>
          </a:p>
        </p:txBody>
      </p:sp>
      <p:pic>
        <p:nvPicPr>
          <p:cNvPr id="2" name="Imagen 1">
            <a:extLst>
              <a:ext uri="{FF2B5EF4-FFF2-40B4-BE49-F238E27FC236}">
                <a16:creationId xmlns:a16="http://schemas.microsoft.com/office/drawing/2014/main" id="{3EA15DCC-8F45-4FD0-D6E4-BC55AF82734D}"/>
              </a:ext>
            </a:extLst>
          </p:cNvPr>
          <p:cNvPicPr/>
          <p:nvPr/>
        </p:nvPicPr>
        <p:blipFill>
          <a:blip r:embed="rId3"/>
          <a:stretch>
            <a:fillRect/>
          </a:stretch>
        </p:blipFill>
        <p:spPr>
          <a:xfrm>
            <a:off x="9855926" y="255378"/>
            <a:ext cx="1902822" cy="514792"/>
          </a:xfrm>
          <a:prstGeom prst="rect">
            <a:avLst/>
          </a:prstGeom>
        </p:spPr>
      </p:pic>
      <p:sp>
        <p:nvSpPr>
          <p:cNvPr id="3" name="Marcador de número de diapositiva 2">
            <a:extLst>
              <a:ext uri="{FF2B5EF4-FFF2-40B4-BE49-F238E27FC236}">
                <a16:creationId xmlns:a16="http://schemas.microsoft.com/office/drawing/2014/main" id="{8AB6CEEB-4821-A87B-47E1-C8121B71205E}"/>
              </a:ext>
            </a:extLst>
          </p:cNvPr>
          <p:cNvSpPr>
            <a:spLocks noGrp="1"/>
          </p:cNvSpPr>
          <p:nvPr>
            <p:ph type="sldNum" sz="quarter" idx="12"/>
          </p:nvPr>
        </p:nvSpPr>
        <p:spPr/>
        <p:txBody>
          <a:bodyPr/>
          <a:lstStyle/>
          <a:p>
            <a:pPr rtl="0"/>
            <a:fld id="{5D99DD2A-B520-4620-9B43-64B657BA2D42}" type="slidenum">
              <a:rPr lang="en-US" noProof="0" smtClean="0"/>
              <a:t>6</a:t>
            </a:fld>
            <a:endParaRPr lang="en-US" noProof="0" dirty="0"/>
          </a:p>
        </p:txBody>
      </p:sp>
      <p:sp>
        <p:nvSpPr>
          <p:cNvPr id="4" name="Marcador de pie de página 3">
            <a:extLst>
              <a:ext uri="{FF2B5EF4-FFF2-40B4-BE49-F238E27FC236}">
                <a16:creationId xmlns:a16="http://schemas.microsoft.com/office/drawing/2014/main" id="{86A1385D-1AEF-6E23-2A08-9FD3F135BCD2}"/>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7" name="Imagen 6">
            <a:extLst>
              <a:ext uri="{FF2B5EF4-FFF2-40B4-BE49-F238E27FC236}">
                <a16:creationId xmlns:a16="http://schemas.microsoft.com/office/drawing/2014/main" id="{FE24F86C-7F90-27CA-2613-38FD652E40B1}"/>
              </a:ext>
            </a:extLst>
          </p:cNvPr>
          <p:cNvPicPr>
            <a:picLocks noChangeAspect="1"/>
          </p:cNvPicPr>
          <p:nvPr/>
        </p:nvPicPr>
        <p:blipFill>
          <a:blip r:embed="rId4"/>
          <a:stretch>
            <a:fillRect/>
          </a:stretch>
        </p:blipFill>
        <p:spPr>
          <a:xfrm>
            <a:off x="744455" y="1992342"/>
            <a:ext cx="10455348" cy="3718234"/>
          </a:xfrm>
          <a:prstGeom prst="rect">
            <a:avLst/>
          </a:prstGeom>
        </p:spPr>
      </p:pic>
    </p:spTree>
    <p:extLst>
      <p:ext uri="{BB962C8B-B14F-4D97-AF65-F5344CB8AC3E}">
        <p14:creationId xmlns:p14="http://schemas.microsoft.com/office/powerpoint/2010/main" val="177629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36AB-F384-3F6F-35AE-B1FAE4368F7D}"/>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F72EB9F3-0302-2353-A8E4-17556A977519}"/>
              </a:ext>
            </a:extLst>
          </p:cNvPr>
          <p:cNvSpPr txBox="1"/>
          <p:nvPr/>
        </p:nvSpPr>
        <p:spPr>
          <a:xfrm>
            <a:off x="943560" y="543971"/>
            <a:ext cx="5258720" cy="528030"/>
          </a:xfrm>
          <a:prstGeom prst="rect">
            <a:avLst/>
          </a:prstGeom>
        </p:spPr>
        <p:txBody>
          <a:bodyPr lIns="0" tIns="0" rIns="0" bIns="0" rtlCol="0" anchor="t">
            <a:spAutoFit/>
          </a:bodyPr>
          <a:lstStyle/>
          <a:p>
            <a:pPr>
              <a:lnSpc>
                <a:spcPts val="3842"/>
              </a:lnSpc>
            </a:pPr>
            <a:r>
              <a:rPr lang="en-US" sz="4802" b="1" noProof="0" dirty="0">
                <a:solidFill>
                  <a:srgbClr val="20294B"/>
                </a:solidFill>
                <a:latin typeface="RoxboroughCF Bold"/>
                <a:ea typeface="RoxboroughCF Bold"/>
                <a:cs typeface="RoxboroughCF Bold"/>
                <a:sym typeface="RoxboroughCF Bold"/>
              </a:rPr>
              <a:t>Study Domain</a:t>
            </a:r>
          </a:p>
        </p:txBody>
      </p:sp>
      <p:pic>
        <p:nvPicPr>
          <p:cNvPr id="2" name="Imagen 1">
            <a:extLst>
              <a:ext uri="{FF2B5EF4-FFF2-40B4-BE49-F238E27FC236}">
                <a16:creationId xmlns:a16="http://schemas.microsoft.com/office/drawing/2014/main" id="{84EE57D4-0B9C-B25B-2001-11481F7CFB01}"/>
              </a:ext>
            </a:extLst>
          </p:cNvPr>
          <p:cNvPicPr/>
          <p:nvPr/>
        </p:nvPicPr>
        <p:blipFill>
          <a:blip r:embed="rId3"/>
          <a:stretch>
            <a:fillRect/>
          </a:stretch>
        </p:blipFill>
        <p:spPr>
          <a:xfrm>
            <a:off x="9855926" y="255378"/>
            <a:ext cx="1902822" cy="514792"/>
          </a:xfrm>
          <a:prstGeom prst="rect">
            <a:avLst/>
          </a:prstGeom>
        </p:spPr>
      </p:pic>
      <p:sp>
        <p:nvSpPr>
          <p:cNvPr id="3" name="Marcador de número de diapositiva 2">
            <a:extLst>
              <a:ext uri="{FF2B5EF4-FFF2-40B4-BE49-F238E27FC236}">
                <a16:creationId xmlns:a16="http://schemas.microsoft.com/office/drawing/2014/main" id="{5226656A-3D8E-D264-29E5-57CCF03915D4}"/>
              </a:ext>
            </a:extLst>
          </p:cNvPr>
          <p:cNvSpPr>
            <a:spLocks noGrp="1"/>
          </p:cNvSpPr>
          <p:nvPr>
            <p:ph type="sldNum" sz="quarter" idx="12"/>
          </p:nvPr>
        </p:nvSpPr>
        <p:spPr/>
        <p:txBody>
          <a:bodyPr/>
          <a:lstStyle/>
          <a:p>
            <a:pPr rtl="0"/>
            <a:fld id="{5D99DD2A-B520-4620-9B43-64B657BA2D42}" type="slidenum">
              <a:rPr lang="en-US" noProof="0" smtClean="0"/>
              <a:t>7</a:t>
            </a:fld>
            <a:endParaRPr lang="en-US" noProof="0" dirty="0"/>
          </a:p>
        </p:txBody>
      </p:sp>
      <p:sp>
        <p:nvSpPr>
          <p:cNvPr id="4" name="Marcador de pie de página 3">
            <a:extLst>
              <a:ext uri="{FF2B5EF4-FFF2-40B4-BE49-F238E27FC236}">
                <a16:creationId xmlns:a16="http://schemas.microsoft.com/office/drawing/2014/main" id="{CC7D5BD9-7867-1FEB-25D2-13BBD6CB580A}"/>
              </a:ext>
            </a:extLst>
          </p:cNvPr>
          <p:cNvSpPr>
            <a:spLocks noGrp="1"/>
          </p:cNvSpPr>
          <p:nvPr>
            <p:ph type="ftr" sz="quarter" idx="11"/>
          </p:nvPr>
        </p:nvSpPr>
        <p:spPr/>
        <p:txBody>
          <a:bodyPr/>
          <a:lstStyle/>
          <a:p>
            <a:pPr rtl="0"/>
            <a:r>
              <a:rPr lang="en-US" noProof="0" dirty="0"/>
              <a:t>Departamento de Ingeniería Civil - Universidad de Chile</a:t>
            </a:r>
          </a:p>
        </p:txBody>
      </p:sp>
      <p:pic>
        <p:nvPicPr>
          <p:cNvPr id="6" name="Imagen 5">
            <a:extLst>
              <a:ext uri="{FF2B5EF4-FFF2-40B4-BE49-F238E27FC236}">
                <a16:creationId xmlns:a16="http://schemas.microsoft.com/office/drawing/2014/main" id="{0754A095-B95E-58CD-DB5A-53B9828F8E21}"/>
              </a:ext>
            </a:extLst>
          </p:cNvPr>
          <p:cNvPicPr>
            <a:picLocks noChangeAspect="1"/>
          </p:cNvPicPr>
          <p:nvPr/>
        </p:nvPicPr>
        <p:blipFill>
          <a:blip r:embed="rId4"/>
          <a:stretch>
            <a:fillRect/>
          </a:stretch>
        </p:blipFill>
        <p:spPr>
          <a:xfrm>
            <a:off x="2147365" y="1041408"/>
            <a:ext cx="6826989" cy="5272621"/>
          </a:xfrm>
          <a:prstGeom prst="rect">
            <a:avLst/>
          </a:prstGeom>
        </p:spPr>
      </p:pic>
      <p:pic>
        <p:nvPicPr>
          <p:cNvPr id="10" name="Imagen 9">
            <a:extLst>
              <a:ext uri="{FF2B5EF4-FFF2-40B4-BE49-F238E27FC236}">
                <a16:creationId xmlns:a16="http://schemas.microsoft.com/office/drawing/2014/main" id="{CCB0174F-3E72-F08A-2E2C-70719F0F0D1F}"/>
              </a:ext>
            </a:extLst>
          </p:cNvPr>
          <p:cNvPicPr>
            <a:picLocks noChangeAspect="1"/>
          </p:cNvPicPr>
          <p:nvPr/>
        </p:nvPicPr>
        <p:blipFill>
          <a:blip r:embed="rId5"/>
          <a:stretch>
            <a:fillRect/>
          </a:stretch>
        </p:blipFill>
        <p:spPr>
          <a:xfrm>
            <a:off x="7069137" y="6012989"/>
            <a:ext cx="264995" cy="116226"/>
          </a:xfrm>
          <a:prstGeom prst="rect">
            <a:avLst/>
          </a:prstGeom>
        </p:spPr>
      </p:pic>
    </p:spTree>
    <p:extLst>
      <p:ext uri="{BB962C8B-B14F-4D97-AF65-F5344CB8AC3E}">
        <p14:creationId xmlns:p14="http://schemas.microsoft.com/office/powerpoint/2010/main" val="136046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91B7B81-6255-9C17-2FAB-7A94840F0FA2}"/>
              </a:ext>
            </a:extLst>
          </p:cNvPr>
          <p:cNvSpPr txBox="1"/>
          <p:nvPr/>
        </p:nvSpPr>
        <p:spPr>
          <a:xfrm>
            <a:off x="3572596" y="560932"/>
            <a:ext cx="4492109" cy="525465"/>
          </a:xfrm>
          <a:prstGeom prst="rect">
            <a:avLst/>
          </a:prstGeom>
        </p:spPr>
        <p:txBody>
          <a:bodyPr lIns="0" tIns="0" rIns="0" bIns="0" rtlCol="0" anchor="t">
            <a:spAutoFit/>
          </a:bodyPr>
          <a:lstStyle/>
          <a:p>
            <a:pPr algn="ctr">
              <a:lnSpc>
                <a:spcPts val="4294"/>
              </a:lnSpc>
            </a:pPr>
            <a:r>
              <a:rPr lang="en-US" sz="3200" b="1" noProof="0" dirty="0"/>
              <a:t>Data Collect (Historical)</a:t>
            </a:r>
            <a:endParaRPr lang="en-US" sz="3200" b="1" noProof="0" dirty="0">
              <a:latin typeface="Open Sans Bold"/>
              <a:ea typeface="Open Sans Bold"/>
              <a:cs typeface="Open Sans Bold"/>
              <a:sym typeface="Open Sans Bold"/>
            </a:endParaRPr>
          </a:p>
        </p:txBody>
      </p:sp>
      <p:sp>
        <p:nvSpPr>
          <p:cNvPr id="3" name="TextBox 5">
            <a:extLst>
              <a:ext uri="{FF2B5EF4-FFF2-40B4-BE49-F238E27FC236}">
                <a16:creationId xmlns:a16="http://schemas.microsoft.com/office/drawing/2014/main" id="{4FEDE674-919C-B4CC-6907-44898E49A28F}"/>
              </a:ext>
            </a:extLst>
          </p:cNvPr>
          <p:cNvSpPr txBox="1"/>
          <p:nvPr/>
        </p:nvSpPr>
        <p:spPr>
          <a:xfrm>
            <a:off x="829672" y="2029265"/>
            <a:ext cx="4292057" cy="2434641"/>
          </a:xfrm>
          <a:prstGeom prst="rect">
            <a:avLst/>
          </a:prstGeom>
        </p:spPr>
        <p:txBody>
          <a:bodyPr wrap="square" lIns="0" tIns="0" rIns="0" bIns="0" rtlCol="0" anchor="t">
            <a:spAutoFit/>
          </a:bodyPr>
          <a:lstStyle/>
          <a:p>
            <a:pPr algn="just">
              <a:lnSpc>
                <a:spcPts val="3173"/>
              </a:lnSpc>
            </a:pPr>
            <a:r>
              <a:rPr lang="en-US" sz="2266" b="1" noProof="0" dirty="0">
                <a:latin typeface="Open Sans"/>
                <a:ea typeface="Open Sans"/>
                <a:cs typeface="Open Sans"/>
                <a:sym typeface="Open Sans"/>
              </a:rPr>
              <a:t>ERA5 (</a:t>
            </a:r>
            <a:r>
              <a:rPr lang="en-US" sz="2266" b="1" noProof="0" dirty="0" err="1">
                <a:latin typeface="Open Sans"/>
                <a:ea typeface="Open Sans"/>
                <a:cs typeface="Open Sans"/>
                <a:sym typeface="Open Sans"/>
              </a:rPr>
              <a:t>Periodo</a:t>
            </a:r>
            <a:r>
              <a:rPr lang="en-US" sz="2266" b="1" noProof="0" dirty="0">
                <a:latin typeface="Open Sans"/>
                <a:ea typeface="Open Sans"/>
                <a:cs typeface="Open Sans"/>
                <a:sym typeface="Open Sans"/>
              </a:rPr>
              <a:t> 1960 – 2021)</a:t>
            </a:r>
          </a:p>
          <a:p>
            <a:pPr marL="342900" indent="-342900" algn="just">
              <a:lnSpc>
                <a:spcPts val="3173"/>
              </a:lnSpc>
              <a:buFontTx/>
              <a:buChar char="-"/>
            </a:pPr>
            <a:r>
              <a:rPr lang="en-US" sz="2266" noProof="0" dirty="0">
                <a:latin typeface="Open Sans"/>
                <a:ea typeface="Open Sans"/>
                <a:cs typeface="Open Sans"/>
                <a:sym typeface="Open Sans"/>
              </a:rPr>
              <a:t>2m temperature</a:t>
            </a:r>
          </a:p>
          <a:p>
            <a:pPr marL="342900" indent="-342900" algn="just">
              <a:lnSpc>
                <a:spcPts val="3173"/>
              </a:lnSpc>
              <a:buFontTx/>
              <a:buChar char="-"/>
            </a:pPr>
            <a:r>
              <a:rPr lang="en-US" sz="2266" noProof="0" dirty="0">
                <a:latin typeface="Open Sans"/>
                <a:ea typeface="Open Sans"/>
                <a:cs typeface="Open Sans"/>
                <a:sym typeface="Open Sans"/>
              </a:rPr>
              <a:t>Total precipitation</a:t>
            </a:r>
          </a:p>
          <a:p>
            <a:pPr marL="342900" indent="-342900" algn="just">
              <a:lnSpc>
                <a:spcPts val="3173"/>
              </a:lnSpc>
              <a:buFontTx/>
              <a:buChar char="-"/>
            </a:pPr>
            <a:r>
              <a:rPr lang="en-US" sz="2266" noProof="0" dirty="0">
                <a:latin typeface="Open Sans"/>
                <a:ea typeface="Open Sans"/>
                <a:cs typeface="Open Sans"/>
                <a:sym typeface="Open Sans"/>
              </a:rPr>
              <a:t>Wind component (u y v)</a:t>
            </a:r>
          </a:p>
          <a:p>
            <a:pPr marL="342900" indent="-342900" algn="just">
              <a:lnSpc>
                <a:spcPts val="3173"/>
              </a:lnSpc>
              <a:buFontTx/>
              <a:buChar char="-"/>
            </a:pPr>
            <a:r>
              <a:rPr lang="en-US" sz="2266" noProof="0" dirty="0">
                <a:latin typeface="Open Sans"/>
                <a:ea typeface="Open Sans"/>
                <a:cs typeface="Open Sans"/>
                <a:sym typeface="Open Sans"/>
              </a:rPr>
              <a:t>Relative Humidity</a:t>
            </a:r>
          </a:p>
          <a:p>
            <a:pPr marL="342900" indent="-342900" algn="just">
              <a:lnSpc>
                <a:spcPts val="3173"/>
              </a:lnSpc>
              <a:buFontTx/>
              <a:buChar char="-"/>
            </a:pPr>
            <a:endParaRPr lang="en-US" sz="2266" noProof="0" dirty="0">
              <a:latin typeface="Open Sans"/>
              <a:ea typeface="Open Sans"/>
              <a:cs typeface="Open Sans"/>
              <a:sym typeface="Open Sans"/>
            </a:endParaRPr>
          </a:p>
        </p:txBody>
      </p:sp>
      <p:sp>
        <p:nvSpPr>
          <p:cNvPr id="4" name="TextBox 5">
            <a:extLst>
              <a:ext uri="{FF2B5EF4-FFF2-40B4-BE49-F238E27FC236}">
                <a16:creationId xmlns:a16="http://schemas.microsoft.com/office/drawing/2014/main" id="{BDF9ECA5-A718-65C3-A201-F8F3C3CD4322}"/>
              </a:ext>
            </a:extLst>
          </p:cNvPr>
          <p:cNvSpPr txBox="1"/>
          <p:nvPr/>
        </p:nvSpPr>
        <p:spPr>
          <a:xfrm>
            <a:off x="6096000" y="2039230"/>
            <a:ext cx="4829651" cy="1613903"/>
          </a:xfrm>
          <a:prstGeom prst="rect">
            <a:avLst/>
          </a:prstGeom>
        </p:spPr>
        <p:txBody>
          <a:bodyPr lIns="0" tIns="0" rIns="0" bIns="0" rtlCol="0" anchor="t">
            <a:spAutoFit/>
          </a:bodyPr>
          <a:lstStyle/>
          <a:p>
            <a:pPr algn="just">
              <a:lnSpc>
                <a:spcPts val="3173"/>
              </a:lnSpc>
            </a:pPr>
            <a:r>
              <a:rPr lang="en-US" sz="2266" b="1" noProof="0" dirty="0">
                <a:latin typeface="Open Sans"/>
                <a:ea typeface="Open Sans"/>
                <a:cs typeface="Open Sans"/>
                <a:sym typeface="Open Sans"/>
              </a:rPr>
              <a:t>CR2MET v2.5 (</a:t>
            </a:r>
            <a:r>
              <a:rPr lang="en-US" sz="2266" b="1" noProof="0" dirty="0" err="1">
                <a:latin typeface="Open Sans"/>
                <a:ea typeface="Open Sans"/>
                <a:cs typeface="Open Sans"/>
                <a:sym typeface="Open Sans"/>
              </a:rPr>
              <a:t>Periodo</a:t>
            </a:r>
            <a:r>
              <a:rPr lang="en-US" sz="2266" b="1" noProof="0" dirty="0">
                <a:latin typeface="Open Sans"/>
                <a:ea typeface="Open Sans"/>
                <a:cs typeface="Open Sans"/>
                <a:sym typeface="Open Sans"/>
              </a:rPr>
              <a:t> 1960 – 2021)</a:t>
            </a:r>
          </a:p>
          <a:p>
            <a:pPr marL="342900" indent="-342900" algn="just">
              <a:lnSpc>
                <a:spcPts val="3173"/>
              </a:lnSpc>
              <a:buFontTx/>
              <a:buChar char="-"/>
            </a:pPr>
            <a:r>
              <a:rPr lang="en-US" sz="2266" noProof="0" dirty="0">
                <a:latin typeface="Open Sans"/>
                <a:ea typeface="Open Sans"/>
                <a:cs typeface="Open Sans"/>
                <a:sym typeface="Open Sans"/>
              </a:rPr>
              <a:t>Daily precipitation</a:t>
            </a:r>
          </a:p>
          <a:p>
            <a:pPr marL="342900" indent="-342900" algn="just">
              <a:lnSpc>
                <a:spcPts val="3173"/>
              </a:lnSpc>
              <a:buFontTx/>
              <a:buChar char="-"/>
            </a:pPr>
            <a:r>
              <a:rPr lang="en-US" sz="2266" noProof="0" dirty="0">
                <a:latin typeface="Open Sans"/>
                <a:ea typeface="Open Sans"/>
                <a:cs typeface="Open Sans"/>
                <a:sym typeface="Open Sans"/>
              </a:rPr>
              <a:t>Daily air temperature (max/min)</a:t>
            </a:r>
          </a:p>
        </p:txBody>
      </p:sp>
      <p:cxnSp>
        <p:nvCxnSpPr>
          <p:cNvPr id="6" name="Conector recto 5">
            <a:extLst>
              <a:ext uri="{FF2B5EF4-FFF2-40B4-BE49-F238E27FC236}">
                <a16:creationId xmlns:a16="http://schemas.microsoft.com/office/drawing/2014/main" id="{9C4D6AF4-5290-3F4E-00F7-FA8CF2B1C7C2}"/>
              </a:ext>
            </a:extLst>
          </p:cNvPr>
          <p:cNvCxnSpPr/>
          <p:nvPr/>
        </p:nvCxnSpPr>
        <p:spPr>
          <a:xfrm>
            <a:off x="5328557" y="1758043"/>
            <a:ext cx="0" cy="2520043"/>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414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2F7F-D281-8000-4A9F-7E4726DA4C7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3A6C6C9-DAF4-8F29-4EC8-183F6EBB0FA8}"/>
              </a:ext>
            </a:extLst>
          </p:cNvPr>
          <p:cNvSpPr>
            <a:spLocks noGrp="1"/>
          </p:cNvSpPr>
          <p:nvPr>
            <p:ph type="title" idx="4294967295"/>
          </p:nvPr>
        </p:nvSpPr>
        <p:spPr>
          <a:xfrm>
            <a:off x="1132936" y="379316"/>
            <a:ext cx="10841038" cy="1260475"/>
          </a:xfrm>
        </p:spPr>
        <p:txBody>
          <a:bodyPr anchor="ctr">
            <a:normAutofit/>
          </a:bodyPr>
          <a:lstStyle/>
          <a:p>
            <a:r>
              <a:rPr lang="en-US" sz="3200" b="1" noProof="0" dirty="0"/>
              <a:t>Data Collect (Projections)</a:t>
            </a:r>
          </a:p>
        </p:txBody>
      </p:sp>
      <p:sp>
        <p:nvSpPr>
          <p:cNvPr id="3" name="Content Placeholder 2">
            <a:extLst>
              <a:ext uri="{FF2B5EF4-FFF2-40B4-BE49-F238E27FC236}">
                <a16:creationId xmlns:a16="http://schemas.microsoft.com/office/drawing/2014/main" id="{BC260367-5E63-0733-5149-CEDAD07D0CE6}"/>
              </a:ext>
            </a:extLst>
          </p:cNvPr>
          <p:cNvSpPr txBox="1">
            <a:spLocks/>
          </p:cNvSpPr>
          <p:nvPr/>
        </p:nvSpPr>
        <p:spPr>
          <a:xfrm>
            <a:off x="885646" y="2375561"/>
            <a:ext cx="2481531" cy="494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CMIP6 Models</a:t>
            </a:r>
          </a:p>
        </p:txBody>
      </p:sp>
      <p:sp>
        <p:nvSpPr>
          <p:cNvPr id="5" name="Content Placeholder 2">
            <a:extLst>
              <a:ext uri="{FF2B5EF4-FFF2-40B4-BE49-F238E27FC236}">
                <a16:creationId xmlns:a16="http://schemas.microsoft.com/office/drawing/2014/main" id="{67E3A0D1-830A-A69E-5E6B-F85BBEAF8E62}"/>
              </a:ext>
            </a:extLst>
          </p:cNvPr>
          <p:cNvSpPr txBox="1">
            <a:spLocks/>
          </p:cNvSpPr>
          <p:nvPr/>
        </p:nvSpPr>
        <p:spPr>
          <a:xfrm>
            <a:off x="885647" y="3219460"/>
            <a:ext cx="2702942" cy="1927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CMCC-CM2-SR5 (Italy)</a:t>
            </a:r>
          </a:p>
          <a:p>
            <a:pPr>
              <a:buFontTx/>
              <a:buChar char="-"/>
            </a:pPr>
            <a:r>
              <a:rPr lang="en-US" sz="1600" noProof="0" dirty="0"/>
              <a:t>EC Earth3-veg-lr (EEUU)</a:t>
            </a:r>
          </a:p>
          <a:p>
            <a:pPr>
              <a:buFontTx/>
              <a:buChar char="-"/>
            </a:pPr>
            <a:r>
              <a:rPr lang="en-US" sz="1600" noProof="0" dirty="0"/>
              <a:t>MRI-ESM2.0 (Japan)</a:t>
            </a:r>
          </a:p>
          <a:p>
            <a:pPr>
              <a:buFontTx/>
              <a:buChar char="-"/>
            </a:pPr>
            <a:r>
              <a:rPr lang="en-US" sz="1600" noProof="0" dirty="0"/>
              <a:t>CANESM5 (Canada)</a:t>
            </a:r>
          </a:p>
          <a:p>
            <a:pPr>
              <a:buFontTx/>
              <a:buChar char="-"/>
            </a:pPr>
            <a:endParaRPr lang="en-US" sz="1600" noProof="0" dirty="0"/>
          </a:p>
          <a:p>
            <a:pPr>
              <a:buFontTx/>
              <a:buChar char="-"/>
            </a:pPr>
            <a:endParaRPr lang="en-US" sz="1600" noProof="0" dirty="0"/>
          </a:p>
        </p:txBody>
      </p:sp>
      <p:sp>
        <p:nvSpPr>
          <p:cNvPr id="8" name="Content Placeholder 2">
            <a:extLst>
              <a:ext uri="{FF2B5EF4-FFF2-40B4-BE49-F238E27FC236}">
                <a16:creationId xmlns:a16="http://schemas.microsoft.com/office/drawing/2014/main" id="{9AC5F6AD-7FF5-3513-D214-0F2BB5A79116}"/>
              </a:ext>
            </a:extLst>
          </p:cNvPr>
          <p:cNvSpPr txBox="1">
            <a:spLocks/>
          </p:cNvSpPr>
          <p:nvPr/>
        </p:nvSpPr>
        <p:spPr>
          <a:xfrm>
            <a:off x="3962401" y="2375560"/>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Scenarios</a:t>
            </a:r>
          </a:p>
        </p:txBody>
      </p:sp>
      <p:sp>
        <p:nvSpPr>
          <p:cNvPr id="10" name="Content Placeholder 2">
            <a:extLst>
              <a:ext uri="{FF2B5EF4-FFF2-40B4-BE49-F238E27FC236}">
                <a16:creationId xmlns:a16="http://schemas.microsoft.com/office/drawing/2014/main" id="{19DD915A-9FF0-67DB-F6F8-20CF28956D58}"/>
              </a:ext>
            </a:extLst>
          </p:cNvPr>
          <p:cNvSpPr txBox="1">
            <a:spLocks/>
          </p:cNvSpPr>
          <p:nvPr/>
        </p:nvSpPr>
        <p:spPr>
          <a:xfrm>
            <a:off x="3864636" y="3136072"/>
            <a:ext cx="2702942" cy="1927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Historical</a:t>
            </a:r>
          </a:p>
          <a:p>
            <a:pPr>
              <a:buFontTx/>
              <a:buChar char="-"/>
            </a:pPr>
            <a:r>
              <a:rPr lang="en-US" sz="1600" noProof="0" dirty="0"/>
              <a:t>SSP 2-4.5</a:t>
            </a:r>
          </a:p>
          <a:p>
            <a:pPr>
              <a:buFontTx/>
              <a:buChar char="-"/>
            </a:pPr>
            <a:r>
              <a:rPr lang="en-US" sz="1600" noProof="0" dirty="0"/>
              <a:t>SSP 3-7.0</a:t>
            </a:r>
          </a:p>
          <a:p>
            <a:pPr>
              <a:buFontTx/>
              <a:buChar char="-"/>
            </a:pPr>
            <a:r>
              <a:rPr lang="en-US" sz="1600" noProof="0" dirty="0"/>
              <a:t>SSP 5-8.5</a:t>
            </a:r>
          </a:p>
          <a:p>
            <a:pPr>
              <a:buFontTx/>
              <a:buChar char="-"/>
            </a:pPr>
            <a:endParaRPr lang="en-US" sz="1600" noProof="0" dirty="0"/>
          </a:p>
          <a:p>
            <a:pPr>
              <a:buFontTx/>
              <a:buChar char="-"/>
            </a:pPr>
            <a:endParaRPr lang="en-US" sz="1600" noProof="0" dirty="0"/>
          </a:p>
        </p:txBody>
      </p:sp>
      <p:sp>
        <p:nvSpPr>
          <p:cNvPr id="11" name="Content Placeholder 2">
            <a:extLst>
              <a:ext uri="{FF2B5EF4-FFF2-40B4-BE49-F238E27FC236}">
                <a16:creationId xmlns:a16="http://schemas.microsoft.com/office/drawing/2014/main" id="{A8501848-9CF0-C376-6813-C80ECCD1C716}"/>
              </a:ext>
            </a:extLst>
          </p:cNvPr>
          <p:cNvSpPr txBox="1">
            <a:spLocks/>
          </p:cNvSpPr>
          <p:nvPr/>
        </p:nvSpPr>
        <p:spPr>
          <a:xfrm>
            <a:off x="6521570" y="2375560"/>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Variables</a:t>
            </a:r>
          </a:p>
        </p:txBody>
      </p:sp>
      <p:sp>
        <p:nvSpPr>
          <p:cNvPr id="12" name="Content Placeholder 2">
            <a:extLst>
              <a:ext uri="{FF2B5EF4-FFF2-40B4-BE49-F238E27FC236}">
                <a16:creationId xmlns:a16="http://schemas.microsoft.com/office/drawing/2014/main" id="{FFC5C503-0968-6AD2-3C7C-E786DCB3CC58}"/>
              </a:ext>
            </a:extLst>
          </p:cNvPr>
          <p:cNvSpPr txBox="1">
            <a:spLocks/>
          </p:cNvSpPr>
          <p:nvPr/>
        </p:nvSpPr>
        <p:spPr>
          <a:xfrm>
            <a:off x="6260157" y="3136071"/>
            <a:ext cx="2702942" cy="2879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Precipitation</a:t>
            </a:r>
          </a:p>
          <a:p>
            <a:pPr>
              <a:buFontTx/>
              <a:buChar char="-"/>
            </a:pPr>
            <a:r>
              <a:rPr lang="en-US" sz="1600" noProof="0" dirty="0"/>
              <a:t>Air Temperature</a:t>
            </a:r>
          </a:p>
          <a:p>
            <a:pPr>
              <a:buFontTx/>
              <a:buChar char="-"/>
            </a:pPr>
            <a:r>
              <a:rPr lang="en-US" sz="1600" noProof="0" dirty="0"/>
              <a:t>Relative humidity</a:t>
            </a:r>
          </a:p>
          <a:p>
            <a:pPr>
              <a:buFontTx/>
              <a:buChar char="-"/>
            </a:pPr>
            <a:r>
              <a:rPr lang="en-US" sz="1600" noProof="0" dirty="0"/>
              <a:t>Specific humidity</a:t>
            </a:r>
          </a:p>
          <a:p>
            <a:pPr>
              <a:buFontTx/>
              <a:buChar char="-"/>
            </a:pPr>
            <a:r>
              <a:rPr lang="en-US" sz="1600" noProof="0" dirty="0"/>
              <a:t>Northern and Eastward wind</a:t>
            </a:r>
          </a:p>
          <a:p>
            <a:pPr>
              <a:buFontTx/>
              <a:buChar char="-"/>
            </a:pPr>
            <a:endParaRPr lang="en-US" sz="1600" noProof="0" dirty="0"/>
          </a:p>
          <a:p>
            <a:pPr>
              <a:buFontTx/>
              <a:buChar char="-"/>
            </a:pPr>
            <a:endParaRPr lang="en-US" sz="1600" noProof="0" dirty="0"/>
          </a:p>
          <a:p>
            <a:pPr>
              <a:buFontTx/>
              <a:buChar char="-"/>
            </a:pPr>
            <a:endParaRPr lang="en-US" sz="1600" noProof="0" dirty="0"/>
          </a:p>
        </p:txBody>
      </p:sp>
      <p:sp>
        <p:nvSpPr>
          <p:cNvPr id="13" name="Content Placeholder 2">
            <a:extLst>
              <a:ext uri="{FF2B5EF4-FFF2-40B4-BE49-F238E27FC236}">
                <a16:creationId xmlns:a16="http://schemas.microsoft.com/office/drawing/2014/main" id="{67DD4E0C-9BF2-CDD3-0E44-240DB63433D2}"/>
              </a:ext>
            </a:extLst>
          </p:cNvPr>
          <p:cNvSpPr txBox="1">
            <a:spLocks/>
          </p:cNvSpPr>
          <p:nvPr/>
        </p:nvSpPr>
        <p:spPr>
          <a:xfrm>
            <a:off x="9336910" y="2375560"/>
            <a:ext cx="2357886"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noProof="0" dirty="0"/>
              <a:t>Time Period</a:t>
            </a:r>
          </a:p>
        </p:txBody>
      </p:sp>
      <p:sp>
        <p:nvSpPr>
          <p:cNvPr id="14" name="Content Placeholder 2">
            <a:extLst>
              <a:ext uri="{FF2B5EF4-FFF2-40B4-BE49-F238E27FC236}">
                <a16:creationId xmlns:a16="http://schemas.microsoft.com/office/drawing/2014/main" id="{8F8FE719-E8D1-6C32-10B0-50829236305D}"/>
              </a:ext>
            </a:extLst>
          </p:cNvPr>
          <p:cNvSpPr txBox="1">
            <a:spLocks/>
          </p:cNvSpPr>
          <p:nvPr/>
        </p:nvSpPr>
        <p:spPr>
          <a:xfrm>
            <a:off x="9164382" y="3029497"/>
            <a:ext cx="2702942" cy="1707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600" noProof="0" dirty="0"/>
              <a:t>Historical: 1960 - 2014</a:t>
            </a:r>
          </a:p>
          <a:p>
            <a:pPr>
              <a:buFontTx/>
              <a:buChar char="-"/>
            </a:pPr>
            <a:r>
              <a:rPr lang="en-US" sz="1600" noProof="0" dirty="0"/>
              <a:t>Future: 2015 - 2100</a:t>
            </a:r>
          </a:p>
          <a:p>
            <a:pPr>
              <a:buFontTx/>
              <a:buChar char="-"/>
            </a:pPr>
            <a:endParaRPr lang="en-US" sz="1600" noProof="0" dirty="0"/>
          </a:p>
          <a:p>
            <a:pPr>
              <a:buFontTx/>
              <a:buChar char="-"/>
            </a:pPr>
            <a:endParaRPr lang="en-US" sz="1600" noProof="0" dirty="0"/>
          </a:p>
        </p:txBody>
      </p:sp>
      <p:pic>
        <p:nvPicPr>
          <p:cNvPr id="18" name="Imagen 17">
            <a:extLst>
              <a:ext uri="{FF2B5EF4-FFF2-40B4-BE49-F238E27FC236}">
                <a16:creationId xmlns:a16="http://schemas.microsoft.com/office/drawing/2014/main" id="{CCB08EFD-744D-DCFA-0676-CAD1E3B31FCB}"/>
              </a:ext>
            </a:extLst>
          </p:cNvPr>
          <p:cNvPicPr/>
          <p:nvPr/>
        </p:nvPicPr>
        <p:blipFill>
          <a:blip r:embed="rId2"/>
          <a:stretch>
            <a:fillRect/>
          </a:stretch>
        </p:blipFill>
        <p:spPr>
          <a:xfrm>
            <a:off x="9855926" y="255378"/>
            <a:ext cx="1902822" cy="514792"/>
          </a:xfrm>
          <a:prstGeom prst="rect">
            <a:avLst/>
          </a:prstGeom>
        </p:spPr>
      </p:pic>
      <p:sp>
        <p:nvSpPr>
          <p:cNvPr id="19" name="Marcador de número de diapositiva 18">
            <a:extLst>
              <a:ext uri="{FF2B5EF4-FFF2-40B4-BE49-F238E27FC236}">
                <a16:creationId xmlns:a16="http://schemas.microsoft.com/office/drawing/2014/main" id="{EA4E7548-39D8-B812-C2C1-104A82406F1C}"/>
              </a:ext>
            </a:extLst>
          </p:cNvPr>
          <p:cNvSpPr>
            <a:spLocks noGrp="1"/>
          </p:cNvSpPr>
          <p:nvPr>
            <p:ph type="sldNum" sz="quarter" idx="12"/>
          </p:nvPr>
        </p:nvSpPr>
        <p:spPr/>
        <p:txBody>
          <a:bodyPr/>
          <a:lstStyle/>
          <a:p>
            <a:pPr rtl="0"/>
            <a:fld id="{5D99DD2A-B520-4620-9B43-64B657BA2D42}" type="slidenum">
              <a:rPr lang="en-US" noProof="0" smtClean="0"/>
              <a:t>9</a:t>
            </a:fld>
            <a:endParaRPr lang="en-US" noProof="0" dirty="0"/>
          </a:p>
        </p:txBody>
      </p:sp>
      <p:sp>
        <p:nvSpPr>
          <p:cNvPr id="20" name="Marcador de pie de página 19">
            <a:extLst>
              <a:ext uri="{FF2B5EF4-FFF2-40B4-BE49-F238E27FC236}">
                <a16:creationId xmlns:a16="http://schemas.microsoft.com/office/drawing/2014/main" id="{DF90F85A-C819-764E-3963-67F1B0F9D72D}"/>
              </a:ext>
            </a:extLst>
          </p:cNvPr>
          <p:cNvSpPr>
            <a:spLocks noGrp="1"/>
          </p:cNvSpPr>
          <p:nvPr>
            <p:ph type="ftr" sz="quarter" idx="11"/>
          </p:nvPr>
        </p:nvSpPr>
        <p:spPr/>
        <p:txBody>
          <a:bodyPr/>
          <a:lstStyle/>
          <a:p>
            <a:pPr rtl="0"/>
            <a:r>
              <a:rPr lang="en-US" noProof="0" dirty="0"/>
              <a:t>Departamento de Ingeniería Civil - Universidad de Chile</a:t>
            </a:r>
          </a:p>
        </p:txBody>
      </p:sp>
    </p:spTree>
    <p:extLst>
      <p:ext uri="{BB962C8B-B14F-4D97-AF65-F5344CB8AC3E}">
        <p14:creationId xmlns:p14="http://schemas.microsoft.com/office/powerpoint/2010/main" val="18756883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965</Words>
  <Application>Microsoft Office PowerPoint</Application>
  <PresentationFormat>Panorámica</PresentationFormat>
  <Paragraphs>116</Paragraphs>
  <Slides>15</Slides>
  <Notes>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Aptos</vt:lpstr>
      <vt:lpstr>Aptos Display</vt:lpstr>
      <vt:lpstr>Arial</vt:lpstr>
      <vt:lpstr>Montserrat</vt:lpstr>
      <vt:lpstr>Montserrat Bold</vt:lpstr>
      <vt:lpstr>Open Sans</vt:lpstr>
      <vt:lpstr>Open Sans Bold</vt:lpstr>
      <vt:lpstr>RoxboroughCF Bold</vt:lpstr>
      <vt:lpstr>Tema de Office</vt:lpstr>
      <vt:lpstr>Assessing the risk of failure of tailings storage facilities due to changes in hydroclimatic stressors in a warming world - Case study of Chile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Data Collect (Projections)</vt:lpstr>
      <vt:lpstr>Results</vt:lpstr>
      <vt:lpstr>Results</vt:lpstr>
      <vt:lpstr>Results</vt:lpstr>
      <vt:lpstr>Conclusion</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Pablo Vicente Baquedano Orellana (pablo.baquedano)</dc:creator>
  <cp:lastModifiedBy>Pablo Vicente Baquedano Orellana (pablo.baquedano)</cp:lastModifiedBy>
  <cp:revision>1</cp:revision>
  <dcterms:created xsi:type="dcterms:W3CDTF">2026-05-18T21:08:38Z</dcterms:created>
  <dcterms:modified xsi:type="dcterms:W3CDTF">2026-05-18T21:10:20Z</dcterms:modified>
</cp:coreProperties>
</file>