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2D7"/>
    <a:srgbClr val="000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4903" autoAdjust="0"/>
  </p:normalViewPr>
  <p:slideViewPr>
    <p:cSldViewPr snapToGrid="0">
      <p:cViewPr>
        <p:scale>
          <a:sx n="30" d="100"/>
          <a:sy n="30" d="100"/>
        </p:scale>
        <p:origin x="1416" y="66"/>
      </p:cViewPr>
      <p:guideLst>
        <p:guide orient="horz" pos="9536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lue Miao" userId="61c4a7c0-b67f-4683-991f-79bb5b8a6fab" providerId="ADAL" clId="{2F732BA9-474A-4CD0-AB5D-C0709A77275F}"/>
    <pc:docChg chg="modSld">
      <pc:chgData name="Wenlue Miao" userId="61c4a7c0-b67f-4683-991f-79bb5b8a6fab" providerId="ADAL" clId="{2F732BA9-474A-4CD0-AB5D-C0709A77275F}" dt="2026-04-29T20:25:23.348" v="61" actId="1076"/>
      <pc:docMkLst>
        <pc:docMk/>
      </pc:docMkLst>
      <pc:sldChg chg="modSp mod">
        <pc:chgData name="Wenlue Miao" userId="61c4a7c0-b67f-4683-991f-79bb5b8a6fab" providerId="ADAL" clId="{2F732BA9-474A-4CD0-AB5D-C0709A77275F}" dt="2026-04-29T20:25:23.348" v="61" actId="1076"/>
        <pc:sldMkLst>
          <pc:docMk/>
          <pc:sldMk cId="783110033" sldId="256"/>
        </pc:sldMkLst>
        <pc:picChg chg="mod">
          <ac:chgData name="Wenlue Miao" userId="61c4a7c0-b67f-4683-991f-79bb5b8a6fab" providerId="ADAL" clId="{2F732BA9-474A-4CD0-AB5D-C0709A77275F}" dt="2026-04-29T20:25:10.842" v="60" actId="1076"/>
          <ac:picMkLst>
            <pc:docMk/>
            <pc:sldMk cId="783110033" sldId="256"/>
            <ac:picMk id="3" creationId="{934ACE57-A2BE-3456-50D1-AB7BF3CA2D69}"/>
          </ac:picMkLst>
        </pc:picChg>
        <pc:picChg chg="mod">
          <ac:chgData name="Wenlue Miao" userId="61c4a7c0-b67f-4683-991f-79bb5b8a6fab" providerId="ADAL" clId="{2F732BA9-474A-4CD0-AB5D-C0709A77275F}" dt="2026-04-29T20:19:30.834" v="24" actId="1076"/>
          <ac:picMkLst>
            <pc:docMk/>
            <pc:sldMk cId="783110033" sldId="256"/>
            <ac:picMk id="11" creationId="{87C88D0A-47E9-EC0C-13ED-14629427B1DB}"/>
          </ac:picMkLst>
        </pc:picChg>
        <pc:picChg chg="mod">
          <ac:chgData name="Wenlue Miao" userId="61c4a7c0-b67f-4683-991f-79bb5b8a6fab" providerId="ADAL" clId="{2F732BA9-474A-4CD0-AB5D-C0709A77275F}" dt="2026-04-29T20:24:55.520" v="59" actId="1076"/>
          <ac:picMkLst>
            <pc:docMk/>
            <pc:sldMk cId="783110033" sldId="256"/>
            <ac:picMk id="59" creationId="{5F42231D-1B20-7119-C1B9-1F507D9BF3D8}"/>
          </ac:picMkLst>
        </pc:picChg>
        <pc:picChg chg="mod">
          <ac:chgData name="Wenlue Miao" userId="61c4a7c0-b67f-4683-991f-79bb5b8a6fab" providerId="ADAL" clId="{2F732BA9-474A-4CD0-AB5D-C0709A77275F}" dt="2026-04-29T20:25:23.348" v="61" actId="1076"/>
          <ac:picMkLst>
            <pc:docMk/>
            <pc:sldMk cId="783110033" sldId="256"/>
            <ac:picMk id="78" creationId="{442BA955-47D6-2A94-8C06-C4C3646593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F35C4-34DF-48BE-94B9-9F78BFEEC2DF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55FDB-A1FD-4172-B5D3-E9B8E9622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7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55FDB-A1FD-4172-B5D3-E9B8E96222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9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4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5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2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5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69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1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8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5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1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7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691A3B-0E50-4BA0-91A1-C1A51FE7A17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122ECB-B055-4E82-905D-8B087A78A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2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1D5F12A-FAA5-58D0-E59F-F4FA1D3170AF}"/>
              </a:ext>
            </a:extLst>
          </p:cNvPr>
          <p:cNvSpPr/>
          <p:nvPr/>
        </p:nvSpPr>
        <p:spPr>
          <a:xfrm>
            <a:off x="-2" y="0"/>
            <a:ext cx="42803763" cy="37639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D3F194A-0E2E-9880-618D-751439F9121E}"/>
              </a:ext>
            </a:extLst>
          </p:cNvPr>
          <p:cNvSpPr/>
          <p:nvPr/>
        </p:nvSpPr>
        <p:spPr>
          <a:xfrm>
            <a:off x="309803" y="4003168"/>
            <a:ext cx="13879768" cy="8837916"/>
          </a:xfrm>
          <a:prstGeom prst="rect">
            <a:avLst/>
          </a:prstGeom>
          <a:solidFill>
            <a:srgbClr val="FBF2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59C144-7643-65E6-8111-C9637AD1A6A7}"/>
              </a:ext>
            </a:extLst>
          </p:cNvPr>
          <p:cNvSpPr/>
          <p:nvPr/>
        </p:nvSpPr>
        <p:spPr>
          <a:xfrm>
            <a:off x="14471129" y="3996993"/>
            <a:ext cx="13879768" cy="24106192"/>
          </a:xfrm>
          <a:prstGeom prst="rect">
            <a:avLst/>
          </a:prstGeom>
          <a:solidFill>
            <a:srgbClr val="FBF2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1CD316-49B0-42FA-1C19-BD3B4CF01B87}"/>
              </a:ext>
            </a:extLst>
          </p:cNvPr>
          <p:cNvSpPr txBox="1"/>
          <p:nvPr/>
        </p:nvSpPr>
        <p:spPr>
          <a:xfrm>
            <a:off x="4955223" y="-57029"/>
            <a:ext cx="32769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BF2D7"/>
                </a:solidFill>
              </a:rPr>
              <a:t>Impacts of bund construction and </a:t>
            </a:r>
            <a:r>
              <a:rPr lang="en-GB" sz="6000" b="1" i="1" dirty="0">
                <a:solidFill>
                  <a:srgbClr val="FBF2D7"/>
                </a:solidFill>
              </a:rPr>
              <a:t>Sphagnum</a:t>
            </a:r>
            <a:r>
              <a:rPr lang="en-GB" sz="6000" b="1" dirty="0">
                <a:solidFill>
                  <a:srgbClr val="FBF2D7"/>
                </a:solidFill>
              </a:rPr>
              <a:t> reintroduction on peatland CO₂ and CH₄ fluxes: insights from field monitoring and mesocosm experiments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E1A12F-131B-0463-30A4-4D892538DBD8}"/>
              </a:ext>
            </a:extLst>
          </p:cNvPr>
          <p:cNvSpPr txBox="1"/>
          <p:nvPr/>
        </p:nvSpPr>
        <p:spPr>
          <a:xfrm>
            <a:off x="6362585" y="1851988"/>
            <a:ext cx="30096856" cy="1749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GB" sz="3600" b="1" dirty="0">
                <a:solidFill>
                  <a:srgbClr val="FBF2D7"/>
                </a:solidFill>
              </a:rPr>
              <a:t>Wenlue Miao</a:t>
            </a:r>
            <a:r>
              <a:rPr lang="en-GB" sz="3600" b="1" baseline="30000" dirty="0">
                <a:solidFill>
                  <a:srgbClr val="FBF2D7"/>
                </a:solidFill>
              </a:rPr>
              <a:t>1</a:t>
            </a:r>
            <a:r>
              <a:rPr lang="en-GB" sz="3600" b="1" dirty="0">
                <a:solidFill>
                  <a:srgbClr val="FBF2D7"/>
                </a:solidFill>
              </a:rPr>
              <a:t>, Jonathan Ritson</a:t>
            </a:r>
            <a:r>
              <a:rPr lang="en-GB" sz="3600" b="1" baseline="30000" dirty="0">
                <a:solidFill>
                  <a:srgbClr val="FBF2D7"/>
                </a:solidFill>
              </a:rPr>
              <a:t>2</a:t>
            </a:r>
            <a:r>
              <a:rPr lang="en-GB" sz="3600" b="1" dirty="0">
                <a:solidFill>
                  <a:srgbClr val="FBF2D7"/>
                </a:solidFill>
              </a:rPr>
              <a:t>, Emma Shuttleworth</a:t>
            </a:r>
            <a:r>
              <a:rPr lang="en-GB" sz="3600" b="1" baseline="30000" dirty="0">
                <a:solidFill>
                  <a:srgbClr val="FBF2D7"/>
                </a:solidFill>
              </a:rPr>
              <a:t>1</a:t>
            </a:r>
            <a:r>
              <a:rPr lang="en-GB" sz="3600" b="1" dirty="0">
                <a:solidFill>
                  <a:srgbClr val="FBF2D7"/>
                </a:solidFill>
              </a:rPr>
              <a:t>, Martin Evans</a:t>
            </a:r>
            <a:r>
              <a:rPr lang="en-GB" sz="3600" b="1" baseline="30000" dirty="0">
                <a:solidFill>
                  <a:srgbClr val="FBF2D7"/>
                </a:solidFill>
              </a:rPr>
              <a:t>3</a:t>
            </a:r>
            <a:r>
              <a:rPr lang="en-GB" sz="3600" b="1" dirty="0">
                <a:solidFill>
                  <a:srgbClr val="FBF2D7"/>
                </a:solidFill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en-GB" sz="2800" baseline="30000" dirty="0">
                <a:solidFill>
                  <a:srgbClr val="FBF2D7"/>
                </a:solidFill>
              </a:rPr>
              <a:t>1</a:t>
            </a:r>
            <a:r>
              <a:rPr lang="en-GB" sz="2800" dirty="0">
                <a:solidFill>
                  <a:srgbClr val="FBF2D7"/>
                </a:solidFill>
              </a:rPr>
              <a:t>Department of Geography, University of Manchester, M13 9PL, UK; </a:t>
            </a:r>
            <a:r>
              <a:rPr lang="en-GB" sz="2800" baseline="30000" dirty="0">
                <a:solidFill>
                  <a:srgbClr val="FBF2D7"/>
                </a:solidFill>
              </a:rPr>
              <a:t>2</a:t>
            </a:r>
            <a:r>
              <a:rPr lang="en-GB" sz="2800" dirty="0">
                <a:solidFill>
                  <a:srgbClr val="FBF2D7"/>
                </a:solidFill>
              </a:rPr>
              <a:t>Natural Resources Wales, Buckley, Flintshire, Wales, CH7 3AJ; </a:t>
            </a:r>
            <a:r>
              <a:rPr lang="en-GB" sz="2800" baseline="30000" dirty="0">
                <a:solidFill>
                  <a:srgbClr val="FBF2D7"/>
                </a:solidFill>
              </a:rPr>
              <a:t>3</a:t>
            </a:r>
            <a:r>
              <a:rPr lang="en-GB" sz="2800" dirty="0">
                <a:solidFill>
                  <a:srgbClr val="FBF2D7"/>
                </a:solidFill>
              </a:rPr>
              <a:t>Department of Geography, University of Durham, DH1 3LE, UK</a:t>
            </a:r>
          </a:p>
          <a:p>
            <a:pPr algn="ctr">
              <a:lnSpc>
                <a:spcPct val="114000"/>
              </a:lnSpc>
            </a:pPr>
            <a:r>
              <a:rPr lang="en-GB" sz="3200" b="1" dirty="0">
                <a:solidFill>
                  <a:srgbClr val="FBF2D7"/>
                </a:solidFill>
              </a:rPr>
              <a:t>Contact: Wenlue.Miao@postgrad.Manchester.ac.uk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C88D0A-47E9-EC0C-13ED-14629427B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2" y="237769"/>
            <a:ext cx="4179205" cy="177019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142CF1F-804A-FBFE-D035-EA04F9AB2A16}"/>
              </a:ext>
            </a:extLst>
          </p:cNvPr>
          <p:cNvSpPr/>
          <p:nvPr/>
        </p:nvSpPr>
        <p:spPr>
          <a:xfrm>
            <a:off x="309802" y="3972389"/>
            <a:ext cx="13879768" cy="10194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BEFB2F-E633-131B-587D-ACBB6B0BF36C}"/>
              </a:ext>
            </a:extLst>
          </p:cNvPr>
          <p:cNvSpPr/>
          <p:nvPr/>
        </p:nvSpPr>
        <p:spPr>
          <a:xfrm>
            <a:off x="14471131" y="3996991"/>
            <a:ext cx="13879766" cy="103248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AB88047-9917-0E17-ECE0-BCD464D47A34}"/>
              </a:ext>
            </a:extLst>
          </p:cNvPr>
          <p:cNvSpPr txBox="1"/>
          <p:nvPr/>
        </p:nvSpPr>
        <p:spPr>
          <a:xfrm>
            <a:off x="352626" y="4211630"/>
            <a:ext cx="1387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BF2D7"/>
                </a:solidFill>
              </a:rPr>
              <a:t>Why does peatland restoration matter for greenhouse gases?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F009FD-AA5C-4AB9-17DB-75F11F1DD3FC}"/>
              </a:ext>
            </a:extLst>
          </p:cNvPr>
          <p:cNvSpPr txBox="1"/>
          <p:nvPr/>
        </p:nvSpPr>
        <p:spPr>
          <a:xfrm>
            <a:off x="352626" y="5022597"/>
            <a:ext cx="13764265" cy="781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Peatlands cover slightly over 3% </a:t>
            </a:r>
            <a:r>
              <a:rPr lang="en-US" sz="2800" dirty="0"/>
              <a:t>of the Earth land surface but store almost twice the carbon of global forest biomass (Joosten 2015)</a:t>
            </a:r>
            <a:r>
              <a:rPr lang="en-GB" sz="2800" dirty="0"/>
              <a:t>. However, widespread drainage and land-use change have degraded many peatland systems, converting them from net carbon sinks into important sources of greenhouse gases (GHG). </a:t>
            </a:r>
          </a:p>
          <a:p>
            <a:pPr algn="just">
              <a:lnSpc>
                <a:spcPct val="120000"/>
              </a:lnSpc>
            </a:pPr>
            <a:endParaRPr lang="en-GB" sz="2800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Water-table lowering is a key mechanism underlying this shift, as enhanced oxygen availability accelerates peat decomposition and alters CO₂ and CH₄ fluxes. </a:t>
            </a:r>
          </a:p>
          <a:p>
            <a:pPr algn="just">
              <a:lnSpc>
                <a:spcPct val="120000"/>
              </a:lnSpc>
            </a:pPr>
            <a:endParaRPr lang="en-GB" sz="2800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Vegetation, particularly </a:t>
            </a:r>
            <a:r>
              <a:rPr lang="en-GB" sz="2800" i="1" dirty="0"/>
              <a:t>Sphagnum</a:t>
            </a:r>
            <a:r>
              <a:rPr lang="en-GB" sz="2800" dirty="0"/>
              <a:t>, is a major contributor to peatland gross primary production and plays a critical role in peatland carbon dynamics and productivity (</a:t>
            </a:r>
            <a:r>
              <a:rPr lang="en-GB" sz="2800" dirty="0" err="1"/>
              <a:t>Antala</a:t>
            </a:r>
            <a:r>
              <a:rPr lang="en-GB" sz="2800" dirty="0"/>
              <a:t> et al. 2022). </a:t>
            </a:r>
          </a:p>
          <a:p>
            <a:pPr algn="just">
              <a:lnSpc>
                <a:spcPct val="120000"/>
              </a:lnSpc>
            </a:pPr>
            <a:endParaRPr lang="en-GB" sz="2800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Although restoration is widely promoted, the effectiveness of specific interventions—particularly bund construction and </a:t>
            </a:r>
            <a:r>
              <a:rPr lang="en-GB" sz="2800" i="1" dirty="0"/>
              <a:t>Sphagnum</a:t>
            </a:r>
            <a:r>
              <a:rPr lang="en-GB" sz="2800" dirty="0"/>
              <a:t> reintroduction—in regulating greenhouse gas emissions remains insufficiently understood.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F7E864-7203-FB68-7AE6-5E7C60E338AB}"/>
              </a:ext>
            </a:extLst>
          </p:cNvPr>
          <p:cNvSpPr txBox="1"/>
          <p:nvPr/>
        </p:nvSpPr>
        <p:spPr>
          <a:xfrm>
            <a:off x="14572077" y="4205457"/>
            <a:ext cx="1401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BF2D7"/>
                </a:solidFill>
              </a:rPr>
              <a:t>Controls on GHG flux: evidence from mesocosm experiments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77FD9F1-5096-D219-AE99-65F3F35D717F}"/>
              </a:ext>
            </a:extLst>
          </p:cNvPr>
          <p:cNvSpPr txBox="1"/>
          <p:nvPr/>
        </p:nvSpPr>
        <p:spPr>
          <a:xfrm>
            <a:off x="14817613" y="5036674"/>
            <a:ext cx="13403396" cy="213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A controlled mesocosm experiment was established to isolate vegetation and hydrological effects on greenhouse gas fluxes.</a:t>
            </a:r>
          </a:p>
          <a:p>
            <a:pPr algn="just">
              <a:lnSpc>
                <a:spcPct val="120000"/>
              </a:lnSpc>
            </a:pPr>
            <a:endParaRPr lang="en-GB" sz="2800" dirty="0"/>
          </a:p>
          <a:p>
            <a:pPr algn="just">
              <a:lnSpc>
                <a:spcPct val="120000"/>
              </a:lnSpc>
            </a:pPr>
            <a:endParaRPr lang="en-GB" sz="28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77F759C-0946-C56A-F12B-CAB02309B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552" y="6112559"/>
            <a:ext cx="2801667" cy="373628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945667D-AF12-375F-3E9B-21491EEDA0B4}"/>
              </a:ext>
            </a:extLst>
          </p:cNvPr>
          <p:cNvSpPr txBox="1"/>
          <p:nvPr/>
        </p:nvSpPr>
        <p:spPr>
          <a:xfrm>
            <a:off x="18417940" y="6127759"/>
            <a:ext cx="8898772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altLang="zh-CN" sz="3200" b="1" dirty="0"/>
              <a:t>Ex</a:t>
            </a:r>
            <a:r>
              <a:rPr lang="en-US" altLang="zh-CN" sz="3200" b="1" dirty="0" err="1"/>
              <a:t>perimental</a:t>
            </a:r>
            <a:r>
              <a:rPr lang="en-US" altLang="zh-CN" sz="3200" b="1" dirty="0"/>
              <a:t> design</a:t>
            </a:r>
            <a:endParaRPr lang="en-GB" sz="3200" b="1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• Intact peat cores under controlled conditions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Vegetation treatments: </a:t>
            </a:r>
            <a:r>
              <a:rPr lang="en-GB" sz="2800" b="1" dirty="0"/>
              <a:t>Cottongrass vs </a:t>
            </a:r>
            <a:r>
              <a:rPr lang="en-GB" sz="2800" b="1" i="1" dirty="0"/>
              <a:t>Sphagnum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Water-table treatments: </a:t>
            </a:r>
            <a:r>
              <a:rPr lang="en-GB" sz="2800" b="1" dirty="0"/>
              <a:t>high (45cm from the ground), medium (30cm), low (10cm)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Biweekly measurements of CO₂ and CH₄ fluxes</a:t>
            </a:r>
          </a:p>
          <a:p>
            <a:endParaRPr lang="en-GB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92F1F54-A434-5623-AC57-33B8247AA803}"/>
              </a:ext>
            </a:extLst>
          </p:cNvPr>
          <p:cNvSpPr txBox="1"/>
          <p:nvPr/>
        </p:nvSpPr>
        <p:spPr>
          <a:xfrm>
            <a:off x="14780968" y="14616593"/>
            <a:ext cx="1317282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• </a:t>
            </a:r>
            <a:r>
              <a:rPr lang="en-GB" sz="2800" b="1" dirty="0"/>
              <a:t>Vegetation had a significant effect on CH₄ flux </a:t>
            </a:r>
            <a:r>
              <a:rPr lang="en-GB" sz="2800" dirty="0"/>
              <a:t>(p ≈ 0.015), with lower fluxes under </a:t>
            </a:r>
            <a:r>
              <a:rPr lang="en-GB" sz="2800" i="1" dirty="0"/>
              <a:t>Sphagnum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CH₄ flux was </a:t>
            </a:r>
            <a:r>
              <a:rPr lang="en-GB" sz="2800" b="1" dirty="0"/>
              <a:t>strongly controlled by water table and soil temperature</a:t>
            </a:r>
            <a:r>
              <a:rPr lang="en-GB" sz="2800" dirty="0"/>
              <a:t>  (p &lt; 0.001)</a:t>
            </a:r>
          </a:p>
          <a:p>
            <a:endParaRPr lang="en-GB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1A952EF1-5CE0-AA5C-7188-EEA7805CB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613" y="10567159"/>
            <a:ext cx="6412997" cy="400812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4BDAB8A-BD9A-A4C7-FC92-AC88C0FBA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332" y="10562605"/>
            <a:ext cx="5611372" cy="400812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5A832E36-D601-91C2-4046-ECCA56425B0A}"/>
              </a:ext>
            </a:extLst>
          </p:cNvPr>
          <p:cNvSpPr txBox="1"/>
          <p:nvPr/>
        </p:nvSpPr>
        <p:spPr>
          <a:xfrm>
            <a:off x="14823173" y="9907600"/>
            <a:ext cx="347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CH₄ dynamics</a:t>
            </a:r>
          </a:p>
          <a:p>
            <a:endParaRPr lang="en-GB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52C278C-A81B-474A-296C-C5E1ACBE4A86}"/>
              </a:ext>
            </a:extLst>
          </p:cNvPr>
          <p:cNvSpPr/>
          <p:nvPr/>
        </p:nvSpPr>
        <p:spPr>
          <a:xfrm>
            <a:off x="28571369" y="3996994"/>
            <a:ext cx="13879768" cy="24158906"/>
          </a:xfrm>
          <a:prstGeom prst="rect">
            <a:avLst/>
          </a:prstGeom>
          <a:solidFill>
            <a:srgbClr val="FBF2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1B9A066-C663-4490-38E3-8BACDF3F873F}"/>
              </a:ext>
            </a:extLst>
          </p:cNvPr>
          <p:cNvSpPr/>
          <p:nvPr/>
        </p:nvSpPr>
        <p:spPr>
          <a:xfrm>
            <a:off x="28571369" y="3996994"/>
            <a:ext cx="13879768" cy="10632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994B4B6-F0FD-8C0E-D791-1111A3FE2181}"/>
              </a:ext>
            </a:extLst>
          </p:cNvPr>
          <p:cNvSpPr txBox="1"/>
          <p:nvPr/>
        </p:nvSpPr>
        <p:spPr>
          <a:xfrm>
            <a:off x="28900848" y="4205457"/>
            <a:ext cx="1329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BF2D7"/>
                </a:solidFill>
              </a:rPr>
              <a:t>Responses to bunding: Field monitoring at Holcombe Moor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F3A64A2-C30B-6509-D242-5AD7371E93FC}"/>
              </a:ext>
            </a:extLst>
          </p:cNvPr>
          <p:cNvSpPr txBox="1"/>
          <p:nvPr/>
        </p:nvSpPr>
        <p:spPr>
          <a:xfrm>
            <a:off x="28800804" y="5174065"/>
            <a:ext cx="13403398" cy="213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Field measurements were conducted at Holcombe Moor, a degraded blanket bog in northern England (UK), to assess greenhouse gas responses to bund construction under natural conditions.</a:t>
            </a:r>
          </a:p>
          <a:p>
            <a:pPr algn="just">
              <a:lnSpc>
                <a:spcPct val="120000"/>
              </a:lnSpc>
            </a:pPr>
            <a:endParaRPr lang="en-GB" sz="2800" dirty="0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2437C3-F5CE-78BD-CD12-703081AC29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47" y="11530575"/>
            <a:ext cx="6994772" cy="3885984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CD1A3D93-A04C-2688-5D40-550A3F62F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47" y="6848443"/>
            <a:ext cx="5057977" cy="3793483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1E0B6ADA-CA18-E42F-4FF0-DBB9447A89B0}"/>
              </a:ext>
            </a:extLst>
          </p:cNvPr>
          <p:cNvSpPr txBox="1"/>
          <p:nvPr/>
        </p:nvSpPr>
        <p:spPr>
          <a:xfrm>
            <a:off x="28856405" y="15130038"/>
            <a:ext cx="13309695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endParaRPr lang="en-GB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• No significant </a:t>
            </a:r>
            <a:r>
              <a:rPr lang="en-GB" sz="2800" b="1" dirty="0"/>
              <a:t>BACI effect for CH</a:t>
            </a:r>
            <a:r>
              <a:rPr lang="en-GB" sz="2800" b="1" baseline="-25000" dirty="0"/>
              <a:t>4</a:t>
            </a:r>
            <a:r>
              <a:rPr lang="en-GB" sz="2800" b="1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CH₄ flux was </a:t>
            </a:r>
            <a:r>
              <a:rPr lang="en-GB" sz="2800" b="1" dirty="0"/>
              <a:t>strongly controlled by water table </a:t>
            </a:r>
            <a:r>
              <a:rPr lang="en-GB" sz="2800" dirty="0"/>
              <a:t>(p &lt; 0.001)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Soil temperature also had a significant but weaker effect</a:t>
            </a:r>
          </a:p>
          <a:p>
            <a:endParaRPr lang="en-GB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C492504-1B74-0602-6E87-765ABB9F286A}"/>
              </a:ext>
            </a:extLst>
          </p:cNvPr>
          <p:cNvSpPr txBox="1"/>
          <p:nvPr/>
        </p:nvSpPr>
        <p:spPr>
          <a:xfrm>
            <a:off x="34659545" y="6639979"/>
            <a:ext cx="661355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b="1" dirty="0"/>
              <a:t>Field design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13 monitoring rounds spanning before and after bund construction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CH₄ and CO₂ fluxes measured using chamber methods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Water-table data from monthly </a:t>
            </a:r>
            <a:r>
              <a:rPr lang="en-GB" sz="2800" dirty="0" err="1"/>
              <a:t>dipwell</a:t>
            </a:r>
            <a:r>
              <a:rPr lang="en-GB" sz="2800" dirty="0"/>
              <a:t> measurements and continuous pool monitoring</a:t>
            </a:r>
          </a:p>
          <a:p>
            <a:endParaRPr lang="en-GB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13EBD2A-A8F9-5E11-847A-D66F1492D011}"/>
              </a:ext>
            </a:extLst>
          </p:cNvPr>
          <p:cNvSpPr txBox="1"/>
          <p:nvPr/>
        </p:nvSpPr>
        <p:spPr>
          <a:xfrm>
            <a:off x="28800804" y="10885255"/>
            <a:ext cx="6648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</a:t>
            </a:r>
            <a:r>
              <a:rPr lang="en-GB" sz="3200" b="1" baseline="-25000" dirty="0"/>
              <a:t>4</a:t>
            </a:r>
            <a:r>
              <a:rPr lang="en-GB" sz="3200" b="1" dirty="0"/>
              <a:t> flux responses</a:t>
            </a:r>
          </a:p>
          <a:p>
            <a:endParaRPr lang="en-GB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AEFEEDD-968F-9BFB-84CB-B44A617DB3A7}"/>
              </a:ext>
            </a:extLst>
          </p:cNvPr>
          <p:cNvSpPr txBox="1"/>
          <p:nvPr/>
        </p:nvSpPr>
        <p:spPr>
          <a:xfrm>
            <a:off x="28856405" y="17093153"/>
            <a:ext cx="6648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</a:t>
            </a:r>
            <a:r>
              <a:rPr lang="en-GB" sz="3200" b="1" baseline="-25000" dirty="0"/>
              <a:t>2</a:t>
            </a:r>
            <a:r>
              <a:rPr lang="en-GB" sz="3200" b="1" dirty="0"/>
              <a:t> flux responses</a:t>
            </a:r>
          </a:p>
          <a:p>
            <a:endParaRPr lang="en-GB" dirty="0"/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5AC7380A-B34E-F818-8EA4-AE7922DF4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47" y="17754565"/>
            <a:ext cx="6994772" cy="3885984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5C4F527A-4A99-E0E3-75A2-54996B70B1DD}"/>
              </a:ext>
            </a:extLst>
          </p:cNvPr>
          <p:cNvSpPr txBox="1"/>
          <p:nvPr/>
        </p:nvSpPr>
        <p:spPr>
          <a:xfrm>
            <a:off x="28856405" y="21871074"/>
            <a:ext cx="129261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• No significant </a:t>
            </a:r>
            <a:r>
              <a:rPr lang="en-GB" sz="2800" b="1" dirty="0"/>
              <a:t>BACI effect for CO</a:t>
            </a:r>
            <a:r>
              <a:rPr lang="en-GB" sz="2800" b="1" baseline="-25000" dirty="0"/>
              <a:t>2</a:t>
            </a:r>
            <a:r>
              <a:rPr lang="en-GB" sz="2800" b="1" dirty="0"/>
              <a:t> </a:t>
            </a:r>
            <a:endParaRPr lang="en-GB" sz="2800" dirty="0"/>
          </a:p>
          <a:p>
            <a:r>
              <a:rPr lang="en-GB" sz="2800" dirty="0"/>
              <a:t>•  CO₂ flux was </a:t>
            </a:r>
            <a:r>
              <a:rPr lang="en-GB" sz="2800" b="1" dirty="0"/>
              <a:t>primarily controlled by soil temperature</a:t>
            </a:r>
            <a:r>
              <a:rPr lang="en-GB" sz="2800" dirty="0"/>
              <a:t> (p &lt; 0.001)</a:t>
            </a:r>
          </a:p>
          <a:p>
            <a:r>
              <a:rPr lang="en-GB" sz="2800" dirty="0"/>
              <a:t>• Water table and vegetation effects were </a:t>
            </a:r>
            <a:r>
              <a:rPr lang="en-GB" sz="2800" b="1" dirty="0"/>
              <a:t>not significant after accounting for temperature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EB01046-A208-B312-19E9-CB159D3A954D}"/>
              </a:ext>
            </a:extLst>
          </p:cNvPr>
          <p:cNvSpPr txBox="1"/>
          <p:nvPr/>
        </p:nvSpPr>
        <p:spPr>
          <a:xfrm>
            <a:off x="35637808" y="23823013"/>
            <a:ext cx="6461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/>
              <a:t>• Water table increased after bunding    (p &lt; 0.001), confirming a strong hydrological response </a:t>
            </a:r>
          </a:p>
          <a:p>
            <a:pPr algn="just"/>
            <a:r>
              <a:rPr lang="en-GB" sz="2800" dirty="0"/>
              <a:t>• Spatial response was heterogeneous, indicating localised effects of bund construction </a:t>
            </a:r>
          </a:p>
          <a:p>
            <a:pPr algn="just"/>
            <a:r>
              <a:rPr lang="en-GB" sz="2800" dirty="0"/>
              <a:t>• Higher and more stable water table in bunded plots suggest reduced hydrological variability and increased saturation</a:t>
            </a: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96507825-FED4-D9C9-9531-7FD8569F2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472" y="24439812"/>
            <a:ext cx="6461557" cy="3589754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268A2017-3802-61E2-ED20-D16A79D42131}"/>
              </a:ext>
            </a:extLst>
          </p:cNvPr>
          <p:cNvSpPr txBox="1"/>
          <p:nvPr/>
        </p:nvSpPr>
        <p:spPr>
          <a:xfrm>
            <a:off x="28862358" y="23724545"/>
            <a:ext cx="6648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Hydrological responses</a:t>
            </a:r>
          </a:p>
          <a:p>
            <a:endParaRPr lang="en-GB" dirty="0"/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442BA955-47D6-2A94-8C06-C4C3646593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743" y="316409"/>
            <a:ext cx="2323211" cy="309474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443DBCC-DF46-60F2-537E-A052BBBEBFCF}"/>
              </a:ext>
            </a:extLst>
          </p:cNvPr>
          <p:cNvSpPr txBox="1"/>
          <p:nvPr/>
        </p:nvSpPr>
        <p:spPr>
          <a:xfrm>
            <a:off x="14775101" y="20737848"/>
            <a:ext cx="6342930" cy="117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b="1" dirty="0"/>
              <a:t>CO₂ dynamics</a:t>
            </a:r>
          </a:p>
          <a:p>
            <a:pPr algn="just">
              <a:lnSpc>
                <a:spcPct val="120000"/>
              </a:lnSpc>
            </a:pPr>
            <a:endParaRPr lang="en-GB" sz="2800" b="1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07A96B6-6877-2AC9-34D7-CBB94802CD03}"/>
              </a:ext>
            </a:extLst>
          </p:cNvPr>
          <p:cNvSpPr txBox="1"/>
          <p:nvPr/>
        </p:nvSpPr>
        <p:spPr>
          <a:xfrm>
            <a:off x="21664937" y="16498809"/>
            <a:ext cx="6484020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• </a:t>
            </a:r>
            <a:r>
              <a:rPr lang="en-GB" sz="2800" b="1" dirty="0"/>
              <a:t>Vegetation does not act as a simple driver of CH</a:t>
            </a:r>
            <a:r>
              <a:rPr lang="en-GB" sz="2800" b="1" baseline="-25000" dirty="0"/>
              <a:t>4</a:t>
            </a:r>
            <a:r>
              <a:rPr lang="en-GB" sz="2800" b="1" dirty="0"/>
              <a:t> </a:t>
            </a:r>
            <a:r>
              <a:rPr lang="en-US" altLang="zh-CN" sz="2800" b="1" dirty="0"/>
              <a:t>emission magnitude</a:t>
            </a:r>
            <a:r>
              <a:rPr lang="en-GB" sz="2800" b="1" dirty="0"/>
              <a:t> but instead regulates the sensitivity of CH₄ flux to hydrological conditions 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→ CH₄ flux increased more rapidly with rising water table under cotton grass than under </a:t>
            </a:r>
            <a:r>
              <a:rPr lang="en-GB" sz="2800" i="1" dirty="0"/>
              <a:t>Sphagnum</a:t>
            </a:r>
          </a:p>
          <a:p>
            <a:pPr algn="just">
              <a:lnSpc>
                <a:spcPct val="120000"/>
              </a:lnSpc>
            </a:pPr>
            <a:endParaRPr lang="en-GB" sz="2800" dirty="0"/>
          </a:p>
          <a:p>
            <a:endParaRPr lang="en-GB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F080CE6D-4EA8-8C6B-2D14-D9712024E5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426" y="21586693"/>
            <a:ext cx="6624169" cy="414010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2B6902F2-ED59-568B-DCE8-99F3ECFE309D}"/>
              </a:ext>
            </a:extLst>
          </p:cNvPr>
          <p:cNvSpPr txBox="1"/>
          <p:nvPr/>
        </p:nvSpPr>
        <p:spPr>
          <a:xfrm>
            <a:off x="14775101" y="25868478"/>
            <a:ext cx="13561299" cy="213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•  CO₂ flux was </a:t>
            </a:r>
            <a:r>
              <a:rPr lang="en-GB" sz="2800" b="1" dirty="0"/>
              <a:t>primarily controlled by soil temperature</a:t>
            </a:r>
            <a:r>
              <a:rPr lang="en-GB" sz="2800" dirty="0"/>
              <a:t> (p  &lt; 0.001)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  A significant phase effect reflects strong seasonal dynamics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• Water table and vegetation effects were </a:t>
            </a:r>
            <a:r>
              <a:rPr lang="en-GB" sz="2800" b="1" dirty="0"/>
              <a:t>not significant after accounting for temperature</a:t>
            </a:r>
          </a:p>
        </p:txBody>
      </p:sp>
      <p:sp>
        <p:nvSpPr>
          <p:cNvPr id="52" name="AutoShape 2">
            <a:extLst>
              <a:ext uri="{FF2B5EF4-FFF2-40B4-BE49-F238E27FC236}">
                <a16:creationId xmlns:a16="http://schemas.microsoft.com/office/drawing/2014/main" id="{5A10ADB2-EDFB-0261-AB97-B39C2F3E5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79271" y="272518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1147F98-47DB-38AD-7169-BE21B63BD1E8}"/>
              </a:ext>
            </a:extLst>
          </p:cNvPr>
          <p:cNvSpPr/>
          <p:nvPr/>
        </p:nvSpPr>
        <p:spPr>
          <a:xfrm>
            <a:off x="286462" y="13098424"/>
            <a:ext cx="13903107" cy="17015436"/>
          </a:xfrm>
          <a:prstGeom prst="rect">
            <a:avLst/>
          </a:prstGeom>
          <a:solidFill>
            <a:srgbClr val="FBF2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9845809-0F0D-FC8D-EB90-DC9B4EDD19E2}"/>
              </a:ext>
            </a:extLst>
          </p:cNvPr>
          <p:cNvSpPr/>
          <p:nvPr/>
        </p:nvSpPr>
        <p:spPr>
          <a:xfrm>
            <a:off x="286462" y="13098425"/>
            <a:ext cx="1390310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2793FD2-E83F-245F-99FF-F6614B950870}"/>
              </a:ext>
            </a:extLst>
          </p:cNvPr>
          <p:cNvSpPr txBox="1"/>
          <p:nvPr/>
        </p:nvSpPr>
        <p:spPr>
          <a:xfrm>
            <a:off x="4841053" y="13066491"/>
            <a:ext cx="5290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u="sng" dirty="0">
                <a:solidFill>
                  <a:srgbClr val="FBF2D7"/>
                </a:solidFill>
              </a:rPr>
              <a:t>KEY FINDINGS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80A4DBE-E0D5-19AE-3CF6-19D1A2DFF3D6}"/>
              </a:ext>
            </a:extLst>
          </p:cNvPr>
          <p:cNvSpPr txBox="1"/>
          <p:nvPr/>
        </p:nvSpPr>
        <p:spPr>
          <a:xfrm>
            <a:off x="420223" y="13952185"/>
            <a:ext cx="13680305" cy="1609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b="1" dirty="0"/>
              <a:t>Vegetation regulates CH₄ sensitivity rather than magnitude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vegetation acts more as a regulator of CH₄ sensitivity than just a direct control on emission magnitude. </a:t>
            </a:r>
            <a:r>
              <a:rPr lang="en-GB" sz="2800" i="1" dirty="0"/>
              <a:t>Sphagnum</a:t>
            </a:r>
            <a:r>
              <a:rPr lang="en-GB" sz="2800" dirty="0"/>
              <a:t> does not simply reduce methane emissions. Instead, it modifies the response of CH₄ flux to hydrological conditions, reducing its sensitivity to increasing water table.</a:t>
            </a:r>
            <a:endParaRPr lang="en-GB" sz="2800" b="1" dirty="0"/>
          </a:p>
          <a:p>
            <a:pPr algn="just">
              <a:lnSpc>
                <a:spcPct val="120000"/>
              </a:lnSpc>
            </a:pPr>
            <a:r>
              <a:rPr lang="en-GB" sz="2800" b="1" dirty="0"/>
              <a:t>Multiple environmental controls govern GHG fluxes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Water table depth, soil temperature and vegetation jointly regulate greenhouse gas fluxes. CH₄ is primarily controlled by hydrology, while CO₂ is largely driven by temperature.</a:t>
            </a:r>
          </a:p>
          <a:p>
            <a:pPr algn="just">
              <a:lnSpc>
                <a:spcPct val="120000"/>
              </a:lnSpc>
            </a:pPr>
            <a:r>
              <a:rPr lang="en-GB" sz="2800" b="1" dirty="0"/>
              <a:t>Field observations confirm dominant controls but reveal system complexity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At the field scale, water table and temperature remained the dominant controls on GHG fluxes. However, </a:t>
            </a:r>
            <a:r>
              <a:rPr lang="en-US" altLang="zh-CN" sz="2800" dirty="0"/>
              <a:t>n</a:t>
            </a:r>
            <a:r>
              <a:rPr lang="en-GB" sz="2800" dirty="0"/>
              <a:t>o direct flux response was detected despite rising water table, likely due to pre-existing differences (initial vegetation and hydrology), spatial mismatch (local water table changes not captured at chamber locations), and transport decoupling (episodic CH₄ release from compressed and lower-porosity peat).</a:t>
            </a:r>
          </a:p>
          <a:p>
            <a:pPr algn="just">
              <a:lnSpc>
                <a:spcPct val="120000"/>
              </a:lnSpc>
            </a:pPr>
            <a:r>
              <a:rPr lang="en-GB" sz="2800" b="1" dirty="0"/>
              <a:t>Bunding influences GHG fluxes indirectly via hydrological change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Although no significant treatment effect on GHG flux was observed at the collar or plot scale, bunding significantly increased and stabilised water tables at the site scale, indicating a scale-dependent response. As water table was consistently identified as a key control on GHG fluxes across both field and experimental data, this supports an indirect pathway linking restoration to GHG dynamics through hydrological regulation.</a:t>
            </a:r>
          </a:p>
          <a:p>
            <a:pPr algn="just">
              <a:lnSpc>
                <a:spcPct val="120000"/>
              </a:lnSpc>
            </a:pPr>
            <a:r>
              <a:rPr lang="en-GB" sz="2800" b="1" dirty="0"/>
              <a:t>Implications for peatland restoration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Given that bunding raises water tables while </a:t>
            </a:r>
            <a:r>
              <a:rPr lang="en-GB" sz="2800" i="1" dirty="0"/>
              <a:t>Sphagnum</a:t>
            </a:r>
            <a:r>
              <a:rPr lang="en-GB" sz="2800" dirty="0"/>
              <a:t> reduces the sensitivity of CH₄ emissions to increasing water tables, these findings suggest that hydrological restoration through bund construction should be accompanied by </a:t>
            </a:r>
            <a:r>
              <a:rPr lang="en-GB" sz="2800" i="1" dirty="0"/>
              <a:t>Sphagnum</a:t>
            </a:r>
            <a:r>
              <a:rPr lang="en-GB" sz="2800" dirty="0"/>
              <a:t> reintroduction. This combined approach may help maximise restoration benefits while mitigating potential increases in methane emissions.</a:t>
            </a:r>
          </a:p>
          <a:p>
            <a:pPr algn="just">
              <a:lnSpc>
                <a:spcPct val="120000"/>
              </a:lnSpc>
            </a:pPr>
            <a:r>
              <a:rPr lang="en-GB" sz="2800" b="1" dirty="0"/>
              <a:t>Future work</a:t>
            </a:r>
          </a:p>
          <a:p>
            <a:pPr algn="just">
              <a:lnSpc>
                <a:spcPct val="120000"/>
              </a:lnSpc>
            </a:pPr>
            <a:r>
              <a:rPr lang="en-GB" sz="2800" dirty="0"/>
              <a:t>Future work should incorporate longer-term and higher-frequency flux measurements, as well as improved spatial alignment between hydrological and flux measurements, to better capture GHG responses to restoration.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5F42231D-1B20-7119-C1B9-1F507D9BF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52" y="316409"/>
            <a:ext cx="1493268" cy="1493268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ADE23F7-A46C-AD86-18B1-ACDD6414C5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01" y="16354612"/>
            <a:ext cx="6624169" cy="4140105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9BB15BA0-90BF-C962-19D0-032AD60501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750" y="21619753"/>
            <a:ext cx="6624169" cy="4140106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9720185B-48E6-2CF3-AF37-DE2268CC45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259" y="11525137"/>
            <a:ext cx="6226276" cy="3891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26801CCB-E440-4C1D-A8F6-9E258D2F51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89" y="17754564"/>
            <a:ext cx="6217577" cy="3885985"/>
          </a:xfrm>
          <a:prstGeom prst="rect">
            <a:avLst/>
          </a:prstGeom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CD82F0A7-51F4-5034-A38D-A20B67ED2D34}"/>
              </a:ext>
            </a:extLst>
          </p:cNvPr>
          <p:cNvSpPr/>
          <p:nvPr/>
        </p:nvSpPr>
        <p:spPr>
          <a:xfrm>
            <a:off x="28582862" y="28292536"/>
            <a:ext cx="13879768" cy="1775018"/>
          </a:xfrm>
          <a:prstGeom prst="rect">
            <a:avLst/>
          </a:prstGeom>
          <a:solidFill>
            <a:srgbClr val="FBF2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DD649E1-DC75-D6F9-BD52-00352F718BF2}"/>
              </a:ext>
            </a:extLst>
          </p:cNvPr>
          <p:cNvSpPr txBox="1"/>
          <p:nvPr/>
        </p:nvSpPr>
        <p:spPr>
          <a:xfrm>
            <a:off x="28766003" y="28411185"/>
            <a:ext cx="1353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/>
              <a:t>We would like to thank:</a:t>
            </a:r>
            <a:r>
              <a:rPr lang="zh-CN" altLang="en-US" sz="2400" b="1" dirty="0"/>
              <a:t> </a:t>
            </a:r>
            <a:r>
              <a:rPr lang="en-GB" sz="2400" b="1" dirty="0"/>
              <a:t>Nikolas Taylor and the National Trust Holcombe team for allowing the research to be carried out on their land and for supporting the field monitoring; Oliver Hughes and the Firs Environmental Research Station team for allowing the mesocosm experiment to be carried out and for providing support.</a:t>
            </a:r>
            <a:endParaRPr lang="en-GB" sz="2400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DD576EF8-7967-520B-95F7-E13797CD2A9E}"/>
              </a:ext>
            </a:extLst>
          </p:cNvPr>
          <p:cNvSpPr/>
          <p:nvPr/>
        </p:nvSpPr>
        <p:spPr>
          <a:xfrm>
            <a:off x="14497629" y="28292536"/>
            <a:ext cx="13879768" cy="1821324"/>
          </a:xfrm>
          <a:prstGeom prst="rect">
            <a:avLst/>
          </a:prstGeom>
          <a:solidFill>
            <a:srgbClr val="FBF2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3544641-2590-86A2-D73B-7642D4607F16}"/>
              </a:ext>
            </a:extLst>
          </p:cNvPr>
          <p:cNvSpPr txBox="1"/>
          <p:nvPr/>
        </p:nvSpPr>
        <p:spPr>
          <a:xfrm>
            <a:off x="14688644" y="28450750"/>
            <a:ext cx="1353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/>
              <a:t>Joosten</a:t>
            </a:r>
            <a:r>
              <a:rPr lang="en-GB" sz="2400" dirty="0"/>
              <a:t>, H. (2015). Peatlands, climate change mitigation and biodiversity conservation. Nordic Council of Ministers;</a:t>
            </a:r>
            <a:r>
              <a:rPr lang="zh-CN" altLang="en-US" sz="2400" dirty="0"/>
              <a:t> </a:t>
            </a:r>
            <a:r>
              <a:rPr lang="en-GB" sz="2400" b="1" dirty="0" err="1"/>
              <a:t>Antala</a:t>
            </a:r>
            <a:r>
              <a:rPr lang="en-GB" sz="2400" dirty="0"/>
              <a:t>, M., Juszczak, R., van der Tol, C., &amp; Rastogi, A. (2022). Impact of climate change-induced alterations in peatland vegetation phenology and composition on carbon balance. Science of the Total Environment, 827, 154294.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4ACE57-A2BE-3456-50D1-AB7BF3CA2D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52" y="1917888"/>
            <a:ext cx="1493268" cy="149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1084</Words>
  <Application>Microsoft Office PowerPoint</Application>
  <PresentationFormat>自定义</PresentationFormat>
  <Paragraphs>63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Wenlue Miao</dc:creator>
  <cp:lastModifiedBy>Wenlue Miao</cp:lastModifiedBy>
  <cp:revision>2</cp:revision>
  <dcterms:created xsi:type="dcterms:W3CDTF">2026-04-23T11:51:05Z</dcterms:created>
  <dcterms:modified xsi:type="dcterms:W3CDTF">2026-04-29T20:26:02Z</dcterms:modified>
</cp:coreProperties>
</file>