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48" r:id="rId2"/>
    <p:sldId id="257" r:id="rId3"/>
    <p:sldId id="258" r:id="rId4"/>
    <p:sldId id="261" r:id="rId5"/>
    <p:sldId id="351" r:id="rId6"/>
    <p:sldId id="263" r:id="rId7"/>
    <p:sldId id="264" r:id="rId8"/>
    <p:sldId id="259" r:id="rId9"/>
    <p:sldId id="350" r:id="rId10"/>
    <p:sldId id="262" r:id="rId11"/>
    <p:sldId id="285" r:id="rId12"/>
    <p:sldId id="286" r:id="rId13"/>
    <p:sldId id="287" r:id="rId14"/>
    <p:sldId id="288" r:id="rId15"/>
    <p:sldId id="289" r:id="rId16"/>
    <p:sldId id="265" r:id="rId17"/>
    <p:sldId id="290" r:id="rId18"/>
    <p:sldId id="268" r:id="rId19"/>
    <p:sldId id="291" r:id="rId20"/>
    <p:sldId id="325" r:id="rId21"/>
    <p:sldId id="324" r:id="rId22"/>
    <p:sldId id="317" r:id="rId23"/>
    <p:sldId id="332" r:id="rId24"/>
    <p:sldId id="355" r:id="rId25"/>
    <p:sldId id="345" r:id="rId26"/>
    <p:sldId id="346" r:id="rId27"/>
    <p:sldId id="319" r:id="rId28"/>
    <p:sldId id="320" r:id="rId29"/>
    <p:sldId id="322" r:id="rId30"/>
    <p:sldId id="334" r:id="rId31"/>
    <p:sldId id="330" r:id="rId32"/>
    <p:sldId id="335" r:id="rId33"/>
    <p:sldId id="356" r:id="rId34"/>
    <p:sldId id="341" r:id="rId35"/>
    <p:sldId id="342" r:id="rId36"/>
    <p:sldId id="339" r:id="rId37"/>
    <p:sldId id="340" r:id="rId38"/>
    <p:sldId id="336" r:id="rId39"/>
    <p:sldId id="353" r:id="rId40"/>
    <p:sldId id="311" r:id="rId41"/>
    <p:sldId id="310" r:id="rId42"/>
    <p:sldId id="331" r:id="rId43"/>
    <p:sldId id="312" r:id="rId44"/>
    <p:sldId id="313" r:id="rId45"/>
    <p:sldId id="315" r:id="rId46"/>
    <p:sldId id="352" r:id="rId47"/>
    <p:sldId id="349"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4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16223-31A1-44FD-A916-4A475D793F56}" type="datetimeFigureOut">
              <a:rPr lang="it-IT" smtClean="0"/>
              <a:t>28/04/2026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AC945-7521-4316-AFF5-BB6970BC03E6}" type="slidenum">
              <a:rPr lang="it-IT" smtClean="0"/>
              <a:t>‹N›</a:t>
            </a:fld>
            <a:endParaRPr lang="it-IT"/>
          </a:p>
        </p:txBody>
      </p:sp>
    </p:spTree>
    <p:extLst>
      <p:ext uri="{BB962C8B-B14F-4D97-AF65-F5344CB8AC3E}">
        <p14:creationId xmlns:p14="http://schemas.microsoft.com/office/powerpoint/2010/main" val="6174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latitude:min</a:t>
            </a:r>
            <a:r>
              <a:rPr lang="it-IT" dirty="0"/>
              <a:t> = 30.13376f ;</a:t>
            </a:r>
          </a:p>
          <a:p>
            <a:r>
              <a:rPr lang="it-IT" dirty="0"/>
              <a:t>                </a:t>
            </a:r>
            <a:r>
              <a:rPr lang="it-IT" dirty="0" err="1"/>
              <a:t>latitude:max</a:t>
            </a:r>
            <a:r>
              <a:rPr lang="it-IT" dirty="0"/>
              <a:t> = 59.39465f ; Cyclonic_2020_2022.nc</a:t>
            </a:r>
          </a:p>
          <a:p>
            <a:r>
              <a:rPr lang="fr-FR" dirty="0" err="1"/>
              <a:t>latitude_max:min</a:t>
            </a:r>
            <a:r>
              <a:rPr lang="fr-FR" dirty="0"/>
              <a:t> = 30.05576f ;</a:t>
            </a:r>
          </a:p>
          <a:p>
            <a:r>
              <a:rPr lang="fr-FR" dirty="0"/>
              <a:t>                </a:t>
            </a:r>
            <a:r>
              <a:rPr lang="fr-FR" dirty="0" err="1"/>
              <a:t>latitude_max:max</a:t>
            </a:r>
            <a:r>
              <a:rPr lang="fr-FR" dirty="0"/>
              <a:t> = 59.41517f ; Cyclonic_1993_1995.nc</a:t>
            </a:r>
          </a:p>
          <a:p>
            <a:endParaRPr lang="fr-FR" dirty="0"/>
          </a:p>
          <a:p>
            <a:endParaRPr lang="fr-FR" dirty="0"/>
          </a:p>
          <a:p>
            <a:endParaRPr lang="fr-FR" dirty="0"/>
          </a:p>
          <a:p>
            <a:r>
              <a:rPr lang="fr-FR" dirty="0" err="1"/>
              <a:t>latitude_max:min</a:t>
            </a:r>
            <a:r>
              <a:rPr lang="fr-FR" dirty="0"/>
              <a:t> = 30.10775f ;</a:t>
            </a:r>
          </a:p>
          <a:p>
            <a:r>
              <a:rPr lang="fr-FR" dirty="0"/>
              <a:t>                </a:t>
            </a:r>
            <a:r>
              <a:rPr lang="fr-FR" dirty="0" err="1"/>
              <a:t>latitude_max:max</a:t>
            </a:r>
            <a:r>
              <a:rPr lang="fr-FR" dirty="0"/>
              <a:t> = 59.40285f ; Anticyclonic_2020_2022.nc</a:t>
            </a:r>
          </a:p>
          <a:p>
            <a:r>
              <a:rPr lang="fr-FR" dirty="0" err="1"/>
              <a:t>latitude_max:min</a:t>
            </a:r>
            <a:r>
              <a:rPr lang="fr-FR" dirty="0"/>
              <a:t> = 30.06132f ;</a:t>
            </a:r>
          </a:p>
          <a:p>
            <a:r>
              <a:rPr lang="fr-FR" dirty="0"/>
              <a:t>                </a:t>
            </a:r>
            <a:r>
              <a:rPr lang="fr-FR" dirty="0" err="1"/>
              <a:t>latitude_max:max</a:t>
            </a:r>
            <a:r>
              <a:rPr lang="fr-FR" dirty="0"/>
              <a:t> = 59.42984f ; Anticyclonic_1993_1995.nc</a:t>
            </a:r>
            <a:endParaRPr lang="it-IT" dirty="0"/>
          </a:p>
        </p:txBody>
      </p:sp>
      <p:sp>
        <p:nvSpPr>
          <p:cNvPr id="4" name="Segnaposto numero diapositiva 3"/>
          <p:cNvSpPr>
            <a:spLocks noGrp="1"/>
          </p:cNvSpPr>
          <p:nvPr>
            <p:ph type="sldNum" sz="quarter" idx="5"/>
          </p:nvPr>
        </p:nvSpPr>
        <p:spPr/>
        <p:txBody>
          <a:bodyPr/>
          <a:lstStyle/>
          <a:p>
            <a:fld id="{1D40AEE4-D686-4DAD-81D1-02C10D74B895}" type="slidenum">
              <a:rPr lang="it-IT" smtClean="0"/>
              <a:t>21</a:t>
            </a:fld>
            <a:endParaRPr lang="it-IT"/>
          </a:p>
        </p:txBody>
      </p:sp>
    </p:spTree>
    <p:extLst>
      <p:ext uri="{BB962C8B-B14F-4D97-AF65-F5344CB8AC3E}">
        <p14:creationId xmlns:p14="http://schemas.microsoft.com/office/powerpoint/2010/main" val="374419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D40AEE4-D686-4DAD-81D1-02C10D74B895}" type="slidenum">
              <a:rPr lang="it-IT" smtClean="0"/>
              <a:t>23</a:t>
            </a:fld>
            <a:endParaRPr lang="it-IT"/>
          </a:p>
        </p:txBody>
      </p:sp>
    </p:spTree>
    <p:extLst>
      <p:ext uri="{BB962C8B-B14F-4D97-AF65-F5344CB8AC3E}">
        <p14:creationId xmlns:p14="http://schemas.microsoft.com/office/powerpoint/2010/main" val="159255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D40AEE4-D686-4DAD-81D1-02C10D74B895}" type="slidenum">
              <a:rPr lang="it-IT" smtClean="0"/>
              <a:t>42</a:t>
            </a:fld>
            <a:endParaRPr lang="it-IT"/>
          </a:p>
        </p:txBody>
      </p:sp>
    </p:spTree>
    <p:extLst>
      <p:ext uri="{BB962C8B-B14F-4D97-AF65-F5344CB8AC3E}">
        <p14:creationId xmlns:p14="http://schemas.microsoft.com/office/powerpoint/2010/main" val="2997882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CF7A1D-10F9-420A-8024-6021F1594F8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D6F26C8-14D1-448C-BE6B-D517ED765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0A1DCC6-0D90-454B-958A-B88F3EFB3490}"/>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5" name="Segnaposto piè di pagina 4">
            <a:extLst>
              <a:ext uri="{FF2B5EF4-FFF2-40B4-BE49-F238E27FC236}">
                <a16:creationId xmlns:a16="http://schemas.microsoft.com/office/drawing/2014/main" id="{2B9F1466-7172-4E15-A939-FABF86601C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B51A7D3-37CC-451D-B386-384D8BE9BAAB}"/>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400065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F11713-50FD-4620-9953-234D79AD326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5C243F2-5F6D-4161-81C8-58C8FE050958}"/>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DC44548-9183-4831-A2BC-232C3212F82D}"/>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5" name="Segnaposto piè di pagina 4">
            <a:extLst>
              <a:ext uri="{FF2B5EF4-FFF2-40B4-BE49-F238E27FC236}">
                <a16:creationId xmlns:a16="http://schemas.microsoft.com/office/drawing/2014/main" id="{3DEC1245-62DD-469B-9EF2-FAB320FF81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6A3607-F642-4BC6-A9D3-E337CD519A47}"/>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360164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2E27772-7898-4F95-BE62-3B7AB0880CF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52F5843-B10A-4751-A6A4-8C74CC873F24}"/>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0EE64A-34C5-4109-8444-6EB523BCF626}"/>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5" name="Segnaposto piè di pagina 4">
            <a:extLst>
              <a:ext uri="{FF2B5EF4-FFF2-40B4-BE49-F238E27FC236}">
                <a16:creationId xmlns:a16="http://schemas.microsoft.com/office/drawing/2014/main" id="{B3414135-7BA1-46B9-BF78-5CF3192886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69274E2-DE38-4872-B659-239D36B42F91}"/>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241763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0B02EA-BFE5-4B58-A7C7-4ED1E8F6044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D199DEC-AE3E-44E6-B323-D1744F56A538}"/>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1C9271-CA46-40C9-8932-0A3B699933C8}"/>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5" name="Segnaposto piè di pagina 4">
            <a:extLst>
              <a:ext uri="{FF2B5EF4-FFF2-40B4-BE49-F238E27FC236}">
                <a16:creationId xmlns:a16="http://schemas.microsoft.com/office/drawing/2014/main" id="{CE824735-6864-4FBE-9BC8-22E9DC068E2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45FCA1-076E-4F7A-913B-6785638DDAFC}"/>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411062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84AAE1-4C66-48A5-9160-0034274EDC4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3E57C46-F34F-457B-83B2-40245AFA6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3E1F30B3-1778-4E27-BB3A-BDFFEE4FCAB4}"/>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5" name="Segnaposto piè di pagina 4">
            <a:extLst>
              <a:ext uri="{FF2B5EF4-FFF2-40B4-BE49-F238E27FC236}">
                <a16:creationId xmlns:a16="http://schemas.microsoft.com/office/drawing/2014/main" id="{44CEE582-986F-4D1A-9580-4B83C4008FF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8D6C2F-A3C4-4A2F-BD50-4D05034E5BDC}"/>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201416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E004EC-45C9-45F8-B965-6B6EF1874FB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2B6156-FD71-46E6-A32B-B7A25ABDAD6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1DBEBF0-0341-474F-91AA-8BC1E790C79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F2C4F0C-0416-4A2F-AEDC-1A191A1D4612}"/>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6" name="Segnaposto piè di pagina 5">
            <a:extLst>
              <a:ext uri="{FF2B5EF4-FFF2-40B4-BE49-F238E27FC236}">
                <a16:creationId xmlns:a16="http://schemas.microsoft.com/office/drawing/2014/main" id="{6DE85F5D-BA7C-41A9-9480-8DAFB4AE6FB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148CE34-1C6D-4A20-8FFD-CB6FFEB2E393}"/>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19377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48194A-7F07-4CF3-B811-D3AF2790411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BBD1ED6-5CD2-4DDE-9AF5-51136E34B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340EDFE4-9346-4909-896F-EFE3CC293EE9}"/>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1AB84F4-433E-43B8-AF0C-5DEB968C8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3CD41C14-62F2-475D-865A-0B1CAE07B9D6}"/>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C42865B-72C3-4F58-B8F6-73EDB69A165D}"/>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8" name="Segnaposto piè di pagina 7">
            <a:extLst>
              <a:ext uri="{FF2B5EF4-FFF2-40B4-BE49-F238E27FC236}">
                <a16:creationId xmlns:a16="http://schemas.microsoft.com/office/drawing/2014/main" id="{B5CA393F-30EF-4FA2-80C3-E5BD093BAF0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B8B9259-8E88-4B52-BB19-5EF84465455B}"/>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417196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3C889C-8AF6-48F2-80B2-BFD970B41CD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B2EA1E6-C333-4E89-9764-1B31C4CBE0E2}"/>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4" name="Segnaposto piè di pagina 3">
            <a:extLst>
              <a:ext uri="{FF2B5EF4-FFF2-40B4-BE49-F238E27FC236}">
                <a16:creationId xmlns:a16="http://schemas.microsoft.com/office/drawing/2014/main" id="{0AC5DB5B-0760-4E00-BDAF-A7E5787DFD7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21C8010-1E66-453A-889A-FCF747BEA039}"/>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228635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2531BBD-74B7-4071-ACDE-BBB139748A43}"/>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3" name="Segnaposto piè di pagina 2">
            <a:extLst>
              <a:ext uri="{FF2B5EF4-FFF2-40B4-BE49-F238E27FC236}">
                <a16:creationId xmlns:a16="http://schemas.microsoft.com/office/drawing/2014/main" id="{6B997275-71DF-40FE-A90F-0A8EC59C986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F593ED2-2C83-4659-A6A7-A3D849524286}"/>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138378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FC2617-E613-45DC-89C8-AFEE64E1415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B8A24F-6214-4286-8545-46D7BD5F4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4CD23BC-1D5A-4AB7-862C-B9182ECD6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93E2E96D-4DA7-4070-8774-13241804029A}"/>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6" name="Segnaposto piè di pagina 5">
            <a:extLst>
              <a:ext uri="{FF2B5EF4-FFF2-40B4-BE49-F238E27FC236}">
                <a16:creationId xmlns:a16="http://schemas.microsoft.com/office/drawing/2014/main" id="{63524ABB-78DE-4674-A236-09870A36D2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7D9FD7D-C657-4431-A1B9-D00EEEAC22C6}"/>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60861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88A9DD-BABC-4B55-9806-76A892B3902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C2D621C-77AD-4E9E-9490-A385A99E0B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5D2AE4E-A552-42A3-ADC2-E4649FAFA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70A84C5F-01DF-4069-82A0-C0B096383EC0}"/>
              </a:ext>
            </a:extLst>
          </p:cNvPr>
          <p:cNvSpPr>
            <a:spLocks noGrp="1"/>
          </p:cNvSpPr>
          <p:nvPr>
            <p:ph type="dt" sz="half" idx="10"/>
          </p:nvPr>
        </p:nvSpPr>
        <p:spPr/>
        <p:txBody>
          <a:bodyPr/>
          <a:lstStyle/>
          <a:p>
            <a:fld id="{B03C1638-1C29-4392-9500-0983890AD559}" type="datetimeFigureOut">
              <a:rPr lang="it-IT" smtClean="0"/>
              <a:t>28/04/2026</a:t>
            </a:fld>
            <a:endParaRPr lang="it-IT"/>
          </a:p>
        </p:txBody>
      </p:sp>
      <p:sp>
        <p:nvSpPr>
          <p:cNvPr id="6" name="Segnaposto piè di pagina 5">
            <a:extLst>
              <a:ext uri="{FF2B5EF4-FFF2-40B4-BE49-F238E27FC236}">
                <a16:creationId xmlns:a16="http://schemas.microsoft.com/office/drawing/2014/main" id="{B23CF0D2-22AC-460A-97A3-63C5F5C95E2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A67678C-0BEC-498D-A609-FE80D1515684}"/>
              </a:ext>
            </a:extLst>
          </p:cNvPr>
          <p:cNvSpPr>
            <a:spLocks noGrp="1"/>
          </p:cNvSpPr>
          <p:nvPr>
            <p:ph type="sldNum" sz="quarter" idx="12"/>
          </p:nvPr>
        </p:nvSpPr>
        <p:spPr/>
        <p:txBody>
          <a:bodyPr/>
          <a:lstStyle/>
          <a:p>
            <a:fld id="{84118383-7E0E-4408-8638-A31F8BB60339}" type="slidenum">
              <a:rPr lang="it-IT" smtClean="0"/>
              <a:t>‹N›</a:t>
            </a:fld>
            <a:endParaRPr lang="it-IT"/>
          </a:p>
        </p:txBody>
      </p:sp>
    </p:spTree>
    <p:extLst>
      <p:ext uri="{BB962C8B-B14F-4D97-AF65-F5344CB8AC3E}">
        <p14:creationId xmlns:p14="http://schemas.microsoft.com/office/powerpoint/2010/main" val="145121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6C2EA96-4CB9-4910-A634-93CADB91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A3FCAE7-7B6C-42B1-A255-CE32AF52D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F6AFAC-C216-4D45-B565-92B33DF1E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C1638-1C29-4392-9500-0983890AD559}" type="datetimeFigureOut">
              <a:rPr lang="it-IT" smtClean="0"/>
              <a:t>28/04/2026</a:t>
            </a:fld>
            <a:endParaRPr lang="it-IT"/>
          </a:p>
        </p:txBody>
      </p:sp>
      <p:sp>
        <p:nvSpPr>
          <p:cNvPr id="5" name="Segnaposto piè di pagina 4">
            <a:extLst>
              <a:ext uri="{FF2B5EF4-FFF2-40B4-BE49-F238E27FC236}">
                <a16:creationId xmlns:a16="http://schemas.microsoft.com/office/drawing/2014/main" id="{6ABB0BDA-237E-4CAA-8607-0AEF9F662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7D0C138-B374-47D5-A7BC-33FC22B9B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18383-7E0E-4408-8638-A31F8BB60339}" type="slidenum">
              <a:rPr lang="it-IT" smtClean="0"/>
              <a:t>‹N›</a:t>
            </a:fld>
            <a:endParaRPr lang="it-IT"/>
          </a:p>
        </p:txBody>
      </p:sp>
    </p:spTree>
    <p:extLst>
      <p:ext uri="{BB962C8B-B14F-4D97-AF65-F5344CB8AC3E}">
        <p14:creationId xmlns:p14="http://schemas.microsoft.com/office/powerpoint/2010/main" val="728616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E9162-B53E-4BAA-9588-F4742439946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FEAD722-3BE7-4395-A0DE-EF836C46A13A}"/>
              </a:ext>
            </a:extLst>
          </p:cNvPr>
          <p:cNvSpPr>
            <a:spLocks noGrp="1"/>
          </p:cNvSpPr>
          <p:nvPr>
            <p:ph idx="1"/>
          </p:nvPr>
        </p:nvSpPr>
        <p:spPr/>
        <p:txBody>
          <a:bodyPr/>
          <a:lstStyle/>
          <a:p>
            <a:endParaRPr lang="it-IT"/>
          </a:p>
        </p:txBody>
      </p:sp>
      <p:pic>
        <p:nvPicPr>
          <p:cNvPr id="4" name="Google Shape;54;p13">
            <a:extLst>
              <a:ext uri="{FF2B5EF4-FFF2-40B4-BE49-F238E27FC236}">
                <a16:creationId xmlns:a16="http://schemas.microsoft.com/office/drawing/2014/main" id="{1CD5425C-6CF0-425E-88D8-F5D055D4E910}"/>
              </a:ext>
            </a:extLst>
          </p:cNvPr>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 name="Rettangolo 4">
            <a:extLst>
              <a:ext uri="{FF2B5EF4-FFF2-40B4-BE49-F238E27FC236}">
                <a16:creationId xmlns:a16="http://schemas.microsoft.com/office/drawing/2014/main" id="{C3FD17BF-6432-423E-BFAD-6FC2B23B5C48}"/>
              </a:ext>
            </a:extLst>
          </p:cNvPr>
          <p:cNvSpPr/>
          <p:nvPr/>
        </p:nvSpPr>
        <p:spPr>
          <a:xfrm>
            <a:off x="0" y="1825625"/>
            <a:ext cx="12192000" cy="1323439"/>
          </a:xfrm>
          <a:prstGeom prst="rect">
            <a:avLst/>
          </a:prstGeom>
        </p:spPr>
        <p:txBody>
          <a:bodyPr wrap="square">
            <a:spAutoFit/>
          </a:bodyPr>
          <a:lstStyle/>
          <a:p>
            <a:r>
              <a:rPr lang="en-US" sz="4000" b="1" dirty="0">
                <a:solidFill>
                  <a:schemeClr val="bg1"/>
                </a:solidFill>
              </a:rPr>
              <a:t>Evaluation of mesoscale eddies in an ensemble of ocean eddy permitting and a ocean eddy-resolving </a:t>
            </a:r>
            <a:r>
              <a:rPr lang="en-US" sz="4000" b="1" dirty="0" err="1">
                <a:solidFill>
                  <a:schemeClr val="bg1"/>
                </a:solidFill>
              </a:rPr>
              <a:t>reanalyses</a:t>
            </a:r>
            <a:endParaRPr lang="it-IT" sz="4000" dirty="0">
              <a:solidFill>
                <a:schemeClr val="bg1"/>
              </a:solidFill>
            </a:endParaRPr>
          </a:p>
        </p:txBody>
      </p:sp>
    </p:spTree>
    <p:extLst>
      <p:ext uri="{BB962C8B-B14F-4D97-AF65-F5344CB8AC3E}">
        <p14:creationId xmlns:p14="http://schemas.microsoft.com/office/powerpoint/2010/main" val="100693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FF0CD4-E9E5-48B2-9C9D-17B0CE9A2A6D}"/>
              </a:ext>
            </a:extLst>
          </p:cNvPr>
          <p:cNvSpPr>
            <a:spLocks noGrp="1"/>
          </p:cNvSpPr>
          <p:nvPr>
            <p:ph type="title"/>
          </p:nvPr>
        </p:nvSpPr>
        <p:spPr>
          <a:xfrm>
            <a:off x="58189" y="7680"/>
            <a:ext cx="11362113" cy="713290"/>
          </a:xfrm>
        </p:spPr>
        <p:txBody>
          <a:bodyPr>
            <a:normAutofit/>
          </a:bodyPr>
          <a:lstStyle/>
          <a:p>
            <a:r>
              <a:rPr lang="it-IT" sz="4000" b="1" dirty="0"/>
              <a:t>Eddy </a:t>
            </a:r>
            <a:r>
              <a:rPr lang="it-IT" sz="4000" b="1" dirty="0" err="1"/>
              <a:t>Detection</a:t>
            </a:r>
            <a:endParaRPr lang="it-IT" sz="4000" b="1" dirty="0"/>
          </a:p>
        </p:txBody>
      </p:sp>
      <p:pic>
        <p:nvPicPr>
          <p:cNvPr id="12" name="Segnaposto contenuto 11">
            <a:extLst>
              <a:ext uri="{FF2B5EF4-FFF2-40B4-BE49-F238E27FC236}">
                <a16:creationId xmlns:a16="http://schemas.microsoft.com/office/drawing/2014/main" id="{5EFFE6B5-5A2E-41D9-ABC1-92799D0598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77388"/>
            <a:ext cx="5787174" cy="3117183"/>
          </a:xfrm>
        </p:spPr>
      </p:pic>
      <p:pic>
        <p:nvPicPr>
          <p:cNvPr id="14" name="Immagine 13">
            <a:extLst>
              <a:ext uri="{FF2B5EF4-FFF2-40B4-BE49-F238E27FC236}">
                <a16:creationId xmlns:a16="http://schemas.microsoft.com/office/drawing/2014/main" id="{7E46DDC1-3386-4193-899F-57E8E37D7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982" y="720970"/>
            <a:ext cx="5618463" cy="2973601"/>
          </a:xfrm>
          <a:prstGeom prst="rect">
            <a:avLst/>
          </a:prstGeom>
        </p:spPr>
      </p:pic>
      <p:pic>
        <p:nvPicPr>
          <p:cNvPr id="16" name="Immagine 15">
            <a:extLst>
              <a:ext uri="{FF2B5EF4-FFF2-40B4-BE49-F238E27FC236}">
                <a16:creationId xmlns:a16="http://schemas.microsoft.com/office/drawing/2014/main" id="{1EBA3720-2A82-4348-94E5-3DC76B526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070" y="3622204"/>
            <a:ext cx="6216918" cy="3235795"/>
          </a:xfrm>
          <a:prstGeom prst="rect">
            <a:avLst/>
          </a:prstGeom>
        </p:spPr>
      </p:pic>
      <p:sp>
        <p:nvSpPr>
          <p:cNvPr id="4" name="Segnaposto numero diapositiva 3">
            <a:extLst>
              <a:ext uri="{FF2B5EF4-FFF2-40B4-BE49-F238E27FC236}">
                <a16:creationId xmlns:a16="http://schemas.microsoft.com/office/drawing/2014/main" id="{89F4744B-FCBE-4FD4-8A55-81886828B31F}"/>
              </a:ext>
            </a:extLst>
          </p:cNvPr>
          <p:cNvSpPr>
            <a:spLocks noGrp="1"/>
          </p:cNvSpPr>
          <p:nvPr>
            <p:ph type="sldNum" sz="quarter" idx="12"/>
          </p:nvPr>
        </p:nvSpPr>
        <p:spPr/>
        <p:txBody>
          <a:bodyPr/>
          <a:lstStyle/>
          <a:p>
            <a:fld id="{D60B5FF0-F243-4E87-849B-19D0E31935DB}" type="slidenum">
              <a:rPr lang="it-IT" smtClean="0"/>
              <a:t>10</a:t>
            </a:fld>
            <a:endParaRPr lang="it-IT"/>
          </a:p>
        </p:txBody>
      </p:sp>
    </p:spTree>
    <p:extLst>
      <p:ext uri="{BB962C8B-B14F-4D97-AF65-F5344CB8AC3E}">
        <p14:creationId xmlns:p14="http://schemas.microsoft.com/office/powerpoint/2010/main" val="260119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EA96B-E20E-496E-B85F-0BE67317E2A6}"/>
              </a:ext>
            </a:extLst>
          </p:cNvPr>
          <p:cNvSpPr>
            <a:spLocks noGrp="1"/>
          </p:cNvSpPr>
          <p:nvPr>
            <p:ph type="title"/>
          </p:nvPr>
        </p:nvSpPr>
        <p:spPr>
          <a:xfrm>
            <a:off x="0" y="18256"/>
            <a:ext cx="12261273" cy="681460"/>
          </a:xfrm>
        </p:spPr>
        <p:txBody>
          <a:bodyPr>
            <a:normAutofit/>
          </a:bodyPr>
          <a:lstStyle/>
          <a:p>
            <a:r>
              <a:rPr lang="it-IT" sz="4000" b="1" dirty="0"/>
              <a:t>Eddy </a:t>
            </a:r>
            <a:r>
              <a:rPr lang="it-IT" sz="4000" b="1" dirty="0" err="1"/>
              <a:t>Matching</a:t>
            </a:r>
            <a:endParaRPr lang="it-IT" sz="4000" b="1" dirty="0"/>
          </a:p>
        </p:txBody>
      </p:sp>
      <p:sp>
        <p:nvSpPr>
          <p:cNvPr id="7" name="Rettangolo 6">
            <a:extLst>
              <a:ext uri="{FF2B5EF4-FFF2-40B4-BE49-F238E27FC236}">
                <a16:creationId xmlns:a16="http://schemas.microsoft.com/office/drawing/2014/main" id="{287A260E-E62E-41ED-A1B5-E1D174998315}"/>
              </a:ext>
            </a:extLst>
          </p:cNvPr>
          <p:cNvSpPr/>
          <p:nvPr/>
        </p:nvSpPr>
        <p:spPr>
          <a:xfrm>
            <a:off x="34636" y="554230"/>
            <a:ext cx="12192000" cy="1477328"/>
          </a:xfrm>
          <a:prstGeom prst="rect">
            <a:avLst/>
          </a:prstGeom>
        </p:spPr>
        <p:txBody>
          <a:bodyPr wrap="square">
            <a:spAutoFit/>
          </a:bodyPr>
          <a:lstStyle/>
          <a:p>
            <a:r>
              <a:rPr lang="en-US" dirty="0"/>
              <a:t>Evaluation of the goodness of each reanalysis and operational systems in counting the population of eddies. </a:t>
            </a:r>
          </a:p>
          <a:p>
            <a:r>
              <a:rPr lang="en-US" dirty="0"/>
              <a:t>We choose pair eddies,  with the lowest Cost Function within 125 km of distance between </a:t>
            </a:r>
            <a:r>
              <a:rPr lang="en-US" dirty="0" err="1"/>
              <a:t>centres</a:t>
            </a:r>
            <a:r>
              <a:rPr lang="en-US" dirty="0"/>
              <a:t>:​ Amplitude and Radius must be close to the previous observation. In case of several candidates only the  closest is kept (Smith G. C., &amp; Fortin A. S., 2022). </a:t>
            </a:r>
          </a:p>
          <a:p>
            <a:endParaRPr lang="en-US" dirty="0"/>
          </a:p>
          <a:p>
            <a:endParaRPr lang="it-IT" dirty="0"/>
          </a:p>
        </p:txBody>
      </p:sp>
      <p:pic>
        <p:nvPicPr>
          <p:cNvPr id="8" name="Segnaposto contenuto 7">
            <a:extLst>
              <a:ext uri="{FF2B5EF4-FFF2-40B4-BE49-F238E27FC236}">
                <a16:creationId xmlns:a16="http://schemas.microsoft.com/office/drawing/2014/main" id="{B460AEB0-3BE3-4D52-A901-05D321D373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973" y="1434120"/>
            <a:ext cx="6383381" cy="2825951"/>
          </a:xfrm>
        </p:spPr>
      </p:pic>
      <p:pic>
        <p:nvPicPr>
          <p:cNvPr id="9" name="Immagine 8">
            <a:extLst>
              <a:ext uri="{FF2B5EF4-FFF2-40B4-BE49-F238E27FC236}">
                <a16:creationId xmlns:a16="http://schemas.microsoft.com/office/drawing/2014/main" id="{B22930E9-82D1-444B-8C95-5176D19CBA15}"/>
              </a:ext>
            </a:extLst>
          </p:cNvPr>
          <p:cNvPicPr>
            <a:picLocks noChangeAspect="1"/>
          </p:cNvPicPr>
          <p:nvPr/>
        </p:nvPicPr>
        <p:blipFill>
          <a:blip r:embed="rId3"/>
          <a:stretch>
            <a:fillRect/>
          </a:stretch>
        </p:blipFill>
        <p:spPr>
          <a:xfrm>
            <a:off x="5824391" y="1434120"/>
            <a:ext cx="6724262" cy="2689988"/>
          </a:xfrm>
          <a:prstGeom prst="rect">
            <a:avLst/>
          </a:prstGeom>
        </p:spPr>
      </p:pic>
      <p:pic>
        <p:nvPicPr>
          <p:cNvPr id="10" name="Segnaposto contenuto 4">
            <a:extLst>
              <a:ext uri="{FF2B5EF4-FFF2-40B4-BE49-F238E27FC236}">
                <a16:creationId xmlns:a16="http://schemas.microsoft.com/office/drawing/2014/main" id="{92F2AD46-E6F7-4728-874C-A2C28A51F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904" y="4124108"/>
            <a:ext cx="6949439" cy="2821976"/>
          </a:xfrm>
          <a:prstGeom prst="rect">
            <a:avLst/>
          </a:prstGeom>
        </p:spPr>
      </p:pic>
      <p:sp>
        <p:nvSpPr>
          <p:cNvPr id="12" name="Segnaposto numero diapositiva 11">
            <a:extLst>
              <a:ext uri="{FF2B5EF4-FFF2-40B4-BE49-F238E27FC236}">
                <a16:creationId xmlns:a16="http://schemas.microsoft.com/office/drawing/2014/main" id="{C5DB92A5-2FFA-45B5-AF5B-5713841AEC61}"/>
              </a:ext>
            </a:extLst>
          </p:cNvPr>
          <p:cNvSpPr>
            <a:spLocks noGrp="1"/>
          </p:cNvSpPr>
          <p:nvPr>
            <p:ph type="sldNum" sz="quarter" idx="12"/>
          </p:nvPr>
        </p:nvSpPr>
        <p:spPr/>
        <p:txBody>
          <a:bodyPr/>
          <a:lstStyle/>
          <a:p>
            <a:fld id="{D60B5FF0-F243-4E87-849B-19D0E31935DB}" type="slidenum">
              <a:rPr lang="it-IT" smtClean="0"/>
              <a:t>11</a:t>
            </a:fld>
            <a:endParaRPr lang="it-IT"/>
          </a:p>
        </p:txBody>
      </p:sp>
      <p:pic>
        <p:nvPicPr>
          <p:cNvPr id="11" name="Immagine 10">
            <a:extLst>
              <a:ext uri="{FF2B5EF4-FFF2-40B4-BE49-F238E27FC236}">
                <a16:creationId xmlns:a16="http://schemas.microsoft.com/office/drawing/2014/main" id="{62C425C7-EDC4-43C2-8AFB-37797F388DBC}"/>
              </a:ext>
            </a:extLst>
          </p:cNvPr>
          <p:cNvPicPr>
            <a:picLocks noChangeAspect="1"/>
          </p:cNvPicPr>
          <p:nvPr/>
        </p:nvPicPr>
        <p:blipFill>
          <a:blip r:embed="rId5"/>
          <a:stretch>
            <a:fillRect/>
          </a:stretch>
        </p:blipFill>
        <p:spPr>
          <a:xfrm>
            <a:off x="9570718" y="4826442"/>
            <a:ext cx="2927527" cy="1529908"/>
          </a:xfrm>
          <a:prstGeom prst="rect">
            <a:avLst/>
          </a:prstGeom>
        </p:spPr>
      </p:pic>
      <p:pic>
        <p:nvPicPr>
          <p:cNvPr id="13" name="Immagine 12">
            <a:extLst>
              <a:ext uri="{FF2B5EF4-FFF2-40B4-BE49-F238E27FC236}">
                <a16:creationId xmlns:a16="http://schemas.microsoft.com/office/drawing/2014/main" id="{6CB48590-8C4A-4524-A478-9271E518CF16}"/>
              </a:ext>
            </a:extLst>
          </p:cNvPr>
          <p:cNvPicPr>
            <a:picLocks noChangeAspect="1"/>
          </p:cNvPicPr>
          <p:nvPr/>
        </p:nvPicPr>
        <p:blipFill>
          <a:blip r:embed="rId6"/>
          <a:stretch>
            <a:fillRect/>
          </a:stretch>
        </p:blipFill>
        <p:spPr>
          <a:xfrm>
            <a:off x="71563" y="5184250"/>
            <a:ext cx="2927528" cy="1354662"/>
          </a:xfrm>
          <a:prstGeom prst="rect">
            <a:avLst/>
          </a:prstGeom>
        </p:spPr>
      </p:pic>
    </p:spTree>
    <p:extLst>
      <p:ext uri="{BB962C8B-B14F-4D97-AF65-F5344CB8AC3E}">
        <p14:creationId xmlns:p14="http://schemas.microsoft.com/office/powerpoint/2010/main" val="1361009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43980-AAB2-481F-9180-4925842C6DBB}"/>
              </a:ext>
            </a:extLst>
          </p:cNvPr>
          <p:cNvSpPr>
            <a:spLocks noGrp="1"/>
          </p:cNvSpPr>
          <p:nvPr>
            <p:ph type="title"/>
          </p:nvPr>
        </p:nvSpPr>
        <p:spPr>
          <a:xfrm>
            <a:off x="0" y="18255"/>
            <a:ext cx="12192000" cy="562037"/>
          </a:xfrm>
        </p:spPr>
        <p:txBody>
          <a:bodyPr>
            <a:noAutofit/>
          </a:bodyPr>
          <a:lstStyle/>
          <a:p>
            <a:r>
              <a:rPr lang="it-IT" sz="4800" b="1" dirty="0"/>
              <a:t>Eddy </a:t>
            </a:r>
            <a:r>
              <a:rPr lang="it-IT" sz="4800" b="1" dirty="0" err="1"/>
              <a:t>Matching</a:t>
            </a:r>
            <a:r>
              <a:rPr lang="it-IT" sz="4800" b="1" dirty="0"/>
              <a:t>: POD &amp; FAR </a:t>
            </a:r>
            <a:r>
              <a:rPr lang="it-IT" sz="4800" b="1" dirty="0" err="1"/>
              <a:t>timeseries</a:t>
            </a:r>
            <a:endParaRPr lang="it-IT" sz="4800" b="1" dirty="0"/>
          </a:p>
        </p:txBody>
      </p:sp>
      <p:pic>
        <p:nvPicPr>
          <p:cNvPr id="5" name="Segnaposto contenuto 4">
            <a:extLst>
              <a:ext uri="{FF2B5EF4-FFF2-40B4-BE49-F238E27FC236}">
                <a16:creationId xmlns:a16="http://schemas.microsoft.com/office/drawing/2014/main" id="{389D5F3C-6056-4F91-88C8-2A34B2176B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26320"/>
            <a:ext cx="6095999" cy="4431680"/>
          </a:xfrm>
        </p:spPr>
      </p:pic>
      <p:pic>
        <p:nvPicPr>
          <p:cNvPr id="7" name="Immagine 6">
            <a:extLst>
              <a:ext uri="{FF2B5EF4-FFF2-40B4-BE49-F238E27FC236}">
                <a16:creationId xmlns:a16="http://schemas.microsoft.com/office/drawing/2014/main" id="{A0D73220-1021-4AFA-A475-B3192F653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795" y="2399409"/>
            <a:ext cx="5783873" cy="4431681"/>
          </a:xfrm>
          <a:prstGeom prst="rect">
            <a:avLst/>
          </a:prstGeom>
        </p:spPr>
      </p:pic>
      <p:sp>
        <p:nvSpPr>
          <p:cNvPr id="8" name="Rettangolo 7">
            <a:extLst>
              <a:ext uri="{FF2B5EF4-FFF2-40B4-BE49-F238E27FC236}">
                <a16:creationId xmlns:a16="http://schemas.microsoft.com/office/drawing/2014/main" id="{D7FD541A-0B4C-4EC7-A676-6725674547F2}"/>
              </a:ext>
            </a:extLst>
          </p:cNvPr>
          <p:cNvSpPr/>
          <p:nvPr/>
        </p:nvSpPr>
        <p:spPr>
          <a:xfrm>
            <a:off x="0" y="516377"/>
            <a:ext cx="12192000" cy="877163"/>
          </a:xfrm>
          <a:prstGeom prst="rect">
            <a:avLst/>
          </a:prstGeom>
        </p:spPr>
        <p:txBody>
          <a:bodyPr wrap="square">
            <a:spAutoFit/>
          </a:bodyPr>
          <a:lstStyle/>
          <a:p>
            <a:r>
              <a:rPr lang="en-US" sz="1600" dirty="0"/>
              <a:t>Skill of reanalysis dataset, compared to the satellite data (AVISO: Multi-mission daily gridded (1/4°) product). ​</a:t>
            </a:r>
          </a:p>
          <a:p>
            <a:r>
              <a:rPr lang="en-US" sz="1600" dirty="0"/>
              <a:t>POD eddies is used to calculate the fraction of detected that are captured by Reanalysis Dataset, while FAR is used to calculate the fraction of detected eddies in Reanalysis Dataset that doesn’t occur.</a:t>
            </a:r>
            <a:r>
              <a:rPr lang="en-US" sz="1700" dirty="0"/>
              <a:t>​</a:t>
            </a:r>
            <a:endParaRPr lang="it-IT" sz="1700" dirty="0"/>
          </a:p>
        </p:txBody>
      </p:sp>
      <p:graphicFrame>
        <p:nvGraphicFramePr>
          <p:cNvPr id="12" name="Tabella 11">
            <a:extLst>
              <a:ext uri="{FF2B5EF4-FFF2-40B4-BE49-F238E27FC236}">
                <a16:creationId xmlns:a16="http://schemas.microsoft.com/office/drawing/2014/main" id="{827E7FB3-61B0-4323-9ABD-436BA49235C0}"/>
              </a:ext>
            </a:extLst>
          </p:cNvPr>
          <p:cNvGraphicFramePr>
            <a:graphicFrameLocks noGrp="1"/>
          </p:cNvGraphicFramePr>
          <p:nvPr>
            <p:extLst>
              <p:ext uri="{D42A27DB-BD31-4B8C-83A1-F6EECF244321}">
                <p14:modId xmlns:p14="http://schemas.microsoft.com/office/powerpoint/2010/main" val="1640479297"/>
              </p:ext>
            </p:extLst>
          </p:nvPr>
        </p:nvGraphicFramePr>
        <p:xfrm>
          <a:off x="112332" y="1416696"/>
          <a:ext cx="4079629" cy="1018932"/>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22484">
                <a:tc>
                  <a:txBody>
                    <a:bodyPr/>
                    <a:lstStyle/>
                    <a:p>
                      <a:r>
                        <a:rPr lang="it-IT" sz="1000" dirty="0" err="1"/>
                        <a:t>Stats</a:t>
                      </a:r>
                      <a:r>
                        <a:rPr lang="it-IT" sz="1000" dirty="0"/>
                        <a:t>.</a:t>
                      </a:r>
                    </a:p>
                  </a:txBody>
                  <a:tcPr/>
                </a:tc>
                <a:tc>
                  <a:txBody>
                    <a:bodyPr/>
                    <a:lstStyle/>
                    <a:p>
                      <a:r>
                        <a:rPr lang="it-IT" sz="1000" dirty="0"/>
                        <a:t>GLORYS2V4</a:t>
                      </a:r>
                    </a:p>
                  </a:txBody>
                  <a:tcPr/>
                </a:tc>
                <a:tc>
                  <a:txBody>
                    <a:bodyPr/>
                    <a:lstStyle/>
                    <a:p>
                      <a:r>
                        <a:rPr lang="it-IT" sz="1000" dirty="0"/>
                        <a:t>CGLOR</a:t>
                      </a:r>
                    </a:p>
                  </a:txBody>
                  <a:tcPr/>
                </a:tc>
                <a:tc>
                  <a:txBody>
                    <a:bodyPr/>
                    <a:lstStyle/>
                    <a:p>
                      <a:r>
                        <a:rPr lang="it-IT" sz="1000" dirty="0"/>
                        <a:t>Diff.</a:t>
                      </a:r>
                    </a:p>
                  </a:txBody>
                  <a:tcPr/>
                </a:tc>
                <a:tc>
                  <a:txBody>
                    <a:bodyPr/>
                    <a:lstStyle/>
                    <a:p>
                      <a:r>
                        <a:rPr lang="it-IT" sz="1000" dirty="0"/>
                        <a:t>Diff.(%)</a:t>
                      </a:r>
                    </a:p>
                  </a:txBody>
                  <a:tcPr/>
                </a:tc>
                <a:extLst>
                  <a:ext uri="{0D108BD9-81ED-4DB2-BD59-A6C34878D82A}">
                    <a16:rowId xmlns:a16="http://schemas.microsoft.com/office/drawing/2014/main" val="2383614311"/>
                  </a:ext>
                </a:extLst>
              </a:tr>
              <a:tr h="298224">
                <a:tc>
                  <a:txBody>
                    <a:bodyPr/>
                    <a:lstStyle/>
                    <a:p>
                      <a:r>
                        <a:rPr lang="it-IT" sz="1000" dirty="0"/>
                        <a:t>POD</a:t>
                      </a:r>
                    </a:p>
                  </a:txBody>
                  <a:tcPr/>
                </a:tc>
                <a:tc>
                  <a:txBody>
                    <a:bodyPr/>
                    <a:lstStyle/>
                    <a:p>
                      <a:r>
                        <a:rPr lang="it-IT" sz="1000" dirty="0"/>
                        <a:t>0.58</a:t>
                      </a:r>
                    </a:p>
                  </a:txBody>
                  <a:tcPr/>
                </a:tc>
                <a:tc>
                  <a:txBody>
                    <a:bodyPr/>
                    <a:lstStyle/>
                    <a:p>
                      <a:r>
                        <a:rPr lang="it-IT" sz="1000" dirty="0"/>
                        <a:t>0.44</a:t>
                      </a:r>
                    </a:p>
                  </a:txBody>
                  <a:tcPr/>
                </a:tc>
                <a:tc>
                  <a:txBody>
                    <a:bodyPr/>
                    <a:lstStyle/>
                    <a:p>
                      <a:r>
                        <a:rPr lang="it-IT" sz="1000" dirty="0"/>
                        <a:t>0.14</a:t>
                      </a:r>
                    </a:p>
                  </a:txBody>
                  <a:tcPr/>
                </a:tc>
                <a:tc>
                  <a:txBody>
                    <a:bodyPr/>
                    <a:lstStyle/>
                    <a:p>
                      <a:r>
                        <a:rPr lang="it-IT" sz="1000" dirty="0"/>
                        <a:t>+31.8%</a:t>
                      </a:r>
                    </a:p>
                  </a:txBody>
                  <a:tcPr/>
                </a:tc>
                <a:extLst>
                  <a:ext uri="{0D108BD9-81ED-4DB2-BD59-A6C34878D82A}">
                    <a16:rowId xmlns:a16="http://schemas.microsoft.com/office/drawing/2014/main" val="742778922"/>
                  </a:ext>
                </a:extLst>
              </a:tr>
              <a:tr h="298224">
                <a:tc>
                  <a:txBody>
                    <a:bodyPr/>
                    <a:lstStyle/>
                    <a:p>
                      <a:r>
                        <a:rPr lang="it-IT" sz="1000" dirty="0"/>
                        <a:t>FAR</a:t>
                      </a:r>
                    </a:p>
                  </a:txBody>
                  <a:tcPr/>
                </a:tc>
                <a:tc>
                  <a:txBody>
                    <a:bodyPr/>
                    <a:lstStyle/>
                    <a:p>
                      <a:r>
                        <a:rPr lang="it-IT" sz="1000" dirty="0"/>
                        <a:t>0.31</a:t>
                      </a:r>
                    </a:p>
                  </a:txBody>
                  <a:tcPr/>
                </a:tc>
                <a:tc>
                  <a:txBody>
                    <a:bodyPr/>
                    <a:lstStyle/>
                    <a:p>
                      <a:r>
                        <a:rPr lang="it-IT" sz="1000" dirty="0"/>
                        <a:t>0.45</a:t>
                      </a:r>
                    </a:p>
                  </a:txBody>
                  <a:tcPr/>
                </a:tc>
                <a:tc>
                  <a:txBody>
                    <a:bodyPr/>
                    <a:lstStyle/>
                    <a:p>
                      <a:r>
                        <a:rPr lang="it-IT" sz="1000" dirty="0"/>
                        <a:t>-0.14</a:t>
                      </a:r>
                    </a:p>
                  </a:txBody>
                  <a:tcPr/>
                </a:tc>
                <a:tc>
                  <a:txBody>
                    <a:bodyPr/>
                    <a:lstStyle/>
                    <a:p>
                      <a:r>
                        <a:rPr lang="it-IT" sz="1000" dirty="0"/>
                        <a:t>-31.1%</a:t>
                      </a:r>
                    </a:p>
                  </a:txBody>
                  <a:tcPr/>
                </a:tc>
                <a:extLst>
                  <a:ext uri="{0D108BD9-81ED-4DB2-BD59-A6C34878D82A}">
                    <a16:rowId xmlns:a16="http://schemas.microsoft.com/office/drawing/2014/main" val="992857541"/>
                  </a:ext>
                </a:extLst>
              </a:tr>
            </a:tbl>
          </a:graphicData>
        </a:graphic>
      </p:graphicFrame>
      <p:graphicFrame>
        <p:nvGraphicFramePr>
          <p:cNvPr id="13" name="Tabella 12">
            <a:extLst>
              <a:ext uri="{FF2B5EF4-FFF2-40B4-BE49-F238E27FC236}">
                <a16:creationId xmlns:a16="http://schemas.microsoft.com/office/drawing/2014/main" id="{72B63637-56FD-40AF-9842-B0C52532F975}"/>
              </a:ext>
            </a:extLst>
          </p:cNvPr>
          <p:cNvGraphicFramePr>
            <a:graphicFrameLocks noGrp="1"/>
          </p:cNvGraphicFramePr>
          <p:nvPr>
            <p:extLst>
              <p:ext uri="{D42A27DB-BD31-4B8C-83A1-F6EECF244321}">
                <p14:modId xmlns:p14="http://schemas.microsoft.com/office/powerpoint/2010/main" val="3915524232"/>
              </p:ext>
            </p:extLst>
          </p:nvPr>
        </p:nvGraphicFramePr>
        <p:xfrm>
          <a:off x="8000039" y="1169101"/>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000" dirty="0" err="1"/>
                        <a:t>Stats</a:t>
                      </a:r>
                      <a:r>
                        <a:rPr lang="it-IT" sz="1000" dirty="0"/>
                        <a:t>.</a:t>
                      </a:r>
                    </a:p>
                  </a:txBody>
                  <a:tcPr/>
                </a:tc>
                <a:tc>
                  <a:txBody>
                    <a:bodyPr/>
                    <a:lstStyle/>
                    <a:p>
                      <a:r>
                        <a:rPr lang="it-IT" sz="1000" dirty="0"/>
                        <a:t>GLORYS12V1</a:t>
                      </a:r>
                    </a:p>
                  </a:txBody>
                  <a:tcPr/>
                </a:tc>
                <a:tc>
                  <a:txBody>
                    <a:bodyPr/>
                    <a:lstStyle/>
                    <a:p>
                      <a:r>
                        <a:rPr lang="it-IT" sz="1000" dirty="0"/>
                        <a:t>ORAS5</a:t>
                      </a:r>
                    </a:p>
                  </a:txBody>
                  <a:tcPr/>
                </a:tc>
                <a:tc>
                  <a:txBody>
                    <a:bodyPr/>
                    <a:lstStyle/>
                    <a:p>
                      <a:r>
                        <a:rPr lang="it-IT" sz="1000" dirty="0"/>
                        <a:t>Diff.</a:t>
                      </a:r>
                    </a:p>
                  </a:txBody>
                  <a:tcPr/>
                </a:tc>
                <a:tc>
                  <a:txBody>
                    <a:bodyPr/>
                    <a:lstStyle/>
                    <a:p>
                      <a:r>
                        <a:rPr lang="it-IT" sz="1000" dirty="0"/>
                        <a:t>Diff.(%)</a:t>
                      </a:r>
                    </a:p>
                  </a:txBody>
                  <a:tcPr/>
                </a:tc>
                <a:extLst>
                  <a:ext uri="{0D108BD9-81ED-4DB2-BD59-A6C34878D82A}">
                    <a16:rowId xmlns:a16="http://schemas.microsoft.com/office/drawing/2014/main" val="2383614311"/>
                  </a:ext>
                </a:extLst>
              </a:tr>
              <a:tr h="332148">
                <a:tc>
                  <a:txBody>
                    <a:bodyPr/>
                    <a:lstStyle/>
                    <a:p>
                      <a:r>
                        <a:rPr lang="it-IT" sz="1000" dirty="0"/>
                        <a:t>POD</a:t>
                      </a:r>
                    </a:p>
                  </a:txBody>
                  <a:tcPr/>
                </a:tc>
                <a:tc>
                  <a:txBody>
                    <a:bodyPr/>
                    <a:lstStyle/>
                    <a:p>
                      <a:r>
                        <a:rPr lang="it-IT" sz="1000" dirty="0"/>
                        <a:t>0.61</a:t>
                      </a:r>
                    </a:p>
                  </a:txBody>
                  <a:tcPr/>
                </a:tc>
                <a:tc>
                  <a:txBody>
                    <a:bodyPr/>
                    <a:lstStyle/>
                    <a:p>
                      <a:r>
                        <a:rPr lang="it-IT" sz="1000" dirty="0"/>
                        <a:t>0.41</a:t>
                      </a:r>
                    </a:p>
                  </a:txBody>
                  <a:tcPr/>
                </a:tc>
                <a:tc>
                  <a:txBody>
                    <a:bodyPr/>
                    <a:lstStyle/>
                    <a:p>
                      <a:r>
                        <a:rPr lang="it-IT" sz="1000" dirty="0"/>
                        <a:t>0.20</a:t>
                      </a:r>
                    </a:p>
                  </a:txBody>
                  <a:tcPr/>
                </a:tc>
                <a:tc>
                  <a:txBody>
                    <a:bodyPr/>
                    <a:lstStyle/>
                    <a:p>
                      <a:r>
                        <a:rPr lang="it-IT" sz="1000" dirty="0"/>
                        <a:t>+48.7%</a:t>
                      </a:r>
                    </a:p>
                  </a:txBody>
                  <a:tcPr/>
                </a:tc>
                <a:extLst>
                  <a:ext uri="{0D108BD9-81ED-4DB2-BD59-A6C34878D82A}">
                    <a16:rowId xmlns:a16="http://schemas.microsoft.com/office/drawing/2014/main" val="742778922"/>
                  </a:ext>
                </a:extLst>
              </a:tr>
              <a:tr h="332148">
                <a:tc>
                  <a:txBody>
                    <a:bodyPr/>
                    <a:lstStyle/>
                    <a:p>
                      <a:r>
                        <a:rPr lang="it-IT" sz="1000" dirty="0"/>
                        <a:t>FAR</a:t>
                      </a:r>
                    </a:p>
                  </a:txBody>
                  <a:tcPr/>
                </a:tc>
                <a:tc>
                  <a:txBody>
                    <a:bodyPr/>
                    <a:lstStyle/>
                    <a:p>
                      <a:r>
                        <a:rPr lang="it-IT" sz="1000" dirty="0"/>
                        <a:t>0.34</a:t>
                      </a:r>
                    </a:p>
                  </a:txBody>
                  <a:tcPr/>
                </a:tc>
                <a:tc>
                  <a:txBody>
                    <a:bodyPr/>
                    <a:lstStyle/>
                    <a:p>
                      <a:r>
                        <a:rPr lang="it-IT" sz="1000" dirty="0"/>
                        <a:t>0.46</a:t>
                      </a:r>
                    </a:p>
                  </a:txBody>
                  <a:tcPr/>
                </a:tc>
                <a:tc>
                  <a:txBody>
                    <a:bodyPr/>
                    <a:lstStyle/>
                    <a:p>
                      <a:r>
                        <a:rPr lang="it-IT" sz="1000" dirty="0"/>
                        <a:t>-0.12</a:t>
                      </a:r>
                    </a:p>
                  </a:txBody>
                  <a:tcPr/>
                </a:tc>
                <a:tc>
                  <a:txBody>
                    <a:bodyPr/>
                    <a:lstStyle/>
                    <a:p>
                      <a:r>
                        <a:rPr lang="it-IT" sz="1000" dirty="0"/>
                        <a:t>-26.1%</a:t>
                      </a:r>
                    </a:p>
                  </a:txBody>
                  <a:tcPr/>
                </a:tc>
                <a:extLst>
                  <a:ext uri="{0D108BD9-81ED-4DB2-BD59-A6C34878D82A}">
                    <a16:rowId xmlns:a16="http://schemas.microsoft.com/office/drawing/2014/main" val="992857541"/>
                  </a:ext>
                </a:extLst>
              </a:tr>
            </a:tbl>
          </a:graphicData>
        </a:graphic>
      </p:graphicFrame>
      <p:sp>
        <p:nvSpPr>
          <p:cNvPr id="4" name="Segnaposto numero diapositiva 3">
            <a:extLst>
              <a:ext uri="{FF2B5EF4-FFF2-40B4-BE49-F238E27FC236}">
                <a16:creationId xmlns:a16="http://schemas.microsoft.com/office/drawing/2014/main" id="{20A57AA3-265C-4930-9783-403E86C6C269}"/>
              </a:ext>
            </a:extLst>
          </p:cNvPr>
          <p:cNvSpPr>
            <a:spLocks noGrp="1"/>
          </p:cNvSpPr>
          <p:nvPr>
            <p:ph type="sldNum" sz="quarter" idx="12"/>
          </p:nvPr>
        </p:nvSpPr>
        <p:spPr/>
        <p:txBody>
          <a:bodyPr/>
          <a:lstStyle/>
          <a:p>
            <a:fld id="{D60B5FF0-F243-4E87-849B-19D0E31935DB}" type="slidenum">
              <a:rPr lang="it-IT" smtClean="0"/>
              <a:t>12</a:t>
            </a:fld>
            <a:endParaRPr lang="it-IT"/>
          </a:p>
        </p:txBody>
      </p:sp>
      <p:pic>
        <p:nvPicPr>
          <p:cNvPr id="9" name="Immagine 8">
            <a:extLst>
              <a:ext uri="{FF2B5EF4-FFF2-40B4-BE49-F238E27FC236}">
                <a16:creationId xmlns:a16="http://schemas.microsoft.com/office/drawing/2014/main" id="{0C3D4B5A-98DE-4528-ADB9-43F3428E0C18}"/>
              </a:ext>
            </a:extLst>
          </p:cNvPr>
          <p:cNvPicPr>
            <a:picLocks noChangeAspect="1"/>
          </p:cNvPicPr>
          <p:nvPr/>
        </p:nvPicPr>
        <p:blipFill>
          <a:blip r:embed="rId4"/>
          <a:stretch>
            <a:fillRect/>
          </a:stretch>
        </p:blipFill>
        <p:spPr>
          <a:xfrm>
            <a:off x="5510716" y="1169100"/>
            <a:ext cx="2321319" cy="1234063"/>
          </a:xfrm>
          <a:prstGeom prst="rect">
            <a:avLst/>
          </a:prstGeom>
        </p:spPr>
      </p:pic>
    </p:spTree>
    <p:extLst>
      <p:ext uri="{BB962C8B-B14F-4D97-AF65-F5344CB8AC3E}">
        <p14:creationId xmlns:p14="http://schemas.microsoft.com/office/powerpoint/2010/main" val="50919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43980-AAB2-481F-9180-4925842C6DBB}"/>
              </a:ext>
            </a:extLst>
          </p:cNvPr>
          <p:cNvSpPr>
            <a:spLocks noGrp="1"/>
          </p:cNvSpPr>
          <p:nvPr>
            <p:ph type="title"/>
          </p:nvPr>
        </p:nvSpPr>
        <p:spPr>
          <a:xfrm>
            <a:off x="0" y="18255"/>
            <a:ext cx="12192000" cy="562037"/>
          </a:xfrm>
        </p:spPr>
        <p:txBody>
          <a:bodyPr>
            <a:noAutofit/>
          </a:bodyPr>
          <a:lstStyle/>
          <a:p>
            <a:r>
              <a:rPr lang="it-IT" sz="4800" b="1" dirty="0"/>
              <a:t>Eddy </a:t>
            </a:r>
            <a:r>
              <a:rPr lang="it-IT" sz="4800" b="1" dirty="0" err="1"/>
              <a:t>Matching</a:t>
            </a:r>
            <a:r>
              <a:rPr lang="it-IT" sz="4800" b="1" dirty="0"/>
              <a:t>: POD &amp; FAR </a:t>
            </a:r>
            <a:r>
              <a:rPr lang="it-IT" sz="4800" b="1" dirty="0" err="1"/>
              <a:t>timeseries</a:t>
            </a:r>
            <a:endParaRPr lang="it-IT" sz="4800" b="1" dirty="0"/>
          </a:p>
        </p:txBody>
      </p:sp>
      <p:sp>
        <p:nvSpPr>
          <p:cNvPr id="8" name="Rettangolo 7">
            <a:extLst>
              <a:ext uri="{FF2B5EF4-FFF2-40B4-BE49-F238E27FC236}">
                <a16:creationId xmlns:a16="http://schemas.microsoft.com/office/drawing/2014/main" id="{D7FD541A-0B4C-4EC7-A676-6725674547F2}"/>
              </a:ext>
            </a:extLst>
          </p:cNvPr>
          <p:cNvSpPr/>
          <p:nvPr/>
        </p:nvSpPr>
        <p:spPr>
          <a:xfrm>
            <a:off x="0" y="516377"/>
            <a:ext cx="12192000" cy="877163"/>
          </a:xfrm>
          <a:prstGeom prst="rect">
            <a:avLst/>
          </a:prstGeom>
        </p:spPr>
        <p:txBody>
          <a:bodyPr wrap="square">
            <a:spAutoFit/>
          </a:bodyPr>
          <a:lstStyle/>
          <a:p>
            <a:r>
              <a:rPr lang="en-US" sz="1700" dirty="0"/>
              <a:t>Skill of reanalysis dataset, compared to the satellite data (AVISO: Multi-mission daily gridded (1/4°) product). ​</a:t>
            </a:r>
          </a:p>
          <a:p>
            <a:r>
              <a:rPr lang="en-US" sz="1700" dirty="0"/>
              <a:t>POD eddies is used to calculate the fraction of detected that are captured by Reanalysis Dataset, while FAR is used to calculate the fraction of detected eddies in Reanalysis Dataset that doesn’t occur.​</a:t>
            </a:r>
            <a:endParaRPr lang="it-IT" sz="1700" dirty="0"/>
          </a:p>
        </p:txBody>
      </p:sp>
      <p:graphicFrame>
        <p:nvGraphicFramePr>
          <p:cNvPr id="12" name="Tabella 11">
            <a:extLst>
              <a:ext uri="{FF2B5EF4-FFF2-40B4-BE49-F238E27FC236}">
                <a16:creationId xmlns:a16="http://schemas.microsoft.com/office/drawing/2014/main" id="{827E7FB3-61B0-4323-9ABD-436BA49235C0}"/>
              </a:ext>
            </a:extLst>
          </p:cNvPr>
          <p:cNvGraphicFramePr>
            <a:graphicFrameLocks noGrp="1"/>
          </p:cNvGraphicFramePr>
          <p:nvPr>
            <p:extLst/>
          </p:nvPr>
        </p:nvGraphicFramePr>
        <p:xfrm>
          <a:off x="112332" y="1416696"/>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GLORYS2V4</a:t>
                      </a:r>
                    </a:p>
                  </a:txBody>
                  <a:tcPr/>
                </a:tc>
                <a:tc>
                  <a:txBody>
                    <a:bodyPr/>
                    <a:lstStyle/>
                    <a:p>
                      <a:r>
                        <a:rPr lang="it-IT" sz="1200" dirty="0"/>
                        <a:t>GIOPS</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0.581</a:t>
                      </a:r>
                    </a:p>
                  </a:txBody>
                  <a:tcPr/>
                </a:tc>
                <a:tc>
                  <a:txBody>
                    <a:bodyPr/>
                    <a:lstStyle/>
                    <a:p>
                      <a:r>
                        <a:rPr lang="it-IT" sz="1200" dirty="0"/>
                        <a:t>0.512</a:t>
                      </a:r>
                    </a:p>
                  </a:txBody>
                  <a:tcPr/>
                </a:tc>
                <a:tc>
                  <a:txBody>
                    <a:bodyPr/>
                    <a:lstStyle/>
                    <a:p>
                      <a:r>
                        <a:rPr lang="it-IT" sz="1200" dirty="0"/>
                        <a:t>0.069</a:t>
                      </a:r>
                    </a:p>
                  </a:txBody>
                  <a:tcPr/>
                </a:tc>
                <a:tc>
                  <a:txBody>
                    <a:bodyPr/>
                    <a:lstStyle/>
                    <a:p>
                      <a:r>
                        <a:rPr lang="it-IT" sz="1200" dirty="0"/>
                        <a:t>+13.4%</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0.313</a:t>
                      </a:r>
                    </a:p>
                  </a:txBody>
                  <a:tcPr/>
                </a:tc>
                <a:tc>
                  <a:txBody>
                    <a:bodyPr/>
                    <a:lstStyle/>
                    <a:p>
                      <a:r>
                        <a:rPr lang="it-IT" sz="1200" dirty="0"/>
                        <a:t>0.315</a:t>
                      </a:r>
                    </a:p>
                  </a:txBody>
                  <a:tcPr/>
                </a:tc>
                <a:tc>
                  <a:txBody>
                    <a:bodyPr/>
                    <a:lstStyle/>
                    <a:p>
                      <a:r>
                        <a:rPr lang="it-IT" sz="1200" dirty="0"/>
                        <a:t>-0.02</a:t>
                      </a:r>
                    </a:p>
                  </a:txBody>
                  <a:tcPr/>
                </a:tc>
                <a:tc>
                  <a:txBody>
                    <a:bodyPr/>
                    <a:lstStyle/>
                    <a:p>
                      <a:r>
                        <a:rPr lang="it-IT" sz="1200" dirty="0"/>
                        <a:t>-0.6%</a:t>
                      </a:r>
                    </a:p>
                  </a:txBody>
                  <a:tcPr/>
                </a:tc>
                <a:extLst>
                  <a:ext uri="{0D108BD9-81ED-4DB2-BD59-A6C34878D82A}">
                    <a16:rowId xmlns:a16="http://schemas.microsoft.com/office/drawing/2014/main" val="992857541"/>
                  </a:ext>
                </a:extLst>
              </a:tr>
            </a:tbl>
          </a:graphicData>
        </a:graphic>
      </p:graphicFrame>
      <p:graphicFrame>
        <p:nvGraphicFramePr>
          <p:cNvPr id="11" name="Tabella 10">
            <a:extLst>
              <a:ext uri="{FF2B5EF4-FFF2-40B4-BE49-F238E27FC236}">
                <a16:creationId xmlns:a16="http://schemas.microsoft.com/office/drawing/2014/main" id="{EC06400F-1C3E-4C5A-903F-02AE310B021D}"/>
              </a:ext>
            </a:extLst>
          </p:cNvPr>
          <p:cNvGraphicFramePr>
            <a:graphicFrameLocks noGrp="1"/>
          </p:cNvGraphicFramePr>
          <p:nvPr>
            <p:extLst/>
          </p:nvPr>
        </p:nvGraphicFramePr>
        <p:xfrm>
          <a:off x="8112371" y="1416696"/>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GLORYS2V4</a:t>
                      </a:r>
                    </a:p>
                  </a:txBody>
                  <a:tcPr/>
                </a:tc>
                <a:tc>
                  <a:txBody>
                    <a:bodyPr/>
                    <a:lstStyle/>
                    <a:p>
                      <a:r>
                        <a:rPr lang="it-IT" sz="1200" dirty="0"/>
                        <a:t>CGLOR</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0.58</a:t>
                      </a:r>
                    </a:p>
                  </a:txBody>
                  <a:tcPr/>
                </a:tc>
                <a:tc>
                  <a:txBody>
                    <a:bodyPr/>
                    <a:lstStyle/>
                    <a:p>
                      <a:r>
                        <a:rPr lang="it-IT" sz="1200" dirty="0"/>
                        <a:t>0.44</a:t>
                      </a:r>
                    </a:p>
                  </a:txBody>
                  <a:tcPr/>
                </a:tc>
                <a:tc>
                  <a:txBody>
                    <a:bodyPr/>
                    <a:lstStyle/>
                    <a:p>
                      <a:r>
                        <a:rPr lang="it-IT" sz="1200" dirty="0"/>
                        <a:t>0.14</a:t>
                      </a:r>
                    </a:p>
                  </a:txBody>
                  <a:tcPr/>
                </a:tc>
                <a:tc>
                  <a:txBody>
                    <a:bodyPr/>
                    <a:lstStyle/>
                    <a:p>
                      <a:r>
                        <a:rPr lang="it-IT" sz="1200" dirty="0"/>
                        <a:t>+31.8%</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0.31</a:t>
                      </a:r>
                    </a:p>
                  </a:txBody>
                  <a:tcPr/>
                </a:tc>
                <a:tc>
                  <a:txBody>
                    <a:bodyPr/>
                    <a:lstStyle/>
                    <a:p>
                      <a:r>
                        <a:rPr lang="it-IT" sz="1200" dirty="0"/>
                        <a:t>0.45</a:t>
                      </a:r>
                    </a:p>
                  </a:txBody>
                  <a:tcPr/>
                </a:tc>
                <a:tc>
                  <a:txBody>
                    <a:bodyPr/>
                    <a:lstStyle/>
                    <a:p>
                      <a:r>
                        <a:rPr lang="it-IT" sz="1200" dirty="0"/>
                        <a:t>-0.14</a:t>
                      </a:r>
                    </a:p>
                  </a:txBody>
                  <a:tcPr/>
                </a:tc>
                <a:tc>
                  <a:txBody>
                    <a:bodyPr/>
                    <a:lstStyle/>
                    <a:p>
                      <a:r>
                        <a:rPr lang="it-IT" sz="1200" dirty="0"/>
                        <a:t>-31.1%</a:t>
                      </a:r>
                    </a:p>
                  </a:txBody>
                  <a:tcPr/>
                </a:tc>
                <a:extLst>
                  <a:ext uri="{0D108BD9-81ED-4DB2-BD59-A6C34878D82A}">
                    <a16:rowId xmlns:a16="http://schemas.microsoft.com/office/drawing/2014/main" val="992857541"/>
                  </a:ext>
                </a:extLst>
              </a:tr>
            </a:tbl>
          </a:graphicData>
        </a:graphic>
      </p:graphicFrame>
      <p:pic>
        <p:nvPicPr>
          <p:cNvPr id="14" name="Segnaposto contenuto 4">
            <a:extLst>
              <a:ext uri="{FF2B5EF4-FFF2-40B4-BE49-F238E27FC236}">
                <a16:creationId xmlns:a16="http://schemas.microsoft.com/office/drawing/2014/main" id="{22BC41A9-78B7-4FE5-B265-79410E5E8A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648810"/>
            <a:ext cx="6095999" cy="4148920"/>
          </a:xfrm>
        </p:spPr>
      </p:pic>
      <p:sp>
        <p:nvSpPr>
          <p:cNvPr id="10" name="Segnaposto numero diapositiva 9">
            <a:extLst>
              <a:ext uri="{FF2B5EF4-FFF2-40B4-BE49-F238E27FC236}">
                <a16:creationId xmlns:a16="http://schemas.microsoft.com/office/drawing/2014/main" id="{40EC59A3-1EB1-4C58-8935-12E71829EA77}"/>
              </a:ext>
            </a:extLst>
          </p:cNvPr>
          <p:cNvSpPr>
            <a:spLocks noGrp="1"/>
          </p:cNvSpPr>
          <p:nvPr>
            <p:ph type="sldNum" sz="quarter" idx="12"/>
          </p:nvPr>
        </p:nvSpPr>
        <p:spPr/>
        <p:txBody>
          <a:bodyPr/>
          <a:lstStyle/>
          <a:p>
            <a:fld id="{D60B5FF0-F243-4E87-849B-19D0E31935DB}" type="slidenum">
              <a:rPr lang="it-IT" smtClean="0"/>
              <a:t>13</a:t>
            </a:fld>
            <a:endParaRPr lang="it-IT"/>
          </a:p>
        </p:txBody>
      </p:sp>
      <p:pic>
        <p:nvPicPr>
          <p:cNvPr id="18" name="Immagine 17">
            <a:extLst>
              <a:ext uri="{FF2B5EF4-FFF2-40B4-BE49-F238E27FC236}">
                <a16:creationId xmlns:a16="http://schemas.microsoft.com/office/drawing/2014/main" id="{086E170B-E84D-4DAA-B97A-F9157E92D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48810"/>
            <a:ext cx="5860472" cy="4209190"/>
          </a:xfrm>
          <a:prstGeom prst="rect">
            <a:avLst/>
          </a:prstGeom>
        </p:spPr>
      </p:pic>
      <p:pic>
        <p:nvPicPr>
          <p:cNvPr id="9" name="Immagine 8">
            <a:extLst>
              <a:ext uri="{FF2B5EF4-FFF2-40B4-BE49-F238E27FC236}">
                <a16:creationId xmlns:a16="http://schemas.microsoft.com/office/drawing/2014/main" id="{DAD0A005-EED8-46B2-B0FD-271E98DA211F}"/>
              </a:ext>
            </a:extLst>
          </p:cNvPr>
          <p:cNvPicPr>
            <a:picLocks noChangeAspect="1"/>
          </p:cNvPicPr>
          <p:nvPr/>
        </p:nvPicPr>
        <p:blipFill>
          <a:blip r:embed="rId4"/>
          <a:stretch>
            <a:fillRect/>
          </a:stretch>
        </p:blipFill>
        <p:spPr>
          <a:xfrm>
            <a:off x="5493006" y="1393540"/>
            <a:ext cx="2381870" cy="1255270"/>
          </a:xfrm>
          <a:prstGeom prst="rect">
            <a:avLst/>
          </a:prstGeom>
        </p:spPr>
      </p:pic>
    </p:spTree>
    <p:extLst>
      <p:ext uri="{BB962C8B-B14F-4D97-AF65-F5344CB8AC3E}">
        <p14:creationId xmlns:p14="http://schemas.microsoft.com/office/powerpoint/2010/main" val="279865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95992-B35C-492C-82F2-A7934E80FD59}"/>
              </a:ext>
            </a:extLst>
          </p:cNvPr>
          <p:cNvSpPr>
            <a:spLocks noGrp="1"/>
          </p:cNvSpPr>
          <p:nvPr>
            <p:ph type="ctrTitle"/>
          </p:nvPr>
        </p:nvSpPr>
        <p:spPr>
          <a:xfrm>
            <a:off x="0" y="1"/>
            <a:ext cx="12192000" cy="685799"/>
          </a:xfrm>
        </p:spPr>
        <p:txBody>
          <a:bodyPr>
            <a:noAutofit/>
          </a:bodyPr>
          <a:lstStyle/>
          <a:p>
            <a:pPr algn="l"/>
            <a:r>
              <a:rPr lang="en-US" sz="4800" b="1" dirty="0"/>
              <a:t>Eddy matching – As a Function of Radius</a:t>
            </a:r>
            <a:endParaRPr lang="it-IT" sz="4800" dirty="0"/>
          </a:p>
        </p:txBody>
      </p:sp>
      <p:pic>
        <p:nvPicPr>
          <p:cNvPr id="5" name="Immagine 4">
            <a:extLst>
              <a:ext uri="{FF2B5EF4-FFF2-40B4-BE49-F238E27FC236}">
                <a16:creationId xmlns:a16="http://schemas.microsoft.com/office/drawing/2014/main" id="{06D36E87-BBFC-459C-80D8-3C024EC88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52"/>
            <a:ext cx="5984631" cy="5662247"/>
          </a:xfrm>
          <a:prstGeom prst="rect">
            <a:avLst/>
          </a:prstGeom>
        </p:spPr>
      </p:pic>
      <p:pic>
        <p:nvPicPr>
          <p:cNvPr id="9" name="Immagine 8">
            <a:extLst>
              <a:ext uri="{FF2B5EF4-FFF2-40B4-BE49-F238E27FC236}">
                <a16:creationId xmlns:a16="http://schemas.microsoft.com/office/drawing/2014/main" id="{EE70A436-466D-43EA-811C-908E306E6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369" y="1090246"/>
            <a:ext cx="5984631" cy="5662246"/>
          </a:xfrm>
          <a:prstGeom prst="rect">
            <a:avLst/>
          </a:prstGeom>
        </p:spPr>
      </p:pic>
      <p:sp>
        <p:nvSpPr>
          <p:cNvPr id="3" name="CasellaDiTesto 2">
            <a:extLst>
              <a:ext uri="{FF2B5EF4-FFF2-40B4-BE49-F238E27FC236}">
                <a16:creationId xmlns:a16="http://schemas.microsoft.com/office/drawing/2014/main" id="{613D4D8B-DBE9-47A5-87A5-627745F72045}"/>
              </a:ext>
            </a:extLst>
          </p:cNvPr>
          <p:cNvSpPr txBox="1"/>
          <p:nvPr/>
        </p:nvSpPr>
        <p:spPr>
          <a:xfrm>
            <a:off x="-1" y="683176"/>
            <a:ext cx="10925605" cy="369332"/>
          </a:xfrm>
          <a:prstGeom prst="rect">
            <a:avLst/>
          </a:prstGeom>
          <a:noFill/>
        </p:spPr>
        <p:txBody>
          <a:bodyPr wrap="square" rtlCol="0">
            <a:spAutoFit/>
          </a:bodyPr>
          <a:lstStyle/>
          <a:p>
            <a:r>
              <a:rPr lang="it-IT" dirty="0"/>
              <a:t>1993-01-01 to 1995-12-31: GLORYS2V4 VS CGLOR &amp; GLORYS12V1 </a:t>
            </a:r>
            <a:r>
              <a:rPr lang="it-IT" dirty="0" err="1"/>
              <a:t>Remapped</a:t>
            </a:r>
            <a:r>
              <a:rPr lang="it-IT" dirty="0"/>
              <a:t> </a:t>
            </a:r>
            <a:r>
              <a:rPr lang="it-IT" dirty="0" err="1"/>
              <a:t>onto</a:t>
            </a:r>
            <a:r>
              <a:rPr lang="it-IT" dirty="0"/>
              <a:t> AVISO </a:t>
            </a:r>
            <a:r>
              <a:rPr lang="it-IT" dirty="0" err="1"/>
              <a:t>grid</a:t>
            </a:r>
            <a:r>
              <a:rPr lang="it-IT" dirty="0"/>
              <a:t> VS ORAS5</a:t>
            </a:r>
          </a:p>
        </p:txBody>
      </p:sp>
      <p:pic>
        <p:nvPicPr>
          <p:cNvPr id="6" name="Immagine 5">
            <a:extLst>
              <a:ext uri="{FF2B5EF4-FFF2-40B4-BE49-F238E27FC236}">
                <a16:creationId xmlns:a16="http://schemas.microsoft.com/office/drawing/2014/main" id="{C66919CB-12F8-41A4-B0F1-771EB6014E99}"/>
              </a:ext>
            </a:extLst>
          </p:cNvPr>
          <p:cNvPicPr>
            <a:picLocks noChangeAspect="1"/>
          </p:cNvPicPr>
          <p:nvPr/>
        </p:nvPicPr>
        <p:blipFill>
          <a:blip r:embed="rId4"/>
          <a:stretch>
            <a:fillRect/>
          </a:stretch>
        </p:blipFill>
        <p:spPr>
          <a:xfrm>
            <a:off x="9970936" y="1"/>
            <a:ext cx="2187345" cy="1195752"/>
          </a:xfrm>
          <a:prstGeom prst="rect">
            <a:avLst/>
          </a:prstGeom>
        </p:spPr>
      </p:pic>
    </p:spTree>
    <p:extLst>
      <p:ext uri="{BB962C8B-B14F-4D97-AF65-F5344CB8AC3E}">
        <p14:creationId xmlns:p14="http://schemas.microsoft.com/office/powerpoint/2010/main" val="495365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95992-B35C-492C-82F2-A7934E80FD59}"/>
              </a:ext>
            </a:extLst>
          </p:cNvPr>
          <p:cNvSpPr>
            <a:spLocks noGrp="1"/>
          </p:cNvSpPr>
          <p:nvPr>
            <p:ph type="ctrTitle"/>
          </p:nvPr>
        </p:nvSpPr>
        <p:spPr>
          <a:xfrm>
            <a:off x="0" y="1"/>
            <a:ext cx="12192000" cy="685799"/>
          </a:xfrm>
        </p:spPr>
        <p:txBody>
          <a:bodyPr>
            <a:noAutofit/>
          </a:bodyPr>
          <a:lstStyle/>
          <a:p>
            <a:pPr algn="l"/>
            <a:r>
              <a:rPr lang="en-US" sz="4800" b="1" dirty="0"/>
              <a:t>Eddy matching– As a Function of Radius</a:t>
            </a:r>
            <a:endParaRPr lang="it-IT" sz="4800" dirty="0"/>
          </a:p>
        </p:txBody>
      </p:sp>
      <p:sp>
        <p:nvSpPr>
          <p:cNvPr id="3" name="CasellaDiTesto 2">
            <a:extLst>
              <a:ext uri="{FF2B5EF4-FFF2-40B4-BE49-F238E27FC236}">
                <a16:creationId xmlns:a16="http://schemas.microsoft.com/office/drawing/2014/main" id="{613D4D8B-DBE9-47A5-87A5-627745F72045}"/>
              </a:ext>
            </a:extLst>
          </p:cNvPr>
          <p:cNvSpPr txBox="1"/>
          <p:nvPr/>
        </p:nvSpPr>
        <p:spPr>
          <a:xfrm>
            <a:off x="-1" y="683176"/>
            <a:ext cx="10925605" cy="369332"/>
          </a:xfrm>
          <a:prstGeom prst="rect">
            <a:avLst/>
          </a:prstGeom>
          <a:noFill/>
        </p:spPr>
        <p:txBody>
          <a:bodyPr wrap="square" rtlCol="0">
            <a:spAutoFit/>
          </a:bodyPr>
          <a:lstStyle/>
          <a:p>
            <a:r>
              <a:rPr lang="it-IT" dirty="0"/>
              <a:t>1993-01-01 to 1995-12-31: GLORYS2V4 VS GIOPS &amp; GLORYS2V4 VS CGLOR</a:t>
            </a:r>
          </a:p>
        </p:txBody>
      </p:sp>
      <p:pic>
        <p:nvPicPr>
          <p:cNvPr id="8" name="Immagine 7">
            <a:extLst>
              <a:ext uri="{FF2B5EF4-FFF2-40B4-BE49-F238E27FC236}">
                <a16:creationId xmlns:a16="http://schemas.microsoft.com/office/drawing/2014/main" id="{41B4F146-F442-45DB-9B62-FBC92C586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405" y="1113906"/>
            <a:ext cx="5826596" cy="5744095"/>
          </a:xfrm>
          <a:prstGeom prst="rect">
            <a:avLst/>
          </a:prstGeom>
        </p:spPr>
      </p:pic>
      <p:pic>
        <p:nvPicPr>
          <p:cNvPr id="11" name="Immagine 10">
            <a:extLst>
              <a:ext uri="{FF2B5EF4-FFF2-40B4-BE49-F238E27FC236}">
                <a16:creationId xmlns:a16="http://schemas.microsoft.com/office/drawing/2014/main" id="{C6C09E53-B865-4665-813D-69EFED23C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3906"/>
            <a:ext cx="6253316" cy="5691086"/>
          </a:xfrm>
          <a:prstGeom prst="rect">
            <a:avLst/>
          </a:prstGeom>
        </p:spPr>
      </p:pic>
      <p:pic>
        <p:nvPicPr>
          <p:cNvPr id="6" name="Immagine 5">
            <a:extLst>
              <a:ext uri="{FF2B5EF4-FFF2-40B4-BE49-F238E27FC236}">
                <a16:creationId xmlns:a16="http://schemas.microsoft.com/office/drawing/2014/main" id="{43267242-FC82-4E8B-A18B-8BE315384D20}"/>
              </a:ext>
            </a:extLst>
          </p:cNvPr>
          <p:cNvPicPr>
            <a:picLocks noChangeAspect="1"/>
          </p:cNvPicPr>
          <p:nvPr/>
        </p:nvPicPr>
        <p:blipFill>
          <a:blip r:embed="rId4"/>
          <a:stretch>
            <a:fillRect/>
          </a:stretch>
        </p:blipFill>
        <p:spPr>
          <a:xfrm>
            <a:off x="9764202" y="1"/>
            <a:ext cx="2394079" cy="1359672"/>
          </a:xfrm>
          <a:prstGeom prst="rect">
            <a:avLst/>
          </a:prstGeom>
        </p:spPr>
      </p:pic>
    </p:spTree>
    <p:extLst>
      <p:ext uri="{BB962C8B-B14F-4D97-AF65-F5344CB8AC3E}">
        <p14:creationId xmlns:p14="http://schemas.microsoft.com/office/powerpoint/2010/main" val="104909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36C697-3145-4B6D-A93F-16CFC7FA7EB5}"/>
              </a:ext>
            </a:extLst>
          </p:cNvPr>
          <p:cNvSpPr>
            <a:spLocks noGrp="1"/>
          </p:cNvSpPr>
          <p:nvPr>
            <p:ph type="ctrTitle"/>
          </p:nvPr>
        </p:nvSpPr>
        <p:spPr>
          <a:xfrm>
            <a:off x="0" y="0"/>
            <a:ext cx="12192000" cy="729762"/>
          </a:xfrm>
        </p:spPr>
        <p:txBody>
          <a:bodyPr>
            <a:noAutofit/>
          </a:bodyPr>
          <a:lstStyle/>
          <a:p>
            <a:pPr algn="l"/>
            <a:r>
              <a:rPr lang="en-US" sz="4800" b="1" dirty="0"/>
              <a:t>Eddy matching– As a Function of Amplitude</a:t>
            </a:r>
            <a:endParaRPr lang="it-IT" sz="4800" dirty="0"/>
          </a:p>
        </p:txBody>
      </p:sp>
      <p:pic>
        <p:nvPicPr>
          <p:cNvPr id="7" name="Immagine 6">
            <a:extLst>
              <a:ext uri="{FF2B5EF4-FFF2-40B4-BE49-F238E27FC236}">
                <a16:creationId xmlns:a16="http://schemas.microsoft.com/office/drawing/2014/main" id="{FC7A49CF-5A23-4D6F-9D6F-A9E59DD30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34208"/>
            <a:ext cx="6095999" cy="5723792"/>
          </a:xfrm>
          <a:prstGeom prst="rect">
            <a:avLst/>
          </a:prstGeom>
        </p:spPr>
      </p:pic>
      <p:pic>
        <p:nvPicPr>
          <p:cNvPr id="9" name="Immagine 8">
            <a:extLst>
              <a:ext uri="{FF2B5EF4-FFF2-40B4-BE49-F238E27FC236}">
                <a16:creationId xmlns:a16="http://schemas.microsoft.com/office/drawing/2014/main" id="{9565BA25-3589-4A06-AE8C-6C7C744A7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540" y="1134209"/>
            <a:ext cx="6195460" cy="5723792"/>
          </a:xfrm>
          <a:prstGeom prst="rect">
            <a:avLst/>
          </a:prstGeom>
        </p:spPr>
      </p:pic>
      <p:sp>
        <p:nvSpPr>
          <p:cNvPr id="3" name="Rettangolo 2">
            <a:extLst>
              <a:ext uri="{FF2B5EF4-FFF2-40B4-BE49-F238E27FC236}">
                <a16:creationId xmlns:a16="http://schemas.microsoft.com/office/drawing/2014/main" id="{765EF398-B960-4CB0-B674-386300792100}"/>
              </a:ext>
            </a:extLst>
          </p:cNvPr>
          <p:cNvSpPr/>
          <p:nvPr/>
        </p:nvSpPr>
        <p:spPr>
          <a:xfrm>
            <a:off x="0" y="729762"/>
            <a:ext cx="10548046" cy="369332"/>
          </a:xfrm>
          <a:prstGeom prst="rect">
            <a:avLst/>
          </a:prstGeom>
        </p:spPr>
        <p:txBody>
          <a:bodyPr wrap="square">
            <a:spAutoFit/>
          </a:bodyPr>
          <a:lstStyle/>
          <a:p>
            <a:r>
              <a:rPr lang="it-IT" dirty="0"/>
              <a:t>1993-01-01 to 1995-12-31: GLORYS2V4 VS CGLOR &amp; GLORYS12V1 VS ORAS5</a:t>
            </a:r>
          </a:p>
        </p:txBody>
      </p:sp>
      <p:pic>
        <p:nvPicPr>
          <p:cNvPr id="6" name="Immagine 5">
            <a:extLst>
              <a:ext uri="{FF2B5EF4-FFF2-40B4-BE49-F238E27FC236}">
                <a16:creationId xmlns:a16="http://schemas.microsoft.com/office/drawing/2014/main" id="{03B860AC-F8DA-4252-9551-FA0227CAFF17}"/>
              </a:ext>
            </a:extLst>
          </p:cNvPr>
          <p:cNvPicPr>
            <a:picLocks noChangeAspect="1"/>
          </p:cNvPicPr>
          <p:nvPr/>
        </p:nvPicPr>
        <p:blipFill>
          <a:blip r:embed="rId4"/>
          <a:stretch>
            <a:fillRect/>
          </a:stretch>
        </p:blipFill>
        <p:spPr>
          <a:xfrm>
            <a:off x="10548047" y="127276"/>
            <a:ext cx="1643954" cy="1248299"/>
          </a:xfrm>
          <a:prstGeom prst="rect">
            <a:avLst/>
          </a:prstGeom>
        </p:spPr>
      </p:pic>
    </p:spTree>
    <p:extLst>
      <p:ext uri="{BB962C8B-B14F-4D97-AF65-F5344CB8AC3E}">
        <p14:creationId xmlns:p14="http://schemas.microsoft.com/office/powerpoint/2010/main" val="2312678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36C697-3145-4B6D-A93F-16CFC7FA7EB5}"/>
              </a:ext>
            </a:extLst>
          </p:cNvPr>
          <p:cNvSpPr>
            <a:spLocks noGrp="1"/>
          </p:cNvSpPr>
          <p:nvPr>
            <p:ph type="ctrTitle"/>
          </p:nvPr>
        </p:nvSpPr>
        <p:spPr>
          <a:xfrm>
            <a:off x="0" y="0"/>
            <a:ext cx="12192000" cy="729762"/>
          </a:xfrm>
        </p:spPr>
        <p:txBody>
          <a:bodyPr>
            <a:noAutofit/>
          </a:bodyPr>
          <a:lstStyle/>
          <a:p>
            <a:pPr algn="l"/>
            <a:r>
              <a:rPr lang="en-US" sz="4800" b="1" dirty="0"/>
              <a:t>Eddy matching– As a Function of Amplitude</a:t>
            </a:r>
            <a:endParaRPr lang="it-IT" sz="4800" dirty="0"/>
          </a:p>
        </p:txBody>
      </p:sp>
      <p:pic>
        <p:nvPicPr>
          <p:cNvPr id="7" name="Immagine 6">
            <a:extLst>
              <a:ext uri="{FF2B5EF4-FFF2-40B4-BE49-F238E27FC236}">
                <a16:creationId xmlns:a16="http://schemas.microsoft.com/office/drawing/2014/main" id="{FC7A49CF-5A23-4D6F-9D6F-A9E59DD30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40905"/>
            <a:ext cx="6096000" cy="5758905"/>
          </a:xfrm>
          <a:prstGeom prst="rect">
            <a:avLst/>
          </a:prstGeom>
        </p:spPr>
      </p:pic>
      <p:sp>
        <p:nvSpPr>
          <p:cNvPr id="3" name="Rettangolo 2">
            <a:extLst>
              <a:ext uri="{FF2B5EF4-FFF2-40B4-BE49-F238E27FC236}">
                <a16:creationId xmlns:a16="http://schemas.microsoft.com/office/drawing/2014/main" id="{765EF398-B960-4CB0-B674-386300792100}"/>
              </a:ext>
            </a:extLst>
          </p:cNvPr>
          <p:cNvSpPr/>
          <p:nvPr/>
        </p:nvSpPr>
        <p:spPr>
          <a:xfrm>
            <a:off x="0" y="729762"/>
            <a:ext cx="10548046" cy="369332"/>
          </a:xfrm>
          <a:prstGeom prst="rect">
            <a:avLst/>
          </a:prstGeom>
        </p:spPr>
        <p:txBody>
          <a:bodyPr wrap="square">
            <a:spAutoFit/>
          </a:bodyPr>
          <a:lstStyle/>
          <a:p>
            <a:r>
              <a:rPr lang="it-IT" dirty="0"/>
              <a:t>1993-01-01 to 1995-12-31: GLORYS2V4 VS CGLOR &amp; GLORYS2V4 VS GIOPS</a:t>
            </a:r>
          </a:p>
        </p:txBody>
      </p:sp>
      <p:pic>
        <p:nvPicPr>
          <p:cNvPr id="10" name="Immagine 9">
            <a:extLst>
              <a:ext uri="{FF2B5EF4-FFF2-40B4-BE49-F238E27FC236}">
                <a16:creationId xmlns:a16="http://schemas.microsoft.com/office/drawing/2014/main" id="{AD55B4AA-C6D7-41A8-8E8D-AC0CAC5B7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9095"/>
            <a:ext cx="5960226" cy="5758904"/>
          </a:xfrm>
          <a:prstGeom prst="rect">
            <a:avLst/>
          </a:prstGeom>
        </p:spPr>
      </p:pic>
    </p:spTree>
    <p:extLst>
      <p:ext uri="{BB962C8B-B14F-4D97-AF65-F5344CB8AC3E}">
        <p14:creationId xmlns:p14="http://schemas.microsoft.com/office/powerpoint/2010/main" val="3246152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26EE1-E6C2-4706-806B-FAC586B39F56}"/>
              </a:ext>
            </a:extLst>
          </p:cNvPr>
          <p:cNvSpPr>
            <a:spLocks noGrp="1"/>
          </p:cNvSpPr>
          <p:nvPr>
            <p:ph type="ctrTitle"/>
          </p:nvPr>
        </p:nvSpPr>
        <p:spPr>
          <a:xfrm>
            <a:off x="0" y="1"/>
            <a:ext cx="12192000" cy="685800"/>
          </a:xfrm>
        </p:spPr>
        <p:txBody>
          <a:bodyPr>
            <a:noAutofit/>
          </a:bodyPr>
          <a:lstStyle/>
          <a:p>
            <a:pPr algn="l"/>
            <a:r>
              <a:rPr lang="it-IT" sz="4800" b="1" dirty="0"/>
              <a:t>Evaluation of Hits Cost</a:t>
            </a:r>
          </a:p>
        </p:txBody>
      </p:sp>
      <p:sp>
        <p:nvSpPr>
          <p:cNvPr id="3" name="Sottotitolo 2">
            <a:extLst>
              <a:ext uri="{FF2B5EF4-FFF2-40B4-BE49-F238E27FC236}">
                <a16:creationId xmlns:a16="http://schemas.microsoft.com/office/drawing/2014/main" id="{26346D46-64B4-41AE-8242-EC719901B188}"/>
              </a:ext>
            </a:extLst>
          </p:cNvPr>
          <p:cNvSpPr>
            <a:spLocks noGrp="1"/>
          </p:cNvSpPr>
          <p:nvPr>
            <p:ph type="subTitle" idx="1"/>
          </p:nvPr>
        </p:nvSpPr>
        <p:spPr>
          <a:xfrm>
            <a:off x="13329" y="534544"/>
            <a:ext cx="12192000" cy="589084"/>
          </a:xfrm>
        </p:spPr>
        <p:txBody>
          <a:bodyPr>
            <a:normAutofit fontScale="85000" lnSpcReduction="10000"/>
          </a:bodyPr>
          <a:lstStyle/>
          <a:p>
            <a:pPr algn="l"/>
            <a:r>
              <a:rPr lang="en-US" sz="1800" dirty="0"/>
              <a:t>-Can we detect an improvement in representation of “matched” eddies?</a:t>
            </a:r>
          </a:p>
          <a:p>
            <a:pPr algn="l"/>
            <a:r>
              <a:rPr lang="en-US" sz="1800" dirty="0"/>
              <a:t>-The period covered spans from 1993-01-01 to 1995-12-31</a:t>
            </a:r>
            <a:endParaRPr lang="it-IT" sz="1800" dirty="0"/>
          </a:p>
        </p:txBody>
      </p:sp>
      <p:pic>
        <p:nvPicPr>
          <p:cNvPr id="6" name="Immagine 5">
            <a:extLst>
              <a:ext uri="{FF2B5EF4-FFF2-40B4-BE49-F238E27FC236}">
                <a16:creationId xmlns:a16="http://schemas.microsoft.com/office/drawing/2014/main" id="{4D2C191F-413E-441D-913E-86BFCC499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336" y="1055706"/>
            <a:ext cx="5891993" cy="4126922"/>
          </a:xfrm>
          <a:prstGeom prst="rect">
            <a:avLst/>
          </a:prstGeom>
        </p:spPr>
      </p:pic>
      <p:pic>
        <p:nvPicPr>
          <p:cNvPr id="11" name="Immagine 10">
            <a:extLst>
              <a:ext uri="{FF2B5EF4-FFF2-40B4-BE49-F238E27FC236}">
                <a16:creationId xmlns:a16="http://schemas.microsoft.com/office/drawing/2014/main" id="{DA5695DF-F5B8-4134-B836-25F01D83A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9" y="1123628"/>
            <a:ext cx="5891992" cy="3937899"/>
          </a:xfrm>
          <a:prstGeom prst="rect">
            <a:avLst/>
          </a:prstGeom>
        </p:spPr>
      </p:pic>
      <p:sp>
        <p:nvSpPr>
          <p:cNvPr id="4" name="Rettangolo 3">
            <a:extLst>
              <a:ext uri="{FF2B5EF4-FFF2-40B4-BE49-F238E27FC236}">
                <a16:creationId xmlns:a16="http://schemas.microsoft.com/office/drawing/2014/main" id="{746AC457-9218-4AD6-9453-2B34F2BA9050}"/>
              </a:ext>
            </a:extLst>
          </p:cNvPr>
          <p:cNvSpPr/>
          <p:nvPr/>
        </p:nvSpPr>
        <p:spPr>
          <a:xfrm>
            <a:off x="420697" y="4765119"/>
            <a:ext cx="2438006" cy="2092882"/>
          </a:xfrm>
          <a:prstGeom prst="rect">
            <a:avLst/>
          </a:prstGeom>
        </p:spPr>
        <p:txBody>
          <a:bodyPr wrap="square">
            <a:spAutoFit/>
          </a:bodyPr>
          <a:lstStyle/>
          <a:p>
            <a:r>
              <a:rPr lang="it-IT" sz="1000" b="1" dirty="0"/>
              <a:t>MEDIAN VALUES</a:t>
            </a:r>
          </a:p>
          <a:p>
            <a:r>
              <a:rPr lang="it-IT" sz="1000" dirty="0"/>
              <a:t>==============================</a:t>
            </a:r>
          </a:p>
          <a:p>
            <a:r>
              <a:rPr lang="it-IT" sz="1000" dirty="0" err="1"/>
              <a:t>Radius</a:t>
            </a:r>
            <a:r>
              <a:rPr lang="it-IT" sz="1000" dirty="0"/>
              <a:t> </a:t>
            </a:r>
            <a:r>
              <a:rPr lang="it-IT" sz="1000" dirty="0" err="1"/>
              <a:t>Error</a:t>
            </a:r>
            <a:r>
              <a:rPr lang="it-IT" sz="1000" dirty="0"/>
              <a:t> (km)</a:t>
            </a:r>
          </a:p>
          <a:p>
            <a:r>
              <a:rPr lang="it-IT" sz="1000" dirty="0"/>
              <a:t> GLORYS2V4: 17.100 km</a:t>
            </a:r>
          </a:p>
          <a:p>
            <a:r>
              <a:rPr lang="it-IT" sz="1000" dirty="0"/>
              <a:t> CGLOR:     22.450 km</a:t>
            </a:r>
          </a:p>
          <a:p>
            <a:endParaRPr lang="it-IT" sz="1000" dirty="0"/>
          </a:p>
          <a:p>
            <a:r>
              <a:rPr lang="it-IT" sz="1000" dirty="0" err="1"/>
              <a:t>Amplitude</a:t>
            </a:r>
            <a:r>
              <a:rPr lang="it-IT" sz="1000" dirty="0"/>
              <a:t> </a:t>
            </a:r>
            <a:r>
              <a:rPr lang="it-IT" sz="1000" dirty="0" err="1"/>
              <a:t>Error</a:t>
            </a:r>
            <a:r>
              <a:rPr lang="it-IT" sz="1000" dirty="0"/>
              <a:t> (cm)</a:t>
            </a:r>
          </a:p>
          <a:p>
            <a:r>
              <a:rPr lang="it-IT" sz="1000" dirty="0"/>
              <a:t>GLORYS2V4: 2.900 cm</a:t>
            </a:r>
          </a:p>
          <a:p>
            <a:r>
              <a:rPr lang="it-IT" sz="1000" dirty="0"/>
              <a:t>CGLOR:     3.100 cm</a:t>
            </a:r>
          </a:p>
          <a:p>
            <a:endParaRPr lang="it-IT" sz="1000" dirty="0"/>
          </a:p>
          <a:p>
            <a:r>
              <a:rPr lang="it-IT" sz="1000" dirty="0" err="1"/>
              <a:t>Distance</a:t>
            </a:r>
            <a:r>
              <a:rPr lang="it-IT" sz="1000" dirty="0"/>
              <a:t> </a:t>
            </a:r>
            <a:r>
              <a:rPr lang="it-IT" sz="1000" dirty="0" err="1"/>
              <a:t>Error</a:t>
            </a:r>
            <a:r>
              <a:rPr lang="it-IT" sz="1000" dirty="0"/>
              <a:t> (km)</a:t>
            </a:r>
          </a:p>
          <a:p>
            <a:r>
              <a:rPr lang="it-IT" sz="1000" dirty="0"/>
              <a:t>GLORYS2V4: 44.858 km</a:t>
            </a:r>
          </a:p>
          <a:p>
            <a:r>
              <a:rPr lang="it-IT" sz="1000" dirty="0"/>
              <a:t>CGLOR:     72.033 km</a:t>
            </a:r>
          </a:p>
        </p:txBody>
      </p:sp>
      <p:sp>
        <p:nvSpPr>
          <p:cNvPr id="7" name="Rettangolo 6">
            <a:extLst>
              <a:ext uri="{FF2B5EF4-FFF2-40B4-BE49-F238E27FC236}">
                <a16:creationId xmlns:a16="http://schemas.microsoft.com/office/drawing/2014/main" id="{63E21343-7D13-4668-A882-576161FE37CB}"/>
              </a:ext>
            </a:extLst>
          </p:cNvPr>
          <p:cNvSpPr/>
          <p:nvPr/>
        </p:nvSpPr>
        <p:spPr>
          <a:xfrm>
            <a:off x="8682182" y="4765118"/>
            <a:ext cx="2669308" cy="2092881"/>
          </a:xfrm>
          <a:prstGeom prst="rect">
            <a:avLst/>
          </a:prstGeom>
        </p:spPr>
        <p:txBody>
          <a:bodyPr wrap="square">
            <a:spAutoFit/>
          </a:bodyPr>
          <a:lstStyle/>
          <a:p>
            <a:pPr lvl="0"/>
            <a:r>
              <a:rPr lang="it-IT" sz="1000" b="1" dirty="0">
                <a:solidFill>
                  <a:prstClr val="black"/>
                </a:solidFill>
              </a:rPr>
              <a:t>MEDIAN VALUES</a:t>
            </a:r>
          </a:p>
          <a:p>
            <a:pPr lvl="0"/>
            <a:r>
              <a:rPr lang="it-IT" sz="1000" dirty="0">
                <a:solidFill>
                  <a:prstClr val="black"/>
                </a:solidFill>
              </a:rPr>
              <a:t>==============================</a:t>
            </a:r>
          </a:p>
          <a:p>
            <a:pPr lvl="0"/>
            <a:r>
              <a:rPr lang="it-IT" sz="1000" dirty="0" err="1">
                <a:solidFill>
                  <a:prstClr val="black"/>
                </a:solidFill>
              </a:rPr>
              <a:t>Radius</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GLORYS12V1: 14.750 km</a:t>
            </a:r>
          </a:p>
          <a:p>
            <a:pPr lvl="0"/>
            <a:r>
              <a:rPr lang="it-IT" sz="1000" dirty="0">
                <a:solidFill>
                  <a:prstClr val="black"/>
                </a:solidFill>
              </a:rPr>
              <a:t>ORAS5:     19.900 km</a:t>
            </a:r>
          </a:p>
          <a:p>
            <a:pPr lvl="0"/>
            <a:endParaRPr lang="it-IT" sz="1000" dirty="0">
              <a:solidFill>
                <a:prstClr val="black"/>
              </a:solidFill>
            </a:endParaRPr>
          </a:p>
          <a:p>
            <a:pPr lvl="0"/>
            <a:r>
              <a:rPr lang="it-IT" sz="1000" dirty="0" err="1">
                <a:solidFill>
                  <a:prstClr val="black"/>
                </a:solidFill>
              </a:rPr>
              <a:t>Amplitude</a:t>
            </a:r>
            <a:r>
              <a:rPr lang="it-IT" sz="1000" dirty="0">
                <a:solidFill>
                  <a:prstClr val="black"/>
                </a:solidFill>
              </a:rPr>
              <a:t> </a:t>
            </a:r>
            <a:r>
              <a:rPr lang="it-IT" sz="1000" dirty="0" err="1">
                <a:solidFill>
                  <a:prstClr val="black"/>
                </a:solidFill>
              </a:rPr>
              <a:t>Error</a:t>
            </a:r>
            <a:r>
              <a:rPr lang="it-IT" sz="1000" dirty="0">
                <a:solidFill>
                  <a:prstClr val="black"/>
                </a:solidFill>
              </a:rPr>
              <a:t> (cm)</a:t>
            </a:r>
          </a:p>
          <a:p>
            <a:pPr lvl="0"/>
            <a:r>
              <a:rPr lang="it-IT" sz="1000" dirty="0">
                <a:solidFill>
                  <a:prstClr val="black"/>
                </a:solidFill>
              </a:rPr>
              <a:t>GLORYS12V1: 2.670 cm</a:t>
            </a:r>
          </a:p>
          <a:p>
            <a:pPr lvl="0"/>
            <a:r>
              <a:rPr lang="it-IT" sz="1000" dirty="0">
                <a:solidFill>
                  <a:prstClr val="black"/>
                </a:solidFill>
              </a:rPr>
              <a:t>ORAS5:     3.480 cm</a:t>
            </a:r>
          </a:p>
          <a:p>
            <a:pPr lvl="0"/>
            <a:endParaRPr lang="it-IT" sz="1000" dirty="0">
              <a:solidFill>
                <a:prstClr val="black"/>
              </a:solidFill>
            </a:endParaRPr>
          </a:p>
          <a:p>
            <a:pPr lvl="0"/>
            <a:r>
              <a:rPr lang="it-IT" sz="1000" dirty="0" err="1">
                <a:solidFill>
                  <a:prstClr val="black"/>
                </a:solidFill>
              </a:rPr>
              <a:t>Distance</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GLORYS12V1: 41.671 km</a:t>
            </a:r>
          </a:p>
          <a:p>
            <a:pPr lvl="0"/>
            <a:r>
              <a:rPr lang="it-IT" sz="1000" dirty="0">
                <a:solidFill>
                  <a:prstClr val="black"/>
                </a:solidFill>
              </a:rPr>
              <a:t>ORAS5:     74.044 km</a:t>
            </a:r>
          </a:p>
        </p:txBody>
      </p:sp>
      <p:pic>
        <p:nvPicPr>
          <p:cNvPr id="8" name="Immagine 7">
            <a:extLst>
              <a:ext uri="{FF2B5EF4-FFF2-40B4-BE49-F238E27FC236}">
                <a16:creationId xmlns:a16="http://schemas.microsoft.com/office/drawing/2014/main" id="{ED06A59C-1350-4963-BD9F-D7E4096F7B1A}"/>
              </a:ext>
            </a:extLst>
          </p:cNvPr>
          <p:cNvPicPr>
            <a:picLocks noChangeAspect="1"/>
          </p:cNvPicPr>
          <p:nvPr/>
        </p:nvPicPr>
        <p:blipFill>
          <a:blip r:embed="rId4"/>
          <a:stretch>
            <a:fillRect/>
          </a:stretch>
        </p:blipFill>
        <p:spPr>
          <a:xfrm>
            <a:off x="5672601" y="5325913"/>
            <a:ext cx="2762683" cy="1320570"/>
          </a:xfrm>
          <a:prstGeom prst="rect">
            <a:avLst/>
          </a:prstGeom>
        </p:spPr>
      </p:pic>
      <p:pic>
        <p:nvPicPr>
          <p:cNvPr id="9" name="Immagine 8">
            <a:extLst>
              <a:ext uri="{FF2B5EF4-FFF2-40B4-BE49-F238E27FC236}">
                <a16:creationId xmlns:a16="http://schemas.microsoft.com/office/drawing/2014/main" id="{EF356F92-6793-4293-AC3F-BC85BEAF3858}"/>
              </a:ext>
            </a:extLst>
          </p:cNvPr>
          <p:cNvPicPr>
            <a:picLocks noChangeAspect="1"/>
          </p:cNvPicPr>
          <p:nvPr/>
        </p:nvPicPr>
        <p:blipFill>
          <a:blip r:embed="rId5"/>
          <a:stretch>
            <a:fillRect/>
          </a:stretch>
        </p:blipFill>
        <p:spPr>
          <a:xfrm>
            <a:off x="2705543" y="5167524"/>
            <a:ext cx="2331970" cy="1320570"/>
          </a:xfrm>
          <a:prstGeom prst="rect">
            <a:avLst/>
          </a:prstGeom>
        </p:spPr>
      </p:pic>
    </p:spTree>
    <p:extLst>
      <p:ext uri="{BB962C8B-B14F-4D97-AF65-F5344CB8AC3E}">
        <p14:creationId xmlns:p14="http://schemas.microsoft.com/office/powerpoint/2010/main" val="2343936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26EE1-E6C2-4706-806B-FAC586B39F56}"/>
              </a:ext>
            </a:extLst>
          </p:cNvPr>
          <p:cNvSpPr>
            <a:spLocks noGrp="1"/>
          </p:cNvSpPr>
          <p:nvPr>
            <p:ph type="ctrTitle"/>
          </p:nvPr>
        </p:nvSpPr>
        <p:spPr>
          <a:xfrm>
            <a:off x="0" y="1"/>
            <a:ext cx="12192000" cy="685800"/>
          </a:xfrm>
        </p:spPr>
        <p:txBody>
          <a:bodyPr>
            <a:normAutofit/>
          </a:bodyPr>
          <a:lstStyle/>
          <a:p>
            <a:pPr algn="l"/>
            <a:r>
              <a:rPr lang="it-IT" sz="4000" b="1" dirty="0"/>
              <a:t>Evaluation of Hits Cost</a:t>
            </a:r>
          </a:p>
        </p:txBody>
      </p:sp>
      <p:sp>
        <p:nvSpPr>
          <p:cNvPr id="3" name="Sottotitolo 2">
            <a:extLst>
              <a:ext uri="{FF2B5EF4-FFF2-40B4-BE49-F238E27FC236}">
                <a16:creationId xmlns:a16="http://schemas.microsoft.com/office/drawing/2014/main" id="{26346D46-64B4-41AE-8242-EC719901B188}"/>
              </a:ext>
            </a:extLst>
          </p:cNvPr>
          <p:cNvSpPr>
            <a:spLocks noGrp="1"/>
          </p:cNvSpPr>
          <p:nvPr>
            <p:ph type="subTitle" idx="1"/>
          </p:nvPr>
        </p:nvSpPr>
        <p:spPr>
          <a:xfrm>
            <a:off x="0" y="606671"/>
            <a:ext cx="12192000" cy="589084"/>
          </a:xfrm>
        </p:spPr>
        <p:txBody>
          <a:bodyPr>
            <a:noAutofit/>
          </a:bodyPr>
          <a:lstStyle/>
          <a:p>
            <a:pPr marL="285750" indent="-285750" algn="l">
              <a:buFont typeface="Arial" panose="020B0604020202020204" pitchFamily="34" charset="0"/>
              <a:buChar char="•"/>
            </a:pPr>
            <a:r>
              <a:rPr lang="en-US" sz="1500" dirty="0"/>
              <a:t>Can we detect an improvement in representation of “matched” eddies?</a:t>
            </a:r>
          </a:p>
          <a:p>
            <a:pPr marL="285750" indent="-285750" algn="l">
              <a:buFont typeface="Arial" panose="020B0604020202020204" pitchFamily="34" charset="0"/>
              <a:buChar char="•"/>
            </a:pPr>
            <a:r>
              <a:rPr lang="en-US" sz="1500" dirty="0"/>
              <a:t>The period covered spans from 1993-01-01 to 1995-12-31</a:t>
            </a:r>
            <a:endParaRPr lang="it-IT" sz="1500" dirty="0"/>
          </a:p>
        </p:txBody>
      </p:sp>
      <p:pic>
        <p:nvPicPr>
          <p:cNvPr id="10" name="Immagine 9">
            <a:extLst>
              <a:ext uri="{FF2B5EF4-FFF2-40B4-BE49-F238E27FC236}">
                <a16:creationId xmlns:a16="http://schemas.microsoft.com/office/drawing/2014/main" id="{D204360B-9F12-436B-BD22-8463A5E82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714" y="901213"/>
            <a:ext cx="5559286" cy="3774366"/>
          </a:xfrm>
          <a:prstGeom prst="rect">
            <a:avLst/>
          </a:prstGeom>
        </p:spPr>
      </p:pic>
      <p:pic>
        <p:nvPicPr>
          <p:cNvPr id="12" name="Immagine 11">
            <a:extLst>
              <a:ext uri="{FF2B5EF4-FFF2-40B4-BE49-F238E27FC236}">
                <a16:creationId xmlns:a16="http://schemas.microsoft.com/office/drawing/2014/main" id="{6AC22F29-9093-4797-A39A-0442B5933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83"/>
            <a:ext cx="6096000" cy="3685664"/>
          </a:xfrm>
          <a:prstGeom prst="rect">
            <a:avLst/>
          </a:prstGeom>
        </p:spPr>
      </p:pic>
      <p:sp>
        <p:nvSpPr>
          <p:cNvPr id="7" name="Rettangolo 6">
            <a:extLst>
              <a:ext uri="{FF2B5EF4-FFF2-40B4-BE49-F238E27FC236}">
                <a16:creationId xmlns:a16="http://schemas.microsoft.com/office/drawing/2014/main" id="{E08C7C34-25C7-487B-9AA8-5C27681A9C0F}"/>
              </a:ext>
            </a:extLst>
          </p:cNvPr>
          <p:cNvSpPr/>
          <p:nvPr/>
        </p:nvSpPr>
        <p:spPr>
          <a:xfrm>
            <a:off x="8414328" y="4661986"/>
            <a:ext cx="3777672" cy="2092881"/>
          </a:xfrm>
          <a:prstGeom prst="rect">
            <a:avLst/>
          </a:prstGeom>
        </p:spPr>
        <p:txBody>
          <a:bodyPr wrap="square">
            <a:spAutoFit/>
          </a:bodyPr>
          <a:lstStyle/>
          <a:p>
            <a:pPr lvl="0"/>
            <a:r>
              <a:rPr lang="it-IT" sz="1000" b="1" dirty="0">
                <a:solidFill>
                  <a:prstClr val="black"/>
                </a:solidFill>
              </a:rPr>
              <a:t>MEDIAN VALUES</a:t>
            </a:r>
          </a:p>
          <a:p>
            <a:pPr lvl="0"/>
            <a:r>
              <a:rPr lang="it-IT" sz="1000" dirty="0">
                <a:solidFill>
                  <a:prstClr val="black"/>
                </a:solidFill>
              </a:rPr>
              <a:t>==============================</a:t>
            </a:r>
          </a:p>
          <a:p>
            <a:pPr lvl="0"/>
            <a:r>
              <a:rPr lang="it-IT" sz="1000" dirty="0" err="1">
                <a:solidFill>
                  <a:prstClr val="black"/>
                </a:solidFill>
              </a:rPr>
              <a:t>Radius</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 GLORYS2V4: 17.100 km</a:t>
            </a:r>
          </a:p>
          <a:p>
            <a:pPr lvl="0"/>
            <a:r>
              <a:rPr lang="it-IT" sz="1000" dirty="0">
                <a:solidFill>
                  <a:prstClr val="black"/>
                </a:solidFill>
              </a:rPr>
              <a:t> CGLOR:     22.450 km</a:t>
            </a:r>
          </a:p>
          <a:p>
            <a:pPr lvl="0"/>
            <a:endParaRPr lang="it-IT" sz="1000" dirty="0">
              <a:solidFill>
                <a:prstClr val="black"/>
              </a:solidFill>
            </a:endParaRPr>
          </a:p>
          <a:p>
            <a:pPr lvl="0"/>
            <a:r>
              <a:rPr lang="it-IT" sz="1000" dirty="0" err="1">
                <a:solidFill>
                  <a:prstClr val="black"/>
                </a:solidFill>
              </a:rPr>
              <a:t>Amplitude</a:t>
            </a:r>
            <a:r>
              <a:rPr lang="it-IT" sz="1000" dirty="0">
                <a:solidFill>
                  <a:prstClr val="black"/>
                </a:solidFill>
              </a:rPr>
              <a:t> </a:t>
            </a:r>
            <a:r>
              <a:rPr lang="it-IT" sz="1000" dirty="0" err="1">
                <a:solidFill>
                  <a:prstClr val="black"/>
                </a:solidFill>
              </a:rPr>
              <a:t>Error</a:t>
            </a:r>
            <a:r>
              <a:rPr lang="it-IT" sz="1000" dirty="0">
                <a:solidFill>
                  <a:prstClr val="black"/>
                </a:solidFill>
              </a:rPr>
              <a:t> (cm)</a:t>
            </a:r>
          </a:p>
          <a:p>
            <a:pPr lvl="0"/>
            <a:r>
              <a:rPr lang="it-IT" sz="1000" dirty="0">
                <a:solidFill>
                  <a:prstClr val="black"/>
                </a:solidFill>
              </a:rPr>
              <a:t>GLORYS2V4: 2.900 cm</a:t>
            </a:r>
          </a:p>
          <a:p>
            <a:pPr lvl="0"/>
            <a:r>
              <a:rPr lang="it-IT" sz="1000" dirty="0">
                <a:solidFill>
                  <a:prstClr val="black"/>
                </a:solidFill>
              </a:rPr>
              <a:t>CGLOR:     3.100 cm</a:t>
            </a:r>
          </a:p>
          <a:p>
            <a:pPr lvl="0"/>
            <a:endParaRPr lang="it-IT" sz="1000" dirty="0">
              <a:solidFill>
                <a:prstClr val="black"/>
              </a:solidFill>
            </a:endParaRPr>
          </a:p>
          <a:p>
            <a:pPr lvl="0"/>
            <a:r>
              <a:rPr lang="it-IT" sz="1000" dirty="0" err="1">
                <a:solidFill>
                  <a:prstClr val="black"/>
                </a:solidFill>
              </a:rPr>
              <a:t>Distance</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GLORYS2V4: 44.858 km</a:t>
            </a:r>
          </a:p>
          <a:p>
            <a:pPr lvl="0"/>
            <a:r>
              <a:rPr lang="it-IT" sz="1000" dirty="0">
                <a:solidFill>
                  <a:prstClr val="black"/>
                </a:solidFill>
              </a:rPr>
              <a:t>CGLOR:     72.033 km</a:t>
            </a:r>
          </a:p>
        </p:txBody>
      </p:sp>
      <p:sp>
        <p:nvSpPr>
          <p:cNvPr id="11" name="Rettangolo 10">
            <a:extLst>
              <a:ext uri="{FF2B5EF4-FFF2-40B4-BE49-F238E27FC236}">
                <a16:creationId xmlns:a16="http://schemas.microsoft.com/office/drawing/2014/main" id="{8F9A635C-D30B-4E7F-9EB4-0BFD42BCC104}"/>
              </a:ext>
            </a:extLst>
          </p:cNvPr>
          <p:cNvSpPr/>
          <p:nvPr/>
        </p:nvSpPr>
        <p:spPr>
          <a:xfrm>
            <a:off x="393181" y="4741365"/>
            <a:ext cx="3777672" cy="2092881"/>
          </a:xfrm>
          <a:prstGeom prst="rect">
            <a:avLst/>
          </a:prstGeom>
        </p:spPr>
        <p:txBody>
          <a:bodyPr wrap="square">
            <a:spAutoFit/>
          </a:bodyPr>
          <a:lstStyle/>
          <a:p>
            <a:pPr lvl="0"/>
            <a:r>
              <a:rPr lang="it-IT" sz="1000" b="1" dirty="0">
                <a:solidFill>
                  <a:prstClr val="black"/>
                </a:solidFill>
              </a:rPr>
              <a:t>MEDIAN VALUES</a:t>
            </a:r>
          </a:p>
          <a:p>
            <a:pPr lvl="0"/>
            <a:r>
              <a:rPr lang="it-IT" sz="1000" dirty="0">
                <a:solidFill>
                  <a:prstClr val="black"/>
                </a:solidFill>
              </a:rPr>
              <a:t>==============================</a:t>
            </a:r>
          </a:p>
          <a:p>
            <a:pPr lvl="0"/>
            <a:r>
              <a:rPr lang="it-IT" sz="1000" dirty="0" err="1">
                <a:solidFill>
                  <a:prstClr val="black"/>
                </a:solidFill>
              </a:rPr>
              <a:t>Radius</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GLORYS2V4: 17.100 km</a:t>
            </a:r>
          </a:p>
          <a:p>
            <a:pPr lvl="0"/>
            <a:r>
              <a:rPr lang="it-IT" sz="1000" dirty="0">
                <a:solidFill>
                  <a:prstClr val="black"/>
                </a:solidFill>
              </a:rPr>
              <a:t>GIOPS:     20.400 km</a:t>
            </a:r>
          </a:p>
          <a:p>
            <a:pPr lvl="0"/>
            <a:endParaRPr lang="it-IT" sz="1000" dirty="0">
              <a:solidFill>
                <a:prstClr val="black"/>
              </a:solidFill>
            </a:endParaRPr>
          </a:p>
          <a:p>
            <a:pPr lvl="0"/>
            <a:r>
              <a:rPr lang="it-IT" sz="1000" dirty="0" err="1">
                <a:solidFill>
                  <a:prstClr val="black"/>
                </a:solidFill>
              </a:rPr>
              <a:t>Amplitude</a:t>
            </a:r>
            <a:r>
              <a:rPr lang="it-IT" sz="1000" dirty="0">
                <a:solidFill>
                  <a:prstClr val="black"/>
                </a:solidFill>
              </a:rPr>
              <a:t> </a:t>
            </a:r>
            <a:r>
              <a:rPr lang="it-IT" sz="1000" dirty="0" err="1">
                <a:solidFill>
                  <a:prstClr val="black"/>
                </a:solidFill>
              </a:rPr>
              <a:t>Error</a:t>
            </a:r>
            <a:r>
              <a:rPr lang="it-IT" sz="1000" dirty="0">
                <a:solidFill>
                  <a:prstClr val="black"/>
                </a:solidFill>
              </a:rPr>
              <a:t> (cm)</a:t>
            </a:r>
          </a:p>
          <a:p>
            <a:pPr lvl="0"/>
            <a:r>
              <a:rPr lang="it-IT" sz="1000" dirty="0">
                <a:solidFill>
                  <a:prstClr val="black"/>
                </a:solidFill>
              </a:rPr>
              <a:t>GLORYS2V4: 2.900 cm</a:t>
            </a:r>
          </a:p>
          <a:p>
            <a:pPr lvl="0"/>
            <a:r>
              <a:rPr lang="it-IT" sz="1000" dirty="0">
                <a:solidFill>
                  <a:prstClr val="black"/>
                </a:solidFill>
              </a:rPr>
              <a:t>GIOPS:     3.040 cm</a:t>
            </a:r>
          </a:p>
          <a:p>
            <a:pPr lvl="0"/>
            <a:endParaRPr lang="it-IT" sz="1000" dirty="0">
              <a:solidFill>
                <a:prstClr val="black"/>
              </a:solidFill>
            </a:endParaRPr>
          </a:p>
          <a:p>
            <a:pPr lvl="0"/>
            <a:r>
              <a:rPr lang="it-IT" sz="1000" dirty="0" err="1">
                <a:solidFill>
                  <a:prstClr val="black"/>
                </a:solidFill>
              </a:rPr>
              <a:t>Distance</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GLORYS2V4: 44.858 km</a:t>
            </a:r>
          </a:p>
          <a:p>
            <a:pPr lvl="0"/>
            <a:r>
              <a:rPr lang="it-IT" sz="1000" dirty="0">
                <a:solidFill>
                  <a:prstClr val="black"/>
                </a:solidFill>
              </a:rPr>
              <a:t>GIOPS:     55.982 km</a:t>
            </a:r>
          </a:p>
        </p:txBody>
      </p:sp>
      <p:pic>
        <p:nvPicPr>
          <p:cNvPr id="8" name="Immagine 7">
            <a:extLst>
              <a:ext uri="{FF2B5EF4-FFF2-40B4-BE49-F238E27FC236}">
                <a16:creationId xmlns:a16="http://schemas.microsoft.com/office/drawing/2014/main" id="{855EB151-7CE2-4A90-9B6D-FEF8024117CE}"/>
              </a:ext>
            </a:extLst>
          </p:cNvPr>
          <p:cNvPicPr>
            <a:picLocks noChangeAspect="1"/>
          </p:cNvPicPr>
          <p:nvPr/>
        </p:nvPicPr>
        <p:blipFill>
          <a:blip r:embed="rId4"/>
          <a:stretch>
            <a:fillRect/>
          </a:stretch>
        </p:blipFill>
        <p:spPr>
          <a:xfrm>
            <a:off x="5053557" y="4761135"/>
            <a:ext cx="3204228" cy="1703274"/>
          </a:xfrm>
          <a:prstGeom prst="rect">
            <a:avLst/>
          </a:prstGeom>
        </p:spPr>
      </p:pic>
      <p:pic>
        <p:nvPicPr>
          <p:cNvPr id="9" name="Immagine 8">
            <a:extLst>
              <a:ext uri="{FF2B5EF4-FFF2-40B4-BE49-F238E27FC236}">
                <a16:creationId xmlns:a16="http://schemas.microsoft.com/office/drawing/2014/main" id="{83F9C602-106D-45C1-9F07-567772320C19}"/>
              </a:ext>
            </a:extLst>
          </p:cNvPr>
          <p:cNvPicPr>
            <a:picLocks noChangeAspect="1"/>
          </p:cNvPicPr>
          <p:nvPr/>
        </p:nvPicPr>
        <p:blipFill>
          <a:blip r:embed="rId5"/>
          <a:stretch>
            <a:fillRect/>
          </a:stretch>
        </p:blipFill>
        <p:spPr>
          <a:xfrm>
            <a:off x="2431957" y="4836218"/>
            <a:ext cx="2621600" cy="1628191"/>
          </a:xfrm>
          <a:prstGeom prst="rect">
            <a:avLst/>
          </a:prstGeom>
        </p:spPr>
      </p:pic>
    </p:spTree>
    <p:extLst>
      <p:ext uri="{BB962C8B-B14F-4D97-AF65-F5344CB8AC3E}">
        <p14:creationId xmlns:p14="http://schemas.microsoft.com/office/powerpoint/2010/main" val="174529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08A0825-A8D0-4C92-90D8-44583D26F3A5}"/>
              </a:ext>
            </a:extLst>
          </p:cNvPr>
          <p:cNvSpPr>
            <a:spLocks noGrp="1"/>
          </p:cNvSpPr>
          <p:nvPr>
            <p:ph type="subTitle" idx="1"/>
          </p:nvPr>
        </p:nvSpPr>
        <p:spPr>
          <a:xfrm>
            <a:off x="1" y="728749"/>
            <a:ext cx="5796500" cy="6129251"/>
          </a:xfrm>
        </p:spPr>
        <p:txBody>
          <a:bodyPr>
            <a:normAutofit/>
          </a:bodyPr>
          <a:lstStyle/>
          <a:p>
            <a:pPr marL="342900" indent="-342900" algn="l">
              <a:buFont typeface="Arial" panose="020B0604020202020204" pitchFamily="34" charset="0"/>
              <a:buChar char="•"/>
            </a:pPr>
            <a:r>
              <a:rPr lang="en-US" sz="1600" dirty="0"/>
              <a:t>Ocean mesoscale eddies are often referred to as the '</a:t>
            </a:r>
            <a:r>
              <a:rPr lang="en-US" sz="1600" b="1" dirty="0"/>
              <a:t>weather</a:t>
            </a:r>
            <a:r>
              <a:rPr lang="en-US" sz="1600" dirty="0"/>
              <a:t>' of the ocean.</a:t>
            </a:r>
          </a:p>
          <a:p>
            <a:pPr marL="342900" indent="-342900" algn="l">
              <a:buFont typeface="Arial" panose="020B0604020202020204" pitchFamily="34" charset="0"/>
              <a:buChar char="•"/>
            </a:pPr>
            <a:r>
              <a:rPr lang="en-US" sz="1600" dirty="0"/>
              <a:t>They typically span spatial scales of  ~ 10 – 300 Km and last from days to up to a months. </a:t>
            </a:r>
          </a:p>
          <a:p>
            <a:pPr marL="342900" indent="-342900" algn="l">
              <a:buFont typeface="Arial" panose="020B0604020202020204" pitchFamily="34" charset="0"/>
              <a:buChar char="•"/>
            </a:pPr>
            <a:r>
              <a:rPr lang="en-US" sz="1600" dirty="0"/>
              <a:t>Energy Reservoir : Eddies are recognized as the primary reservoir of kinetic energy (EKE) in the ocean, holding over 90% of the ocean’s total EKE. </a:t>
            </a:r>
          </a:p>
          <a:p>
            <a:pPr marL="342900" indent="-342900" algn="l">
              <a:buFont typeface="Arial" panose="020B0604020202020204" pitchFamily="34" charset="0"/>
              <a:buChar char="•"/>
            </a:pPr>
            <a:r>
              <a:rPr lang="en-US" sz="1600" dirty="0"/>
              <a:t>Climate and Ecosystem Modulation:  Eddies critically modulate air–sea interactions (via changes in SSTs and meteorological parameters) and drive marine biogeochemical production and material cycling, making their precise representation essential for improving the </a:t>
            </a:r>
            <a:r>
              <a:rPr lang="en-US" sz="1600" b="1" dirty="0"/>
              <a:t>accuracy of global climate models</a:t>
            </a:r>
            <a:r>
              <a:rPr lang="en-US" sz="1600" dirty="0"/>
              <a:t>.</a:t>
            </a:r>
          </a:p>
          <a:p>
            <a:pPr marL="342900" indent="-342900" algn="l">
              <a:buFont typeface="Arial" panose="020B0604020202020204" pitchFamily="34" charset="0"/>
              <a:buChar char="•"/>
            </a:pPr>
            <a:endParaRPr lang="en-US" sz="2600"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algn="l"/>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it-IT" dirty="0"/>
          </a:p>
        </p:txBody>
      </p:sp>
      <p:sp>
        <p:nvSpPr>
          <p:cNvPr id="4" name="Titolo 3">
            <a:extLst>
              <a:ext uri="{FF2B5EF4-FFF2-40B4-BE49-F238E27FC236}">
                <a16:creationId xmlns:a16="http://schemas.microsoft.com/office/drawing/2014/main" id="{7D04ADED-9A02-4F81-8A45-6B7BD786E6E0}"/>
              </a:ext>
            </a:extLst>
          </p:cNvPr>
          <p:cNvSpPr>
            <a:spLocks noGrp="1"/>
          </p:cNvSpPr>
          <p:nvPr>
            <p:ph type="ctrTitle"/>
          </p:nvPr>
        </p:nvSpPr>
        <p:spPr>
          <a:xfrm>
            <a:off x="0" y="1"/>
            <a:ext cx="12192000" cy="727260"/>
          </a:xfrm>
        </p:spPr>
        <p:txBody>
          <a:bodyPr>
            <a:noAutofit/>
          </a:bodyPr>
          <a:lstStyle/>
          <a:p>
            <a:pPr algn="l"/>
            <a:r>
              <a:rPr lang="it-IT" sz="4800" b="1" dirty="0" err="1"/>
              <a:t>What</a:t>
            </a:r>
            <a:r>
              <a:rPr lang="it-IT" sz="4800" b="1" dirty="0"/>
              <a:t> are </a:t>
            </a:r>
            <a:r>
              <a:rPr lang="it-IT" sz="4800" b="1" dirty="0" err="1"/>
              <a:t>mesoscale</a:t>
            </a:r>
            <a:r>
              <a:rPr lang="it-IT" sz="4800" b="1" dirty="0"/>
              <a:t> </a:t>
            </a:r>
            <a:r>
              <a:rPr lang="it-IT" sz="4800" b="1" dirty="0" err="1"/>
              <a:t>eddies</a:t>
            </a:r>
            <a:r>
              <a:rPr lang="it-IT" sz="4800" b="1" dirty="0"/>
              <a:t>?</a:t>
            </a:r>
          </a:p>
        </p:txBody>
      </p:sp>
      <p:sp>
        <p:nvSpPr>
          <p:cNvPr id="5" name="AutoShape 2" descr="data:image/jpg;base64,/9j/4AAQSkZJRgABAQEAlgCWAAD/2wBDAAUDBAQEAwUEBAQFBQUGBwwIBwcHBw8LCwkMEQ8SEhEPERETFhwXExQaFRERGCEYGh0dHx8fExciJCIeJBweHx7/2wBDAQUFBQcGBw4ICA4eFBEUHh4eHh4eHh4eHh4eHh4eHh4eHh4eHh4eHh4eHh4eHh4eHh4eHh4eHh4eHh4eHh4eHh7/wAARCAJ7A8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Ac0UAFFFBO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H3bTtxu7Z9aWg0Aee+CdY8UDxx4r07xJc2k0NlFFNax2wO1EIJ5zzmsCC88S33hm4+IcevTROsxaGwAzB5AfG0juSO9d5pvh2aDxrrmtTSI1vqNvFCqD7w2gg5/OuTPhLxZb6FceD7J7IaTNdb0vHJ3xwF9xTb644zQB1fi3xFNpnw/uPEFrEGuPsyvEjdN7Yxn864a91HxB4DbQNWvtaudZi1dvLvYJgAFkZdwZP7oHTFdpq2kzazpeo+FZofJsPsaJb3Wed/wBPbArnB4S8TeIrrRbTxYtlHp+jAkmFiWupANqsP7ox2oAw5NV8Ur4An+Jj65KJomadbBVHkfZw/wBzHrt71es7zXvHl/q+pWeu3GkWulIotIbccPLs3lnz1HbFOPgnxWPCs/gPzbI6HJOcXpY+YLcvuMe31xxmrw8J+JvDeq6qnhQWU+m6rAq7bhiGtpQu3f8A7Qx2oAueBviF/bM+nafqFm8E11aPKJ+kbvGcOB6etNl+JMm3Txa+Hru6l1G8ntrVEZRu8vOWOTwDisL4ieG5tJ8B6Domh3kSa9FcLHbyFTmTf/renbBP5Cut/wCEPaDUPCklnMiW+iCTzVYfNJvTGR+OTQB11q8kltG80flSMoLpnO0+map67q9no1n9pvJNoZgsaD70jf3QO5q/Xn/xl+/4X/7DCf8AoJoA2h4vUgH+xNU5/wCmVaeh6x/ahf8A0G6ttn/PZMZrTHIpaACiiigAooooAKKKKACiiigAooooAKKKKACiqt5qFnaHFxcIjdlzyfwqkdXmnbbZafNIv/PST5VpcyA16KxWXXJyMzW9qvoF3H86lt7CRVPn39xMT6kAVnKtFDsapIHUgVE9zbocPcRKfdwKz20myZ97eazf9dDTm0uwYfPbhvqan26HYti+sz0u4D/20FTJJG4yjqw9Qc1mLpOnLnFnGM0PpNi//LJ1/wB1yKPbrsFjVorMj0+KOPZDNNH9Hz/OoBZ6pB/x66p5g/uzpn+VNVoisbVFZH23VYV/fWCTgdTE+P0NSW2t2MmFlZ7Z/wC5Ku01cZxewrGnRTUZZBuVgw9Qc06rAKKKKACiiigAooooAKKKKACiorxmS0mdThljYg++K8w+A/i661TwHLea1fvfXo1O6iXC5bar4A/CplKMVeTshpXPVKKwH1PUrjPk2qWy44aQ5P5U2NLjcJJryWRsdBwteTiM8wlHTmu/I0jRlI6BmVRlmAHuagN7Zg4N1B/38FYhtYi5dg7MfVzik+y22f8Aj3j/ABFefLiigtoM0+rS7m4L6zz/AMfcH/fwVOrKwyrBh6g1zn2W14/0eP8AKl+zxBgy71I9GNC4oodYMPq0u50dFc663QYyQX0qN/dblakTVNRt1/f2iTgdWibBP4V3YfPsHW05rPzIlRkjeoqjZ6rZXJCrLskP8EnytV6vYhOM1eLujJqwUUUVQgooooAKKKKACiiigAooooAKKKKACiiigAooooAKKKKACiiigAooooAKKKKACiiigAooooAKKKKACiiigAooooAKKKKACiiigAooooAKKKKACiiigAooooAKKKKACiiigAooooAKKKKACiiigAooooAKKKKACiiigAooooAKKKKACiiigAxxiiiigCOSCF5UmeGNpI87GKglc+h7VJiiigArz74y/wCs8L/9hhP/AEE16DXn3xl/1nhb/sMJ/wCgmgD0BPuilpE+6KWgAooooAKKKKACiiigAooooAKKZPLHDE0srqiKMlmOAKxTc32rj/RC1pZZwZmGHkH+yOw96TkkBcv9YtreVreLdc3IH+pi5I+vpVLydavom+1XQsEfpHAMuB/vetXdOsbXT42S1iClzl2PLOfUnvVsmuZ1x2KNhpVjZL+6h3v/ABSSHc7H1JNXc8e1JRWDk2yhRS0gpaljQUlLSGhMGBo7UlFUIKKKXFIAFMeOOQYljR/95c0+koEZI0UW9wZ9MvJrMnrEDuiJ9dp70sOqahYsYtYtxsHS5hGVI9x2rWFHbHUehrSNVxHYfbzQ3ESywSLIjdGU5qSsSXTJLaRrnSZRBIfvQn/Vv+HarWlapHdO9rMpgvI/9ZC3X6j1FdUKikiWjRooorQQUUUUAFUtR1K2sQolYtI/3Il5Zj7CodY1M2rLa2qiW7kHyoeij+83oKzLa0EczXUzma7kHzyn+Q9BXj5pm1PBLlWsuxrSp85HqP8AaWq2VxFPO9nFJGyrFCcPyO7dq439n/Qb7w58O/7O1Oya0uFv7l1WTlijPwSfeu/zQcnqc18Zic2r4hNVHudUaKTDNIaWkNeWmbBSmkHWlNKQCUUUVABRmiiqGRXNtBdIUniVwfz/ADqGGTVtNx9nnN9bg/6qX74X2bvVulruwmY18K705adjOdNSNHTtRt75C0DfMv3424ZT7irlczcWu6UXNu/kXS9JF7+x9RWnpGpfama2uE8m7j+8nZh6r6ivu8rzenjVyvSXY4qlJwNOikBpa9gyCiiigAooooAKKKKACiiigAooooAKKKKACiiigAooooAKKKKACiiigAooooAKKKKACiiigAooooAKKKKACiiigAooooAKKKKACiiigAooooAKKKKACiiigAooooAKKKKACiiigAooooAKKKKACiiigAooooAKKKKACiiigAooooAKKKKACiiigArz74y/6zwt/wBhhP8A0E16DXn3xl/1nhb/ALDCf+gmgD0BPuilpE+6KWgAooooAKKKKACiiigAqC+ureytZLm5kEcSDLE1M7BVLEgAdSawIx/bd+t1IAdPgb9yp6SuP4j7DtUylYCKxt7zWZl1HVlMNurZtrPPbsz+/tW8MAYAwB0ApTSGuOdRspIBQaBQawvqMBS0g6UtMoDSYpaKAExSiiigAooopgFJmlpKBCGlFGKMUXCwtFJS0hjaq6lYxXqAkmKdOY5k4ZDVqlqouxJQ0nUJ/tB07UlCXSjKOB8sy+o9/atas3VrIX1qYxIYpl+aKUdUbsaTQdQkuoGgu1Ed7AdkyDuf7w9jXbTnzEtGnWZr2pfYYUjgAe7nO2FPf1PsK0ZnWOJpHOFUEn6Vy9h591PPqV0RmU7YVx9yMdB+PWuLM8csJRcuvQunDmZNZW5t42LyGWeQ7pZW6sf8KnNBoFfnFarKpNzk7tnfGKS0GSsI4nkPIRSx/AZrA+HniqDxj4eOtW9rJbRi5lt9jsCco2M/jW5ef8eVx/1yf/0E15v+zP8A8kwb/sKXf/odVCmpU5SfQbep6dRxSUVyXGLxRSUooAKKKKAENFLRTuFxKKWg9KB3Eqvf2v2lFaORoriM7opR1U/4VYorSnVlSkpwdmhNJlnw5qcmoWZF3CILyE7JowcjPqPY1q1y100llcx6nDn5MLOv99P8RXTQyLKiuhyrAEH1FfpGU5gsbQUn8S3PPqU+Rj6KKK9UyCiiigAooooAKKKKACiiigAooooAKKKKACiiigAooooAKKKKACiiigAooooAKKKKACiiigAooooAKKKKACiiigAooooAKKKKACiiigAooooAKKKKACiiigAooooAKKKKACiiigAooooAKKKKACiiigAooooAKKKKACiijIoAKKMikyOORzQAtFFGaACvPvjL/rPC3/YYT/0E16DXn3xl/wBZ4W/7DCf+gmgD0BPuilpE+6KWgAooooAKKKKACiiigDG8RzSTPFpFuD5lz/rWB+5H3P8ASr9vFHDCkMK7Y0AVR7VlaDP/AGhqeo6gVHlpJ9nhbvtXr/49mtjvXJUldjSA9KBQaK52WLRQaKkYUUhpGbajN6Amq5RXHUVzfhfxno2uh44rmOK6RnDQseflJBPv0pNS8ceG7HR73VDqCzQ2QBmCKSwBOMgd+adgudLRXG6L8RvD+o6re6fJcLZPb+WUMxx5gdSwPtwK37rxBotraxXVxqVukMqlkctwwHU0rBc06K56Dxt4Vnljih1q1d3cRqN3c9Pzq3L4i0WLUpNNe/i+1xqWaMfTOM9M+1FmFzWorl7Hx14dvNKgv0vliFw7xwxy/KzspIIx9RVtfFWixR2K3t/b2896AYo92c59xRYLm7RSDmlpMYUUUUIAooooAKxdZSSyv7fWLfoCI7pezRnv9RWyelR3MKXFvJbyDKSKVNVGdhMzvE87SJb6dC5U3TfOy9RGOT+fT8aRVWNQiDCqMAVj6CzTzztNvMlmxtgWOeAev6VrnrXx+e4z22I5VtE6qELIWigUV4LZuI6h0ZGGVYEEe1ZnhrQtM8OaX/ZukW/kWvmvNsyT8znLHmtQmmRyJIu+NldemVORmmpNJpAOopaZPNDbwvNNIscaDczMcACosA+ishfEWmyvbLaXKXQmm8omM/cOCcn06U2+8S6Rb217NHexTvZoXljRuQB1qnCXYDZorMtNd0q7tXuYL+Bo4gGlO77oIzVa48T6at3pcNu5uV1C5a3Vk/5ZsELfMO3SnyS7AblFLSVIAelA6UUdqAEpBS0ChoYYDAqwyCMEVJ4auWzPp83Elu3y+6HpTKbbZh1mCbjEiGM/XqK9rh/Euji1HpLQ568bxub9FA6UV+jnCFFFFABRRRQAUUUUAFFFFABRRRQAUUUUAFFFFABRRRQAUUUUAFFFFABRRRQAUUUUAFFFFABRRRQAUUUUAFFFFABRRRQAUUUUAFFFFABRRRQAUUUUAFFFFABRRRQAUUUUAFFFFABRRRQAUUUUAFFFFABRRRQAVX1GO5ms5I7S4FvOy4SQpu2n1x3qxQaAPH/Cuv69pfwn1++u9SbUdUtryWNLmVdvJYAHb2xnpVfW/t3w7PhvWbPVL7UG1STyb+K7mLLIzJu3D0INdtpngW3h8LaxoF7dGeHUppJC6rtKbumPcVm2HgbWdQvdNXxZqdtfWGjgizjhjKtM2MB5Ce4HHFAHGsmsL8Nbr4nt4gv21qNmu0j3/wCjiINxD5fTG3jNaWjR3vxDvtb1jUNVvbJNNjWOxgtJiixvs3lz6nNan/Cudb/siXwl/bsTeGJbgyspi/0gRl9xhz029s4zird34G1rTdav5vCeqWtnp2qwCK7t54yxiYDHmRkd8cYNICDwD4+1C+k0q11i1jWG7tJWW8DfeliOGBHuOaZdfELxBJFpC6V4etri61e8ngtVkuCqCOPP7xjjocZqp8TfC1vB4L0HwfoVzNb6ktwiWkyLlgv/AC1ZvQEE12T+D4Ev/DU9rP5MOhq6rHtz5m5NvJ/WmB0lr532aP7SEE20eYEOVDd8e1cB8aGCyeFixAH9sJyT/smvQhXm3x4sbfUrfwzZ3as0EmsR7wrlTwCeo5FAHoqzwgf66P8A76FPSSN/uOrfQ5rl28A+G5CWMF1k/wDT3J/jWp4f8O6ZoRl/s+OZPNxu3zM/8zQBrUUUUAFFFFABUV4xW0lZeCEOPyqWoL//AI8Z/wDrm38qAM7wxGI9EgGApbLH3JNaJqjoH/IHtv8Acq9XDJalBijFLRWTKQUUUVIxDSMNyOvqpFKaKu5J5FY+AvFEjR2c0emWMVndzXdvdwuWeVmJKqwxwOear2HgHxZPNeXF7Dao9zYNbMrXBcFwwYEDHANeyjiuF1Px4umeM9T0/UYmg06xto2Em3Jmlc4CrTUgOeX4eapPYas11b2cV1e3NtIuGztSNSGGfxqjongm+1aDxJDHJ59jEXtNJE4Kja2TJkHsGZgD6Cu7/wCFgaE+l/bovPlZZTFLAE+eJgM4b04qpL8RtLTULRYLWWTS57Jrs3ajhQCQRj14NNAZuqfD65k/tR7OCyje5traKHAwVaPG7+VUNO+HutQ+J2F1J9osBdteJdG5IOSpGwpjtn1rs9f8daFokE8t08xEECTsEQklX+7j1PNV5viL4fiu4reZpo95QSOyfLCX+6H9CaAMXT/BmpvfQXOo21kDbQXEUW05BLsSGHHB5FRaZ4S8TaUtlbwWmlXsUlukM8twxzblSSSoxyK6nRPGek6xrsulWazuY2KifZ+7Zh1ANdNxQA1F2oq5zgCnUUVm9ygooopAFFFFABQOtFFHURwvhGfzdT1pWPzfaiwHtXRVy/g4btd1YgYCSMpPvmuor4XNVbEysdtL4RRQaBQeleaaEV5xZ3B7iJsfka86/Zukll+GheaV5W/tO6GXOTjfXo9wnmW8sYOC6Mo/EVyPwe8MX/hHwadI1KSJ5zezz5jORtdsiuim17GSe5L3OwrK8XW7XXh27jUgEKHAIJBIOcHHOKv31xHZ2c11Nny4UMj464Ayayl8VaG08sAvAXjRHZcdn+6P0NYQTvoUcd4Y07VNc1C81Keyg05Gmjx5WcMojZcjIHPNSHwdr90gtJYtPtorGGdIJVck3RkBxvGOAM/nXVW3izSJLqS0PmQMsTyoHTG9V+8QKrnx1oy2MV4I7spLEZlHlHPljqxHpwa6/azb+Ekwp/DniqaGW7jt9Lsr1LZLdIYnJSZVxuJOODxxUXh7wXrNn4hivrnyVhGpC9x5xdlHlOpXJA5ywro4/GGl3UDvbySRFdjDzoyNyt0IqWPxfojagLVpZIwxdUmdCI2ZBlgD64zT+sVEnHlCx0NFYOj+K9M1PUI7KBLiOWZGkgMkZAlQHBINb2a45JrcoKKKKQCUCilFDGBqlrDSRJbXER+eKdSPx4q6ap6ywWyUn/nqn866cFJrEQa7mc/hZ1Paiiiv1g80KKKKACiiigAooooAKKKKACiiigAooooAKKKKACiiigAooooAKKKKACiiigAooooAKKKKACiiigAooooAKKKKACiiigAooooAKKKKACiiigAooooAKKKKACiiigAooooAKKKKACiiigAooooAKKKKACiiigAooooAKKKKACiiigBpjQuHKLvAwGxyKcKKKACvPvjJ/rfC/wD2GE/9BNeg1598Zf8AWeF/+wwn/oJoA9AT7opaaOgp1ABRRRQAUUUUAFMnTzIHjzjcpGafRQBheEp1l0nyud1vK8TZ65BNa9ZMYi0/xHNHyq36iQehcDBA/DFa1cclqUFFFFYMpBRRRUjCkNLSGmAHpXHeK/Adnr1/PfS3DrM7QvGGGUVoySCR+NdiaO1MTOCuPh3HKY5PtcSP5rSSoseI5CVwCR6io7f4Zxx6NFpp1aQotrLbNhMZDszAj6bq9ApapMRwEnw7uLvzJNT1t55GjhiAWMKqrHjHHqcVbuPANrJr95qKPb+XevG8wki3PuTpg9K7SgU7gcfpfglrTxRBrcl8C1vvCiJNhlVuz9jjtXY0UVNygpO9LRUsAooopAFFFFABQKSq2q3DWunSyxjdJjbGPVjwKpK4jlPCsaLqmuyI2Q936dOtbxrOFhJpV3ab5Bi5QrL6GXr/AI1otxXxGb0p08VLm6nZSd0JS0lFeQ2ai96Kjnfy4JJMZ2IWx64Fcr8JPFF34v8ACTaxewRwSi8ng2IeMI2AauMJOLl0QrnWSIsiNG67lYFWB7g1w9l8ObW3ubGQ6tdSC2meSTOMy5B2An0XJIruaBRCpKOw7HHWfgeOC6t55LzeYIpYd2z5nDnOWPrWnJ4aheFYzcuMWH2IcDpzz+tb5pK0dabW4WOYn8HwTJGv2t12QJDwOy96XVvCVtfWNtBNM7razSzqo4Ls6FcfrXT001KrSFY4LwnY65ceI9PuLqOaGy0y1eECWPaxYngD14xzXfim5PrTqmpPnaYwooorMAooooADVae3S6vbKBmOBL5jKO4AqyeRTNEH2nWJp1HyQJ5YbsSeTivUyai6uMgraIzqu0Gb9LSClr9OPOCiiigAooooAKKKKACiiigAooooAKKKKACiiigAooooAKKKKACiiigAooooAKKKKACiiigAooooAKKKKACiiigAooooAKKKKACiiigAooooAKKKKACiiigAooooAKKKKACiiigAooooAKKKKACiiigAooooAKKKKACiiigAooooAKKKKACvPfjN/rfC3/YYT/0E16FXn3xl/wBd4W/7DCf+gmgD0BegpaRPuiloAKKKKACiiigAooooAz9bs2vLT91xcRHzIW9GFN0i/TULMTBSkgO2SNuGRh1BrSrD1e3msLs6tYxGTPF1CP41/vD3FY1IaDTNaiobO4iurVLmFw8bjIIqauRqxaYUUUVIwooopAIaKWigBtFOpCKExWEpRSUCncB1FFFK4woooqWwCiiigApDS0hqkJh3FY4B1bXF2tmysWzx0eX/AOtT9TuZLqV9L0+TFwR+9kX/AJYqf61o6ZY2+nWMVnaptjjHHqfUn3rejBt3ZLZFr1l9u0+SL+NfnjI6hhyKydNulvLRZlbJ+647hhwa6Wuc1Gz/ALL1GS+iTFpckeeB/A/976GvKz/L3Wpe1huvyNaFSzsTGgUvBwQcg8g0nSvg2juuR3g/0K4/65P/ACNeb/s0Ky/DJgylT/al3wRj+OvTCaitbe3tY/KtoI4I9xbbGuBk9TirhUUacodxW1JsUlLSdaxsMWjFFFABSUtJimgAUtJS5pPcAPSkoNFCGgozRSNgAlmAAGSTQwIry4FvAXwWZjtRR1LHoK2NItRaWSR7QHPzP9T1rH0OD+0r3+0JQfs0Jxbjsx7v/hXSV93w5l7o0vbTXvS/I4a87uwUUUV9Mc4UUUUAFFFFABRRRQAUUUUAFFFFABRRRQAUUUUAFFFFABRRRQAUUUUAFFFFABRRRQAUUUUAFFFFABRRRQAUUUUAFFFFABRRRQAUUUUAFFFFABRRRQAUUUUAFFFFABRRRQAUUUUAFFFFABRRRQAUUUUAFFFFABRRRQAUUUUAFFFFABRRRQAV598ZP9d4W/7DCf8AoJr0GvP/AIyf6zwv/wBhhP8A0E0Ad+n3RS0ifdFLQAUUUUAFFFFABRRRQAUEZoooAwbnT7jS7iS90pN8Mh3T2vY/7S+hq9p9/a30Ze2lDFTh0PDIfQjtWgay77R4Zrn7Zbu1rd4wZI/4vZh3rCdK40y9RWTHqc1tN9n1a3MRzhLhOY3/APia1EZHQMjBl9Qc1yuDRdx1FFFSMKSlopWASlooosAUlLRSATmkp1JQADpS0maM07CuLRSVUvtRtrRfmLSSdo4xuY/hVKIXLZ461jPqcmpXj2Gk5cLxNd4/dx+wPc042V/q4J1BjaWh6W8Z+dh/tH+lbFnbQWlslvbxLFEgwqqK6KdHXUlsh0vT4NPg8qEEknc7tyzt6k1bxS0V0pWJExTZ4o5omikQMjDDA9xT6Q0NJqzA5eaN9DkEU7F7BmxFKeTF/st7e9XeCAQQQehFbE8Uc0bRSoHRxhlIyCK5y40270dg1irXVlzuhJ+eP3X1HtXx+a5DJN1aH3HVSrdGWZMKhYnAAySfSqOhavpuuWH27SrpLq38xo/MTpuU4I/CrEs8Nxp1w0bg/uXyp4I4PUV5z+zPj/hWLY6f2rd/+h18z9WfJKUtGjo5j000dKKQ9a5WyxaKSilcBaKSsrUNRuGuRY6bGss3/LWVj8kI9/U+1JuwGhc3NvbR+ZcTJEvbc2M1Qk1y02kwx3E5HQJC3P49KZb6Vbpcm6uGa6uCMb5OQPoO1XlOOF4HoK5ZYtLSJaiUE1ttw87TL2FD1YpnH4DmrEesae0mxpjEx6CVSmfzqzk1U1SSxit2+3+WykfcYZY/QUQxblJLlHymjuAG4kYxnOeMVTgjbXWMULMtiD+8kAx5n+yPb3rnrHTtVkAnWOSLSs5XT3f95Ivrnt9K73Rbyzu7JWs8Ki/KY8YMZ9CO1fZ5LlCqtVa33HJXm46IuQxJFGscahUUYAHYU+iivuYqyOEKKKKYBRRRQAUUUUAFFFFABRRRQAUUUUAFFFFABRRRQAUUUUAFFFFABRRRQAUUUUAFFFFABRRRQAUUUUAFFFFABRRRQAUUUUAFFFFABRRRQAUUUUAFFFFABRRRQAUUUUAFFFFABRRRQAUUUUAFFFFABRRRQAUUUUAFFFFACPu2HbjdjjPrXmPhPXvE0fxQ8Z6Xr19DdWmnWNvc2sUUe1UDBifqeK9PrkNP8Iyw/EPxF4knuEe11aygtVhA+ZdgYMSffNAHAR6n4pb4fT/FBvEFwLmNmnWwCj7N9nD/AHNvrt/i9av2Nzr/AI/1LWdSt9eutIs9LjRbK3tcYM2zeXkJ+8O2KsL4B8UJ4Xm8CLfWb6BJOSLplPnCAvuMWOme2fSrw8I+JPDup6ovhaSzk0/VYlVkuchraQLt38dRjtSAseBfH76tJplhqlqIbi6tJJPPU/IzxkBx7dc0y9+JUiQacbHQLm8m1K9mtbONHA3+XnLk9hxWF8R/Da6V4J0Dw5ot8qa8s4jtn53SBv8AWnjnGCf0rsV8FpBeeFZLS4EcOhK4ZSMmXcm3Ofrk0wOstmke3jaaMRyFQXQHO09xmuD+Mh/eeF/+wwn/AKCa9ArzL4/R38tj4cj0u4jt7xtYj8qSRdyrwc5H0oA9MT7opa4ltN+Imfl8Radj/r2H+FbXhe18SW5mOvalb3gOPLEUWzbQBuUUUUAFFFFABRRRQAUUUUAFFFFADZESRCsihlPYjIrKm0jypDLpt09qx6p95D+Fa9GKlxTAw2v9Qs2239iXi/57wHIH1HarVvqdjMBi4Vc9n+WtKqt7p9neRtHcW0Uit1yvNZOgmO49WDKGUhgehBorLj8O29u2bO6u7cZ4USkqPwNSNYatErGDVPNbPCzRjH5jmsXRl0HzGhRmqKDWljzItk7eibh/OkabUlPOn7/92QCpdGYJl/NGaoLc6kTzpbD/ALaCnhtUY8W8MY/2mzj8qPZS7DuXKKzTBrkk2GubSGL1jQlv14px0iaVStzqlzJk/wAOE4/Cq9jITZanurWDiaeND6FufyqjLrUGfLs4J7yXssa/1NS2Xh7SrWUTC3M0o/5aTMXb8zWoiIgwiKo9AMVcaHcVzH+y6tfJ/pNytkh6xw8tj/eq/YabaWIPkR/Merscsfxq3RXRGCQgoooqgCiiigAooooAKDRRQBl6rottfLIctbzMhUSx8EZH61xngTwndfD3w4+jh5NUtTdy3AuEXa67zkgr7V6PRXDisuoYmLjJblRm4nMRX9rKP9cFPo/BqwpDAFSCD3Fat7p9leRNHc20cit1yvWs0eG7OFt1rNcwc/dEpKj6A18tiOF6id6Ur+p0xxC6jaKedHu1yY9Ukx2Vo1I/lmszVxrOm6dJdSS2Em0YUEEFm7D615tXIcbD7NzWNaLI9XurmSZdN09gs7cyykZESf4+lT2VrDZ24ghztHJJ6sfU1jaVp3ie2td082nG4lPmTPtYkse34VeOn6tIo8zVynqI4V/qK8+eT42o+XlsbxaL5IAyeB6mqdzqthBndcBz6IN38qi/sC3mYfbLq6uQP4TKVU/gK0bW0tbSJYre2iiVem1f61rQ4YqPWrK3oXzGfFNql8f9Ft1tICP9dPyx9wv+NT2Gk29rJ58zNdXR6zS8n8B0ArR5pK+hweU0ML8C17sh3Fzk1Qvobq3m/tLTDtuE5ki/hnXuD7+hq9TxXrQbi7omSTVjR0i/t9SsI7y2bKOOQeqnuD71bFctYyf2VruRn7JfttbHSOXsfxrqa9ijPnjc82cOV2FooorUgKKKKACiiigAooooAKKKKACiiigAooooAKKKKACiiigAooooAKKKKACiiigAooooAKKKKACiiigAooooAKKKKACiiigAooooAKKKKACiiigAooooAKKKKACiiigAooooAKKKKACiiigAooooAKKKKACiiikAUUUUwCiiigAooooAie2t5LiO4khjeWPOx2UFlz6HtUtFFABXn3xl/wBb4W/7DCf+gmvQa8++Mv8ArfC3/YYT/wBBNAHoA6ClpF6CloAKKKKACiiigAooooAKKKKACiiigAooooAKKKKACiiigAooooAMUUUUAFFFFABRRRQAUUUUAFFFFABRRRQAUUUUAFFFFAEV47R2c0inDLGxH1ArgP2fNd1TxF4Bk1DV7prm5Go3MQduu1XwB+Fd9eqz2U6KMs0bAD1OK87/AGcdK1LR/h5LaapZS2c51O6kEcgwdpfg/jQB6VRRRQAHpXM6z5d/r8Nqzbo7JfOZB0Lnpn6da6SVxHGznooJrldCjJgnvpOZruZnY+wOAPyFc2JnyxsbUI3lcqeIvE2n6HqmnWWoOIlv2ZUlPQMBnH41Nc6/otvHBJPqcCJcDdE2SQw9fYVk+NdL1i41jRtW0i1srxrF3MkNy20EMMZBwea5XUvBPioaa1nbSWs0d1BL5iCYxiGV2DYBwcrwR2rzGd6segy67o8N6LOTUYBcEAhM569MkdM1Vk8T6HaxRtqWpWttJICwUPuBAOM5HauL0/wf4mt9QtmSOytyRF9ouEmLKwRdpDIRyffNaEPgvUDbzRTJaMTYSW6HrhmJI/CkVpY7W+v7GxtBd3V1HFb8YkJ4OemPWqU3ibw/DYx302rW6W8hKoxJySOvHWsbxH4e1K48E6dpttFBcXdp5O9HlKBtoAO1sHB9OKxbTwv4usWttWEem6lfASRG2uWOyKNsYO7HzEc54FJIDt5fEGiQzwwy6nbq8wVo+eGDdOenNZ+meMdKn0+a8vpRYiO5ktwrgktsJBYAduK43xF4J8XXytaxSWTRYgdHSUxxoyHLKExz7c1Jc+C/EcckV/D5M8wlnD263JiASQsQ2cHOM9KYWXc9GuFh1HTT5MgeOVA0UiHI9QQa2fD159t0uKQtukX5H/3h1rnfDWmDRvD9lpan/j3jwTnPPfmrvh4tZ6/dWn/LK5QTxjPQjhq6cJPlnbuc+JheNzpRS0lLXpo4AooopgFFFFABRRRQAUUUUAFFFFABRRRQAUUUUAFFFFABRRRQAUUUUAFFFFABRRRQAUUUUAFFFFABRRRQAUUUUAFFFFABRRRQAUUUUAFFFFABRRRQAUUUUAFFFFABRRRQAUUUUAFFFFABRRRQAUUUUAFFFFABRRRQAYoxRRQAUUUUAFFFFABXn3xl/wBb4W/7DCf+gmvQa8++Mv8ArfC3/YYT/wBBNAHoC9BS0i9BS0AFFFFABRRRQAUUUUAFFFFABRRRQAUUUUAFFFFABRRRQAUUUUAFFFFABRRRQAUUUUAFFFFABRRRQAUUUUAFFFFABRRQTgZPAoAKBxWTea3BEJltY5Lx40LMsQ4GB3Nc38NPFN7480F9eT/iX232mW3WADLgocEk0mB3JOOuBTSy/wB5fzrIPhyznP8Ap011ejJIWWU4H5Ypf+EX0EKV/s9cf9dG/wAaQFjX7mODR7mRmGCu3g9zxVC1iMFnBCRjZGo/SsLxv4Y0uOztI7FJ7KSW5UF4ZWB457k+lPltdWhUfYtVdyucfaV3bvYmvPxc/eSO3CwbVzd6nFc9N4v0OOHf9oZn+1mz8oKS/mgEkY+gJqSLXprZQutWTWp7zx/NF9c9qzD4PsbvxPd+Jre+fZe22wRxEFUlxt85T2baSPxrkOmzW4+Hx94eM1/DPJPbzWUBuHjkjIZowSNwH1BqWHxlp7W8t8FuWgS2ScQiE+bhunHvXP6b8L7e1maY6gQ72jWjsqfM6li25ic5bJNa3inwNBrkMqf2hND5kUMbAcK4j6Bsc4PcU1EbRW1P4h2sb6PLY2txPFeXb21xEEPmxsqk4x+FWb3xrZtay3OlzCbZGGMTqQyndghvQiqn/CB3UE0FzYa19lmt7o3MIWL5FJUqRj05p9t8PbaD7S41K4Mt4N1y+B88hOS3tQ+UFYZL8Q4LXVYbSSzuLmBzN5txChxDs28EfjXVWOr2N9em1tZhJIIVnOOQFYZHP41g23g2LTp1vo7ye4EclxJJAVz5qygZQflSfCjw1N4d8PTG8aVry8naVvNOXjjz+7j/AOArgUmDaOuyM1VubiOz1PT7p+A0hhZvQEf41bFZ3iPjTPM2gmOVGGR71VOVpJkzV00dhjmlxTIn8yNW7MoIp9e2eUFFFFABRRRQAUUUUAFFFFABRRRQAUUUUAFFFFABRRRQAUUUUAFFFFABRRRQAUUUUAFFFFABRRRQAUUUUAFFFFABRRRQAUUUUAFFFFABRRRQAUUUUAFFFFABRRRQAUUUUAFFFFABRRRQAUUUUAFFFFABRRRQAUUUUAFFFFABRRRQAUUUUAFeffGX/W+Fv+wwn/oJr0GvPvjL/rfC3/YYT/0E0AegL0FLSL0FLQAUUUUAFFFFABRRRQAUUUUAFFFFABRRRQAUUUUAFFFFABRRRQAUUUUAFFFFABRRRQAUUUUAFFFFABRRRQAUUVW1G8isbYzSZY9EQdXPYCkA69u4LOAzXEgRB+ZPoB3NZqRXmrLvuw1raE5WIH53H+16fSjTNPuJrgajqxDT/wDLKAfchH9T71sGhgUrq3ht9LuI4Y1jRYXwFHsa80/ZX5+Fsn/YWu//AEOvV5kWSJo2GVYFSPY1jeDfDOl+EtGOk6PE0dsZnmIZsne5yakDaopBRQmBz/jL7+mDt9q/9lNQGpfGrbP7MfGQLsZ/75NRsOSOlePjn+8PSwb9wYcEEMMg9QehrKfTprOZrjRpRbsfvwN/qn/Dsa1TR3rijJo7LXIdF1aHUd8LxtbXkRxLbyfeB9R6j3FaQrG1OxjvAkqM0F1EcxTp95T7+o9qk0TVJbiR7HUY1h1KIfMF+5Kv99Pb27VvGVzKUWjV70lL70lWrEBS5zSUUwCqmsj/AIl0oPt/OrYqj4gk8vS5GxnLKPzNCBnU2n/HtF/uL/KpajtQRbxKeoQfyqSvdR5LCiiigAooooAKKKKACiiigAooooAKKKKACiiigAooooAKKKKACiiigAooooAKKKKACiiigAooooAKKKKACiiigAooooAKKKKACiiigAooooAKKKKACiiigAooooAKKKKACiiigAooooAKKKKACiiigAooooAKKKKACiiigDn5vGGgx+LYPCy3qyarMjP5KDO1R1JPaqHiP4g6NouuPpHk3l9cQRCa8+yxFxaRno0h7Vl+KbO1g+LPhi4htoo5pRL5jqgBf5T1NY/hfU9P0TxR8RLbW7mK2uJJjdIJmCl4CmAVz1GaAPUrC/tL+1iurO4jnhlQOjI2cqehqUzwgFmmjABwSWHFeG6VLceBPDWgeMrtp0s3glt54M4ADtmIkeuRj8asS+H3uLjwLY6vJdJ/ad3c3l3EJSC5Zd6o2OwBAxSA9tVlZQysCCMgjvXnvxoYCXwr/wBhhP8A0E139vDHbwJDEoSNFCqo7Adq80+P8l5DaeGZdPthdXa6xGY4S20Pwc8/SmB6cvQUtca2seOM4XwtB9Tcj/Gtjw5d67dGX+2dLjsQP9XslDbqANqigUUAFFFFABRRRQAUUUUAFFFFABRRRQAUUUUAFFFFABRRRQAUUUUAFFFFABRRRQAUUUUAFFFFABRRQO9AEdzNHbwPNK21EUkmsnSbea9vDrF4uARi1iP/ACzX+99TTbtW1jVBbf8ALhbNum/6aP2X6CtwDAwOBSABSGlqvf3dtY2zXN1MsUS9WY1L2AnJqC4vLWGPzJriJEz1LCub1DVNV1SynOlw/YrXyXP2mZfnb5eNq/415z+zPYx33w0N5qTyX9yNVuh5ly5fGH7A9K554iMU2B6rP4ks/N8mzhuL2TuIUyB+NB1LVpYN0WnxROeglfkfhU8aiNdqAKPRRgUtefPHzb93QdjlPHh8SzeHvMguLSGaGZH4i3cZ5qNrTxBJh11yNdwB4gHeul1aH7RptzCOrxkD64rF0Kf7Ro1rJnLBNj/VTj+lcVavOWrZ34NrVFH7H4iU8a5EfTNuKkX/AISGLaDJZXPrlNhrWxSdKw9o2ejoZs1/qNvtaTSmmQ/eMLbiPwqhqF/puqIpjuWsdRgbdbvKChRvQ+oNdCCfWmXEMNymy5hjmX0dQauNWwmhfD2qDVLEyOgiuYjsuIgchW9R7HtWhXC6tof9iXR1/wAPTTWToALyBPmjmi91Pcdcjmtuy8RqohXVofswnx5NymTBID05/hP1rrjNSRg4tG/RQfqD3BHpQtVckKoa1G84tLWNcma4UfQDmr+2obPdN4jhiBGyGEyMPRicCtKMeaaRFSVotnTCikHSlr2zywooooAKKKKACiiigAooooAKKKKACiiigAooooAKKKKACiiigAooooAKKKKACiiigAooooAKKKKACiiigAooooAKKKKACiiigAooooAKKKKACiiigAooooAKKKKACiiigAooooAKKKKACiiigAooooAKKKKACiiigAooooAhe3ikuEmkhRpI87HIyVz6VS1bw/ouq3EdxqGm21zNHwrugJx6e49q06KAOa8X+HZ/EMun2UklsmjwyiW5gZMtKV+6o7AVvvbwvLHI0KF4s+WxXlfp6VNRSABXnfxnGbjwp/2GE/8AQTXolee/Gb/X+Ff+wwn/AKCaYHoIAxSgUDpRQAUUUUAFFFFABRRRQAUUUUAFFFFABRRRQAUUUUAFFFFABRRRQAUUUUAFFFFABRRRQAUUUUAFFFFABVDW7z7HZkowE8rCOEerHpV+sSDbqHiWSY/PFYjYnoHPU/WgDR0u1FnZpDuLN1dj1Zj1NWqKKkCtqd9b6dZSXVy+1EH4k9gPesGC0l1F01DWEDNndBbfwxDsSO7Utw51TxIY5FBtdP7HkNKf8K035Oa8vF4iV+SJSRHdBpLWaMY3NEyqPcjArh/gZ4c1Xwt4CbSdZhWG6OoXE21W3DY7ZU5+ld1RXn87s0DCiiiswA1yunW7abruo6ceYZW+0wewbqPzzXVGsDxjBcRwwaxZt++smzImP9ZEfvD69xUy1RrQnyTJ6Q9aI5I5okmiYNHIoZSO4NKawseymNxRzS0U7jGsMghuQeorE0tVtb668PXaK9tKpmtA3IKn7yfh/Wt2sjxNbs9rHqEBK3Vi/mxsOpX+JfoR/KqhLULXCKa48PzRxtun0iQgbictan+q/wAq6YYIDKQQRkEdDWSjQ3tmGba8M6dOxBFQeE5JoUudJn3N9jb9y5/iiPT8uldVKpzOxjOPU3cgZJ6AZNL4TtW2XOoy48y6k4/3BworO1NpLhoNNtiRNdNhiOqRj7zV1dtCkEEcMYwiKFFepg6V3zM4MTO3ukgooor0jjCiiigAooooAKKKKACiiigAooooAKKKKACiiigAooooAKKKKACiiigAooooAKKKKACiiigAooooAKKKKACiiigAooooAKKKKACiiigAooooAKKKKACiiigAooooAKKKKACiiigAooooAKKKKACiiikAUUUUwKmralYaTYyX2pXcNpbRjLyyuFUfnVLRvE/h/WIbeXTdWtbhbnd5IWQZfHXA71y/xjtbkQ6PrP8AZNxrNhpt4s13YwJvdk/vhP49vpXmPh9rnxDHp+i6D4a1e0vIdee9+33NkbdLWDeScE9dw4x70AfRw5ooHQd6KACiiigAooooAK89+M2PP8K/9hhP/QTXoVeffGUfvfCx9NYT/wBBNAHoI6UUDpRQAUUUUAFFFFABRRRQAUUUUAFFFFABRRRQAUUUUAFFFFABRRRQAUUUUAFFFFABRRRQAUUUUAFFFFAFfU7gWmn3F03SKNm/IVT8MWa2ekRLj95L+9kY9WZuc0niAPcNa2COUE0oLkf3V5x+NaY4wBwBSYDqD0oopAcx4a3Mt+0g+drtya1GHFZsStp3iO4t2/1N9+9iPYP/ABCtJzmvAxCaqMroRTyeVBLLjOxGfHrgZrlfhL4um8beETrc9qls4vJ7fYpyMI2Aa6e+/wCPG5/64v8A+gmvMf2Xv3fwlmdRkjVL1gDx/HUqCcWxHqlFeaeA/G994ieOWTW9HRmnljNiiMZQEYjGcYzxXQy+JrxvhvdeJbe2ia7SF2jhY4VmDYAJrLka3A6qhlVlKsoZSMEHoRXB6d46urqy0iSeyS0uJg6ahCxybd1XPHqDS6j4+tbfUre1SUsgjR7mRYGZUV+jZ7cUcgy/bxjQdSGlO2yyuHJsnY8Kx6x/4VqkHkVk6v4k8K6ncNoF5JJIksgiFwIz5Syn7oD9mpsV1c6PdLpmskmM8Wt8fuSD+657N/OspQPRw2Iv7rNY0UHPB7HoaTNYvQ7haaVDKVYZBGCPalzS04gYvhlHtBd6Sx3JaSkwe0bcgfhzVwXSWetyTTMFhW0yx7k54H1rN1q6h0bxFa6pcTCO1uYjBIv8TOOVwO9XvBGmza9et4n1OKWK1J22NnKuMKP+WjD1PUV2YShKpUVtjGtVjCLudH4Xsp183Urxdtxc42p/zzTsK3KBilr6OnBQVkeNOTk7hRRRVkhRRRQAUUUUAFFFFABRRRQAUUUUAFFFFABRRRQAUUUUAFFFFABRRRQAUUUUAFFFFABRRRQAUUUUAFFFFABRRRQAUUUUAFFFFABRRRQAUUUUAFFFFABRRRQAUUUUAFFFFABRRRQAUUUUAFFFFABRRRQAUUUUAed+LtHk0tbnVtT+IN9p1pJJ8qmMELnoqjOTXNaP4g0CLX9JSD4k3+qSXdyI4rWO24lPcE+ldp8SdMuLm90TU008anbWN0DcWpx91uPMAPUrXnM2k6paanZ+GNO8LPHqdtrP2y11OOJRDHbFyWJOP7uRj3oA96BAApaaOcZ5p1JAFFFFMAooooAK8++Mn+t8L/8AYYT/ANBNeg1598ZP9b4X/wCwwn/oJoA9BHSigdKKACiiigAooooAKKKKACiiigAooooAKKKKACiiigAooooAKKKKACiiigAooooAKKKKACiiigAoooPAoAwnuoW8UO000ccdtCFy7Y+Y1sQzRTp5kEiSp/eVsivNvG0dxea9pa2FpDcPNfOGSckI4Ve+KxdO1TWNC1LWrPbDpks2oQwZUloLeNv+Wgz0P6VFwPZqWvHr/wAceIIbeSBby3mjtZWR7uLaHmUDO5QeDjviprrxxqy6paM2oQixkjiKvGo3MW6h0PzD8KVwPStc0+HV7HyfMKOrbopUPKMO4rM02+mMrWGpRiG+j6c/LMv95f8ACvNfC/iDXrTT/L0zWre/muNRmhWz2hngGc5Pfj3rq/CmpDx5PdmUqbSxjWETR8OLnqxU+2CCK5cRh/a6rcdzryOuehHIqraafZ2Vm9pY28dtC+47I1wMt1P1qnK2s6KhN4v9p2KAkzIMSoPcd6d4e8RaJ4htDd6LqVvdRBijbGGVYdQR2IryqlGcHZgct4L8J+JPDsKacL7TJ7JZ5H8zyNsu12Jxn15raTwwq+B5fDP2psMjL52ORlt1XrvxBpdtK0XnmeRT8yQLvYfXFRrqmqXW77Ho7Iv8Elw+AfwHNZSqX1YWOf1j4fx3niqy1+21GS3ENm1rcW4GVmYjAk+opR4FK22pRm84vbaK3B28rsUDP6Vv+V4jlO5riztz6RqSP1pX07WpUCtrZjPqkQqHXXcpRZzkPgGWO5Sz/tAf2Ityt2Ydn7wyL2z6Zrt7u2iurdoLiFZInGGRhkEVitomsHp4muV+kS/4Usej61G4b/hJJ3Ho0S/4UnXh3HyMrNoOoWE2dIvN1vj/AI9bgkhf91u1Ma8voHCXmj3Knu8JDrWh9j17flNWjYDs0Q5p6TeIoifPtLO4jB6xsVbH48VPNCRtTxFWGhlHVVyfLsb6Vv7qx9akjj1y9Qtb2KWSY/1lw/I/AUyXx1psDyQy2V6LqP70MUfmAfVhwK0NOhuvEaJc3F4kNlnP2a3fJb2c/wBK6KOG9psayxs+iOXv9G/tGVZkMt+LKZXnvX4BPdYh/M16lbBFgRY1CptG0DsKglt449NkggiRFEZCqowBxTdBkaXSLZn+/sAb6jivcwtBUY2RxzqObuy8OtFFFdRAUUUUAFFFFABRRRQAUUUUAFFFFABRRRQAUUUUAFFFFABRRRQAUUUUAFFFFABRRRQAUUUUAFFFFABRRRQAUUUUAFFFFABRRRQAUUUUAFFFFABRRRQAUUUUAFFFFABRRRQAUUUUAFFFFABRRRQAUUUUAFFFFABRRSMQASeB3oA86+Ntwlrb6LJql3c2nh/7en9pSwEjC5+UORyEz1rF+I+u6Zc+KPCsnhHXJJ9eF2sS21pKWjltj98SjptA5B9RWvbeNLvUtJ8Ua9qOmWo8LacssdurtukumjHzEjoFJ4FcZ4Q1jxH4bsvD3i/UNH0eHTfENwkUtrbxbJbJJP8AVnd/Ec4BFAHvYHFLSDpS0AFFFeVfH59Vs5fCl9Z6xc2tudftYZraLgTBieCfT2oA9VorlNU8S3Ol+PLXR7yBF0y7s3miuScbZEPKH6jmubl8d+JLldDTS9LtHk1m9nigM0hCxwx5w5x1yBmkB6fXn3xk/wBb4X/7DCf+gmu+t/M8lPOKmTaN5XpnvivPfjfcW9pH4ZuLqaOCFNYj3SO2FHynqaAPRR0orI/4Sfw6ODrmn/8Af9f8auadqmnaju+wX1vdbPveVIGx9cUwLdFFFABRRRQAUUUUAFFFFABRRVe6vbS1Utc3EUIH99gKALFFZH/CRaSwdo7hpAnXahNUZ/FkRUtZ6VqF2B/dVV/9CIquV9jN1qa3kdLRXJf8JJq0wPk6KIPT7RMB/wCg5oXXPERHNhpoP/Xdv8Kv2M+xg8dh07c6OtorkzrniLH/AB46d/3/AG/wpP8AhINcjG6bS7aT2hmOf1Ao9jPsL+0MN/OdbRXLW/i59ubvQdRt1HBc7GH6HNX4vE+kvEZGlljA67omGP0qHCS6G0cRSltJG1RVGz1fTLw4t76CRv7u8A/lV6pNk7hRQTVWfUrCEgS3cKk9BuFAFqiqn9pWGM/ao8fWlh1GwmcpFdwsw7Bhmi4FqikzUb3Fumd00a49WFAEtNlYLGzN0AJNVDq2l/8AQQtv+/gpl1qFjNZT+Ve27fu26SD0pAV/D8FvNp8Ny0Ss4kd0Zhkrlj0q3daXp10twtxZQSrcLtmDLnePeqWnW/neFVtrecBpLchXRuQSOD+teVaN4g8YXN3brNb6qFvWFhjyuIHjJ3S59CB196zk7AesS+HNCms4bKTSrRreA5iQxjCH2p8ug6NLqEOoSaZatdQrtjl8sZUV5NDf+JbvxJC0M17bx3bzRSxHeXXapK5GNq8jsabf61441KwGo2tvc2lm10tlceeGQrGn3nAUE8tnnFJO4HrEHh3R7W6uLzT9PtrS8nUhp44wGye/1pPCnh+x8N6SNOsEwhkaWRyPmkkY5Zj7k15dqUniSHQbPz9Zklhjmdoo0WVfNTPyr5gXcT9RzXo1xrE9p4UtLt4XS7nREjil+8Hb1+lU5KKuxpXdifxHrVvZwz2caPc3jQuRDHyQMHk+grxX9nTwvZa58MjcayrsF1a8aOKJtmwl+QSvJr2Oy01YbOZWYNdXCETTHqxI/kKw/hX4QfwR4SOhveC7P2ua48wLj/WNnH4V4OKzDnjJR0N40ktyey8OS6REE0K+NtGP+Wcihx+fU1aWfxCnyzWNvc+ro+39K15JI4kLSypGvqzYqjJrmkxj/j+jb12Zb+VeSpyktVc05F2K66rfRnbNol2OeqjcKmOrlTzpt7/37pV1/SWIH2sfipH9KsQahY3BKw3kDkdQHGambkugKHcqHWWwdumXrH08umrqmpSf6vRJx6eY22sn4j67qejW1gumxgm5n2SupXfGgGSVViA355rkdU+Iup/aobbT2WUJYG7NwkY2zsGVQnzEY69quFKU1ctQ7HoJbxJcAgfZLJT6DewpF0HzlP8AaWo3d4WBDKX2qR6cVxGo/EK/tpre63RhDJDDNbKoxCzjJ3sSDnntmmv8QdVtNUv1vPKLxmT7NaKAyzKvRkZcn6hsVf1eY+R9j03T7O1sbYW9pbxwxAY2qP5+tVLjRbFpHnt0a0nYcyQHafy6V5zqXjjxFp3k2cd3p+oT30MUsc8Y+S2Luo2tj2PFaGpeLtW0mK607UdRtRfLPFHbzLHzJvGSoHTdx3IFOMKlN3TsTy+R2iajf6REU1Rvtdv2uUHzIP8AaH9a0PCMsMukboJlmTzHIdTkHJNeX+CvE974k8W6VJeYUxi7t3TI+fYwALKMjPNdR4Km/sXWNRtHO2wuL4rCgHyxOecfQn9a9vBYyTkqdQxqUrao9Aooor2DnCiiigAooooAKKKKACiiigAooooAKKKKACiiigAooooAKKKKACiiigAooooAKKKKACiiigAooooAKKKKACiiigAooooAKKKKACiiigAooooAKKKKACiiigAooooAKKKKACiiigAooooAKKKKACiiigAooooAKRgCpU8g8GloNAHjWsfDjxpJZ3/g/TdW05PCepXRmklkRvtUEbNueNccH2Jrd8V+Ede17xDoWjKtrZ+EtIeK4dg26a4dB8qY6KAcHNdd4v8AE2l+F9NW81J3JkcRwQxLukmc9FUdzWHoPxL8PanHpjXC3emSalM8EEd3EUPmqTmM9g3BoA7YdKKKKACua8f+E4fFlrpkE109uLDUob8FRneYyTt/HNdLRQB558a9LbxDpmnaFZG4i1Ge6VoZ4lz5SD75J7AjIroH8J2YvfD01vI0MeiK6wxgcOGTbzXRbRnOBmloAK83+Odrb3sPhq1u4UngfWI98bjIPBr0ivPfjN/rPC//AGGE/wDQTQB0v/CH+F2+Y6HYkn/pmKvaVo2l6UZP7NsILXzPv+WuM1eT7opaACiiigAoooJxQAUVS1TVLHTYhJeXCRZ+6D1b6CsCbXNU1AOLGEWUB4WWUZdvcL2qowlJ6Ixq16dJXmzpby8tbRd1zcRxD/aNYl14kaQlNNs3lPQSS/KgP8yKyYbGGIl5me7nJy0s53E/0FWCfWumOFfU8ivnFv4aGyS6pdHdd6gY+OY4Fwv5nmqq6baeaZZEaZzyTKxbmrmaQ11wowj0PIq42tV3kCqqjCqqj0AxSj60lFa2OS7vcD1pKWimISloooEAJHeggY5AI75FFQ3tzDZ2zXFzII414ye59BUu3UqLeyIbnT7CTdLJBGjDkup2n8xUVpNrU05j8PXMz46y3HMI9vU/hVrTtFutYZLzVg0Nl96OzBwX9C5/pXVxRxwxLHCixxqMKqjAFeHjMwpp8kF8z6jLsFXilOcmvI51I9eiUvrji9Ud7L5AB/unk1oadHoRTMUUSt1Im+8PzqPX/EVnpZ+zqftN8w+S3jOW/H0FcVrkE2vypLrEmIwOLa3baqn3YcmubDUsRipe6tD0a+Ip0PiZ2eo61o9q/lRQpczdNkSAj8T2rBv7qa8YlLK0s1xwRkyD8RxXO21nqejW7x6fOL+DORBOcSAegf8Axq5pusWd5MYPnt7oDLW8ww4+nrXt0cqjH+I7nmVcyk3aK0Gz6frIiQ2via+SVSWIbBRs9j3xVS3uo7WTZrlo9vI3BuEkZoX9/Vfxrd3c4waY6rIjRuodGHKsMg16MMLTgrJHLLEVJdRqWNhtDpbwujDKsOciqWu6fZf2JfmO32v5DYKsR2qu9nd6K7XOk77izJzLYsc7R3aP0PtV+e5tdR8PXFxavvieF154IbHQjsaPZw7Ec9T+Yz/DtoIdBsBa3V3bloE3bJSew9a2bXUNasgRbaisij7qzx5/UVmeHnEmhWLL08lR+XFXqp4SlNaov6zUhombNl4yaDjV9NMfPM1v8yn3x1FdTpupafqUW6zuYpl7gdfxFee1Xa2XzRNbs9rOvKywnaR9exrhrZYrXgzso5i1pM9V2R4AKLgdBjpXO+NMx3Gk3Ui7oIrob/bIIB/M1laZ4uurErHrirLb8D7XEv3T/tL/AFrR1TUI/EUT6TozR3Eci/vrtTlIPTHq1ePisNNRcJaHrUK0J+9FlrUdStrHCyMXlb7sUYyzfhVURa5qEu6R0021I+VV+aU/U9BWdpbReGknsNSDfbFhZodQl5E/HHPYj0rN+AGv6r4m+Hx1TWrr7Vd/2hcxeZgfcV8KPwFeHDLIw+PU6+fsdXH4f0/zBJcCW5b1lckflV2Oxs4htis7dB6BBVmg11RpxitEJtlf7LbnrbQ/98Cqtxoek3AJeyjVv70Y2n8xWhTlpuKe4HJ674Ojv7cRrP5yod0cVz8yg/Uciq0tno7taWWvaHDbPbDEEgH7oj0z6exrtqoeJFlOgX3kW63EywOYo2GQzY4rnqYSEttCvaMzrnw5od3ObqfTLeV32kkrw2OhxTrXw7olpfSXtvpkCXEgIZgueD14968dtbzXdF0uHVdB8Rarqv2dRc6vp9yMiEAncqHHGPT2rTl8QXerWGl6nda/f2Gh6u8tz9pt+Gi/55wnjjpXnVMLUhuzRO/U9JsND8PwCe1s9PtR86tKgGSCDlfp7VYv9D0m/Di90+GYuysxK85Xoc+teS6nqGuW1jeTWNxcKl1cWyXF6+Yn8rZ94nHBP9a9C+GEmpP4Z3alefayJmEMhbcTH2y3f61zzpzjHmbKlobNhoekWNwJ7PT4IJRnDIuCM9fzrGAWS5vLdV3yyajGUUdflIJP5Cug1C/tbCESXEgUn7ij7zH0ArH+HVrd3N3qesajGYpJrgiGBhzEg/qa7MupTqVLoznJKLudsKKBRX1JxBRRRQAUUUUAFFFFABRRRQAUUUUAFFFFABRRRQAUUUUAFFFFABRRRQAUUUUAFFFFABRRRQAUUUUAFFFFABRRRQAUUUUAFFFFABRRRQAUUUUAFFFFABRRRQAUUUUAFFFFABRRRQAUUUUAFFFFACUooooAKKKKACiikNAHJ/EHRdRvTpus6OsUmoaVP5yQythJl/iXPY+hrz3Q/DXjHXLaDR9Y0y10iyXWG1KaXz1kdhv3KiYPXOMmuj+PV7a2Om6LNq99PBojagi3sduxEkwPQDHJGeoFQ+Hbr4Ytr1p/Zk1yb0yDyQWlxu/HiiwHqQ4AFFIRnFLQAUUUUAAooooAK89+M3+s8L/9hhP/AEE16FXnvxn/ANb4W/7DCf8AoJoA9BT7opaRPuiloAKKKrajfWun2j3d5MsMKfeZqALBOBzwPWub1LxBJNJJZ6Oqu6/K9yw/dofb1NZ9zqF7rg8x1ez0/PyR5xJMPVvQe1SKqRoI4kCIOgA4rpp4Zy1Z4+MzSNP3aerIYLOJLg3Uxa5um6zS8kH29PwqwzNmkJpM16EYKK0PnalWVR80ncKKKKoyCiiimSwooooCwUUUUDCiiii4iO5mjt4HnmYLGgyxNO8P6VLfzpq+qw4AObW2bpGvZiPU1V0y3XXtZYsrHTbFuc/dml/qFrtOP0rwMzxuvs4v1Ppcoy+y9tUXoNya5bxF4hla5k0rSfmmUYnucZSH2Hq1L4w1mRZhommy7LqRd083XyI//ij2rCt1W3hEMXCA9+pPqfes8sy14h+0n8P5noY3Gql7sdxlrbRWu8R5aSQ7pZW5eQ+5qTODgDFGaTvmvrqdONNcsVZHzs5ubuxc+tVdTsLTUogl3CHK/cccMh9Qe1WaK1smRcyTcalo4JvGk1KxHSVR+9iH+0P4h71s2s8F3bpcWsqTROPldTwaZWVc6fcWczXuiFI5er2rcRzf/En3qOWxrGSNqsXWLSWyNxqmmqxLoftduBkTLj7wH94Ve0bUodThcorQzxcTW7/fjP8AUe9XQefWk9UaGD4Jmt7jwrZzW0hkiO8KTwRhjwfetgVyWiKNA1e+h8wtptxeEOv/AD7SNyD/ALpzXW8g7W606burEzWoUClNVr6SRFit7XDXly/lwJ6nufoKqUlFXYQg5OyH20E+sam2k2MhiCKDdTqP9Wp/hB/vGuq0/Ro/DtqB4dtxFAp3S2ueJPUj/aq34f0uDRdMjs4v3j/emlPWRz1NaNfPYqq6zufT4PCqjT82VLprPXPD92rQrPFJC6tE65IbaeCPWvKf2aNJ1/S/hkywKY1XU7rFlcIUwu/jaetenX8c1pcHUrCMlh/r4R0lX1HuK2LGWG4tY5rfHluNwwMVwTjc6XeJi/28tvIItSs7mzb+8V3J+YrRtr20uU3QXUUg9nGavvGki7XUMO4IzVKXRtNkB/0VFz12cZ/KsfZhzolNKDWX/wAI3BET9jvry2B6hZM/zoOkamibYdZkYjvKgP8AKo5GVzR7mrmggEVlLputj/mLx/8AfqgadrW4FtYTHoI6fs2K67j9a0iy1TTprG4jKwTMDMIjsL/UjrWNq+n2+hr/AGhY20X2JFAubPA2FR/Go6ZFav8AYFzI5abXL1lPVBgCprXw/pkBY+W8pbr5jls/hWdShzrlZSnFGZca5o8lvG8Mq3qyqCqQp5m8H1xxUkX9s3sYSzsk06HGA8uMgeyj+tPsbW38P6qtrDapFY3bZiZV4if+79DXRj65rmp5XBO83cUq3YydM0O1s5/tszNdXu3Hny8kf7o7VL4bGbKSXHLzOT+dXbxilpMy4yEJGfXFQaEjx6TbiQYkKbmHuea9OlTjDRIwk23cvUUCitxBRRRQAUUUUAFFFFABRRRQAUUUUAFFFFABRRRQAUUUUAFFFFABRRRQAUUUUAFFFFABRRRQAUUUUAFFFFABRRRQAUUUUAFFFFABRRRQAUUUUAFFFFABRRRQAUUUUAFFFFABRRRQAUUUUAFFFFABRRRQAUUUUAFBopG6GgDhfi3perXcGkapoWl2uqX2nXqyC3uZdkZT+L8aNJ1TX5tWto5vBNnaxM+JJ1mUsg9RxTdDsdJ8aeHryGRdSt4ItRkB2XbozMp7MD09ulXtM+Huh6dqEN9b3GrtLC25RJqEjLn3BPNFwOvHSigdKKACiiigAooooAK89+M/+t8K/wDYYT/0E16FXnvxm/1nhb/sMJ/6C1AHoK8KKXNNHQU2eWOCJ5pXVI0BZmJwAKAI9QvLextHubmQJGg5J7+w96467E+rX4vdRz9mQ5trU9F/2m9TSyXMmu3aX11CUsomzawt/Ef+ejD+VWXO5i1ddCg37zPAzHMN6dN+oFs9etNNFFegeC5NhRRRQSFFFFNiCiiigAooopgFFFFIAqhrE8wjjsbT/j7u2EcX+yO7fgKv9aZ4QgW+1K51h8OkZMFs3bH8RFcmNrqjScjrwOGeIrKPQ6DTLOLT7GGzixiNcEgdT3NQeINTj0nS5Lthvf7sSd3c9BWh3rh/FF0dQ8Srag/6Pp4DPz96Qjj8hivmMPSliq6h3Ps601QpNmdaxyxxNJO266mbzJ37lj/hUlOb680navvaNKNOCjFaHyk5ucnJiUUUo5PHNamYlFDfKrMeAoyT6CoRdW5svtizIbfGfMz8uPrTCxNSNUVjdW16rtaTJMEO1ihzg1Pg+hoCxm6vpz3TreWEotdRiH7qYDhh/ccdwataNqS36vHInkXsOFuID/CfUeoNTDrWfq1jLJJHf2GE1CAHY2cCRe6N6iolHsaxkys9nE3ifUdPnCm01K2DMPUjj+lS+Gbi4aCTTr9t19Yny3Yf8tE/hf8AKqt5fx3Q0vXIkaM29x9nuof4oy3GGHoDU3iANpuq2mtR/wCp3C3vAO6H7r/gazW5pubR9egHWr3w/s/tV3c69PHhOYLPd12j7zD0yf0FY2rSMLZIIULzXUiwxqOpz1/SvQ9Oto7OxhtIgAsKBa5MfVajyI9PK6HNNzfQn7UCiivJPoBk7eXE8pOBGpc/QDmuT+HXiuw16M6tpXmjSby4khUSdUmQ4b6A11N9/wAg+6/64P8A+gmvJ/2abc3PwXmiTiT+1rtoz6MJOKzmiJroe20VQ0K9a+0yGd1Ky42yr6OOD+tX6xMLaiUlKaSpGJRRil70XGJSUtKRSYipqtkmoWElu5Kk8ow/hYdD+dR+H7qS5sNs/wDx8QsY5fqO9X1rFmb7B4oibJEN8hUjtvX/APXVIRZ8RFjYC3jYq8zhAfxrSVQiKq9AMVj3cjXXiS2tFB2W6edIewJ6VtGtIiYgpaBRVAFFFFABRRRQAUUUUAFFFFABRRRQAUUUUAFFFFABRRRQAUUUUAFFFFABRRRQAUUUUAFFFFABRRRQAUUUUAFFFFABRRRQAUUUUAFFFFABRRRQAUUUUAFFFFABRRRQAUUUUAFFFFABRRRQAUUUUAFFFFABRRRQAUjfdNLRQB4r8O/hu93Frl9c6xr2nPdatPJ5KTFUAz1Ueldjpfw5isNWt9QHiXXZjCwbypLjKN9RXcgD0oovYAopHLBGKjLY4Geprz3wP4y8Q6p8Q/E/h/XdLt9Ph0qGGWARSb2dXB+Yn8OlAHodFefW3xf8H3FvHdpLeCyadrdro258tJQ23aT6544rY0nx5oF9LqEUks1jJYR+dMt2nlkxf3x6igDqaK5PQfH+iatqMdiI72zknRpLY3UOxbhB1KH+h5qlF8UvC8k0eGvFtHuWtWvGgIhSUNt2lvqMUAdzXnvxm/1nhb/sMp/6C1ehAgjI5Fee/Gf/AFnhb/sMx/8AoLUgPQU+6K5DxVcDV9QGjx7jZwEPeMOA57R+/vW7r9//AGfpbSqR5z/JEMdWPSuesrUWlsELF5CS0jnqzHqa6MPT5panm5livZU+WL1ZK3QAADHAA6CmmlPWuY8ZXesrf2NjpF5HaedHLJLI8e4/KMgCvTbsj5RJzlZHTfnR+deWXfjTxNpOmw3k3lag15p5uEijjwYmDFePUd6aPFni42NxBbhZAGiK3UoRXIbG5VAYqSATjJFZ+2ibLC1WrnqtH515la+MNS1CCCCHVorJUt5JnvJ4Npldf+WeM4z9DVOLx/r8strqF+qWOnsqBBCm8yMTg71JDAHjGAaftYgsLVbsesZ+tIXVRlmCjOMk4rznTPFmqTWtzrl/q1lbxCeaL+zvKJkjVCQG9cnGefWsHUvE+qX1leafdzu8KCG5hlZVR2y2cYUkY/Gn7WIlg6rPZjRXlug+NfEupeIbHbYubee7e2mtpFVfKjUcSA53E/UVofEzxXf6LqDWulzv9ohtWuvKEYIcA9CSRgcdsmhVE1cn6tU5lG2p6F+dISoAJIAPTJxXl0/jDxLILjWIbi2Szthat9mEed/mAbhu7cmpNW1fUtQ1axlm1OGOEauIP7PRfnVVJw2aXtUX9WmenUUrdabWq1RzPQp63OINMmPmeW0mI0P+03Ax+ddRo1nHp+lW9nCgVY0APue5rlvI/tDxLYWT4MUGbl1/vY4X9a7Q9a+dzeteagfU5FRtTdR9Rl1L5FrLMf4ELflXm2lCQ28lxM2+W5laVz9Tx+mK7jxbJ5fhy9YMVPl4yPeuMtQEtIEznEYyfwrpyCCcpSNc2m0oxJGpB1oNJX1KPCCuP+KGpatY2mlrYSG2tbi58u9uQdpij9c9vrXYU2SOORCkiK6nqrDINKSbVkJWTuzyyTVtYl02O31/W7iwsXs7hoLq3jOZ3AO1Gbvx+dZt5fXC+C2sL3Ur6w26ejWEKRH/AEsl/myO59q9inS2Fv8A6QsIhT++BtX86Sb7LtjaYW+1ceWXxgA+lYOlLubRrRS2PJLPXNdi0qC0857G0N48c0xXyjGoUbRux3ovPEHii1tdNl1PVZSyQljBAmyS4+fCsufvnbjIFerancWFlZSzXvkrAo3sGA598d6mjFvcwwXAjjddoeIlRwCOMelCpz/mG6kOw63YvBFKVdd6BsMMMMjuPWnE80Hk+poroMLnOeKrJrdLjUbcN5M8fl3yKOSvaQe4q7p8kWv+Fwu7cJ4TG5z0cdP5CtcqrAqyhlIwQe4rkfCA/sLxjqHhV3P2e5U3mnF+Mj+NB64rJ+6zaLujf+Gzya1rNv8AagTJpETLLkf8tegP5Zr0+vPvhg/k+ItfgaFUW5kWSFweX28N/OvQe9eJiKnNVZ9TgKahRQUUUVgdg2VFkieNxlXUqfoaxPA/hfS/BugHRdGWRbY3Elx87ZO9zlq3T0pqkMPlII9qljsVtFcQ6teWnTdiVffPX9a2qwmxH4jtW7yRMn5c1uCsWjnnuIaKdSGoaJEoooqQAdaWkooELWV4qt0m0lpWO1rZhOjehWtSsTxncMukNYwqXur3MMSD36n6CqQ0h3hK4k1CCbVHXaly/wC6/wBpB0b8a3KxfBeE8O2ttxvtl8iTHQMvWtqtIiYUUUVQgooooAKKKKACiiigAooooAKKKKACiiigAooooAKKKKACiiigAooooAKKKKACiiigAooooAKKKKACiiigAooooAKKKKACiiigAooooAKKKKACiiigAooooAKKKKACiiigAooooAKKKKACiiigAooooAKKKKACk70tJQAtFFFABXC6Z4d1SD4peKtdkiQWOoadbQWz7uWdFYMCO3UV3RopAeSWPgfWY/hPZaC1nAt7Hqy3UkZIxsFxvJz645q18RPA+reI/E95cWvlx202liKOQnrKr5Ckehr1AijFMDzyex8ReI7vRILrRF0m30w+bLLI6uXYKVCpjoDnNZ+veDtbuvhJPoNvaw/b21Az+WGABUzFs59cGvU6FoAjskaOzhjb7yxqp+oFecfHu2mvbTw1bW929nK2sR7ZkAJXg9jxXplecfHGdLeLw3KzAbdVUjP+61CQm7IyNc8N69qniNwnjjUUhsVAAEMZHmHk9ueMVp+G9H1TS5ZzqHiK71cSY2iaNV2fTArT0uEQ2m4/flYyOfUk1YI716tGCjE+Px2IlVqvsJUbwQvIsjxqzqCFYjkA9akpDWzOBaMgFjZYA+yQkBDGAUGAh6r9KrLoOhrpzacNKthaOdxi28Z9axvGnia60K+tba3tYmSVC8lxM2I1wfu/Wudh8Watp+qaxqEkK3OlLdW6HEgJQSbR8nqAWrN8q6HTFVWlY7260XRrmzhs59LtZLeEgxRlOFI9KWbSNKmvYb2TTrZriAARSFBlQOlcnb+NrueNdYWwiGiPcm0jYyfvt/OCV9OKzW8W+KbqPQdWW2s7Sxur6VJYt25pIUUn8DxSUoDcKyPQP7J0n7ZNeHTLX7ROu2WTyxlx71DFoGhRRqkek2qqv3cJ0ri9O+It3dSfaG0oPZTRSvA0Zy0ZQnh/rjrXQtr2rQeBm8QXOlo155fmx2kUmcg9BmnzQJkqyS1NuPTdOjv31COxgS7kXa8yrhiKS80vTb2eOe8sLe4liBCPImSAeorirPx1fXCW1jFaWc+qXdwIYlWYBU+Ut847EY/GneIPHGpaRB+9s7H7TbxNLdRLMGOAcfL9cUc8R+zq38zsl0vTEt3gTT4FikxuQJwcdPypDpGlm+N+dOtvtZxmbZ82R3+tecW/ji7tNZ1CJcSS39zGtmkzfLDuUE5/Ou78IazJrmjC8mtWt5UkaJwejFT95fY0RcWTONWCvI2TSUChjtBb0Ga1OfcPCW651zU7oEGOErBGR9Mn9a6g1geAItmhtMVw088kh/FjXQEV8djZ89WTPvMBT9nQivIwvHIz4WvR/sj+dcqi4hj/ANxf5V2fiyNpPDl6qqWPlkgD2ri7Z/MsoZPWMfyr2+HnpM8/N1rFi0UUV9KeKwooqG+uYrKxuLydsRQRtI59gMmm2Sc38Rre6uoNMgjtJZrM3JN1JGSTENp2naPvZOBXHeGfDOo6pPbwa9a6k8NnZzoglnKfOWyn3cZwOld54e8YaTqWjafqDXUVn/aClreKR/mdfWr8Gv6NcW1xcw6rbSQ25xM4k4T61jOKk9zaLcVax5h4g0DVZrK5TW9N1LUpZdPih04wzEeQ6k7g2Pw5NeraajxaXZxSDEiW8auPcKAazL7xlodpbWdx/aSSw3lz9liMRz+89/QVftdU026vZbO2v4J7iPO5EbJGOuKIRSe4Sbkti4KWm0orZGItcp8SrC4k0u21/TwF1LRJhdwtnG9B99D7EV1dRXarJZ3ETAFXhdSD0PympmrxZUG1JMf4UvLWXRvDXiG2ZPIvZXEjf3Q44H5gV6F3rxbwxcNpfw6tg0aQ6f56KAv3beZWGD7Bufxr2eFvMgilIwXQN+Yr5ib99n2tHSCHUUUUzUhvyRYXLAkEQuQR2+U15p+y7cXFz8KGluria4k/ta7G+VyzY8zgZPavTLtGks5405Z4mVfqQa4T9n/w7q/hf4dHSdbtfs14dRuZtmc/Iz5U/lUy3EzsLr/kO6afd/5VvCsHBm8VW8faGEv+fFb1YtmVR6hQaSis7mYUUUUDCiiiiwAeFJJwBWHpK/2nrMuruD5MIMNtnof7zD+VHiK4e6nj0KzkImnGZ2X/AJZxdz+PStq0t47W2jt4VCpGoVQPStIoNkZvh2Nbea/tlJIFwZOf9qtesnR/+QpqX/XRf5VrVaJYUUUUwCiiigAooooAKKKKACiiigAooooAKKKKACiiigAooooAKKKKACiiigAooooAKKKKACiiigAooooAKKKKACiiigAooooAKKKKACiiigAooooAKKKKACiiigAooooAKKKKACiiigAooooAKKKKACiiigAooooAKKKKACiiigAooooAKKKKACiiigAryv8AaLtftumeG7X+/rUWfoATXqleZ/HZ9p8Jrx8+tIP/AB1qcdzOr8DN9scKowAAKa3SuJ8afEW18L682lTeH9bvmCB/OtLcvGc9s+tYo+MljJIqL4Q8UAswXmzPGTXrKa2PjJ0ZvVI9OopkTF4lcgjcAcHqKy/F2uJ4d0OXVpLG8vkiIBhtU3SHPcCrb0MOVt2E17w7pmtTRzXqSeYilMo+3cp6qfUUxvCuhfYpbIWKi3laNmRemUwV/LAriR8ZrDP/ACJ/in/wENdf4F8VQ+LdPmvYNL1HTlhk8vZex7Gb3A9KhcrNeWtCO2hIPCGhJqzailrh2O7ys/ug2MbgvTd71LJ4Z0d7G0sWth9ns5TNAoP3GPX+ZrYHUdq851n4tWOmaxd6bJ4V8STNbSFDLFako/up7im1FBF1J6I6qz8JaLavceVA5SYMvls/yoGzkKO3U1fvtJsb3R20m4h3WZjEezOMAdK4zw58U7HWtattLj8M+IbZp22iWe1Kov1NehHgnvQlF7Cl7RO0jmv+EG8OGzeBrZ3leUSm5LfvtwBAO7rwCR+NJP4E8MzDBs2UGEwy7XP75M5w/ryTTPHvjO38IpaNPo+qaiLlioFlFv2Y/velcp/wunTs4/4RDxT/AOAZpPkTsWvbyV0di3gvw+bRoFtmRiyssyNiRCvQg9q19NsbfTrJLS1UiNPU5JPqfeoPDWrJrmg2urR2lzaJcruENwm2RPYjtVy8l+z2k1x5byeUhfYgyzYGcD3q1YynKb0ZMKhvCVs52BwRG3P4V5n/AMLo08ZB8H+Kcgkf8eZrS0T4iW3iiHULO30HWrB4oCxkvINiH2BqJVFZmiw87rQ9S8Go0fhqxDdTGGP41r1n+HRt8P2Hc/Z0z+Vcp48+JFr4S1mPTJvD2uagzxeYJbO2Lxjnpn1r42qrzdj7qirU0jt7mMTQSRHo6lT+NeaacJoY5rG4/wBdaytG30zlT+RFV7f42WE9xFCPB3ilTI4QE2RwMnGTW74uh+xavbamqbbe+QRyg8bX/hJ/lXp5PV9jX5ZbSOPMaPtKV10KRpKyfF+uxeGtDm1a4sby8SJlUw2qb5GJOOBXE/8AC4tN6f8ACJeKP/AQ/wCFfYSqwi7NnzqpSktD0yq+pQNc6bd2y7S00LxgN0yQRWP4J8UweKrKe6h0zUdPWGQIVvItjMcdR7V0HequmrozacXqcNpfg64WxitbiG2ikj0VrJZBz5chI6e3FUB4T1jUGEtzptpYC2tY7QQo+RdYbJdvb61Pq/xUsdN1O50+Twv4jleByhkitSUf3B9KdoHxRs9X1q20uPwz4ht3nbaJZrbaie5Nc1oX3OlOpvYbqnhPVF1W8u7G0tTCb63nhhzgFVTa305qx4R8P6rp/iY3D2MVjYIZWZDL5gZ2J5j/ALo5zXcng1zfjrxbD4Vt7aWbSdS1EXDlALOLeU4zk+la+zjHVmftZy91I6DvS15qfjBp6qSfCPig4/6dDXd+H9Uj1nRbbVI7a4tVnXcIbhdsifUVpGpGWxEoSjujR7UycEwygdTG38qZeXAtbOa5aN5BFGXKIMs2BnA9687X4w6eVz/wiPifBBHNmaKk4xWo405S2R6P4UWKTw/f6TcwgwzWPmg47jjP1Ga3/Beo3C2sGkaoym4WINbTA8XEf/xQ6GvN/hP42i8UalcWMOjarYCGwn3tdxbFYZGAPevTrDTINV8J2KOzRTxIWgnX70TZ4I/wr5iS95n2NF+5E3yKMV5j4k+K0nhHU4dD8Q+GtXudQYYjmsYN8M/uD2PtVNfjjZNNHGPBPirLuFybM4GTilc3PWqUdKrtcf6AbvYw/cmXY3BHGcGvOdE+KD6h8JbzxpNpM5liuprWO0tAXdyrbQQO9KQNnomhBZr68vBk/N5antgdcVrmvFtH+NWnWWmw248GeK2ZFG9vsR5bufzr0P4e+MIfGOmzXsOk6lpqxSbNl7F5bN7gelYs55bnS0Upry7XfjNZaTrd5pcnhHxLcPayGMyw2hZH91PcUrCPUeaOa8y8NfGCz1zXbXSY/CfiS1a4faJp7QrGnuT2r03OKEgCs3X9U/s203RxGe5kOy3hXq7np+HrWH8SPHln4KgtGuNL1HUprtysUNlFvbjufQe9ee6V8X4FupNS1PwX4pa9fIWMWZKwL6L/AI1VhHr2g6fLaW5mvHWS+nIed16Z/uj2FalZPhPWo/EOgWurx2d1ZrcKSIblNsi89xWhdzC2tZbhkZxEhcqoyTgZwKtICho4/wCJpqX/AF0H8q1a8W8OfGi1a3ubqXwf4mJluX2lbMnKA4Fdv4D8fW/i29uLWHQtZ08woGL3luY1bPYH1piOyooriPHXxEtvCmrx6dN4f1u/LxeYJbO2MiD2J9aAO3oryuP402LyIg8H+KQWYKP9BPevUbeTzoI5drJvUNtYcjI6GgB9FZvifV00LRLnVJLS5u1gXcYrdN8jfQd688HxqsCAf+EP8UjI/wCfE0Aeq0VzfgLxbD4usJ7yHStS05YZPL2XsPls3uB6V0lABRVawvBeLIwhli2SFMOuM47j2qzQAUUUUAFFFFABRRRQAUUUUAFFFFABRRRQAUUUUAFFFFABRRRQAUUUUAFFFFABRRRQAUUUUAFFFFABRRRQAUUUUAFFFFABRRRQAUUUUAFFFFABRRRQAUUUUAFFFFABRRRQAUUUUAFFFFABRRRQAUUGigAooooAKKKKACvMPj2G8zwgw6DW0z/3w1en15h8f5lgt/C8j/dGtRj/AMdNOO5nV+BnQlzk49aCzUhHNJmvYilY+IcndiUA4NZ3iHW9N0GyS71OYxRySCJNqlizHoMCsHUPHmk276fNF5k1tcSSRyYjbzI2UA4KYz3puSIUJPY7De3rSHk5PWsJPF3h+S1nuUvf3UCJI5KEEBun16VEfF+iyTXVvbXDPNbxuzOY28sFRkgtjGRS54luM7bHRUu5vWubXxho0d3a2M9w7XU6qW8qJmRCemSBxmll8YaR5t5awySG7t42dI5I2QSleoUkc0+ZMlQn0R0ZY4waSuY13xSmleBk8TSxqf3SSyQjkqG68Dk0+x8XaVf/AGf7LcbXeVEkjnQoy7hnoeaOZD9nN9DpBxS7m9a5K98c6QbS9bTZGnubZdyRuhUS4IBKk/eHParUPjPQWvbaxmujHczIpY7D5aMwyFL9AaTlEfJPsdETk80VzEvjjQPtc1lDeMJ1ZkjZ4mEcjL1CtjB/CpT4w0SO5tLOW5Zrm4jRj5UTMibumSBxn3pqSZPJLsdHvb1rP8RHdol2OvyGse78aaRHJd2sLyG7hjd0SSNlWUrjIUkc4yK0/tH9o+Fhduvlme28zb6VE2nFpFwUk02ddoH/ACArD/r3T/0Gr1Z3hqQSeH7B16eQv8q0a+LqaTZ99S+BBVDXtNg1bS5rG4yFkHDDqjdiPpV+kNSpNO6KcbqzPN7V5Y5JLK6yLy2+WQEY3Ds49jUzO396t7xpotxeRpqWm7RqNuPlU9Jk7of6VzNncR3dv5qBkdTtlibho29CK+1y3HLEwSl8SPmMdhXQlpsSsxbqaSgiivVOBDvMfGN1BdiOTTaKdkNtiHrShmX7pxRRTIHeY396mt8xz3oxRikkVe4CnGSTs3NNo70NXC7KHh+62+ObrTWUn/iXyXCk9MdDXoPhc58PWZHHyn+Zryw3sll45lv24s0sWtJs9mflT+Yx+Neq+G42i0CyRuoj/rXzuJpuNVn1eAnzUYkmr6Za6rZm1ulbAO5HU4ZG7EHsayRqWo6IPI1vNzaL9y+jTkD0kHr710VI3zDawBU8MCM5FY8p3FK4lhuNKuJoJFkie3cq6nIxtNeT/sl2cl18P2urkfubbVrwW4ByHJflj7iu3udDjvr6W10G5msIeRdmP/VP6qB6+pFXdEgPhPTRp9r4fjhsY2Zh9iA25PVivqaxbJkzrNox0H5UAVlWviDS7gqomeNj/DJGy/0q59vsv+fmP86kysy1SY9hWbda5ptv/rJyx7BELfyFVY9bur0ldO0ydh/z0mGxf15pWCzNs8Ak4AHU1i3utPMz2uiQi8uQdpf/AJZRn1JpW0m8vyDqt6TF3ghO1T7E961rW2t7WBYLaFIo16KowKqwjP0fRltLh767ma7v5QA8z9FH91R2Fa2BSClqrCEqDUpGjsJ3UZIQ4FWKyfEErubXT4fv3EnzH0QcmmBY0S2NnpVtbbixSPknuetXhSKoVQB0AxS0AFFFFABRRRQAUUUUAFFFFABRRRQAUUUUAFFFFABRRRQAUUUUAFFFFABRRRQAUUUUAFFFFABRRRQAUUUUAFFFFABRRRQAUUUUAFFFFABRRRQAUUUUAFFFFABRRRQAUUUUAFFFFABRRRQAUUUUAFFFFABRRRQAUUUUAFFFFABRRRQAGiiigAorC8c+LNG8G6BNrWuTtFbRD+FSzMewArSsNQt7yztbmNwFuoxJCrHDMCM9PoaALdFRC5gYOyzRkIcOQw+U+hrL0TxDZ6nFdzAiCO2uWtyzsACQcUAbNeYftA2y3mn+HbdsgNqyHjrkKTXp4rzz4z/67wr/ANhhP/QWoE1dWL9rMtxbpKvpg/UcU+oFtm03XLzTzJuifFxAD1APUfnVg169KXNFM+KxVF06sos5D4oWOqX+n6ZHo6I1zHfxyBnXciAdyPSk07wfPFqiapd3sL3kkkklx5aYTLKFAUH0xXX9DxQKHTTdyFVlGNkeat4TuP8AhLNG09HlNraRtJqEuzEc3zExr9eavT+Bb+TXb69jv7W3t7mOUbYg2ZC6kDcp44z1Fd4KzbvWLW11JrS7kigRYw/mO4A5OAKXskX9aqWOb0zwfrGmXko03VbRLO8Cm6MkRaRHUYynasqx+HGpwXiXM+rRTzxtKpnfcWlR+5HQEe1dheeKtEtZNPja8ST+0Lj7PCUORvx0NXotV02W7ltI76Bp4RmRA4yopqnFAsRVS0RzWo+A7eTQngsZhFqjwxxtcyEsh2dPlqOLwXqV1qSatqmoWrXheMSLChCeWoxgZ710Y8QaKQrDU7ZlZtoKuCM1Lc6tplrcpbXF9bxzSDciFxkijkiJVqiRxVz8PdRvjEL3VLcDTkKacYlKnDHkyevFTXHgPUZM6Z/alsdGuJEnuh5f77eqgYU+hxXQeH/FGl65H9ospV+zjeGdzgqUODVxNc0eW0a6i1G2MKttZ94wD6UuWI/rFRbo82bRNa1HWdO0SNQmmadLLh5Lcq0YP3cv0b8K6TTPB+saTMItN1a2W1uEjW7MkW51KDqn1rrrO7t763E9pcJPCTjcpyMjtU4NONNImWJk+h5nL8OdWe/S6fVreR4nnUSMGLSRygA5HQEbe1d/YWRs9Ai04ybzFb+Xu9au0qjLD0p8iSYpYiUrX6F7wS27wzaDO7YCufoa2q5jwC7Rwahp8jDfbXTED0Vjkfoa6evjcRHlqNH3GFnz0Yy8gooorE6RK5rxN4b+13J1TS5BBfhcMp+5OPRvf3rpTSd60pVpUpKUXqiKlONSLjI82im3ytbzxNbXaf6yB+o9we4qU9a7TW9HstWh8u6jww+5KnDofUGuPvtK1fSEbzlOo2yniWNcSAe47/Wvq8FnNOpaNTRnz2Jy6dPWGqIqKZDPDMP3b7vUdCKfXuKV9jzXFp6hRRRTIaCiiimCCgfeyTgDkn0orN8R3LW+mPHGSJ7nEEOOpZuP5ZpN2RS3MyTy5/Cuu6hKnmfaXPlKT12n5cfU16h4Gv01Pwnp84+SVIVjmjPVGA5Brz7XbSO10LTtFhAAeaOMEnGQvzN/I1s6JqbaX4hkWztXuLS9AWQoMJFMOASfQjH5V5OOi2uY9rL6vLLkfU792VBudgqgZJJwBWbvu9XfyrPdBY/8tLg8NIPRR/WrEOmTXMgl1SYSDtCnCD6+tayqqgKoAA6AV5bkexKRHbwQ2sCxRKqRoP8AJrE1rxbo2m6A2trcx3NksvlPJG4Khs4OT7GtjUv+Qddf9cX/AJGvC/gnpF5rnwKmtLNYZJxrlzIEn+4wEucGpJPY217w8+lHVWvbU2inaZT2Pp60Lqvhx4reUXliUuTiE5H7w+1cnf8AhPXLu+e8UWttDPOjTWkR6IoHKnGAcj0qh4W+HOo2VzbG+a3aOA3XlsW3MnmqApHbIpDR2lx4l8M2lvezi+tX+woXnWPkqB/Op7LxNod1BaSLqEEbXduLmKN2wxjxnOK42DwVrL2dlZyR2MH2KCWLzV5+0luhb/JqZ/A19cW900v2VLiTTYrWNhztZVweewNFytDrY/E/h97Fr1dXtfs6P5bOXxhvSlXxBp0r2ZtbmCeG5Zl8wSgBdoJPH4V5r4t8M6yl5aas2m2jMbm2iSyj+4dvV2NXtQ+Hur6hqct951vZ+fctL5MZO2IeUyAD6luam4rI9F0jWdK1bzf7Nv4bryW2yeW2dpq/XM+DdM1Cw2reafYWqxWyQhoPvSFe5rpqtEAazLNRdapLfc7EXyo89/Uin6xO4QWdu4W4n+VPYdz+VWrOFbe2SFeiDGfWgCaiiigAooooAKKKKACiiigAooooAKKKKACiiigAooooAKKKKACiiigAooooAKKKKACiiigAooooAKKKKACiiigAooooAKKKKACiiigAooooAKKKKACiiigAooooAKKKKACiiigAooooAKKKKACiiigAooooAKKKKACiiigAooooAKKKKACiiigDjfjZGknwp8Sbow5WwlIyuSDt6iuQ8c3Fzofw68H+Mrfd/wASdYDc4Uk+S8YVuPrivX5Y45omiljWRGGGVhkEehFNkt4JIDbyQxvCRgxsoK49MdKAPCtCtF0/XbfwnuuzJ4mkXWXLlmGBy4yenJXiqkLahp/iS61nxF5TeDrXW2TyI1JMchwFlkHcBvwHWvf/ALPb+akvkReYi7UbaMqPQHsKa9navFJC9rC0UpzIhQEMfcd6AJYmV41kRgyMAVI6Edq8z/aAmvLex8Nz6fai7uk1iPy4S2A3B716aqhQFVQFAwAOwrz/AOM33/C4/wCoxH/6CaAM7xfeeN5oodRh8IRmezJfIuBlk7jrzVrwxqerapAZ9S0YacjKGjPmh935V6KQGXB5BHI9a4+e1/sbVfseMWdyS1ueyN3T/CunDz5XZnkZph+aHPFaju9B605utNNekj5hhXnvjLwbfa14zfVBDBLZtHboVc8/JKrNx9BXoNFJq4Rm4nn+o+Db3+2pLmzt7Zbf+0vtEarx5aFSNwHYiszQ/AerQMLe6gRmtxMRdb8efv6Djk++fSvU6XPFT7O5tHFyirHmGt+DdWTQ4dK0rTLRU/s7yMxAKVl5yWPXBz1FWbLwzrFrezeZoljfm9WPFxcNk2m1cFfX6Yr0ail7JFPFSaseWaf4G1pdLexeK3hZY5kD7uJNzqw6diAR+NOfwVqWqanb30+j2WnW0LQq9ip+STYeXIHH0r1Clo9kifrEzm/BejXWj33iEyIkVre6k1xaxpwqoQO3aukooq4qysZTm5O7CiiiqM7jNDaO38VTooIa6tw5PYleP5V1AJridYaW2mstSg5ktJgWHqjcN+hrtk2sgZeQRkV8tmlHkrcy6n2OT1+egk+g4UUUV5Vz1rijpQKKTcN23cN2M4zzRYB1JSBgc4YHHXnpRvUpuDqV9QeKpXAytX8O6VqfzzW/ly9pYjscH6jrWFceEtRhKmw1JZlA+5cLnP8AwLrXWNdWy3Mds1xGJpFLIm4ZYDqQKZf31rZ2/wBouJ1SLcFLA55Pauujjq9H4ZGFTC0qnxI4t9O1qCM+fpbOw6+Q4I/WqU0skWPOsruPPbyWb+VekjnDKcgjilGR3716NPPq6fvJM45ZTSezPMDeRj/lhd/+Az/4Un25MgLb3jE9ALZ/8K9R3NRk+tbPiGf8hn/Y8F9o81SPU5pQkOkXbA/xFQo/Wq2k6DreveJWvG+z2Vjp2Y4Sx3u0p6tjpxXoOuXMqxLZWpzd3Pyx8/cHdj9Kt6ZZwadYRWsIARBy3dj3JqP7Zr1layRrSy2lTd9zlE8I2E/iiya/mmvmtEaUByQiseM4Htmuwl0+0eye0WFY4mGMIMY96g0Z/tHn3TKPmcqpx1ArSpqpOavJnUqcY7IytIuJoZTpl82Z0H7qTH+tT1+tauKqalZrdQhQ7Ryqd0cg6oah02/dpTZXy+VdoP8AgMg/vLQUXLqLzreWHIXehXPpkYrivhf4ab4d+A7ix1G6W4EVzcXbyRr0Vm3dPYV3VMljWWJo5FDI4KsD3BoGYL+MdE2RGGaWcy263CLFGWJRuh46dapy/ELw3DFCZbiVZZbr7IIRExcS/wB0gCsuD4dNY6Le2On6tLHNPcCSORv4Ig2RFxzt7VDo3w1ax1qDUpNS3+Xem7MYU43EYwM1LKSRtQ+NtOjtJbiZ5LgLPIhMMLEIExncccYzVX/hYWnrrslr5c0tl9lS5S4iiLKFbuTWbe/De7kEsMGtOLeaWeSSFgQv7wjkY7jFOtfAGtWUCWtp4gVbd7VbW5VouWVe498VOo7RNTUfF8cOoLAssDwHzC820/uwoz+PWqmj/EzS7jXJtMvoJ7RVlihgumQ+XOzqWGPT7veprrwDHKXCX7opEgUY6bgB/SsPxT4Ju7Pw/qlpaSz3zaisEcIVMtBKmR5mewwTVBZHo+j6nZ6rbPcWUnmxLI0e7HBKnBx+NS6heQWNq9zcPtjQc+pPoPes7w/YweG/C9nYvIMW8KiR+7v/ABH6k5p0EEmpzJeX0O2BTughbrn+83vVIzJdIt5JJX1K6j2zzD5FPWNOw+taVIKWgAooooAKKKKACiiigAooooAKKKKACiiigAooooAKKKKACiiigAooooAKKKKACiiigAooooAKKKKACiiigAooooAKKKKACiiigAooooAKKKKACiiigAooooAKKKKACiiigAooooAKKKKACiiigAooooAKKKKACiiigAooooAKKKKACiiigAooooAKKKKACiiigArz/wCMn+s8L/8AYYT/ANBNegV5/wDGT/WeF/8AsMJ/6CaAO+HSqHiDSodX017SYlW+9G68FHHQir46U6gTimrM4fT2uwzWWoRiO9hHz46SD++v1qw4xW34h0dNSjSaOQwXcJ3Qyr2PofUGufgmaRmt7iPybyI4lj9f9oeor0KFfm0Z8vmGB9i+aOxJRQRiius8gKSlopisFFFFIYUUUUwuFFFFFgCiiimFiK7txdWstuxwJEK59CR1rT8G3kl1o6xXOBc2x8mUD1HQ/lVGqlrc/wBkeIY7gnFre4hl9Ff+Fvxrys1oOpT5l0PXyfEqlV5ZPRnZUZoor5U+vVhVrzKSLVG1nU2uLfUW1/zZPsUkZ/cCHadntj1969JeaKMlWlRWA3EFug9agOo6elwsEl7biZh8qeYMmrSE2eUW0OuW9tLJpNpqktz9jcaos8m0NKScFPfr+GKr29vrAsdT0+S41KGydopoZY7bKDj5lIznGetexi8s2IC3MOTnHzjnHWoW1LTxLFD9ttg83Malx849qBWPKbax1iG70/U7nRrmW5SzuY7cxTEgkg46j5QQOKZptprLxXFs0V1LFNHbyhTEVVZN7bxknkgY5r0Gx8Y6deXhtII5TMqyNgrgYRtp5+tbFtqmnTSrbx3lu0zDIjDjd+VND5S1CpWGMEYIUD9KdVW31KwnuGt4byCSVDhkVwSD9Kt1LGJVfULqOztjM/zHOFUdWPYCnX11BZ27T3DbVHQd2PoPU1n6bYzXd6NX1IEOB/o1uekS+p9WNVCHMwbJ9FspFd9QvlH22YcjORGvZRU+ryeXaFAxDzERpjrk1bOe3Wsy2UX+uvOTvhs/kj543nqa7KdPojNs1LK3S1to4I+FQACpqKK9FbEhVTULCC8iCy5DKco6nDKfY1boNMDDub++023uTfQmWKONmjuIxnoM/MO1c58BvFmo+M/AZ1rVGia4+2zwgxrgbFbC8fSu4v132Fwm3dmJhj14ryr9nHQ5Lb4cyxzR3VjN/at0205UkF+Dg9qAPXKKz1/tSAbd0V0o/iI2sf6UPfXEaAyWEv8AwE5osBoUVmLqc7MAum3HPrxUnn6jJny7WOP0MjZ/lSsBeOAOazbzVYUZ4LVGurkD/Vx9B9T2pV0+aYE3t7JJznYnyAe3HWrdraW9qu23iVAeuByfrTApWNhcSul1qjh5l5WJfuJ/ifetQDAoooAKKKKACiiigAooooAKKKKACiiigAooooAKKKKACiiigAooooAKKKKACiiigAooooAKKKKACiiigAooooAKKKKACiiigAooooAKKKKACiiigAooooAKKKKACiiigAooooAKKKKACiiigAooooAKKKKACiiigAooooAKKKKACiiigAooooAKKKKACiiigAooooAKKKKACvP/AIyf6zwv/wBhhP8A0E16BXn3xl/1nhb/ALDCf+gmgD0BelLSL90UtABWVr+ixamkciSG3u4TmKZeo9j6j2rVzSc002iZxjNcskcPFeSR3Z0/Uofst4vTI+SUeqn+lWcV0mq6da6nbG3u4g69iOGU+oPauWv7a90OPNyHvLMHAmUZdB23Dv8AWu2jiOkj5zG5W4Nypq6JCCKKSOSOaMPCwkQ91pa7U7o8Zxswooop3FYKKKKCQooopjCiiigAqC9tYry0ktplyrjr6HsanoqZK6sxxdnct+EdUN5byafc/LfWWElU/wAS/wALD2NbuK4q+iuIbiPVrDH2u3GGQ9JY+6n+ldZpV/b6lYx3ls2Uccjup7g+9fKY7COjPTY+0y7FqvTV3qjiviBYa6+rPNpOmtfLdWbWx2ybRE2Rgn2rnv7DvL3WdX0mPQy0rtbL/aJY4iK5J+lewUm1QSQoBPX3rgud9jxvV/AviT+0LhrIB1s3X+z5DIRuDgCXI/Cp9U8Ea5/bc1jD9pOn3Ah8iSNwFtwv3uTyDn869dxS0Jhynl9l4Q1uG9lmaMFTDMindyS0gI/SqeieA9StdHEklsINQ/tPz2lDksI9uDz/AEr1yhjgZPSmHKeM+EXa48c6NY22kKjWXn/aL6NuJBu4z9a9Y1XUrfT418zdJNIcRQoMu59hVNruNrmW30W1iac/6yfbhEPue5q5pmlxWjGeR2uLth8879T7D0FVCPMPYgstPmuLtNR1M5lUfuoBysX+J961u9HeorqeO2t2mlPyjsOp9q6IQUdiWytrF00MAhg5up/khA7H+99BVrSbGPT7CK1i6IPmP949zVbSrR2nbUblSJpBhEP/ACzX0+tagrtowsrslhRRRW4gooooAKRVA4UAD2pJHWONpG4VQST7Csnwj4k0rxTpJ1TR5mlthM8BYrj50OCKANiijNFABRRRQAUUUUAFFFFABRRRQAUUUUAFFFFABRRRQAUUUUAFFFFABRRRQAUUUUAFFFFABRRRQAUUUUAFFFFABRRRQAUUUUAFFFFABRRRQAUUUUAFFFFABRRRQAUUUUAFFFFABRRRQAUUUUAFFFFABRRRQAUUUUAFFFFABRRRQAUUUUAFFFGaACiiigAooooAKKKKACiiigAooooAKKKDQAUVHHPDJI8ccqO6ffUMCV+vpUWpX9nptnJeX1xHb28f3pHOAKALNedfG6aOAeF5ZpFjjGsR5ZjwPlNehxuskayIQysAQR3Brzr44Isg8LLIqup1mPIYZB4NAHXPr0LOI7W1ubk5wSqYA/E03ztenkYLDa2sYPDOSxIrRGF+VQAPQUHpVJGEptFBrbUpGLNqjRjptjjH9arvo7yHdLq16x+oH8q1qSqsZObMj+wl7apfg+u+pf7OvFj2R6zckejorDFadFHKHOzjNW8L62t6l9oeq28EgGJoZIz5c31A6H6VkX3iTUNGnMPiLQbm1jBAF1bnzIW9z3FelUksaSxNFKqyI3BVhkEe4reFWUTjr4SnV1tqcVYa1pl86pBdJvcbkVuCw9R61oVW1zwFpd5EfsObOTduUL93P8x+BrDl03xnoeZoYxqkCr80W7kj1X0rojXT3PJq5fOO2p0tFYWgeKtL1d5IP3tjdxcSW10uxh9M9RW7+OfpXQmefKLi7NBRRSGmIWisrXNe0/SWSKZ2kuZP9XBGMu3vjsK52/1bXtRYpHIul2ueiDdKw+vasqlaMNzSFGU9jsbq5t7WMyXM8cKDqzsAKyZvFeio2I5pLj0MKFgfxrlW021lnSe8829mQYElw5b9On6VZ2quAqqoA4CqBiuSeN7I6Y4Sy95mq/i8yITZ6Pcvg8GVgmayLfxF4n03UJNQstPtYYJTm4tt5bP+0vvUoZsckmlU4Oa5atb20eWSOvDr2M1OB22jX2pa1YJeWesWrwuOscfzIe4I7GrYsdYYfNrsg+kS15vAb7Tb3+0NFm+zXOf3kTf6qcejDsfeut034gaHI/2XVJ102+C5aGQ8N67T3r5jF0a1OTa1R9Jh8TCqt9TfNjfkbTrl1n2RaRdNvFP/ACHLz8VWq0Gs3N9C0mk6bJKuflll+VW+lOj0nUL4F9Z1F2Rsj7Pb/ImPQnqa4faS6s6+W5n6leTwTG2tdcvb256eVBGp2n3OMCmWej+LLwCXWNe8uIPuW1jjHI9Hb/Cum0+xs9Ot1gsreOCNR0Ucn6nqanbmm68u41Az7aPWIBthksBGOihCKdFqGtI5+06bCyjvFJ1/Orw4BJ4A6msDVvFmn2sptbIHULzH+riOQv8AvHtW1PEVXpEUkluWdR8XWGlwvPq0E9lCvAdhncewGOpqDQdb07XNQS7lvY4hj/RrST5H/wB5ge9cxPFdalei/wBamW4lU7obcD91B7gd296TUVsZImmvlhEajLSOMY/Ec17dBTteocU8Qr2R6spyOORSSyJEhkldUUDJLHAArx7TbjxJNHE3hq9msrMN/rbvLoy/7KnmtBLm4t4Q3i5ZtR2v/wAfMZPlKPUoOg/OvQirnZSw9Soua1kd7L4k0pTiOZp/eJCw/OqreIriWJ2s9JmZgcDzGCg1DZPbyW0clp5JgPKtGBtP5U97iJZVhaWMSN91SwyfwrojST6mywq6jU1PX5kJNvZ2rdgxLfypY7rXMnzbmzx22xmnJJGwGJEOenPWsq48RaXFr1poa3Cy3t0rOqxsCEVRyW9Kv2MTRUIIu6hNrLWFz/p0SnyXxiP/AGTXmv7Ls+qD4Vs8d1Dg6td5yncPXp7SW81tLieNoipRmVxgAjB57VgeAfD2jeCvCw0nTbzfZG5lnE00gO55GyRn60nSV9BujHsbzXfiDeNlzZFf9qNs0smq69CR/oVrcjuUcr/OoNa1aw0bTH1PUrhbe1jxukbpycD+dOg1G3mSSTcI44yBvcgBsjIxTdKAnQg+hcbxI0TxrcaZcru+8yYYLViHxHpMkgja58h2OFEw2Z/OsfTdX0/ULU3dvcIIvMaMM7Y3MpwcVPdLZTsILpbd2YcJJjJ+lS6KtoyHho9DpwwYZUgj2oyc1x66fLap/wASu+nsyOQmd8efcH/Gr1rr8tsUj1qEQ5O0TpzGT6n0rFwaOepQlE6MUU1GVkDKQynkEd6dUmIUUUUAFFFFABRRRQAUUUUAFFFFABRRRQAUUUUAFFFFABRRRQAUUUUAFFFFABRRRQAUUUUAFFFFABRRRQAUUUUAFFFFABRRRQAUUUUAFFFFABRRRQAUUUUAFFFFABRRRQAUUUUAFFFFABRRRQAUUUUAFFFFABSUtIaAAUtIKWgAooooAKKKKACiiigAooooAKRhuBU9DS0UAeU/Dezg8P8Aj3x/HbfaJ0Rorg+bIXYkqxIBPOOK53x7d+JdZ+D154ivNUhaG5uRiy2ALHF5mNuf72BXsmn6Dp1jrGo6rBCRdajsFwxOQ20ED+dc3ffDLw7eWs1hM13/AGdLP9oNmJSIw+7dkfjzigDrtIx/ZVnt4HkJgf8AARXnfx/vbXTbPw1fXknlW8WsRl32k4yCOg5r0uGNYokjXhUUKPoK88+N6q48Lq6qynWY8gjIPymgGaz+PvCS9dU/8gSf/E1o6F4i0fXWkXS7v7QY/v8A7tlx+YFXzZWez/j0gP8A2zFZPiu8h0Dw/c6jb+RalNoL+XkckDoKtHNPc26MVyVn4/0W6vGtYlumYSvAJTERG0qA5QH8DVa2+I2nrpFrdX9jdwXdw0mLRV3OEQ4L/SqM7HbYoxXIz/ETw/Hdtbx/apwlqt08kcRKLGehJ9eOlS2njzRbmyurhY7uN7dFcwPERI6tjaVHfORTEdUKOa4iPx3DqGraRaaau0XFy8F3HKPniIXOK1Nd8aaDolxd2+oXDRy2qxsy7fvBzgY9eaAOkpD3rkrv4gaFD9o8sXM4t32yNHHlRhQx59gaePH3h1tNudQWaVoYGRSNnzPu6FR3FFgNjWdD0nWbV7fUbKKZWGMlfmH0Nc3F4fXQF8hZbt7En5Z95dofZh6VYi+InhtrswSTywIVYxTSJhJdoywU+oFaHhXxNY+JYpJLOG4jVMEecmBIp6Ee1UpSRnKlCXxIhi0e/ljSey1KC4gZMqSvDe+RWD4wuPE2i6T5sOlwXNzK4ihEcnQn+I59BzXUNby6G7XWmxs9mzFp7Ufw56sn+FV/G7m80K21KzBniglErqg+bb0PHtmk8RUXUmWXYaUbpHlUD3liHmuNG1CS7mP76dgrMx/A9PapP7UZR82n3w/7ZZrrFmWRRJG+5X5BHOaUlvSuKVRyepg8PFbHIf2wv/PhfH28k05NSuJD+70TUn/4AB/M11nzepoy2e9RzMXsUcrHJr05YRaE8I7NPKAP0qddO8RTIDLc2doe4Qb/AOdXtb1m30u+s47q4SKKUOzblJJCjtWDqvxE0e30W6vrGG6uZYESQQNEUaSNj99fUU4yuUqKtsaZ8OecCt/qd1OD2Q7BVu30DRYIGjGnQSbvvM67mP4mqcnjDQYtShsJbiRJH2KzmM7I3YZCMexpkvjbw+qSyCW5cRXBtjshJ3SDqq+tJu5Sg47G3YLqWmJs0vVJY4gciGb51HsM9BWnD4l8QQriextboDqY32t+RrlJvGGiR6VDqRa6kgldkASEl0K/e3DtirGg61Hq+u3FpbbZLIWsdxBOOrhu2K46mCpTd2jrhiKkVa50p8aah0Hhu4/3vMXH86ZJ4k8QTZ8nT7S1XHDSSbj+QrhdK8cRahqX2aSP+z4Y72a2k+0IQZFRGYsp6fw5oh8faXceJTYqZYNOjsmuZLieIp0OBtz1BqFgKPY0+tVDqrttU1GNo9S1KR4T/wAs4PkH4kUW1vBaw+TbRJDH6KMZ+vrXPN488NLZyTm4nRkdU8h4SJmLfdwvoa3NMvrbUrBL20LmJ8gB12sCDggiuinRhT+FGE6k5fEy2hJODWdY2R13UZri8XOmWsnlww9pZR1ZvYdhV8dRzj3qPwVIiadc6fkm4trmQyBupVuVb6GuqlBSep2ZVThUr+90N0t+AxgD0pAaaaBXSfX2VjOfzdEn+32CZsnkH2y1Xpg/8tFHYjuK53W9J1S48eXF7ZaTNcfaGi8qWTBiEW37yvnKH2rptXuCiLYwR+dd3PyRxDrjux9ABXTW0Zhtood2diBT+ArSnHn3OOtaMtDy7QrPxB9l0zR7jRr6J9Oa4864dhsfOdu055zmoI/BtxpcOn32n+HY5L2LR2jmZsFzKSMgnucZr1znGM0YNV7Gxhc8VtNF8QK2rBNHv202U20xttqxiZVJ8xAoPXp161Lqvh/UJruzvrfw9fweH5PPWPTVCu0cjY2yFScKPT0r2G7ZltLhlJBELkEdjtNeefs2X99qPwuNxf3k11P/AGpdr5krZbaJOBn0FJUrNK4m9SfxH4c1C5+Di6HcWsmo3ccMZ8iQhnO1gduT1IHFYN7oGrR67FqV1oF1faGtw3m6ehG7LRgJJtzghTn6Zr17n8aMnpk1boq4Hhtj4V8Q29vZrfaVeDTWS4SG0jCyNbM7goSCeDgdR0rVuPD+tW/iS1aPSbu7ucW6+dM4ZCqgbmD5yhHcd8V67k4ozQqKK5mOPU1HLGksTRyKHRhhlYZBp4oNaOKIIfD73Gm6h/ZzyCSylBNvnrEe6fT0rphXLbRcazZ26n95GTKwH8K+/wBa6muOatKx59eKjLQKKKKgxCiiigAooooAKKKKACiiigAooooAKKKKACiiigAooooAKKKKACiiigAooooAKKKKACiiigAooooAKKKKACiiigAooooAKKKKACiiigAooooAKKKKACiiigAooooAKKKKACiiigAooooAKKKKACiiigAoNFBoAQUtIKWgAooooAKKKKACiiigAooooAKKKKACiiigBK86+Nm4N4UAxzrUfX/davRjXnPxsHzeFfbWY/8A0E0CO/bBIx0rE8Z6GniLw9caQ87QCYqd6jJGGB/pW1TWrVHNN6nGWngaO3tIbcX7uI9SkvidmMlyfl/WqV78PXmvLS+W+ia5tlkiUyREgxOckYB6+9d/RVGZxkXgG2iOp+XdsqXlpFbKoThAmefxzUGt+AGvrw3kGqvBKLeGELs+U+WQefY4ru+1Zuta1pukCNtQu44PMOF3d/U/SgDk9I+HosfEcesG+Xi6a6aNI8DcRjHXpWh4u8D2fiHxDZavLcNE1tE8TIFBEoPTP0PNalz4q8O299HYyatbC4k27UD5+90P0NU/EvjTRNFuEtJLmOa7MqR+Qrc5Y8UAc3F8Llg021sodUMqpHMk4mXIcyEkuMEc84/CrNh8NYYL/RLifUXlj02AwywKgCXHGFZvcV6AODilNFwPP9P+HMVsRE11E0EBkNr+6y6FvUk4NavgrwpLoN9dXc16JTPGsYhiXbGuO4BJ5rqqKLgL2xWPcq2j3LX0Ks9jIf8ASYQM7M/xgfzFa9KehGAQeCKloqMrM47VvC0299S8N3EbRz/vGtXP7tvdD/CTWJJciFvLu4ZrOUfeSYYx+PpXZ2MraRq4sJOLG6JNs3/PN+6fj2rbu7S3vIWguoI5omGGV1BBrnlAuVOM9TzdTuUMvKnoRzmg5rpbnwNpRBFnLdWXtFKQo/CqJ8J6xAWEd9BeJj5PMTYR9cdah02ZugzivFHh9tZvLK4FwsX2ZXGCuc7hWZrnguXUPmh1BLeRdNSyQiHIBXPzfr0rvH0fXYl/eaaZGH/PJwR+tUHeaKQxz2V5ER3MJI/MVLi0Q4Sj0OLTwHjVJJpbm2mtri4juZ1aI7/MUc7TngVpWXhQW1tZQ/ag32bUZL3Oz724Y2/h61upqFo7EJI2R2KEfzqQXMOf9YtLlJcpHF3/AIHu5nl8nVE8qSaWVoZI8p84xngjkYrT8C+HLnw7sa5vlumW1S2G2PaNqk4P610P2iDvMg/GgXNsek8Z/wCBUrE3ZxkvgSSfUWuLjUgbUXU06RrHhh5sboQTntvz+FVrzwDqGptnWdWgmjisvslukUGwYByC3PNd4biDtMh/Gmvc2yLuaZRRYrmZxQ8D3TWzSPcac145QSD7MfLZFGAPvZB9810vhHR30Lw/Bpcl5JdtGzuZHHI3MTtHsM4FW49Rt5GKxCaUjskTH+lXbOLUrrLW+k3bqB1Zdv8AOmkFpSIitUdQ0+Y3ceqaZL5GoRLt5+5Mv9xx/XtXQwaBr0z82tvBHj/lo+Tn8KuWvgu5lJOo6zKy9RHbqIwvtkcmrjFmlGFSEuaOjOfs/EVi7GDUCunXyj54JW4+qnuKnivL/UnCaLagxH713OCI1/3R/Ea6q28F+G41cTael27jBe4/eN+BPSh/DUlsM6VqU8IH3YpT5iAegB6V0RPoIZjJxtJamfoejw6aZLh5Xub2X/Wzyfe+g9BWlTXi1eHPnWKTADjyG5P51WfUoYWKXMVxAw674zj8xxXTBxWxcaql1LlBqGO6tpF3JMhH1p/nwnjzos/74rXmTKuJcqz2s6KMs0TKB6kg1wf7Pmi6noHw5/s/V7V7W6/tG6l8t+u1nyp/Gu982H/ntH/30KDNF3mj/FhUtLmTE0SUlRmeAf8ALeL/AL7FMmvrSFcyTovpzmrbQyejFVI9RW4O21tbm4P+zGVH5mrC22sTnCW8Vsp/ikOSPwHFZupFdSHUit2PPygsxCj1NUmvJbhjb6VF9pnJxvP+rT3Jq3H4WimO7Vb64vWPVS2xD/wEcVvW0ENtCsNvEsUajCqowAKxliLmE8SraFLQ9KTT0eRpDNczHdNKerH0HoPatKgUVi3c43Jt3YUUUUhBRRRQAUUUUAFFFFABRRRQAUUUUAFFFFABRRRQAUUUUAFFFFABRRRQAUUUUAFFFFABRRRQAUUUUAFFFFABRRRQAUUUUAFFFFABRRRQAUUUUAFFFFABRRRQAUUUUAFFFFABRRRQAUUUUAFFFFABRRRQAUhpaQ0AApaQUtABRRRQAUUUUAFFFFABRRRQAUUUUAFFFFABXnXxs+94W/7DMf8A6Ca9Frzr429fC3/YZj/9BNAHfHtTGpfSq89zHHcJC/y5UsXJwAB61ojknuTUuKiW5tnhM6XETRL95w4IH40n2u18lZvtMPlt9194wfxqiCauG+JXhfUvEVwiW/kyWptJYTGzBSrsCA2e456V0um69pmpTSx6fdJciGdoJmRgQjrjIP503XfEOlaTpUmpXFwskEbqjeUwYgswA/U0wOGsfh3dr4fvrSdbQXk9vDFHIOSuxs9aS/8AA2ryotjFFYyQm+ju2vJD+8UL1XHXNekvcW8cSTSTRxIwypdgM/nSxXVrKSsVxC7AZIVwSBQBKetFZ2o63pOn2LX11fQpbrIIy4cEBicAfWrEeoWxgaaWRYED7d0jAAn2pAWaKikubWNlWS4iQt90M4GfpSm4gE4gM0YlIyE3DcR9KAJKKKKAK+pWa3tk8BOGPKN/dYdDTtAvJLyx/fJsuImMcq+47/jU1ZM3/Eu8QR3SsRb3g8uUdg46GoaNqcjoaKBRUHQFBoooAhe1tmOTbwk+pQUw2FmetpB/3wKs0UBYpPpOmsctY25/4AKjXQ9JXO3T7cZ6/JWjRS5UKyKaaXpyDC2UAHb5BTv7Psv+fSD/AL4FWqKLILIjihijP7uJE/3VAqTmiimhiflS80UUAFJilooACKayhhtYBh6HmnUUAQfZLb/n3j/75FVn0fTWYsbOLJ9q0KMUFKTRlzaTpkcMkhs0IRSxA74rmvhjq+k+OPDj6zHo/wBjVbuW28t2DHMbYzketdlqHFhcf9cm/lXl/wCywc/DGY+urXf/AKHQP2ku56Qmj6bG25LOIH6VYFpb8f6PFx/sCp6KCXJvqIBgYGAKWiigQUUUUAFFFFABRRRQAUUUUAFFFFABRRRQAUUUUAFFFFABRRRQAUUUUAFFFFABRRRQAUUUUAFFFFABRRRQAUUUUAFFFFABRRRQAUUUUAFFFFABRRRQAUUUUAFFFFABRRRQAUUUUAFFFFABRRRQAUUUUAFFFFABRRRQAUUUUAFIaWkNAAKWkFLQAUUUUAFFFFABRRRQAUUHrRQAUUUUAFFFFABXnXxs6+Fv+wzH/wCgmvRa86+Nn3vC3/YZj/8AQTQB3vpXnnxc0TWtXONLjldPsMkbbJCvzEjH6V6GeopK0ick9zx/xP4T8RRJepoazW9nut5XiQ5EgXG/Cnv1+tWtD8Jajcy6S18tzJYfbnneCTCBF2ADgds54r1airuQeOaT4b1zS9Q1UWekNHnUbudVVtqTK+3Ycj6GsK68NeKLuGYRabdBJ7a3UxkBFWVZFLDA64APJr6AprdRkmi4HCeO/Dt7rOt+GgIHlsbaOb7SocgbjGAufXmucsPBuuWWnWH2K2liuvs88dw3mnJBYFQT9M4r189Qay/EmtWeg2C3180nlNKsQ2DJyxwKQHll/wCG7/U9Lc2WhS29pFHbrJazHLSzI2XcD196t3mj6xDerf6lplzf6X50v+iK5JUsuEfHsa9c+vpQM0AeRR+Dtak0qU6hby3F3HpxW3YyHKNvUqo9wB1pNM0bXoPFtrOtldySu0JuTctlVVUALI45H+7Xr9FO4DT1NFLRSASqes2putOmjXAfG5CR0I6VdqprF/BpemXGo3WfIt4zI+Bk4FAIsaHdNeaVbzv99kG//eHWrtcx4CvI7iCcQszW0pW5tywwdkgDY/DOK6esnudkdgooopFBRRRQAUUUjHCk+goAWiqGh6taaxZG6s2Zo1kaM7hj5lODV+gAooooAKKKKACiig9KACiqVhqVteXd1awsTLasFlBHQnpV2gAooooARlDKVYZBGCPWqWh6PpuiWRstKs4rS3MjSGOMYG5jkn8avE4BJ6CobK7tb2HzrS4jnj3Fd0bBhkdRQBNRRRQAUVnnV7MeIF0Us32toDOBjjaDitCgAooooAKKKKACiiigAoqnqGoW9jLbRzsQ1zL5UeBnLVcHSgAooooAKKKKACiiigAoqprGoQaXp0+oXWfJhXc+BzipbKdLm2iuIzlJEDr9DQBNRRRQAUUUUAFFFFABRRRQAUUUUAFFFFABRRRQAUUUUAFFFFABRRRQAUUUUAFFFFABRRRQAUUUUAFFFFABRRRQAUUUUAFFFFABRRRQAUUUUAFFFFABRRRQAUUUUAFBoooAKKKKACiiigAooooAKKKKACiiigArg/EPiXxNYfEvQNFFhaR6JftKr3BkJlYquQAuOOa7yuU8W6Hfaj4t8M6laqhg0+eR58nkArgYoAwdR8cX2k/EPWdJbT73U4YLWKaGC1jBKA53EkmtXVfiPotjYaPdx295d/2uzx20UEeXLqOVI7HPFWdL0O9t/H2u6zIsf2a9tYo4jnnKg5z+dYGg+DtYtbzwzNPHAF069vJp/m6LKTtx+dAHo1rK01vHK0TxF0DFH6rnsfevPvjZ97wt/wBhmP8A9BNei1y/xE8J/wDCWabaQR6jLp1xZ3K3ME8ahsMPUHtQB0B7Un4GuKfwl40Y5HxAuB/26JTP+EP8bf8ARQrj/wABEq00c8qcmztzn3pMn3riT4P8bf8ARQrj/wABEpG8H+Ns8fEO5A/69Ep8xPsmdvzRXD/8Id42/wCiiXP/AICJSjwd42/6KHc/+AiUcyD2Ujt/zrh/jX/yJ8XX/j/g4/4GKd/wh3jX/ooVz/4CJWfr3w18Ta5ZLZ6h4/u3iWVZQFtUHzKcijmQeykejHt9KM1xf/CIeNP+igXA/wC3VKQeD/GuT/xcG5/8BEo5g9lI7XNANcT/AMIf427fEG5/8BEoHg/xtn/koVx/4CJRzB7KR2xNKTXEf8Id42/6KFc/+AiUf8If41/6KFc/+AiUcyD2Ujt6wPiR/wAiFrX/AF6P/KsY+DvG3/RQrn/wESquq+APF2qaZcadefEG6aC4Qo4FqgODRzDVKRq/DlmTSfDw4CSaPF16kgCu3rzHS/h14n09NOjh8e3Jj06LyoFa1TG3bgZrW/4Rnxr/AND1J/4CrUM3irI7iiuH/wCEZ8a/9D1J/wCAq0f8Iz41/wCh6k/8BVpFHcUVw48M+Nf+h6k/8BVo/wCEZ8a/9D1J/wCAq0AdxTJP9W30NcV/wjPjX/oepP8AwFWj/hGfGnOfHEhBGMG1WgCz8Js/8I1Pn/n+n/8AQq6+vONC8BeKtGsmtLPx1cGNpGkJe1TOWOTV/wD4Rjxr/wBD1L/4CrQB3FFcP/wjHjX/AKHqX/wFWj/hGPGn/Q9S/wDgKtAHcUVw/wDwjPjT/oepf/AVaP8AhGPGn/Q9S/8AgKtAHcUVw/8AwjHjX/oepf8AwFWj/hGfGn/Q8y/+Aq0AX/CX/IzeIv8Arun8jXU15zp3gXxZY3t7dxeOp2e8YNJutUwCPSr/APwjPjT/AKHiX/wFWgDtjRXEHwz40/6HmUf9uq0v/CM+NP8AoeZP/AVaAOxu1aS0mjTlmjYD64rg/gDoWseHfAcmn63bNbXR1G5lCFs/Iz5U1b/4Rnxp/wBDxJ/4CrR/wjPjT/oeJP8AwFWgDt6K4j/hGfGn/Q8Sf+Aq0f8ACM+NP+h5k/8AAVaAJJM/8Lhh9P7Kb/0IV2decP4B8UN4hXXP+E5uBdLAYAPsqbduc1oHwz4z/wCh5l/8BVoA7eiuIHhnxp/0PMv/AICrR/wjXjT/AKHiT/wFWgDtjRXEnwz40/6HiT/wFWj/AIRnxr/0PEn/AICrQB21LXEf8Iz41/6HiT/wFWj/AIRnxr/0PEn/AICrQBpeNc/2hoGP+ggv8jXSjoK871PwP4tv5bSSbx1OrWsvmx7bVOW96uf8Iz41/wCh6k/8BUoA7eiuI/4Rnxr/ANDzL/4CrR/wjPjX/oeZf/AVaAO3orif+Ea8af8AQ8yf+AqUf8I140/6HmT/AMBUoA7alriP+Ea8af8AQ8yf+AqUn/CM+NP+h6l/8BUoA1viPz4I1X/rj/WtPw5j+wbD/r3T+QrjdS8F+KtSspLG98cTtbTYWULapkrnoK7yzt47W0itos7IkCLnrgCgCWiiigAooooAKKKKACiiigAooooAKKKKACiiigAooooAKKKKACiiigAooooAKKKKACiiigAooooAKKKKACiiigAooooAKKKKACiiigAooooAKKKKACiiigAooooAKKKKACiiigAooooAKKKKACiiigAooooAKKKKACiikcbkKgkEjGR2oANwzjIz6VGbiDzvs/nR+aRkR7hux9K828F213pPxN8XpPql5qGLSKdfPbITg/Ko7Cudh0m1v/hxfePJnuBr6zNcx3gkIdNrDCD/AGccYoA9vApeK8gbxb441FNYu9Nm0+2s9Ls4bj94m5pnaMMyH0HvV3wt4t8WzXnhu/1j7CbHX02/ZoR81s/Yhv4hQB6j3pcUneloAKDgDJwAKK4j452N1e/DHXGtdUutPe3s5Zt9u21m2oTtzUgdoWRULsyhMZ3E8YoikimQSQyJIh6MrZFeR61dXF94c+Hvh2SaVbXV/L+2FWIMiLGDtJ9D3rE8aXlz4F8S67ofh6WWDT7vSUmSEOcW0hkCFk9CQ2fwqkB7rFPBMzLDNHIUOGCsDtPvUgIrxvUtJt/AOp+D7vw60kT37i1vgzlhdAqDvbPVsnOaqv46+IcXhTS/FBXSnS/1D7EtkQRhWcqJC3rxnFAHt9FcZ4O1TxEvifUfD/iGa1unhiW4t7iBduVPVWX24wa7OgAooooAQlQCWIA9TTWliV0RpEDP90E8t9K4b436bdXngq6urfVruxFoFlZIG2iXDDg+1c98WvElr4XuvBut3sVzMicCOBC7OxQdh/OgD12ivIde8beL7Tw74Xv7I6dNeeINQWNVP+rghboM9yB+tTrrPxCk1PXdKj1DS92jxrOLkw8zg5Pllf4eB1oA9XorL8Jao2teHLHVHh8l7iIO0ec7T3rUoABRRUdzG0tvJGsjRsykB16r7igB4ZSxUMCR1GelMW4gaZoVmjaVeqBhuH4V414Fm1Hw/d/EvdqN3qE1lMHiluHLMD5QOB6AVBZ6La6J8N9E8a2ks7a60sU9xdNIS9x5j/Mreo56UAe3RyRybvLkV9pwdpzg+lOrw/w140uE8ban4J0XbFqM+rO09zcqRFGnLFUPRnIHArZ1vxJ44fUvFLaVcadBZaCE8tZY8tcNtywPoPegD1ftSV5l4d8U+LY9V8Oya79iltdfj/1EC4Nq+MjB/iFem4oAKMgAljgDqTRiuA+PFhd3XgC9mttXvNPEIVmFu23zBuHBPpQB3zOixmRnVUAyWJwAKSKSKaMSRSJIh6MrZH515j4sB1lPA/hq5lmSw1JBJdrG5UyhIwwQkdievrWF4jeTwrret+F9Fmmt9NvIoCkUbH/RmkOGKn+EEUAe0xXFvKrNFPHIqcMVcHH1p8UkcsYkjdXQ9GU5BryHxNolp4N8RaOvh4y2sGqW9xbXcG8lJCIi4cg/xZHX3pnwb8X3OuWkGl6URBZaVDI1208ZWS4be2AgP8Ix96gD2OivDj4++IKeDYfGGzS3gl1A2qWJBG5C+0OW7H2rvPCOq+IYfGN74b8Qz214wtReW88KbMKWClCPYnrQB2tIxVcbmAz6mlNeWfFm2vrfx94L1CPVrsW0uprC1mGxGfl6kd6APT55oYV3TTJGCcAuwA/Wld444zI8iqgGSxOAB9a83vNJtfF3xQ1Ky13fcWOm2qC3tdxCBmwS5Hc15xod/eeIPGmlfDnVb26m0ez1W7VsykNcRwoCiOf4l+agD6PjkjkjEkciuh6MrZH50yO4t5UaSO4idE+8yuCF+teGa3d3fh/W/EPg3SpprfS5prURYY/uFkB3qp7A4q9430y18F+I7HTPD6Pb2esadcxXUO8lGMaEh8f3uetAHtEUkciCSN1dGGVZTkEU+vIfgt40fxHpUFppJ8nT9Is/3/nRlZZ2wcbQf4OOveqOoeNfiJaaRpPiDGktDqOofYxZEH5EYkLJu9eOlAHtlFcR4H1zXX8Wax4X1+S2uZ7KKO4iuYV27kfPykeoIrtmG5SMkZHX0oAMru25GfTNMa4gWcQNNGJSMhC43H8K8z8FWt3pnxh8TxXGq3eoB7KOVBO+RHyPlUdhWHZ6Dbap8P8AU/HF3PMdfeaS4ju/MOYNj7VRfRcDp70Aenaz4iSx1uw0uG1kuTcTCOaRT8sGRkbvrW1FLHKGMciuFJU7TnB9K4iPwTp+tPpniA3l/bXbPDeTrHMQszhf4h6Vw3gLxhcTeKdR8F6LItvftq0slxcXCHYse4krGTwzEdh0oA90o4rx7WfGHjp/+Etv9PfTbey8PThIo3Xc11jGQx/hHPUVs+GvEXixdc0RtcksprHXLcukMK4a1kAyBn+IEUAekUUgoxQAEqOpA+tNmmhhTzJpEjTONzsAK86+LGn3a694b1aPWL2KGLUUU2aPiKTIP3h3qtr1pb+LvjJJ4c1nfLpemaYl0lsHISSR2I3MB1wBxSA6zxj4lGiz6dbxiLN7LtEsh+RRjrW3Y3kVxbQOJ4XaRNwKNkN64ryj4dWmuTSeIfD1prOY9F1SSKzkuI/N2xNyIyT/AHelVvGeuWvwy1zRY5Y7q/lktpViEcZIaRjkk4+6g6knoKAPah0orzLXdf8AGNvd+EtF0+4sJL3W/OkuLgrmOGNVVhtHfG78ayrfxR8Rn0vXb1ptJx4fumifCH/TVXkk/wBw/SmB7FRVTRb0alo9nqCoUFzAkwU9tyg4/WrdABRRRQAUUUUAFFFFABRRRQAUUUUAFFFFABRRRQAUUUUAFFFFABRRRQAUUUUAFFFFABRRRQAUUUUAFFFFABRRRQAUUUUAFFFFABRRRQAUUUUAFFFFABRRRQAUUUUAFFFFABRRRQAUUUUAFFFFABRRRQAUUUUAZFpoFrbeJb/XVZ2nvYUhkQ/dwvSuWuPhuZJZbCLXLqLw9Pci5l05VGC2clA3UKTg4r0CigDnF8IaekWtRRySJHqqLG6jpGoQKMflTLTwdY21roNus0rDRSDCT1fjvXTUUAFFFFABWd4n0mHXvDuoaLcSPHFfW727snVQykEj860aKVgOV1jwTZX/AIX03R0uZrebSvLaxu0/1kToMBvfPcVWsPANnImpXGvXT6rqOpQiCe4Zdu2MdFQdsHmuzopgcPpPgOVb20uNc1mbVV06IxaejoFEWRjefVsYGfapB8PNNHhLS/Dn2q4MGnXS3UchPzMysWwfzrtKKAMqHRYYvEk2uLI3nSwCEoegAOc1q0UUAFFFFAGd4k0mHXNEutJuWZYbhQrFeoGc/wBKp6j4Ysb+90q6uCzHTARGhAIYYxzW7RQBwNv8MdNgmtRHqF39ks9SOoWtuTlYmPJQf7OSTXQReGLOPVNX1ASyGTVIxHKOygAjj863qKGBR0DTYdH0e20y3Zmit02KW6kVeoooAKKKKAOd0jwjp+n6rr9+Geb+25A9xG/3RhNuB+FYGjfDb7C1nYT67d3ehWE/nWlhIB8pzlVZv4lB6V6DRQBxmrfDvSNQ065t3lminkvxfw3MfyyQyhsgg+nb6Gr6eEbMQ6yklxM51cL57HqCFxkV0lFAHON4SsjJoT+dLnRv9T/t8Y5roxRRQAVmeKdGg8QaFdaTcyPHFcKFZl6jnNadFAHM+IfCMOp6Pp9rb3ktnd6ZtNldoMtGVAHPqCBzVC38AW8+n6sNav5r7UdUULNdgbWjA+6E9MHmu1ooA4fS/Ac/25b7xBrk+rXMFs1tasyhRGrDBbA6sR3qaPwBYQS6NcWt5cW9xpivH5iYHnxOclHHcZrsqKQHGSfD3TG8IQeGvtM4t4boXKvxuzv3YreTQ7dfFL+IPMf7Q1r9l2fw7dwbP14rVopgFYXijw1aa/e6RdXMsiPpd2LqIIfvMBjB9q3aKAOS8TeEJr7XU17RdWm0nUjF5E7ooZZo+2R6jsaz5vhjpcelaemm3c1pqunzm5h1EAGR5G++X9Q3cV3tFAHE23w9s5dJ1OHV72a+1DUnWSe8xtZGX7mwdttJZeBJJpprrxDrM2q3ZtWtLeVkC+ShGCQP7x7mu3ooA5G18B6fZ3GkXNpcTQTafbm2dkAH2iIjG1x+tLqHgXT7vRdM0triZYtOu1uoyOrEHoa62igDFsfDtta+Lb/xGkrme9gjhdD91QhPI/OtqiigDFtPDttbeLLzxEsrtPdQLCyH7oAPX9K5u5+HcjzXdjb67c2+gXk4nnsFUdc5ZVbspPWu+ooAZDGkMKQxqFRFCqPQDpXFXfw30qbSpLWK6uILr7eb+C7TAkhl3buD3Hb6Gu4ooA5T/hB9POl65YNcTFdabfcvnkNgcj8qtx+FbNJtEkEsn/EoQrD/ALXGOa6CigAFFFFAGT4k0ODXFs1nkZBa3Czrt7kdqzPE3hN9Q1yDX9J1B9M1WKIwtMqBhLH/AHWHseldTRQBz/gfwtZ+FdLltbaSS4nuZ3ubu5l+/PKxyWP+FWNS8PWOo6vHqF0u8pbvbmMgEMrda2KKAOQ0PwNbaZc6TM+oXN1/ZLT/AGQS8lUlAG3PoMcVZi8H2Kabrtis8uzWJnllPdCw7V01FAFXSLJNN0q00+Ni6W0KRKx6kKAM/pVqiigAooooAKKKKACiiigAooooAKKKKACiiigAooooAKKKKACiiigAooooAKKKKACiiigAooooAKKKKACiiigAooooAKKKKACiiigAooooAKKKKACiiigAooooAKKKKACiiigAooooAKKKKACiiigAooooAKKKKACiiigAooooAKKKKACiiigAooooAKKKKACiiigAooooAKKKKACiiigAooooAKZNLHDE800ixxoCzOxwFA7k0+uR+L+i6pr/AMP9R0zRmX7Y4VljZtomCsCYye24DFAGlYeL/DN9dpa2mtWUs0hxGolH7w/7Pr+FbleE6nr3hW40bTtC8Y+CdW8JyRNH5V3HbZjtpAeCJV6DNdlfa74tv/HU/hfw8bKGxtrCKdtQny5YsOAAOufWgD0Sg15fZeOPE0vhzXrN7PT18RaNcrbyyySbLUqx4myegC84/Cqfh34iX8nxIsfB51bTNbW/spZTcWilfs8iY656qc8fSgD1O7v7Kztmurq6hhgQ4aR3AUH0JqwrBlDKcg9DXz14Z1rxD4d+FHi7VtXuLHXDFr8qRRSxnaoLqOc/UYr0HxR4k1e11NY21zRtCsBbI8bXB3yzORnhR0UdKAO9vb20shG13cRwCWQRoXbG5z0Ue9T7hivBvGXiiXxX4C8F6tN5fmN4oto2eHIRypYbhnpmvavElpc33h/ULKyuPs1zPbvHFL/cYggGgCg/jPwql01s2u2IkV/LbMowH6bc9M1vKQyhgQQeQRXz5o9/YeGvh6nhP4hfDrUoURGhu761thcRyHnM+9eRnrntXXQeJriGHwl4P8B3kWoi+tDMNTum3rHboOvqWPSgD1aiuDXVvHWnaHrKalY6bJd2u02V95vl28yN1Lg8qV7+tc9oXxEv4fiPo3ha61fTNci1W3kLSWakG2lQZPPQqQaAPVrS7tbxXa1njmEblHKNnaw6g+9T14Lo/jGfwf4K1q4tRbtfX3iWa0tWuX2xI7MBuY+grrPC/jjUI/HVn4X1bU9L1ddRgaSC4sAQYpFGSrD0Izg0Aen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D460fUNa0B7bSdTbTb+N1lt5wMgMpzhh3B6Gt6igDzLxFpXxB8WeHJfDWrWejWdvdp5V3dJIXOzuUXHBP6VRtbXxFpXxWvbfw2trc2lno9tBJb3LFS5VcKwYfrXrdQi3gW4e5WFBM4CvIF+ZgOgJoA8g1z4XeItQ8N3U8mpW8utXmqx6hdw5KwSojZEJPXGO9aNt4J8Q3HxI0DxdJbaTpsGnQSwSWMA5YOB827HbHTFeqUUAeQ3Xw18QT+DvFHhdryz8jUNVN9Z3HOQrMGKMvtjrmtNPCWvWHjDUdUhs9M1WG/jiEcl2xzaFVClVGDkZGa9LopWA8ft/hjr7eFNK0a81CyabT9eTUjLGpVXjBJ2hex5r0/wAR6c2saHeaYtzLaNcRFFniOGjPYitGimB5rZ23xSt/Dh8P3EejX0qwm3XUpJGG5cYDtHjk46jPNZOkfC7VvBdl4ZuvCd5Fd32kRvFdRXRKpdLJ9/af4eelewUUAeWeK/B3jXxR4bvBqGq28V5JdxXENghPkCOM58tmHJ3etRP4H8SX/jvwz4oe30nS4NI8xJLGAZ8wOoBbdjtjpXrFFAHkmp/CzUbjwzc20V7anUYtbfVbEyJuiyWyEcV0fhjR/EMniOPVtXs9K0u2ggKJa2i7mkkPVi+BgdeMV3FFAAO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2Q==">
            <a:extLst>
              <a:ext uri="{FF2B5EF4-FFF2-40B4-BE49-F238E27FC236}">
                <a16:creationId xmlns:a16="http://schemas.microsoft.com/office/drawing/2014/main" id="{639B325F-A8CD-40BF-9400-52AFA229AC79}"/>
              </a:ext>
            </a:extLst>
          </p:cNvPr>
          <p:cNvSpPr>
            <a:spLocks noChangeAspect="1" noChangeArrowheads="1"/>
          </p:cNvSpPr>
          <p:nvPr/>
        </p:nvSpPr>
        <p:spPr bwMode="auto">
          <a:xfrm>
            <a:off x="5971309"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a:extLst>
              <a:ext uri="{FF2B5EF4-FFF2-40B4-BE49-F238E27FC236}">
                <a16:creationId xmlns:a16="http://schemas.microsoft.com/office/drawing/2014/main" id="{AD230693-0A6F-4A3B-AD94-113D57321EA3}"/>
              </a:ext>
            </a:extLst>
          </p:cNvPr>
          <p:cNvPicPr>
            <a:picLocks noChangeAspect="1"/>
          </p:cNvPicPr>
          <p:nvPr/>
        </p:nvPicPr>
        <p:blipFill>
          <a:blip r:embed="rId2"/>
          <a:stretch>
            <a:fillRect/>
          </a:stretch>
        </p:blipFill>
        <p:spPr>
          <a:xfrm>
            <a:off x="6941490" y="90810"/>
            <a:ext cx="5854810" cy="4188846"/>
          </a:xfrm>
          <a:prstGeom prst="rect">
            <a:avLst/>
          </a:prstGeom>
        </p:spPr>
      </p:pic>
      <p:sp>
        <p:nvSpPr>
          <p:cNvPr id="10" name="CasellaDiTesto 9">
            <a:extLst>
              <a:ext uri="{FF2B5EF4-FFF2-40B4-BE49-F238E27FC236}">
                <a16:creationId xmlns:a16="http://schemas.microsoft.com/office/drawing/2014/main" id="{33C7D632-DDD6-4A1F-A599-98F7C1B808D3}"/>
              </a:ext>
            </a:extLst>
          </p:cNvPr>
          <p:cNvSpPr txBox="1"/>
          <p:nvPr/>
        </p:nvSpPr>
        <p:spPr>
          <a:xfrm>
            <a:off x="7152774" y="3604772"/>
            <a:ext cx="2125288" cy="261610"/>
          </a:xfrm>
          <a:prstGeom prst="rect">
            <a:avLst/>
          </a:prstGeom>
          <a:noFill/>
        </p:spPr>
        <p:txBody>
          <a:bodyPr wrap="square" rtlCol="0">
            <a:spAutoFit/>
          </a:bodyPr>
          <a:lstStyle/>
          <a:p>
            <a:r>
              <a:rPr lang="it-IT" sz="1100" dirty="0"/>
              <a:t>Mason et al.,2014</a:t>
            </a:r>
          </a:p>
        </p:txBody>
      </p:sp>
      <p:pic>
        <p:nvPicPr>
          <p:cNvPr id="2" name="Immagine 1">
            <a:extLst>
              <a:ext uri="{FF2B5EF4-FFF2-40B4-BE49-F238E27FC236}">
                <a16:creationId xmlns:a16="http://schemas.microsoft.com/office/drawing/2014/main" id="{52AEB040-D250-41FB-8424-4CD43C11BE4D}"/>
              </a:ext>
            </a:extLst>
          </p:cNvPr>
          <p:cNvPicPr>
            <a:picLocks noChangeAspect="1"/>
          </p:cNvPicPr>
          <p:nvPr/>
        </p:nvPicPr>
        <p:blipFill>
          <a:blip r:embed="rId3"/>
          <a:stretch>
            <a:fillRect/>
          </a:stretch>
        </p:blipFill>
        <p:spPr>
          <a:xfrm>
            <a:off x="5698439" y="4055788"/>
            <a:ext cx="3238829" cy="2802212"/>
          </a:xfrm>
          <a:prstGeom prst="rect">
            <a:avLst/>
          </a:prstGeom>
        </p:spPr>
      </p:pic>
      <p:sp>
        <p:nvSpPr>
          <p:cNvPr id="11" name="CasellaDiTesto 10">
            <a:extLst>
              <a:ext uri="{FF2B5EF4-FFF2-40B4-BE49-F238E27FC236}">
                <a16:creationId xmlns:a16="http://schemas.microsoft.com/office/drawing/2014/main" id="{9F349720-6E33-433F-AD86-B45AB8816756}"/>
              </a:ext>
            </a:extLst>
          </p:cNvPr>
          <p:cNvSpPr txBox="1"/>
          <p:nvPr/>
        </p:nvSpPr>
        <p:spPr>
          <a:xfrm>
            <a:off x="8953169" y="6384897"/>
            <a:ext cx="3238829" cy="430887"/>
          </a:xfrm>
          <a:prstGeom prst="rect">
            <a:avLst/>
          </a:prstGeom>
          <a:noFill/>
        </p:spPr>
        <p:txBody>
          <a:bodyPr wrap="square" rtlCol="0">
            <a:spAutoFit/>
          </a:bodyPr>
          <a:lstStyle/>
          <a:p>
            <a:r>
              <a:rPr lang="it-IT" sz="1100" dirty="0"/>
              <a:t>B. </a:t>
            </a:r>
            <a:r>
              <a:rPr lang="it-IT" sz="1100" dirty="0" err="1"/>
              <a:t>Yirka</a:t>
            </a:r>
            <a:r>
              <a:rPr lang="it-IT" sz="1100" dirty="0"/>
              <a:t>, 2014: https://phys.org/news/2014-06-mesoscale-eddies-ocean-previously-thought.html</a:t>
            </a:r>
          </a:p>
        </p:txBody>
      </p:sp>
    </p:spTree>
    <p:extLst>
      <p:ext uri="{BB962C8B-B14F-4D97-AF65-F5344CB8AC3E}">
        <p14:creationId xmlns:p14="http://schemas.microsoft.com/office/powerpoint/2010/main" val="94963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F9DB8E-9869-4B1C-8C33-10FAAAE8443E}"/>
              </a:ext>
            </a:extLst>
          </p:cNvPr>
          <p:cNvSpPr>
            <a:spLocks noGrp="1"/>
          </p:cNvSpPr>
          <p:nvPr>
            <p:ph type="ctrTitle"/>
          </p:nvPr>
        </p:nvSpPr>
        <p:spPr>
          <a:xfrm>
            <a:off x="0" y="0"/>
            <a:ext cx="12192000" cy="587431"/>
          </a:xfrm>
        </p:spPr>
        <p:txBody>
          <a:bodyPr>
            <a:normAutofit fontScale="90000"/>
          </a:bodyPr>
          <a:lstStyle/>
          <a:p>
            <a:pPr algn="l"/>
            <a:r>
              <a:rPr lang="it-IT" sz="4000" b="1" dirty="0"/>
              <a:t>Eddy </a:t>
            </a:r>
            <a:r>
              <a:rPr lang="it-IT" sz="4000" b="1" dirty="0" err="1"/>
              <a:t>Detection</a:t>
            </a:r>
            <a:r>
              <a:rPr lang="it-IT" sz="4000" b="1" dirty="0"/>
              <a:t> &amp; Tracking: </a:t>
            </a:r>
            <a:r>
              <a:rPr lang="it-IT" sz="4000" b="1" dirty="0" err="1"/>
              <a:t>Reanalyses</a:t>
            </a:r>
            <a:r>
              <a:rPr lang="it-IT" sz="4000" b="1" dirty="0"/>
              <a:t> time </a:t>
            </a:r>
            <a:r>
              <a:rPr lang="it-IT" sz="4000" b="1" dirty="0" err="1"/>
              <a:t>comparison</a:t>
            </a:r>
            <a:endParaRPr lang="it-IT" sz="4000" b="1" dirty="0"/>
          </a:p>
        </p:txBody>
      </p:sp>
      <p:pic>
        <p:nvPicPr>
          <p:cNvPr id="4" name="Immagine 3">
            <a:extLst>
              <a:ext uri="{FF2B5EF4-FFF2-40B4-BE49-F238E27FC236}">
                <a16:creationId xmlns:a16="http://schemas.microsoft.com/office/drawing/2014/main" id="{2D1479C9-9928-4141-AE15-D5892F705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6939"/>
            <a:ext cx="3359426" cy="1984760"/>
          </a:xfrm>
          <a:prstGeom prst="rect">
            <a:avLst/>
          </a:prstGeom>
        </p:spPr>
      </p:pic>
      <p:pic>
        <p:nvPicPr>
          <p:cNvPr id="6" name="Immagine 5">
            <a:extLst>
              <a:ext uri="{FF2B5EF4-FFF2-40B4-BE49-F238E27FC236}">
                <a16:creationId xmlns:a16="http://schemas.microsoft.com/office/drawing/2014/main" id="{5254C976-1737-4516-ABE0-7108D5B4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12422"/>
            <a:ext cx="3300384" cy="2074629"/>
          </a:xfrm>
          <a:prstGeom prst="rect">
            <a:avLst/>
          </a:prstGeom>
        </p:spPr>
      </p:pic>
      <p:pic>
        <p:nvPicPr>
          <p:cNvPr id="8" name="Immagine 7">
            <a:extLst>
              <a:ext uri="{FF2B5EF4-FFF2-40B4-BE49-F238E27FC236}">
                <a16:creationId xmlns:a16="http://schemas.microsoft.com/office/drawing/2014/main" id="{98C9FB75-27DE-49B3-BBAE-F1F55C10C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5500"/>
            <a:ext cx="3359425" cy="1922165"/>
          </a:xfrm>
          <a:prstGeom prst="rect">
            <a:avLst/>
          </a:prstGeom>
        </p:spPr>
      </p:pic>
      <p:pic>
        <p:nvPicPr>
          <p:cNvPr id="7" name="Immagine 6">
            <a:extLst>
              <a:ext uri="{FF2B5EF4-FFF2-40B4-BE49-F238E27FC236}">
                <a16:creationId xmlns:a16="http://schemas.microsoft.com/office/drawing/2014/main" id="{24DD8327-3759-4E37-97A5-5CE936511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5735" y="2524866"/>
            <a:ext cx="3426263" cy="2136833"/>
          </a:xfrm>
          <a:prstGeom prst="rect">
            <a:avLst/>
          </a:prstGeom>
        </p:spPr>
      </p:pic>
      <p:pic>
        <p:nvPicPr>
          <p:cNvPr id="9" name="Immagine 8">
            <a:extLst>
              <a:ext uri="{FF2B5EF4-FFF2-40B4-BE49-F238E27FC236}">
                <a16:creationId xmlns:a16="http://schemas.microsoft.com/office/drawing/2014/main" id="{77D49A4A-D32B-4AFD-A3EA-21ECC3D50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9561" y="638154"/>
            <a:ext cx="3412437" cy="1886712"/>
          </a:xfrm>
          <a:prstGeom prst="rect">
            <a:avLst/>
          </a:prstGeom>
        </p:spPr>
      </p:pic>
      <p:pic>
        <p:nvPicPr>
          <p:cNvPr id="11" name="Immagine 10">
            <a:extLst>
              <a:ext uri="{FF2B5EF4-FFF2-40B4-BE49-F238E27FC236}">
                <a16:creationId xmlns:a16="http://schemas.microsoft.com/office/drawing/2014/main" id="{63C69512-8CA2-43A1-B6F3-9B965FD0D5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6617" y="4661700"/>
            <a:ext cx="3475383" cy="2226798"/>
          </a:xfrm>
          <a:prstGeom prst="rect">
            <a:avLst/>
          </a:prstGeom>
        </p:spPr>
      </p:pic>
      <p:graphicFrame>
        <p:nvGraphicFramePr>
          <p:cNvPr id="12" name="Tabella 11">
            <a:extLst>
              <a:ext uri="{FF2B5EF4-FFF2-40B4-BE49-F238E27FC236}">
                <a16:creationId xmlns:a16="http://schemas.microsoft.com/office/drawing/2014/main" id="{2A9591A8-21F4-4089-8DEE-DC16D770F437}"/>
              </a:ext>
            </a:extLst>
          </p:cNvPr>
          <p:cNvGraphicFramePr>
            <a:graphicFrameLocks noGrp="1"/>
          </p:cNvGraphicFramePr>
          <p:nvPr>
            <p:extLst/>
          </p:nvPr>
        </p:nvGraphicFramePr>
        <p:xfrm>
          <a:off x="3475382" y="798022"/>
          <a:ext cx="5241235" cy="1127760"/>
        </p:xfrm>
        <a:graphic>
          <a:graphicData uri="http://schemas.openxmlformats.org/drawingml/2006/table">
            <a:tbl>
              <a:tblPr firstRow="1" bandRow="1">
                <a:tableStyleId>{5940675A-B579-460E-94D1-54222C63F5DA}</a:tableStyleId>
              </a:tblPr>
              <a:tblGrid>
                <a:gridCol w="1343596">
                  <a:extLst>
                    <a:ext uri="{9D8B030D-6E8A-4147-A177-3AD203B41FA5}">
                      <a16:colId xmlns:a16="http://schemas.microsoft.com/office/drawing/2014/main" val="3007852138"/>
                    </a:ext>
                  </a:extLst>
                </a:gridCol>
                <a:gridCol w="1252812">
                  <a:extLst>
                    <a:ext uri="{9D8B030D-6E8A-4147-A177-3AD203B41FA5}">
                      <a16:colId xmlns:a16="http://schemas.microsoft.com/office/drawing/2014/main" val="240688169"/>
                    </a:ext>
                  </a:extLst>
                </a:gridCol>
                <a:gridCol w="1131768">
                  <a:extLst>
                    <a:ext uri="{9D8B030D-6E8A-4147-A177-3AD203B41FA5}">
                      <a16:colId xmlns:a16="http://schemas.microsoft.com/office/drawing/2014/main" val="2283173510"/>
                    </a:ext>
                  </a:extLst>
                </a:gridCol>
                <a:gridCol w="1513059">
                  <a:extLst>
                    <a:ext uri="{9D8B030D-6E8A-4147-A177-3AD203B41FA5}">
                      <a16:colId xmlns:a16="http://schemas.microsoft.com/office/drawing/2014/main" val="508145471"/>
                    </a:ext>
                  </a:extLst>
                </a:gridCol>
              </a:tblGrid>
              <a:tr h="186175">
                <a:tc>
                  <a:txBody>
                    <a:bodyPr/>
                    <a:lstStyle/>
                    <a:p>
                      <a:r>
                        <a:rPr lang="it-IT" sz="1000" dirty="0" err="1">
                          <a:solidFill>
                            <a:srgbClr val="FF0000"/>
                          </a:solidFill>
                        </a:rPr>
                        <a:t>Reanalysis</a:t>
                      </a:r>
                      <a:r>
                        <a:rPr lang="it-IT" sz="1000" dirty="0">
                          <a:solidFill>
                            <a:srgbClr val="FF0000"/>
                          </a:solidFill>
                        </a:rPr>
                        <a:t> Dataset</a:t>
                      </a:r>
                    </a:p>
                  </a:txBody>
                  <a:tcPr/>
                </a:tc>
                <a:tc>
                  <a:txBody>
                    <a:bodyPr/>
                    <a:lstStyle/>
                    <a:p>
                      <a:r>
                        <a:rPr lang="it-IT" sz="1000" dirty="0" err="1">
                          <a:solidFill>
                            <a:srgbClr val="FF0000"/>
                          </a:solidFill>
                        </a:rPr>
                        <a:t>Anticyclonic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err="1">
                          <a:solidFill>
                            <a:srgbClr val="FF0000"/>
                          </a:solidFill>
                        </a:rPr>
                        <a:t>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a:solidFill>
                            <a:srgbClr val="FF0000"/>
                          </a:solidFill>
                        </a:rPr>
                        <a:t>Sum: for </a:t>
                      </a:r>
                      <a:r>
                        <a:rPr lang="it-IT" sz="1000" dirty="0" err="1">
                          <a:solidFill>
                            <a:srgbClr val="FF0000"/>
                          </a:solidFill>
                        </a:rPr>
                        <a:t>each</a:t>
                      </a:r>
                      <a:r>
                        <a:rPr lang="it-IT" sz="1000" dirty="0">
                          <a:solidFill>
                            <a:srgbClr val="FF0000"/>
                          </a:solidFill>
                        </a:rPr>
                        <a:t> </a:t>
                      </a:r>
                      <a:r>
                        <a:rPr lang="it-IT" sz="1000" dirty="0" err="1">
                          <a:solidFill>
                            <a:srgbClr val="FF0000"/>
                          </a:solidFill>
                        </a:rPr>
                        <a:t>period</a:t>
                      </a:r>
                      <a:endParaRPr lang="it-IT" sz="1000" dirty="0">
                        <a:solidFill>
                          <a:srgbClr val="FF0000"/>
                        </a:solidFill>
                      </a:endParaRPr>
                    </a:p>
                  </a:txBody>
                  <a:tcPr/>
                </a:tc>
                <a:extLst>
                  <a:ext uri="{0D108BD9-81ED-4DB2-BD59-A6C34878D82A}">
                    <a16:rowId xmlns:a16="http://schemas.microsoft.com/office/drawing/2014/main" val="203031284"/>
                  </a:ext>
                </a:extLst>
              </a:tr>
              <a:tr h="186175">
                <a:tc>
                  <a:txBody>
                    <a:bodyPr/>
                    <a:lstStyle/>
                    <a:p>
                      <a:r>
                        <a:rPr lang="it-IT" sz="1000" dirty="0"/>
                        <a:t>CGLOR 1993-1995</a:t>
                      </a:r>
                    </a:p>
                  </a:txBody>
                  <a:tcPr/>
                </a:tc>
                <a:tc>
                  <a:txBody>
                    <a:bodyPr/>
                    <a:lstStyle/>
                    <a:p>
                      <a:r>
                        <a:rPr lang="it-IT" sz="1000" dirty="0"/>
                        <a:t>92039</a:t>
                      </a:r>
                    </a:p>
                  </a:txBody>
                  <a:tcPr/>
                </a:tc>
                <a:tc>
                  <a:txBody>
                    <a:bodyPr/>
                    <a:lstStyle/>
                    <a:p>
                      <a:r>
                        <a:rPr lang="it-IT" sz="1000" dirty="0"/>
                        <a:t>98619</a:t>
                      </a:r>
                    </a:p>
                  </a:txBody>
                  <a:tcPr/>
                </a:tc>
                <a:tc>
                  <a:txBody>
                    <a:bodyPr/>
                    <a:lstStyle/>
                    <a:p>
                      <a:r>
                        <a:rPr lang="it-IT" sz="1000" dirty="0"/>
                        <a:t>190658 (1993-1995)</a:t>
                      </a:r>
                    </a:p>
                  </a:txBody>
                  <a:tcPr/>
                </a:tc>
                <a:extLst>
                  <a:ext uri="{0D108BD9-81ED-4DB2-BD59-A6C34878D82A}">
                    <a16:rowId xmlns:a16="http://schemas.microsoft.com/office/drawing/2014/main" val="3742333807"/>
                  </a:ext>
                </a:extLst>
              </a:tr>
              <a:tr h="186175">
                <a:tc>
                  <a:txBody>
                    <a:bodyPr/>
                    <a:lstStyle/>
                    <a:p>
                      <a:r>
                        <a:rPr lang="it-IT" sz="1000" dirty="0"/>
                        <a:t>CGLOR 2020-2022</a:t>
                      </a:r>
                    </a:p>
                  </a:txBody>
                  <a:tcPr/>
                </a:tc>
                <a:tc>
                  <a:txBody>
                    <a:bodyPr/>
                    <a:lstStyle/>
                    <a:p>
                      <a:r>
                        <a:rPr lang="it-IT" sz="1000" dirty="0"/>
                        <a:t>92807</a:t>
                      </a:r>
                    </a:p>
                  </a:txBody>
                  <a:tcPr/>
                </a:tc>
                <a:tc>
                  <a:txBody>
                    <a:bodyPr/>
                    <a:lstStyle/>
                    <a:p>
                      <a:r>
                        <a:rPr lang="it-IT" sz="1000" dirty="0"/>
                        <a:t>95336</a:t>
                      </a:r>
                    </a:p>
                  </a:txBody>
                  <a:tcPr/>
                </a:tc>
                <a:tc>
                  <a:txBody>
                    <a:bodyPr/>
                    <a:lstStyle/>
                    <a:p>
                      <a:r>
                        <a:rPr lang="it-IT" sz="1000" dirty="0"/>
                        <a:t>188143 (2020-2022)</a:t>
                      </a:r>
                    </a:p>
                  </a:txBody>
                  <a:tcPr/>
                </a:tc>
                <a:extLst>
                  <a:ext uri="{0D108BD9-81ED-4DB2-BD59-A6C34878D82A}">
                    <a16:rowId xmlns:a16="http://schemas.microsoft.com/office/drawing/2014/main" val="163059673"/>
                  </a:ext>
                </a:extLst>
              </a:tr>
              <a:tr h="186175">
                <a:tc>
                  <a:txBody>
                    <a:bodyPr/>
                    <a:lstStyle/>
                    <a:p>
                      <a:r>
                        <a:rPr lang="it-IT" sz="1000" dirty="0">
                          <a:solidFill>
                            <a:schemeClr val="tx1"/>
                          </a:solidFill>
                        </a:rPr>
                        <a:t>CGLOR 1993-2022</a:t>
                      </a:r>
                    </a:p>
                  </a:txBody>
                  <a:tcPr/>
                </a:tc>
                <a:tc>
                  <a:txBody>
                    <a:bodyPr/>
                    <a:lstStyle/>
                    <a:p>
                      <a:r>
                        <a:rPr lang="it-IT" sz="1000" dirty="0"/>
                        <a:t>913925</a:t>
                      </a:r>
                    </a:p>
                  </a:txBody>
                  <a:tcPr/>
                </a:tc>
                <a:tc>
                  <a:txBody>
                    <a:bodyPr/>
                    <a:lstStyle/>
                    <a:p>
                      <a:r>
                        <a:rPr lang="it-IT" sz="1000" dirty="0"/>
                        <a:t>967712</a:t>
                      </a:r>
                    </a:p>
                  </a:txBody>
                  <a:tcPr/>
                </a:tc>
                <a:tc>
                  <a:txBody>
                    <a:bodyPr/>
                    <a:lstStyle/>
                    <a:p>
                      <a:r>
                        <a:rPr lang="it-IT" sz="1000" dirty="0"/>
                        <a:t>1881637</a:t>
                      </a:r>
                    </a:p>
                  </a:txBody>
                  <a:tcPr/>
                </a:tc>
                <a:extLst>
                  <a:ext uri="{0D108BD9-81ED-4DB2-BD59-A6C34878D82A}">
                    <a16:rowId xmlns:a16="http://schemas.microsoft.com/office/drawing/2014/main" val="3053805333"/>
                  </a:ext>
                </a:extLst>
              </a:tr>
            </a:tbl>
          </a:graphicData>
        </a:graphic>
      </p:graphicFrame>
      <p:graphicFrame>
        <p:nvGraphicFramePr>
          <p:cNvPr id="13" name="Tabella 12">
            <a:extLst>
              <a:ext uri="{FF2B5EF4-FFF2-40B4-BE49-F238E27FC236}">
                <a16:creationId xmlns:a16="http://schemas.microsoft.com/office/drawing/2014/main" id="{CF75DDCD-9221-4A49-8B11-DC38143A58DE}"/>
              </a:ext>
            </a:extLst>
          </p:cNvPr>
          <p:cNvGraphicFramePr>
            <a:graphicFrameLocks noGrp="1"/>
          </p:cNvGraphicFramePr>
          <p:nvPr>
            <p:extLst/>
          </p:nvPr>
        </p:nvGraphicFramePr>
        <p:xfrm>
          <a:off x="3412440" y="2916741"/>
          <a:ext cx="5241235" cy="1127760"/>
        </p:xfrm>
        <a:graphic>
          <a:graphicData uri="http://schemas.openxmlformats.org/drawingml/2006/table">
            <a:tbl>
              <a:tblPr firstRow="1" bandRow="1">
                <a:tableStyleId>{5940675A-B579-460E-94D1-54222C63F5DA}</a:tableStyleId>
              </a:tblPr>
              <a:tblGrid>
                <a:gridCol w="1343596">
                  <a:extLst>
                    <a:ext uri="{9D8B030D-6E8A-4147-A177-3AD203B41FA5}">
                      <a16:colId xmlns:a16="http://schemas.microsoft.com/office/drawing/2014/main" val="3007852138"/>
                    </a:ext>
                  </a:extLst>
                </a:gridCol>
                <a:gridCol w="1252812">
                  <a:extLst>
                    <a:ext uri="{9D8B030D-6E8A-4147-A177-3AD203B41FA5}">
                      <a16:colId xmlns:a16="http://schemas.microsoft.com/office/drawing/2014/main" val="240688169"/>
                    </a:ext>
                  </a:extLst>
                </a:gridCol>
                <a:gridCol w="1131768">
                  <a:extLst>
                    <a:ext uri="{9D8B030D-6E8A-4147-A177-3AD203B41FA5}">
                      <a16:colId xmlns:a16="http://schemas.microsoft.com/office/drawing/2014/main" val="2283173510"/>
                    </a:ext>
                  </a:extLst>
                </a:gridCol>
                <a:gridCol w="1513059">
                  <a:extLst>
                    <a:ext uri="{9D8B030D-6E8A-4147-A177-3AD203B41FA5}">
                      <a16:colId xmlns:a16="http://schemas.microsoft.com/office/drawing/2014/main" val="508145471"/>
                    </a:ext>
                  </a:extLst>
                </a:gridCol>
              </a:tblGrid>
              <a:tr h="186175">
                <a:tc>
                  <a:txBody>
                    <a:bodyPr/>
                    <a:lstStyle/>
                    <a:p>
                      <a:r>
                        <a:rPr lang="it-IT" sz="1000" dirty="0" err="1">
                          <a:solidFill>
                            <a:srgbClr val="FF0000"/>
                          </a:solidFill>
                        </a:rPr>
                        <a:t>Reanalysis</a:t>
                      </a:r>
                      <a:r>
                        <a:rPr lang="it-IT" sz="1000" dirty="0">
                          <a:solidFill>
                            <a:srgbClr val="FF0000"/>
                          </a:solidFill>
                        </a:rPr>
                        <a:t> Dataset</a:t>
                      </a:r>
                    </a:p>
                  </a:txBody>
                  <a:tcPr/>
                </a:tc>
                <a:tc>
                  <a:txBody>
                    <a:bodyPr/>
                    <a:lstStyle/>
                    <a:p>
                      <a:r>
                        <a:rPr lang="it-IT" sz="1000" dirty="0" err="1">
                          <a:solidFill>
                            <a:srgbClr val="FF0000"/>
                          </a:solidFill>
                        </a:rPr>
                        <a:t>Anticyclonic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err="1">
                          <a:solidFill>
                            <a:srgbClr val="FF0000"/>
                          </a:solidFill>
                        </a:rPr>
                        <a:t>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a:solidFill>
                            <a:srgbClr val="FF0000"/>
                          </a:solidFill>
                        </a:rPr>
                        <a:t>Sum: for </a:t>
                      </a:r>
                      <a:r>
                        <a:rPr lang="it-IT" sz="1000" dirty="0" err="1">
                          <a:solidFill>
                            <a:srgbClr val="FF0000"/>
                          </a:solidFill>
                        </a:rPr>
                        <a:t>each</a:t>
                      </a:r>
                      <a:r>
                        <a:rPr lang="it-IT" sz="1000" dirty="0">
                          <a:solidFill>
                            <a:srgbClr val="FF0000"/>
                          </a:solidFill>
                        </a:rPr>
                        <a:t> </a:t>
                      </a:r>
                      <a:r>
                        <a:rPr lang="it-IT" sz="1000" dirty="0" err="1">
                          <a:solidFill>
                            <a:srgbClr val="FF0000"/>
                          </a:solidFill>
                        </a:rPr>
                        <a:t>period</a:t>
                      </a:r>
                      <a:endParaRPr lang="it-IT" sz="1000" dirty="0">
                        <a:solidFill>
                          <a:srgbClr val="FF0000"/>
                        </a:solidFill>
                      </a:endParaRPr>
                    </a:p>
                  </a:txBody>
                  <a:tcPr/>
                </a:tc>
                <a:extLst>
                  <a:ext uri="{0D108BD9-81ED-4DB2-BD59-A6C34878D82A}">
                    <a16:rowId xmlns:a16="http://schemas.microsoft.com/office/drawing/2014/main" val="203031284"/>
                  </a:ext>
                </a:extLst>
              </a:tr>
              <a:tr h="186175">
                <a:tc>
                  <a:txBody>
                    <a:bodyPr/>
                    <a:lstStyle/>
                    <a:p>
                      <a:r>
                        <a:rPr lang="it-IT" sz="1000" dirty="0"/>
                        <a:t>ORAS5 1993-1995</a:t>
                      </a:r>
                    </a:p>
                  </a:txBody>
                  <a:tcPr/>
                </a:tc>
                <a:tc>
                  <a:txBody>
                    <a:bodyPr/>
                    <a:lstStyle/>
                    <a:p>
                      <a:r>
                        <a:rPr lang="it-IT" sz="1000" dirty="0"/>
                        <a:t>85264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dirty="0"/>
                        <a:t>95409</a:t>
                      </a:r>
                    </a:p>
                  </a:txBody>
                  <a:tcPr/>
                </a:tc>
                <a:tc>
                  <a:txBody>
                    <a:bodyPr/>
                    <a:lstStyle/>
                    <a:p>
                      <a:r>
                        <a:rPr lang="it-IT" sz="1000" dirty="0"/>
                        <a:t> 180673 (1993-1995)</a:t>
                      </a:r>
                    </a:p>
                  </a:txBody>
                  <a:tcPr/>
                </a:tc>
                <a:extLst>
                  <a:ext uri="{0D108BD9-81ED-4DB2-BD59-A6C34878D82A}">
                    <a16:rowId xmlns:a16="http://schemas.microsoft.com/office/drawing/2014/main" val="3742333807"/>
                  </a:ext>
                </a:extLst>
              </a:tr>
              <a:tr h="186175">
                <a:tc>
                  <a:txBody>
                    <a:bodyPr/>
                    <a:lstStyle/>
                    <a:p>
                      <a:r>
                        <a:rPr lang="it-IT" sz="1000" dirty="0"/>
                        <a:t>ORAS5 2020-2022</a:t>
                      </a:r>
                    </a:p>
                  </a:txBody>
                  <a:tcPr/>
                </a:tc>
                <a:tc>
                  <a:txBody>
                    <a:bodyPr/>
                    <a:lstStyle/>
                    <a:p>
                      <a:r>
                        <a:rPr lang="it-IT" sz="1000" dirty="0"/>
                        <a:t>84265</a:t>
                      </a:r>
                    </a:p>
                  </a:txBody>
                  <a:tcPr/>
                </a:tc>
                <a:tc>
                  <a:txBody>
                    <a:bodyPr/>
                    <a:lstStyle/>
                    <a:p>
                      <a:r>
                        <a:rPr lang="it-IT" sz="1000" dirty="0"/>
                        <a:t>90612</a:t>
                      </a:r>
                    </a:p>
                  </a:txBody>
                  <a:tcPr/>
                </a:tc>
                <a:tc>
                  <a:txBody>
                    <a:bodyPr/>
                    <a:lstStyle/>
                    <a:p>
                      <a:r>
                        <a:rPr lang="it-IT" sz="1000" dirty="0"/>
                        <a:t> 174887 (2020-2022)</a:t>
                      </a:r>
                    </a:p>
                  </a:txBody>
                  <a:tcPr/>
                </a:tc>
                <a:extLst>
                  <a:ext uri="{0D108BD9-81ED-4DB2-BD59-A6C34878D82A}">
                    <a16:rowId xmlns:a16="http://schemas.microsoft.com/office/drawing/2014/main" val="163059673"/>
                  </a:ext>
                </a:extLst>
              </a:tr>
              <a:tr h="186175">
                <a:tc>
                  <a:txBody>
                    <a:bodyPr/>
                    <a:lstStyle/>
                    <a:p>
                      <a:r>
                        <a:rPr lang="it-IT" sz="1000" dirty="0">
                          <a:solidFill>
                            <a:schemeClr val="tx1"/>
                          </a:solidFill>
                        </a:rPr>
                        <a:t>ORAS5 1993-2022</a:t>
                      </a:r>
                    </a:p>
                  </a:txBody>
                  <a:tcPr/>
                </a:tc>
                <a:tc>
                  <a:txBody>
                    <a:bodyPr/>
                    <a:lstStyle/>
                    <a:p>
                      <a:r>
                        <a:rPr lang="it-IT" sz="1000" dirty="0"/>
                        <a:t>851288</a:t>
                      </a:r>
                    </a:p>
                  </a:txBody>
                  <a:tcPr/>
                </a:tc>
                <a:tc>
                  <a:txBody>
                    <a:bodyPr/>
                    <a:lstStyle/>
                    <a:p>
                      <a:r>
                        <a:rPr lang="it-IT" sz="1000" dirty="0"/>
                        <a:t>921776</a:t>
                      </a:r>
                    </a:p>
                  </a:txBody>
                  <a:tcPr/>
                </a:tc>
                <a:tc>
                  <a:txBody>
                    <a:bodyPr/>
                    <a:lstStyle/>
                    <a:p>
                      <a:r>
                        <a:rPr lang="it-IT" sz="1000" dirty="0"/>
                        <a:t>        1773064</a:t>
                      </a:r>
                    </a:p>
                  </a:txBody>
                  <a:tcPr/>
                </a:tc>
                <a:extLst>
                  <a:ext uri="{0D108BD9-81ED-4DB2-BD59-A6C34878D82A}">
                    <a16:rowId xmlns:a16="http://schemas.microsoft.com/office/drawing/2014/main" val="3053805333"/>
                  </a:ext>
                </a:extLst>
              </a:tr>
            </a:tbl>
          </a:graphicData>
        </a:graphic>
      </p:graphicFrame>
      <p:graphicFrame>
        <p:nvGraphicFramePr>
          <p:cNvPr id="14" name="Tabella 13">
            <a:extLst>
              <a:ext uri="{FF2B5EF4-FFF2-40B4-BE49-F238E27FC236}">
                <a16:creationId xmlns:a16="http://schemas.microsoft.com/office/drawing/2014/main" id="{3495739C-B5EB-4FF3-9DC9-F9F632BC2594}"/>
              </a:ext>
            </a:extLst>
          </p:cNvPr>
          <p:cNvGraphicFramePr>
            <a:graphicFrameLocks noGrp="1"/>
          </p:cNvGraphicFramePr>
          <p:nvPr>
            <p:extLst/>
          </p:nvPr>
        </p:nvGraphicFramePr>
        <p:xfrm>
          <a:off x="3283990" y="4932219"/>
          <a:ext cx="5432627" cy="1376840"/>
        </p:xfrm>
        <a:graphic>
          <a:graphicData uri="http://schemas.openxmlformats.org/drawingml/2006/table">
            <a:tbl>
              <a:tblPr firstRow="1" bandRow="1">
                <a:tableStyleId>{5940675A-B579-460E-94D1-54222C63F5DA}</a:tableStyleId>
              </a:tblPr>
              <a:tblGrid>
                <a:gridCol w="1384732">
                  <a:extLst>
                    <a:ext uri="{9D8B030D-6E8A-4147-A177-3AD203B41FA5}">
                      <a16:colId xmlns:a16="http://schemas.microsoft.com/office/drawing/2014/main" val="3007852138"/>
                    </a:ext>
                  </a:extLst>
                </a:gridCol>
                <a:gridCol w="1304744">
                  <a:extLst>
                    <a:ext uri="{9D8B030D-6E8A-4147-A177-3AD203B41FA5}">
                      <a16:colId xmlns:a16="http://schemas.microsoft.com/office/drawing/2014/main" val="240688169"/>
                    </a:ext>
                  </a:extLst>
                </a:gridCol>
                <a:gridCol w="1174841">
                  <a:extLst>
                    <a:ext uri="{9D8B030D-6E8A-4147-A177-3AD203B41FA5}">
                      <a16:colId xmlns:a16="http://schemas.microsoft.com/office/drawing/2014/main" val="2283173510"/>
                    </a:ext>
                  </a:extLst>
                </a:gridCol>
                <a:gridCol w="1568310">
                  <a:extLst>
                    <a:ext uri="{9D8B030D-6E8A-4147-A177-3AD203B41FA5}">
                      <a16:colId xmlns:a16="http://schemas.microsoft.com/office/drawing/2014/main" val="508145471"/>
                    </a:ext>
                  </a:extLst>
                </a:gridCol>
              </a:tblGrid>
              <a:tr h="368380">
                <a:tc>
                  <a:txBody>
                    <a:bodyPr/>
                    <a:lstStyle/>
                    <a:p>
                      <a:r>
                        <a:rPr lang="it-IT" sz="1000" dirty="0" err="1">
                          <a:solidFill>
                            <a:srgbClr val="FF0000"/>
                          </a:solidFill>
                        </a:rPr>
                        <a:t>Reanalysis</a:t>
                      </a:r>
                      <a:r>
                        <a:rPr lang="it-IT" sz="1000" dirty="0">
                          <a:solidFill>
                            <a:srgbClr val="FF0000"/>
                          </a:solidFill>
                        </a:rPr>
                        <a:t> Dataset</a:t>
                      </a:r>
                    </a:p>
                  </a:txBody>
                  <a:tcPr/>
                </a:tc>
                <a:tc>
                  <a:txBody>
                    <a:bodyPr/>
                    <a:lstStyle/>
                    <a:p>
                      <a:r>
                        <a:rPr lang="it-IT" sz="1000" dirty="0" err="1">
                          <a:solidFill>
                            <a:srgbClr val="FF0000"/>
                          </a:solidFill>
                        </a:rPr>
                        <a:t>Anticyclonic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err="1">
                          <a:solidFill>
                            <a:srgbClr val="FF0000"/>
                          </a:solidFill>
                        </a:rPr>
                        <a:t>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a:solidFill>
                            <a:srgbClr val="FF0000"/>
                          </a:solidFill>
                        </a:rPr>
                        <a:t>Sum: for </a:t>
                      </a:r>
                      <a:r>
                        <a:rPr lang="it-IT" sz="1000" dirty="0" err="1">
                          <a:solidFill>
                            <a:srgbClr val="FF0000"/>
                          </a:solidFill>
                        </a:rPr>
                        <a:t>each</a:t>
                      </a:r>
                      <a:r>
                        <a:rPr lang="it-IT" sz="1000" dirty="0">
                          <a:solidFill>
                            <a:srgbClr val="FF0000"/>
                          </a:solidFill>
                        </a:rPr>
                        <a:t> </a:t>
                      </a:r>
                      <a:r>
                        <a:rPr lang="it-IT" sz="1000" dirty="0" err="1">
                          <a:solidFill>
                            <a:srgbClr val="FF0000"/>
                          </a:solidFill>
                        </a:rPr>
                        <a:t>period</a:t>
                      </a:r>
                      <a:endParaRPr lang="it-IT" sz="1000" dirty="0">
                        <a:solidFill>
                          <a:srgbClr val="FF0000"/>
                        </a:solidFill>
                      </a:endParaRPr>
                    </a:p>
                  </a:txBody>
                  <a:tcPr/>
                </a:tc>
                <a:extLst>
                  <a:ext uri="{0D108BD9-81ED-4DB2-BD59-A6C34878D82A}">
                    <a16:rowId xmlns:a16="http://schemas.microsoft.com/office/drawing/2014/main" val="203031284"/>
                  </a:ext>
                </a:extLst>
              </a:tr>
              <a:tr h="368380">
                <a:tc>
                  <a:txBody>
                    <a:bodyPr/>
                    <a:lstStyle/>
                    <a:p>
                      <a:r>
                        <a:rPr lang="it-IT" sz="1000" dirty="0"/>
                        <a:t>GLORYS2V4 1993-1995</a:t>
                      </a:r>
                    </a:p>
                  </a:txBody>
                  <a:tcPr/>
                </a:tc>
                <a:tc>
                  <a:txBody>
                    <a:bodyPr/>
                    <a:lstStyle/>
                    <a:p>
                      <a:r>
                        <a:rPr lang="it-IT" sz="1000" dirty="0"/>
                        <a:t>98414</a:t>
                      </a:r>
                    </a:p>
                  </a:txBody>
                  <a:tcPr/>
                </a:tc>
                <a:tc>
                  <a:txBody>
                    <a:bodyPr/>
                    <a:lstStyle/>
                    <a:p>
                      <a:r>
                        <a:rPr lang="it-IT" sz="1000" dirty="0"/>
                        <a:t>101823</a:t>
                      </a:r>
                    </a:p>
                  </a:txBody>
                  <a:tcPr/>
                </a:tc>
                <a:tc>
                  <a:txBody>
                    <a:bodyPr/>
                    <a:lstStyle/>
                    <a:p>
                      <a:r>
                        <a:rPr lang="it-IT" sz="1000" dirty="0"/>
                        <a:t> 200237 (1993-1995)</a:t>
                      </a:r>
                    </a:p>
                  </a:txBody>
                  <a:tcPr/>
                </a:tc>
                <a:extLst>
                  <a:ext uri="{0D108BD9-81ED-4DB2-BD59-A6C34878D82A}">
                    <a16:rowId xmlns:a16="http://schemas.microsoft.com/office/drawing/2014/main" val="3742333807"/>
                  </a:ext>
                </a:extLst>
              </a:tr>
              <a:tr h="368380">
                <a:tc>
                  <a:txBody>
                    <a:bodyPr/>
                    <a:lstStyle/>
                    <a:p>
                      <a:r>
                        <a:rPr lang="it-IT" sz="1000" dirty="0"/>
                        <a:t>GLORYS2V4 2020-2022</a:t>
                      </a:r>
                    </a:p>
                  </a:txBody>
                  <a:tcPr/>
                </a:tc>
                <a:tc>
                  <a:txBody>
                    <a:bodyPr/>
                    <a:lstStyle/>
                    <a:p>
                      <a:r>
                        <a:rPr lang="it-IT" sz="1000" dirty="0"/>
                        <a:t>99839</a:t>
                      </a:r>
                    </a:p>
                  </a:txBody>
                  <a:tcPr/>
                </a:tc>
                <a:tc>
                  <a:txBody>
                    <a:bodyPr/>
                    <a:lstStyle/>
                    <a:p>
                      <a:r>
                        <a:rPr lang="it-IT" sz="1000" dirty="0"/>
                        <a:t>102439</a:t>
                      </a:r>
                    </a:p>
                  </a:txBody>
                  <a:tcPr/>
                </a:tc>
                <a:tc>
                  <a:txBody>
                    <a:bodyPr/>
                    <a:lstStyle/>
                    <a:p>
                      <a:r>
                        <a:rPr lang="it-IT" sz="1000" dirty="0"/>
                        <a:t> 202278 (2020-2022)</a:t>
                      </a:r>
                    </a:p>
                  </a:txBody>
                  <a:tcPr/>
                </a:tc>
                <a:extLst>
                  <a:ext uri="{0D108BD9-81ED-4DB2-BD59-A6C34878D82A}">
                    <a16:rowId xmlns:a16="http://schemas.microsoft.com/office/drawing/2014/main" val="163059673"/>
                  </a:ext>
                </a:extLst>
              </a:tr>
              <a:tr h="200862">
                <a:tc>
                  <a:txBody>
                    <a:bodyPr/>
                    <a:lstStyle/>
                    <a:p>
                      <a:r>
                        <a:rPr lang="it-IT" sz="1000" dirty="0">
                          <a:solidFill>
                            <a:schemeClr val="tx1"/>
                          </a:solidFill>
                        </a:rPr>
                        <a:t>GLORYS2V4 1993-2022</a:t>
                      </a:r>
                    </a:p>
                  </a:txBody>
                  <a:tcPr/>
                </a:tc>
                <a:tc>
                  <a:txBody>
                    <a:bodyPr/>
                    <a:lstStyle/>
                    <a:p>
                      <a:r>
                        <a:rPr lang="it-IT" sz="1000" dirty="0"/>
                        <a:t>966881</a:t>
                      </a:r>
                    </a:p>
                  </a:txBody>
                  <a:tcPr/>
                </a:tc>
                <a:tc>
                  <a:txBody>
                    <a:bodyPr/>
                    <a:lstStyle/>
                    <a:p>
                      <a:r>
                        <a:rPr lang="it-IT" sz="1000" dirty="0"/>
                        <a:t>1000023</a:t>
                      </a:r>
                    </a:p>
                  </a:txBody>
                  <a:tcPr/>
                </a:tc>
                <a:tc>
                  <a:txBody>
                    <a:bodyPr/>
                    <a:lstStyle/>
                    <a:p>
                      <a:r>
                        <a:rPr lang="it-IT" sz="1000" dirty="0"/>
                        <a:t>       1966904 </a:t>
                      </a:r>
                    </a:p>
                  </a:txBody>
                  <a:tcPr/>
                </a:tc>
                <a:extLst>
                  <a:ext uri="{0D108BD9-81ED-4DB2-BD59-A6C34878D82A}">
                    <a16:rowId xmlns:a16="http://schemas.microsoft.com/office/drawing/2014/main" val="3053805333"/>
                  </a:ext>
                </a:extLst>
              </a:tr>
            </a:tbl>
          </a:graphicData>
        </a:graphic>
      </p:graphicFrame>
    </p:spTree>
    <p:extLst>
      <p:ext uri="{BB962C8B-B14F-4D97-AF65-F5344CB8AC3E}">
        <p14:creationId xmlns:p14="http://schemas.microsoft.com/office/powerpoint/2010/main" val="2380243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77B2E5-8563-4A91-AF61-49E4223F4D5C}"/>
              </a:ext>
            </a:extLst>
          </p:cNvPr>
          <p:cNvSpPr>
            <a:spLocks noGrp="1"/>
          </p:cNvSpPr>
          <p:nvPr>
            <p:ph type="ctrTitle"/>
          </p:nvPr>
        </p:nvSpPr>
        <p:spPr>
          <a:xfrm>
            <a:off x="0" y="0"/>
            <a:ext cx="12192000" cy="660728"/>
          </a:xfrm>
        </p:spPr>
        <p:txBody>
          <a:bodyPr>
            <a:normAutofit/>
          </a:bodyPr>
          <a:lstStyle/>
          <a:p>
            <a:pPr algn="l"/>
            <a:r>
              <a:rPr lang="it-IT" sz="4000" b="1" dirty="0"/>
              <a:t>Eddy </a:t>
            </a:r>
            <a:r>
              <a:rPr lang="it-IT" sz="4000" b="1" dirty="0" err="1"/>
              <a:t>Detection</a:t>
            </a:r>
            <a:r>
              <a:rPr lang="it-IT" sz="4000" b="1" dirty="0"/>
              <a:t> &amp; Tracking: time </a:t>
            </a:r>
            <a:r>
              <a:rPr lang="it-IT" sz="4000" b="1" dirty="0" err="1"/>
              <a:t>comparison</a:t>
            </a:r>
            <a:endParaRPr lang="it-IT" sz="4000" b="1" dirty="0"/>
          </a:p>
        </p:txBody>
      </p:sp>
      <p:pic>
        <p:nvPicPr>
          <p:cNvPr id="4" name="Immagine 3">
            <a:extLst>
              <a:ext uri="{FF2B5EF4-FFF2-40B4-BE49-F238E27FC236}">
                <a16:creationId xmlns:a16="http://schemas.microsoft.com/office/drawing/2014/main" id="{00EFB643-DCF3-4C2D-BA45-E1C628019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4576"/>
            <a:ext cx="3712464" cy="2542572"/>
          </a:xfrm>
          <a:prstGeom prst="rect">
            <a:avLst/>
          </a:prstGeom>
        </p:spPr>
      </p:pic>
      <p:pic>
        <p:nvPicPr>
          <p:cNvPr id="5" name="Immagine 4">
            <a:extLst>
              <a:ext uri="{FF2B5EF4-FFF2-40B4-BE49-F238E27FC236}">
                <a16:creationId xmlns:a16="http://schemas.microsoft.com/office/drawing/2014/main" id="{10A133E0-CE44-4A44-AFFD-49521E171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427" y="660728"/>
            <a:ext cx="3922629" cy="2526420"/>
          </a:xfrm>
          <a:prstGeom prst="rect">
            <a:avLst/>
          </a:prstGeom>
        </p:spPr>
      </p:pic>
      <p:pic>
        <p:nvPicPr>
          <p:cNvPr id="13" name="Immagine 12">
            <a:extLst>
              <a:ext uri="{FF2B5EF4-FFF2-40B4-BE49-F238E27FC236}">
                <a16:creationId xmlns:a16="http://schemas.microsoft.com/office/drawing/2014/main" id="{44DD2315-C76F-49DB-A887-DFF6F326B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468" y="3545039"/>
            <a:ext cx="4010268" cy="2526420"/>
          </a:xfrm>
          <a:prstGeom prst="rect">
            <a:avLst/>
          </a:prstGeom>
        </p:spPr>
      </p:pic>
      <p:pic>
        <p:nvPicPr>
          <p:cNvPr id="15" name="Immagine 14">
            <a:extLst>
              <a:ext uri="{FF2B5EF4-FFF2-40B4-BE49-F238E27FC236}">
                <a16:creationId xmlns:a16="http://schemas.microsoft.com/office/drawing/2014/main" id="{63FE1B1C-08DE-41B2-80A1-F26130FED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 y="3545039"/>
            <a:ext cx="3800589" cy="2683384"/>
          </a:xfrm>
          <a:prstGeom prst="rect">
            <a:avLst/>
          </a:prstGeom>
        </p:spPr>
      </p:pic>
      <p:graphicFrame>
        <p:nvGraphicFramePr>
          <p:cNvPr id="3" name="Tabella 2">
            <a:extLst>
              <a:ext uri="{FF2B5EF4-FFF2-40B4-BE49-F238E27FC236}">
                <a16:creationId xmlns:a16="http://schemas.microsoft.com/office/drawing/2014/main" id="{2946E9BE-D870-47FD-BA6E-D2487AC02CD9}"/>
              </a:ext>
            </a:extLst>
          </p:cNvPr>
          <p:cNvGraphicFramePr>
            <a:graphicFrameLocks noGrp="1"/>
          </p:cNvGraphicFramePr>
          <p:nvPr>
            <p:extLst>
              <p:ext uri="{D42A27DB-BD31-4B8C-83A1-F6EECF244321}">
                <p14:modId xmlns:p14="http://schemas.microsoft.com/office/powerpoint/2010/main" val="2512460019"/>
              </p:ext>
            </p:extLst>
          </p:nvPr>
        </p:nvGraphicFramePr>
        <p:xfrm>
          <a:off x="3911478" y="872378"/>
          <a:ext cx="4148936" cy="1737360"/>
        </p:xfrm>
        <a:graphic>
          <a:graphicData uri="http://schemas.openxmlformats.org/drawingml/2006/table">
            <a:tbl>
              <a:tblPr firstRow="1" bandRow="1">
                <a:tableStyleId>{5940675A-B579-460E-94D1-54222C63F5DA}</a:tableStyleId>
              </a:tblPr>
              <a:tblGrid>
                <a:gridCol w="1037234">
                  <a:extLst>
                    <a:ext uri="{9D8B030D-6E8A-4147-A177-3AD203B41FA5}">
                      <a16:colId xmlns:a16="http://schemas.microsoft.com/office/drawing/2014/main" val="2465876332"/>
                    </a:ext>
                  </a:extLst>
                </a:gridCol>
                <a:gridCol w="1037234">
                  <a:extLst>
                    <a:ext uri="{9D8B030D-6E8A-4147-A177-3AD203B41FA5}">
                      <a16:colId xmlns:a16="http://schemas.microsoft.com/office/drawing/2014/main" val="3478472364"/>
                    </a:ext>
                  </a:extLst>
                </a:gridCol>
                <a:gridCol w="1037234">
                  <a:extLst>
                    <a:ext uri="{9D8B030D-6E8A-4147-A177-3AD203B41FA5}">
                      <a16:colId xmlns:a16="http://schemas.microsoft.com/office/drawing/2014/main" val="998666848"/>
                    </a:ext>
                  </a:extLst>
                </a:gridCol>
                <a:gridCol w="1037234">
                  <a:extLst>
                    <a:ext uri="{9D8B030D-6E8A-4147-A177-3AD203B41FA5}">
                      <a16:colId xmlns:a16="http://schemas.microsoft.com/office/drawing/2014/main" val="1963922951"/>
                    </a:ext>
                  </a:extLst>
                </a:gridCol>
              </a:tblGrid>
              <a:tr h="498500">
                <a:tc>
                  <a:txBody>
                    <a:bodyPr/>
                    <a:lstStyle/>
                    <a:p>
                      <a:r>
                        <a:rPr lang="it-IT" sz="1000" dirty="0">
                          <a:solidFill>
                            <a:srgbClr val="FF0000"/>
                          </a:solidFill>
                        </a:rPr>
                        <a:t>Dataset</a:t>
                      </a:r>
                    </a:p>
                  </a:txBody>
                  <a:tcPr/>
                </a:tc>
                <a:tc>
                  <a:txBody>
                    <a:bodyPr/>
                    <a:lstStyle/>
                    <a:p>
                      <a:r>
                        <a:rPr lang="it-IT" sz="1000" dirty="0" err="1">
                          <a:solidFill>
                            <a:srgbClr val="FF0000"/>
                          </a:solidFill>
                        </a:rPr>
                        <a:t>Anticyclonic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err="1">
                          <a:solidFill>
                            <a:srgbClr val="FF0000"/>
                          </a:solidFill>
                        </a:rPr>
                        <a:t>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a:solidFill>
                            <a:srgbClr val="FF0000"/>
                          </a:solidFill>
                        </a:rPr>
                        <a:t>Sum: for </a:t>
                      </a:r>
                      <a:r>
                        <a:rPr lang="it-IT" sz="1000" dirty="0" err="1">
                          <a:solidFill>
                            <a:srgbClr val="FF0000"/>
                          </a:solidFill>
                        </a:rPr>
                        <a:t>each</a:t>
                      </a:r>
                      <a:r>
                        <a:rPr lang="it-IT" sz="1000" dirty="0">
                          <a:solidFill>
                            <a:srgbClr val="FF0000"/>
                          </a:solidFill>
                        </a:rPr>
                        <a:t> </a:t>
                      </a:r>
                      <a:r>
                        <a:rPr lang="it-IT" sz="1000" dirty="0" err="1">
                          <a:solidFill>
                            <a:srgbClr val="FF0000"/>
                          </a:solidFill>
                        </a:rPr>
                        <a:t>period</a:t>
                      </a:r>
                      <a:endParaRPr lang="it-IT" sz="1000" dirty="0">
                        <a:solidFill>
                          <a:srgbClr val="FF0000"/>
                        </a:solidFill>
                      </a:endParaRPr>
                    </a:p>
                  </a:txBody>
                  <a:tcPr/>
                </a:tc>
                <a:extLst>
                  <a:ext uri="{0D108BD9-81ED-4DB2-BD59-A6C34878D82A}">
                    <a16:rowId xmlns:a16="http://schemas.microsoft.com/office/drawing/2014/main" val="3828553813"/>
                  </a:ext>
                </a:extLst>
              </a:tr>
              <a:tr h="360028">
                <a:tc>
                  <a:txBody>
                    <a:bodyPr/>
                    <a:lstStyle/>
                    <a:p>
                      <a:r>
                        <a:rPr lang="it-IT" sz="1000" dirty="0"/>
                        <a:t>AVISO ¼° 1993-1995</a:t>
                      </a:r>
                    </a:p>
                  </a:txBody>
                  <a:tcPr/>
                </a:tc>
                <a:tc>
                  <a:txBody>
                    <a:bodyPr/>
                    <a:lstStyle/>
                    <a:p>
                      <a:r>
                        <a:rPr lang="it-IT" sz="1000" dirty="0"/>
                        <a:t>117927</a:t>
                      </a:r>
                    </a:p>
                  </a:txBody>
                  <a:tcPr/>
                </a:tc>
                <a:tc>
                  <a:txBody>
                    <a:bodyPr/>
                    <a:lstStyle/>
                    <a:p>
                      <a:r>
                        <a:rPr lang="it-IT" sz="1000" dirty="0"/>
                        <a:t>118909</a:t>
                      </a:r>
                    </a:p>
                  </a:txBody>
                  <a:tcPr/>
                </a:tc>
                <a:tc>
                  <a:txBody>
                    <a:bodyPr/>
                    <a:lstStyle/>
                    <a:p>
                      <a:r>
                        <a:rPr lang="it-IT" sz="1000" dirty="0"/>
                        <a:t>236836 (1993-1995)</a:t>
                      </a:r>
                    </a:p>
                  </a:txBody>
                  <a:tcPr/>
                </a:tc>
                <a:extLst>
                  <a:ext uri="{0D108BD9-81ED-4DB2-BD59-A6C34878D82A}">
                    <a16:rowId xmlns:a16="http://schemas.microsoft.com/office/drawing/2014/main" val="3714098483"/>
                  </a:ext>
                </a:extLst>
              </a:tr>
              <a:tr h="360028">
                <a:tc>
                  <a:txBody>
                    <a:bodyPr/>
                    <a:lstStyle/>
                    <a:p>
                      <a:r>
                        <a:rPr lang="it-IT" sz="1000" dirty="0"/>
                        <a:t>AVISO ¼° 2020-2022</a:t>
                      </a:r>
                    </a:p>
                  </a:txBody>
                  <a:tcPr/>
                </a:tc>
                <a:tc>
                  <a:txBody>
                    <a:bodyPr/>
                    <a:lstStyle/>
                    <a:p>
                      <a:r>
                        <a:rPr lang="it-IT" sz="1000" dirty="0"/>
                        <a:t>1167820</a:t>
                      </a:r>
                    </a:p>
                  </a:txBody>
                  <a:tcPr/>
                </a:tc>
                <a:tc>
                  <a:txBody>
                    <a:bodyPr/>
                    <a:lstStyle/>
                    <a:p>
                      <a:r>
                        <a:rPr lang="it-IT" sz="1000" dirty="0"/>
                        <a:t>119329</a:t>
                      </a:r>
                    </a:p>
                  </a:txBody>
                  <a:tcPr/>
                </a:tc>
                <a:tc>
                  <a:txBody>
                    <a:bodyPr/>
                    <a:lstStyle/>
                    <a:p>
                      <a:r>
                        <a:rPr lang="it-IT" sz="1000" dirty="0"/>
                        <a:t>236111 (2020-2022)</a:t>
                      </a:r>
                    </a:p>
                  </a:txBody>
                  <a:tcPr/>
                </a:tc>
                <a:extLst>
                  <a:ext uri="{0D108BD9-81ED-4DB2-BD59-A6C34878D82A}">
                    <a16:rowId xmlns:a16="http://schemas.microsoft.com/office/drawing/2014/main" val="549965969"/>
                  </a:ext>
                </a:extLst>
              </a:tr>
              <a:tr h="360028">
                <a:tc>
                  <a:txBody>
                    <a:bodyPr/>
                    <a:lstStyle/>
                    <a:p>
                      <a:r>
                        <a:rPr lang="it-IT" sz="1000" dirty="0">
                          <a:solidFill>
                            <a:schemeClr val="tx1"/>
                          </a:solidFill>
                        </a:rPr>
                        <a:t>AVISO ¼° 1993-2022</a:t>
                      </a:r>
                    </a:p>
                  </a:txBody>
                  <a:tcPr/>
                </a:tc>
                <a:tc>
                  <a:txBody>
                    <a:bodyPr/>
                    <a:lstStyle/>
                    <a:p>
                      <a:r>
                        <a:rPr lang="it-IT" sz="1000" dirty="0"/>
                        <a:t>1200635</a:t>
                      </a:r>
                    </a:p>
                  </a:txBody>
                  <a:tcPr/>
                </a:tc>
                <a:tc>
                  <a:txBody>
                    <a:bodyPr/>
                    <a:lstStyle/>
                    <a:p>
                      <a:r>
                        <a:rPr lang="it-IT" sz="1000" dirty="0"/>
                        <a:t>1206204</a:t>
                      </a:r>
                    </a:p>
                  </a:txBody>
                  <a:tcPr/>
                </a:tc>
                <a:tc>
                  <a:txBody>
                    <a:bodyPr/>
                    <a:lstStyle/>
                    <a:p>
                      <a:r>
                        <a:rPr lang="it-IT" sz="1000" dirty="0"/>
                        <a:t> 2406839</a:t>
                      </a:r>
                    </a:p>
                  </a:txBody>
                  <a:tcPr/>
                </a:tc>
                <a:extLst>
                  <a:ext uri="{0D108BD9-81ED-4DB2-BD59-A6C34878D82A}">
                    <a16:rowId xmlns:a16="http://schemas.microsoft.com/office/drawing/2014/main" val="3302967064"/>
                  </a:ext>
                </a:extLst>
              </a:tr>
            </a:tbl>
          </a:graphicData>
        </a:graphic>
      </p:graphicFrame>
      <p:graphicFrame>
        <p:nvGraphicFramePr>
          <p:cNvPr id="10" name="Tabella 9">
            <a:extLst>
              <a:ext uri="{FF2B5EF4-FFF2-40B4-BE49-F238E27FC236}">
                <a16:creationId xmlns:a16="http://schemas.microsoft.com/office/drawing/2014/main" id="{3C8F2C5D-B67A-48BA-9371-54C43769AD07}"/>
              </a:ext>
            </a:extLst>
          </p:cNvPr>
          <p:cNvGraphicFramePr>
            <a:graphicFrameLocks noGrp="1"/>
          </p:cNvGraphicFramePr>
          <p:nvPr>
            <p:extLst>
              <p:ext uri="{D42A27DB-BD31-4B8C-83A1-F6EECF244321}">
                <p14:modId xmlns:p14="http://schemas.microsoft.com/office/powerpoint/2010/main" val="3993809264"/>
              </p:ext>
            </p:extLst>
          </p:nvPr>
        </p:nvGraphicFramePr>
        <p:xfrm>
          <a:off x="4021532" y="3756689"/>
          <a:ext cx="4148936" cy="2194560"/>
        </p:xfrm>
        <a:graphic>
          <a:graphicData uri="http://schemas.openxmlformats.org/drawingml/2006/table">
            <a:tbl>
              <a:tblPr firstRow="1" bandRow="1">
                <a:tableStyleId>{5940675A-B579-460E-94D1-54222C63F5DA}</a:tableStyleId>
              </a:tblPr>
              <a:tblGrid>
                <a:gridCol w="1037234">
                  <a:extLst>
                    <a:ext uri="{9D8B030D-6E8A-4147-A177-3AD203B41FA5}">
                      <a16:colId xmlns:a16="http://schemas.microsoft.com/office/drawing/2014/main" val="2465876332"/>
                    </a:ext>
                  </a:extLst>
                </a:gridCol>
                <a:gridCol w="1037234">
                  <a:extLst>
                    <a:ext uri="{9D8B030D-6E8A-4147-A177-3AD203B41FA5}">
                      <a16:colId xmlns:a16="http://schemas.microsoft.com/office/drawing/2014/main" val="3478472364"/>
                    </a:ext>
                  </a:extLst>
                </a:gridCol>
                <a:gridCol w="1037234">
                  <a:extLst>
                    <a:ext uri="{9D8B030D-6E8A-4147-A177-3AD203B41FA5}">
                      <a16:colId xmlns:a16="http://schemas.microsoft.com/office/drawing/2014/main" val="998666848"/>
                    </a:ext>
                  </a:extLst>
                </a:gridCol>
                <a:gridCol w="1037234">
                  <a:extLst>
                    <a:ext uri="{9D8B030D-6E8A-4147-A177-3AD203B41FA5}">
                      <a16:colId xmlns:a16="http://schemas.microsoft.com/office/drawing/2014/main" val="1963922951"/>
                    </a:ext>
                  </a:extLst>
                </a:gridCol>
              </a:tblGrid>
              <a:tr h="498500">
                <a:tc>
                  <a:txBody>
                    <a:bodyPr/>
                    <a:lstStyle/>
                    <a:p>
                      <a:r>
                        <a:rPr lang="it-IT" sz="1000" dirty="0">
                          <a:solidFill>
                            <a:srgbClr val="FF0000"/>
                          </a:solidFill>
                        </a:rPr>
                        <a:t>Dataset</a:t>
                      </a:r>
                    </a:p>
                  </a:txBody>
                  <a:tcPr/>
                </a:tc>
                <a:tc>
                  <a:txBody>
                    <a:bodyPr/>
                    <a:lstStyle/>
                    <a:p>
                      <a:r>
                        <a:rPr lang="it-IT" sz="1000" dirty="0" err="1">
                          <a:solidFill>
                            <a:srgbClr val="FF0000"/>
                          </a:solidFill>
                        </a:rPr>
                        <a:t>Anticyclonic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err="1">
                          <a:solidFill>
                            <a:srgbClr val="FF0000"/>
                          </a:solidFill>
                        </a:rPr>
                        <a:t>Cyclonic</a:t>
                      </a:r>
                      <a:r>
                        <a:rPr lang="it-IT" sz="1000" dirty="0">
                          <a:solidFill>
                            <a:srgbClr val="FF0000"/>
                          </a:solidFill>
                        </a:rPr>
                        <a:t> – 4 </a:t>
                      </a:r>
                      <a:r>
                        <a:rPr lang="it-IT" sz="1000" dirty="0" err="1">
                          <a:solidFill>
                            <a:srgbClr val="FF0000"/>
                          </a:solidFill>
                        </a:rPr>
                        <a:t>days</a:t>
                      </a:r>
                      <a:r>
                        <a:rPr lang="it-IT" sz="1000" dirty="0">
                          <a:solidFill>
                            <a:srgbClr val="FF0000"/>
                          </a:solidFill>
                        </a:rPr>
                        <a:t> lifetime </a:t>
                      </a:r>
                      <a:r>
                        <a:rPr lang="it-IT" sz="1000" dirty="0" err="1">
                          <a:solidFill>
                            <a:srgbClr val="FF0000"/>
                          </a:solidFill>
                        </a:rPr>
                        <a:t>threshold</a:t>
                      </a:r>
                      <a:endParaRPr lang="it-IT" sz="1000" dirty="0">
                        <a:solidFill>
                          <a:srgbClr val="FF0000"/>
                        </a:solidFill>
                      </a:endParaRPr>
                    </a:p>
                  </a:txBody>
                  <a:tcPr/>
                </a:tc>
                <a:tc>
                  <a:txBody>
                    <a:bodyPr/>
                    <a:lstStyle/>
                    <a:p>
                      <a:r>
                        <a:rPr lang="it-IT" sz="1000" dirty="0">
                          <a:solidFill>
                            <a:srgbClr val="FF0000"/>
                          </a:solidFill>
                        </a:rPr>
                        <a:t>Sum: for </a:t>
                      </a:r>
                      <a:r>
                        <a:rPr lang="it-IT" sz="1000" dirty="0" err="1">
                          <a:solidFill>
                            <a:srgbClr val="FF0000"/>
                          </a:solidFill>
                        </a:rPr>
                        <a:t>each</a:t>
                      </a:r>
                      <a:r>
                        <a:rPr lang="it-IT" sz="1000" dirty="0">
                          <a:solidFill>
                            <a:srgbClr val="FF0000"/>
                          </a:solidFill>
                        </a:rPr>
                        <a:t> </a:t>
                      </a:r>
                      <a:r>
                        <a:rPr lang="it-IT" sz="1000" dirty="0" err="1">
                          <a:solidFill>
                            <a:srgbClr val="FF0000"/>
                          </a:solidFill>
                        </a:rPr>
                        <a:t>period</a:t>
                      </a:r>
                      <a:endParaRPr lang="it-IT" sz="1000" dirty="0">
                        <a:solidFill>
                          <a:srgbClr val="FF0000"/>
                        </a:solidFill>
                      </a:endParaRPr>
                    </a:p>
                  </a:txBody>
                  <a:tcPr/>
                </a:tc>
                <a:extLst>
                  <a:ext uri="{0D108BD9-81ED-4DB2-BD59-A6C34878D82A}">
                    <a16:rowId xmlns:a16="http://schemas.microsoft.com/office/drawing/2014/main" val="3828553813"/>
                  </a:ext>
                </a:extLst>
              </a:tr>
              <a:tr h="360028">
                <a:tc>
                  <a:txBody>
                    <a:bodyPr/>
                    <a:lstStyle/>
                    <a:p>
                      <a:r>
                        <a:rPr lang="it-IT" sz="1000" dirty="0"/>
                        <a:t>GLORYS12V1</a:t>
                      </a:r>
                    </a:p>
                    <a:p>
                      <a:r>
                        <a:rPr lang="it-IT" sz="1000" dirty="0" err="1"/>
                        <a:t>remapped</a:t>
                      </a:r>
                      <a:r>
                        <a:rPr lang="it-IT" sz="1000" dirty="0"/>
                        <a:t> 1993-1995</a:t>
                      </a:r>
                    </a:p>
                  </a:txBody>
                  <a:tcPr/>
                </a:tc>
                <a:tc>
                  <a:txBody>
                    <a:bodyPr/>
                    <a:lstStyle/>
                    <a:p>
                      <a:r>
                        <a:rPr lang="it-IT" sz="1000" dirty="0"/>
                        <a:t>115400</a:t>
                      </a:r>
                    </a:p>
                  </a:txBody>
                  <a:tcPr/>
                </a:tc>
                <a:tc>
                  <a:txBody>
                    <a:bodyPr/>
                    <a:lstStyle/>
                    <a:p>
                      <a:r>
                        <a:rPr lang="it-IT" sz="1000" dirty="0"/>
                        <a:t>116909</a:t>
                      </a:r>
                    </a:p>
                  </a:txBody>
                  <a:tcPr/>
                </a:tc>
                <a:tc>
                  <a:txBody>
                    <a:bodyPr/>
                    <a:lstStyle/>
                    <a:p>
                      <a:r>
                        <a:rPr lang="it-IT" sz="1000" dirty="0"/>
                        <a:t>232309 (1993-1995)</a:t>
                      </a:r>
                    </a:p>
                  </a:txBody>
                  <a:tcPr/>
                </a:tc>
                <a:extLst>
                  <a:ext uri="{0D108BD9-81ED-4DB2-BD59-A6C34878D82A}">
                    <a16:rowId xmlns:a16="http://schemas.microsoft.com/office/drawing/2014/main" val="3714098483"/>
                  </a:ext>
                </a:extLst>
              </a:tr>
              <a:tr h="360028">
                <a:tc>
                  <a:txBody>
                    <a:bodyPr/>
                    <a:lstStyle/>
                    <a:p>
                      <a:r>
                        <a:rPr lang="it-IT" sz="1000" dirty="0"/>
                        <a:t>GLORYS12V1</a:t>
                      </a:r>
                    </a:p>
                    <a:p>
                      <a:r>
                        <a:rPr lang="it-IT" sz="1000" dirty="0" err="1"/>
                        <a:t>remapped</a:t>
                      </a:r>
                      <a:r>
                        <a:rPr lang="it-IT" sz="1000" dirty="0"/>
                        <a:t> 2020-2022</a:t>
                      </a:r>
                    </a:p>
                  </a:txBody>
                  <a:tcPr/>
                </a:tc>
                <a:tc>
                  <a:txBody>
                    <a:bodyPr/>
                    <a:lstStyle/>
                    <a:p>
                      <a:r>
                        <a:rPr lang="it-IT" sz="1000" dirty="0"/>
                        <a:t>114782</a:t>
                      </a:r>
                    </a:p>
                  </a:txBody>
                  <a:tcPr/>
                </a:tc>
                <a:tc>
                  <a:txBody>
                    <a:bodyPr/>
                    <a:lstStyle/>
                    <a:p>
                      <a:r>
                        <a:rPr lang="it-IT" sz="1000" dirty="0"/>
                        <a:t>116029</a:t>
                      </a:r>
                    </a:p>
                  </a:txBody>
                  <a:tcPr/>
                </a:tc>
                <a:tc>
                  <a:txBody>
                    <a:bodyPr/>
                    <a:lstStyle/>
                    <a:p>
                      <a:r>
                        <a:rPr lang="it-IT" sz="1000" dirty="0"/>
                        <a:t>232811 (2020-2022)</a:t>
                      </a:r>
                    </a:p>
                  </a:txBody>
                  <a:tcPr/>
                </a:tc>
                <a:extLst>
                  <a:ext uri="{0D108BD9-81ED-4DB2-BD59-A6C34878D82A}">
                    <a16:rowId xmlns:a16="http://schemas.microsoft.com/office/drawing/2014/main" val="549965969"/>
                  </a:ext>
                </a:extLst>
              </a:tr>
              <a:tr h="477070">
                <a:tc>
                  <a:txBody>
                    <a:bodyPr/>
                    <a:lstStyle/>
                    <a:p>
                      <a:r>
                        <a:rPr lang="it-IT" sz="1000" dirty="0">
                          <a:solidFill>
                            <a:schemeClr val="tx1"/>
                          </a:solidFill>
                        </a:rPr>
                        <a:t>GLORYS12V1 </a:t>
                      </a:r>
                      <a:r>
                        <a:rPr lang="it-IT" sz="1000" dirty="0" err="1">
                          <a:solidFill>
                            <a:schemeClr val="tx1"/>
                          </a:solidFill>
                        </a:rPr>
                        <a:t>remapped</a:t>
                      </a:r>
                      <a:r>
                        <a:rPr lang="it-IT" sz="1000" dirty="0">
                          <a:solidFill>
                            <a:schemeClr val="tx1"/>
                          </a:solidFill>
                        </a:rPr>
                        <a:t> 1993-2022</a:t>
                      </a:r>
                    </a:p>
                  </a:txBody>
                  <a:tcPr/>
                </a:tc>
                <a:tc>
                  <a:txBody>
                    <a:bodyPr/>
                    <a:lstStyle/>
                    <a:p>
                      <a:r>
                        <a:rPr lang="it-IT" sz="1000" dirty="0"/>
                        <a:t>1044776</a:t>
                      </a:r>
                    </a:p>
                  </a:txBody>
                  <a:tcPr/>
                </a:tc>
                <a:tc>
                  <a:txBody>
                    <a:bodyPr/>
                    <a:lstStyle/>
                    <a:p>
                      <a:r>
                        <a:rPr lang="it-IT" sz="1000" dirty="0"/>
                        <a:t>1102005</a:t>
                      </a:r>
                    </a:p>
                  </a:txBody>
                  <a:tcPr/>
                </a:tc>
                <a:tc>
                  <a:txBody>
                    <a:bodyPr/>
                    <a:lstStyle/>
                    <a:p>
                      <a:r>
                        <a:rPr lang="it-IT" sz="1000" dirty="0"/>
                        <a:t> 2146781    </a:t>
                      </a:r>
                    </a:p>
                  </a:txBody>
                  <a:tcPr/>
                </a:tc>
                <a:extLst>
                  <a:ext uri="{0D108BD9-81ED-4DB2-BD59-A6C34878D82A}">
                    <a16:rowId xmlns:a16="http://schemas.microsoft.com/office/drawing/2014/main" val="3302967064"/>
                  </a:ext>
                </a:extLst>
              </a:tr>
            </a:tbl>
          </a:graphicData>
        </a:graphic>
      </p:graphicFrame>
    </p:spTree>
    <p:extLst>
      <p:ext uri="{BB962C8B-B14F-4D97-AF65-F5344CB8AC3E}">
        <p14:creationId xmlns:p14="http://schemas.microsoft.com/office/powerpoint/2010/main" val="4125366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43980-AAB2-481F-9180-4925842C6DBB}"/>
              </a:ext>
            </a:extLst>
          </p:cNvPr>
          <p:cNvSpPr>
            <a:spLocks noGrp="1"/>
          </p:cNvSpPr>
          <p:nvPr>
            <p:ph type="title"/>
          </p:nvPr>
        </p:nvSpPr>
        <p:spPr>
          <a:xfrm>
            <a:off x="0" y="18255"/>
            <a:ext cx="12192000" cy="562037"/>
          </a:xfrm>
        </p:spPr>
        <p:txBody>
          <a:bodyPr>
            <a:normAutofit fontScale="90000"/>
          </a:bodyPr>
          <a:lstStyle/>
          <a:p>
            <a:r>
              <a:rPr lang="it-IT" sz="4000" b="1" dirty="0"/>
              <a:t>Eddy </a:t>
            </a:r>
            <a:r>
              <a:rPr lang="it-IT" sz="4000" b="1" dirty="0" err="1"/>
              <a:t>Matching</a:t>
            </a:r>
            <a:r>
              <a:rPr lang="it-IT" sz="4000" b="1" dirty="0"/>
              <a:t>: POD &amp; FAR </a:t>
            </a:r>
            <a:r>
              <a:rPr lang="it-IT" sz="4000" b="1" dirty="0" err="1"/>
              <a:t>timeseries</a:t>
            </a:r>
            <a:endParaRPr lang="it-IT" sz="4000" b="1" dirty="0"/>
          </a:p>
        </p:txBody>
      </p:sp>
      <p:sp>
        <p:nvSpPr>
          <p:cNvPr id="8" name="Rettangolo 7">
            <a:extLst>
              <a:ext uri="{FF2B5EF4-FFF2-40B4-BE49-F238E27FC236}">
                <a16:creationId xmlns:a16="http://schemas.microsoft.com/office/drawing/2014/main" id="{D7FD541A-0B4C-4EC7-A676-6725674547F2}"/>
              </a:ext>
            </a:extLst>
          </p:cNvPr>
          <p:cNvSpPr/>
          <p:nvPr/>
        </p:nvSpPr>
        <p:spPr>
          <a:xfrm>
            <a:off x="0" y="516377"/>
            <a:ext cx="12192000" cy="877163"/>
          </a:xfrm>
          <a:prstGeom prst="rect">
            <a:avLst/>
          </a:prstGeom>
        </p:spPr>
        <p:txBody>
          <a:bodyPr wrap="square">
            <a:spAutoFit/>
          </a:bodyPr>
          <a:lstStyle/>
          <a:p>
            <a:r>
              <a:rPr lang="en-US" sz="1700" dirty="0"/>
              <a:t>Skill of reanalysis dataset, compared to the satellite data (AVISO: Multi-mission daily gridded (1/4°) product). ​</a:t>
            </a:r>
          </a:p>
          <a:p>
            <a:r>
              <a:rPr lang="en-US" sz="1700" dirty="0"/>
              <a:t>POD eddies is used to calculate the fraction of detected that are captured by Reanalysis Dataset, while FAR is used to calculate the fraction of detected eddies in Reanalysis Dataset that doesn’t occur.​</a:t>
            </a:r>
            <a:endParaRPr lang="it-IT" sz="1700" dirty="0"/>
          </a:p>
        </p:txBody>
      </p:sp>
      <p:graphicFrame>
        <p:nvGraphicFramePr>
          <p:cNvPr id="12" name="Tabella 11">
            <a:extLst>
              <a:ext uri="{FF2B5EF4-FFF2-40B4-BE49-F238E27FC236}">
                <a16:creationId xmlns:a16="http://schemas.microsoft.com/office/drawing/2014/main" id="{827E7FB3-61B0-4323-9ABD-436BA49235C0}"/>
              </a:ext>
            </a:extLst>
          </p:cNvPr>
          <p:cNvGraphicFramePr>
            <a:graphicFrameLocks noGrp="1"/>
          </p:cNvGraphicFramePr>
          <p:nvPr>
            <p:extLst/>
          </p:nvPr>
        </p:nvGraphicFramePr>
        <p:xfrm>
          <a:off x="112332" y="1416696"/>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GLORYS2V4</a:t>
                      </a:r>
                    </a:p>
                  </a:txBody>
                  <a:tcPr/>
                </a:tc>
                <a:tc>
                  <a:txBody>
                    <a:bodyPr/>
                    <a:lstStyle/>
                    <a:p>
                      <a:r>
                        <a:rPr lang="it-IT" sz="1200" dirty="0"/>
                        <a:t>CGLOR</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0.57</a:t>
                      </a:r>
                    </a:p>
                  </a:txBody>
                  <a:tcPr/>
                </a:tc>
                <a:tc>
                  <a:txBody>
                    <a:bodyPr/>
                    <a:lstStyle/>
                    <a:p>
                      <a:r>
                        <a:rPr lang="it-IT" sz="1200" dirty="0"/>
                        <a:t>0.44</a:t>
                      </a:r>
                    </a:p>
                  </a:txBody>
                  <a:tcPr/>
                </a:tc>
                <a:tc>
                  <a:txBody>
                    <a:bodyPr/>
                    <a:lstStyle/>
                    <a:p>
                      <a:r>
                        <a:rPr lang="it-IT" sz="1200" dirty="0"/>
                        <a:t>0.13</a:t>
                      </a:r>
                    </a:p>
                  </a:txBody>
                  <a:tcPr/>
                </a:tc>
                <a:tc>
                  <a:txBody>
                    <a:bodyPr/>
                    <a:lstStyle/>
                    <a:p>
                      <a:r>
                        <a:rPr lang="it-IT" sz="1200" dirty="0"/>
                        <a:t>+29.5%</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0.31</a:t>
                      </a:r>
                    </a:p>
                  </a:txBody>
                  <a:tcPr/>
                </a:tc>
                <a:tc>
                  <a:txBody>
                    <a:bodyPr/>
                    <a:lstStyle/>
                    <a:p>
                      <a:r>
                        <a:rPr lang="it-IT" sz="1200" dirty="0"/>
                        <a:t>0.44</a:t>
                      </a:r>
                    </a:p>
                  </a:txBody>
                  <a:tcPr/>
                </a:tc>
                <a:tc>
                  <a:txBody>
                    <a:bodyPr/>
                    <a:lstStyle/>
                    <a:p>
                      <a:r>
                        <a:rPr lang="it-IT" sz="1200" dirty="0"/>
                        <a:t>-0.13</a:t>
                      </a:r>
                    </a:p>
                  </a:txBody>
                  <a:tcPr/>
                </a:tc>
                <a:tc>
                  <a:txBody>
                    <a:bodyPr/>
                    <a:lstStyle/>
                    <a:p>
                      <a:r>
                        <a:rPr lang="it-IT" sz="1200" dirty="0"/>
                        <a:t>-29.5%</a:t>
                      </a:r>
                    </a:p>
                  </a:txBody>
                  <a:tcPr/>
                </a:tc>
                <a:extLst>
                  <a:ext uri="{0D108BD9-81ED-4DB2-BD59-A6C34878D82A}">
                    <a16:rowId xmlns:a16="http://schemas.microsoft.com/office/drawing/2014/main" val="992857541"/>
                  </a:ext>
                </a:extLst>
              </a:tr>
            </a:tbl>
          </a:graphicData>
        </a:graphic>
      </p:graphicFrame>
      <p:graphicFrame>
        <p:nvGraphicFramePr>
          <p:cNvPr id="13" name="Tabella 12">
            <a:extLst>
              <a:ext uri="{FF2B5EF4-FFF2-40B4-BE49-F238E27FC236}">
                <a16:creationId xmlns:a16="http://schemas.microsoft.com/office/drawing/2014/main" id="{72B63637-56FD-40AF-9842-B0C52532F975}"/>
              </a:ext>
            </a:extLst>
          </p:cNvPr>
          <p:cNvGraphicFramePr>
            <a:graphicFrameLocks noGrp="1"/>
          </p:cNvGraphicFramePr>
          <p:nvPr>
            <p:extLst/>
          </p:nvPr>
        </p:nvGraphicFramePr>
        <p:xfrm>
          <a:off x="8000041" y="1388760"/>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GLORYS12V1</a:t>
                      </a:r>
                    </a:p>
                  </a:txBody>
                  <a:tcPr/>
                </a:tc>
                <a:tc>
                  <a:txBody>
                    <a:bodyPr/>
                    <a:lstStyle/>
                    <a:p>
                      <a:r>
                        <a:rPr lang="it-IT" sz="1200" dirty="0"/>
                        <a:t>ORAS5</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0.61</a:t>
                      </a:r>
                    </a:p>
                  </a:txBody>
                  <a:tcPr/>
                </a:tc>
                <a:tc>
                  <a:txBody>
                    <a:bodyPr/>
                    <a:lstStyle/>
                    <a:p>
                      <a:r>
                        <a:rPr lang="it-IT" sz="1200" dirty="0"/>
                        <a:t>0.40</a:t>
                      </a:r>
                    </a:p>
                  </a:txBody>
                  <a:tcPr/>
                </a:tc>
                <a:tc>
                  <a:txBody>
                    <a:bodyPr/>
                    <a:lstStyle/>
                    <a:p>
                      <a:r>
                        <a:rPr lang="it-IT" sz="1200" dirty="0"/>
                        <a:t>0.21</a:t>
                      </a:r>
                    </a:p>
                  </a:txBody>
                  <a:tcPr/>
                </a:tc>
                <a:tc>
                  <a:txBody>
                    <a:bodyPr/>
                    <a:lstStyle/>
                    <a:p>
                      <a:r>
                        <a:rPr lang="it-IT" sz="1200" dirty="0"/>
                        <a:t>+52.5%</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0.32</a:t>
                      </a:r>
                    </a:p>
                  </a:txBody>
                  <a:tcPr/>
                </a:tc>
                <a:tc>
                  <a:txBody>
                    <a:bodyPr/>
                    <a:lstStyle/>
                    <a:p>
                      <a:r>
                        <a:rPr lang="it-IT" sz="1200" dirty="0"/>
                        <a:t>0.46</a:t>
                      </a:r>
                    </a:p>
                  </a:txBody>
                  <a:tcPr/>
                </a:tc>
                <a:tc>
                  <a:txBody>
                    <a:bodyPr/>
                    <a:lstStyle/>
                    <a:p>
                      <a:r>
                        <a:rPr lang="it-IT" sz="1200" dirty="0"/>
                        <a:t>-0.14</a:t>
                      </a:r>
                    </a:p>
                  </a:txBody>
                  <a:tcPr/>
                </a:tc>
                <a:tc>
                  <a:txBody>
                    <a:bodyPr/>
                    <a:lstStyle/>
                    <a:p>
                      <a:r>
                        <a:rPr lang="it-IT" sz="1200" dirty="0"/>
                        <a:t>-30.4%</a:t>
                      </a:r>
                    </a:p>
                  </a:txBody>
                  <a:tcPr/>
                </a:tc>
                <a:extLst>
                  <a:ext uri="{0D108BD9-81ED-4DB2-BD59-A6C34878D82A}">
                    <a16:rowId xmlns:a16="http://schemas.microsoft.com/office/drawing/2014/main" val="992857541"/>
                  </a:ext>
                </a:extLst>
              </a:tr>
            </a:tbl>
          </a:graphicData>
        </a:graphic>
      </p:graphicFrame>
      <p:sp>
        <p:nvSpPr>
          <p:cNvPr id="4" name="Segnaposto numero diapositiva 3">
            <a:extLst>
              <a:ext uri="{FF2B5EF4-FFF2-40B4-BE49-F238E27FC236}">
                <a16:creationId xmlns:a16="http://schemas.microsoft.com/office/drawing/2014/main" id="{20A57AA3-265C-4930-9783-403E86C6C269}"/>
              </a:ext>
            </a:extLst>
          </p:cNvPr>
          <p:cNvSpPr>
            <a:spLocks noGrp="1"/>
          </p:cNvSpPr>
          <p:nvPr>
            <p:ph type="sldNum" sz="quarter" idx="12"/>
          </p:nvPr>
        </p:nvSpPr>
        <p:spPr/>
        <p:txBody>
          <a:bodyPr/>
          <a:lstStyle/>
          <a:p>
            <a:fld id="{D60B5FF0-F243-4E87-849B-19D0E31935DB}" type="slidenum">
              <a:rPr lang="it-IT" smtClean="0"/>
              <a:t>22</a:t>
            </a:fld>
            <a:endParaRPr lang="it-IT"/>
          </a:p>
        </p:txBody>
      </p:sp>
      <p:pic>
        <p:nvPicPr>
          <p:cNvPr id="9" name="Immagine 8">
            <a:extLst>
              <a:ext uri="{FF2B5EF4-FFF2-40B4-BE49-F238E27FC236}">
                <a16:creationId xmlns:a16="http://schemas.microsoft.com/office/drawing/2014/main" id="{4C2DD2CB-01DE-49D5-A80F-B8998973E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4691"/>
            <a:ext cx="6096000" cy="4283309"/>
          </a:xfrm>
          <a:prstGeom prst="rect">
            <a:avLst/>
          </a:prstGeom>
        </p:spPr>
      </p:pic>
      <p:pic>
        <p:nvPicPr>
          <p:cNvPr id="15" name="Immagine 14">
            <a:extLst>
              <a:ext uri="{FF2B5EF4-FFF2-40B4-BE49-F238E27FC236}">
                <a16:creationId xmlns:a16="http://schemas.microsoft.com/office/drawing/2014/main" id="{3D763538-6AFC-457B-9D6D-12D6C9B0B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66417"/>
            <a:ext cx="6096002" cy="4291584"/>
          </a:xfrm>
          <a:prstGeom prst="rect">
            <a:avLst/>
          </a:prstGeom>
        </p:spPr>
      </p:pic>
      <p:pic>
        <p:nvPicPr>
          <p:cNvPr id="10" name="Immagine 9">
            <a:extLst>
              <a:ext uri="{FF2B5EF4-FFF2-40B4-BE49-F238E27FC236}">
                <a16:creationId xmlns:a16="http://schemas.microsoft.com/office/drawing/2014/main" id="{B69FCF0C-BDF3-420D-A3BD-A02F3CC3A24D}"/>
              </a:ext>
            </a:extLst>
          </p:cNvPr>
          <p:cNvPicPr>
            <a:picLocks noChangeAspect="1"/>
          </p:cNvPicPr>
          <p:nvPr/>
        </p:nvPicPr>
        <p:blipFill>
          <a:blip r:embed="rId4"/>
          <a:stretch>
            <a:fillRect/>
          </a:stretch>
        </p:blipFill>
        <p:spPr>
          <a:xfrm>
            <a:off x="5685283" y="1416696"/>
            <a:ext cx="2202428" cy="1274036"/>
          </a:xfrm>
          <a:prstGeom prst="rect">
            <a:avLst/>
          </a:prstGeom>
        </p:spPr>
      </p:pic>
    </p:spTree>
    <p:extLst>
      <p:ext uri="{BB962C8B-B14F-4D97-AF65-F5344CB8AC3E}">
        <p14:creationId xmlns:p14="http://schemas.microsoft.com/office/powerpoint/2010/main" val="1279247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43980-AAB2-481F-9180-4925842C6DBB}"/>
              </a:ext>
            </a:extLst>
          </p:cNvPr>
          <p:cNvSpPr>
            <a:spLocks noGrp="1"/>
          </p:cNvSpPr>
          <p:nvPr>
            <p:ph type="title"/>
          </p:nvPr>
        </p:nvSpPr>
        <p:spPr>
          <a:xfrm>
            <a:off x="0" y="18255"/>
            <a:ext cx="12192000" cy="365125"/>
          </a:xfrm>
        </p:spPr>
        <p:txBody>
          <a:bodyPr>
            <a:normAutofit fontScale="90000"/>
          </a:bodyPr>
          <a:lstStyle/>
          <a:p>
            <a:r>
              <a:rPr lang="it-IT" sz="4000" b="1" dirty="0"/>
              <a:t>Eddy </a:t>
            </a:r>
            <a:r>
              <a:rPr lang="it-IT" sz="4000" b="1" dirty="0" err="1"/>
              <a:t>Matching</a:t>
            </a:r>
            <a:r>
              <a:rPr lang="it-IT" sz="4000" b="1" dirty="0"/>
              <a:t>: Frequency </a:t>
            </a:r>
            <a:r>
              <a:rPr lang="it-IT" sz="4000" b="1" dirty="0" err="1"/>
              <a:t>Spectra</a:t>
            </a:r>
            <a:r>
              <a:rPr lang="it-IT" sz="4000" b="1" dirty="0"/>
              <a:t> POD &amp; FAR </a:t>
            </a:r>
            <a:r>
              <a:rPr lang="it-IT" sz="4000" b="1" dirty="0" err="1"/>
              <a:t>timeseries</a:t>
            </a:r>
            <a:endParaRPr lang="it-IT" sz="4000" b="1" dirty="0"/>
          </a:p>
        </p:txBody>
      </p:sp>
      <p:sp>
        <p:nvSpPr>
          <p:cNvPr id="9" name="Segnaposto numero diapositiva 8">
            <a:extLst>
              <a:ext uri="{FF2B5EF4-FFF2-40B4-BE49-F238E27FC236}">
                <a16:creationId xmlns:a16="http://schemas.microsoft.com/office/drawing/2014/main" id="{80E4F79A-3931-49F2-B5E8-4D93652ABCE8}"/>
              </a:ext>
            </a:extLst>
          </p:cNvPr>
          <p:cNvSpPr>
            <a:spLocks noGrp="1"/>
          </p:cNvSpPr>
          <p:nvPr>
            <p:ph type="sldNum" sz="quarter" idx="12"/>
          </p:nvPr>
        </p:nvSpPr>
        <p:spPr/>
        <p:txBody>
          <a:bodyPr/>
          <a:lstStyle/>
          <a:p>
            <a:fld id="{D60B5FF0-F243-4E87-849B-19D0E31935DB}" type="slidenum">
              <a:rPr lang="it-IT" smtClean="0"/>
              <a:t>23</a:t>
            </a:fld>
            <a:endParaRPr lang="it-IT"/>
          </a:p>
        </p:txBody>
      </p:sp>
      <p:pic>
        <p:nvPicPr>
          <p:cNvPr id="11" name="Immagine 10">
            <a:extLst>
              <a:ext uri="{FF2B5EF4-FFF2-40B4-BE49-F238E27FC236}">
                <a16:creationId xmlns:a16="http://schemas.microsoft.com/office/drawing/2014/main" id="{90BFE001-B515-4545-A208-A0E7C5F39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912"/>
            <a:ext cx="6028940" cy="3195628"/>
          </a:xfrm>
          <a:prstGeom prst="rect">
            <a:avLst/>
          </a:prstGeom>
        </p:spPr>
      </p:pic>
      <p:pic>
        <p:nvPicPr>
          <p:cNvPr id="15" name="Immagine 14">
            <a:extLst>
              <a:ext uri="{FF2B5EF4-FFF2-40B4-BE49-F238E27FC236}">
                <a16:creationId xmlns:a16="http://schemas.microsoft.com/office/drawing/2014/main" id="{6D5D8418-6AFC-4528-BECF-6890097B4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512" y="437126"/>
            <a:ext cx="5854256" cy="3223726"/>
          </a:xfrm>
          <a:prstGeom prst="rect">
            <a:avLst/>
          </a:prstGeom>
        </p:spPr>
      </p:pic>
      <p:pic>
        <p:nvPicPr>
          <p:cNvPr id="17" name="Immagine 16">
            <a:extLst>
              <a:ext uri="{FF2B5EF4-FFF2-40B4-BE49-F238E27FC236}">
                <a16:creationId xmlns:a16="http://schemas.microsoft.com/office/drawing/2014/main" id="{82D7DAA0-DECA-4F80-A87A-BA42E657B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014" y="3648049"/>
            <a:ext cx="5921986" cy="3191695"/>
          </a:xfrm>
          <a:prstGeom prst="rect">
            <a:avLst/>
          </a:prstGeom>
        </p:spPr>
      </p:pic>
      <p:pic>
        <p:nvPicPr>
          <p:cNvPr id="19" name="Immagine 18">
            <a:extLst>
              <a:ext uri="{FF2B5EF4-FFF2-40B4-BE49-F238E27FC236}">
                <a16:creationId xmlns:a16="http://schemas.microsoft.com/office/drawing/2014/main" id="{70033815-DF28-4D92-9802-DCC5DCADC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616018"/>
            <a:ext cx="5966439" cy="3241981"/>
          </a:xfrm>
          <a:prstGeom prst="rect">
            <a:avLst/>
          </a:prstGeom>
        </p:spPr>
      </p:pic>
      <p:cxnSp>
        <p:nvCxnSpPr>
          <p:cNvPr id="4" name="Connettore diritto 3">
            <a:extLst>
              <a:ext uri="{FF2B5EF4-FFF2-40B4-BE49-F238E27FC236}">
                <a16:creationId xmlns:a16="http://schemas.microsoft.com/office/drawing/2014/main" id="{824A7D6D-39A6-4D30-AC02-F7B9056D5249}"/>
              </a:ext>
            </a:extLst>
          </p:cNvPr>
          <p:cNvCxnSpPr>
            <a:cxnSpLocks/>
          </p:cNvCxnSpPr>
          <p:nvPr/>
        </p:nvCxnSpPr>
        <p:spPr>
          <a:xfrm flipV="1">
            <a:off x="2397843" y="3761934"/>
            <a:ext cx="0" cy="134915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8B3E3029-1DAD-4F3D-BA2D-F577A8935A9E}"/>
              </a:ext>
            </a:extLst>
          </p:cNvPr>
          <p:cNvCxnSpPr>
            <a:cxnSpLocks/>
          </p:cNvCxnSpPr>
          <p:nvPr/>
        </p:nvCxnSpPr>
        <p:spPr>
          <a:xfrm flipV="1">
            <a:off x="5091630" y="3733297"/>
            <a:ext cx="0" cy="1283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F13A5F43-F0BB-4C20-BCBA-48919B89B825}"/>
              </a:ext>
            </a:extLst>
          </p:cNvPr>
          <p:cNvCxnSpPr/>
          <p:nvPr/>
        </p:nvCxnSpPr>
        <p:spPr>
          <a:xfrm flipV="1">
            <a:off x="5347855" y="5368636"/>
            <a:ext cx="0" cy="1226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C398155A-4348-49A1-A931-77F366BDBEC8}"/>
              </a:ext>
            </a:extLst>
          </p:cNvPr>
          <p:cNvCxnSpPr>
            <a:cxnSpLocks/>
          </p:cNvCxnSpPr>
          <p:nvPr/>
        </p:nvCxnSpPr>
        <p:spPr>
          <a:xfrm flipV="1">
            <a:off x="2310175" y="5368635"/>
            <a:ext cx="0" cy="1278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F5E0E963-C264-47E3-AA92-841B3AD2D51D}"/>
              </a:ext>
            </a:extLst>
          </p:cNvPr>
          <p:cNvSpPr txBox="1"/>
          <p:nvPr/>
        </p:nvSpPr>
        <p:spPr>
          <a:xfrm>
            <a:off x="2265218" y="4860667"/>
            <a:ext cx="749252" cy="184666"/>
          </a:xfrm>
          <a:prstGeom prst="rect">
            <a:avLst/>
          </a:prstGeom>
          <a:noFill/>
        </p:spPr>
        <p:txBody>
          <a:bodyPr wrap="square" rtlCol="0">
            <a:spAutoFit/>
          </a:bodyPr>
          <a:lstStyle/>
          <a:p>
            <a:r>
              <a:rPr lang="it-IT" sz="600" dirty="0"/>
              <a:t>3652.33 </a:t>
            </a:r>
            <a:r>
              <a:rPr lang="it-IT" sz="600" dirty="0" err="1"/>
              <a:t>days</a:t>
            </a:r>
            <a:endParaRPr lang="it-IT" sz="600" dirty="0"/>
          </a:p>
        </p:txBody>
      </p:sp>
      <p:sp>
        <p:nvSpPr>
          <p:cNvPr id="14" name="CasellaDiTesto 13">
            <a:extLst>
              <a:ext uri="{FF2B5EF4-FFF2-40B4-BE49-F238E27FC236}">
                <a16:creationId xmlns:a16="http://schemas.microsoft.com/office/drawing/2014/main" id="{7C0B34CD-3247-44D3-88BD-0280AB4575A8}"/>
              </a:ext>
            </a:extLst>
          </p:cNvPr>
          <p:cNvSpPr txBox="1"/>
          <p:nvPr/>
        </p:nvSpPr>
        <p:spPr>
          <a:xfrm>
            <a:off x="2265218" y="6502430"/>
            <a:ext cx="749252" cy="184666"/>
          </a:xfrm>
          <a:prstGeom prst="rect">
            <a:avLst/>
          </a:prstGeom>
          <a:noFill/>
        </p:spPr>
        <p:txBody>
          <a:bodyPr wrap="square" rtlCol="0">
            <a:spAutoFit/>
          </a:bodyPr>
          <a:lstStyle/>
          <a:p>
            <a:r>
              <a:rPr lang="it-IT" sz="600" dirty="0"/>
              <a:t>3652.33 </a:t>
            </a:r>
            <a:r>
              <a:rPr lang="it-IT" sz="600" dirty="0" err="1"/>
              <a:t>days</a:t>
            </a:r>
            <a:endParaRPr lang="it-IT" sz="600" dirty="0"/>
          </a:p>
        </p:txBody>
      </p:sp>
      <p:sp>
        <p:nvSpPr>
          <p:cNvPr id="16" name="CasellaDiTesto 15">
            <a:extLst>
              <a:ext uri="{FF2B5EF4-FFF2-40B4-BE49-F238E27FC236}">
                <a16:creationId xmlns:a16="http://schemas.microsoft.com/office/drawing/2014/main" id="{A04303D8-1ED8-467C-A489-4A272D340519}"/>
              </a:ext>
            </a:extLst>
          </p:cNvPr>
          <p:cNvSpPr txBox="1"/>
          <p:nvPr/>
        </p:nvSpPr>
        <p:spPr>
          <a:xfrm>
            <a:off x="5279688" y="6462721"/>
            <a:ext cx="749252" cy="184666"/>
          </a:xfrm>
          <a:prstGeom prst="rect">
            <a:avLst/>
          </a:prstGeom>
          <a:noFill/>
        </p:spPr>
        <p:txBody>
          <a:bodyPr wrap="square" rtlCol="0">
            <a:spAutoFit/>
          </a:bodyPr>
          <a:lstStyle/>
          <a:p>
            <a:r>
              <a:rPr lang="it-IT" sz="600" dirty="0"/>
              <a:t>5478.50 </a:t>
            </a:r>
            <a:r>
              <a:rPr lang="it-IT" sz="600" dirty="0" err="1"/>
              <a:t>days</a:t>
            </a:r>
            <a:endParaRPr lang="it-IT" sz="600" dirty="0"/>
          </a:p>
        </p:txBody>
      </p:sp>
      <p:sp>
        <p:nvSpPr>
          <p:cNvPr id="18" name="CasellaDiTesto 17">
            <a:extLst>
              <a:ext uri="{FF2B5EF4-FFF2-40B4-BE49-F238E27FC236}">
                <a16:creationId xmlns:a16="http://schemas.microsoft.com/office/drawing/2014/main" id="{18AD83C9-3EF4-4C84-A6AC-497AC053651A}"/>
              </a:ext>
            </a:extLst>
          </p:cNvPr>
          <p:cNvSpPr txBox="1"/>
          <p:nvPr/>
        </p:nvSpPr>
        <p:spPr>
          <a:xfrm>
            <a:off x="4671014" y="4829708"/>
            <a:ext cx="749252" cy="184666"/>
          </a:xfrm>
          <a:prstGeom prst="rect">
            <a:avLst/>
          </a:prstGeom>
          <a:noFill/>
        </p:spPr>
        <p:txBody>
          <a:bodyPr wrap="square" rtlCol="0">
            <a:spAutoFit/>
          </a:bodyPr>
          <a:lstStyle/>
          <a:p>
            <a:r>
              <a:rPr lang="it-IT" sz="600" dirty="0"/>
              <a:t>842.85 </a:t>
            </a:r>
            <a:r>
              <a:rPr lang="it-IT" sz="600" dirty="0" err="1"/>
              <a:t>days</a:t>
            </a:r>
            <a:endParaRPr lang="it-IT" sz="600" dirty="0"/>
          </a:p>
        </p:txBody>
      </p:sp>
      <p:cxnSp>
        <p:nvCxnSpPr>
          <p:cNvPr id="20" name="Connettore diritto 19">
            <a:extLst>
              <a:ext uri="{FF2B5EF4-FFF2-40B4-BE49-F238E27FC236}">
                <a16:creationId xmlns:a16="http://schemas.microsoft.com/office/drawing/2014/main" id="{375E9B8F-22EE-4E47-A525-3D440DF2B4D7}"/>
              </a:ext>
            </a:extLst>
          </p:cNvPr>
          <p:cNvCxnSpPr/>
          <p:nvPr/>
        </p:nvCxnSpPr>
        <p:spPr>
          <a:xfrm flipV="1">
            <a:off x="8415298" y="3884959"/>
            <a:ext cx="0" cy="122612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ttangolo 5">
            <a:extLst>
              <a:ext uri="{FF2B5EF4-FFF2-40B4-BE49-F238E27FC236}">
                <a16:creationId xmlns:a16="http://schemas.microsoft.com/office/drawing/2014/main" id="{057229A4-51E6-4554-9BDB-9A42EC5249A2}"/>
              </a:ext>
            </a:extLst>
          </p:cNvPr>
          <p:cNvSpPr/>
          <p:nvPr/>
        </p:nvSpPr>
        <p:spPr>
          <a:xfrm>
            <a:off x="8337815" y="5014374"/>
            <a:ext cx="434734" cy="184666"/>
          </a:xfrm>
          <a:prstGeom prst="rect">
            <a:avLst/>
          </a:prstGeom>
        </p:spPr>
        <p:txBody>
          <a:bodyPr wrap="none">
            <a:spAutoFit/>
          </a:bodyPr>
          <a:lstStyle/>
          <a:p>
            <a:r>
              <a:rPr lang="it-IT" sz="600" dirty="0"/>
              <a:t>2191.40</a:t>
            </a:r>
          </a:p>
        </p:txBody>
      </p:sp>
      <p:cxnSp>
        <p:nvCxnSpPr>
          <p:cNvPr id="21" name="Connettore diritto 20">
            <a:extLst>
              <a:ext uri="{FF2B5EF4-FFF2-40B4-BE49-F238E27FC236}">
                <a16:creationId xmlns:a16="http://schemas.microsoft.com/office/drawing/2014/main" id="{D16298EF-BDD8-47ED-9B25-870FE7370782}"/>
              </a:ext>
            </a:extLst>
          </p:cNvPr>
          <p:cNvCxnSpPr/>
          <p:nvPr/>
        </p:nvCxnSpPr>
        <p:spPr>
          <a:xfrm flipV="1">
            <a:off x="8610600" y="5345739"/>
            <a:ext cx="0" cy="122612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40ED717C-77A4-4C05-9918-7CC1DCB6006B}"/>
              </a:ext>
            </a:extLst>
          </p:cNvPr>
          <p:cNvSpPr/>
          <p:nvPr/>
        </p:nvSpPr>
        <p:spPr>
          <a:xfrm>
            <a:off x="8590538" y="6387200"/>
            <a:ext cx="434734" cy="184666"/>
          </a:xfrm>
          <a:prstGeom prst="rect">
            <a:avLst/>
          </a:prstGeom>
        </p:spPr>
        <p:txBody>
          <a:bodyPr wrap="none">
            <a:spAutoFit/>
          </a:bodyPr>
          <a:lstStyle/>
          <a:p>
            <a:r>
              <a:rPr lang="it-IT" sz="600" dirty="0"/>
              <a:t>2739.25</a:t>
            </a:r>
          </a:p>
        </p:txBody>
      </p:sp>
      <p:cxnSp>
        <p:nvCxnSpPr>
          <p:cNvPr id="22" name="Connettore diritto 21">
            <a:extLst>
              <a:ext uri="{FF2B5EF4-FFF2-40B4-BE49-F238E27FC236}">
                <a16:creationId xmlns:a16="http://schemas.microsoft.com/office/drawing/2014/main" id="{912E4649-5829-4905-9104-08117B304679}"/>
              </a:ext>
            </a:extLst>
          </p:cNvPr>
          <p:cNvCxnSpPr/>
          <p:nvPr/>
        </p:nvCxnSpPr>
        <p:spPr>
          <a:xfrm flipV="1">
            <a:off x="11461865" y="5345739"/>
            <a:ext cx="0" cy="1226127"/>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B83BA9DE-4D9E-4D49-A921-E8A8EEC73ADD}"/>
              </a:ext>
            </a:extLst>
          </p:cNvPr>
          <p:cNvSpPr/>
          <p:nvPr/>
        </p:nvSpPr>
        <p:spPr>
          <a:xfrm>
            <a:off x="11353800" y="6410096"/>
            <a:ext cx="434734" cy="184666"/>
          </a:xfrm>
          <a:prstGeom prst="rect">
            <a:avLst/>
          </a:prstGeom>
        </p:spPr>
        <p:txBody>
          <a:bodyPr wrap="none">
            <a:spAutoFit/>
          </a:bodyPr>
          <a:lstStyle/>
          <a:p>
            <a:r>
              <a:rPr lang="it-IT" sz="600" dirty="0"/>
              <a:t>2739.25</a:t>
            </a:r>
          </a:p>
        </p:txBody>
      </p:sp>
      <p:cxnSp>
        <p:nvCxnSpPr>
          <p:cNvPr id="25" name="Connettore diritto 24">
            <a:extLst>
              <a:ext uri="{FF2B5EF4-FFF2-40B4-BE49-F238E27FC236}">
                <a16:creationId xmlns:a16="http://schemas.microsoft.com/office/drawing/2014/main" id="{9CF528DC-2BAF-467D-99EF-E795DAA624C6}"/>
              </a:ext>
            </a:extLst>
          </p:cNvPr>
          <p:cNvCxnSpPr/>
          <p:nvPr/>
        </p:nvCxnSpPr>
        <p:spPr>
          <a:xfrm flipV="1">
            <a:off x="10418589" y="3733297"/>
            <a:ext cx="0" cy="1226127"/>
          </a:xfrm>
          <a:prstGeom prst="line">
            <a:avLst/>
          </a:prstGeom>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29AB6111-57B7-4E97-A46A-665A31028BC8}"/>
              </a:ext>
            </a:extLst>
          </p:cNvPr>
          <p:cNvSpPr/>
          <p:nvPr/>
        </p:nvSpPr>
        <p:spPr>
          <a:xfrm>
            <a:off x="10477914" y="4860667"/>
            <a:ext cx="434734" cy="184666"/>
          </a:xfrm>
          <a:prstGeom prst="rect">
            <a:avLst/>
          </a:prstGeom>
        </p:spPr>
        <p:txBody>
          <a:bodyPr wrap="none">
            <a:spAutoFit/>
          </a:bodyPr>
          <a:lstStyle/>
          <a:p>
            <a:r>
              <a:rPr lang="it-IT" sz="600" dirty="0"/>
              <a:t>1095.70</a:t>
            </a:r>
          </a:p>
        </p:txBody>
      </p:sp>
    </p:spTree>
    <p:extLst>
      <p:ext uri="{BB962C8B-B14F-4D97-AF65-F5344CB8AC3E}">
        <p14:creationId xmlns:p14="http://schemas.microsoft.com/office/powerpoint/2010/main" val="1790608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C9377-EB61-45DC-84A7-60C46A01F517}"/>
              </a:ext>
            </a:extLst>
          </p:cNvPr>
          <p:cNvSpPr>
            <a:spLocks noGrp="1"/>
          </p:cNvSpPr>
          <p:nvPr>
            <p:ph type="ctrTitle"/>
          </p:nvPr>
        </p:nvSpPr>
        <p:spPr>
          <a:xfrm>
            <a:off x="0" y="0"/>
            <a:ext cx="12192000" cy="717331"/>
          </a:xfrm>
        </p:spPr>
        <p:txBody>
          <a:bodyPr>
            <a:normAutofit/>
          </a:bodyPr>
          <a:lstStyle/>
          <a:p>
            <a:pPr algn="l"/>
            <a:r>
              <a:rPr lang="it-IT" sz="4400" b="1" dirty="0"/>
              <a:t>Eddy </a:t>
            </a:r>
            <a:r>
              <a:rPr lang="it-IT" sz="4400" b="1" dirty="0" err="1"/>
              <a:t>matching</a:t>
            </a:r>
            <a:r>
              <a:rPr lang="it-IT" sz="4400" b="1" dirty="0"/>
              <a:t> – bootstrap </a:t>
            </a:r>
            <a:r>
              <a:rPr lang="it-IT" sz="4400" b="1" dirty="0" err="1"/>
              <a:t>resample</a:t>
            </a:r>
            <a:endParaRPr lang="it-IT" sz="4400" b="1" dirty="0"/>
          </a:p>
        </p:txBody>
      </p:sp>
      <p:sp>
        <p:nvSpPr>
          <p:cNvPr id="3" name="Sottotitolo 2">
            <a:extLst>
              <a:ext uri="{FF2B5EF4-FFF2-40B4-BE49-F238E27FC236}">
                <a16:creationId xmlns:a16="http://schemas.microsoft.com/office/drawing/2014/main" id="{1A9CF177-BC85-4699-9A83-C9D5738DA8DC}"/>
              </a:ext>
            </a:extLst>
          </p:cNvPr>
          <p:cNvSpPr>
            <a:spLocks noGrp="1"/>
          </p:cNvSpPr>
          <p:nvPr>
            <p:ph type="subTitle" idx="1"/>
          </p:nvPr>
        </p:nvSpPr>
        <p:spPr>
          <a:xfrm>
            <a:off x="0" y="646002"/>
            <a:ext cx="12192000" cy="2664757"/>
          </a:xfrm>
        </p:spPr>
        <p:txBody>
          <a:bodyPr>
            <a:normAutofit/>
          </a:bodyPr>
          <a:lstStyle/>
          <a:p>
            <a:pPr marL="342900" indent="-342900" algn="just" fontAlgn="base">
              <a:buFont typeface="Arial" panose="020B0604020202020204" pitchFamily="34" charset="0"/>
              <a:buChar char="•"/>
            </a:pPr>
            <a:r>
              <a:rPr lang="it-IT" sz="1700" dirty="0"/>
              <a:t>To </a:t>
            </a:r>
            <a:r>
              <a:rPr lang="it-IT" sz="1700" dirty="0" err="1"/>
              <a:t>determine</a:t>
            </a:r>
            <a:r>
              <a:rPr lang="it-IT" sz="1700" dirty="0"/>
              <a:t> the </a:t>
            </a:r>
            <a:r>
              <a:rPr lang="it-IT" sz="1700" dirty="0" err="1"/>
              <a:t>statistical</a:t>
            </a:r>
            <a:r>
              <a:rPr lang="it-IT" sz="1700" dirty="0"/>
              <a:t> </a:t>
            </a:r>
            <a:r>
              <a:rPr lang="it-IT" sz="1700" dirty="0" err="1"/>
              <a:t>significance</a:t>
            </a:r>
            <a:r>
              <a:rPr lang="it-IT" sz="1700" dirty="0"/>
              <a:t> of </a:t>
            </a:r>
            <a:r>
              <a:rPr lang="it-IT" sz="1700" dirty="0" err="1"/>
              <a:t>differences</a:t>
            </a:r>
            <a:r>
              <a:rPr lang="it-IT" sz="1700" dirty="0"/>
              <a:t>, a 95% confidence </a:t>
            </a:r>
            <a:r>
              <a:rPr lang="it-IT" sz="1700" dirty="0" err="1"/>
              <a:t>intervals</a:t>
            </a:r>
            <a:r>
              <a:rPr lang="it-IT" sz="1700" dirty="0"/>
              <a:t> of the </a:t>
            </a:r>
            <a:r>
              <a:rPr lang="it-IT" sz="1700" dirty="0" err="1"/>
              <a:t>aggregated</a:t>
            </a:r>
            <a:r>
              <a:rPr lang="it-IT" sz="1700" dirty="0"/>
              <a:t> </a:t>
            </a:r>
            <a:r>
              <a:rPr lang="it-IT" sz="1700" dirty="0" err="1"/>
              <a:t>statistics</a:t>
            </a:r>
            <a:r>
              <a:rPr lang="it-IT" sz="1700" dirty="0"/>
              <a:t> are </a:t>
            </a:r>
            <a:r>
              <a:rPr lang="it-IT" sz="1700" dirty="0" err="1"/>
              <a:t>evaluated</a:t>
            </a:r>
            <a:r>
              <a:rPr lang="it-IT" sz="1700" dirty="0"/>
              <a:t> by a (</a:t>
            </a:r>
            <a:r>
              <a:rPr lang="it-IT" sz="1700" dirty="0" err="1"/>
              <a:t>paired</a:t>
            </a:r>
            <a:r>
              <a:rPr lang="it-IT" sz="1700" dirty="0"/>
              <a:t>) bootstrap, </a:t>
            </a:r>
            <a:r>
              <a:rPr lang="it-IT" sz="1700" dirty="0" err="1"/>
              <a:t>where</a:t>
            </a:r>
            <a:r>
              <a:rPr lang="it-IT" sz="1700" dirty="0"/>
              <a:t> for </a:t>
            </a:r>
            <a:r>
              <a:rPr lang="it-IT" sz="1700" dirty="0" err="1"/>
              <a:t>each</a:t>
            </a:r>
            <a:r>
              <a:rPr lang="it-IT" sz="1700" dirty="0"/>
              <a:t> re-sample the </a:t>
            </a:r>
            <a:r>
              <a:rPr lang="it-IT" sz="1700" dirty="0" err="1"/>
              <a:t>aggregated</a:t>
            </a:r>
            <a:r>
              <a:rPr lang="it-IT" sz="1700" dirty="0"/>
              <a:t> score, </a:t>
            </a:r>
            <a:r>
              <a:rPr lang="it-IT" sz="1700" dirty="0" err="1"/>
              <a:t>is</a:t>
            </a:r>
            <a:r>
              <a:rPr lang="it-IT" sz="1700" dirty="0"/>
              <a:t> </a:t>
            </a:r>
            <a:r>
              <a:rPr lang="it-IT" sz="1700" dirty="0" err="1"/>
              <a:t>evaluated</a:t>
            </a:r>
            <a:r>
              <a:rPr lang="it-IT" sz="1700" dirty="0"/>
              <a:t> from the sum of the hits, false </a:t>
            </a:r>
            <a:r>
              <a:rPr lang="it-IT" sz="1700" dirty="0" err="1"/>
              <a:t>alarm</a:t>
            </a:r>
            <a:r>
              <a:rPr lang="it-IT" sz="1700" dirty="0"/>
              <a:t>, </a:t>
            </a:r>
            <a:r>
              <a:rPr lang="it-IT" sz="1700" dirty="0" err="1"/>
              <a:t>misses</a:t>
            </a:r>
            <a:r>
              <a:rPr lang="it-IT" sz="1700" dirty="0"/>
              <a:t> for </a:t>
            </a:r>
            <a:r>
              <a:rPr lang="it-IT" sz="1700" dirty="0" err="1"/>
              <a:t>randomly</a:t>
            </a:r>
            <a:r>
              <a:rPr lang="it-IT" sz="1700" dirty="0"/>
              <a:t> selected </a:t>
            </a:r>
            <a:r>
              <a:rPr lang="it-IT" sz="1700" dirty="0" err="1"/>
              <a:t>dates</a:t>
            </a:r>
            <a:r>
              <a:rPr lang="it-IT" sz="1700" dirty="0"/>
              <a:t> (</a:t>
            </a:r>
            <a:r>
              <a:rPr lang="it-IT" sz="1700" dirty="0" err="1"/>
              <a:t>allowing</a:t>
            </a:r>
            <a:r>
              <a:rPr lang="it-IT" sz="1700" dirty="0"/>
              <a:t> </a:t>
            </a:r>
            <a:r>
              <a:rPr lang="it-IT" sz="1700" dirty="0" err="1"/>
              <a:t>repetition</a:t>
            </a:r>
            <a:r>
              <a:rPr lang="it-IT" sz="1700" dirty="0"/>
              <a:t>), </a:t>
            </a:r>
            <a:r>
              <a:rPr lang="it-IT" sz="1700" dirty="0" err="1"/>
              <a:t>within</a:t>
            </a:r>
            <a:r>
              <a:rPr lang="it-IT" sz="1700" dirty="0"/>
              <a:t> the </a:t>
            </a:r>
            <a:r>
              <a:rPr lang="it-IT" sz="1700" dirty="0" err="1"/>
              <a:t>verification</a:t>
            </a:r>
            <a:r>
              <a:rPr lang="it-IT" sz="1700" dirty="0"/>
              <a:t> </a:t>
            </a:r>
            <a:r>
              <a:rPr lang="it-IT" sz="1700" dirty="0" err="1"/>
              <a:t>period</a:t>
            </a:r>
            <a:r>
              <a:rPr lang="it-IT" sz="1700" dirty="0"/>
              <a:t>. </a:t>
            </a:r>
            <a:r>
              <a:rPr lang="en-US" sz="1700" dirty="0"/>
              <a:t>​</a:t>
            </a:r>
          </a:p>
          <a:p>
            <a:pPr marL="342900" indent="-342900" algn="just" fontAlgn="base">
              <a:buFont typeface="Arial" panose="020B0604020202020204" pitchFamily="34" charset="0"/>
              <a:buChar char="•"/>
            </a:pPr>
            <a:r>
              <a:rPr lang="it-IT" sz="1700" dirty="0"/>
              <a:t>Daily </a:t>
            </a:r>
            <a:r>
              <a:rPr lang="it-IT" sz="1700" dirty="0" err="1"/>
              <a:t>values</a:t>
            </a:r>
            <a:r>
              <a:rPr lang="it-IT" sz="1700" dirty="0"/>
              <a:t> of POD and FAR show </a:t>
            </a:r>
            <a:r>
              <a:rPr lang="it-IT" sz="1700" b="1" dirty="0" err="1"/>
              <a:t>temporal</a:t>
            </a:r>
            <a:r>
              <a:rPr lang="it-IT" sz="1700" b="1" dirty="0"/>
              <a:t> </a:t>
            </a:r>
            <a:r>
              <a:rPr lang="it-IT" sz="1700" b="1" dirty="0" err="1"/>
              <a:t>autocorrelation</a:t>
            </a:r>
            <a:r>
              <a:rPr lang="it-IT" sz="1700" b="1" dirty="0"/>
              <a:t>: a </a:t>
            </a:r>
            <a:r>
              <a:rPr lang="it-IT" sz="1700" dirty="0"/>
              <a:t>standard (day-by-day) bootstrap </a:t>
            </a:r>
            <a:r>
              <a:rPr lang="it-IT" sz="1700" dirty="0" err="1"/>
              <a:t>would</a:t>
            </a:r>
            <a:r>
              <a:rPr lang="it-IT" sz="1700" dirty="0"/>
              <a:t> </a:t>
            </a:r>
            <a:r>
              <a:rPr lang="it-IT" sz="1700" b="1" dirty="0" err="1"/>
              <a:t>underestimate</a:t>
            </a:r>
            <a:r>
              <a:rPr lang="it-IT" sz="1700" b="1" dirty="0"/>
              <a:t> </a:t>
            </a:r>
            <a:r>
              <a:rPr lang="it-IT" sz="1700" b="1" dirty="0" err="1"/>
              <a:t>uncertainty</a:t>
            </a:r>
            <a:r>
              <a:rPr lang="it-IT" sz="1700" dirty="0"/>
              <a:t>. </a:t>
            </a:r>
          </a:p>
          <a:p>
            <a:pPr marL="342900" indent="-342900" algn="just" fontAlgn="base">
              <a:buFont typeface="Arial" panose="020B0604020202020204" pitchFamily="34" charset="0"/>
              <a:buChar char="•"/>
            </a:pPr>
            <a:r>
              <a:rPr lang="it-IT" sz="1700" dirty="0" err="1"/>
              <a:t>Therefore</a:t>
            </a:r>
            <a:r>
              <a:rPr lang="it-IT" sz="1700" dirty="0"/>
              <a:t>, a </a:t>
            </a:r>
            <a:r>
              <a:rPr lang="it-IT" sz="1700" b="1" dirty="0"/>
              <a:t>Block Bootstrap</a:t>
            </a:r>
            <a:r>
              <a:rPr lang="it-IT" sz="1700" dirty="0"/>
              <a:t> </a:t>
            </a:r>
            <a:r>
              <a:rPr lang="it-IT" sz="1700" dirty="0" err="1"/>
              <a:t>was</a:t>
            </a:r>
            <a:r>
              <a:rPr lang="it-IT" sz="1700" dirty="0"/>
              <a:t> </a:t>
            </a:r>
            <a:r>
              <a:rPr lang="it-IT" sz="1700" dirty="0" err="1"/>
              <a:t>applied</a:t>
            </a:r>
            <a:r>
              <a:rPr lang="it-IT" sz="1700" dirty="0"/>
              <a:t>: sampling in </a:t>
            </a:r>
            <a:r>
              <a:rPr lang="it-IT" sz="1700" b="1" dirty="0"/>
              <a:t>4-day blocks</a:t>
            </a:r>
            <a:r>
              <a:rPr lang="it-IT" sz="1700" dirty="0"/>
              <a:t>, </a:t>
            </a:r>
            <a:r>
              <a:rPr lang="it-IT" sz="1700" dirty="0" err="1"/>
              <a:t>consistent</a:t>
            </a:r>
            <a:r>
              <a:rPr lang="it-IT" sz="1700" dirty="0"/>
              <a:t> with minimum lifetime </a:t>
            </a:r>
            <a:r>
              <a:rPr lang="it-IT" sz="1700" dirty="0" err="1"/>
              <a:t>threshold</a:t>
            </a:r>
            <a:r>
              <a:rPr lang="it-IT" sz="1700" dirty="0"/>
              <a:t>. </a:t>
            </a:r>
          </a:p>
          <a:p>
            <a:pPr marL="342900" indent="-342900" algn="just" fontAlgn="base">
              <a:buFont typeface="Arial" panose="020B0604020202020204" pitchFamily="34" charset="0"/>
              <a:buChar char="•"/>
            </a:pPr>
            <a:r>
              <a:rPr lang="it-IT" sz="1700" dirty="0" err="1"/>
              <a:t>Provides</a:t>
            </a:r>
            <a:r>
              <a:rPr lang="it-IT" sz="1700" dirty="0"/>
              <a:t> </a:t>
            </a:r>
            <a:r>
              <a:rPr lang="it-IT" sz="1700" b="1" dirty="0" err="1"/>
              <a:t>realistic</a:t>
            </a:r>
            <a:r>
              <a:rPr lang="it-IT" sz="1700" b="1" dirty="0"/>
              <a:t> </a:t>
            </a:r>
            <a:r>
              <a:rPr lang="it-IT" sz="1700" b="1" dirty="0" err="1"/>
              <a:t>uncertainty</a:t>
            </a:r>
            <a:r>
              <a:rPr lang="it-IT" sz="1700" b="1" dirty="0"/>
              <a:t> </a:t>
            </a:r>
            <a:r>
              <a:rPr lang="it-IT" sz="1700" b="1" dirty="0" err="1"/>
              <a:t>estimates</a:t>
            </a:r>
            <a:r>
              <a:rPr lang="it-IT" sz="1700" dirty="0"/>
              <a:t> for </a:t>
            </a:r>
            <a:r>
              <a:rPr lang="it-IT" sz="1700" dirty="0" err="1"/>
              <a:t>verification</a:t>
            </a:r>
            <a:r>
              <a:rPr lang="it-IT" sz="1700" dirty="0"/>
              <a:t> </a:t>
            </a:r>
            <a:r>
              <a:rPr lang="it-IT" sz="1700" dirty="0" err="1"/>
              <a:t>metrics</a:t>
            </a:r>
            <a:r>
              <a:rPr lang="it-IT" sz="1700" dirty="0"/>
              <a:t>: </a:t>
            </a:r>
            <a:r>
              <a:rPr lang="it-IT" sz="1700" dirty="0" err="1"/>
              <a:t>paired</a:t>
            </a:r>
            <a:r>
              <a:rPr lang="it-IT" sz="1700" dirty="0"/>
              <a:t> bootstrap </a:t>
            </a:r>
            <a:r>
              <a:rPr lang="it-IT" sz="1700" dirty="0" err="1"/>
              <a:t>resample</a:t>
            </a:r>
            <a:r>
              <a:rPr lang="it-IT" sz="1700" dirty="0"/>
              <a:t>. </a:t>
            </a:r>
            <a:r>
              <a:rPr lang="en-US" sz="1700" dirty="0"/>
              <a:t>​</a:t>
            </a:r>
          </a:p>
        </p:txBody>
      </p:sp>
      <p:graphicFrame>
        <p:nvGraphicFramePr>
          <p:cNvPr id="4" name="Tabella 3">
            <a:extLst>
              <a:ext uri="{FF2B5EF4-FFF2-40B4-BE49-F238E27FC236}">
                <a16:creationId xmlns:a16="http://schemas.microsoft.com/office/drawing/2014/main" id="{EDC0D5EE-A109-44A5-B21F-50342EF047B6}"/>
              </a:ext>
            </a:extLst>
          </p:cNvPr>
          <p:cNvGraphicFramePr>
            <a:graphicFrameLocks noGrp="1"/>
          </p:cNvGraphicFramePr>
          <p:nvPr>
            <p:extLst>
              <p:ext uri="{D42A27DB-BD31-4B8C-83A1-F6EECF244321}">
                <p14:modId xmlns:p14="http://schemas.microsoft.com/office/powerpoint/2010/main" val="1307626197"/>
              </p:ext>
            </p:extLst>
          </p:nvPr>
        </p:nvGraphicFramePr>
        <p:xfrm>
          <a:off x="86298" y="2958597"/>
          <a:ext cx="5478011" cy="1284890"/>
        </p:xfrm>
        <a:graphic>
          <a:graphicData uri="http://schemas.openxmlformats.org/drawingml/2006/table">
            <a:tbl>
              <a:tblPr>
                <a:tableStyleId>{5940675A-B579-460E-94D1-54222C63F5DA}</a:tableStyleId>
              </a:tblPr>
              <a:tblGrid>
                <a:gridCol w="1077651">
                  <a:extLst>
                    <a:ext uri="{9D8B030D-6E8A-4147-A177-3AD203B41FA5}">
                      <a16:colId xmlns:a16="http://schemas.microsoft.com/office/drawing/2014/main" val="2400795150"/>
                    </a:ext>
                  </a:extLst>
                </a:gridCol>
                <a:gridCol w="1251487">
                  <a:extLst>
                    <a:ext uri="{9D8B030D-6E8A-4147-A177-3AD203B41FA5}">
                      <a16:colId xmlns:a16="http://schemas.microsoft.com/office/drawing/2014/main" val="3832702357"/>
                    </a:ext>
                  </a:extLst>
                </a:gridCol>
                <a:gridCol w="1388407">
                  <a:extLst>
                    <a:ext uri="{9D8B030D-6E8A-4147-A177-3AD203B41FA5}">
                      <a16:colId xmlns:a16="http://schemas.microsoft.com/office/drawing/2014/main" val="621165886"/>
                    </a:ext>
                  </a:extLst>
                </a:gridCol>
                <a:gridCol w="1760466">
                  <a:extLst>
                    <a:ext uri="{9D8B030D-6E8A-4147-A177-3AD203B41FA5}">
                      <a16:colId xmlns:a16="http://schemas.microsoft.com/office/drawing/2014/main" val="2808247749"/>
                    </a:ext>
                  </a:extLst>
                </a:gridCol>
              </a:tblGrid>
              <a:tr h="256978">
                <a:tc>
                  <a:txBody>
                    <a:bodyPr/>
                    <a:lstStyle/>
                    <a:p>
                      <a:r>
                        <a:rPr lang="it-IT" sz="1000" dirty="0" err="1"/>
                        <a:t>Metric</a:t>
                      </a:r>
                      <a:endParaRPr lang="it-IT" sz="1000" dirty="0"/>
                    </a:p>
                  </a:txBody>
                  <a:tcPr anchor="ctr"/>
                </a:tc>
                <a:tc>
                  <a:txBody>
                    <a:bodyPr/>
                    <a:lstStyle/>
                    <a:p>
                      <a:r>
                        <a:rPr lang="it-IT" sz="1000"/>
                        <a:t>GLORYS12V1</a:t>
                      </a:r>
                    </a:p>
                  </a:txBody>
                  <a:tcPr anchor="ctr"/>
                </a:tc>
                <a:tc>
                  <a:txBody>
                    <a:bodyPr/>
                    <a:lstStyle/>
                    <a:p>
                      <a:r>
                        <a:rPr lang="it-IT" sz="1000" dirty="0"/>
                        <a:t>ORAS5</a:t>
                      </a:r>
                    </a:p>
                  </a:txBody>
                  <a:tcPr anchor="ctr"/>
                </a:tc>
                <a:tc>
                  <a:txBody>
                    <a:bodyPr/>
                    <a:lstStyle/>
                    <a:p>
                      <a:r>
                        <a:rPr lang="it-IT" sz="1000" dirty="0" err="1"/>
                        <a:t>Difference</a:t>
                      </a:r>
                      <a:r>
                        <a:rPr lang="it-IT" sz="1000" dirty="0"/>
                        <a:t> </a:t>
                      </a:r>
                    </a:p>
                  </a:txBody>
                  <a:tcPr anchor="ctr"/>
                </a:tc>
                <a:extLst>
                  <a:ext uri="{0D108BD9-81ED-4DB2-BD59-A6C34878D82A}">
                    <a16:rowId xmlns:a16="http://schemas.microsoft.com/office/drawing/2014/main" val="3104123348"/>
                  </a:ext>
                </a:extLst>
              </a:tr>
              <a:tr h="256978">
                <a:tc>
                  <a:txBody>
                    <a:bodyPr/>
                    <a:lstStyle/>
                    <a:p>
                      <a:r>
                        <a:rPr lang="it-IT" sz="1000" dirty="0"/>
                        <a:t>POD (Mean)</a:t>
                      </a:r>
                    </a:p>
                  </a:txBody>
                  <a:tcPr anchor="ctr"/>
                </a:tc>
                <a:tc>
                  <a:txBody>
                    <a:bodyPr/>
                    <a:lstStyle/>
                    <a:p>
                      <a:r>
                        <a:rPr lang="it-IT" sz="1000" dirty="0"/>
                        <a:t>0.607</a:t>
                      </a:r>
                    </a:p>
                  </a:txBody>
                  <a:tcPr anchor="ctr"/>
                </a:tc>
                <a:tc>
                  <a:txBody>
                    <a:bodyPr/>
                    <a:lstStyle/>
                    <a:p>
                      <a:r>
                        <a:rPr lang="it-IT" sz="1000" dirty="0"/>
                        <a:t>0.397</a:t>
                      </a:r>
                    </a:p>
                  </a:txBody>
                  <a:tcPr anchor="ctr"/>
                </a:tc>
                <a:tc>
                  <a:txBody>
                    <a:bodyPr/>
                    <a:lstStyle/>
                    <a:p>
                      <a:r>
                        <a:rPr lang="it-IT" sz="1000" dirty="0"/>
                        <a:t>0.21</a:t>
                      </a:r>
                    </a:p>
                  </a:txBody>
                  <a:tcPr anchor="ctr"/>
                </a:tc>
                <a:extLst>
                  <a:ext uri="{0D108BD9-81ED-4DB2-BD59-A6C34878D82A}">
                    <a16:rowId xmlns:a16="http://schemas.microsoft.com/office/drawing/2014/main" val="1210985696"/>
                  </a:ext>
                </a:extLst>
              </a:tr>
              <a:tr h="256978">
                <a:tc>
                  <a:txBody>
                    <a:bodyPr/>
                    <a:lstStyle/>
                    <a:p>
                      <a:r>
                        <a:rPr lang="it-IT" sz="1000"/>
                        <a:t>POD (95% CI)</a:t>
                      </a:r>
                    </a:p>
                  </a:txBody>
                  <a:tcPr anchor="ctr"/>
                </a:tc>
                <a:tc>
                  <a:txBody>
                    <a:bodyPr/>
                    <a:lstStyle/>
                    <a:p>
                      <a:r>
                        <a:rPr lang="it-IT" sz="1000" dirty="0"/>
                        <a:t>[0.603, 0.610]</a:t>
                      </a:r>
                    </a:p>
                  </a:txBody>
                  <a:tcPr anchor="ctr"/>
                </a:tc>
                <a:tc>
                  <a:txBody>
                    <a:bodyPr/>
                    <a:lstStyle/>
                    <a:p>
                      <a:r>
                        <a:rPr lang="it-IT" sz="1000" dirty="0"/>
                        <a:t>[0.394 0.400]</a:t>
                      </a:r>
                    </a:p>
                  </a:txBody>
                  <a:tcPr anchor="ctr"/>
                </a:tc>
                <a:tc>
                  <a:txBody>
                    <a:bodyPr/>
                    <a:lstStyle/>
                    <a:p>
                      <a:r>
                        <a:rPr lang="it-IT" sz="1000" dirty="0"/>
                        <a:t>[0.205, 0.214]</a:t>
                      </a:r>
                    </a:p>
                  </a:txBody>
                  <a:tcPr anchor="ctr"/>
                </a:tc>
                <a:extLst>
                  <a:ext uri="{0D108BD9-81ED-4DB2-BD59-A6C34878D82A}">
                    <a16:rowId xmlns:a16="http://schemas.microsoft.com/office/drawing/2014/main" val="3866991668"/>
                  </a:ext>
                </a:extLst>
              </a:tr>
              <a:tr h="256978">
                <a:tc>
                  <a:txBody>
                    <a:bodyPr/>
                    <a:lstStyle/>
                    <a:p>
                      <a:r>
                        <a:rPr lang="it-IT" sz="1000"/>
                        <a:t>FAR (Mean)</a:t>
                      </a:r>
                    </a:p>
                  </a:txBody>
                  <a:tcPr anchor="ctr"/>
                </a:tc>
                <a:tc>
                  <a:txBody>
                    <a:bodyPr/>
                    <a:lstStyle/>
                    <a:p>
                      <a:r>
                        <a:rPr lang="it-IT" sz="1000" dirty="0"/>
                        <a:t>0.315</a:t>
                      </a:r>
                    </a:p>
                  </a:txBody>
                  <a:tcPr anchor="ctr"/>
                </a:tc>
                <a:tc>
                  <a:txBody>
                    <a:bodyPr/>
                    <a:lstStyle/>
                    <a:p>
                      <a:r>
                        <a:rPr lang="it-IT" sz="1000" dirty="0"/>
                        <a:t>0.464</a:t>
                      </a:r>
                    </a:p>
                  </a:txBody>
                  <a:tcPr anchor="ctr"/>
                </a:tc>
                <a:tc>
                  <a:txBody>
                    <a:bodyPr/>
                    <a:lstStyle/>
                    <a:p>
                      <a:r>
                        <a:rPr lang="it-IT" sz="1000" dirty="0"/>
                        <a:t>-0.149</a:t>
                      </a:r>
                    </a:p>
                  </a:txBody>
                  <a:tcPr anchor="ctr"/>
                </a:tc>
                <a:extLst>
                  <a:ext uri="{0D108BD9-81ED-4DB2-BD59-A6C34878D82A}">
                    <a16:rowId xmlns:a16="http://schemas.microsoft.com/office/drawing/2014/main" val="599570670"/>
                  </a:ext>
                </a:extLst>
              </a:tr>
              <a:tr h="256978">
                <a:tc>
                  <a:txBody>
                    <a:bodyPr/>
                    <a:lstStyle/>
                    <a:p>
                      <a:r>
                        <a:rPr lang="it-IT" sz="1000"/>
                        <a:t>FAR (95% CI)</a:t>
                      </a:r>
                    </a:p>
                  </a:txBody>
                  <a:tcPr anchor="ctr"/>
                </a:tc>
                <a:tc>
                  <a:txBody>
                    <a:bodyPr/>
                    <a:lstStyle/>
                    <a:p>
                      <a:r>
                        <a:rPr lang="it-IT" sz="1000" dirty="0"/>
                        <a:t>[0.303, 0.307]</a:t>
                      </a:r>
                    </a:p>
                  </a:txBody>
                  <a:tcPr anchor="ctr"/>
                </a:tc>
                <a:tc>
                  <a:txBody>
                    <a:bodyPr/>
                    <a:lstStyle/>
                    <a:p>
                      <a:r>
                        <a:rPr lang="it-IT" sz="1000" dirty="0"/>
                        <a:t>[0.460, 0.468]</a:t>
                      </a:r>
                    </a:p>
                  </a:txBody>
                  <a:tcPr anchor="ctr"/>
                </a:tc>
                <a:tc>
                  <a:txBody>
                    <a:bodyPr/>
                    <a:lstStyle/>
                    <a:p>
                      <a:r>
                        <a:rPr lang="it-IT" sz="1000" dirty="0"/>
                        <a:t>[-0.163, -0.155]</a:t>
                      </a:r>
                    </a:p>
                  </a:txBody>
                  <a:tcPr anchor="ctr"/>
                </a:tc>
                <a:extLst>
                  <a:ext uri="{0D108BD9-81ED-4DB2-BD59-A6C34878D82A}">
                    <a16:rowId xmlns:a16="http://schemas.microsoft.com/office/drawing/2014/main" val="2604338356"/>
                  </a:ext>
                </a:extLst>
              </a:tr>
            </a:tbl>
          </a:graphicData>
        </a:graphic>
      </p:graphicFrame>
      <p:sp>
        <p:nvSpPr>
          <p:cNvPr id="6" name="Rettangolo 5">
            <a:extLst>
              <a:ext uri="{FF2B5EF4-FFF2-40B4-BE49-F238E27FC236}">
                <a16:creationId xmlns:a16="http://schemas.microsoft.com/office/drawing/2014/main" id="{27B52309-27AC-42FB-A852-07CC0BA0047B}"/>
              </a:ext>
            </a:extLst>
          </p:cNvPr>
          <p:cNvSpPr/>
          <p:nvPr/>
        </p:nvSpPr>
        <p:spPr>
          <a:xfrm>
            <a:off x="86298" y="2619585"/>
            <a:ext cx="4481676" cy="307777"/>
          </a:xfrm>
          <a:prstGeom prst="rect">
            <a:avLst/>
          </a:prstGeom>
        </p:spPr>
        <p:txBody>
          <a:bodyPr wrap="none">
            <a:spAutoFit/>
          </a:bodyPr>
          <a:lstStyle/>
          <a:p>
            <a:r>
              <a:rPr lang="en-US" sz="1400" b="1" dirty="0"/>
              <a:t>Bootstrap Results (4-day blocks, 95% CI) — 1993 to 2022 </a:t>
            </a:r>
            <a:endParaRPr lang="it-IT" sz="1400" b="1" dirty="0"/>
          </a:p>
        </p:txBody>
      </p:sp>
      <p:graphicFrame>
        <p:nvGraphicFramePr>
          <p:cNvPr id="7" name="Tabella 6">
            <a:extLst>
              <a:ext uri="{FF2B5EF4-FFF2-40B4-BE49-F238E27FC236}">
                <a16:creationId xmlns:a16="http://schemas.microsoft.com/office/drawing/2014/main" id="{BE250B60-A866-461F-9273-FCB56A9A9006}"/>
              </a:ext>
            </a:extLst>
          </p:cNvPr>
          <p:cNvGraphicFramePr>
            <a:graphicFrameLocks noGrp="1"/>
          </p:cNvGraphicFramePr>
          <p:nvPr>
            <p:extLst>
              <p:ext uri="{D42A27DB-BD31-4B8C-83A1-F6EECF244321}">
                <p14:modId xmlns:p14="http://schemas.microsoft.com/office/powerpoint/2010/main" val="3881110686"/>
              </p:ext>
            </p:extLst>
          </p:nvPr>
        </p:nvGraphicFramePr>
        <p:xfrm>
          <a:off x="7512268" y="2922213"/>
          <a:ext cx="4679732" cy="1284892"/>
        </p:xfrm>
        <a:graphic>
          <a:graphicData uri="http://schemas.openxmlformats.org/drawingml/2006/table">
            <a:tbl>
              <a:tblPr>
                <a:tableStyleId>{5940675A-B579-460E-94D1-54222C63F5DA}</a:tableStyleId>
              </a:tblPr>
              <a:tblGrid>
                <a:gridCol w="891867">
                  <a:extLst>
                    <a:ext uri="{9D8B030D-6E8A-4147-A177-3AD203B41FA5}">
                      <a16:colId xmlns:a16="http://schemas.microsoft.com/office/drawing/2014/main" val="371813900"/>
                    </a:ext>
                  </a:extLst>
                </a:gridCol>
                <a:gridCol w="1034394">
                  <a:extLst>
                    <a:ext uri="{9D8B030D-6E8A-4147-A177-3AD203B41FA5}">
                      <a16:colId xmlns:a16="http://schemas.microsoft.com/office/drawing/2014/main" val="2083870611"/>
                    </a:ext>
                  </a:extLst>
                </a:gridCol>
                <a:gridCol w="955822">
                  <a:extLst>
                    <a:ext uri="{9D8B030D-6E8A-4147-A177-3AD203B41FA5}">
                      <a16:colId xmlns:a16="http://schemas.microsoft.com/office/drawing/2014/main" val="451356872"/>
                    </a:ext>
                  </a:extLst>
                </a:gridCol>
                <a:gridCol w="1797649">
                  <a:extLst>
                    <a:ext uri="{9D8B030D-6E8A-4147-A177-3AD203B41FA5}">
                      <a16:colId xmlns:a16="http://schemas.microsoft.com/office/drawing/2014/main" val="3691896223"/>
                    </a:ext>
                  </a:extLst>
                </a:gridCol>
              </a:tblGrid>
              <a:tr h="270320">
                <a:tc>
                  <a:txBody>
                    <a:bodyPr/>
                    <a:lstStyle/>
                    <a:p>
                      <a:r>
                        <a:rPr lang="it-IT" sz="1000"/>
                        <a:t>Metric</a:t>
                      </a:r>
                    </a:p>
                  </a:txBody>
                  <a:tcPr anchor="ctr"/>
                </a:tc>
                <a:tc>
                  <a:txBody>
                    <a:bodyPr/>
                    <a:lstStyle/>
                    <a:p>
                      <a:r>
                        <a:rPr lang="it-IT" sz="1000" dirty="0"/>
                        <a:t>GLORYS2V4</a:t>
                      </a:r>
                    </a:p>
                  </a:txBody>
                  <a:tcPr anchor="ctr"/>
                </a:tc>
                <a:tc>
                  <a:txBody>
                    <a:bodyPr/>
                    <a:lstStyle/>
                    <a:p>
                      <a:r>
                        <a:rPr lang="it-IT" sz="1000" dirty="0"/>
                        <a:t>CGLOR</a:t>
                      </a:r>
                    </a:p>
                  </a:txBody>
                  <a:tcPr anchor="ctr"/>
                </a:tc>
                <a:tc>
                  <a:txBody>
                    <a:bodyPr/>
                    <a:lstStyle/>
                    <a:p>
                      <a:r>
                        <a:rPr lang="it-IT" sz="1000" dirty="0" err="1"/>
                        <a:t>Difference</a:t>
                      </a:r>
                      <a:endParaRPr lang="it-IT" sz="1000" dirty="0"/>
                    </a:p>
                  </a:txBody>
                  <a:tcPr anchor="ctr"/>
                </a:tc>
                <a:extLst>
                  <a:ext uri="{0D108BD9-81ED-4DB2-BD59-A6C34878D82A}">
                    <a16:rowId xmlns:a16="http://schemas.microsoft.com/office/drawing/2014/main" val="2033719080"/>
                  </a:ext>
                </a:extLst>
              </a:tr>
              <a:tr h="253643">
                <a:tc>
                  <a:txBody>
                    <a:bodyPr/>
                    <a:lstStyle/>
                    <a:p>
                      <a:r>
                        <a:rPr lang="it-IT" sz="1000" dirty="0"/>
                        <a:t>POD (Mean)</a:t>
                      </a:r>
                    </a:p>
                  </a:txBody>
                  <a:tcPr anchor="ctr"/>
                </a:tc>
                <a:tc>
                  <a:txBody>
                    <a:bodyPr/>
                    <a:lstStyle/>
                    <a:p>
                      <a:r>
                        <a:rPr lang="it-IT" sz="1000" dirty="0"/>
                        <a:t>0.568</a:t>
                      </a:r>
                    </a:p>
                  </a:txBody>
                  <a:tcPr anchor="ctr"/>
                </a:tc>
                <a:tc>
                  <a:txBody>
                    <a:bodyPr/>
                    <a:lstStyle/>
                    <a:p>
                      <a:r>
                        <a:rPr lang="it-IT" sz="1000" dirty="0"/>
                        <a:t>0.448</a:t>
                      </a:r>
                    </a:p>
                  </a:txBody>
                  <a:tcPr anchor="ctr"/>
                </a:tc>
                <a:tc>
                  <a:txBody>
                    <a:bodyPr/>
                    <a:lstStyle/>
                    <a:p>
                      <a:r>
                        <a:rPr lang="it-IT" sz="1000" dirty="0"/>
                        <a:t>0.039</a:t>
                      </a:r>
                    </a:p>
                  </a:txBody>
                  <a:tcPr anchor="ctr"/>
                </a:tc>
                <a:extLst>
                  <a:ext uri="{0D108BD9-81ED-4DB2-BD59-A6C34878D82A}">
                    <a16:rowId xmlns:a16="http://schemas.microsoft.com/office/drawing/2014/main" val="2075471257"/>
                  </a:ext>
                </a:extLst>
              </a:tr>
              <a:tr h="253643">
                <a:tc>
                  <a:txBody>
                    <a:bodyPr/>
                    <a:lstStyle/>
                    <a:p>
                      <a:r>
                        <a:rPr lang="it-IT" sz="1000" dirty="0"/>
                        <a:t>POD (95% CI)</a:t>
                      </a:r>
                    </a:p>
                  </a:txBody>
                  <a:tcPr anchor="ctr"/>
                </a:tc>
                <a:tc>
                  <a:txBody>
                    <a:bodyPr/>
                    <a:lstStyle/>
                    <a:p>
                      <a:r>
                        <a:rPr lang="it-IT" sz="1000" dirty="0"/>
                        <a:t>[0.566, 0.570]</a:t>
                      </a:r>
                    </a:p>
                  </a:txBody>
                  <a:tcPr anchor="ctr"/>
                </a:tc>
                <a:tc>
                  <a:txBody>
                    <a:bodyPr/>
                    <a:lstStyle/>
                    <a:p>
                      <a:r>
                        <a:rPr lang="it-IT" sz="1000" dirty="0"/>
                        <a:t>[0.443, 0.452]</a:t>
                      </a:r>
                    </a:p>
                  </a:txBody>
                  <a:tcPr anchor="ctr"/>
                </a:tc>
                <a:tc>
                  <a:txBody>
                    <a:bodyPr/>
                    <a:lstStyle/>
                    <a:p>
                      <a:r>
                        <a:rPr lang="it-IT" sz="1000" dirty="0"/>
                        <a:t>[0.115, 0.125]</a:t>
                      </a:r>
                    </a:p>
                  </a:txBody>
                  <a:tcPr anchor="ctr"/>
                </a:tc>
                <a:extLst>
                  <a:ext uri="{0D108BD9-81ED-4DB2-BD59-A6C34878D82A}">
                    <a16:rowId xmlns:a16="http://schemas.microsoft.com/office/drawing/2014/main" val="328516577"/>
                  </a:ext>
                </a:extLst>
              </a:tr>
              <a:tr h="253643">
                <a:tc>
                  <a:txBody>
                    <a:bodyPr/>
                    <a:lstStyle/>
                    <a:p>
                      <a:r>
                        <a:rPr lang="it-IT" sz="1000" dirty="0"/>
                        <a:t>FAR (Mean)</a:t>
                      </a:r>
                    </a:p>
                  </a:txBody>
                  <a:tcPr anchor="ctr"/>
                </a:tc>
                <a:tc>
                  <a:txBody>
                    <a:bodyPr/>
                    <a:lstStyle/>
                    <a:p>
                      <a:r>
                        <a:rPr lang="it-IT" sz="1000" dirty="0"/>
                        <a:t>0.329</a:t>
                      </a:r>
                    </a:p>
                  </a:txBody>
                  <a:tcPr anchor="ctr"/>
                </a:tc>
                <a:tc>
                  <a:txBody>
                    <a:bodyPr/>
                    <a:lstStyle/>
                    <a:p>
                      <a:r>
                        <a:rPr lang="it-IT" sz="1000" dirty="0"/>
                        <a:t>0.439</a:t>
                      </a:r>
                    </a:p>
                  </a:txBody>
                  <a:tcPr anchor="ctr"/>
                </a:tc>
                <a:tc>
                  <a:txBody>
                    <a:bodyPr/>
                    <a:lstStyle/>
                    <a:p>
                      <a:r>
                        <a:rPr lang="it-IT" sz="1000" dirty="0"/>
                        <a:t>-0.109</a:t>
                      </a:r>
                    </a:p>
                  </a:txBody>
                  <a:tcPr anchor="ctr"/>
                </a:tc>
                <a:extLst>
                  <a:ext uri="{0D108BD9-81ED-4DB2-BD59-A6C34878D82A}">
                    <a16:rowId xmlns:a16="http://schemas.microsoft.com/office/drawing/2014/main" val="2825388059"/>
                  </a:ext>
                </a:extLst>
              </a:tr>
              <a:tr h="253643">
                <a:tc>
                  <a:txBody>
                    <a:bodyPr/>
                    <a:lstStyle/>
                    <a:p>
                      <a:r>
                        <a:rPr lang="it-IT" sz="1000"/>
                        <a:t>FAR (95% CI)</a:t>
                      </a:r>
                    </a:p>
                  </a:txBody>
                  <a:tcPr anchor="ctr"/>
                </a:tc>
                <a:tc>
                  <a:txBody>
                    <a:bodyPr/>
                    <a:lstStyle/>
                    <a:p>
                      <a:r>
                        <a:rPr lang="it-IT" sz="1000" dirty="0"/>
                        <a:t>[0.327, 0.331]</a:t>
                      </a:r>
                    </a:p>
                  </a:txBody>
                  <a:tcPr anchor="ctr"/>
                </a:tc>
                <a:tc>
                  <a:txBody>
                    <a:bodyPr/>
                    <a:lstStyle/>
                    <a:p>
                      <a:r>
                        <a:rPr lang="it-IT" sz="1000" dirty="0"/>
                        <a:t>[0.327, 0.331]</a:t>
                      </a:r>
                    </a:p>
                  </a:txBody>
                  <a:tcPr anchor="ctr"/>
                </a:tc>
                <a:tc>
                  <a:txBody>
                    <a:bodyPr/>
                    <a:lstStyle/>
                    <a:p>
                      <a:r>
                        <a:rPr lang="it-IT" sz="1000" dirty="0"/>
                        <a:t>[-0.115, -0.104]</a:t>
                      </a:r>
                    </a:p>
                  </a:txBody>
                  <a:tcPr anchor="ctr"/>
                </a:tc>
                <a:extLst>
                  <a:ext uri="{0D108BD9-81ED-4DB2-BD59-A6C34878D82A}">
                    <a16:rowId xmlns:a16="http://schemas.microsoft.com/office/drawing/2014/main" val="1998966621"/>
                  </a:ext>
                </a:extLst>
              </a:tr>
            </a:tbl>
          </a:graphicData>
        </a:graphic>
      </p:graphicFrame>
      <p:sp>
        <p:nvSpPr>
          <p:cNvPr id="8" name="Rettangolo 7">
            <a:extLst>
              <a:ext uri="{FF2B5EF4-FFF2-40B4-BE49-F238E27FC236}">
                <a16:creationId xmlns:a16="http://schemas.microsoft.com/office/drawing/2014/main" id="{97205886-8605-4003-9BEA-08D2A9FAD32D}"/>
              </a:ext>
            </a:extLst>
          </p:cNvPr>
          <p:cNvSpPr/>
          <p:nvPr/>
        </p:nvSpPr>
        <p:spPr>
          <a:xfrm>
            <a:off x="7977898" y="2612733"/>
            <a:ext cx="4214102" cy="307777"/>
          </a:xfrm>
          <a:prstGeom prst="rect">
            <a:avLst/>
          </a:prstGeom>
        </p:spPr>
        <p:txBody>
          <a:bodyPr wrap="none">
            <a:spAutoFit/>
          </a:bodyPr>
          <a:lstStyle/>
          <a:p>
            <a:r>
              <a:rPr lang="en-US" sz="1400" b="1" dirty="0"/>
              <a:t>Bootstrap Results (4-day blocks, 95% CI) — 1993–2022</a:t>
            </a:r>
            <a:endParaRPr lang="it-IT" sz="1400" b="1" dirty="0"/>
          </a:p>
        </p:txBody>
      </p:sp>
      <p:graphicFrame>
        <p:nvGraphicFramePr>
          <p:cNvPr id="10" name="Tabella 9">
            <a:extLst>
              <a:ext uri="{FF2B5EF4-FFF2-40B4-BE49-F238E27FC236}">
                <a16:creationId xmlns:a16="http://schemas.microsoft.com/office/drawing/2014/main" id="{AC6FE99B-D2A9-4986-83F8-25A23FDD74F8}"/>
              </a:ext>
            </a:extLst>
          </p:cNvPr>
          <p:cNvGraphicFramePr>
            <a:graphicFrameLocks noGrp="1"/>
          </p:cNvGraphicFramePr>
          <p:nvPr>
            <p:extLst>
              <p:ext uri="{D42A27DB-BD31-4B8C-83A1-F6EECF244321}">
                <p14:modId xmlns:p14="http://schemas.microsoft.com/office/powerpoint/2010/main" val="3285605252"/>
              </p:ext>
            </p:extLst>
          </p:nvPr>
        </p:nvGraphicFramePr>
        <p:xfrm>
          <a:off x="7425970" y="5227401"/>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GLORYS2V4</a:t>
                      </a:r>
                    </a:p>
                  </a:txBody>
                  <a:tcPr/>
                </a:tc>
                <a:tc>
                  <a:txBody>
                    <a:bodyPr/>
                    <a:lstStyle/>
                    <a:p>
                      <a:r>
                        <a:rPr lang="it-IT" sz="1200" dirty="0"/>
                        <a:t>CGLOR</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0.569</a:t>
                      </a:r>
                    </a:p>
                  </a:txBody>
                  <a:tcPr/>
                </a:tc>
                <a:tc>
                  <a:txBody>
                    <a:bodyPr/>
                    <a:lstStyle/>
                    <a:p>
                      <a:r>
                        <a:rPr lang="it-IT" sz="1200" dirty="0"/>
                        <a:t>0.447</a:t>
                      </a:r>
                    </a:p>
                  </a:txBody>
                  <a:tcPr/>
                </a:tc>
                <a:tc>
                  <a:txBody>
                    <a:bodyPr/>
                    <a:lstStyle/>
                    <a:p>
                      <a:r>
                        <a:rPr lang="it-IT" sz="1200" dirty="0"/>
                        <a:t>0.13</a:t>
                      </a:r>
                    </a:p>
                  </a:txBody>
                  <a:tcPr/>
                </a:tc>
                <a:tc>
                  <a:txBody>
                    <a:bodyPr/>
                    <a:lstStyle/>
                    <a:p>
                      <a:r>
                        <a:rPr lang="it-IT" sz="1200" dirty="0"/>
                        <a:t>+29.5%</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0.318</a:t>
                      </a:r>
                    </a:p>
                  </a:txBody>
                  <a:tcPr/>
                </a:tc>
                <a:tc>
                  <a:txBody>
                    <a:bodyPr/>
                    <a:lstStyle/>
                    <a:p>
                      <a:r>
                        <a:rPr lang="it-IT" sz="1200" dirty="0"/>
                        <a:t>0.439</a:t>
                      </a:r>
                    </a:p>
                  </a:txBody>
                  <a:tcPr/>
                </a:tc>
                <a:tc>
                  <a:txBody>
                    <a:bodyPr/>
                    <a:lstStyle/>
                    <a:p>
                      <a:r>
                        <a:rPr lang="it-IT" sz="1200" dirty="0"/>
                        <a:t>-0.13</a:t>
                      </a:r>
                    </a:p>
                  </a:txBody>
                  <a:tcPr/>
                </a:tc>
                <a:tc>
                  <a:txBody>
                    <a:bodyPr/>
                    <a:lstStyle/>
                    <a:p>
                      <a:r>
                        <a:rPr lang="it-IT" sz="1200" dirty="0"/>
                        <a:t>-29.5%</a:t>
                      </a:r>
                    </a:p>
                  </a:txBody>
                  <a:tcPr/>
                </a:tc>
                <a:extLst>
                  <a:ext uri="{0D108BD9-81ED-4DB2-BD59-A6C34878D82A}">
                    <a16:rowId xmlns:a16="http://schemas.microsoft.com/office/drawing/2014/main" val="992857541"/>
                  </a:ext>
                </a:extLst>
              </a:tr>
            </a:tbl>
          </a:graphicData>
        </a:graphic>
      </p:graphicFrame>
      <p:graphicFrame>
        <p:nvGraphicFramePr>
          <p:cNvPr id="11" name="Tabella 10">
            <a:extLst>
              <a:ext uri="{FF2B5EF4-FFF2-40B4-BE49-F238E27FC236}">
                <a16:creationId xmlns:a16="http://schemas.microsoft.com/office/drawing/2014/main" id="{92EE98ED-16FA-4D31-BFC7-A6887EACAD49}"/>
              </a:ext>
            </a:extLst>
          </p:cNvPr>
          <p:cNvGraphicFramePr>
            <a:graphicFrameLocks noGrp="1"/>
          </p:cNvGraphicFramePr>
          <p:nvPr>
            <p:extLst>
              <p:ext uri="{D42A27DB-BD31-4B8C-83A1-F6EECF244321}">
                <p14:modId xmlns:p14="http://schemas.microsoft.com/office/powerpoint/2010/main" val="2041610044"/>
              </p:ext>
            </p:extLst>
          </p:nvPr>
        </p:nvGraphicFramePr>
        <p:xfrm>
          <a:off x="399616" y="5227401"/>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GLORYS12V1</a:t>
                      </a:r>
                    </a:p>
                  </a:txBody>
                  <a:tcPr/>
                </a:tc>
                <a:tc>
                  <a:txBody>
                    <a:bodyPr/>
                    <a:lstStyle/>
                    <a:p>
                      <a:r>
                        <a:rPr lang="it-IT" sz="1200" dirty="0"/>
                        <a:t>ORAS5</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0.607</a:t>
                      </a:r>
                    </a:p>
                  </a:txBody>
                  <a:tcPr/>
                </a:tc>
                <a:tc>
                  <a:txBody>
                    <a:bodyPr/>
                    <a:lstStyle/>
                    <a:p>
                      <a:r>
                        <a:rPr lang="it-IT" sz="1200" dirty="0"/>
                        <a:t>0.397</a:t>
                      </a:r>
                    </a:p>
                  </a:txBody>
                  <a:tcPr/>
                </a:tc>
                <a:tc>
                  <a:txBody>
                    <a:bodyPr/>
                    <a:lstStyle/>
                    <a:p>
                      <a:r>
                        <a:rPr lang="it-IT" sz="1200" dirty="0"/>
                        <a:t>0.21</a:t>
                      </a:r>
                    </a:p>
                  </a:txBody>
                  <a:tcPr/>
                </a:tc>
                <a:tc>
                  <a:txBody>
                    <a:bodyPr/>
                    <a:lstStyle/>
                    <a:p>
                      <a:r>
                        <a:rPr lang="it-IT" sz="1200" dirty="0"/>
                        <a:t>+52.5%</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0.319</a:t>
                      </a:r>
                    </a:p>
                  </a:txBody>
                  <a:tcPr/>
                </a:tc>
                <a:tc>
                  <a:txBody>
                    <a:bodyPr/>
                    <a:lstStyle/>
                    <a:p>
                      <a:r>
                        <a:rPr lang="it-IT" sz="1200" dirty="0"/>
                        <a:t>0.459</a:t>
                      </a:r>
                    </a:p>
                  </a:txBody>
                  <a:tcPr/>
                </a:tc>
                <a:tc>
                  <a:txBody>
                    <a:bodyPr/>
                    <a:lstStyle/>
                    <a:p>
                      <a:r>
                        <a:rPr lang="it-IT" sz="1200" dirty="0"/>
                        <a:t>-0.14</a:t>
                      </a:r>
                    </a:p>
                  </a:txBody>
                  <a:tcPr/>
                </a:tc>
                <a:tc>
                  <a:txBody>
                    <a:bodyPr/>
                    <a:lstStyle/>
                    <a:p>
                      <a:r>
                        <a:rPr lang="it-IT" sz="1200" dirty="0"/>
                        <a:t>-30.4%</a:t>
                      </a:r>
                    </a:p>
                  </a:txBody>
                  <a:tcPr/>
                </a:tc>
                <a:extLst>
                  <a:ext uri="{0D108BD9-81ED-4DB2-BD59-A6C34878D82A}">
                    <a16:rowId xmlns:a16="http://schemas.microsoft.com/office/drawing/2014/main" val="992857541"/>
                  </a:ext>
                </a:extLst>
              </a:tr>
            </a:tbl>
          </a:graphicData>
        </a:graphic>
      </p:graphicFrame>
      <p:pic>
        <p:nvPicPr>
          <p:cNvPr id="12" name="Immagine 11">
            <a:extLst>
              <a:ext uri="{FF2B5EF4-FFF2-40B4-BE49-F238E27FC236}">
                <a16:creationId xmlns:a16="http://schemas.microsoft.com/office/drawing/2014/main" id="{3F6FDE0B-25D3-4F19-95CD-48E8C97D2226}"/>
              </a:ext>
            </a:extLst>
          </p:cNvPr>
          <p:cNvPicPr>
            <a:picLocks noChangeAspect="1"/>
          </p:cNvPicPr>
          <p:nvPr/>
        </p:nvPicPr>
        <p:blipFill>
          <a:blip r:embed="rId2"/>
          <a:stretch>
            <a:fillRect/>
          </a:stretch>
        </p:blipFill>
        <p:spPr>
          <a:xfrm>
            <a:off x="4766030" y="5420830"/>
            <a:ext cx="2501461" cy="1437170"/>
          </a:xfrm>
          <a:prstGeom prst="rect">
            <a:avLst/>
          </a:prstGeom>
        </p:spPr>
      </p:pic>
      <p:pic>
        <p:nvPicPr>
          <p:cNvPr id="13" name="Immagine 12">
            <a:extLst>
              <a:ext uri="{FF2B5EF4-FFF2-40B4-BE49-F238E27FC236}">
                <a16:creationId xmlns:a16="http://schemas.microsoft.com/office/drawing/2014/main" id="{3AEA2818-5506-44E6-844D-1105FA7FEF7A}"/>
              </a:ext>
            </a:extLst>
          </p:cNvPr>
          <p:cNvPicPr>
            <a:picLocks noChangeAspect="1"/>
          </p:cNvPicPr>
          <p:nvPr/>
        </p:nvPicPr>
        <p:blipFill>
          <a:blip r:embed="rId3"/>
          <a:stretch>
            <a:fillRect/>
          </a:stretch>
        </p:blipFill>
        <p:spPr>
          <a:xfrm>
            <a:off x="5446059" y="4677114"/>
            <a:ext cx="1751155" cy="833525"/>
          </a:xfrm>
          <a:prstGeom prst="rect">
            <a:avLst/>
          </a:prstGeom>
        </p:spPr>
      </p:pic>
      <p:sp>
        <p:nvSpPr>
          <p:cNvPr id="14" name="Rettangolo 13">
            <a:extLst>
              <a:ext uri="{FF2B5EF4-FFF2-40B4-BE49-F238E27FC236}">
                <a16:creationId xmlns:a16="http://schemas.microsoft.com/office/drawing/2014/main" id="{ED28A42D-CD58-4903-ABCE-A2707AC09F04}"/>
              </a:ext>
            </a:extLst>
          </p:cNvPr>
          <p:cNvSpPr/>
          <p:nvPr/>
        </p:nvSpPr>
        <p:spPr>
          <a:xfrm>
            <a:off x="5421657" y="4331055"/>
            <a:ext cx="4288523" cy="369332"/>
          </a:xfrm>
          <a:prstGeom prst="rect">
            <a:avLst/>
          </a:prstGeom>
        </p:spPr>
        <p:txBody>
          <a:bodyPr wrap="square">
            <a:spAutoFit/>
          </a:bodyPr>
          <a:lstStyle/>
          <a:p>
            <a:pPr marL="285750" indent="-285750">
              <a:buFont typeface="Arial" panose="020B0604020202020204" pitchFamily="34" charset="0"/>
              <a:buChar char="•"/>
            </a:pPr>
            <a:r>
              <a:rPr lang="it-IT" dirty="0" err="1"/>
              <a:t>Combinations</a:t>
            </a:r>
            <a:r>
              <a:rPr lang="it-IT" dirty="0"/>
              <a:t> with </a:t>
            </a:r>
            <a:r>
              <a:rPr lang="it-IT" dirty="0" err="1"/>
              <a:t>repetitions</a:t>
            </a:r>
            <a:r>
              <a:rPr lang="it-IT" dirty="0"/>
              <a:t> </a:t>
            </a:r>
          </a:p>
        </p:txBody>
      </p:sp>
    </p:spTree>
    <p:extLst>
      <p:ext uri="{BB962C8B-B14F-4D97-AF65-F5344CB8AC3E}">
        <p14:creationId xmlns:p14="http://schemas.microsoft.com/office/powerpoint/2010/main" val="3445553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BBBDBB-7259-4EE3-AB50-4FFEF478D5B8}"/>
              </a:ext>
            </a:extLst>
          </p:cNvPr>
          <p:cNvSpPr>
            <a:spLocks noGrp="1"/>
          </p:cNvSpPr>
          <p:nvPr>
            <p:ph type="ctrTitle"/>
          </p:nvPr>
        </p:nvSpPr>
        <p:spPr>
          <a:xfrm>
            <a:off x="0" y="0"/>
            <a:ext cx="12192000" cy="754912"/>
          </a:xfrm>
        </p:spPr>
        <p:txBody>
          <a:bodyPr>
            <a:normAutofit/>
          </a:bodyPr>
          <a:lstStyle/>
          <a:p>
            <a:pPr algn="l"/>
            <a:r>
              <a:rPr lang="it-IT" sz="4800" b="1" dirty="0"/>
              <a:t>Eddy </a:t>
            </a:r>
            <a:r>
              <a:rPr lang="it-IT" sz="4800" b="1" dirty="0" err="1"/>
              <a:t>Matching</a:t>
            </a:r>
            <a:r>
              <a:rPr lang="it-IT" sz="4800" b="1" dirty="0"/>
              <a:t>: POD plot </a:t>
            </a:r>
            <a:r>
              <a:rPr lang="it-IT" sz="4800" b="1" dirty="0" err="1"/>
              <a:t>map</a:t>
            </a:r>
            <a:endParaRPr lang="it-IT" sz="4800" dirty="0"/>
          </a:p>
        </p:txBody>
      </p:sp>
      <p:sp>
        <p:nvSpPr>
          <p:cNvPr id="4" name="CasellaDiTesto 3">
            <a:extLst>
              <a:ext uri="{FF2B5EF4-FFF2-40B4-BE49-F238E27FC236}">
                <a16:creationId xmlns:a16="http://schemas.microsoft.com/office/drawing/2014/main" id="{BDDAB831-C201-4FFF-BE4D-CE017F4DD80C}"/>
              </a:ext>
            </a:extLst>
          </p:cNvPr>
          <p:cNvSpPr txBox="1"/>
          <p:nvPr/>
        </p:nvSpPr>
        <p:spPr>
          <a:xfrm>
            <a:off x="0" y="754912"/>
            <a:ext cx="12192000" cy="646331"/>
          </a:xfrm>
          <a:prstGeom prst="rect">
            <a:avLst/>
          </a:prstGeom>
          <a:noFill/>
        </p:spPr>
        <p:txBody>
          <a:bodyPr wrap="square" rtlCol="0">
            <a:spAutoFit/>
          </a:bodyPr>
          <a:lstStyle/>
          <a:p>
            <a:r>
              <a:rPr lang="en-US" dirty="0"/>
              <a:t>Division of the entire detectable ocean surface into many square boxes measuring 2.5° x 2.5° for North-West Atlantic (29.87°N – 59.87°N ; 80.13°W – 30.13°W).</a:t>
            </a:r>
            <a:endParaRPr lang="it-IT" dirty="0"/>
          </a:p>
        </p:txBody>
      </p:sp>
      <p:pic>
        <p:nvPicPr>
          <p:cNvPr id="5" name="Immagine 4">
            <a:extLst>
              <a:ext uri="{FF2B5EF4-FFF2-40B4-BE49-F238E27FC236}">
                <a16:creationId xmlns:a16="http://schemas.microsoft.com/office/drawing/2014/main" id="{2ECCA6E8-4289-4960-9BB2-EDAFFA9F9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7323"/>
            <a:ext cx="12192000" cy="5006084"/>
          </a:xfrm>
          <a:prstGeom prst="rect">
            <a:avLst/>
          </a:prstGeom>
        </p:spPr>
      </p:pic>
      <p:pic>
        <p:nvPicPr>
          <p:cNvPr id="6" name="Immagine 5">
            <a:extLst>
              <a:ext uri="{FF2B5EF4-FFF2-40B4-BE49-F238E27FC236}">
                <a16:creationId xmlns:a16="http://schemas.microsoft.com/office/drawing/2014/main" id="{D5709847-7E1B-42DB-96E3-E78315F9E842}"/>
              </a:ext>
            </a:extLst>
          </p:cNvPr>
          <p:cNvPicPr>
            <a:picLocks noChangeAspect="1"/>
          </p:cNvPicPr>
          <p:nvPr/>
        </p:nvPicPr>
        <p:blipFill>
          <a:blip r:embed="rId3"/>
          <a:stretch>
            <a:fillRect/>
          </a:stretch>
        </p:blipFill>
        <p:spPr>
          <a:xfrm>
            <a:off x="9989572" y="1509824"/>
            <a:ext cx="2202428" cy="1511672"/>
          </a:xfrm>
          <a:prstGeom prst="rect">
            <a:avLst/>
          </a:prstGeom>
        </p:spPr>
      </p:pic>
    </p:spTree>
    <p:extLst>
      <p:ext uri="{BB962C8B-B14F-4D97-AF65-F5344CB8AC3E}">
        <p14:creationId xmlns:p14="http://schemas.microsoft.com/office/powerpoint/2010/main" val="3855948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BBBDBB-7259-4EE3-AB50-4FFEF478D5B8}"/>
              </a:ext>
            </a:extLst>
          </p:cNvPr>
          <p:cNvSpPr>
            <a:spLocks noGrp="1"/>
          </p:cNvSpPr>
          <p:nvPr>
            <p:ph type="ctrTitle"/>
          </p:nvPr>
        </p:nvSpPr>
        <p:spPr>
          <a:xfrm>
            <a:off x="0" y="0"/>
            <a:ext cx="12192000" cy="754912"/>
          </a:xfrm>
        </p:spPr>
        <p:txBody>
          <a:bodyPr>
            <a:normAutofit/>
          </a:bodyPr>
          <a:lstStyle/>
          <a:p>
            <a:pPr algn="l"/>
            <a:r>
              <a:rPr lang="it-IT" sz="4800" b="1" dirty="0"/>
              <a:t>Eddy </a:t>
            </a:r>
            <a:r>
              <a:rPr lang="it-IT" sz="4800" b="1" dirty="0" err="1"/>
              <a:t>Matching</a:t>
            </a:r>
            <a:r>
              <a:rPr lang="it-IT" sz="4800" b="1" dirty="0"/>
              <a:t>: FAR plot </a:t>
            </a:r>
            <a:r>
              <a:rPr lang="it-IT" sz="4800" b="1" dirty="0" err="1"/>
              <a:t>map</a:t>
            </a:r>
            <a:endParaRPr lang="it-IT" sz="4800" dirty="0"/>
          </a:p>
        </p:txBody>
      </p:sp>
      <p:sp>
        <p:nvSpPr>
          <p:cNvPr id="4" name="CasellaDiTesto 3">
            <a:extLst>
              <a:ext uri="{FF2B5EF4-FFF2-40B4-BE49-F238E27FC236}">
                <a16:creationId xmlns:a16="http://schemas.microsoft.com/office/drawing/2014/main" id="{BDDAB831-C201-4FFF-BE4D-CE017F4DD80C}"/>
              </a:ext>
            </a:extLst>
          </p:cNvPr>
          <p:cNvSpPr txBox="1"/>
          <p:nvPr/>
        </p:nvSpPr>
        <p:spPr>
          <a:xfrm>
            <a:off x="0" y="754912"/>
            <a:ext cx="12192000" cy="369332"/>
          </a:xfrm>
          <a:prstGeom prst="rect">
            <a:avLst/>
          </a:prstGeom>
          <a:noFill/>
        </p:spPr>
        <p:txBody>
          <a:bodyPr wrap="square" rtlCol="0">
            <a:spAutoFit/>
          </a:bodyPr>
          <a:lstStyle/>
          <a:p>
            <a:r>
              <a:rPr lang="en-US" dirty="0"/>
              <a:t>Division of the entire detectable ocean surface into many square boxes measuring 2.5° x 2.5° for North-West Atlantic.</a:t>
            </a:r>
            <a:endParaRPr lang="it-IT" dirty="0"/>
          </a:p>
        </p:txBody>
      </p:sp>
      <p:pic>
        <p:nvPicPr>
          <p:cNvPr id="6" name="Immagine 5">
            <a:extLst>
              <a:ext uri="{FF2B5EF4-FFF2-40B4-BE49-F238E27FC236}">
                <a16:creationId xmlns:a16="http://schemas.microsoft.com/office/drawing/2014/main" id="{AB10D6CB-70D6-457B-9046-5EF23C965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9385"/>
            <a:ext cx="12192000" cy="4895193"/>
          </a:xfrm>
          <a:prstGeom prst="rect">
            <a:avLst/>
          </a:prstGeom>
        </p:spPr>
      </p:pic>
      <p:pic>
        <p:nvPicPr>
          <p:cNvPr id="5" name="Immagine 4">
            <a:extLst>
              <a:ext uri="{FF2B5EF4-FFF2-40B4-BE49-F238E27FC236}">
                <a16:creationId xmlns:a16="http://schemas.microsoft.com/office/drawing/2014/main" id="{65049D2F-41DC-4CD7-B575-28230FC06D3A}"/>
              </a:ext>
            </a:extLst>
          </p:cNvPr>
          <p:cNvPicPr>
            <a:picLocks noChangeAspect="1"/>
          </p:cNvPicPr>
          <p:nvPr/>
        </p:nvPicPr>
        <p:blipFill>
          <a:blip r:embed="rId3"/>
          <a:stretch>
            <a:fillRect/>
          </a:stretch>
        </p:blipFill>
        <p:spPr>
          <a:xfrm>
            <a:off x="9989572" y="1509824"/>
            <a:ext cx="2202428" cy="1274036"/>
          </a:xfrm>
          <a:prstGeom prst="rect">
            <a:avLst/>
          </a:prstGeom>
        </p:spPr>
      </p:pic>
    </p:spTree>
    <p:extLst>
      <p:ext uri="{BB962C8B-B14F-4D97-AF65-F5344CB8AC3E}">
        <p14:creationId xmlns:p14="http://schemas.microsoft.com/office/powerpoint/2010/main" val="1211204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1435BE-40D4-46EC-867C-BBF6B1390EAD}"/>
              </a:ext>
            </a:extLst>
          </p:cNvPr>
          <p:cNvSpPr>
            <a:spLocks noGrp="1"/>
          </p:cNvSpPr>
          <p:nvPr>
            <p:ph type="ctrTitle"/>
          </p:nvPr>
        </p:nvSpPr>
        <p:spPr>
          <a:xfrm>
            <a:off x="-49161" y="-7439"/>
            <a:ext cx="12241161" cy="778715"/>
          </a:xfrm>
        </p:spPr>
        <p:txBody>
          <a:bodyPr>
            <a:normAutofit/>
          </a:bodyPr>
          <a:lstStyle/>
          <a:p>
            <a:pPr algn="l"/>
            <a:r>
              <a:rPr lang="it-IT" sz="4800" b="1" dirty="0"/>
              <a:t>Eddy </a:t>
            </a:r>
            <a:r>
              <a:rPr lang="it-IT" sz="4800" b="1" dirty="0" err="1"/>
              <a:t>Matching</a:t>
            </a:r>
            <a:r>
              <a:rPr lang="it-IT" sz="4800" b="1" dirty="0"/>
              <a:t>- </a:t>
            </a:r>
            <a:r>
              <a:rPr lang="it-IT" sz="4800" b="1" dirty="0" err="1"/>
              <a:t>Radius</a:t>
            </a:r>
            <a:endParaRPr lang="it-IT" sz="4800" b="1" dirty="0"/>
          </a:p>
        </p:txBody>
      </p:sp>
      <p:sp>
        <p:nvSpPr>
          <p:cNvPr id="3" name="Sottotitolo 2">
            <a:extLst>
              <a:ext uri="{FF2B5EF4-FFF2-40B4-BE49-F238E27FC236}">
                <a16:creationId xmlns:a16="http://schemas.microsoft.com/office/drawing/2014/main" id="{CE67BC93-CE17-4E88-AD0A-0DCB5DF4EC3B}"/>
              </a:ext>
            </a:extLst>
          </p:cNvPr>
          <p:cNvSpPr>
            <a:spLocks noGrp="1"/>
          </p:cNvSpPr>
          <p:nvPr>
            <p:ph type="subTitle" idx="1"/>
          </p:nvPr>
        </p:nvSpPr>
        <p:spPr>
          <a:xfrm>
            <a:off x="-1" y="650646"/>
            <a:ext cx="12192000" cy="527509"/>
          </a:xfrm>
        </p:spPr>
        <p:txBody>
          <a:bodyPr>
            <a:normAutofit/>
          </a:bodyPr>
          <a:lstStyle/>
          <a:p>
            <a:pPr algn="l"/>
            <a:r>
              <a:rPr lang="it-IT" sz="1600" dirty="0"/>
              <a:t>Statistical </a:t>
            </a:r>
            <a:r>
              <a:rPr lang="it-IT" sz="1600" dirty="0" err="1"/>
              <a:t>assessment</a:t>
            </a:r>
            <a:r>
              <a:rPr lang="it-IT" sz="1600" dirty="0"/>
              <a:t> by </a:t>
            </a:r>
            <a:r>
              <a:rPr lang="it-IT" sz="1600" dirty="0" err="1"/>
              <a:t>eddy</a:t>
            </a:r>
            <a:r>
              <a:rPr lang="it-IT" sz="1600" dirty="0"/>
              <a:t> </a:t>
            </a:r>
            <a:r>
              <a:rPr lang="it-IT" sz="1600" dirty="0" err="1"/>
              <a:t>radius</a:t>
            </a:r>
            <a:r>
              <a:rPr lang="it-IT" sz="1600" dirty="0"/>
              <a:t> for </a:t>
            </a:r>
            <a:r>
              <a:rPr lang="it-IT" sz="1600" dirty="0" err="1"/>
              <a:t>each</a:t>
            </a:r>
            <a:r>
              <a:rPr lang="it-IT" sz="1600" dirty="0"/>
              <a:t> </a:t>
            </a:r>
            <a:r>
              <a:rPr lang="it-IT" sz="1600" dirty="0" err="1"/>
              <a:t>detected</a:t>
            </a:r>
            <a:r>
              <a:rPr lang="it-IT" sz="1600" dirty="0"/>
              <a:t> </a:t>
            </a:r>
            <a:r>
              <a:rPr lang="it-IT" sz="1600" dirty="0" err="1"/>
              <a:t>eddy</a:t>
            </a:r>
            <a:r>
              <a:rPr lang="it-IT" sz="1600" dirty="0"/>
              <a:t>: 1993-01-01 to 2022-12-31. </a:t>
            </a:r>
          </a:p>
        </p:txBody>
      </p:sp>
      <p:pic>
        <p:nvPicPr>
          <p:cNvPr id="9" name="Immagine 8">
            <a:extLst>
              <a:ext uri="{FF2B5EF4-FFF2-40B4-BE49-F238E27FC236}">
                <a16:creationId xmlns:a16="http://schemas.microsoft.com/office/drawing/2014/main" id="{65AD55A5-1C2E-4773-B720-850BEB7CB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5770"/>
            <a:ext cx="6005543" cy="5672230"/>
          </a:xfrm>
          <a:prstGeom prst="rect">
            <a:avLst/>
          </a:prstGeom>
        </p:spPr>
      </p:pic>
      <p:pic>
        <p:nvPicPr>
          <p:cNvPr id="11" name="Immagine 10">
            <a:extLst>
              <a:ext uri="{FF2B5EF4-FFF2-40B4-BE49-F238E27FC236}">
                <a16:creationId xmlns:a16="http://schemas.microsoft.com/office/drawing/2014/main" id="{0F7C92DF-E28D-4E5A-A7E3-E6E6AEF0A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543" y="1185770"/>
            <a:ext cx="6186457" cy="5672230"/>
          </a:xfrm>
          <a:prstGeom prst="rect">
            <a:avLst/>
          </a:prstGeom>
        </p:spPr>
      </p:pic>
      <p:pic>
        <p:nvPicPr>
          <p:cNvPr id="6" name="Immagine 5">
            <a:extLst>
              <a:ext uri="{FF2B5EF4-FFF2-40B4-BE49-F238E27FC236}">
                <a16:creationId xmlns:a16="http://schemas.microsoft.com/office/drawing/2014/main" id="{279D051D-F011-4D91-8879-8A9665B0E027}"/>
              </a:ext>
            </a:extLst>
          </p:cNvPr>
          <p:cNvPicPr>
            <a:picLocks noChangeAspect="1"/>
          </p:cNvPicPr>
          <p:nvPr/>
        </p:nvPicPr>
        <p:blipFill>
          <a:blip r:embed="rId4"/>
          <a:stretch>
            <a:fillRect/>
          </a:stretch>
        </p:blipFill>
        <p:spPr>
          <a:xfrm>
            <a:off x="8191099" y="-7439"/>
            <a:ext cx="3282215" cy="1414305"/>
          </a:xfrm>
          <a:prstGeom prst="rect">
            <a:avLst/>
          </a:prstGeom>
        </p:spPr>
      </p:pic>
    </p:spTree>
    <p:extLst>
      <p:ext uri="{BB962C8B-B14F-4D97-AF65-F5344CB8AC3E}">
        <p14:creationId xmlns:p14="http://schemas.microsoft.com/office/powerpoint/2010/main" val="1745816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1435BE-40D4-46EC-867C-BBF6B1390EAD}"/>
              </a:ext>
            </a:extLst>
          </p:cNvPr>
          <p:cNvSpPr>
            <a:spLocks noGrp="1"/>
          </p:cNvSpPr>
          <p:nvPr>
            <p:ph type="ctrTitle"/>
          </p:nvPr>
        </p:nvSpPr>
        <p:spPr>
          <a:xfrm>
            <a:off x="-1" y="0"/>
            <a:ext cx="12241161" cy="658261"/>
          </a:xfrm>
        </p:spPr>
        <p:txBody>
          <a:bodyPr>
            <a:normAutofit/>
          </a:bodyPr>
          <a:lstStyle/>
          <a:p>
            <a:pPr algn="l"/>
            <a:r>
              <a:rPr lang="it-IT" sz="4000" b="1" dirty="0"/>
              <a:t>Eddy </a:t>
            </a:r>
            <a:r>
              <a:rPr lang="it-IT" sz="4000" b="1" dirty="0" err="1"/>
              <a:t>Matching</a:t>
            </a:r>
            <a:r>
              <a:rPr lang="it-IT" sz="4000" b="1" dirty="0"/>
              <a:t>- </a:t>
            </a:r>
            <a:r>
              <a:rPr lang="it-IT" sz="4000" b="1" dirty="0" err="1"/>
              <a:t>Amplitude</a:t>
            </a:r>
            <a:endParaRPr lang="it-IT" sz="4000" b="1" dirty="0"/>
          </a:p>
        </p:txBody>
      </p:sp>
      <p:sp>
        <p:nvSpPr>
          <p:cNvPr id="3" name="Sottotitolo 2">
            <a:extLst>
              <a:ext uri="{FF2B5EF4-FFF2-40B4-BE49-F238E27FC236}">
                <a16:creationId xmlns:a16="http://schemas.microsoft.com/office/drawing/2014/main" id="{CE67BC93-CE17-4E88-AD0A-0DCB5DF4EC3B}"/>
              </a:ext>
            </a:extLst>
          </p:cNvPr>
          <p:cNvSpPr>
            <a:spLocks noGrp="1"/>
          </p:cNvSpPr>
          <p:nvPr>
            <p:ph type="subTitle" idx="1"/>
          </p:nvPr>
        </p:nvSpPr>
        <p:spPr>
          <a:xfrm>
            <a:off x="0" y="658261"/>
            <a:ext cx="12192000" cy="527509"/>
          </a:xfrm>
        </p:spPr>
        <p:txBody>
          <a:bodyPr>
            <a:normAutofit/>
          </a:bodyPr>
          <a:lstStyle/>
          <a:p>
            <a:pPr algn="l"/>
            <a:r>
              <a:rPr lang="it-IT" sz="1600" dirty="0"/>
              <a:t>Statistical </a:t>
            </a:r>
            <a:r>
              <a:rPr lang="it-IT" sz="1600" dirty="0" err="1"/>
              <a:t>assessment</a:t>
            </a:r>
            <a:r>
              <a:rPr lang="it-IT" sz="1600" dirty="0"/>
              <a:t> by </a:t>
            </a:r>
            <a:r>
              <a:rPr lang="it-IT" sz="1600" dirty="0" err="1"/>
              <a:t>eddy</a:t>
            </a:r>
            <a:r>
              <a:rPr lang="it-IT" sz="1600" dirty="0"/>
              <a:t> </a:t>
            </a:r>
            <a:r>
              <a:rPr lang="it-IT" sz="1600" dirty="0" err="1"/>
              <a:t>amplitude</a:t>
            </a:r>
            <a:r>
              <a:rPr lang="it-IT" sz="1600" dirty="0"/>
              <a:t> for </a:t>
            </a:r>
            <a:r>
              <a:rPr lang="it-IT" sz="1600" dirty="0" err="1"/>
              <a:t>each</a:t>
            </a:r>
            <a:r>
              <a:rPr lang="it-IT" sz="1600" dirty="0"/>
              <a:t> </a:t>
            </a:r>
            <a:r>
              <a:rPr lang="it-IT" sz="1600" dirty="0" err="1"/>
              <a:t>detected</a:t>
            </a:r>
            <a:r>
              <a:rPr lang="it-IT" sz="1600" dirty="0"/>
              <a:t> </a:t>
            </a:r>
            <a:r>
              <a:rPr lang="it-IT" sz="1600" dirty="0" err="1"/>
              <a:t>eddy</a:t>
            </a:r>
            <a:r>
              <a:rPr lang="it-IT" sz="1600" dirty="0"/>
              <a:t>: 1993-01-01 to 2022-12-31. </a:t>
            </a:r>
          </a:p>
        </p:txBody>
      </p:sp>
      <p:pic>
        <p:nvPicPr>
          <p:cNvPr id="7" name="Immagine 6">
            <a:extLst>
              <a:ext uri="{FF2B5EF4-FFF2-40B4-BE49-F238E27FC236}">
                <a16:creationId xmlns:a16="http://schemas.microsoft.com/office/drawing/2014/main" id="{E6CCC8D1-1C75-4FFF-9FDC-BEDCBD1B7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5768"/>
            <a:ext cx="6096000" cy="5672232"/>
          </a:xfrm>
          <a:prstGeom prst="rect">
            <a:avLst/>
          </a:prstGeom>
        </p:spPr>
      </p:pic>
      <p:pic>
        <p:nvPicPr>
          <p:cNvPr id="10" name="Immagine 9">
            <a:extLst>
              <a:ext uri="{FF2B5EF4-FFF2-40B4-BE49-F238E27FC236}">
                <a16:creationId xmlns:a16="http://schemas.microsoft.com/office/drawing/2014/main" id="{E1DF5317-7D4E-4D15-8399-EE4EACAE3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185767"/>
            <a:ext cx="6096000" cy="5590417"/>
          </a:xfrm>
          <a:prstGeom prst="rect">
            <a:avLst/>
          </a:prstGeom>
        </p:spPr>
      </p:pic>
      <p:pic>
        <p:nvPicPr>
          <p:cNvPr id="6" name="Immagine 5">
            <a:extLst>
              <a:ext uri="{FF2B5EF4-FFF2-40B4-BE49-F238E27FC236}">
                <a16:creationId xmlns:a16="http://schemas.microsoft.com/office/drawing/2014/main" id="{C4F8BCD5-547A-40B2-9C61-7EE7F91FFB95}"/>
              </a:ext>
            </a:extLst>
          </p:cNvPr>
          <p:cNvPicPr>
            <a:picLocks noChangeAspect="1"/>
          </p:cNvPicPr>
          <p:nvPr/>
        </p:nvPicPr>
        <p:blipFill>
          <a:blip r:embed="rId4"/>
          <a:stretch>
            <a:fillRect/>
          </a:stretch>
        </p:blipFill>
        <p:spPr>
          <a:xfrm>
            <a:off x="8722894" y="-1"/>
            <a:ext cx="2663792" cy="1369935"/>
          </a:xfrm>
          <a:prstGeom prst="rect">
            <a:avLst/>
          </a:prstGeom>
        </p:spPr>
      </p:pic>
    </p:spTree>
    <p:extLst>
      <p:ext uri="{BB962C8B-B14F-4D97-AF65-F5344CB8AC3E}">
        <p14:creationId xmlns:p14="http://schemas.microsoft.com/office/powerpoint/2010/main" val="4042991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26EE1-E6C2-4706-806B-FAC586B39F56}"/>
              </a:ext>
            </a:extLst>
          </p:cNvPr>
          <p:cNvSpPr>
            <a:spLocks noGrp="1"/>
          </p:cNvSpPr>
          <p:nvPr>
            <p:ph type="ctrTitle"/>
          </p:nvPr>
        </p:nvSpPr>
        <p:spPr>
          <a:xfrm>
            <a:off x="0" y="11569"/>
            <a:ext cx="12192000" cy="589084"/>
          </a:xfrm>
        </p:spPr>
        <p:txBody>
          <a:bodyPr>
            <a:noAutofit/>
          </a:bodyPr>
          <a:lstStyle/>
          <a:p>
            <a:pPr algn="l"/>
            <a:r>
              <a:rPr lang="it-IT" sz="4000" b="1" dirty="0"/>
              <a:t>Evaluation of Hits Cost</a:t>
            </a:r>
          </a:p>
        </p:txBody>
      </p:sp>
      <p:sp>
        <p:nvSpPr>
          <p:cNvPr id="3" name="Sottotitolo 2">
            <a:extLst>
              <a:ext uri="{FF2B5EF4-FFF2-40B4-BE49-F238E27FC236}">
                <a16:creationId xmlns:a16="http://schemas.microsoft.com/office/drawing/2014/main" id="{26346D46-64B4-41AE-8242-EC719901B188}"/>
              </a:ext>
            </a:extLst>
          </p:cNvPr>
          <p:cNvSpPr>
            <a:spLocks noGrp="1"/>
          </p:cNvSpPr>
          <p:nvPr>
            <p:ph type="subTitle" idx="1"/>
          </p:nvPr>
        </p:nvSpPr>
        <p:spPr>
          <a:xfrm>
            <a:off x="-1" y="462985"/>
            <a:ext cx="12192000" cy="589084"/>
          </a:xfrm>
        </p:spPr>
        <p:txBody>
          <a:bodyPr>
            <a:normAutofit/>
          </a:bodyPr>
          <a:lstStyle/>
          <a:p>
            <a:pPr algn="l"/>
            <a:r>
              <a:rPr lang="en-US" sz="1800" dirty="0"/>
              <a:t>Can we detect an improvement in representation of “matched” eddies over 30 years?</a:t>
            </a:r>
          </a:p>
        </p:txBody>
      </p:sp>
      <p:pic>
        <p:nvPicPr>
          <p:cNvPr id="6" name="Immagine 5">
            <a:extLst>
              <a:ext uri="{FF2B5EF4-FFF2-40B4-BE49-F238E27FC236}">
                <a16:creationId xmlns:a16="http://schemas.microsoft.com/office/drawing/2014/main" id="{5DE7A1F1-4A06-4717-8D8B-1AADE1AEF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540" y="914399"/>
            <a:ext cx="6195462" cy="3818659"/>
          </a:xfrm>
          <a:prstGeom prst="rect">
            <a:avLst/>
          </a:prstGeom>
        </p:spPr>
      </p:pic>
      <p:pic>
        <p:nvPicPr>
          <p:cNvPr id="13" name="Immagine 12">
            <a:extLst>
              <a:ext uri="{FF2B5EF4-FFF2-40B4-BE49-F238E27FC236}">
                <a16:creationId xmlns:a16="http://schemas.microsoft.com/office/drawing/2014/main" id="{108D6760-EF97-451F-BCDF-46AE089D8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4346"/>
            <a:ext cx="5919538" cy="3818659"/>
          </a:xfrm>
          <a:prstGeom prst="rect">
            <a:avLst/>
          </a:prstGeom>
        </p:spPr>
      </p:pic>
      <p:sp>
        <p:nvSpPr>
          <p:cNvPr id="14" name="Rettangolo 13">
            <a:extLst>
              <a:ext uri="{FF2B5EF4-FFF2-40B4-BE49-F238E27FC236}">
                <a16:creationId xmlns:a16="http://schemas.microsoft.com/office/drawing/2014/main" id="{D94E9A98-6832-4999-849C-F318C3ACCF47}"/>
              </a:ext>
            </a:extLst>
          </p:cNvPr>
          <p:cNvSpPr/>
          <p:nvPr/>
        </p:nvSpPr>
        <p:spPr>
          <a:xfrm>
            <a:off x="9982207" y="4936247"/>
            <a:ext cx="1907457" cy="1754326"/>
          </a:xfrm>
          <a:prstGeom prst="rect">
            <a:avLst/>
          </a:prstGeom>
        </p:spPr>
        <p:txBody>
          <a:bodyPr wrap="square">
            <a:spAutoFit/>
          </a:bodyPr>
          <a:lstStyle/>
          <a:p>
            <a:r>
              <a:rPr lang="it-IT" sz="900" b="1" dirty="0"/>
              <a:t>MEDIAN VALUES</a:t>
            </a:r>
          </a:p>
          <a:p>
            <a:r>
              <a:rPr lang="it-IT" sz="900" b="1" dirty="0" err="1"/>
              <a:t>Radius</a:t>
            </a:r>
            <a:r>
              <a:rPr lang="it-IT" sz="900" b="1" dirty="0"/>
              <a:t> </a:t>
            </a:r>
            <a:r>
              <a:rPr lang="it-IT" sz="900" b="1" dirty="0" err="1"/>
              <a:t>Error</a:t>
            </a:r>
            <a:r>
              <a:rPr lang="it-IT" sz="900" b="1" dirty="0"/>
              <a:t> </a:t>
            </a:r>
            <a:r>
              <a:rPr lang="it-IT" sz="900" dirty="0"/>
              <a:t>(km)</a:t>
            </a:r>
          </a:p>
          <a:p>
            <a:r>
              <a:rPr lang="it-IT" sz="900" dirty="0"/>
              <a:t>GLORYS12V1: 14.050 km</a:t>
            </a:r>
          </a:p>
          <a:p>
            <a:r>
              <a:rPr lang="it-IT" sz="900" dirty="0"/>
              <a:t>ORAS5:     20.850 km</a:t>
            </a:r>
          </a:p>
          <a:p>
            <a:endParaRPr lang="it-IT" sz="900" dirty="0"/>
          </a:p>
          <a:p>
            <a:r>
              <a:rPr lang="it-IT" sz="900" b="1" dirty="0" err="1"/>
              <a:t>Amplitude</a:t>
            </a:r>
            <a:r>
              <a:rPr lang="it-IT" sz="900" b="1" dirty="0"/>
              <a:t> </a:t>
            </a:r>
            <a:r>
              <a:rPr lang="it-IT" sz="900" b="1" dirty="0" err="1"/>
              <a:t>Error</a:t>
            </a:r>
            <a:r>
              <a:rPr lang="it-IT" sz="900" b="1" dirty="0"/>
              <a:t> </a:t>
            </a:r>
            <a:r>
              <a:rPr lang="it-IT" sz="900" dirty="0"/>
              <a:t>(cm)</a:t>
            </a:r>
          </a:p>
          <a:p>
            <a:r>
              <a:rPr lang="it-IT" sz="900" dirty="0"/>
              <a:t>GLORYS12V1: 2.460 cm</a:t>
            </a:r>
          </a:p>
          <a:p>
            <a:r>
              <a:rPr lang="it-IT" sz="900" dirty="0"/>
              <a:t>ORAS5:     3.300 cm</a:t>
            </a:r>
          </a:p>
          <a:p>
            <a:endParaRPr lang="it-IT" sz="900" dirty="0"/>
          </a:p>
          <a:p>
            <a:r>
              <a:rPr lang="it-IT" sz="900" b="1" dirty="0" err="1"/>
              <a:t>Distance</a:t>
            </a:r>
            <a:r>
              <a:rPr lang="it-IT" sz="900" b="1" dirty="0"/>
              <a:t> </a:t>
            </a:r>
            <a:r>
              <a:rPr lang="it-IT" sz="900" b="1" dirty="0" err="1"/>
              <a:t>Error</a:t>
            </a:r>
            <a:r>
              <a:rPr lang="it-IT" sz="900" b="1" dirty="0"/>
              <a:t> </a:t>
            </a:r>
            <a:r>
              <a:rPr lang="it-IT" sz="900" dirty="0"/>
              <a:t>(km)</a:t>
            </a:r>
          </a:p>
          <a:p>
            <a:r>
              <a:rPr lang="it-IT" sz="900" dirty="0"/>
              <a:t>GLORYS12V1: 38.819 km</a:t>
            </a:r>
          </a:p>
          <a:p>
            <a:r>
              <a:rPr lang="it-IT" sz="900" dirty="0"/>
              <a:t>ORAS5:     74.748 km</a:t>
            </a:r>
          </a:p>
        </p:txBody>
      </p:sp>
      <p:sp>
        <p:nvSpPr>
          <p:cNvPr id="15" name="Rettangolo 14">
            <a:extLst>
              <a:ext uri="{FF2B5EF4-FFF2-40B4-BE49-F238E27FC236}">
                <a16:creationId xmlns:a16="http://schemas.microsoft.com/office/drawing/2014/main" id="{62A517EB-A7BF-4D9B-AC42-BC9F27318E88}"/>
              </a:ext>
            </a:extLst>
          </p:cNvPr>
          <p:cNvSpPr/>
          <p:nvPr/>
        </p:nvSpPr>
        <p:spPr>
          <a:xfrm>
            <a:off x="34063" y="5078113"/>
            <a:ext cx="1778516" cy="1754326"/>
          </a:xfrm>
          <a:prstGeom prst="rect">
            <a:avLst/>
          </a:prstGeom>
        </p:spPr>
        <p:txBody>
          <a:bodyPr wrap="square">
            <a:spAutoFit/>
          </a:bodyPr>
          <a:lstStyle/>
          <a:p>
            <a:r>
              <a:rPr lang="it-IT" sz="900" b="1" dirty="0"/>
              <a:t>MEDIAN VALUES</a:t>
            </a:r>
          </a:p>
          <a:p>
            <a:r>
              <a:rPr lang="it-IT" sz="900" b="1" dirty="0" err="1"/>
              <a:t>Radius</a:t>
            </a:r>
            <a:r>
              <a:rPr lang="it-IT" sz="900" b="1" dirty="0"/>
              <a:t> </a:t>
            </a:r>
            <a:r>
              <a:rPr lang="it-IT" sz="900" b="1" dirty="0" err="1"/>
              <a:t>Error</a:t>
            </a:r>
            <a:r>
              <a:rPr lang="it-IT" sz="900" b="1" dirty="0"/>
              <a:t> </a:t>
            </a:r>
            <a:r>
              <a:rPr lang="it-IT" sz="900" dirty="0"/>
              <a:t>(km)</a:t>
            </a:r>
          </a:p>
          <a:p>
            <a:r>
              <a:rPr lang="it-IT" sz="900" dirty="0"/>
              <a:t>GLORYS2V4: 17.500 km</a:t>
            </a:r>
          </a:p>
          <a:p>
            <a:r>
              <a:rPr lang="it-IT" sz="900" dirty="0"/>
              <a:t>CGLOR:     22.000 km</a:t>
            </a:r>
          </a:p>
          <a:p>
            <a:endParaRPr lang="it-IT" sz="900" dirty="0"/>
          </a:p>
          <a:p>
            <a:r>
              <a:rPr lang="it-IT" sz="900" b="1" dirty="0" err="1"/>
              <a:t>Amplitude</a:t>
            </a:r>
            <a:r>
              <a:rPr lang="it-IT" sz="900" b="1" dirty="0"/>
              <a:t> </a:t>
            </a:r>
            <a:r>
              <a:rPr lang="it-IT" sz="900" b="1" dirty="0" err="1"/>
              <a:t>Error</a:t>
            </a:r>
            <a:r>
              <a:rPr lang="it-IT" sz="900" b="1" dirty="0"/>
              <a:t> </a:t>
            </a:r>
            <a:r>
              <a:rPr lang="it-IT" sz="900" dirty="0"/>
              <a:t>(cm)</a:t>
            </a:r>
          </a:p>
          <a:p>
            <a:r>
              <a:rPr lang="it-IT" sz="900" dirty="0"/>
              <a:t>GLORYS2V4: 2.920 cm</a:t>
            </a:r>
          </a:p>
          <a:p>
            <a:r>
              <a:rPr lang="it-IT" sz="900" dirty="0"/>
              <a:t>CGLOR:     2.950 cm</a:t>
            </a:r>
          </a:p>
          <a:p>
            <a:endParaRPr lang="it-IT" sz="900" dirty="0"/>
          </a:p>
          <a:p>
            <a:r>
              <a:rPr lang="it-IT" sz="900" b="1" dirty="0" err="1"/>
              <a:t>Distance</a:t>
            </a:r>
            <a:r>
              <a:rPr lang="it-IT" sz="900" b="1" dirty="0"/>
              <a:t> </a:t>
            </a:r>
            <a:r>
              <a:rPr lang="it-IT" sz="900" b="1" dirty="0" err="1"/>
              <a:t>Error</a:t>
            </a:r>
            <a:r>
              <a:rPr lang="it-IT" sz="900" b="1" dirty="0"/>
              <a:t> </a:t>
            </a:r>
            <a:r>
              <a:rPr lang="it-IT" sz="900" dirty="0"/>
              <a:t>(km)</a:t>
            </a:r>
          </a:p>
          <a:p>
            <a:r>
              <a:rPr lang="it-IT" sz="900" dirty="0"/>
              <a:t>GLORYS2V4: 46.782 km</a:t>
            </a:r>
          </a:p>
          <a:p>
            <a:r>
              <a:rPr lang="it-IT" sz="900" dirty="0"/>
              <a:t>CGLOR:     69.987 km</a:t>
            </a:r>
          </a:p>
        </p:txBody>
      </p:sp>
      <p:pic>
        <p:nvPicPr>
          <p:cNvPr id="4" name="Immagine 3">
            <a:extLst>
              <a:ext uri="{FF2B5EF4-FFF2-40B4-BE49-F238E27FC236}">
                <a16:creationId xmlns:a16="http://schemas.microsoft.com/office/drawing/2014/main" id="{76F25010-7FBD-4042-A5ED-C3007EA6655F}"/>
              </a:ext>
            </a:extLst>
          </p:cNvPr>
          <p:cNvPicPr>
            <a:picLocks noChangeAspect="1"/>
          </p:cNvPicPr>
          <p:nvPr/>
        </p:nvPicPr>
        <p:blipFill>
          <a:blip r:embed="rId4"/>
          <a:stretch>
            <a:fillRect/>
          </a:stretch>
        </p:blipFill>
        <p:spPr>
          <a:xfrm>
            <a:off x="4082842" y="5021458"/>
            <a:ext cx="3519383" cy="852196"/>
          </a:xfrm>
          <a:prstGeom prst="rect">
            <a:avLst/>
          </a:prstGeom>
        </p:spPr>
      </p:pic>
      <p:sp>
        <p:nvSpPr>
          <p:cNvPr id="9" name="Rettangolo 8">
            <a:extLst>
              <a:ext uri="{FF2B5EF4-FFF2-40B4-BE49-F238E27FC236}">
                <a16:creationId xmlns:a16="http://schemas.microsoft.com/office/drawing/2014/main" id="{904BCB14-0963-4CCE-907C-346BF40F84FE}"/>
              </a:ext>
            </a:extLst>
          </p:cNvPr>
          <p:cNvSpPr/>
          <p:nvPr/>
        </p:nvSpPr>
        <p:spPr>
          <a:xfrm>
            <a:off x="2091886" y="5104034"/>
            <a:ext cx="1907458" cy="1754326"/>
          </a:xfrm>
          <a:prstGeom prst="rect">
            <a:avLst/>
          </a:prstGeom>
        </p:spPr>
        <p:txBody>
          <a:bodyPr wrap="square">
            <a:spAutoFit/>
          </a:bodyPr>
          <a:lstStyle/>
          <a:p>
            <a:r>
              <a:rPr lang="it-IT" sz="900" b="1" dirty="0"/>
              <a:t>MEAN VALUES</a:t>
            </a:r>
          </a:p>
          <a:p>
            <a:r>
              <a:rPr lang="it-IT" sz="900" b="1" dirty="0" err="1"/>
              <a:t>Radius</a:t>
            </a:r>
            <a:r>
              <a:rPr lang="it-IT" sz="900" b="1" dirty="0"/>
              <a:t> </a:t>
            </a:r>
            <a:r>
              <a:rPr lang="it-IT" sz="900" b="1" dirty="0" err="1"/>
              <a:t>Error</a:t>
            </a:r>
            <a:r>
              <a:rPr lang="it-IT" sz="900" b="1" dirty="0"/>
              <a:t> </a:t>
            </a:r>
          </a:p>
          <a:p>
            <a:r>
              <a:rPr lang="it-IT" sz="900" dirty="0"/>
              <a:t>GLORYS2V4: 23.93 km </a:t>
            </a:r>
          </a:p>
          <a:p>
            <a:r>
              <a:rPr lang="it-IT" sz="900" dirty="0"/>
              <a:t>CGLOR: 28.67 km</a:t>
            </a:r>
          </a:p>
          <a:p>
            <a:endParaRPr lang="it-IT" sz="900" dirty="0"/>
          </a:p>
          <a:p>
            <a:r>
              <a:rPr lang="it-IT" sz="900" b="1" dirty="0" err="1"/>
              <a:t>Amplitude</a:t>
            </a:r>
            <a:r>
              <a:rPr lang="it-IT" sz="900" b="1" dirty="0"/>
              <a:t> </a:t>
            </a:r>
            <a:r>
              <a:rPr lang="it-IT" sz="900" b="1" dirty="0" err="1"/>
              <a:t>Error</a:t>
            </a:r>
            <a:r>
              <a:rPr lang="it-IT" sz="900" b="1" dirty="0"/>
              <a:t> (cm)</a:t>
            </a:r>
          </a:p>
          <a:p>
            <a:r>
              <a:rPr lang="it-IT" sz="900" dirty="0"/>
              <a:t>GLORYS2V4:  5.73 cm</a:t>
            </a:r>
          </a:p>
          <a:p>
            <a:r>
              <a:rPr lang="it-IT" sz="900" dirty="0"/>
              <a:t>CGLOR:  5.87 cm</a:t>
            </a:r>
          </a:p>
          <a:p>
            <a:endParaRPr lang="it-IT" sz="900" dirty="0"/>
          </a:p>
          <a:p>
            <a:r>
              <a:rPr lang="it-IT" sz="900" b="1" dirty="0" err="1"/>
              <a:t>Distance</a:t>
            </a:r>
            <a:r>
              <a:rPr lang="it-IT" sz="900" b="1" dirty="0"/>
              <a:t> </a:t>
            </a:r>
            <a:r>
              <a:rPr lang="it-IT" sz="900" b="1" dirty="0" err="1"/>
              <a:t>Error</a:t>
            </a:r>
            <a:r>
              <a:rPr lang="it-IT" sz="900" b="1" dirty="0"/>
              <a:t> (km)</a:t>
            </a:r>
          </a:p>
          <a:p>
            <a:r>
              <a:rPr lang="it-IT" sz="900" dirty="0"/>
              <a:t>GLORYS2V4: 52.76 km</a:t>
            </a:r>
          </a:p>
          <a:p>
            <a:r>
              <a:rPr lang="it-IT" sz="900" dirty="0"/>
              <a:t>CGLOR:  70.13 km</a:t>
            </a:r>
          </a:p>
        </p:txBody>
      </p:sp>
      <p:sp>
        <p:nvSpPr>
          <p:cNvPr id="10" name="Rettangolo 9">
            <a:extLst>
              <a:ext uri="{FF2B5EF4-FFF2-40B4-BE49-F238E27FC236}">
                <a16:creationId xmlns:a16="http://schemas.microsoft.com/office/drawing/2014/main" id="{55819F09-459B-4F4D-A63D-B07B12DFECC7}"/>
              </a:ext>
            </a:extLst>
          </p:cNvPr>
          <p:cNvSpPr/>
          <p:nvPr/>
        </p:nvSpPr>
        <p:spPr>
          <a:xfrm>
            <a:off x="8286783" y="5024834"/>
            <a:ext cx="1907458" cy="1754326"/>
          </a:xfrm>
          <a:prstGeom prst="rect">
            <a:avLst/>
          </a:prstGeom>
        </p:spPr>
        <p:txBody>
          <a:bodyPr wrap="square">
            <a:spAutoFit/>
          </a:bodyPr>
          <a:lstStyle/>
          <a:p>
            <a:r>
              <a:rPr lang="it-IT" sz="900" b="1" dirty="0"/>
              <a:t>MEAN VALUES</a:t>
            </a:r>
          </a:p>
          <a:p>
            <a:r>
              <a:rPr lang="it-IT" sz="900" b="1" dirty="0" err="1"/>
              <a:t>Radius</a:t>
            </a:r>
            <a:r>
              <a:rPr lang="it-IT" sz="900" b="1" dirty="0"/>
              <a:t> </a:t>
            </a:r>
            <a:r>
              <a:rPr lang="it-IT" sz="900" b="1" dirty="0" err="1"/>
              <a:t>Error</a:t>
            </a:r>
            <a:r>
              <a:rPr lang="it-IT" sz="900" b="1" dirty="0"/>
              <a:t> </a:t>
            </a:r>
          </a:p>
          <a:p>
            <a:r>
              <a:rPr lang="it-IT" sz="900" dirty="0"/>
              <a:t>GLORYS12V1: 19.81 km </a:t>
            </a:r>
          </a:p>
          <a:p>
            <a:r>
              <a:rPr lang="it-IT" sz="900" dirty="0"/>
              <a:t>ORAS5: 27.78 km</a:t>
            </a:r>
          </a:p>
          <a:p>
            <a:endParaRPr lang="it-IT" sz="900" dirty="0"/>
          </a:p>
          <a:p>
            <a:r>
              <a:rPr lang="it-IT" sz="900" b="1" dirty="0" err="1"/>
              <a:t>Amplitude</a:t>
            </a:r>
            <a:r>
              <a:rPr lang="it-IT" sz="900" b="1" dirty="0"/>
              <a:t> </a:t>
            </a:r>
            <a:r>
              <a:rPr lang="it-IT" sz="900" b="1" dirty="0" err="1"/>
              <a:t>Error</a:t>
            </a:r>
            <a:r>
              <a:rPr lang="it-IT" sz="900" b="1" dirty="0"/>
              <a:t> (cm)</a:t>
            </a:r>
          </a:p>
          <a:p>
            <a:r>
              <a:rPr lang="it-IT" sz="900" dirty="0"/>
              <a:t>GLORYS12V1:  4.73 cm</a:t>
            </a:r>
          </a:p>
          <a:p>
            <a:r>
              <a:rPr lang="it-IT" sz="900" dirty="0"/>
              <a:t>ORAS5:  7.03 cm</a:t>
            </a:r>
          </a:p>
          <a:p>
            <a:endParaRPr lang="it-IT" sz="900" dirty="0"/>
          </a:p>
          <a:p>
            <a:r>
              <a:rPr lang="it-IT" sz="900" b="1" dirty="0" err="1"/>
              <a:t>Distance</a:t>
            </a:r>
            <a:r>
              <a:rPr lang="it-IT" sz="900" b="1" dirty="0"/>
              <a:t> </a:t>
            </a:r>
            <a:r>
              <a:rPr lang="it-IT" sz="900" b="1" dirty="0" err="1"/>
              <a:t>Error</a:t>
            </a:r>
            <a:r>
              <a:rPr lang="it-IT" sz="900" b="1" dirty="0"/>
              <a:t> (km)</a:t>
            </a:r>
          </a:p>
          <a:p>
            <a:r>
              <a:rPr lang="it-IT" sz="900" dirty="0"/>
              <a:t>GLORYS12V1: 46.32  km</a:t>
            </a:r>
          </a:p>
          <a:p>
            <a:r>
              <a:rPr lang="it-IT" sz="900" dirty="0"/>
              <a:t>ORAS5:  73.76 km</a:t>
            </a:r>
          </a:p>
        </p:txBody>
      </p:sp>
    </p:spTree>
    <p:extLst>
      <p:ext uri="{BB962C8B-B14F-4D97-AF65-F5344CB8AC3E}">
        <p14:creationId xmlns:p14="http://schemas.microsoft.com/office/powerpoint/2010/main" val="115681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504AB-8735-43B3-807D-352891ACF50D}"/>
              </a:ext>
            </a:extLst>
          </p:cNvPr>
          <p:cNvSpPr>
            <a:spLocks noGrp="1"/>
          </p:cNvSpPr>
          <p:nvPr>
            <p:ph type="ctrTitle"/>
          </p:nvPr>
        </p:nvSpPr>
        <p:spPr>
          <a:xfrm>
            <a:off x="0" y="1"/>
            <a:ext cx="12192000" cy="681644"/>
          </a:xfrm>
        </p:spPr>
        <p:txBody>
          <a:bodyPr>
            <a:noAutofit/>
          </a:bodyPr>
          <a:lstStyle/>
          <a:p>
            <a:pPr algn="l"/>
            <a:r>
              <a:rPr lang="it-IT" sz="4800" b="1" dirty="0"/>
              <a:t>Background &amp; </a:t>
            </a:r>
            <a:r>
              <a:rPr lang="it-IT" sz="4800" b="1" dirty="0" err="1"/>
              <a:t>Motivation</a:t>
            </a:r>
            <a:endParaRPr lang="it-IT" sz="4800" b="1" dirty="0"/>
          </a:p>
        </p:txBody>
      </p:sp>
      <p:sp>
        <p:nvSpPr>
          <p:cNvPr id="3" name="Sottotitolo 2">
            <a:extLst>
              <a:ext uri="{FF2B5EF4-FFF2-40B4-BE49-F238E27FC236}">
                <a16:creationId xmlns:a16="http://schemas.microsoft.com/office/drawing/2014/main" id="{06DC53A3-7CD1-4A66-97E1-CFC9393883FD}"/>
              </a:ext>
            </a:extLst>
          </p:cNvPr>
          <p:cNvSpPr>
            <a:spLocks noGrp="1"/>
          </p:cNvSpPr>
          <p:nvPr>
            <p:ph type="subTitle" idx="1"/>
          </p:nvPr>
        </p:nvSpPr>
        <p:spPr>
          <a:xfrm>
            <a:off x="0" y="681645"/>
            <a:ext cx="12192000" cy="5860473"/>
          </a:xfrm>
        </p:spPr>
        <p:txBody>
          <a:bodyPr>
            <a:normAutofit/>
          </a:bodyPr>
          <a:lstStyle/>
          <a:p>
            <a:pPr marL="342900" indent="-342900" algn="l">
              <a:buFont typeface="Arial" panose="020B0604020202020204" pitchFamily="34" charset="0"/>
              <a:buChar char="•"/>
            </a:pPr>
            <a:r>
              <a:rPr lang="it-IT" sz="1600" dirty="0" err="1"/>
              <a:t>Several</a:t>
            </a:r>
            <a:r>
              <a:rPr lang="it-IT" sz="1600" dirty="0"/>
              <a:t> </a:t>
            </a:r>
            <a:r>
              <a:rPr lang="it-IT" sz="1600" dirty="0" err="1"/>
              <a:t>ocean</a:t>
            </a:r>
            <a:r>
              <a:rPr lang="it-IT" sz="1600" dirty="0"/>
              <a:t> </a:t>
            </a:r>
            <a:r>
              <a:rPr lang="it-IT" sz="1600" dirty="0" err="1"/>
              <a:t>eddy</a:t>
            </a:r>
            <a:r>
              <a:rPr lang="it-IT" sz="1600" dirty="0"/>
              <a:t> </a:t>
            </a:r>
            <a:r>
              <a:rPr lang="it-IT" sz="1600" dirty="0" err="1"/>
              <a:t>detection</a:t>
            </a:r>
            <a:r>
              <a:rPr lang="it-IT" sz="1600" dirty="0"/>
              <a:t> &amp; tracking studies </a:t>
            </a:r>
            <a:r>
              <a:rPr lang="it-IT" sz="1600" dirty="0" err="1"/>
              <a:t>have</a:t>
            </a:r>
            <a:r>
              <a:rPr lang="it-IT" sz="1600" dirty="0"/>
              <a:t> </a:t>
            </a:r>
            <a:r>
              <a:rPr lang="it-IT" sz="1600" dirty="0" err="1"/>
              <a:t>been</a:t>
            </a:r>
            <a:r>
              <a:rPr lang="it-IT" sz="1600" dirty="0"/>
              <a:t> </a:t>
            </a:r>
            <a:r>
              <a:rPr lang="it-IT" sz="1600" dirty="0" err="1"/>
              <a:t>developed</a:t>
            </a:r>
            <a:r>
              <a:rPr lang="it-IT" sz="1600" dirty="0"/>
              <a:t> to </a:t>
            </a:r>
            <a:r>
              <a:rPr lang="it-IT" sz="1600" dirty="0" err="1"/>
              <a:t>evaluate</a:t>
            </a:r>
            <a:r>
              <a:rPr lang="it-IT" sz="1600" dirty="0"/>
              <a:t> </a:t>
            </a:r>
            <a:r>
              <a:rPr lang="it-IT" sz="1600" dirty="0" err="1"/>
              <a:t>eddy</a:t>
            </a:r>
            <a:r>
              <a:rPr lang="it-IT" sz="1600" dirty="0"/>
              <a:t> features:  </a:t>
            </a:r>
            <a:r>
              <a:rPr lang="it-IT" sz="1600" dirty="0" err="1"/>
              <a:t>Chelton</a:t>
            </a:r>
            <a:r>
              <a:rPr lang="it-IT" sz="1600" dirty="0"/>
              <a:t> et al. (2011), Mason et al. (2014), </a:t>
            </a:r>
            <a:r>
              <a:rPr lang="it-IT" sz="1600" dirty="0" err="1"/>
              <a:t>Faghmous</a:t>
            </a:r>
            <a:r>
              <a:rPr lang="it-IT" sz="1600" dirty="0"/>
              <a:t> et al. (2015), Conti et al. (2016), Cipollone </a:t>
            </a:r>
            <a:r>
              <a:rPr lang="it-IT" sz="1600" dirty="0" err="1"/>
              <a:t>at</a:t>
            </a:r>
            <a:r>
              <a:rPr lang="it-IT" sz="1600" dirty="0"/>
              <a:t> al. (2017), </a:t>
            </a:r>
            <a:r>
              <a:rPr lang="it-IT" sz="1600" dirty="0" err="1"/>
              <a:t>Pegliasco</a:t>
            </a:r>
            <a:r>
              <a:rPr lang="it-IT" sz="1600" dirty="0"/>
              <a:t> et al. (2020),  Smith et </a:t>
            </a:r>
            <a:r>
              <a:rPr lang="it-IT" sz="1600" dirty="0" err="1"/>
              <a:t>Fortin</a:t>
            </a:r>
            <a:r>
              <a:rPr lang="it-IT" sz="1600" dirty="0"/>
              <a:t> (2022), Zhang et al. (2024).</a:t>
            </a:r>
          </a:p>
          <a:p>
            <a:pPr marL="342900" indent="-342900" algn="l">
              <a:buFont typeface="Arial" panose="020B0604020202020204" pitchFamily="34" charset="0"/>
              <a:buChar char="•"/>
            </a:pPr>
            <a:r>
              <a:rPr lang="en-US" sz="1600" dirty="0"/>
              <a:t>Verification of mesoscale eddies in Global Ocean Ensemble Reanalysis (as done for tropical cyclones).</a:t>
            </a:r>
          </a:p>
          <a:p>
            <a:pPr marL="342900" indent="-342900" algn="l">
              <a:buFont typeface="Arial" panose="020B0604020202020204" pitchFamily="34" charset="0"/>
              <a:buChar char="•"/>
            </a:pPr>
            <a:r>
              <a:rPr lang="en-US" sz="1600" dirty="0"/>
              <a:t>Eddy tracking code to evaluate the representation of actual mesoscale eddies in Ensemble eddy-permitting </a:t>
            </a:r>
            <a:r>
              <a:rPr lang="en-US" sz="1600" dirty="0" err="1"/>
              <a:t>reanalyses</a:t>
            </a:r>
            <a:r>
              <a:rPr lang="en-US" sz="1600" dirty="0"/>
              <a:t>, eddy-resolving reanalysis system. </a:t>
            </a:r>
          </a:p>
          <a:p>
            <a:pPr marL="342900" indent="-342900" algn="l">
              <a:buFont typeface="Arial" panose="020B0604020202020204" pitchFamily="34" charset="0"/>
              <a:buChar char="•"/>
            </a:pPr>
            <a:r>
              <a:rPr lang="en-US" sz="1600" dirty="0"/>
              <a:t>First, focus on a specific area</a:t>
            </a:r>
            <a:r>
              <a:rPr lang="it-IT" sz="1600" dirty="0"/>
              <a:t>: </a:t>
            </a:r>
            <a:r>
              <a:rPr lang="en-US" sz="1600" dirty="0"/>
              <a:t>North-West Atlantic is an ideal region to study mesoscale eddies because it combines strong dynamics, high data availability, and climatic relevance.</a:t>
            </a:r>
          </a:p>
          <a:p>
            <a:pPr marL="342900" indent="-342900" algn="l">
              <a:buFont typeface="Arial" panose="020B0604020202020204" pitchFamily="34" charset="0"/>
              <a:buChar char="•"/>
            </a:pPr>
            <a:r>
              <a:rPr lang="en-US" sz="1600" dirty="0">
                <a:solidFill>
                  <a:schemeClr val="tx1"/>
                </a:solidFill>
                <a:latin typeface="Calibri (Corpo)"/>
                <a:ea typeface="Gothic A1 Light"/>
                <a:cs typeface="Gothic A1 Light"/>
                <a:sym typeface="Gothic A1 Light"/>
              </a:rPr>
              <a:t>What is the current capacity of Ocean Reanalysis product system to “capture” observed eddies features? </a:t>
            </a:r>
          </a:p>
          <a:p>
            <a:pPr marL="285750" indent="-285750" algn="l">
              <a:buFont typeface="Arial" panose="020B0604020202020204" pitchFamily="34" charset="0"/>
              <a:buChar char="•"/>
            </a:pPr>
            <a:r>
              <a:rPr lang="en-US" sz="1600" dirty="0">
                <a:latin typeface="Calibri (Corpo)"/>
                <a:ea typeface="Gothic A1 Light"/>
                <a:cs typeface="Gothic A1 Light"/>
                <a:sym typeface="Gothic A1 Light"/>
              </a:rPr>
              <a:t>Analysis mesoscale eddies characteristics in satellite altimetry and Ocean Reanalysis data at different spatial resolutions to understand the impact of spatial resolution on ocean meso-scales in ocean models.</a:t>
            </a:r>
          </a:p>
          <a:p>
            <a:pPr algn="l"/>
            <a:endParaRPr lang="it-IT" sz="1700" dirty="0"/>
          </a:p>
        </p:txBody>
      </p:sp>
      <p:pic>
        <p:nvPicPr>
          <p:cNvPr id="5" name="Immagine 4">
            <a:extLst>
              <a:ext uri="{FF2B5EF4-FFF2-40B4-BE49-F238E27FC236}">
                <a16:creationId xmlns:a16="http://schemas.microsoft.com/office/drawing/2014/main" id="{EAC8E72A-8BA7-4A46-9ED3-35403E57B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9211"/>
            <a:ext cx="4076535" cy="3208789"/>
          </a:xfrm>
          <a:prstGeom prst="rect">
            <a:avLst/>
          </a:prstGeom>
        </p:spPr>
      </p:pic>
      <p:pic>
        <p:nvPicPr>
          <p:cNvPr id="6" name="Immagine 5">
            <a:extLst>
              <a:ext uri="{FF2B5EF4-FFF2-40B4-BE49-F238E27FC236}">
                <a16:creationId xmlns:a16="http://schemas.microsoft.com/office/drawing/2014/main" id="{A92917B6-1E30-4A8F-8E8E-E0D597151998}"/>
              </a:ext>
            </a:extLst>
          </p:cNvPr>
          <p:cNvPicPr>
            <a:picLocks noChangeAspect="1"/>
          </p:cNvPicPr>
          <p:nvPr/>
        </p:nvPicPr>
        <p:blipFill>
          <a:blip r:embed="rId3"/>
          <a:stretch>
            <a:fillRect/>
          </a:stretch>
        </p:blipFill>
        <p:spPr>
          <a:xfrm>
            <a:off x="8215561" y="3994484"/>
            <a:ext cx="3976438" cy="2863515"/>
          </a:xfrm>
          <a:prstGeom prst="rect">
            <a:avLst/>
          </a:prstGeom>
        </p:spPr>
      </p:pic>
      <p:pic>
        <p:nvPicPr>
          <p:cNvPr id="7" name="Immagine 6">
            <a:extLst>
              <a:ext uri="{FF2B5EF4-FFF2-40B4-BE49-F238E27FC236}">
                <a16:creationId xmlns:a16="http://schemas.microsoft.com/office/drawing/2014/main" id="{347A1822-9E70-4663-ACFF-3EBE1BBD5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535" y="3649210"/>
            <a:ext cx="4080876" cy="3208789"/>
          </a:xfrm>
          <a:prstGeom prst="rect">
            <a:avLst/>
          </a:prstGeom>
        </p:spPr>
      </p:pic>
    </p:spTree>
    <p:extLst>
      <p:ext uri="{BB962C8B-B14F-4D97-AF65-F5344CB8AC3E}">
        <p14:creationId xmlns:p14="http://schemas.microsoft.com/office/powerpoint/2010/main" val="2590720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F9DB8E-9869-4B1C-8C33-10FAAAE8443E}"/>
              </a:ext>
            </a:extLst>
          </p:cNvPr>
          <p:cNvSpPr>
            <a:spLocks noGrp="1"/>
          </p:cNvSpPr>
          <p:nvPr>
            <p:ph type="ctrTitle"/>
          </p:nvPr>
        </p:nvSpPr>
        <p:spPr>
          <a:xfrm>
            <a:off x="0" y="0"/>
            <a:ext cx="12192000" cy="637130"/>
          </a:xfrm>
        </p:spPr>
        <p:txBody>
          <a:bodyPr>
            <a:noAutofit/>
          </a:bodyPr>
          <a:lstStyle/>
          <a:p>
            <a:pPr algn="l"/>
            <a:r>
              <a:rPr lang="it-IT" sz="4000" b="1" dirty="0"/>
              <a:t>Eddy </a:t>
            </a:r>
            <a:r>
              <a:rPr lang="it-IT" sz="4000" b="1" dirty="0" err="1"/>
              <a:t>Detection</a:t>
            </a:r>
            <a:r>
              <a:rPr lang="it-IT" sz="4000" b="1" dirty="0"/>
              <a:t> &amp; Tracking on global scale – 2020 to 2022</a:t>
            </a:r>
          </a:p>
        </p:txBody>
      </p:sp>
      <p:pic>
        <p:nvPicPr>
          <p:cNvPr id="5" name="Immagine 4">
            <a:extLst>
              <a:ext uri="{FF2B5EF4-FFF2-40B4-BE49-F238E27FC236}">
                <a16:creationId xmlns:a16="http://schemas.microsoft.com/office/drawing/2014/main" id="{28BD72D6-2804-4B8A-8B23-C3B3477A3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832"/>
            <a:ext cx="4469350" cy="3140933"/>
          </a:xfrm>
          <a:prstGeom prst="rect">
            <a:avLst/>
          </a:prstGeom>
        </p:spPr>
      </p:pic>
      <p:pic>
        <p:nvPicPr>
          <p:cNvPr id="9" name="Immagine 8">
            <a:extLst>
              <a:ext uri="{FF2B5EF4-FFF2-40B4-BE49-F238E27FC236}">
                <a16:creationId xmlns:a16="http://schemas.microsoft.com/office/drawing/2014/main" id="{133864D1-876E-49ED-8A7F-F39077410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444" y="560832"/>
            <a:ext cx="5088555" cy="3140933"/>
          </a:xfrm>
          <a:prstGeom prst="rect">
            <a:avLst/>
          </a:prstGeom>
        </p:spPr>
      </p:pic>
      <p:pic>
        <p:nvPicPr>
          <p:cNvPr id="12" name="Immagine 11">
            <a:extLst>
              <a:ext uri="{FF2B5EF4-FFF2-40B4-BE49-F238E27FC236}">
                <a16:creationId xmlns:a16="http://schemas.microsoft.com/office/drawing/2014/main" id="{207C9B75-1EE5-4183-A73A-36B97A5E8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635" y="3586655"/>
            <a:ext cx="5670228" cy="3271345"/>
          </a:xfrm>
          <a:prstGeom prst="rect">
            <a:avLst/>
          </a:prstGeom>
        </p:spPr>
      </p:pic>
      <p:graphicFrame>
        <p:nvGraphicFramePr>
          <p:cNvPr id="13" name="Tabella 12">
            <a:extLst>
              <a:ext uri="{FF2B5EF4-FFF2-40B4-BE49-F238E27FC236}">
                <a16:creationId xmlns:a16="http://schemas.microsoft.com/office/drawing/2014/main" id="{375DC60B-F17E-4531-81F6-FC3B539CB69D}"/>
              </a:ext>
            </a:extLst>
          </p:cNvPr>
          <p:cNvGraphicFramePr>
            <a:graphicFrameLocks noGrp="1"/>
          </p:cNvGraphicFramePr>
          <p:nvPr>
            <p:extLst/>
          </p:nvPr>
        </p:nvGraphicFramePr>
        <p:xfrm>
          <a:off x="66368" y="4880640"/>
          <a:ext cx="2974267" cy="939148"/>
        </p:xfrm>
        <a:graphic>
          <a:graphicData uri="http://schemas.openxmlformats.org/drawingml/2006/table">
            <a:tbl>
              <a:tblPr firstRow="1" bandRow="1">
                <a:tableStyleId>{5940675A-B579-460E-94D1-54222C63F5DA}</a:tableStyleId>
              </a:tblPr>
              <a:tblGrid>
                <a:gridCol w="719947">
                  <a:extLst>
                    <a:ext uri="{9D8B030D-6E8A-4147-A177-3AD203B41FA5}">
                      <a16:colId xmlns:a16="http://schemas.microsoft.com/office/drawing/2014/main" val="2465876332"/>
                    </a:ext>
                  </a:extLst>
                </a:gridCol>
                <a:gridCol w="767186">
                  <a:extLst>
                    <a:ext uri="{9D8B030D-6E8A-4147-A177-3AD203B41FA5}">
                      <a16:colId xmlns:a16="http://schemas.microsoft.com/office/drawing/2014/main" val="3478472364"/>
                    </a:ext>
                  </a:extLst>
                </a:gridCol>
                <a:gridCol w="747248">
                  <a:extLst>
                    <a:ext uri="{9D8B030D-6E8A-4147-A177-3AD203B41FA5}">
                      <a16:colId xmlns:a16="http://schemas.microsoft.com/office/drawing/2014/main" val="998666848"/>
                    </a:ext>
                  </a:extLst>
                </a:gridCol>
                <a:gridCol w="739886">
                  <a:extLst>
                    <a:ext uri="{9D8B030D-6E8A-4147-A177-3AD203B41FA5}">
                      <a16:colId xmlns:a16="http://schemas.microsoft.com/office/drawing/2014/main" val="1963922951"/>
                    </a:ext>
                  </a:extLst>
                </a:gridCol>
              </a:tblGrid>
              <a:tr h="498500">
                <a:tc>
                  <a:txBody>
                    <a:bodyPr/>
                    <a:lstStyle/>
                    <a:p>
                      <a:r>
                        <a:rPr lang="it-IT" sz="800" dirty="0">
                          <a:solidFill>
                            <a:srgbClr val="FF0000"/>
                          </a:solidFill>
                        </a:rPr>
                        <a:t>Dataset</a:t>
                      </a:r>
                    </a:p>
                  </a:txBody>
                  <a:tcPr/>
                </a:tc>
                <a:tc>
                  <a:txBody>
                    <a:bodyPr/>
                    <a:lstStyle/>
                    <a:p>
                      <a:r>
                        <a:rPr lang="it-IT" sz="800" dirty="0" err="1">
                          <a:solidFill>
                            <a:srgbClr val="FF0000"/>
                          </a:solidFill>
                        </a:rPr>
                        <a:t>Anticyclonic</a:t>
                      </a:r>
                      <a:r>
                        <a:rPr lang="it-IT" sz="800" dirty="0">
                          <a:solidFill>
                            <a:srgbClr val="FF0000"/>
                          </a:solidFill>
                        </a:rPr>
                        <a:t> – 4 </a:t>
                      </a:r>
                      <a:r>
                        <a:rPr lang="it-IT" sz="800" dirty="0" err="1">
                          <a:solidFill>
                            <a:srgbClr val="FF0000"/>
                          </a:solidFill>
                        </a:rPr>
                        <a:t>days</a:t>
                      </a:r>
                      <a:r>
                        <a:rPr lang="it-IT" sz="800" dirty="0">
                          <a:solidFill>
                            <a:srgbClr val="FF0000"/>
                          </a:solidFill>
                        </a:rPr>
                        <a:t> lifetime </a:t>
                      </a:r>
                      <a:r>
                        <a:rPr lang="it-IT" sz="800" dirty="0" err="1">
                          <a:solidFill>
                            <a:srgbClr val="FF0000"/>
                          </a:solidFill>
                        </a:rPr>
                        <a:t>threshold</a:t>
                      </a:r>
                      <a:endParaRPr lang="it-IT" sz="800" dirty="0">
                        <a:solidFill>
                          <a:srgbClr val="FF0000"/>
                        </a:solidFill>
                      </a:endParaRPr>
                    </a:p>
                  </a:txBody>
                  <a:tcPr/>
                </a:tc>
                <a:tc>
                  <a:txBody>
                    <a:bodyPr/>
                    <a:lstStyle/>
                    <a:p>
                      <a:r>
                        <a:rPr lang="it-IT" sz="800" dirty="0" err="1">
                          <a:solidFill>
                            <a:srgbClr val="FF0000"/>
                          </a:solidFill>
                        </a:rPr>
                        <a:t>Cyclonic</a:t>
                      </a:r>
                      <a:r>
                        <a:rPr lang="it-IT" sz="800" dirty="0">
                          <a:solidFill>
                            <a:srgbClr val="FF0000"/>
                          </a:solidFill>
                        </a:rPr>
                        <a:t> – 4 </a:t>
                      </a:r>
                      <a:r>
                        <a:rPr lang="it-IT" sz="800" dirty="0" err="1">
                          <a:solidFill>
                            <a:srgbClr val="FF0000"/>
                          </a:solidFill>
                        </a:rPr>
                        <a:t>days</a:t>
                      </a:r>
                      <a:r>
                        <a:rPr lang="it-IT" sz="800" dirty="0">
                          <a:solidFill>
                            <a:srgbClr val="FF0000"/>
                          </a:solidFill>
                        </a:rPr>
                        <a:t> lifetime </a:t>
                      </a:r>
                      <a:r>
                        <a:rPr lang="it-IT" sz="800" dirty="0" err="1">
                          <a:solidFill>
                            <a:srgbClr val="FF0000"/>
                          </a:solidFill>
                        </a:rPr>
                        <a:t>threshold</a:t>
                      </a:r>
                      <a:endParaRPr lang="it-IT" sz="800" dirty="0">
                        <a:solidFill>
                          <a:srgbClr val="FF0000"/>
                        </a:solidFill>
                      </a:endParaRPr>
                    </a:p>
                  </a:txBody>
                  <a:tcPr/>
                </a:tc>
                <a:tc>
                  <a:txBody>
                    <a:bodyPr/>
                    <a:lstStyle/>
                    <a:p>
                      <a:r>
                        <a:rPr lang="it-IT" sz="800" dirty="0">
                          <a:solidFill>
                            <a:srgbClr val="FF0000"/>
                          </a:solidFill>
                        </a:rPr>
                        <a:t>Sum</a:t>
                      </a:r>
                    </a:p>
                  </a:txBody>
                  <a:tcPr/>
                </a:tc>
                <a:extLst>
                  <a:ext uri="{0D108BD9-81ED-4DB2-BD59-A6C34878D82A}">
                    <a16:rowId xmlns:a16="http://schemas.microsoft.com/office/drawing/2014/main" val="3828553813"/>
                  </a:ext>
                </a:extLst>
              </a:tr>
              <a:tr h="360028">
                <a:tc>
                  <a:txBody>
                    <a:bodyPr/>
                    <a:lstStyle/>
                    <a:p>
                      <a:r>
                        <a:rPr lang="it-IT" sz="800" dirty="0"/>
                        <a:t>GLORYS12V1 </a:t>
                      </a:r>
                      <a:r>
                        <a:rPr lang="it-IT" sz="800" dirty="0" err="1"/>
                        <a:t>remapped</a:t>
                      </a:r>
                      <a:endParaRPr lang="it-IT" sz="800" dirty="0"/>
                    </a:p>
                  </a:txBody>
                  <a:tcPr/>
                </a:tc>
                <a:tc>
                  <a:txBody>
                    <a:bodyPr/>
                    <a:lstStyle/>
                    <a:p>
                      <a:r>
                        <a:rPr lang="it-IT" sz="800" dirty="0"/>
                        <a:t>3268692</a:t>
                      </a:r>
                    </a:p>
                  </a:txBody>
                  <a:tcPr/>
                </a:tc>
                <a:tc>
                  <a:txBody>
                    <a:bodyPr/>
                    <a:lstStyle/>
                    <a:p>
                      <a:r>
                        <a:rPr lang="it-IT" sz="800" dirty="0"/>
                        <a:t>3607777</a:t>
                      </a:r>
                    </a:p>
                  </a:txBody>
                  <a:tcPr/>
                </a:tc>
                <a:tc>
                  <a:txBody>
                    <a:bodyPr/>
                    <a:lstStyle/>
                    <a:p>
                      <a:r>
                        <a:rPr lang="it-IT" sz="800" dirty="0"/>
                        <a:t> 6876469 (2020-2022)</a:t>
                      </a:r>
                    </a:p>
                  </a:txBody>
                  <a:tcPr/>
                </a:tc>
                <a:extLst>
                  <a:ext uri="{0D108BD9-81ED-4DB2-BD59-A6C34878D82A}">
                    <a16:rowId xmlns:a16="http://schemas.microsoft.com/office/drawing/2014/main" val="3714098483"/>
                  </a:ext>
                </a:extLst>
              </a:tr>
            </a:tbl>
          </a:graphicData>
        </a:graphic>
      </p:graphicFrame>
      <p:graphicFrame>
        <p:nvGraphicFramePr>
          <p:cNvPr id="14" name="Tabella 13">
            <a:extLst>
              <a:ext uri="{FF2B5EF4-FFF2-40B4-BE49-F238E27FC236}">
                <a16:creationId xmlns:a16="http://schemas.microsoft.com/office/drawing/2014/main" id="{BE04D0AD-47AE-428F-B7D4-357C20E389C1}"/>
              </a:ext>
            </a:extLst>
          </p:cNvPr>
          <p:cNvGraphicFramePr>
            <a:graphicFrameLocks noGrp="1"/>
          </p:cNvGraphicFramePr>
          <p:nvPr>
            <p:extLst>
              <p:ext uri="{D42A27DB-BD31-4B8C-83A1-F6EECF244321}">
                <p14:modId xmlns:p14="http://schemas.microsoft.com/office/powerpoint/2010/main" val="1902553685"/>
              </p:ext>
            </p:extLst>
          </p:nvPr>
        </p:nvGraphicFramePr>
        <p:xfrm>
          <a:off x="4469351" y="921033"/>
          <a:ext cx="2634092" cy="1036320"/>
        </p:xfrm>
        <a:graphic>
          <a:graphicData uri="http://schemas.openxmlformats.org/drawingml/2006/table">
            <a:tbl>
              <a:tblPr firstRow="1" bandRow="1">
                <a:tableStyleId>{5940675A-B579-460E-94D1-54222C63F5DA}</a:tableStyleId>
              </a:tblPr>
              <a:tblGrid>
                <a:gridCol w="530730">
                  <a:extLst>
                    <a:ext uri="{9D8B030D-6E8A-4147-A177-3AD203B41FA5}">
                      <a16:colId xmlns:a16="http://schemas.microsoft.com/office/drawing/2014/main" val="2465876332"/>
                    </a:ext>
                  </a:extLst>
                </a:gridCol>
                <a:gridCol w="731520">
                  <a:extLst>
                    <a:ext uri="{9D8B030D-6E8A-4147-A177-3AD203B41FA5}">
                      <a16:colId xmlns:a16="http://schemas.microsoft.com/office/drawing/2014/main" val="3478472364"/>
                    </a:ext>
                  </a:extLst>
                </a:gridCol>
                <a:gridCol w="696686">
                  <a:extLst>
                    <a:ext uri="{9D8B030D-6E8A-4147-A177-3AD203B41FA5}">
                      <a16:colId xmlns:a16="http://schemas.microsoft.com/office/drawing/2014/main" val="998666848"/>
                    </a:ext>
                  </a:extLst>
                </a:gridCol>
                <a:gridCol w="675156">
                  <a:extLst>
                    <a:ext uri="{9D8B030D-6E8A-4147-A177-3AD203B41FA5}">
                      <a16:colId xmlns:a16="http://schemas.microsoft.com/office/drawing/2014/main" val="1963922951"/>
                    </a:ext>
                  </a:extLst>
                </a:gridCol>
              </a:tblGrid>
              <a:tr h="498500">
                <a:tc>
                  <a:txBody>
                    <a:bodyPr/>
                    <a:lstStyle/>
                    <a:p>
                      <a:r>
                        <a:rPr lang="it-IT" sz="800" dirty="0">
                          <a:solidFill>
                            <a:srgbClr val="FF0000"/>
                          </a:solidFill>
                        </a:rPr>
                        <a:t>Dataset</a:t>
                      </a:r>
                    </a:p>
                  </a:txBody>
                  <a:tcPr/>
                </a:tc>
                <a:tc>
                  <a:txBody>
                    <a:bodyPr/>
                    <a:lstStyle/>
                    <a:p>
                      <a:r>
                        <a:rPr lang="it-IT" sz="800" dirty="0" err="1">
                          <a:solidFill>
                            <a:srgbClr val="FF0000"/>
                          </a:solidFill>
                        </a:rPr>
                        <a:t>Anticyclonic</a:t>
                      </a:r>
                      <a:r>
                        <a:rPr lang="it-IT" sz="800" dirty="0">
                          <a:solidFill>
                            <a:srgbClr val="FF0000"/>
                          </a:solidFill>
                        </a:rPr>
                        <a:t> – 4 </a:t>
                      </a:r>
                      <a:r>
                        <a:rPr lang="it-IT" sz="800" dirty="0" err="1">
                          <a:solidFill>
                            <a:srgbClr val="FF0000"/>
                          </a:solidFill>
                        </a:rPr>
                        <a:t>days</a:t>
                      </a:r>
                      <a:r>
                        <a:rPr lang="it-IT" sz="800" dirty="0">
                          <a:solidFill>
                            <a:srgbClr val="FF0000"/>
                          </a:solidFill>
                        </a:rPr>
                        <a:t> lifetime </a:t>
                      </a:r>
                      <a:r>
                        <a:rPr lang="it-IT" sz="800" dirty="0" err="1">
                          <a:solidFill>
                            <a:srgbClr val="FF0000"/>
                          </a:solidFill>
                        </a:rPr>
                        <a:t>threshold</a:t>
                      </a:r>
                      <a:endParaRPr lang="it-IT" sz="800" dirty="0">
                        <a:solidFill>
                          <a:srgbClr val="FF0000"/>
                        </a:solidFill>
                      </a:endParaRPr>
                    </a:p>
                  </a:txBody>
                  <a:tcPr/>
                </a:tc>
                <a:tc>
                  <a:txBody>
                    <a:bodyPr/>
                    <a:lstStyle/>
                    <a:p>
                      <a:r>
                        <a:rPr lang="it-IT" sz="800" dirty="0" err="1">
                          <a:solidFill>
                            <a:srgbClr val="FF0000"/>
                          </a:solidFill>
                        </a:rPr>
                        <a:t>Cyclonic</a:t>
                      </a:r>
                      <a:r>
                        <a:rPr lang="it-IT" sz="800" dirty="0">
                          <a:solidFill>
                            <a:srgbClr val="FF0000"/>
                          </a:solidFill>
                        </a:rPr>
                        <a:t> – 4 </a:t>
                      </a:r>
                      <a:r>
                        <a:rPr lang="it-IT" sz="800" dirty="0" err="1">
                          <a:solidFill>
                            <a:srgbClr val="FF0000"/>
                          </a:solidFill>
                        </a:rPr>
                        <a:t>days</a:t>
                      </a:r>
                      <a:r>
                        <a:rPr lang="it-IT" sz="800" dirty="0">
                          <a:solidFill>
                            <a:srgbClr val="FF0000"/>
                          </a:solidFill>
                        </a:rPr>
                        <a:t> lifetime </a:t>
                      </a:r>
                      <a:r>
                        <a:rPr lang="it-IT" sz="800" dirty="0" err="1">
                          <a:solidFill>
                            <a:srgbClr val="FF0000"/>
                          </a:solidFill>
                        </a:rPr>
                        <a:t>threshold</a:t>
                      </a:r>
                      <a:endParaRPr lang="it-IT" sz="800" dirty="0">
                        <a:solidFill>
                          <a:srgbClr val="FF0000"/>
                        </a:solidFill>
                      </a:endParaRPr>
                    </a:p>
                  </a:txBody>
                  <a:tcPr/>
                </a:tc>
                <a:tc>
                  <a:txBody>
                    <a:bodyPr/>
                    <a:lstStyle/>
                    <a:p>
                      <a:r>
                        <a:rPr lang="it-IT" sz="800" dirty="0">
                          <a:solidFill>
                            <a:srgbClr val="FF0000"/>
                          </a:solidFill>
                        </a:rPr>
                        <a:t>Sum</a:t>
                      </a:r>
                    </a:p>
                  </a:txBody>
                  <a:tcPr/>
                </a:tc>
                <a:extLst>
                  <a:ext uri="{0D108BD9-81ED-4DB2-BD59-A6C34878D82A}">
                    <a16:rowId xmlns:a16="http://schemas.microsoft.com/office/drawing/2014/main" val="3828553813"/>
                  </a:ext>
                </a:extLst>
              </a:tr>
              <a:tr h="360028">
                <a:tc>
                  <a:txBody>
                    <a:bodyPr/>
                    <a:lstStyle/>
                    <a:p>
                      <a:r>
                        <a:rPr lang="it-IT" sz="800" dirty="0"/>
                        <a:t>AVISO </a:t>
                      </a:r>
                    </a:p>
                  </a:txBody>
                  <a:tcPr/>
                </a:tc>
                <a:tc>
                  <a:txBody>
                    <a:bodyPr/>
                    <a:lstStyle/>
                    <a:p>
                      <a:r>
                        <a:rPr lang="it-IT" sz="800" dirty="0"/>
                        <a:t>3526137</a:t>
                      </a:r>
                    </a:p>
                  </a:txBody>
                  <a:tcPr/>
                </a:tc>
                <a:tc>
                  <a:txBody>
                    <a:bodyPr/>
                    <a:lstStyle/>
                    <a:p>
                      <a:r>
                        <a:rPr lang="it-IT" sz="800" dirty="0"/>
                        <a:t>3632294</a:t>
                      </a:r>
                    </a:p>
                  </a:txBody>
                  <a:tcPr/>
                </a:tc>
                <a:tc>
                  <a:txBody>
                    <a:bodyPr/>
                    <a:lstStyle/>
                    <a:p>
                      <a:r>
                        <a:rPr lang="it-IT" sz="800" b="0" dirty="0"/>
                        <a:t> 7158431</a:t>
                      </a:r>
                      <a:r>
                        <a:rPr lang="it-IT" sz="800" dirty="0"/>
                        <a:t> (2020-2022)</a:t>
                      </a:r>
                    </a:p>
                  </a:txBody>
                  <a:tcPr/>
                </a:tc>
                <a:extLst>
                  <a:ext uri="{0D108BD9-81ED-4DB2-BD59-A6C34878D82A}">
                    <a16:rowId xmlns:a16="http://schemas.microsoft.com/office/drawing/2014/main" val="3714098483"/>
                  </a:ext>
                </a:extLst>
              </a:tr>
            </a:tbl>
          </a:graphicData>
        </a:graphic>
      </p:graphicFrame>
      <p:graphicFrame>
        <p:nvGraphicFramePr>
          <p:cNvPr id="15" name="Tabella 14">
            <a:extLst>
              <a:ext uri="{FF2B5EF4-FFF2-40B4-BE49-F238E27FC236}">
                <a16:creationId xmlns:a16="http://schemas.microsoft.com/office/drawing/2014/main" id="{8045D21D-D7B9-43B5-B763-5FEA1F8B9D19}"/>
              </a:ext>
            </a:extLst>
          </p:cNvPr>
          <p:cNvGraphicFramePr>
            <a:graphicFrameLocks noGrp="1"/>
          </p:cNvGraphicFramePr>
          <p:nvPr>
            <p:extLst/>
          </p:nvPr>
        </p:nvGraphicFramePr>
        <p:xfrm>
          <a:off x="9266905" y="3701765"/>
          <a:ext cx="2863652" cy="939148"/>
        </p:xfrm>
        <a:graphic>
          <a:graphicData uri="http://schemas.openxmlformats.org/drawingml/2006/table">
            <a:tbl>
              <a:tblPr firstRow="1" bandRow="1">
                <a:tableStyleId>{5940675A-B579-460E-94D1-54222C63F5DA}</a:tableStyleId>
              </a:tblPr>
              <a:tblGrid>
                <a:gridCol w="673507">
                  <a:extLst>
                    <a:ext uri="{9D8B030D-6E8A-4147-A177-3AD203B41FA5}">
                      <a16:colId xmlns:a16="http://schemas.microsoft.com/office/drawing/2014/main" val="2465876332"/>
                    </a:ext>
                  </a:extLst>
                </a:gridCol>
                <a:gridCol w="758319">
                  <a:extLst>
                    <a:ext uri="{9D8B030D-6E8A-4147-A177-3AD203B41FA5}">
                      <a16:colId xmlns:a16="http://schemas.microsoft.com/office/drawing/2014/main" val="3478472364"/>
                    </a:ext>
                  </a:extLst>
                </a:gridCol>
                <a:gridCol w="715913">
                  <a:extLst>
                    <a:ext uri="{9D8B030D-6E8A-4147-A177-3AD203B41FA5}">
                      <a16:colId xmlns:a16="http://schemas.microsoft.com/office/drawing/2014/main" val="998666848"/>
                    </a:ext>
                  </a:extLst>
                </a:gridCol>
                <a:gridCol w="715913">
                  <a:extLst>
                    <a:ext uri="{9D8B030D-6E8A-4147-A177-3AD203B41FA5}">
                      <a16:colId xmlns:a16="http://schemas.microsoft.com/office/drawing/2014/main" val="1963922951"/>
                    </a:ext>
                  </a:extLst>
                </a:gridCol>
              </a:tblGrid>
              <a:tr h="498500">
                <a:tc>
                  <a:txBody>
                    <a:bodyPr/>
                    <a:lstStyle/>
                    <a:p>
                      <a:r>
                        <a:rPr lang="it-IT" sz="800" dirty="0">
                          <a:solidFill>
                            <a:srgbClr val="FF0000"/>
                          </a:solidFill>
                        </a:rPr>
                        <a:t>Dataset</a:t>
                      </a:r>
                    </a:p>
                  </a:txBody>
                  <a:tcPr/>
                </a:tc>
                <a:tc>
                  <a:txBody>
                    <a:bodyPr/>
                    <a:lstStyle/>
                    <a:p>
                      <a:r>
                        <a:rPr lang="it-IT" sz="800" dirty="0" err="1">
                          <a:solidFill>
                            <a:srgbClr val="FF0000"/>
                          </a:solidFill>
                        </a:rPr>
                        <a:t>Anticyclonic</a:t>
                      </a:r>
                      <a:r>
                        <a:rPr lang="it-IT" sz="800" dirty="0">
                          <a:solidFill>
                            <a:srgbClr val="FF0000"/>
                          </a:solidFill>
                        </a:rPr>
                        <a:t> – 4 </a:t>
                      </a:r>
                      <a:r>
                        <a:rPr lang="it-IT" sz="800" dirty="0" err="1">
                          <a:solidFill>
                            <a:srgbClr val="FF0000"/>
                          </a:solidFill>
                        </a:rPr>
                        <a:t>days</a:t>
                      </a:r>
                      <a:r>
                        <a:rPr lang="it-IT" sz="800" dirty="0">
                          <a:solidFill>
                            <a:srgbClr val="FF0000"/>
                          </a:solidFill>
                        </a:rPr>
                        <a:t> lifetime </a:t>
                      </a:r>
                      <a:r>
                        <a:rPr lang="it-IT" sz="800" dirty="0" err="1">
                          <a:solidFill>
                            <a:srgbClr val="FF0000"/>
                          </a:solidFill>
                        </a:rPr>
                        <a:t>threshold</a:t>
                      </a:r>
                      <a:endParaRPr lang="it-IT" sz="800" dirty="0">
                        <a:solidFill>
                          <a:srgbClr val="FF0000"/>
                        </a:solidFill>
                      </a:endParaRPr>
                    </a:p>
                  </a:txBody>
                  <a:tcPr/>
                </a:tc>
                <a:tc>
                  <a:txBody>
                    <a:bodyPr/>
                    <a:lstStyle/>
                    <a:p>
                      <a:r>
                        <a:rPr lang="it-IT" sz="800" dirty="0" err="1">
                          <a:solidFill>
                            <a:srgbClr val="FF0000"/>
                          </a:solidFill>
                        </a:rPr>
                        <a:t>Cyclonic</a:t>
                      </a:r>
                      <a:r>
                        <a:rPr lang="it-IT" sz="800" dirty="0">
                          <a:solidFill>
                            <a:srgbClr val="FF0000"/>
                          </a:solidFill>
                        </a:rPr>
                        <a:t> – 4 </a:t>
                      </a:r>
                      <a:r>
                        <a:rPr lang="it-IT" sz="800" dirty="0" err="1">
                          <a:solidFill>
                            <a:srgbClr val="FF0000"/>
                          </a:solidFill>
                        </a:rPr>
                        <a:t>days</a:t>
                      </a:r>
                      <a:r>
                        <a:rPr lang="it-IT" sz="800" dirty="0">
                          <a:solidFill>
                            <a:srgbClr val="FF0000"/>
                          </a:solidFill>
                        </a:rPr>
                        <a:t> lifetime </a:t>
                      </a:r>
                      <a:r>
                        <a:rPr lang="it-IT" sz="800" dirty="0" err="1">
                          <a:solidFill>
                            <a:srgbClr val="FF0000"/>
                          </a:solidFill>
                        </a:rPr>
                        <a:t>threshold</a:t>
                      </a:r>
                      <a:endParaRPr lang="it-IT" sz="800" dirty="0">
                        <a:solidFill>
                          <a:srgbClr val="FF0000"/>
                        </a:solidFill>
                      </a:endParaRPr>
                    </a:p>
                  </a:txBody>
                  <a:tcPr/>
                </a:tc>
                <a:tc>
                  <a:txBody>
                    <a:bodyPr/>
                    <a:lstStyle/>
                    <a:p>
                      <a:r>
                        <a:rPr lang="it-IT" sz="800" dirty="0">
                          <a:solidFill>
                            <a:srgbClr val="FF0000"/>
                          </a:solidFill>
                        </a:rPr>
                        <a:t>Sum</a:t>
                      </a:r>
                    </a:p>
                  </a:txBody>
                  <a:tcPr/>
                </a:tc>
                <a:extLst>
                  <a:ext uri="{0D108BD9-81ED-4DB2-BD59-A6C34878D82A}">
                    <a16:rowId xmlns:a16="http://schemas.microsoft.com/office/drawing/2014/main" val="3828553813"/>
                  </a:ext>
                </a:extLst>
              </a:tr>
              <a:tr h="360028">
                <a:tc>
                  <a:txBody>
                    <a:bodyPr/>
                    <a:lstStyle/>
                    <a:p>
                      <a:r>
                        <a:rPr lang="it-IT" sz="800" dirty="0"/>
                        <a:t>GLORYS2V4</a:t>
                      </a:r>
                    </a:p>
                  </a:txBody>
                  <a:tcPr/>
                </a:tc>
                <a:tc>
                  <a:txBody>
                    <a:bodyPr/>
                    <a:lstStyle/>
                    <a:p>
                      <a:r>
                        <a:rPr lang="it-IT" sz="800" dirty="0"/>
                        <a:t>2775745</a:t>
                      </a:r>
                    </a:p>
                  </a:txBody>
                  <a:tcPr/>
                </a:tc>
                <a:tc>
                  <a:txBody>
                    <a:bodyPr/>
                    <a:lstStyle/>
                    <a:p>
                      <a:r>
                        <a:rPr lang="it-IT" sz="800" dirty="0"/>
                        <a:t>2958824</a:t>
                      </a:r>
                    </a:p>
                  </a:txBody>
                  <a:tcPr/>
                </a:tc>
                <a:tc>
                  <a:txBody>
                    <a:bodyPr/>
                    <a:lstStyle/>
                    <a:p>
                      <a:r>
                        <a:rPr lang="it-IT" sz="800" dirty="0"/>
                        <a:t>5734569 (2020-2022)</a:t>
                      </a:r>
                    </a:p>
                  </a:txBody>
                  <a:tcPr/>
                </a:tc>
                <a:extLst>
                  <a:ext uri="{0D108BD9-81ED-4DB2-BD59-A6C34878D82A}">
                    <a16:rowId xmlns:a16="http://schemas.microsoft.com/office/drawing/2014/main" val="3714098483"/>
                  </a:ext>
                </a:extLst>
              </a:tr>
            </a:tbl>
          </a:graphicData>
        </a:graphic>
      </p:graphicFrame>
    </p:spTree>
    <p:extLst>
      <p:ext uri="{BB962C8B-B14F-4D97-AF65-F5344CB8AC3E}">
        <p14:creationId xmlns:p14="http://schemas.microsoft.com/office/powerpoint/2010/main" val="4134351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EA96B-E20E-496E-B85F-0BE67317E2A6}"/>
              </a:ext>
            </a:extLst>
          </p:cNvPr>
          <p:cNvSpPr>
            <a:spLocks noGrp="1"/>
          </p:cNvSpPr>
          <p:nvPr>
            <p:ph type="title"/>
          </p:nvPr>
        </p:nvSpPr>
        <p:spPr>
          <a:xfrm>
            <a:off x="0" y="18255"/>
            <a:ext cx="12261273" cy="809059"/>
          </a:xfrm>
        </p:spPr>
        <p:txBody>
          <a:bodyPr>
            <a:normAutofit/>
          </a:bodyPr>
          <a:lstStyle/>
          <a:p>
            <a:r>
              <a:rPr lang="it-IT" sz="4000" b="1" dirty="0"/>
              <a:t>Eddy </a:t>
            </a:r>
            <a:r>
              <a:rPr lang="it-IT" sz="4000" b="1" dirty="0" err="1"/>
              <a:t>Matching</a:t>
            </a:r>
            <a:endParaRPr lang="it-IT" sz="4000" b="1" dirty="0"/>
          </a:p>
        </p:txBody>
      </p:sp>
      <p:sp>
        <p:nvSpPr>
          <p:cNvPr id="7" name="Rettangolo 6">
            <a:extLst>
              <a:ext uri="{FF2B5EF4-FFF2-40B4-BE49-F238E27FC236}">
                <a16:creationId xmlns:a16="http://schemas.microsoft.com/office/drawing/2014/main" id="{287A260E-E62E-41ED-A1B5-E1D174998315}"/>
              </a:ext>
            </a:extLst>
          </p:cNvPr>
          <p:cNvSpPr/>
          <p:nvPr/>
        </p:nvSpPr>
        <p:spPr>
          <a:xfrm>
            <a:off x="-2" y="712610"/>
            <a:ext cx="12192000" cy="1477328"/>
          </a:xfrm>
          <a:prstGeom prst="rect">
            <a:avLst/>
          </a:prstGeom>
        </p:spPr>
        <p:txBody>
          <a:bodyPr wrap="square">
            <a:spAutoFit/>
          </a:bodyPr>
          <a:lstStyle/>
          <a:p>
            <a:r>
              <a:rPr lang="en-US" dirty="0"/>
              <a:t>Evaluation of the goodness of each reanalysis systems in counting the population of observed eddies. </a:t>
            </a:r>
          </a:p>
          <a:p>
            <a:r>
              <a:rPr lang="en-US" dirty="0"/>
              <a:t>We choose pair eddies,  with the lowest Cost Function within 125 km of distance between </a:t>
            </a:r>
            <a:r>
              <a:rPr lang="en-US" dirty="0" err="1"/>
              <a:t>centres</a:t>
            </a:r>
            <a:r>
              <a:rPr lang="en-US" dirty="0"/>
              <a:t>:​ Amplitude and Radius must be close to the previous observation. In case of several candidates only the  closest is kept (lowest Cost Function). </a:t>
            </a:r>
          </a:p>
          <a:p>
            <a:r>
              <a:rPr lang="en-US" dirty="0"/>
              <a:t>We consider only eddies with a lifetime ≥ 4 days.</a:t>
            </a:r>
          </a:p>
          <a:p>
            <a:endParaRPr lang="it-IT" dirty="0"/>
          </a:p>
        </p:txBody>
      </p:sp>
      <p:sp>
        <p:nvSpPr>
          <p:cNvPr id="4" name="Segnaposto numero diapositiva 3">
            <a:extLst>
              <a:ext uri="{FF2B5EF4-FFF2-40B4-BE49-F238E27FC236}">
                <a16:creationId xmlns:a16="http://schemas.microsoft.com/office/drawing/2014/main" id="{CC167423-153B-4225-96E3-8803517302C5}"/>
              </a:ext>
            </a:extLst>
          </p:cNvPr>
          <p:cNvSpPr>
            <a:spLocks noGrp="1"/>
          </p:cNvSpPr>
          <p:nvPr>
            <p:ph type="sldNum" sz="quarter" idx="12"/>
          </p:nvPr>
        </p:nvSpPr>
        <p:spPr/>
        <p:txBody>
          <a:bodyPr/>
          <a:lstStyle/>
          <a:p>
            <a:fld id="{D60B5FF0-F243-4E87-849B-19D0E31935DB}" type="slidenum">
              <a:rPr lang="it-IT" smtClean="0"/>
              <a:t>31</a:t>
            </a:fld>
            <a:endParaRPr lang="it-IT"/>
          </a:p>
        </p:txBody>
      </p:sp>
      <p:pic>
        <p:nvPicPr>
          <p:cNvPr id="5" name="Immagine 4">
            <a:extLst>
              <a:ext uri="{FF2B5EF4-FFF2-40B4-BE49-F238E27FC236}">
                <a16:creationId xmlns:a16="http://schemas.microsoft.com/office/drawing/2014/main" id="{6C602D84-161E-4150-B31E-FB54A8EE9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8911"/>
            <a:ext cx="12192000" cy="4889090"/>
          </a:xfrm>
          <a:prstGeom prst="rect">
            <a:avLst/>
          </a:prstGeom>
        </p:spPr>
      </p:pic>
    </p:spTree>
    <p:extLst>
      <p:ext uri="{BB962C8B-B14F-4D97-AF65-F5344CB8AC3E}">
        <p14:creationId xmlns:p14="http://schemas.microsoft.com/office/powerpoint/2010/main" val="1813828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43980-AAB2-481F-9180-4925842C6DBB}"/>
              </a:ext>
            </a:extLst>
          </p:cNvPr>
          <p:cNvSpPr>
            <a:spLocks noGrp="1"/>
          </p:cNvSpPr>
          <p:nvPr>
            <p:ph type="title"/>
          </p:nvPr>
        </p:nvSpPr>
        <p:spPr>
          <a:xfrm>
            <a:off x="0" y="18255"/>
            <a:ext cx="12192000" cy="562037"/>
          </a:xfrm>
        </p:spPr>
        <p:txBody>
          <a:bodyPr>
            <a:noAutofit/>
          </a:bodyPr>
          <a:lstStyle/>
          <a:p>
            <a:r>
              <a:rPr lang="it-IT" sz="4000" b="1" dirty="0"/>
              <a:t>Eddy </a:t>
            </a:r>
            <a:r>
              <a:rPr lang="it-IT" sz="4000" b="1" dirty="0" err="1"/>
              <a:t>Matching</a:t>
            </a:r>
            <a:r>
              <a:rPr lang="it-IT" sz="4000" b="1" dirty="0"/>
              <a:t>: POD &amp; FAR </a:t>
            </a:r>
            <a:r>
              <a:rPr lang="it-IT" sz="4000" b="1" dirty="0" err="1"/>
              <a:t>timeseries</a:t>
            </a:r>
            <a:endParaRPr lang="it-IT" sz="4000" b="1" dirty="0"/>
          </a:p>
        </p:txBody>
      </p:sp>
      <p:sp>
        <p:nvSpPr>
          <p:cNvPr id="8" name="Rettangolo 7">
            <a:extLst>
              <a:ext uri="{FF2B5EF4-FFF2-40B4-BE49-F238E27FC236}">
                <a16:creationId xmlns:a16="http://schemas.microsoft.com/office/drawing/2014/main" id="{D7FD541A-0B4C-4EC7-A676-6725674547F2}"/>
              </a:ext>
            </a:extLst>
          </p:cNvPr>
          <p:cNvSpPr/>
          <p:nvPr/>
        </p:nvSpPr>
        <p:spPr>
          <a:xfrm>
            <a:off x="0" y="516377"/>
            <a:ext cx="12192000" cy="877163"/>
          </a:xfrm>
          <a:prstGeom prst="rect">
            <a:avLst/>
          </a:prstGeom>
        </p:spPr>
        <p:txBody>
          <a:bodyPr wrap="square">
            <a:spAutoFit/>
          </a:bodyPr>
          <a:lstStyle/>
          <a:p>
            <a:r>
              <a:rPr lang="en-US" sz="1700" dirty="0"/>
              <a:t>Skill of reanalysis dataset, compared to the satellite data (AVISO: Multi-mission daily gridded (1/4°) product). ​</a:t>
            </a:r>
          </a:p>
          <a:p>
            <a:r>
              <a:rPr lang="en-US" sz="1700" dirty="0"/>
              <a:t>POD eddies is used to calculate the fraction of detected that are captured by Reanalysis Dataset, while FAR is used to calculate the fraction of detected eddies in Reanalysis Dataset that doesn’t occur.​</a:t>
            </a:r>
            <a:endParaRPr lang="it-IT" sz="1700" dirty="0"/>
          </a:p>
        </p:txBody>
      </p:sp>
      <p:graphicFrame>
        <p:nvGraphicFramePr>
          <p:cNvPr id="12" name="Tabella 11">
            <a:extLst>
              <a:ext uri="{FF2B5EF4-FFF2-40B4-BE49-F238E27FC236}">
                <a16:creationId xmlns:a16="http://schemas.microsoft.com/office/drawing/2014/main" id="{827E7FB3-61B0-4323-9ABD-436BA49235C0}"/>
              </a:ext>
            </a:extLst>
          </p:cNvPr>
          <p:cNvGraphicFramePr>
            <a:graphicFrameLocks noGrp="1"/>
          </p:cNvGraphicFramePr>
          <p:nvPr>
            <p:extLst>
              <p:ext uri="{D42A27DB-BD31-4B8C-83A1-F6EECF244321}">
                <p14:modId xmlns:p14="http://schemas.microsoft.com/office/powerpoint/2010/main" val="712636879"/>
              </p:ext>
            </p:extLst>
          </p:nvPr>
        </p:nvGraphicFramePr>
        <p:xfrm>
          <a:off x="267190" y="1434400"/>
          <a:ext cx="4816197" cy="1304376"/>
        </p:xfrm>
        <a:graphic>
          <a:graphicData uri="http://schemas.openxmlformats.org/drawingml/2006/table">
            <a:tbl>
              <a:tblPr firstRow="1" bandRow="1">
                <a:tableStyleId>{5940675A-B579-460E-94D1-54222C63F5DA}</a:tableStyleId>
              </a:tblPr>
              <a:tblGrid>
                <a:gridCol w="785018">
                  <a:extLst>
                    <a:ext uri="{9D8B030D-6E8A-4147-A177-3AD203B41FA5}">
                      <a16:colId xmlns:a16="http://schemas.microsoft.com/office/drawing/2014/main" val="3132347906"/>
                    </a:ext>
                  </a:extLst>
                </a:gridCol>
                <a:gridCol w="1230570">
                  <a:extLst>
                    <a:ext uri="{9D8B030D-6E8A-4147-A177-3AD203B41FA5}">
                      <a16:colId xmlns:a16="http://schemas.microsoft.com/office/drawing/2014/main" val="3281560851"/>
                    </a:ext>
                  </a:extLst>
                </a:gridCol>
                <a:gridCol w="1098983">
                  <a:extLst>
                    <a:ext uri="{9D8B030D-6E8A-4147-A177-3AD203B41FA5}">
                      <a16:colId xmlns:a16="http://schemas.microsoft.com/office/drawing/2014/main" val="2170709900"/>
                    </a:ext>
                  </a:extLst>
                </a:gridCol>
                <a:gridCol w="778700">
                  <a:extLst>
                    <a:ext uri="{9D8B030D-6E8A-4147-A177-3AD203B41FA5}">
                      <a16:colId xmlns:a16="http://schemas.microsoft.com/office/drawing/2014/main" val="1753351881"/>
                    </a:ext>
                  </a:extLst>
                </a:gridCol>
                <a:gridCol w="922926">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GLORYS12V1</a:t>
                      </a:r>
                    </a:p>
                  </a:txBody>
                  <a:tcPr/>
                </a:tc>
                <a:tc>
                  <a:txBody>
                    <a:bodyPr/>
                    <a:lstStyle/>
                    <a:p>
                      <a:r>
                        <a:rPr lang="it-IT" sz="1200" dirty="0"/>
                        <a:t>GLORYS2V4</a:t>
                      </a:r>
                    </a:p>
                  </a:txBody>
                  <a:tcPr/>
                </a:tc>
                <a:tc>
                  <a:txBody>
                    <a:bodyPr/>
                    <a:lstStyle/>
                    <a:p>
                      <a:r>
                        <a:rPr lang="it-IT" sz="1200" dirty="0"/>
                        <a:t>Diff. (</a:t>
                      </a:r>
                      <a:r>
                        <a:rPr lang="it-IT" sz="1200" dirty="0" err="1"/>
                        <a:t>mean</a:t>
                      </a:r>
                      <a:r>
                        <a:rPr lang="it-IT" sz="1200" dirty="0"/>
                        <a:t> </a:t>
                      </a:r>
                      <a:r>
                        <a:rPr lang="it-IT" sz="1200" dirty="0" err="1"/>
                        <a:t>values</a:t>
                      </a:r>
                      <a:r>
                        <a:rPr lang="it-IT" sz="1200" dirty="0"/>
                        <a:t>)</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0.614±0.008</a:t>
                      </a:r>
                    </a:p>
                  </a:txBody>
                  <a:tcPr/>
                </a:tc>
                <a:tc>
                  <a:txBody>
                    <a:bodyPr/>
                    <a:lstStyle/>
                    <a:p>
                      <a:r>
                        <a:rPr lang="it-IT" sz="1200" dirty="0"/>
                        <a:t>0.543±0.009</a:t>
                      </a:r>
                    </a:p>
                  </a:txBody>
                  <a:tcPr/>
                </a:tc>
                <a:tc>
                  <a:txBody>
                    <a:bodyPr/>
                    <a:lstStyle/>
                    <a:p>
                      <a:r>
                        <a:rPr lang="it-IT" sz="1200" dirty="0"/>
                        <a:t>0.07</a:t>
                      </a:r>
                    </a:p>
                  </a:txBody>
                  <a:tcPr/>
                </a:tc>
                <a:tc>
                  <a:txBody>
                    <a:bodyPr/>
                    <a:lstStyle/>
                    <a:p>
                      <a:r>
                        <a:rPr lang="it-IT" sz="1200" dirty="0"/>
                        <a:t>+12.9%</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0.359±0.009</a:t>
                      </a:r>
                    </a:p>
                  </a:txBody>
                  <a:tcPr/>
                </a:tc>
                <a:tc>
                  <a:txBody>
                    <a:bodyPr/>
                    <a:lstStyle/>
                    <a:p>
                      <a:r>
                        <a:rPr lang="it-IT" sz="1200" dirty="0"/>
                        <a:t>0.321±0.018</a:t>
                      </a:r>
                    </a:p>
                  </a:txBody>
                  <a:tcPr/>
                </a:tc>
                <a:tc>
                  <a:txBody>
                    <a:bodyPr/>
                    <a:lstStyle/>
                    <a:p>
                      <a:r>
                        <a:rPr lang="it-IT" sz="1200" dirty="0"/>
                        <a:t>0.04</a:t>
                      </a:r>
                    </a:p>
                  </a:txBody>
                  <a:tcPr/>
                </a:tc>
                <a:tc>
                  <a:txBody>
                    <a:bodyPr/>
                    <a:lstStyle/>
                    <a:p>
                      <a:r>
                        <a:rPr lang="it-IT" sz="1200" dirty="0"/>
                        <a:t>+12.5%</a:t>
                      </a:r>
                    </a:p>
                  </a:txBody>
                  <a:tcPr/>
                </a:tc>
                <a:extLst>
                  <a:ext uri="{0D108BD9-81ED-4DB2-BD59-A6C34878D82A}">
                    <a16:rowId xmlns:a16="http://schemas.microsoft.com/office/drawing/2014/main" val="992857541"/>
                  </a:ext>
                </a:extLst>
              </a:tr>
            </a:tbl>
          </a:graphicData>
        </a:graphic>
      </p:graphicFrame>
      <p:sp>
        <p:nvSpPr>
          <p:cNvPr id="4" name="Segnaposto numero diapositiva 3">
            <a:extLst>
              <a:ext uri="{FF2B5EF4-FFF2-40B4-BE49-F238E27FC236}">
                <a16:creationId xmlns:a16="http://schemas.microsoft.com/office/drawing/2014/main" id="{20A57AA3-265C-4930-9783-403E86C6C269}"/>
              </a:ext>
            </a:extLst>
          </p:cNvPr>
          <p:cNvSpPr>
            <a:spLocks noGrp="1"/>
          </p:cNvSpPr>
          <p:nvPr>
            <p:ph type="sldNum" sz="quarter" idx="12"/>
          </p:nvPr>
        </p:nvSpPr>
        <p:spPr/>
        <p:txBody>
          <a:bodyPr/>
          <a:lstStyle/>
          <a:p>
            <a:fld id="{D60B5FF0-F243-4E87-849B-19D0E31935DB}" type="slidenum">
              <a:rPr lang="it-IT" smtClean="0"/>
              <a:t>32</a:t>
            </a:fld>
            <a:endParaRPr lang="it-IT"/>
          </a:p>
        </p:txBody>
      </p:sp>
      <p:pic>
        <p:nvPicPr>
          <p:cNvPr id="5" name="Immagine 4">
            <a:extLst>
              <a:ext uri="{FF2B5EF4-FFF2-40B4-BE49-F238E27FC236}">
                <a16:creationId xmlns:a16="http://schemas.microsoft.com/office/drawing/2014/main" id="{90CA41A5-C0AE-4922-A5C1-20EA4C401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613" y="2608607"/>
            <a:ext cx="6719611" cy="4170287"/>
          </a:xfrm>
          <a:prstGeom prst="rect">
            <a:avLst/>
          </a:prstGeom>
        </p:spPr>
      </p:pic>
      <p:pic>
        <p:nvPicPr>
          <p:cNvPr id="7" name="Immagine 6">
            <a:extLst>
              <a:ext uri="{FF2B5EF4-FFF2-40B4-BE49-F238E27FC236}">
                <a16:creationId xmlns:a16="http://schemas.microsoft.com/office/drawing/2014/main" id="{87A3F709-3EC1-4BE1-B837-1BB7D3390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 y="2791357"/>
            <a:ext cx="5380960" cy="4066643"/>
          </a:xfrm>
          <a:prstGeom prst="rect">
            <a:avLst/>
          </a:prstGeom>
        </p:spPr>
      </p:pic>
      <p:sp>
        <p:nvSpPr>
          <p:cNvPr id="10" name="Ovale 9">
            <a:extLst>
              <a:ext uri="{FF2B5EF4-FFF2-40B4-BE49-F238E27FC236}">
                <a16:creationId xmlns:a16="http://schemas.microsoft.com/office/drawing/2014/main" id="{59A5ABA2-591B-4D80-8700-E062588EE7FF}"/>
              </a:ext>
            </a:extLst>
          </p:cNvPr>
          <p:cNvSpPr/>
          <p:nvPr/>
        </p:nvSpPr>
        <p:spPr>
          <a:xfrm>
            <a:off x="5985016" y="2791357"/>
            <a:ext cx="110613" cy="7489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CFC68E4B-6DFD-4FF7-90D3-1F6B53C8CB9B}"/>
              </a:ext>
            </a:extLst>
          </p:cNvPr>
          <p:cNvSpPr/>
          <p:nvPr/>
        </p:nvSpPr>
        <p:spPr>
          <a:xfrm>
            <a:off x="5981358" y="3659844"/>
            <a:ext cx="110614" cy="6466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8876FE00-6006-4FD8-AFAB-E0C7DBDCF13E}"/>
              </a:ext>
            </a:extLst>
          </p:cNvPr>
          <p:cNvSpPr/>
          <p:nvPr/>
        </p:nvSpPr>
        <p:spPr>
          <a:xfrm>
            <a:off x="5981358" y="4716474"/>
            <a:ext cx="110614" cy="689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5A12621D-3FB1-43D3-97FB-64F6EBB336F4}"/>
              </a:ext>
            </a:extLst>
          </p:cNvPr>
          <p:cNvSpPr/>
          <p:nvPr/>
        </p:nvSpPr>
        <p:spPr>
          <a:xfrm>
            <a:off x="5989417" y="5402258"/>
            <a:ext cx="110613" cy="7489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2 18">
            <a:extLst>
              <a:ext uri="{FF2B5EF4-FFF2-40B4-BE49-F238E27FC236}">
                <a16:creationId xmlns:a16="http://schemas.microsoft.com/office/drawing/2014/main" id="{A12F3EA1-12C7-4721-B326-E1E227A74DA1}"/>
              </a:ext>
            </a:extLst>
          </p:cNvPr>
          <p:cNvCxnSpPr>
            <a:cxnSpLocks/>
            <a:stCxn id="10" idx="0"/>
          </p:cNvCxnSpPr>
          <p:nvPr/>
        </p:nvCxnSpPr>
        <p:spPr>
          <a:xfrm flipH="1" flipV="1">
            <a:off x="5819961" y="2286001"/>
            <a:ext cx="220362" cy="505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D01F2BB5-B96B-4F58-AD4A-17EDE277FB3E}"/>
              </a:ext>
            </a:extLst>
          </p:cNvPr>
          <p:cNvSpPr txBox="1"/>
          <p:nvPr/>
        </p:nvSpPr>
        <p:spPr>
          <a:xfrm>
            <a:off x="9524157" y="1525945"/>
            <a:ext cx="2667843" cy="600164"/>
          </a:xfrm>
          <a:prstGeom prst="rect">
            <a:avLst/>
          </a:prstGeom>
          <a:noFill/>
        </p:spPr>
        <p:txBody>
          <a:bodyPr wrap="square" rtlCol="0">
            <a:spAutoFit/>
          </a:bodyPr>
          <a:lstStyle/>
          <a:p>
            <a:r>
              <a:rPr lang="it-IT" sz="1100" b="1" dirty="0" err="1">
                <a:solidFill>
                  <a:srgbClr val="FF0000"/>
                </a:solidFill>
              </a:rPr>
              <a:t>Suspicious</a:t>
            </a:r>
            <a:r>
              <a:rPr lang="it-IT" sz="1100" b="1" dirty="0">
                <a:solidFill>
                  <a:srgbClr val="FF0000"/>
                </a:solidFill>
              </a:rPr>
              <a:t> </a:t>
            </a:r>
            <a:r>
              <a:rPr lang="it-IT" sz="1100" b="1" dirty="0" err="1">
                <a:solidFill>
                  <a:srgbClr val="FF0000"/>
                </a:solidFill>
              </a:rPr>
              <a:t>Period</a:t>
            </a:r>
            <a:r>
              <a:rPr lang="it-IT" sz="1100" b="1" dirty="0">
                <a:solidFill>
                  <a:srgbClr val="FF0000"/>
                </a:solidFill>
              </a:rPr>
              <a:t>: </a:t>
            </a:r>
            <a:r>
              <a:rPr lang="it-IT" sz="1100" b="1" dirty="0" err="1">
                <a:solidFill>
                  <a:srgbClr val="FF0000"/>
                </a:solidFill>
              </a:rPr>
              <a:t>Errors</a:t>
            </a:r>
            <a:r>
              <a:rPr lang="it-IT" sz="1100" b="1" dirty="0">
                <a:solidFill>
                  <a:srgbClr val="FF0000"/>
                </a:solidFill>
              </a:rPr>
              <a:t> in DA window for GLORYS2V4!?!</a:t>
            </a:r>
          </a:p>
          <a:p>
            <a:r>
              <a:rPr lang="it-IT" sz="1100" b="1" dirty="0" err="1">
                <a:solidFill>
                  <a:srgbClr val="FF0000"/>
                </a:solidFill>
              </a:rPr>
              <a:t>Romain’s</a:t>
            </a:r>
            <a:r>
              <a:rPr lang="it-IT" sz="1100" b="1" dirty="0">
                <a:solidFill>
                  <a:srgbClr val="FF0000"/>
                </a:solidFill>
              </a:rPr>
              <a:t> </a:t>
            </a:r>
            <a:r>
              <a:rPr lang="it-IT" sz="1100" b="1" dirty="0" err="1">
                <a:solidFill>
                  <a:srgbClr val="FF0000"/>
                </a:solidFill>
              </a:rPr>
              <a:t>emails</a:t>
            </a:r>
            <a:endParaRPr lang="it-IT" sz="1100" b="1" dirty="0">
              <a:solidFill>
                <a:srgbClr val="FF0000"/>
              </a:solidFill>
            </a:endParaRPr>
          </a:p>
        </p:txBody>
      </p:sp>
      <p:sp>
        <p:nvSpPr>
          <p:cNvPr id="21" name="Ovale 20">
            <a:extLst>
              <a:ext uri="{FF2B5EF4-FFF2-40B4-BE49-F238E27FC236}">
                <a16:creationId xmlns:a16="http://schemas.microsoft.com/office/drawing/2014/main" id="{5C1BCFD1-00EC-4313-8265-AE5E84DF39B4}"/>
              </a:ext>
            </a:extLst>
          </p:cNvPr>
          <p:cNvSpPr/>
          <p:nvPr/>
        </p:nvSpPr>
        <p:spPr>
          <a:xfrm>
            <a:off x="10166684" y="3699898"/>
            <a:ext cx="354932" cy="7489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2D2B7DC8-3023-40ED-86AA-EA06B69232E1}"/>
              </a:ext>
            </a:extLst>
          </p:cNvPr>
          <p:cNvSpPr/>
          <p:nvPr/>
        </p:nvSpPr>
        <p:spPr>
          <a:xfrm>
            <a:off x="10076447" y="4693750"/>
            <a:ext cx="517357" cy="16073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2 22">
            <a:extLst>
              <a:ext uri="{FF2B5EF4-FFF2-40B4-BE49-F238E27FC236}">
                <a16:creationId xmlns:a16="http://schemas.microsoft.com/office/drawing/2014/main" id="{26E7406A-8282-4E72-9DE6-78BDB58B1545}"/>
              </a:ext>
            </a:extLst>
          </p:cNvPr>
          <p:cNvCxnSpPr>
            <a:cxnSpLocks/>
          </p:cNvCxnSpPr>
          <p:nvPr/>
        </p:nvCxnSpPr>
        <p:spPr>
          <a:xfrm flipH="1" flipV="1">
            <a:off x="10270484" y="2086588"/>
            <a:ext cx="118842" cy="262988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4D857C58-AC70-42F0-8A9D-F4CA07A5FD85}"/>
              </a:ext>
            </a:extLst>
          </p:cNvPr>
          <p:cNvSpPr txBox="1"/>
          <p:nvPr/>
        </p:nvSpPr>
        <p:spPr>
          <a:xfrm>
            <a:off x="5083387" y="2078437"/>
            <a:ext cx="2433484" cy="261610"/>
          </a:xfrm>
          <a:prstGeom prst="rect">
            <a:avLst/>
          </a:prstGeom>
          <a:noFill/>
        </p:spPr>
        <p:txBody>
          <a:bodyPr wrap="square" rtlCol="0">
            <a:spAutoFit/>
          </a:bodyPr>
          <a:lstStyle/>
          <a:p>
            <a:r>
              <a:rPr lang="it-IT" sz="1100" dirty="0"/>
              <a:t>Lifetime </a:t>
            </a:r>
            <a:r>
              <a:rPr lang="it-IT" sz="1100" dirty="0" err="1"/>
              <a:t>threshold</a:t>
            </a:r>
            <a:r>
              <a:rPr lang="it-IT" sz="1100" dirty="0"/>
              <a:t> </a:t>
            </a:r>
            <a:r>
              <a:rPr lang="it-IT" sz="1100" dirty="0" err="1"/>
              <a:t>tails</a:t>
            </a:r>
            <a:endParaRPr lang="it-IT" sz="1100" dirty="0"/>
          </a:p>
        </p:txBody>
      </p:sp>
      <p:cxnSp>
        <p:nvCxnSpPr>
          <p:cNvPr id="6" name="Connettore diritto 5">
            <a:extLst>
              <a:ext uri="{FF2B5EF4-FFF2-40B4-BE49-F238E27FC236}">
                <a16:creationId xmlns:a16="http://schemas.microsoft.com/office/drawing/2014/main" id="{6C897477-8D40-4FB0-96DB-256BAD430A1C}"/>
              </a:ext>
            </a:extLst>
          </p:cNvPr>
          <p:cNvCxnSpPr>
            <a:cxnSpLocks/>
          </p:cNvCxnSpPr>
          <p:nvPr/>
        </p:nvCxnSpPr>
        <p:spPr>
          <a:xfrm>
            <a:off x="2173614" y="3015122"/>
            <a:ext cx="0" cy="1489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4562C3BF-6DE1-42AA-9575-D214FDD85221}"/>
              </a:ext>
            </a:extLst>
          </p:cNvPr>
          <p:cNvCxnSpPr>
            <a:cxnSpLocks/>
          </p:cNvCxnSpPr>
          <p:nvPr/>
        </p:nvCxnSpPr>
        <p:spPr>
          <a:xfrm>
            <a:off x="2166363" y="5036393"/>
            <a:ext cx="0" cy="1502229"/>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5362A084-5578-460B-84FA-28872155C392}"/>
              </a:ext>
            </a:extLst>
          </p:cNvPr>
          <p:cNvSpPr txBox="1"/>
          <p:nvPr/>
        </p:nvSpPr>
        <p:spPr>
          <a:xfrm>
            <a:off x="1946722" y="4569682"/>
            <a:ext cx="544385" cy="215444"/>
          </a:xfrm>
          <a:prstGeom prst="rect">
            <a:avLst/>
          </a:prstGeom>
          <a:noFill/>
        </p:spPr>
        <p:txBody>
          <a:bodyPr wrap="square" rtlCol="0">
            <a:spAutoFit/>
          </a:bodyPr>
          <a:lstStyle/>
          <a:p>
            <a:r>
              <a:rPr lang="it-IT" sz="800" dirty="0"/>
              <a:t>365.33</a:t>
            </a:r>
          </a:p>
        </p:txBody>
      </p:sp>
      <p:sp>
        <p:nvSpPr>
          <p:cNvPr id="27" name="CasellaDiTesto 26">
            <a:extLst>
              <a:ext uri="{FF2B5EF4-FFF2-40B4-BE49-F238E27FC236}">
                <a16:creationId xmlns:a16="http://schemas.microsoft.com/office/drawing/2014/main" id="{B9E76E92-5A74-4824-B7F1-DA89C803BD56}"/>
              </a:ext>
            </a:extLst>
          </p:cNvPr>
          <p:cNvSpPr txBox="1"/>
          <p:nvPr/>
        </p:nvSpPr>
        <p:spPr>
          <a:xfrm>
            <a:off x="1995226" y="6563450"/>
            <a:ext cx="592185" cy="215444"/>
          </a:xfrm>
          <a:prstGeom prst="rect">
            <a:avLst/>
          </a:prstGeom>
          <a:noFill/>
        </p:spPr>
        <p:txBody>
          <a:bodyPr wrap="square" rtlCol="0">
            <a:spAutoFit/>
          </a:bodyPr>
          <a:lstStyle/>
          <a:p>
            <a:r>
              <a:rPr lang="it-IT" sz="800" dirty="0"/>
              <a:t>365.33</a:t>
            </a:r>
          </a:p>
        </p:txBody>
      </p:sp>
      <p:cxnSp>
        <p:nvCxnSpPr>
          <p:cNvPr id="28" name="Connettore diritto 27">
            <a:extLst>
              <a:ext uri="{FF2B5EF4-FFF2-40B4-BE49-F238E27FC236}">
                <a16:creationId xmlns:a16="http://schemas.microsoft.com/office/drawing/2014/main" id="{DB188765-21F8-453A-AD6A-E564E5556A5A}"/>
              </a:ext>
            </a:extLst>
          </p:cNvPr>
          <p:cNvCxnSpPr>
            <a:cxnSpLocks/>
          </p:cNvCxnSpPr>
          <p:nvPr/>
        </p:nvCxnSpPr>
        <p:spPr>
          <a:xfrm>
            <a:off x="4839607" y="3015122"/>
            <a:ext cx="0" cy="148916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42DE099F-D14B-49AC-A974-B6189812E63C}"/>
              </a:ext>
            </a:extLst>
          </p:cNvPr>
          <p:cNvCxnSpPr>
            <a:cxnSpLocks/>
          </p:cNvCxnSpPr>
          <p:nvPr/>
        </p:nvCxnSpPr>
        <p:spPr>
          <a:xfrm>
            <a:off x="4980594" y="5009704"/>
            <a:ext cx="0" cy="148916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A2879232-152C-4DEE-9A25-BA47DCBEB85F}"/>
              </a:ext>
            </a:extLst>
          </p:cNvPr>
          <p:cNvSpPr txBox="1"/>
          <p:nvPr/>
        </p:nvSpPr>
        <p:spPr>
          <a:xfrm>
            <a:off x="4664727" y="4448865"/>
            <a:ext cx="591968" cy="215444"/>
          </a:xfrm>
          <a:prstGeom prst="rect">
            <a:avLst/>
          </a:prstGeom>
          <a:noFill/>
        </p:spPr>
        <p:txBody>
          <a:bodyPr wrap="square" rtlCol="0">
            <a:spAutoFit/>
          </a:bodyPr>
          <a:lstStyle/>
          <a:p>
            <a:r>
              <a:rPr lang="it-IT" sz="800" dirty="0"/>
              <a:t>365.33</a:t>
            </a:r>
          </a:p>
        </p:txBody>
      </p:sp>
      <p:sp>
        <p:nvSpPr>
          <p:cNvPr id="31" name="CasellaDiTesto 30">
            <a:extLst>
              <a:ext uri="{FF2B5EF4-FFF2-40B4-BE49-F238E27FC236}">
                <a16:creationId xmlns:a16="http://schemas.microsoft.com/office/drawing/2014/main" id="{4695EC86-0FB8-4CFC-8573-8D3FEA2167EC}"/>
              </a:ext>
            </a:extLst>
          </p:cNvPr>
          <p:cNvSpPr txBox="1"/>
          <p:nvPr/>
        </p:nvSpPr>
        <p:spPr>
          <a:xfrm>
            <a:off x="4757029" y="6428535"/>
            <a:ext cx="447130" cy="215444"/>
          </a:xfrm>
          <a:prstGeom prst="rect">
            <a:avLst/>
          </a:prstGeom>
          <a:noFill/>
        </p:spPr>
        <p:txBody>
          <a:bodyPr wrap="square" rtlCol="0">
            <a:spAutoFit/>
          </a:bodyPr>
          <a:lstStyle/>
          <a:p>
            <a:r>
              <a:rPr lang="it-IT" sz="800" dirty="0"/>
              <a:t>548</a:t>
            </a:r>
          </a:p>
        </p:txBody>
      </p:sp>
      <p:pic>
        <p:nvPicPr>
          <p:cNvPr id="32" name="Immagine 31">
            <a:extLst>
              <a:ext uri="{FF2B5EF4-FFF2-40B4-BE49-F238E27FC236}">
                <a16:creationId xmlns:a16="http://schemas.microsoft.com/office/drawing/2014/main" id="{F7CD1EF0-8327-47C9-87D7-B8989D8D4687}"/>
              </a:ext>
            </a:extLst>
          </p:cNvPr>
          <p:cNvPicPr>
            <a:picLocks noChangeAspect="1"/>
          </p:cNvPicPr>
          <p:nvPr/>
        </p:nvPicPr>
        <p:blipFill>
          <a:blip r:embed="rId4"/>
          <a:stretch>
            <a:fillRect/>
          </a:stretch>
        </p:blipFill>
        <p:spPr>
          <a:xfrm>
            <a:off x="6708493" y="1184744"/>
            <a:ext cx="2433484" cy="1233669"/>
          </a:xfrm>
          <a:prstGeom prst="rect">
            <a:avLst/>
          </a:prstGeom>
        </p:spPr>
      </p:pic>
    </p:spTree>
    <p:extLst>
      <p:ext uri="{BB962C8B-B14F-4D97-AF65-F5344CB8AC3E}">
        <p14:creationId xmlns:p14="http://schemas.microsoft.com/office/powerpoint/2010/main" val="2583414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C9377-EB61-45DC-84A7-60C46A01F517}"/>
              </a:ext>
            </a:extLst>
          </p:cNvPr>
          <p:cNvSpPr>
            <a:spLocks noGrp="1"/>
          </p:cNvSpPr>
          <p:nvPr>
            <p:ph type="ctrTitle"/>
          </p:nvPr>
        </p:nvSpPr>
        <p:spPr>
          <a:xfrm>
            <a:off x="0" y="0"/>
            <a:ext cx="12192000" cy="717331"/>
          </a:xfrm>
        </p:spPr>
        <p:txBody>
          <a:bodyPr>
            <a:normAutofit/>
          </a:bodyPr>
          <a:lstStyle/>
          <a:p>
            <a:pPr algn="l"/>
            <a:r>
              <a:rPr lang="it-IT" sz="4400" b="1" dirty="0"/>
              <a:t>Eddy </a:t>
            </a:r>
            <a:r>
              <a:rPr lang="it-IT" sz="4400" b="1" dirty="0" err="1"/>
              <a:t>matching</a:t>
            </a:r>
            <a:r>
              <a:rPr lang="it-IT" sz="4400" b="1" dirty="0"/>
              <a:t> – bootstrap </a:t>
            </a:r>
            <a:r>
              <a:rPr lang="it-IT" sz="4400" b="1" dirty="0" err="1"/>
              <a:t>resample</a:t>
            </a:r>
            <a:endParaRPr lang="it-IT" sz="4400" b="1" dirty="0"/>
          </a:p>
        </p:txBody>
      </p:sp>
      <p:sp>
        <p:nvSpPr>
          <p:cNvPr id="3" name="Sottotitolo 2">
            <a:extLst>
              <a:ext uri="{FF2B5EF4-FFF2-40B4-BE49-F238E27FC236}">
                <a16:creationId xmlns:a16="http://schemas.microsoft.com/office/drawing/2014/main" id="{1A9CF177-BC85-4699-9A83-C9D5738DA8DC}"/>
              </a:ext>
            </a:extLst>
          </p:cNvPr>
          <p:cNvSpPr>
            <a:spLocks noGrp="1"/>
          </p:cNvSpPr>
          <p:nvPr>
            <p:ph type="subTitle" idx="1"/>
          </p:nvPr>
        </p:nvSpPr>
        <p:spPr>
          <a:xfrm>
            <a:off x="0" y="646002"/>
            <a:ext cx="12192000" cy="2664757"/>
          </a:xfrm>
        </p:spPr>
        <p:txBody>
          <a:bodyPr>
            <a:normAutofit/>
          </a:bodyPr>
          <a:lstStyle/>
          <a:p>
            <a:pPr marL="342900" indent="-342900" algn="just" fontAlgn="base">
              <a:buFont typeface="Arial" panose="020B0604020202020204" pitchFamily="34" charset="0"/>
              <a:buChar char="•"/>
            </a:pPr>
            <a:r>
              <a:rPr lang="it-IT" sz="1700" dirty="0"/>
              <a:t>To </a:t>
            </a:r>
            <a:r>
              <a:rPr lang="it-IT" sz="1700" dirty="0" err="1"/>
              <a:t>determine</a:t>
            </a:r>
            <a:r>
              <a:rPr lang="it-IT" sz="1700" dirty="0"/>
              <a:t> the </a:t>
            </a:r>
            <a:r>
              <a:rPr lang="it-IT" sz="1700" dirty="0" err="1"/>
              <a:t>statistical</a:t>
            </a:r>
            <a:r>
              <a:rPr lang="it-IT" sz="1700" dirty="0"/>
              <a:t> </a:t>
            </a:r>
            <a:r>
              <a:rPr lang="it-IT" sz="1700" dirty="0" err="1"/>
              <a:t>significance</a:t>
            </a:r>
            <a:r>
              <a:rPr lang="it-IT" sz="1700" dirty="0"/>
              <a:t> of </a:t>
            </a:r>
            <a:r>
              <a:rPr lang="it-IT" sz="1700" dirty="0" err="1"/>
              <a:t>differences</a:t>
            </a:r>
            <a:r>
              <a:rPr lang="it-IT" sz="1700" dirty="0"/>
              <a:t>, a 95% confidence </a:t>
            </a:r>
            <a:r>
              <a:rPr lang="it-IT" sz="1700" dirty="0" err="1"/>
              <a:t>intervals</a:t>
            </a:r>
            <a:r>
              <a:rPr lang="it-IT" sz="1700" dirty="0"/>
              <a:t> of the </a:t>
            </a:r>
            <a:r>
              <a:rPr lang="it-IT" sz="1700" dirty="0" err="1"/>
              <a:t>aggregated</a:t>
            </a:r>
            <a:r>
              <a:rPr lang="it-IT" sz="1700" dirty="0"/>
              <a:t> </a:t>
            </a:r>
            <a:r>
              <a:rPr lang="it-IT" sz="1700" dirty="0" err="1"/>
              <a:t>statistics</a:t>
            </a:r>
            <a:r>
              <a:rPr lang="it-IT" sz="1700" dirty="0"/>
              <a:t> are </a:t>
            </a:r>
            <a:r>
              <a:rPr lang="it-IT" sz="1700" dirty="0" err="1"/>
              <a:t>evaluated</a:t>
            </a:r>
            <a:r>
              <a:rPr lang="it-IT" sz="1700" dirty="0"/>
              <a:t> by a (</a:t>
            </a:r>
            <a:r>
              <a:rPr lang="it-IT" sz="1700" dirty="0" err="1"/>
              <a:t>paired</a:t>
            </a:r>
            <a:r>
              <a:rPr lang="it-IT" sz="1700" dirty="0"/>
              <a:t>) bootstrap, </a:t>
            </a:r>
            <a:r>
              <a:rPr lang="it-IT" sz="1700" dirty="0" err="1"/>
              <a:t>where</a:t>
            </a:r>
            <a:r>
              <a:rPr lang="it-IT" sz="1700" dirty="0"/>
              <a:t> for </a:t>
            </a:r>
            <a:r>
              <a:rPr lang="it-IT" sz="1700" dirty="0" err="1"/>
              <a:t>each</a:t>
            </a:r>
            <a:r>
              <a:rPr lang="it-IT" sz="1700" dirty="0"/>
              <a:t> re-sample the </a:t>
            </a:r>
            <a:r>
              <a:rPr lang="it-IT" sz="1700" dirty="0" err="1"/>
              <a:t>aggregated</a:t>
            </a:r>
            <a:r>
              <a:rPr lang="it-IT" sz="1700" dirty="0"/>
              <a:t> score, </a:t>
            </a:r>
            <a:r>
              <a:rPr lang="it-IT" sz="1700" dirty="0" err="1"/>
              <a:t>is</a:t>
            </a:r>
            <a:r>
              <a:rPr lang="it-IT" sz="1700" dirty="0"/>
              <a:t> </a:t>
            </a:r>
            <a:r>
              <a:rPr lang="it-IT" sz="1700" dirty="0" err="1"/>
              <a:t>evaluated</a:t>
            </a:r>
            <a:r>
              <a:rPr lang="it-IT" sz="1700" dirty="0"/>
              <a:t> from the sum of the hits, false </a:t>
            </a:r>
            <a:r>
              <a:rPr lang="it-IT" sz="1700" dirty="0" err="1"/>
              <a:t>alarm</a:t>
            </a:r>
            <a:r>
              <a:rPr lang="it-IT" sz="1700" dirty="0"/>
              <a:t>, </a:t>
            </a:r>
            <a:r>
              <a:rPr lang="it-IT" sz="1700" dirty="0" err="1"/>
              <a:t>misses</a:t>
            </a:r>
            <a:r>
              <a:rPr lang="it-IT" sz="1700" dirty="0"/>
              <a:t> for </a:t>
            </a:r>
            <a:r>
              <a:rPr lang="it-IT" sz="1700" dirty="0" err="1"/>
              <a:t>randomly</a:t>
            </a:r>
            <a:r>
              <a:rPr lang="it-IT" sz="1700" dirty="0"/>
              <a:t> selected </a:t>
            </a:r>
            <a:r>
              <a:rPr lang="it-IT" sz="1700" dirty="0" err="1"/>
              <a:t>dates</a:t>
            </a:r>
            <a:r>
              <a:rPr lang="it-IT" sz="1700" dirty="0"/>
              <a:t> (</a:t>
            </a:r>
            <a:r>
              <a:rPr lang="it-IT" sz="1700" dirty="0" err="1"/>
              <a:t>allowing</a:t>
            </a:r>
            <a:r>
              <a:rPr lang="it-IT" sz="1700" dirty="0"/>
              <a:t> </a:t>
            </a:r>
            <a:r>
              <a:rPr lang="it-IT" sz="1700" dirty="0" err="1"/>
              <a:t>repetition</a:t>
            </a:r>
            <a:r>
              <a:rPr lang="it-IT" sz="1700" dirty="0"/>
              <a:t>), </a:t>
            </a:r>
            <a:r>
              <a:rPr lang="it-IT" sz="1700" dirty="0" err="1"/>
              <a:t>within</a:t>
            </a:r>
            <a:r>
              <a:rPr lang="it-IT" sz="1700" dirty="0"/>
              <a:t> the </a:t>
            </a:r>
            <a:r>
              <a:rPr lang="it-IT" sz="1700" dirty="0" err="1"/>
              <a:t>verification</a:t>
            </a:r>
            <a:r>
              <a:rPr lang="it-IT" sz="1700" dirty="0"/>
              <a:t> </a:t>
            </a:r>
            <a:r>
              <a:rPr lang="it-IT" sz="1700" dirty="0" err="1"/>
              <a:t>period</a:t>
            </a:r>
            <a:r>
              <a:rPr lang="it-IT" sz="1700" dirty="0"/>
              <a:t>. </a:t>
            </a:r>
            <a:r>
              <a:rPr lang="en-US" sz="1700" dirty="0"/>
              <a:t>​</a:t>
            </a:r>
          </a:p>
          <a:p>
            <a:pPr marL="342900" indent="-342900" algn="just" fontAlgn="base">
              <a:buFont typeface="Arial" panose="020B0604020202020204" pitchFamily="34" charset="0"/>
              <a:buChar char="•"/>
            </a:pPr>
            <a:r>
              <a:rPr lang="it-IT" sz="1700" dirty="0"/>
              <a:t>Daily </a:t>
            </a:r>
            <a:r>
              <a:rPr lang="it-IT" sz="1700" dirty="0" err="1"/>
              <a:t>values</a:t>
            </a:r>
            <a:r>
              <a:rPr lang="it-IT" sz="1700" dirty="0"/>
              <a:t> of POD and FAR show </a:t>
            </a:r>
            <a:r>
              <a:rPr lang="it-IT" sz="1700" b="1" dirty="0" err="1"/>
              <a:t>temporal</a:t>
            </a:r>
            <a:r>
              <a:rPr lang="it-IT" sz="1700" b="1" dirty="0"/>
              <a:t> </a:t>
            </a:r>
            <a:r>
              <a:rPr lang="it-IT" sz="1700" b="1" dirty="0" err="1"/>
              <a:t>autocorrelation</a:t>
            </a:r>
            <a:r>
              <a:rPr lang="it-IT" sz="1700" b="1" dirty="0"/>
              <a:t>: a </a:t>
            </a:r>
            <a:r>
              <a:rPr lang="it-IT" sz="1700" dirty="0"/>
              <a:t>standard (day-by-day) bootstrap </a:t>
            </a:r>
            <a:r>
              <a:rPr lang="it-IT" sz="1700" dirty="0" err="1"/>
              <a:t>would</a:t>
            </a:r>
            <a:r>
              <a:rPr lang="it-IT" sz="1700" dirty="0"/>
              <a:t> </a:t>
            </a:r>
            <a:r>
              <a:rPr lang="it-IT" sz="1700" b="1" dirty="0" err="1"/>
              <a:t>underestimate</a:t>
            </a:r>
            <a:r>
              <a:rPr lang="it-IT" sz="1700" b="1" dirty="0"/>
              <a:t> </a:t>
            </a:r>
            <a:r>
              <a:rPr lang="it-IT" sz="1700" b="1" dirty="0" err="1"/>
              <a:t>uncertainty</a:t>
            </a:r>
            <a:r>
              <a:rPr lang="it-IT" sz="1700" dirty="0"/>
              <a:t>. </a:t>
            </a:r>
          </a:p>
          <a:p>
            <a:pPr marL="342900" indent="-342900" algn="just" fontAlgn="base">
              <a:buFont typeface="Arial" panose="020B0604020202020204" pitchFamily="34" charset="0"/>
              <a:buChar char="•"/>
            </a:pPr>
            <a:r>
              <a:rPr lang="it-IT" sz="1700" dirty="0" err="1"/>
              <a:t>Therefore</a:t>
            </a:r>
            <a:r>
              <a:rPr lang="it-IT" sz="1700" dirty="0"/>
              <a:t>, a </a:t>
            </a:r>
            <a:r>
              <a:rPr lang="it-IT" sz="1700" b="1" dirty="0"/>
              <a:t>Block Bootstrap</a:t>
            </a:r>
            <a:r>
              <a:rPr lang="it-IT" sz="1700" dirty="0"/>
              <a:t> </a:t>
            </a:r>
            <a:r>
              <a:rPr lang="it-IT" sz="1700" dirty="0" err="1"/>
              <a:t>was</a:t>
            </a:r>
            <a:r>
              <a:rPr lang="it-IT" sz="1700" dirty="0"/>
              <a:t> </a:t>
            </a:r>
            <a:r>
              <a:rPr lang="it-IT" sz="1700" dirty="0" err="1"/>
              <a:t>applied</a:t>
            </a:r>
            <a:r>
              <a:rPr lang="it-IT" sz="1700" dirty="0"/>
              <a:t>: sampling in </a:t>
            </a:r>
            <a:r>
              <a:rPr lang="it-IT" sz="1700" b="1" dirty="0"/>
              <a:t>4-7 day blocks</a:t>
            </a:r>
            <a:r>
              <a:rPr lang="it-IT" sz="1700" dirty="0"/>
              <a:t>, </a:t>
            </a:r>
            <a:r>
              <a:rPr lang="it-IT" sz="1700" dirty="0" err="1"/>
              <a:t>consistent</a:t>
            </a:r>
            <a:r>
              <a:rPr lang="it-IT" sz="1700" dirty="0"/>
              <a:t> with minimum lifetime </a:t>
            </a:r>
            <a:r>
              <a:rPr lang="it-IT" sz="1700" dirty="0" err="1"/>
              <a:t>threshold</a:t>
            </a:r>
            <a:r>
              <a:rPr lang="it-IT" sz="1700" dirty="0"/>
              <a:t>. </a:t>
            </a:r>
          </a:p>
          <a:p>
            <a:pPr marL="342900" indent="-342900" algn="just" fontAlgn="base">
              <a:buFont typeface="Arial" panose="020B0604020202020204" pitchFamily="34" charset="0"/>
              <a:buChar char="•"/>
            </a:pPr>
            <a:r>
              <a:rPr lang="it-IT" sz="1700" dirty="0" err="1"/>
              <a:t>Provides</a:t>
            </a:r>
            <a:r>
              <a:rPr lang="it-IT" sz="1700" dirty="0"/>
              <a:t> </a:t>
            </a:r>
            <a:r>
              <a:rPr lang="it-IT" sz="1700" b="1" dirty="0" err="1"/>
              <a:t>realistic</a:t>
            </a:r>
            <a:r>
              <a:rPr lang="it-IT" sz="1700" b="1" dirty="0"/>
              <a:t> </a:t>
            </a:r>
            <a:r>
              <a:rPr lang="it-IT" sz="1700" b="1" dirty="0" err="1"/>
              <a:t>uncertainty</a:t>
            </a:r>
            <a:r>
              <a:rPr lang="it-IT" sz="1700" b="1" dirty="0"/>
              <a:t> </a:t>
            </a:r>
            <a:r>
              <a:rPr lang="it-IT" sz="1700" b="1" dirty="0" err="1"/>
              <a:t>estimates</a:t>
            </a:r>
            <a:r>
              <a:rPr lang="it-IT" sz="1700" dirty="0"/>
              <a:t> for </a:t>
            </a:r>
            <a:r>
              <a:rPr lang="it-IT" sz="1700" dirty="0" err="1"/>
              <a:t>verification</a:t>
            </a:r>
            <a:r>
              <a:rPr lang="it-IT" sz="1700" dirty="0"/>
              <a:t> </a:t>
            </a:r>
            <a:r>
              <a:rPr lang="it-IT" sz="1700" dirty="0" err="1"/>
              <a:t>metrics</a:t>
            </a:r>
            <a:r>
              <a:rPr lang="it-IT" sz="1700" dirty="0"/>
              <a:t>. </a:t>
            </a:r>
            <a:r>
              <a:rPr lang="en-US" sz="1700" dirty="0"/>
              <a:t>​</a:t>
            </a:r>
          </a:p>
          <a:p>
            <a:pPr marL="342900" indent="-342900" algn="just" fontAlgn="base">
              <a:buFont typeface="Arial" panose="020B0604020202020204" pitchFamily="34" charset="0"/>
              <a:buChar char="•"/>
            </a:pPr>
            <a:endParaRPr lang="en-US" sz="1700" dirty="0"/>
          </a:p>
        </p:txBody>
      </p:sp>
      <p:sp>
        <p:nvSpPr>
          <p:cNvPr id="6" name="Rettangolo 5">
            <a:extLst>
              <a:ext uri="{FF2B5EF4-FFF2-40B4-BE49-F238E27FC236}">
                <a16:creationId xmlns:a16="http://schemas.microsoft.com/office/drawing/2014/main" id="{27B52309-27AC-42FB-A852-07CC0BA0047B}"/>
              </a:ext>
            </a:extLst>
          </p:cNvPr>
          <p:cNvSpPr/>
          <p:nvPr/>
        </p:nvSpPr>
        <p:spPr>
          <a:xfrm>
            <a:off x="0" y="3239465"/>
            <a:ext cx="4361450" cy="307777"/>
          </a:xfrm>
          <a:prstGeom prst="rect">
            <a:avLst/>
          </a:prstGeom>
        </p:spPr>
        <p:txBody>
          <a:bodyPr wrap="none">
            <a:spAutoFit/>
          </a:bodyPr>
          <a:lstStyle/>
          <a:p>
            <a:r>
              <a:rPr lang="en-US" sz="1400" b="1" dirty="0"/>
              <a:t>Bootstrap Results (4-day blocks, 95% CI) — 2020 to 2022</a:t>
            </a:r>
            <a:endParaRPr lang="it-IT" sz="1400" b="1" dirty="0"/>
          </a:p>
        </p:txBody>
      </p:sp>
      <p:sp>
        <p:nvSpPr>
          <p:cNvPr id="8" name="Rettangolo 7">
            <a:extLst>
              <a:ext uri="{FF2B5EF4-FFF2-40B4-BE49-F238E27FC236}">
                <a16:creationId xmlns:a16="http://schemas.microsoft.com/office/drawing/2014/main" id="{97205886-8605-4003-9BEA-08D2A9FAD32D}"/>
              </a:ext>
            </a:extLst>
          </p:cNvPr>
          <p:cNvSpPr/>
          <p:nvPr/>
        </p:nvSpPr>
        <p:spPr>
          <a:xfrm>
            <a:off x="7870626" y="3190929"/>
            <a:ext cx="4321376" cy="307777"/>
          </a:xfrm>
          <a:prstGeom prst="rect">
            <a:avLst/>
          </a:prstGeom>
        </p:spPr>
        <p:txBody>
          <a:bodyPr wrap="none">
            <a:spAutoFit/>
          </a:bodyPr>
          <a:lstStyle/>
          <a:p>
            <a:r>
              <a:rPr lang="en-US" sz="1400" b="1" dirty="0"/>
              <a:t>Bootstrap Results (7-day blocks, 95% CI) — 2020 to 2022</a:t>
            </a:r>
            <a:endParaRPr lang="it-IT" sz="1400" b="1" dirty="0"/>
          </a:p>
        </p:txBody>
      </p:sp>
      <p:graphicFrame>
        <p:nvGraphicFramePr>
          <p:cNvPr id="5" name="Tabella 4">
            <a:extLst>
              <a:ext uri="{FF2B5EF4-FFF2-40B4-BE49-F238E27FC236}">
                <a16:creationId xmlns:a16="http://schemas.microsoft.com/office/drawing/2014/main" id="{9BB81641-6BF5-4AAD-AC2D-3E45B016E84E}"/>
              </a:ext>
            </a:extLst>
          </p:cNvPr>
          <p:cNvGraphicFramePr>
            <a:graphicFrameLocks noGrp="1"/>
          </p:cNvGraphicFramePr>
          <p:nvPr>
            <p:extLst>
              <p:ext uri="{D42A27DB-BD31-4B8C-83A1-F6EECF244321}">
                <p14:modId xmlns:p14="http://schemas.microsoft.com/office/powerpoint/2010/main" val="438706053"/>
              </p:ext>
            </p:extLst>
          </p:nvPr>
        </p:nvGraphicFramePr>
        <p:xfrm>
          <a:off x="141889" y="3667071"/>
          <a:ext cx="5533696" cy="1219200"/>
        </p:xfrm>
        <a:graphic>
          <a:graphicData uri="http://schemas.openxmlformats.org/drawingml/2006/table">
            <a:tbl>
              <a:tblPr>
                <a:tableStyleId>{5940675A-B579-460E-94D1-54222C63F5DA}</a:tableStyleId>
              </a:tblPr>
              <a:tblGrid>
                <a:gridCol w="1383424">
                  <a:extLst>
                    <a:ext uri="{9D8B030D-6E8A-4147-A177-3AD203B41FA5}">
                      <a16:colId xmlns:a16="http://schemas.microsoft.com/office/drawing/2014/main" val="874112173"/>
                    </a:ext>
                  </a:extLst>
                </a:gridCol>
                <a:gridCol w="1186356">
                  <a:extLst>
                    <a:ext uri="{9D8B030D-6E8A-4147-A177-3AD203B41FA5}">
                      <a16:colId xmlns:a16="http://schemas.microsoft.com/office/drawing/2014/main" val="452536536"/>
                    </a:ext>
                  </a:extLst>
                </a:gridCol>
                <a:gridCol w="1426779">
                  <a:extLst>
                    <a:ext uri="{9D8B030D-6E8A-4147-A177-3AD203B41FA5}">
                      <a16:colId xmlns:a16="http://schemas.microsoft.com/office/drawing/2014/main" val="3594018269"/>
                    </a:ext>
                  </a:extLst>
                </a:gridCol>
                <a:gridCol w="1537137">
                  <a:extLst>
                    <a:ext uri="{9D8B030D-6E8A-4147-A177-3AD203B41FA5}">
                      <a16:colId xmlns:a16="http://schemas.microsoft.com/office/drawing/2014/main" val="1310810651"/>
                    </a:ext>
                  </a:extLst>
                </a:gridCol>
              </a:tblGrid>
              <a:tr h="0">
                <a:tc>
                  <a:txBody>
                    <a:bodyPr/>
                    <a:lstStyle/>
                    <a:p>
                      <a:r>
                        <a:rPr lang="it-IT" sz="1000"/>
                        <a:t>Metric</a:t>
                      </a:r>
                    </a:p>
                  </a:txBody>
                  <a:tcPr anchor="ctr"/>
                </a:tc>
                <a:tc>
                  <a:txBody>
                    <a:bodyPr/>
                    <a:lstStyle/>
                    <a:p>
                      <a:r>
                        <a:rPr lang="it-IT" sz="1000"/>
                        <a:t>GLORYS12V1</a:t>
                      </a:r>
                    </a:p>
                  </a:txBody>
                  <a:tcPr anchor="ctr"/>
                </a:tc>
                <a:tc>
                  <a:txBody>
                    <a:bodyPr/>
                    <a:lstStyle/>
                    <a:p>
                      <a:r>
                        <a:rPr lang="it-IT" sz="1000"/>
                        <a:t>GLORYS2V4</a:t>
                      </a:r>
                    </a:p>
                  </a:txBody>
                  <a:tcPr anchor="ctr"/>
                </a:tc>
                <a:tc>
                  <a:txBody>
                    <a:bodyPr/>
                    <a:lstStyle/>
                    <a:p>
                      <a:r>
                        <a:rPr lang="it-IT" sz="1000"/>
                        <a:t>Difference (12V1 − 2V4)</a:t>
                      </a:r>
                    </a:p>
                  </a:txBody>
                  <a:tcPr anchor="ctr"/>
                </a:tc>
                <a:extLst>
                  <a:ext uri="{0D108BD9-81ED-4DB2-BD59-A6C34878D82A}">
                    <a16:rowId xmlns:a16="http://schemas.microsoft.com/office/drawing/2014/main" val="2663982243"/>
                  </a:ext>
                </a:extLst>
              </a:tr>
              <a:tr h="0">
                <a:tc>
                  <a:txBody>
                    <a:bodyPr/>
                    <a:lstStyle/>
                    <a:p>
                      <a:r>
                        <a:rPr lang="it-IT" sz="1000"/>
                        <a:t>POD (Mean)</a:t>
                      </a:r>
                    </a:p>
                  </a:txBody>
                  <a:tcPr anchor="ctr"/>
                </a:tc>
                <a:tc>
                  <a:txBody>
                    <a:bodyPr/>
                    <a:lstStyle/>
                    <a:p>
                      <a:r>
                        <a:rPr lang="it-IT" sz="1000"/>
                        <a:t>0.615</a:t>
                      </a:r>
                    </a:p>
                  </a:txBody>
                  <a:tcPr anchor="ctr"/>
                </a:tc>
                <a:tc>
                  <a:txBody>
                    <a:bodyPr/>
                    <a:lstStyle/>
                    <a:p>
                      <a:r>
                        <a:rPr lang="it-IT" sz="1000"/>
                        <a:t>0.544</a:t>
                      </a:r>
                    </a:p>
                  </a:txBody>
                  <a:tcPr anchor="ctr"/>
                </a:tc>
                <a:tc>
                  <a:txBody>
                    <a:bodyPr/>
                    <a:lstStyle/>
                    <a:p>
                      <a:r>
                        <a:rPr lang="it-IT" sz="1000"/>
                        <a:t>0.071</a:t>
                      </a:r>
                    </a:p>
                  </a:txBody>
                  <a:tcPr anchor="ctr"/>
                </a:tc>
                <a:extLst>
                  <a:ext uri="{0D108BD9-81ED-4DB2-BD59-A6C34878D82A}">
                    <a16:rowId xmlns:a16="http://schemas.microsoft.com/office/drawing/2014/main" val="1493533659"/>
                  </a:ext>
                </a:extLst>
              </a:tr>
              <a:tr h="0">
                <a:tc>
                  <a:txBody>
                    <a:bodyPr/>
                    <a:lstStyle/>
                    <a:p>
                      <a:r>
                        <a:rPr lang="it-IT" sz="1000"/>
                        <a:t>POD (95% CI)</a:t>
                      </a:r>
                    </a:p>
                  </a:txBody>
                  <a:tcPr anchor="ctr"/>
                </a:tc>
                <a:tc>
                  <a:txBody>
                    <a:bodyPr/>
                    <a:lstStyle/>
                    <a:p>
                      <a:r>
                        <a:rPr lang="it-IT" sz="1000"/>
                        <a:t>[0.613, 0.617]</a:t>
                      </a:r>
                    </a:p>
                  </a:txBody>
                  <a:tcPr anchor="ctr"/>
                </a:tc>
                <a:tc>
                  <a:txBody>
                    <a:bodyPr/>
                    <a:lstStyle/>
                    <a:p>
                      <a:r>
                        <a:rPr lang="it-IT" sz="1000"/>
                        <a:t>[0.538, 0.549]</a:t>
                      </a:r>
                    </a:p>
                  </a:txBody>
                  <a:tcPr anchor="ctr"/>
                </a:tc>
                <a:tc>
                  <a:txBody>
                    <a:bodyPr/>
                    <a:lstStyle/>
                    <a:p>
                      <a:r>
                        <a:rPr lang="it-IT" sz="1000" dirty="0"/>
                        <a:t>[0.068, 0.074]</a:t>
                      </a:r>
                    </a:p>
                  </a:txBody>
                  <a:tcPr anchor="ctr"/>
                </a:tc>
                <a:extLst>
                  <a:ext uri="{0D108BD9-81ED-4DB2-BD59-A6C34878D82A}">
                    <a16:rowId xmlns:a16="http://schemas.microsoft.com/office/drawing/2014/main" val="812310630"/>
                  </a:ext>
                </a:extLst>
              </a:tr>
              <a:tr h="0">
                <a:tc>
                  <a:txBody>
                    <a:bodyPr/>
                    <a:lstStyle/>
                    <a:p>
                      <a:r>
                        <a:rPr lang="it-IT" sz="1000"/>
                        <a:t>FAR (Mean)</a:t>
                      </a:r>
                    </a:p>
                  </a:txBody>
                  <a:tcPr anchor="ctr"/>
                </a:tc>
                <a:tc>
                  <a:txBody>
                    <a:bodyPr/>
                    <a:lstStyle/>
                    <a:p>
                      <a:r>
                        <a:rPr lang="it-IT" sz="1000"/>
                        <a:t>0.360</a:t>
                      </a:r>
                    </a:p>
                  </a:txBody>
                  <a:tcPr anchor="ctr"/>
                </a:tc>
                <a:tc>
                  <a:txBody>
                    <a:bodyPr/>
                    <a:lstStyle/>
                    <a:p>
                      <a:r>
                        <a:rPr lang="it-IT" sz="1000"/>
                        <a:t>0.321</a:t>
                      </a:r>
                    </a:p>
                  </a:txBody>
                  <a:tcPr anchor="ctr"/>
                </a:tc>
                <a:tc>
                  <a:txBody>
                    <a:bodyPr/>
                    <a:lstStyle/>
                    <a:p>
                      <a:r>
                        <a:rPr lang="it-IT" sz="1000"/>
                        <a:t>0.039</a:t>
                      </a:r>
                    </a:p>
                  </a:txBody>
                  <a:tcPr anchor="ctr"/>
                </a:tc>
                <a:extLst>
                  <a:ext uri="{0D108BD9-81ED-4DB2-BD59-A6C34878D82A}">
                    <a16:rowId xmlns:a16="http://schemas.microsoft.com/office/drawing/2014/main" val="4190094501"/>
                  </a:ext>
                </a:extLst>
              </a:tr>
              <a:tr h="0">
                <a:tc>
                  <a:txBody>
                    <a:bodyPr/>
                    <a:lstStyle/>
                    <a:p>
                      <a:r>
                        <a:rPr lang="it-IT" sz="1000"/>
                        <a:t>FAR (95% CI)</a:t>
                      </a:r>
                    </a:p>
                  </a:txBody>
                  <a:tcPr anchor="ctr"/>
                </a:tc>
                <a:tc>
                  <a:txBody>
                    <a:bodyPr/>
                    <a:lstStyle/>
                    <a:p>
                      <a:r>
                        <a:rPr lang="it-IT" sz="1000"/>
                        <a:t>[0.358, 0.361]</a:t>
                      </a:r>
                    </a:p>
                  </a:txBody>
                  <a:tcPr anchor="ctr"/>
                </a:tc>
                <a:tc>
                  <a:txBody>
                    <a:bodyPr/>
                    <a:lstStyle/>
                    <a:p>
                      <a:r>
                        <a:rPr lang="it-IT" sz="1000"/>
                        <a:t>[0.314, 0.329]</a:t>
                      </a:r>
                    </a:p>
                  </a:txBody>
                  <a:tcPr anchor="ctr"/>
                </a:tc>
                <a:tc>
                  <a:txBody>
                    <a:bodyPr/>
                    <a:lstStyle/>
                    <a:p>
                      <a:r>
                        <a:rPr lang="it-IT" sz="1000" dirty="0"/>
                        <a:t>[0.031, 0.044]</a:t>
                      </a:r>
                    </a:p>
                  </a:txBody>
                  <a:tcPr anchor="ctr"/>
                </a:tc>
                <a:extLst>
                  <a:ext uri="{0D108BD9-81ED-4DB2-BD59-A6C34878D82A}">
                    <a16:rowId xmlns:a16="http://schemas.microsoft.com/office/drawing/2014/main" val="1840905355"/>
                  </a:ext>
                </a:extLst>
              </a:tr>
            </a:tbl>
          </a:graphicData>
        </a:graphic>
      </p:graphicFrame>
      <p:graphicFrame>
        <p:nvGraphicFramePr>
          <p:cNvPr id="9" name="Tabella 8">
            <a:extLst>
              <a:ext uri="{FF2B5EF4-FFF2-40B4-BE49-F238E27FC236}">
                <a16:creationId xmlns:a16="http://schemas.microsoft.com/office/drawing/2014/main" id="{A28A7160-996A-4991-9031-F52A13E1E834}"/>
              </a:ext>
            </a:extLst>
          </p:cNvPr>
          <p:cNvGraphicFramePr>
            <a:graphicFrameLocks noGrp="1"/>
          </p:cNvGraphicFramePr>
          <p:nvPr>
            <p:extLst>
              <p:ext uri="{D42A27DB-BD31-4B8C-83A1-F6EECF244321}">
                <p14:modId xmlns:p14="http://schemas.microsoft.com/office/powerpoint/2010/main" val="1561960220"/>
              </p:ext>
            </p:extLst>
          </p:nvPr>
        </p:nvGraphicFramePr>
        <p:xfrm>
          <a:off x="6516416" y="3667071"/>
          <a:ext cx="5533696" cy="1219200"/>
        </p:xfrm>
        <a:graphic>
          <a:graphicData uri="http://schemas.openxmlformats.org/drawingml/2006/table">
            <a:tbl>
              <a:tblPr>
                <a:tableStyleId>{5940675A-B579-460E-94D1-54222C63F5DA}</a:tableStyleId>
              </a:tblPr>
              <a:tblGrid>
                <a:gridCol w="1383424">
                  <a:extLst>
                    <a:ext uri="{9D8B030D-6E8A-4147-A177-3AD203B41FA5}">
                      <a16:colId xmlns:a16="http://schemas.microsoft.com/office/drawing/2014/main" val="3207088253"/>
                    </a:ext>
                  </a:extLst>
                </a:gridCol>
                <a:gridCol w="1383424">
                  <a:extLst>
                    <a:ext uri="{9D8B030D-6E8A-4147-A177-3AD203B41FA5}">
                      <a16:colId xmlns:a16="http://schemas.microsoft.com/office/drawing/2014/main" val="3386723922"/>
                    </a:ext>
                  </a:extLst>
                </a:gridCol>
                <a:gridCol w="1224453">
                  <a:extLst>
                    <a:ext uri="{9D8B030D-6E8A-4147-A177-3AD203B41FA5}">
                      <a16:colId xmlns:a16="http://schemas.microsoft.com/office/drawing/2014/main" val="2272667629"/>
                    </a:ext>
                  </a:extLst>
                </a:gridCol>
                <a:gridCol w="1542395">
                  <a:extLst>
                    <a:ext uri="{9D8B030D-6E8A-4147-A177-3AD203B41FA5}">
                      <a16:colId xmlns:a16="http://schemas.microsoft.com/office/drawing/2014/main" val="1362548594"/>
                    </a:ext>
                  </a:extLst>
                </a:gridCol>
              </a:tblGrid>
              <a:tr h="0">
                <a:tc>
                  <a:txBody>
                    <a:bodyPr/>
                    <a:lstStyle/>
                    <a:p>
                      <a:r>
                        <a:rPr lang="it-IT" sz="1000"/>
                        <a:t>Metric</a:t>
                      </a:r>
                    </a:p>
                  </a:txBody>
                  <a:tcPr anchor="ctr"/>
                </a:tc>
                <a:tc>
                  <a:txBody>
                    <a:bodyPr/>
                    <a:lstStyle/>
                    <a:p>
                      <a:r>
                        <a:rPr lang="it-IT" sz="1000"/>
                        <a:t>GLORYS12V1</a:t>
                      </a:r>
                    </a:p>
                  </a:txBody>
                  <a:tcPr anchor="ctr"/>
                </a:tc>
                <a:tc>
                  <a:txBody>
                    <a:bodyPr/>
                    <a:lstStyle/>
                    <a:p>
                      <a:r>
                        <a:rPr lang="it-IT" sz="1000"/>
                        <a:t>GLORYS2V4</a:t>
                      </a:r>
                    </a:p>
                  </a:txBody>
                  <a:tcPr anchor="ctr"/>
                </a:tc>
                <a:tc>
                  <a:txBody>
                    <a:bodyPr/>
                    <a:lstStyle/>
                    <a:p>
                      <a:r>
                        <a:rPr lang="it-IT" sz="1000"/>
                        <a:t>Difference (12V1 − 2V4)</a:t>
                      </a:r>
                    </a:p>
                  </a:txBody>
                  <a:tcPr anchor="ctr"/>
                </a:tc>
                <a:extLst>
                  <a:ext uri="{0D108BD9-81ED-4DB2-BD59-A6C34878D82A}">
                    <a16:rowId xmlns:a16="http://schemas.microsoft.com/office/drawing/2014/main" val="3657185277"/>
                  </a:ext>
                </a:extLst>
              </a:tr>
              <a:tr h="0">
                <a:tc>
                  <a:txBody>
                    <a:bodyPr/>
                    <a:lstStyle/>
                    <a:p>
                      <a:r>
                        <a:rPr lang="it-IT" sz="1000"/>
                        <a:t>POD (Mean)</a:t>
                      </a:r>
                    </a:p>
                  </a:txBody>
                  <a:tcPr anchor="ctr"/>
                </a:tc>
                <a:tc>
                  <a:txBody>
                    <a:bodyPr/>
                    <a:lstStyle/>
                    <a:p>
                      <a:r>
                        <a:rPr lang="it-IT" sz="1000"/>
                        <a:t>0.616</a:t>
                      </a:r>
                    </a:p>
                  </a:txBody>
                  <a:tcPr anchor="ctr"/>
                </a:tc>
                <a:tc>
                  <a:txBody>
                    <a:bodyPr/>
                    <a:lstStyle/>
                    <a:p>
                      <a:r>
                        <a:rPr lang="it-IT" sz="1000"/>
                        <a:t>0.545</a:t>
                      </a:r>
                    </a:p>
                  </a:txBody>
                  <a:tcPr anchor="ctr"/>
                </a:tc>
                <a:tc>
                  <a:txBody>
                    <a:bodyPr/>
                    <a:lstStyle/>
                    <a:p>
                      <a:r>
                        <a:rPr lang="it-IT" sz="1000"/>
                        <a:t>0.070</a:t>
                      </a:r>
                    </a:p>
                  </a:txBody>
                  <a:tcPr anchor="ctr"/>
                </a:tc>
                <a:extLst>
                  <a:ext uri="{0D108BD9-81ED-4DB2-BD59-A6C34878D82A}">
                    <a16:rowId xmlns:a16="http://schemas.microsoft.com/office/drawing/2014/main" val="890124688"/>
                  </a:ext>
                </a:extLst>
              </a:tr>
              <a:tr h="0">
                <a:tc>
                  <a:txBody>
                    <a:bodyPr/>
                    <a:lstStyle/>
                    <a:p>
                      <a:r>
                        <a:rPr lang="it-IT" sz="1000" dirty="0"/>
                        <a:t>POD (95% CI)</a:t>
                      </a:r>
                    </a:p>
                  </a:txBody>
                  <a:tcPr anchor="ctr"/>
                </a:tc>
                <a:tc>
                  <a:txBody>
                    <a:bodyPr/>
                    <a:lstStyle/>
                    <a:p>
                      <a:r>
                        <a:rPr lang="it-IT" sz="1000"/>
                        <a:t>[0.613, 0.619]</a:t>
                      </a:r>
                    </a:p>
                  </a:txBody>
                  <a:tcPr anchor="ctr"/>
                </a:tc>
                <a:tc>
                  <a:txBody>
                    <a:bodyPr/>
                    <a:lstStyle/>
                    <a:p>
                      <a:r>
                        <a:rPr lang="it-IT" sz="1000"/>
                        <a:t>[0.542, 0.550]</a:t>
                      </a:r>
                    </a:p>
                  </a:txBody>
                  <a:tcPr anchor="ctr"/>
                </a:tc>
                <a:tc>
                  <a:txBody>
                    <a:bodyPr/>
                    <a:lstStyle/>
                    <a:p>
                      <a:r>
                        <a:rPr lang="it-IT" sz="1000"/>
                        <a:t>[0.068, 0.073]</a:t>
                      </a:r>
                    </a:p>
                  </a:txBody>
                  <a:tcPr anchor="ctr"/>
                </a:tc>
                <a:extLst>
                  <a:ext uri="{0D108BD9-81ED-4DB2-BD59-A6C34878D82A}">
                    <a16:rowId xmlns:a16="http://schemas.microsoft.com/office/drawing/2014/main" val="3017842454"/>
                  </a:ext>
                </a:extLst>
              </a:tr>
              <a:tr h="0">
                <a:tc>
                  <a:txBody>
                    <a:bodyPr/>
                    <a:lstStyle/>
                    <a:p>
                      <a:r>
                        <a:rPr lang="it-IT" sz="1000"/>
                        <a:t>FAR (Mean)</a:t>
                      </a:r>
                    </a:p>
                  </a:txBody>
                  <a:tcPr anchor="ctr"/>
                </a:tc>
                <a:tc>
                  <a:txBody>
                    <a:bodyPr/>
                    <a:lstStyle/>
                    <a:p>
                      <a:r>
                        <a:rPr lang="it-IT" sz="1000"/>
                        <a:t>0.359</a:t>
                      </a:r>
                    </a:p>
                  </a:txBody>
                  <a:tcPr anchor="ctr"/>
                </a:tc>
                <a:tc>
                  <a:txBody>
                    <a:bodyPr/>
                    <a:lstStyle/>
                    <a:p>
                      <a:r>
                        <a:rPr lang="it-IT" sz="1000"/>
                        <a:t>0.321</a:t>
                      </a:r>
                    </a:p>
                  </a:txBody>
                  <a:tcPr anchor="ctr"/>
                </a:tc>
                <a:tc>
                  <a:txBody>
                    <a:bodyPr/>
                    <a:lstStyle/>
                    <a:p>
                      <a:r>
                        <a:rPr lang="it-IT" sz="1000" dirty="0"/>
                        <a:t>0.039</a:t>
                      </a:r>
                    </a:p>
                  </a:txBody>
                  <a:tcPr anchor="ctr"/>
                </a:tc>
                <a:extLst>
                  <a:ext uri="{0D108BD9-81ED-4DB2-BD59-A6C34878D82A}">
                    <a16:rowId xmlns:a16="http://schemas.microsoft.com/office/drawing/2014/main" val="1173187187"/>
                  </a:ext>
                </a:extLst>
              </a:tr>
              <a:tr h="0">
                <a:tc>
                  <a:txBody>
                    <a:bodyPr/>
                    <a:lstStyle/>
                    <a:p>
                      <a:r>
                        <a:rPr lang="it-IT" sz="1000"/>
                        <a:t>FAR (95% CI)</a:t>
                      </a:r>
                    </a:p>
                  </a:txBody>
                  <a:tcPr anchor="ctr"/>
                </a:tc>
                <a:tc>
                  <a:txBody>
                    <a:bodyPr/>
                    <a:lstStyle/>
                    <a:p>
                      <a:r>
                        <a:rPr lang="it-IT" sz="1000"/>
                        <a:t>[0.356, 0.362]</a:t>
                      </a:r>
                    </a:p>
                  </a:txBody>
                  <a:tcPr anchor="ctr"/>
                </a:tc>
                <a:tc>
                  <a:txBody>
                    <a:bodyPr/>
                    <a:lstStyle/>
                    <a:p>
                      <a:r>
                        <a:rPr lang="it-IT" sz="1000" dirty="0"/>
                        <a:t>[0.312, 0.333]</a:t>
                      </a:r>
                    </a:p>
                  </a:txBody>
                  <a:tcPr anchor="ctr"/>
                </a:tc>
                <a:tc>
                  <a:txBody>
                    <a:bodyPr/>
                    <a:lstStyle/>
                    <a:p>
                      <a:r>
                        <a:rPr lang="it-IT" sz="1000" dirty="0"/>
                        <a:t>[0.024, 0.047]</a:t>
                      </a:r>
                    </a:p>
                  </a:txBody>
                  <a:tcPr anchor="ctr"/>
                </a:tc>
                <a:extLst>
                  <a:ext uri="{0D108BD9-81ED-4DB2-BD59-A6C34878D82A}">
                    <a16:rowId xmlns:a16="http://schemas.microsoft.com/office/drawing/2014/main" val="474817703"/>
                  </a:ext>
                </a:extLst>
              </a:tr>
            </a:tbl>
          </a:graphicData>
        </a:graphic>
      </p:graphicFrame>
      <p:graphicFrame>
        <p:nvGraphicFramePr>
          <p:cNvPr id="10" name="Tabella 9">
            <a:extLst>
              <a:ext uri="{FF2B5EF4-FFF2-40B4-BE49-F238E27FC236}">
                <a16:creationId xmlns:a16="http://schemas.microsoft.com/office/drawing/2014/main" id="{D4740860-7DE6-45DD-8779-169BC0211ADD}"/>
              </a:ext>
            </a:extLst>
          </p:cNvPr>
          <p:cNvGraphicFramePr>
            <a:graphicFrameLocks noGrp="1"/>
          </p:cNvGraphicFramePr>
          <p:nvPr>
            <p:extLst>
              <p:ext uri="{D42A27DB-BD31-4B8C-83A1-F6EECF244321}">
                <p14:modId xmlns:p14="http://schemas.microsoft.com/office/powerpoint/2010/main" val="3310154165"/>
              </p:ext>
            </p:extLst>
          </p:nvPr>
        </p:nvGraphicFramePr>
        <p:xfrm>
          <a:off x="418191" y="5326892"/>
          <a:ext cx="4816197" cy="1304376"/>
        </p:xfrm>
        <a:graphic>
          <a:graphicData uri="http://schemas.openxmlformats.org/drawingml/2006/table">
            <a:tbl>
              <a:tblPr firstRow="1" bandRow="1">
                <a:tableStyleId>{5940675A-B579-460E-94D1-54222C63F5DA}</a:tableStyleId>
              </a:tblPr>
              <a:tblGrid>
                <a:gridCol w="785018">
                  <a:extLst>
                    <a:ext uri="{9D8B030D-6E8A-4147-A177-3AD203B41FA5}">
                      <a16:colId xmlns:a16="http://schemas.microsoft.com/office/drawing/2014/main" val="3132347906"/>
                    </a:ext>
                  </a:extLst>
                </a:gridCol>
                <a:gridCol w="1230570">
                  <a:extLst>
                    <a:ext uri="{9D8B030D-6E8A-4147-A177-3AD203B41FA5}">
                      <a16:colId xmlns:a16="http://schemas.microsoft.com/office/drawing/2014/main" val="3281560851"/>
                    </a:ext>
                  </a:extLst>
                </a:gridCol>
                <a:gridCol w="1098983">
                  <a:extLst>
                    <a:ext uri="{9D8B030D-6E8A-4147-A177-3AD203B41FA5}">
                      <a16:colId xmlns:a16="http://schemas.microsoft.com/office/drawing/2014/main" val="2170709900"/>
                    </a:ext>
                  </a:extLst>
                </a:gridCol>
                <a:gridCol w="778700">
                  <a:extLst>
                    <a:ext uri="{9D8B030D-6E8A-4147-A177-3AD203B41FA5}">
                      <a16:colId xmlns:a16="http://schemas.microsoft.com/office/drawing/2014/main" val="1753351881"/>
                    </a:ext>
                  </a:extLst>
                </a:gridCol>
                <a:gridCol w="922926">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GLORYS12V1</a:t>
                      </a:r>
                    </a:p>
                  </a:txBody>
                  <a:tcPr/>
                </a:tc>
                <a:tc>
                  <a:txBody>
                    <a:bodyPr/>
                    <a:lstStyle/>
                    <a:p>
                      <a:r>
                        <a:rPr lang="it-IT" sz="1200" dirty="0"/>
                        <a:t>GLORYS2V4</a:t>
                      </a:r>
                    </a:p>
                  </a:txBody>
                  <a:tcPr/>
                </a:tc>
                <a:tc>
                  <a:txBody>
                    <a:bodyPr/>
                    <a:lstStyle/>
                    <a:p>
                      <a:r>
                        <a:rPr lang="it-IT" sz="1200" dirty="0"/>
                        <a:t>Diff. (</a:t>
                      </a:r>
                      <a:r>
                        <a:rPr lang="it-IT" sz="1200" dirty="0" err="1"/>
                        <a:t>mean</a:t>
                      </a:r>
                      <a:r>
                        <a:rPr lang="it-IT" sz="1200" dirty="0"/>
                        <a:t> </a:t>
                      </a:r>
                      <a:r>
                        <a:rPr lang="it-IT" sz="1200" dirty="0" err="1"/>
                        <a:t>values</a:t>
                      </a:r>
                      <a:r>
                        <a:rPr lang="it-IT" sz="1200" dirty="0"/>
                        <a:t>)</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0.614±0.008</a:t>
                      </a:r>
                    </a:p>
                  </a:txBody>
                  <a:tcPr/>
                </a:tc>
                <a:tc>
                  <a:txBody>
                    <a:bodyPr/>
                    <a:lstStyle/>
                    <a:p>
                      <a:r>
                        <a:rPr lang="it-IT" sz="1200" dirty="0"/>
                        <a:t>0.543±0.009</a:t>
                      </a:r>
                    </a:p>
                  </a:txBody>
                  <a:tcPr/>
                </a:tc>
                <a:tc>
                  <a:txBody>
                    <a:bodyPr/>
                    <a:lstStyle/>
                    <a:p>
                      <a:r>
                        <a:rPr lang="it-IT" sz="1200" dirty="0"/>
                        <a:t>0.07</a:t>
                      </a:r>
                    </a:p>
                  </a:txBody>
                  <a:tcPr/>
                </a:tc>
                <a:tc>
                  <a:txBody>
                    <a:bodyPr/>
                    <a:lstStyle/>
                    <a:p>
                      <a:r>
                        <a:rPr lang="it-IT" sz="1200" dirty="0"/>
                        <a:t>+12.9%</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0.359±0.009</a:t>
                      </a:r>
                    </a:p>
                  </a:txBody>
                  <a:tcPr/>
                </a:tc>
                <a:tc>
                  <a:txBody>
                    <a:bodyPr/>
                    <a:lstStyle/>
                    <a:p>
                      <a:r>
                        <a:rPr lang="it-IT" sz="1200" dirty="0"/>
                        <a:t>0.321±0.018</a:t>
                      </a:r>
                    </a:p>
                  </a:txBody>
                  <a:tcPr/>
                </a:tc>
                <a:tc>
                  <a:txBody>
                    <a:bodyPr/>
                    <a:lstStyle/>
                    <a:p>
                      <a:r>
                        <a:rPr lang="it-IT" sz="1200" dirty="0"/>
                        <a:t>0.04</a:t>
                      </a:r>
                    </a:p>
                  </a:txBody>
                  <a:tcPr/>
                </a:tc>
                <a:tc>
                  <a:txBody>
                    <a:bodyPr/>
                    <a:lstStyle/>
                    <a:p>
                      <a:r>
                        <a:rPr lang="it-IT" sz="1200" dirty="0"/>
                        <a:t>+12.5%</a:t>
                      </a:r>
                    </a:p>
                  </a:txBody>
                  <a:tcPr/>
                </a:tc>
                <a:extLst>
                  <a:ext uri="{0D108BD9-81ED-4DB2-BD59-A6C34878D82A}">
                    <a16:rowId xmlns:a16="http://schemas.microsoft.com/office/drawing/2014/main" val="992857541"/>
                  </a:ext>
                </a:extLst>
              </a:tr>
            </a:tbl>
          </a:graphicData>
        </a:graphic>
      </p:graphicFrame>
      <p:sp>
        <p:nvSpPr>
          <p:cNvPr id="4" name="Rettangolo 3">
            <a:extLst>
              <a:ext uri="{FF2B5EF4-FFF2-40B4-BE49-F238E27FC236}">
                <a16:creationId xmlns:a16="http://schemas.microsoft.com/office/drawing/2014/main" id="{FF5A64E9-E3F6-404A-BE35-3FA6A6347C01}"/>
              </a:ext>
            </a:extLst>
          </p:cNvPr>
          <p:cNvSpPr/>
          <p:nvPr/>
        </p:nvSpPr>
        <p:spPr>
          <a:xfrm>
            <a:off x="259926" y="4965584"/>
            <a:ext cx="1990930" cy="276999"/>
          </a:xfrm>
          <a:prstGeom prst="rect">
            <a:avLst/>
          </a:prstGeom>
        </p:spPr>
        <p:txBody>
          <a:bodyPr wrap="none">
            <a:spAutoFit/>
          </a:bodyPr>
          <a:lstStyle/>
          <a:p>
            <a:r>
              <a:rPr lang="en-US" sz="1200" b="1" dirty="0"/>
              <a:t>Mean Value — 2020 to 2022</a:t>
            </a:r>
            <a:endParaRPr lang="it-IT" sz="1200" b="1" dirty="0"/>
          </a:p>
        </p:txBody>
      </p:sp>
      <p:pic>
        <p:nvPicPr>
          <p:cNvPr id="7" name="Immagine 6">
            <a:extLst>
              <a:ext uri="{FF2B5EF4-FFF2-40B4-BE49-F238E27FC236}">
                <a16:creationId xmlns:a16="http://schemas.microsoft.com/office/drawing/2014/main" id="{588C65A5-7288-4E75-950A-810247A41D94}"/>
              </a:ext>
            </a:extLst>
          </p:cNvPr>
          <p:cNvPicPr>
            <a:picLocks noChangeAspect="1"/>
          </p:cNvPicPr>
          <p:nvPr/>
        </p:nvPicPr>
        <p:blipFill>
          <a:blip r:embed="rId2"/>
          <a:stretch>
            <a:fillRect/>
          </a:stretch>
        </p:blipFill>
        <p:spPr>
          <a:xfrm>
            <a:off x="6216957" y="5542059"/>
            <a:ext cx="2433484" cy="844491"/>
          </a:xfrm>
          <a:prstGeom prst="rect">
            <a:avLst/>
          </a:prstGeom>
        </p:spPr>
      </p:pic>
      <p:pic>
        <p:nvPicPr>
          <p:cNvPr id="11" name="Immagine 10">
            <a:extLst>
              <a:ext uri="{FF2B5EF4-FFF2-40B4-BE49-F238E27FC236}">
                <a16:creationId xmlns:a16="http://schemas.microsoft.com/office/drawing/2014/main" id="{397ECEA5-0C0F-4A5A-B334-1C06201BCEB5}"/>
              </a:ext>
            </a:extLst>
          </p:cNvPr>
          <p:cNvPicPr>
            <a:picLocks noChangeAspect="1"/>
          </p:cNvPicPr>
          <p:nvPr/>
        </p:nvPicPr>
        <p:blipFill>
          <a:blip r:embed="rId3"/>
          <a:stretch>
            <a:fillRect/>
          </a:stretch>
        </p:blipFill>
        <p:spPr>
          <a:xfrm>
            <a:off x="9340325" y="5136543"/>
            <a:ext cx="2433484" cy="1494725"/>
          </a:xfrm>
          <a:prstGeom prst="rect">
            <a:avLst/>
          </a:prstGeom>
        </p:spPr>
      </p:pic>
      <p:sp>
        <p:nvSpPr>
          <p:cNvPr id="12" name="CasellaDiTesto 11">
            <a:extLst>
              <a:ext uri="{FF2B5EF4-FFF2-40B4-BE49-F238E27FC236}">
                <a16:creationId xmlns:a16="http://schemas.microsoft.com/office/drawing/2014/main" id="{13E49187-9DA5-4320-953E-C34F70762C71}"/>
              </a:ext>
            </a:extLst>
          </p:cNvPr>
          <p:cNvSpPr txBox="1"/>
          <p:nvPr/>
        </p:nvSpPr>
        <p:spPr>
          <a:xfrm>
            <a:off x="6171474" y="5033456"/>
            <a:ext cx="2823909" cy="646331"/>
          </a:xfrm>
          <a:prstGeom prst="rect">
            <a:avLst/>
          </a:prstGeom>
          <a:noFill/>
        </p:spPr>
        <p:txBody>
          <a:bodyPr wrap="square" rtlCol="0">
            <a:spAutoFit/>
          </a:bodyPr>
          <a:lstStyle/>
          <a:p>
            <a:r>
              <a:rPr lang="it-IT" dirty="0"/>
              <a:t>Formula for </a:t>
            </a:r>
            <a:r>
              <a:rPr lang="it-IT" dirty="0" err="1"/>
              <a:t>combinations</a:t>
            </a:r>
            <a:r>
              <a:rPr lang="it-IT" dirty="0"/>
              <a:t> with </a:t>
            </a:r>
            <a:r>
              <a:rPr lang="it-IT" dirty="0" err="1"/>
              <a:t>repetitions</a:t>
            </a:r>
            <a:r>
              <a:rPr lang="it-IT" dirty="0"/>
              <a:t>. </a:t>
            </a:r>
          </a:p>
        </p:txBody>
      </p:sp>
    </p:spTree>
    <p:extLst>
      <p:ext uri="{BB962C8B-B14F-4D97-AF65-F5344CB8AC3E}">
        <p14:creationId xmlns:p14="http://schemas.microsoft.com/office/powerpoint/2010/main" val="3280529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BBBDBB-7259-4EE3-AB50-4FFEF478D5B8}"/>
              </a:ext>
            </a:extLst>
          </p:cNvPr>
          <p:cNvSpPr>
            <a:spLocks noGrp="1"/>
          </p:cNvSpPr>
          <p:nvPr>
            <p:ph type="ctrTitle"/>
          </p:nvPr>
        </p:nvSpPr>
        <p:spPr>
          <a:xfrm>
            <a:off x="0" y="0"/>
            <a:ext cx="12192000" cy="754912"/>
          </a:xfrm>
        </p:spPr>
        <p:txBody>
          <a:bodyPr>
            <a:normAutofit fontScale="90000"/>
          </a:bodyPr>
          <a:lstStyle/>
          <a:p>
            <a:r>
              <a:rPr lang="it-IT" b="1" dirty="0"/>
              <a:t>Eddy </a:t>
            </a:r>
            <a:r>
              <a:rPr lang="it-IT" b="1" dirty="0" err="1"/>
              <a:t>Matching</a:t>
            </a:r>
            <a:r>
              <a:rPr lang="it-IT" b="1" dirty="0"/>
              <a:t>: POD plot </a:t>
            </a:r>
            <a:r>
              <a:rPr lang="it-IT" b="1" dirty="0" err="1"/>
              <a:t>map</a:t>
            </a:r>
            <a:endParaRPr lang="it-IT" dirty="0"/>
          </a:p>
        </p:txBody>
      </p:sp>
      <p:sp>
        <p:nvSpPr>
          <p:cNvPr id="4" name="CasellaDiTesto 3">
            <a:extLst>
              <a:ext uri="{FF2B5EF4-FFF2-40B4-BE49-F238E27FC236}">
                <a16:creationId xmlns:a16="http://schemas.microsoft.com/office/drawing/2014/main" id="{BDDAB831-C201-4FFF-BE4D-CE017F4DD80C}"/>
              </a:ext>
            </a:extLst>
          </p:cNvPr>
          <p:cNvSpPr txBox="1"/>
          <p:nvPr/>
        </p:nvSpPr>
        <p:spPr>
          <a:xfrm>
            <a:off x="0" y="754912"/>
            <a:ext cx="12192000" cy="646331"/>
          </a:xfrm>
          <a:prstGeom prst="rect">
            <a:avLst/>
          </a:prstGeom>
          <a:noFill/>
        </p:spPr>
        <p:txBody>
          <a:bodyPr wrap="square" rtlCol="0">
            <a:spAutoFit/>
          </a:bodyPr>
          <a:lstStyle/>
          <a:p>
            <a:r>
              <a:rPr lang="en-US" dirty="0"/>
              <a:t>Division of the entire eddy-detectable ocean surface into many square boxes measuring 2.5° x 2.5°.</a:t>
            </a:r>
          </a:p>
          <a:p>
            <a:endParaRPr lang="it-IT" dirty="0"/>
          </a:p>
        </p:txBody>
      </p:sp>
      <p:pic>
        <p:nvPicPr>
          <p:cNvPr id="10" name="Immagine 9">
            <a:extLst>
              <a:ext uri="{FF2B5EF4-FFF2-40B4-BE49-F238E27FC236}">
                <a16:creationId xmlns:a16="http://schemas.microsoft.com/office/drawing/2014/main" id="{0E09FBD6-76A4-43A8-96DF-C096BDE98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8437"/>
            <a:ext cx="12192000" cy="4643920"/>
          </a:xfrm>
          <a:prstGeom prst="rect">
            <a:avLst/>
          </a:prstGeom>
        </p:spPr>
      </p:pic>
      <p:pic>
        <p:nvPicPr>
          <p:cNvPr id="5" name="Immagine 4">
            <a:extLst>
              <a:ext uri="{FF2B5EF4-FFF2-40B4-BE49-F238E27FC236}">
                <a16:creationId xmlns:a16="http://schemas.microsoft.com/office/drawing/2014/main" id="{6A5865F1-E52E-4982-831F-C2CD46F6AB04}"/>
              </a:ext>
            </a:extLst>
          </p:cNvPr>
          <p:cNvPicPr>
            <a:picLocks noChangeAspect="1"/>
          </p:cNvPicPr>
          <p:nvPr/>
        </p:nvPicPr>
        <p:blipFill>
          <a:blip r:embed="rId3"/>
          <a:stretch>
            <a:fillRect/>
          </a:stretch>
        </p:blipFill>
        <p:spPr>
          <a:xfrm>
            <a:off x="10193572" y="503446"/>
            <a:ext cx="1998428" cy="1115005"/>
          </a:xfrm>
          <a:prstGeom prst="rect">
            <a:avLst/>
          </a:prstGeom>
        </p:spPr>
      </p:pic>
    </p:spTree>
    <p:extLst>
      <p:ext uri="{BB962C8B-B14F-4D97-AF65-F5344CB8AC3E}">
        <p14:creationId xmlns:p14="http://schemas.microsoft.com/office/powerpoint/2010/main" val="270326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BBBDBB-7259-4EE3-AB50-4FFEF478D5B8}"/>
              </a:ext>
            </a:extLst>
          </p:cNvPr>
          <p:cNvSpPr>
            <a:spLocks noGrp="1"/>
          </p:cNvSpPr>
          <p:nvPr>
            <p:ph type="ctrTitle"/>
          </p:nvPr>
        </p:nvSpPr>
        <p:spPr>
          <a:xfrm>
            <a:off x="0" y="0"/>
            <a:ext cx="12192000" cy="754912"/>
          </a:xfrm>
        </p:spPr>
        <p:txBody>
          <a:bodyPr>
            <a:normAutofit fontScale="90000"/>
          </a:bodyPr>
          <a:lstStyle/>
          <a:p>
            <a:r>
              <a:rPr lang="it-IT" b="1" dirty="0"/>
              <a:t>Eddy </a:t>
            </a:r>
            <a:r>
              <a:rPr lang="it-IT" b="1" dirty="0" err="1"/>
              <a:t>Matching</a:t>
            </a:r>
            <a:r>
              <a:rPr lang="it-IT" b="1" dirty="0"/>
              <a:t>: FAR plot </a:t>
            </a:r>
            <a:r>
              <a:rPr lang="it-IT" b="1" dirty="0" err="1"/>
              <a:t>map</a:t>
            </a:r>
            <a:endParaRPr lang="it-IT" dirty="0"/>
          </a:p>
        </p:txBody>
      </p:sp>
      <p:sp>
        <p:nvSpPr>
          <p:cNvPr id="4" name="CasellaDiTesto 3">
            <a:extLst>
              <a:ext uri="{FF2B5EF4-FFF2-40B4-BE49-F238E27FC236}">
                <a16:creationId xmlns:a16="http://schemas.microsoft.com/office/drawing/2014/main" id="{BDDAB831-C201-4FFF-BE4D-CE017F4DD80C}"/>
              </a:ext>
            </a:extLst>
          </p:cNvPr>
          <p:cNvSpPr txBox="1"/>
          <p:nvPr/>
        </p:nvSpPr>
        <p:spPr>
          <a:xfrm>
            <a:off x="0" y="754912"/>
            <a:ext cx="12192000" cy="369332"/>
          </a:xfrm>
          <a:prstGeom prst="rect">
            <a:avLst/>
          </a:prstGeom>
          <a:noFill/>
        </p:spPr>
        <p:txBody>
          <a:bodyPr wrap="square" rtlCol="0">
            <a:spAutoFit/>
          </a:bodyPr>
          <a:lstStyle/>
          <a:p>
            <a:r>
              <a:rPr lang="en-US" dirty="0"/>
              <a:t>Division of the entire detectable ocean surface into many square boxes measuring 2.5° x 2.5°. </a:t>
            </a:r>
            <a:endParaRPr lang="it-IT" dirty="0"/>
          </a:p>
        </p:txBody>
      </p:sp>
      <p:pic>
        <p:nvPicPr>
          <p:cNvPr id="7" name="Immagine 6">
            <a:extLst>
              <a:ext uri="{FF2B5EF4-FFF2-40B4-BE49-F238E27FC236}">
                <a16:creationId xmlns:a16="http://schemas.microsoft.com/office/drawing/2014/main" id="{AED2EF36-39A9-4A3B-9147-920297B6B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7172"/>
            <a:ext cx="12192000" cy="4564591"/>
          </a:xfrm>
          <a:prstGeom prst="rect">
            <a:avLst/>
          </a:prstGeom>
        </p:spPr>
      </p:pic>
      <p:pic>
        <p:nvPicPr>
          <p:cNvPr id="5" name="Immagine 4">
            <a:extLst>
              <a:ext uri="{FF2B5EF4-FFF2-40B4-BE49-F238E27FC236}">
                <a16:creationId xmlns:a16="http://schemas.microsoft.com/office/drawing/2014/main" id="{764AA4D4-D4D3-41C1-817F-FEC59572F7F1}"/>
              </a:ext>
            </a:extLst>
          </p:cNvPr>
          <p:cNvPicPr>
            <a:picLocks noChangeAspect="1"/>
          </p:cNvPicPr>
          <p:nvPr/>
        </p:nvPicPr>
        <p:blipFill>
          <a:blip r:embed="rId3"/>
          <a:stretch>
            <a:fillRect/>
          </a:stretch>
        </p:blipFill>
        <p:spPr>
          <a:xfrm>
            <a:off x="10106557" y="414460"/>
            <a:ext cx="2085443" cy="1163554"/>
          </a:xfrm>
          <a:prstGeom prst="rect">
            <a:avLst/>
          </a:prstGeom>
        </p:spPr>
      </p:pic>
    </p:spTree>
    <p:extLst>
      <p:ext uri="{BB962C8B-B14F-4D97-AF65-F5344CB8AC3E}">
        <p14:creationId xmlns:p14="http://schemas.microsoft.com/office/powerpoint/2010/main" val="25155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1435BE-40D4-46EC-867C-BBF6B1390EAD}"/>
              </a:ext>
            </a:extLst>
          </p:cNvPr>
          <p:cNvSpPr>
            <a:spLocks noGrp="1"/>
          </p:cNvSpPr>
          <p:nvPr>
            <p:ph type="ctrTitle"/>
          </p:nvPr>
        </p:nvSpPr>
        <p:spPr>
          <a:xfrm>
            <a:off x="-1" y="1"/>
            <a:ext cx="12241161" cy="569056"/>
          </a:xfrm>
        </p:spPr>
        <p:txBody>
          <a:bodyPr>
            <a:normAutofit fontScale="90000"/>
          </a:bodyPr>
          <a:lstStyle/>
          <a:p>
            <a:pPr algn="l"/>
            <a:r>
              <a:rPr lang="it-IT" sz="4000" b="1" dirty="0"/>
              <a:t>Eddy </a:t>
            </a:r>
            <a:r>
              <a:rPr lang="it-IT" sz="4000" b="1" dirty="0" err="1"/>
              <a:t>Matching</a:t>
            </a:r>
            <a:r>
              <a:rPr lang="it-IT" sz="4000" b="1" dirty="0"/>
              <a:t>- </a:t>
            </a:r>
            <a:r>
              <a:rPr lang="it-IT" sz="4000" b="1" dirty="0" err="1"/>
              <a:t>Radius</a:t>
            </a:r>
            <a:endParaRPr lang="it-IT" sz="4000" b="1" dirty="0"/>
          </a:p>
        </p:txBody>
      </p:sp>
      <p:sp>
        <p:nvSpPr>
          <p:cNvPr id="3" name="Sottotitolo 2">
            <a:extLst>
              <a:ext uri="{FF2B5EF4-FFF2-40B4-BE49-F238E27FC236}">
                <a16:creationId xmlns:a16="http://schemas.microsoft.com/office/drawing/2014/main" id="{CE67BC93-CE17-4E88-AD0A-0DCB5DF4EC3B}"/>
              </a:ext>
            </a:extLst>
          </p:cNvPr>
          <p:cNvSpPr>
            <a:spLocks noGrp="1"/>
          </p:cNvSpPr>
          <p:nvPr>
            <p:ph type="subTitle" idx="1"/>
          </p:nvPr>
        </p:nvSpPr>
        <p:spPr>
          <a:xfrm>
            <a:off x="49160" y="569056"/>
            <a:ext cx="12192000" cy="345345"/>
          </a:xfrm>
        </p:spPr>
        <p:txBody>
          <a:bodyPr>
            <a:normAutofit/>
          </a:bodyPr>
          <a:lstStyle/>
          <a:p>
            <a:pPr algn="l"/>
            <a:r>
              <a:rPr lang="it-IT" sz="1600" dirty="0"/>
              <a:t>Global </a:t>
            </a:r>
            <a:r>
              <a:rPr lang="it-IT" sz="1600" dirty="0" err="1"/>
              <a:t>statistical</a:t>
            </a:r>
            <a:r>
              <a:rPr lang="it-IT" sz="1600" dirty="0"/>
              <a:t> </a:t>
            </a:r>
            <a:r>
              <a:rPr lang="it-IT" sz="1600" dirty="0" err="1"/>
              <a:t>assessment</a:t>
            </a:r>
            <a:r>
              <a:rPr lang="it-IT" sz="1600" dirty="0"/>
              <a:t> by </a:t>
            </a:r>
            <a:r>
              <a:rPr lang="it-IT" sz="1600" dirty="0" err="1"/>
              <a:t>eddy</a:t>
            </a:r>
            <a:r>
              <a:rPr lang="it-IT" sz="1600" dirty="0"/>
              <a:t> </a:t>
            </a:r>
            <a:r>
              <a:rPr lang="it-IT" sz="1600" dirty="0" err="1"/>
              <a:t>radius</a:t>
            </a:r>
            <a:r>
              <a:rPr lang="it-IT" sz="1600" dirty="0"/>
              <a:t> for </a:t>
            </a:r>
            <a:r>
              <a:rPr lang="it-IT" sz="1600" dirty="0" err="1"/>
              <a:t>each</a:t>
            </a:r>
            <a:r>
              <a:rPr lang="it-IT" sz="1600" dirty="0"/>
              <a:t> </a:t>
            </a:r>
            <a:r>
              <a:rPr lang="it-IT" sz="1600" dirty="0" err="1"/>
              <a:t>detected</a:t>
            </a:r>
            <a:r>
              <a:rPr lang="it-IT" sz="1600" dirty="0"/>
              <a:t> </a:t>
            </a:r>
            <a:r>
              <a:rPr lang="it-IT" sz="1600" dirty="0" err="1"/>
              <a:t>eddy</a:t>
            </a:r>
            <a:r>
              <a:rPr lang="it-IT" sz="1600" dirty="0"/>
              <a:t>: 2020-01-01 to 2022-12-31. </a:t>
            </a:r>
          </a:p>
        </p:txBody>
      </p:sp>
      <p:pic>
        <p:nvPicPr>
          <p:cNvPr id="7" name="Immagine 6">
            <a:extLst>
              <a:ext uri="{FF2B5EF4-FFF2-40B4-BE49-F238E27FC236}">
                <a16:creationId xmlns:a16="http://schemas.microsoft.com/office/drawing/2014/main" id="{AB6C2C4C-9098-4A58-9A29-627826BAD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551" y="914399"/>
            <a:ext cx="8243693" cy="5943600"/>
          </a:xfrm>
          <a:prstGeom prst="rect">
            <a:avLst/>
          </a:prstGeom>
        </p:spPr>
      </p:pic>
      <p:pic>
        <p:nvPicPr>
          <p:cNvPr id="5" name="Immagine 4">
            <a:extLst>
              <a:ext uri="{FF2B5EF4-FFF2-40B4-BE49-F238E27FC236}">
                <a16:creationId xmlns:a16="http://schemas.microsoft.com/office/drawing/2014/main" id="{371E1971-50FE-4241-AF73-5290B2CC9BDB}"/>
              </a:ext>
            </a:extLst>
          </p:cNvPr>
          <p:cNvPicPr>
            <a:picLocks noChangeAspect="1"/>
          </p:cNvPicPr>
          <p:nvPr/>
        </p:nvPicPr>
        <p:blipFill>
          <a:blip r:embed="rId3"/>
          <a:stretch>
            <a:fillRect/>
          </a:stretch>
        </p:blipFill>
        <p:spPr>
          <a:xfrm>
            <a:off x="9657244" y="2187106"/>
            <a:ext cx="2458556" cy="1604501"/>
          </a:xfrm>
          <a:prstGeom prst="rect">
            <a:avLst/>
          </a:prstGeom>
        </p:spPr>
      </p:pic>
    </p:spTree>
    <p:extLst>
      <p:ext uri="{BB962C8B-B14F-4D97-AF65-F5344CB8AC3E}">
        <p14:creationId xmlns:p14="http://schemas.microsoft.com/office/powerpoint/2010/main" val="422920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1435BE-40D4-46EC-867C-BBF6B1390EAD}"/>
              </a:ext>
            </a:extLst>
          </p:cNvPr>
          <p:cNvSpPr>
            <a:spLocks noGrp="1"/>
          </p:cNvSpPr>
          <p:nvPr>
            <p:ph type="ctrTitle"/>
          </p:nvPr>
        </p:nvSpPr>
        <p:spPr>
          <a:xfrm>
            <a:off x="-1" y="0"/>
            <a:ext cx="12241161" cy="658261"/>
          </a:xfrm>
        </p:spPr>
        <p:txBody>
          <a:bodyPr>
            <a:normAutofit/>
          </a:bodyPr>
          <a:lstStyle/>
          <a:p>
            <a:pPr algn="l"/>
            <a:r>
              <a:rPr lang="it-IT" sz="4000" b="1" dirty="0"/>
              <a:t>Eddy </a:t>
            </a:r>
            <a:r>
              <a:rPr lang="it-IT" sz="4000" b="1" dirty="0" err="1"/>
              <a:t>Matching</a:t>
            </a:r>
            <a:r>
              <a:rPr lang="it-IT" sz="4000" b="1" dirty="0"/>
              <a:t>- </a:t>
            </a:r>
            <a:r>
              <a:rPr lang="it-IT" sz="4000" b="1" dirty="0" err="1"/>
              <a:t>Amplitude</a:t>
            </a:r>
            <a:endParaRPr lang="it-IT" sz="4000" b="1" dirty="0"/>
          </a:p>
        </p:txBody>
      </p:sp>
      <p:sp>
        <p:nvSpPr>
          <p:cNvPr id="3" name="Sottotitolo 2">
            <a:extLst>
              <a:ext uri="{FF2B5EF4-FFF2-40B4-BE49-F238E27FC236}">
                <a16:creationId xmlns:a16="http://schemas.microsoft.com/office/drawing/2014/main" id="{CE67BC93-CE17-4E88-AD0A-0DCB5DF4EC3B}"/>
              </a:ext>
            </a:extLst>
          </p:cNvPr>
          <p:cNvSpPr>
            <a:spLocks noGrp="1"/>
          </p:cNvSpPr>
          <p:nvPr>
            <p:ph type="subTitle" idx="1"/>
          </p:nvPr>
        </p:nvSpPr>
        <p:spPr>
          <a:xfrm>
            <a:off x="-1" y="625406"/>
            <a:ext cx="12192000" cy="527509"/>
          </a:xfrm>
        </p:spPr>
        <p:txBody>
          <a:bodyPr>
            <a:normAutofit/>
          </a:bodyPr>
          <a:lstStyle/>
          <a:p>
            <a:pPr algn="l"/>
            <a:r>
              <a:rPr lang="it-IT" sz="1600" dirty="0"/>
              <a:t>Global </a:t>
            </a:r>
            <a:r>
              <a:rPr lang="it-IT" sz="1600" dirty="0" err="1"/>
              <a:t>statistical</a:t>
            </a:r>
            <a:r>
              <a:rPr lang="it-IT" sz="1600" dirty="0"/>
              <a:t> </a:t>
            </a:r>
            <a:r>
              <a:rPr lang="it-IT" sz="1600" dirty="0" err="1"/>
              <a:t>assessment</a:t>
            </a:r>
            <a:r>
              <a:rPr lang="it-IT" sz="1600" dirty="0"/>
              <a:t> by </a:t>
            </a:r>
            <a:r>
              <a:rPr lang="it-IT" sz="1600" dirty="0" err="1"/>
              <a:t>eddy</a:t>
            </a:r>
            <a:r>
              <a:rPr lang="it-IT" sz="1600" dirty="0"/>
              <a:t> </a:t>
            </a:r>
            <a:r>
              <a:rPr lang="it-IT" sz="1600" dirty="0" err="1"/>
              <a:t>amplitude</a:t>
            </a:r>
            <a:r>
              <a:rPr lang="it-IT" sz="1600" dirty="0"/>
              <a:t> for </a:t>
            </a:r>
            <a:r>
              <a:rPr lang="it-IT" sz="1600" dirty="0" err="1"/>
              <a:t>each</a:t>
            </a:r>
            <a:r>
              <a:rPr lang="it-IT" sz="1600" dirty="0"/>
              <a:t> </a:t>
            </a:r>
            <a:r>
              <a:rPr lang="it-IT" sz="1600" dirty="0" err="1"/>
              <a:t>detected</a:t>
            </a:r>
            <a:r>
              <a:rPr lang="it-IT" sz="1600" dirty="0"/>
              <a:t> </a:t>
            </a:r>
            <a:r>
              <a:rPr lang="it-IT" sz="1600" dirty="0" err="1"/>
              <a:t>eddy</a:t>
            </a:r>
            <a:r>
              <a:rPr lang="it-IT" sz="1600" dirty="0"/>
              <a:t>: 2020-01-01 to 2022-12-31. </a:t>
            </a:r>
          </a:p>
        </p:txBody>
      </p:sp>
      <p:pic>
        <p:nvPicPr>
          <p:cNvPr id="5" name="Immagine 4">
            <a:extLst>
              <a:ext uri="{FF2B5EF4-FFF2-40B4-BE49-F238E27FC236}">
                <a16:creationId xmlns:a16="http://schemas.microsoft.com/office/drawing/2014/main" id="{25750F85-FEC9-4D28-8759-6CD7338A3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796" y="935665"/>
            <a:ext cx="8700363" cy="5922335"/>
          </a:xfrm>
          <a:prstGeom prst="rect">
            <a:avLst/>
          </a:prstGeom>
        </p:spPr>
      </p:pic>
      <p:pic>
        <p:nvPicPr>
          <p:cNvPr id="6" name="Immagine 5">
            <a:extLst>
              <a:ext uri="{FF2B5EF4-FFF2-40B4-BE49-F238E27FC236}">
                <a16:creationId xmlns:a16="http://schemas.microsoft.com/office/drawing/2014/main" id="{D85BC2D4-107B-4257-A1FD-B8996A0AB464}"/>
              </a:ext>
            </a:extLst>
          </p:cNvPr>
          <p:cNvPicPr>
            <a:picLocks noChangeAspect="1"/>
          </p:cNvPicPr>
          <p:nvPr/>
        </p:nvPicPr>
        <p:blipFill>
          <a:blip r:embed="rId3"/>
          <a:stretch>
            <a:fillRect/>
          </a:stretch>
        </p:blipFill>
        <p:spPr>
          <a:xfrm>
            <a:off x="9853449" y="1999882"/>
            <a:ext cx="2338550" cy="1649835"/>
          </a:xfrm>
          <a:prstGeom prst="rect">
            <a:avLst/>
          </a:prstGeom>
        </p:spPr>
      </p:pic>
    </p:spTree>
    <p:extLst>
      <p:ext uri="{BB962C8B-B14F-4D97-AF65-F5344CB8AC3E}">
        <p14:creationId xmlns:p14="http://schemas.microsoft.com/office/powerpoint/2010/main" val="2296771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26EE1-E6C2-4706-806B-FAC586B39F56}"/>
              </a:ext>
            </a:extLst>
          </p:cNvPr>
          <p:cNvSpPr>
            <a:spLocks noGrp="1"/>
          </p:cNvSpPr>
          <p:nvPr>
            <p:ph type="ctrTitle"/>
          </p:nvPr>
        </p:nvSpPr>
        <p:spPr>
          <a:xfrm>
            <a:off x="0" y="1"/>
            <a:ext cx="12192000" cy="685800"/>
          </a:xfrm>
        </p:spPr>
        <p:txBody>
          <a:bodyPr>
            <a:normAutofit/>
          </a:bodyPr>
          <a:lstStyle/>
          <a:p>
            <a:pPr algn="l"/>
            <a:r>
              <a:rPr lang="it-IT" sz="4000" b="1" dirty="0"/>
              <a:t>Evaluation of Hits Cost</a:t>
            </a:r>
          </a:p>
        </p:txBody>
      </p:sp>
      <p:sp>
        <p:nvSpPr>
          <p:cNvPr id="3" name="Sottotitolo 2">
            <a:extLst>
              <a:ext uri="{FF2B5EF4-FFF2-40B4-BE49-F238E27FC236}">
                <a16:creationId xmlns:a16="http://schemas.microsoft.com/office/drawing/2014/main" id="{26346D46-64B4-41AE-8242-EC719901B188}"/>
              </a:ext>
            </a:extLst>
          </p:cNvPr>
          <p:cNvSpPr>
            <a:spLocks noGrp="1"/>
          </p:cNvSpPr>
          <p:nvPr>
            <p:ph type="subTitle" idx="1"/>
          </p:nvPr>
        </p:nvSpPr>
        <p:spPr>
          <a:xfrm>
            <a:off x="0" y="606671"/>
            <a:ext cx="12192000" cy="589084"/>
          </a:xfrm>
        </p:spPr>
        <p:txBody>
          <a:bodyPr>
            <a:normAutofit/>
          </a:bodyPr>
          <a:lstStyle/>
          <a:p>
            <a:pPr algn="l"/>
            <a:r>
              <a:rPr lang="en-US" sz="1800" dirty="0"/>
              <a:t>Can we detect an improvement in representation of “matched” eddies for a global detection for 3 years?</a:t>
            </a:r>
          </a:p>
        </p:txBody>
      </p:sp>
      <p:sp>
        <p:nvSpPr>
          <p:cNvPr id="7" name="Rettangolo 6">
            <a:extLst>
              <a:ext uri="{FF2B5EF4-FFF2-40B4-BE49-F238E27FC236}">
                <a16:creationId xmlns:a16="http://schemas.microsoft.com/office/drawing/2014/main" id="{72A2308F-C85C-4A70-8362-17C276C0982E}"/>
              </a:ext>
            </a:extLst>
          </p:cNvPr>
          <p:cNvSpPr/>
          <p:nvPr/>
        </p:nvSpPr>
        <p:spPr>
          <a:xfrm>
            <a:off x="81116" y="4620570"/>
            <a:ext cx="2172929" cy="2123658"/>
          </a:xfrm>
          <a:prstGeom prst="rect">
            <a:avLst/>
          </a:prstGeom>
        </p:spPr>
        <p:txBody>
          <a:bodyPr wrap="square" lIns="91440" tIns="45720" rIns="91440" bIns="45720" anchor="t">
            <a:spAutoFit/>
          </a:bodyPr>
          <a:lstStyle/>
          <a:p>
            <a:r>
              <a:rPr lang="it-IT" sz="1100" b="1" dirty="0"/>
              <a:t>MEDIAN VALUES</a:t>
            </a:r>
          </a:p>
          <a:p>
            <a:r>
              <a:rPr lang="it-IT" sz="1100" b="1" dirty="0" err="1"/>
              <a:t>Radius</a:t>
            </a:r>
            <a:r>
              <a:rPr lang="it-IT" sz="1100" b="1" dirty="0"/>
              <a:t> </a:t>
            </a:r>
            <a:r>
              <a:rPr lang="it-IT" sz="1100" b="1" dirty="0" err="1"/>
              <a:t>Error</a:t>
            </a:r>
            <a:r>
              <a:rPr lang="it-IT" sz="1100" b="1" dirty="0"/>
              <a:t> (km)</a:t>
            </a:r>
          </a:p>
          <a:p>
            <a:r>
              <a:rPr lang="it-IT" sz="1100" dirty="0"/>
              <a:t>GLORYS2V4: 18.600 km</a:t>
            </a:r>
          </a:p>
          <a:p>
            <a:r>
              <a:rPr lang="it-IT" sz="1100" dirty="0"/>
              <a:t>GLORYS12V1: 18.050 km</a:t>
            </a:r>
            <a:endParaRPr lang="it-IT" sz="1100" dirty="0">
              <a:ea typeface="Calibri"/>
              <a:cs typeface="Calibri"/>
            </a:endParaRPr>
          </a:p>
          <a:p>
            <a:endParaRPr lang="it-IT" sz="1100" dirty="0"/>
          </a:p>
          <a:p>
            <a:r>
              <a:rPr lang="it-IT" sz="1100" b="1" dirty="0" err="1"/>
              <a:t>Amplitude</a:t>
            </a:r>
            <a:r>
              <a:rPr lang="it-IT" sz="1100" b="1" dirty="0"/>
              <a:t> </a:t>
            </a:r>
            <a:r>
              <a:rPr lang="it-IT" sz="1100" b="1" dirty="0" err="1"/>
              <a:t>Error</a:t>
            </a:r>
            <a:r>
              <a:rPr lang="it-IT" sz="1100" b="1" dirty="0"/>
              <a:t> (cm)</a:t>
            </a:r>
          </a:p>
          <a:p>
            <a:r>
              <a:rPr lang="it-IT" sz="1100" dirty="0"/>
              <a:t>GLORYS2V4: 1.770 cm</a:t>
            </a:r>
          </a:p>
          <a:p>
            <a:r>
              <a:rPr lang="it-IT" sz="1100" dirty="0"/>
              <a:t>GLORYS12V1: 1.620 cm</a:t>
            </a:r>
            <a:endParaRPr lang="it-IT" sz="1100" dirty="0">
              <a:ea typeface="Calibri"/>
              <a:cs typeface="Calibri"/>
            </a:endParaRPr>
          </a:p>
          <a:p>
            <a:endParaRPr lang="it-IT" sz="1100" dirty="0"/>
          </a:p>
          <a:p>
            <a:r>
              <a:rPr lang="it-IT" sz="1100" b="1" dirty="0" err="1"/>
              <a:t>Distance</a:t>
            </a:r>
            <a:r>
              <a:rPr lang="it-IT" sz="1100" b="1" dirty="0"/>
              <a:t> </a:t>
            </a:r>
            <a:r>
              <a:rPr lang="it-IT" sz="1100" b="1" dirty="0" err="1"/>
              <a:t>Error</a:t>
            </a:r>
            <a:r>
              <a:rPr lang="it-IT" sz="1100" b="1" dirty="0"/>
              <a:t> (km)</a:t>
            </a:r>
          </a:p>
          <a:p>
            <a:r>
              <a:rPr lang="it-IT" sz="1100" dirty="0"/>
              <a:t>GLORYS2V4: 46.395 km</a:t>
            </a:r>
          </a:p>
          <a:p>
            <a:r>
              <a:rPr lang="it-IT" sz="1100" dirty="0"/>
              <a:t>GLORYS12V1:  46.381 km</a:t>
            </a:r>
            <a:endParaRPr lang="it-IT" sz="1100" dirty="0">
              <a:ea typeface="Calibri"/>
              <a:cs typeface="Calibri"/>
            </a:endParaRPr>
          </a:p>
        </p:txBody>
      </p:sp>
      <p:sp>
        <p:nvSpPr>
          <p:cNvPr id="8" name="Rettangolo 7">
            <a:extLst>
              <a:ext uri="{FF2B5EF4-FFF2-40B4-BE49-F238E27FC236}">
                <a16:creationId xmlns:a16="http://schemas.microsoft.com/office/drawing/2014/main" id="{807FF945-93CB-4CFB-9430-73A292C34C54}"/>
              </a:ext>
            </a:extLst>
          </p:cNvPr>
          <p:cNvSpPr/>
          <p:nvPr/>
        </p:nvSpPr>
        <p:spPr>
          <a:xfrm>
            <a:off x="10286157" y="4620570"/>
            <a:ext cx="1907458" cy="2123658"/>
          </a:xfrm>
          <a:prstGeom prst="rect">
            <a:avLst/>
          </a:prstGeom>
        </p:spPr>
        <p:txBody>
          <a:bodyPr wrap="square">
            <a:spAutoFit/>
          </a:bodyPr>
          <a:lstStyle/>
          <a:p>
            <a:r>
              <a:rPr lang="it-IT" sz="1100" b="1" dirty="0"/>
              <a:t>MEAN VALUES</a:t>
            </a:r>
          </a:p>
          <a:p>
            <a:r>
              <a:rPr lang="it-IT" sz="1100" b="1" dirty="0" err="1"/>
              <a:t>Radius</a:t>
            </a:r>
            <a:r>
              <a:rPr lang="it-IT" sz="1100" b="1" dirty="0"/>
              <a:t> </a:t>
            </a:r>
            <a:r>
              <a:rPr lang="it-IT" sz="1100" b="1" dirty="0" err="1"/>
              <a:t>Error</a:t>
            </a:r>
            <a:r>
              <a:rPr lang="it-IT" sz="1100" b="1" dirty="0"/>
              <a:t> </a:t>
            </a:r>
          </a:p>
          <a:p>
            <a:r>
              <a:rPr lang="it-IT" sz="1100" dirty="0"/>
              <a:t>GLORYS2V4: 25.28 km </a:t>
            </a:r>
          </a:p>
          <a:p>
            <a:r>
              <a:rPr lang="it-IT" sz="1100" dirty="0"/>
              <a:t>GLORYS12V1: 24.62 km</a:t>
            </a:r>
          </a:p>
          <a:p>
            <a:endParaRPr lang="it-IT" sz="1100" dirty="0"/>
          </a:p>
          <a:p>
            <a:r>
              <a:rPr lang="it-IT" sz="1100" b="1" dirty="0" err="1"/>
              <a:t>Amplitude</a:t>
            </a:r>
            <a:r>
              <a:rPr lang="it-IT" sz="1100" b="1" dirty="0"/>
              <a:t> </a:t>
            </a:r>
            <a:r>
              <a:rPr lang="it-IT" sz="1100" b="1" dirty="0" err="1"/>
              <a:t>Error</a:t>
            </a:r>
            <a:r>
              <a:rPr lang="it-IT" sz="1100" b="1" dirty="0"/>
              <a:t> (cm)</a:t>
            </a:r>
          </a:p>
          <a:p>
            <a:r>
              <a:rPr lang="it-IT" sz="1100" dirty="0"/>
              <a:t>GLORYS2V4: 3.09 cm</a:t>
            </a:r>
          </a:p>
          <a:p>
            <a:r>
              <a:rPr lang="it-IT" sz="1100" dirty="0"/>
              <a:t>GLORYS12V1: 2.88 cm</a:t>
            </a:r>
          </a:p>
          <a:p>
            <a:endParaRPr lang="it-IT" sz="1100" dirty="0"/>
          </a:p>
          <a:p>
            <a:r>
              <a:rPr lang="it-IT" sz="1100" b="1" dirty="0" err="1"/>
              <a:t>Distance</a:t>
            </a:r>
            <a:r>
              <a:rPr lang="it-IT" sz="1100" b="1" dirty="0"/>
              <a:t> </a:t>
            </a:r>
            <a:r>
              <a:rPr lang="it-IT" sz="1100" b="1" dirty="0" err="1"/>
              <a:t>Error</a:t>
            </a:r>
            <a:r>
              <a:rPr lang="it-IT" sz="1100" b="1" dirty="0"/>
              <a:t> (km)</a:t>
            </a:r>
          </a:p>
          <a:p>
            <a:r>
              <a:rPr lang="it-IT" sz="1100" dirty="0"/>
              <a:t>GLORYS2V4: 52.59 km</a:t>
            </a:r>
          </a:p>
          <a:p>
            <a:r>
              <a:rPr lang="it-IT" sz="1100" dirty="0"/>
              <a:t>GLORYS12V1: 52.46 km</a:t>
            </a:r>
          </a:p>
        </p:txBody>
      </p:sp>
      <p:pic>
        <p:nvPicPr>
          <p:cNvPr id="5" name="Immagine 4">
            <a:extLst>
              <a:ext uri="{FF2B5EF4-FFF2-40B4-BE49-F238E27FC236}">
                <a16:creationId xmlns:a16="http://schemas.microsoft.com/office/drawing/2014/main" id="{1D07ED0B-166B-4939-B201-A4972EEF6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185" y="896983"/>
            <a:ext cx="7795200" cy="4008182"/>
          </a:xfrm>
          <a:prstGeom prst="rect">
            <a:avLst/>
          </a:prstGeom>
        </p:spPr>
      </p:pic>
      <p:sp>
        <p:nvSpPr>
          <p:cNvPr id="4" name="CasellaDiTesto 3">
            <a:extLst>
              <a:ext uri="{FF2B5EF4-FFF2-40B4-BE49-F238E27FC236}">
                <a16:creationId xmlns:a16="http://schemas.microsoft.com/office/drawing/2014/main" id="{E50229BA-7052-423D-A693-BD65830ED601}"/>
              </a:ext>
            </a:extLst>
          </p:cNvPr>
          <p:cNvSpPr txBox="1"/>
          <p:nvPr/>
        </p:nvSpPr>
        <p:spPr>
          <a:xfrm>
            <a:off x="7228114" y="2072640"/>
            <a:ext cx="940526" cy="369332"/>
          </a:xfrm>
          <a:prstGeom prst="rect">
            <a:avLst/>
          </a:prstGeom>
          <a:noFill/>
        </p:spPr>
        <p:txBody>
          <a:bodyPr wrap="square" rtlCol="0">
            <a:spAutoFit/>
          </a:bodyPr>
          <a:lstStyle/>
          <a:p>
            <a:r>
              <a:rPr lang="it-IT" dirty="0"/>
              <a:t>R</a:t>
            </a:r>
            <a:r>
              <a:rPr lang="it-IT" sz="800" dirty="0"/>
              <a:t>1</a:t>
            </a:r>
            <a:r>
              <a:rPr lang="it-IT" dirty="0"/>
              <a:t> – R</a:t>
            </a:r>
            <a:r>
              <a:rPr lang="it-IT" sz="800" dirty="0"/>
              <a:t>2</a:t>
            </a:r>
          </a:p>
        </p:txBody>
      </p:sp>
      <p:sp>
        <p:nvSpPr>
          <p:cNvPr id="9" name="CasellaDiTesto 8">
            <a:extLst>
              <a:ext uri="{FF2B5EF4-FFF2-40B4-BE49-F238E27FC236}">
                <a16:creationId xmlns:a16="http://schemas.microsoft.com/office/drawing/2014/main" id="{E59C454C-BD77-4907-BD69-FFCCC72EF12B}"/>
              </a:ext>
            </a:extLst>
          </p:cNvPr>
          <p:cNvSpPr txBox="1"/>
          <p:nvPr/>
        </p:nvSpPr>
        <p:spPr>
          <a:xfrm>
            <a:off x="3156857" y="3818708"/>
            <a:ext cx="940526" cy="369332"/>
          </a:xfrm>
          <a:prstGeom prst="rect">
            <a:avLst/>
          </a:prstGeom>
          <a:noFill/>
        </p:spPr>
        <p:txBody>
          <a:bodyPr wrap="square" rtlCol="0">
            <a:spAutoFit/>
          </a:bodyPr>
          <a:lstStyle/>
          <a:p>
            <a:r>
              <a:rPr lang="it-IT" dirty="0"/>
              <a:t>A</a:t>
            </a:r>
            <a:r>
              <a:rPr lang="it-IT" sz="800" dirty="0"/>
              <a:t>1</a:t>
            </a:r>
            <a:r>
              <a:rPr lang="it-IT" dirty="0"/>
              <a:t> – A</a:t>
            </a:r>
            <a:r>
              <a:rPr lang="it-IT" sz="800" dirty="0"/>
              <a:t>2</a:t>
            </a:r>
          </a:p>
        </p:txBody>
      </p:sp>
      <p:sp>
        <p:nvSpPr>
          <p:cNvPr id="10" name="CasellaDiTesto 9">
            <a:extLst>
              <a:ext uri="{FF2B5EF4-FFF2-40B4-BE49-F238E27FC236}">
                <a16:creationId xmlns:a16="http://schemas.microsoft.com/office/drawing/2014/main" id="{F337409F-D179-4CB8-9F8D-4206EB5848F1}"/>
              </a:ext>
            </a:extLst>
          </p:cNvPr>
          <p:cNvSpPr txBox="1"/>
          <p:nvPr/>
        </p:nvSpPr>
        <p:spPr>
          <a:xfrm>
            <a:off x="6587655" y="3708654"/>
            <a:ext cx="940526" cy="369332"/>
          </a:xfrm>
          <a:prstGeom prst="rect">
            <a:avLst/>
          </a:prstGeom>
          <a:noFill/>
        </p:spPr>
        <p:txBody>
          <a:bodyPr wrap="square" rtlCol="0">
            <a:spAutoFit/>
          </a:bodyPr>
          <a:lstStyle/>
          <a:p>
            <a:r>
              <a:rPr lang="it-IT" dirty="0"/>
              <a:t>D</a:t>
            </a:r>
            <a:r>
              <a:rPr lang="it-IT" sz="800" dirty="0"/>
              <a:t>1</a:t>
            </a:r>
            <a:r>
              <a:rPr lang="it-IT" dirty="0"/>
              <a:t> – D</a:t>
            </a:r>
            <a:r>
              <a:rPr lang="it-IT" sz="800" dirty="0"/>
              <a:t>2</a:t>
            </a:r>
          </a:p>
        </p:txBody>
      </p:sp>
      <p:pic>
        <p:nvPicPr>
          <p:cNvPr id="6" name="Immagine 5">
            <a:extLst>
              <a:ext uri="{FF2B5EF4-FFF2-40B4-BE49-F238E27FC236}">
                <a16:creationId xmlns:a16="http://schemas.microsoft.com/office/drawing/2014/main" id="{5367D3FB-BB1F-411B-A225-36F1AF161CB4}"/>
              </a:ext>
            </a:extLst>
          </p:cNvPr>
          <p:cNvPicPr>
            <a:picLocks noChangeAspect="1"/>
          </p:cNvPicPr>
          <p:nvPr/>
        </p:nvPicPr>
        <p:blipFill>
          <a:blip r:embed="rId3"/>
          <a:stretch>
            <a:fillRect/>
          </a:stretch>
        </p:blipFill>
        <p:spPr>
          <a:xfrm>
            <a:off x="3627121" y="5183599"/>
            <a:ext cx="4212865" cy="777418"/>
          </a:xfrm>
          <a:prstGeom prst="rect">
            <a:avLst/>
          </a:prstGeom>
        </p:spPr>
      </p:pic>
    </p:spTree>
    <p:extLst>
      <p:ext uri="{BB962C8B-B14F-4D97-AF65-F5344CB8AC3E}">
        <p14:creationId xmlns:p14="http://schemas.microsoft.com/office/powerpoint/2010/main" val="1856900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DEE1EC-2849-475C-8E29-76836365E737}"/>
              </a:ext>
            </a:extLst>
          </p:cNvPr>
          <p:cNvSpPr>
            <a:spLocks noGrp="1"/>
          </p:cNvSpPr>
          <p:nvPr>
            <p:ph type="ctrTitle"/>
          </p:nvPr>
        </p:nvSpPr>
        <p:spPr>
          <a:xfrm>
            <a:off x="0" y="0"/>
            <a:ext cx="12192000" cy="924025"/>
          </a:xfrm>
        </p:spPr>
        <p:txBody>
          <a:bodyPr>
            <a:normAutofit/>
          </a:bodyPr>
          <a:lstStyle/>
          <a:p>
            <a:pPr algn="l"/>
            <a:r>
              <a:rPr lang="it-IT" sz="4400" b="1" dirty="0" err="1"/>
              <a:t>Supplementary</a:t>
            </a:r>
            <a:r>
              <a:rPr lang="it-IT" sz="4400" b="1" dirty="0"/>
              <a:t> </a:t>
            </a:r>
            <a:r>
              <a:rPr lang="it-IT" sz="4400" b="1" dirty="0" err="1"/>
              <a:t>material</a:t>
            </a:r>
            <a:endParaRPr lang="it-IT" sz="4400" b="1" dirty="0"/>
          </a:p>
        </p:txBody>
      </p:sp>
      <p:sp>
        <p:nvSpPr>
          <p:cNvPr id="3" name="Sottotitolo 2">
            <a:extLst>
              <a:ext uri="{FF2B5EF4-FFF2-40B4-BE49-F238E27FC236}">
                <a16:creationId xmlns:a16="http://schemas.microsoft.com/office/drawing/2014/main" id="{5D83C9DC-3A2C-4C51-8D58-5F98B613BA7C}"/>
              </a:ext>
            </a:extLst>
          </p:cNvPr>
          <p:cNvSpPr>
            <a:spLocks noGrp="1"/>
          </p:cNvSpPr>
          <p:nvPr>
            <p:ph type="subTitle" idx="1"/>
          </p:nvPr>
        </p:nvSpPr>
        <p:spPr>
          <a:xfrm>
            <a:off x="0" y="1166847"/>
            <a:ext cx="12192000" cy="1655762"/>
          </a:xfrm>
        </p:spPr>
        <p:txBody>
          <a:bodyPr/>
          <a:lstStyle/>
          <a:p>
            <a:pPr marL="457200" lvl="0" indent="-457200" algn="l">
              <a:buFont typeface="Arial" panose="020B0604020202020204" pitchFamily="34" charset="0"/>
              <a:buChar char="•"/>
            </a:pP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Leave</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One Out Method: GLORYS12V1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Remapped</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onto</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AVISO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Grid</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is</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assumed</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as</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«source of truth» for the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verification</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methodology</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applied</a:t>
            </a:r>
            <a:r>
              <a:rPr lang="it-IT" sz="2800" dirty="0">
                <a:solidFill>
                  <a:prstClr val="black"/>
                </a:solidFill>
                <a:latin typeface="Calibri" panose="020F0502020204030204" pitchFamily="34" charset="0"/>
                <a:ea typeface="Calibri" panose="020F0502020204030204" pitchFamily="34" charset="0"/>
                <a:cs typeface="Calibri" panose="020F0502020204030204" pitchFamily="34" charset="0"/>
              </a:rPr>
              <a:t> to GLORYS2V4 and GIOPS.</a:t>
            </a:r>
          </a:p>
          <a:p>
            <a:pPr algn="l"/>
            <a:endParaRPr lang="it-IT" dirty="0"/>
          </a:p>
        </p:txBody>
      </p:sp>
    </p:spTree>
    <p:extLst>
      <p:ext uri="{BB962C8B-B14F-4D97-AF65-F5344CB8AC3E}">
        <p14:creationId xmlns:p14="http://schemas.microsoft.com/office/powerpoint/2010/main" val="220655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0DAF496-3138-4C6D-A30A-E42F807E3043}"/>
              </a:ext>
            </a:extLst>
          </p:cNvPr>
          <p:cNvSpPr txBox="1"/>
          <p:nvPr/>
        </p:nvSpPr>
        <p:spPr>
          <a:xfrm>
            <a:off x="162426" y="-53266"/>
            <a:ext cx="12510565" cy="830997"/>
          </a:xfrm>
          <a:prstGeom prst="rect">
            <a:avLst/>
          </a:prstGeom>
          <a:noFill/>
        </p:spPr>
        <p:txBody>
          <a:bodyPr wrap="square" rtlCol="0">
            <a:spAutoFit/>
          </a:bodyPr>
          <a:lstStyle/>
          <a:p>
            <a:r>
              <a:rPr lang="it-IT" sz="4800" b="1" dirty="0">
                <a:latin typeface="Calibri Light (Titoli)"/>
              </a:rPr>
              <a:t>Analysis Framework</a:t>
            </a:r>
          </a:p>
        </p:txBody>
      </p:sp>
      <p:sp>
        <p:nvSpPr>
          <p:cNvPr id="2" name="Rettangolo 1">
            <a:extLst>
              <a:ext uri="{FF2B5EF4-FFF2-40B4-BE49-F238E27FC236}">
                <a16:creationId xmlns:a16="http://schemas.microsoft.com/office/drawing/2014/main" id="{E4CA8588-1F11-4C60-8D02-8E3E4729D42A}"/>
              </a:ext>
            </a:extLst>
          </p:cNvPr>
          <p:cNvSpPr/>
          <p:nvPr/>
        </p:nvSpPr>
        <p:spPr>
          <a:xfrm>
            <a:off x="63730" y="703627"/>
            <a:ext cx="12128269" cy="2308324"/>
          </a:xfrm>
          <a:prstGeom prst="rect">
            <a:avLst/>
          </a:prstGeom>
        </p:spPr>
        <p:txBody>
          <a:bodyPr wrap="square">
            <a:spAutoFit/>
          </a:bodyPr>
          <a:lstStyle/>
          <a:p>
            <a:r>
              <a:rPr lang="it-IT" sz="1200" b="1" dirty="0"/>
              <a:t>1. Model </a:t>
            </a:r>
            <a:r>
              <a:rPr lang="it-IT" sz="1200" b="1" dirty="0" err="1"/>
              <a:t>intercomparison</a:t>
            </a:r>
            <a:r>
              <a:rPr lang="it-IT" sz="1200" b="1" dirty="0"/>
              <a:t> (</a:t>
            </a:r>
            <a:r>
              <a:rPr lang="it-IT" sz="1200" b="1" dirty="0" err="1"/>
              <a:t>pilot</a:t>
            </a:r>
            <a:r>
              <a:rPr lang="it-IT" sz="1200" b="1" dirty="0"/>
              <a:t> phase)</a:t>
            </a:r>
          </a:p>
          <a:p>
            <a:r>
              <a:rPr lang="it-IT" sz="1200" b="1" dirty="0" err="1"/>
              <a:t>Period</a:t>
            </a:r>
            <a:r>
              <a:rPr lang="it-IT" sz="1200" b="1" dirty="0"/>
              <a:t>:</a:t>
            </a:r>
            <a:r>
              <a:rPr lang="it-IT" sz="1200" dirty="0"/>
              <a:t> 1993–1995</a:t>
            </a:r>
            <a:br>
              <a:rPr lang="it-IT" sz="1200" dirty="0"/>
            </a:br>
            <a:r>
              <a:rPr lang="it-IT" sz="1200" b="1" dirty="0" err="1"/>
              <a:t>Region</a:t>
            </a:r>
            <a:r>
              <a:rPr lang="it-IT" sz="1200" b="1" dirty="0"/>
              <a:t>:</a:t>
            </a:r>
            <a:r>
              <a:rPr lang="it-IT" sz="1200" dirty="0"/>
              <a:t> North-West Atlantic</a:t>
            </a:r>
            <a:br>
              <a:rPr lang="it-IT" sz="1200" dirty="0"/>
            </a:br>
            <a:r>
              <a:rPr lang="it-IT" sz="1200" i="1" dirty="0"/>
              <a:t>(29.87°N–59.87°N; 80.13°W–30.13°W)</a:t>
            </a:r>
            <a:endParaRPr lang="it-IT" sz="1200" dirty="0"/>
          </a:p>
          <a:p>
            <a:r>
              <a:rPr lang="it-IT" sz="1200" b="1" dirty="0" err="1"/>
              <a:t>Datasets</a:t>
            </a:r>
            <a:r>
              <a:rPr lang="it-IT" sz="1200" b="1" dirty="0"/>
              <a:t>:</a:t>
            </a:r>
            <a:endParaRPr lang="it-IT" sz="1200" dirty="0"/>
          </a:p>
          <a:p>
            <a:pPr>
              <a:buFont typeface="Arial" panose="020B0604020202020204" pitchFamily="34" charset="0"/>
              <a:buChar char="•"/>
            </a:pPr>
            <a:r>
              <a:rPr lang="it-IT" sz="1200" dirty="0"/>
              <a:t>GREP (ensemble) </a:t>
            </a:r>
          </a:p>
          <a:p>
            <a:pPr>
              <a:buFont typeface="Arial" panose="020B0604020202020204" pitchFamily="34" charset="0"/>
              <a:buChar char="•"/>
            </a:pPr>
            <a:r>
              <a:rPr lang="it-IT" sz="1200" dirty="0"/>
              <a:t>GLORYS12V1 </a:t>
            </a:r>
          </a:p>
          <a:p>
            <a:pPr>
              <a:buFont typeface="Arial" panose="020B0604020202020204" pitchFamily="34" charset="0"/>
              <a:buChar char="•"/>
            </a:pPr>
            <a:r>
              <a:rPr lang="it-IT" sz="1200" dirty="0"/>
              <a:t>GIOPS </a:t>
            </a:r>
          </a:p>
          <a:p>
            <a:r>
              <a:rPr lang="it-IT" sz="1200" b="1" dirty="0" err="1"/>
              <a:t>Objective</a:t>
            </a:r>
            <a:r>
              <a:rPr lang="it-IT" sz="1200" b="1" dirty="0"/>
              <a:t>:</a:t>
            </a:r>
            <a:endParaRPr lang="it-IT" sz="1200" dirty="0"/>
          </a:p>
          <a:p>
            <a:pPr>
              <a:buFont typeface="Arial" panose="020B0604020202020204" pitchFamily="34" charset="0"/>
              <a:buChar char="•"/>
            </a:pPr>
            <a:r>
              <a:rPr lang="it-IT" sz="1200" dirty="0" err="1"/>
              <a:t>Evaluate</a:t>
            </a:r>
            <a:r>
              <a:rPr lang="it-IT" sz="1200" dirty="0"/>
              <a:t> model performance (POD / FAR).</a:t>
            </a:r>
          </a:p>
          <a:p>
            <a:pPr>
              <a:buFont typeface="Arial" panose="020B0604020202020204" pitchFamily="34" charset="0"/>
              <a:buChar char="•"/>
            </a:pPr>
            <a:r>
              <a:rPr lang="it-IT" sz="1200" dirty="0" err="1"/>
              <a:t>Identify</a:t>
            </a:r>
            <a:r>
              <a:rPr lang="it-IT" sz="1200" dirty="0"/>
              <a:t> the </a:t>
            </a:r>
            <a:r>
              <a:rPr lang="it-IT" sz="1200" b="1" dirty="0"/>
              <a:t>best-performing systems</a:t>
            </a:r>
            <a:r>
              <a:rPr lang="it-IT" sz="1200" dirty="0"/>
              <a:t> for </a:t>
            </a:r>
            <a:r>
              <a:rPr lang="it-IT" sz="1200" dirty="0" err="1"/>
              <a:t>further</a:t>
            </a:r>
            <a:r>
              <a:rPr lang="it-IT" sz="1200" dirty="0"/>
              <a:t> </a:t>
            </a:r>
            <a:r>
              <a:rPr lang="it-IT" sz="1200" dirty="0" err="1"/>
              <a:t>analysis</a:t>
            </a:r>
            <a:r>
              <a:rPr lang="it-IT" sz="1200" dirty="0"/>
              <a:t>.</a:t>
            </a:r>
          </a:p>
          <a:p>
            <a:pPr>
              <a:buFont typeface="Arial" panose="020B0604020202020204" pitchFamily="34" charset="0"/>
              <a:buChar char="•"/>
            </a:pPr>
            <a:endParaRPr lang="it-IT" sz="1200" dirty="0"/>
          </a:p>
        </p:txBody>
      </p:sp>
      <p:sp>
        <p:nvSpPr>
          <p:cNvPr id="4" name="Rettangolo 3">
            <a:extLst>
              <a:ext uri="{FF2B5EF4-FFF2-40B4-BE49-F238E27FC236}">
                <a16:creationId xmlns:a16="http://schemas.microsoft.com/office/drawing/2014/main" id="{A2338045-30AB-4378-86CC-91FD28781EE8}"/>
              </a:ext>
            </a:extLst>
          </p:cNvPr>
          <p:cNvSpPr/>
          <p:nvPr/>
        </p:nvSpPr>
        <p:spPr>
          <a:xfrm>
            <a:off x="0" y="2738054"/>
            <a:ext cx="6096000" cy="2123658"/>
          </a:xfrm>
          <a:prstGeom prst="rect">
            <a:avLst/>
          </a:prstGeom>
        </p:spPr>
        <p:txBody>
          <a:bodyPr>
            <a:spAutoFit/>
          </a:bodyPr>
          <a:lstStyle/>
          <a:p>
            <a:endParaRPr lang="en-US" sz="1200" b="1" dirty="0"/>
          </a:p>
          <a:p>
            <a:endParaRPr lang="en-US" sz="1200" b="1" dirty="0"/>
          </a:p>
          <a:p>
            <a:r>
              <a:rPr lang="en-US" sz="1200" b="1" dirty="0"/>
              <a:t>2. Long-term evaluation</a:t>
            </a:r>
          </a:p>
          <a:p>
            <a:r>
              <a:rPr lang="en-US" sz="1200" b="1" dirty="0"/>
              <a:t>Period:</a:t>
            </a:r>
            <a:r>
              <a:rPr lang="en-US" sz="1200" dirty="0"/>
              <a:t> 1993–2022</a:t>
            </a:r>
            <a:br>
              <a:rPr lang="en-US" sz="1200" dirty="0"/>
            </a:br>
            <a:r>
              <a:rPr lang="en-US" sz="1200" b="1" dirty="0"/>
              <a:t>Region:</a:t>
            </a:r>
            <a:r>
              <a:rPr lang="en-US" sz="1200" dirty="0"/>
              <a:t> North-West Atlantic</a:t>
            </a:r>
          </a:p>
          <a:p>
            <a:r>
              <a:rPr lang="en-US" sz="1200" b="1" dirty="0"/>
              <a:t>Datasets:</a:t>
            </a:r>
            <a:endParaRPr lang="en-US" sz="1200" dirty="0"/>
          </a:p>
          <a:p>
            <a:pPr>
              <a:buFont typeface="Arial" panose="020B0604020202020204" pitchFamily="34" charset="0"/>
              <a:buChar char="•"/>
            </a:pPr>
            <a:r>
              <a:rPr lang="en-US" sz="1200" dirty="0"/>
              <a:t>GREP </a:t>
            </a:r>
          </a:p>
          <a:p>
            <a:pPr>
              <a:buFont typeface="Arial" panose="020B0604020202020204" pitchFamily="34" charset="0"/>
              <a:buChar char="•"/>
            </a:pPr>
            <a:r>
              <a:rPr lang="en-US" sz="1200" dirty="0"/>
              <a:t>GLORYS12V1 </a:t>
            </a:r>
          </a:p>
          <a:p>
            <a:r>
              <a:rPr lang="en-US" sz="1200" b="1" dirty="0"/>
              <a:t>Objective:</a:t>
            </a:r>
            <a:endParaRPr lang="en-US" sz="1200" dirty="0"/>
          </a:p>
          <a:p>
            <a:pPr>
              <a:buFont typeface="Arial" panose="020B0604020202020204" pitchFamily="34" charset="0"/>
              <a:buChar char="•"/>
            </a:pPr>
            <a:r>
              <a:rPr lang="en-US" sz="1200" dirty="0"/>
              <a:t>Assess </a:t>
            </a:r>
            <a:r>
              <a:rPr lang="en-US" sz="1200" b="1" dirty="0"/>
              <a:t>long-term eddy statistics and variability</a:t>
            </a:r>
            <a:r>
              <a:rPr lang="en-US" sz="1200" dirty="0"/>
              <a:t> </a:t>
            </a:r>
          </a:p>
          <a:p>
            <a:pPr>
              <a:buFont typeface="Arial" panose="020B0604020202020204" pitchFamily="34" charset="0"/>
              <a:buChar char="•"/>
            </a:pPr>
            <a:r>
              <a:rPr lang="en-US" sz="1200" dirty="0"/>
              <a:t>Evaluate </a:t>
            </a:r>
            <a:r>
              <a:rPr lang="en-US" sz="1200" b="1" dirty="0"/>
              <a:t>model consistency over decades</a:t>
            </a:r>
            <a:endParaRPr lang="en-US" sz="1200" dirty="0"/>
          </a:p>
        </p:txBody>
      </p:sp>
      <p:sp>
        <p:nvSpPr>
          <p:cNvPr id="6" name="Rettangolo 5">
            <a:extLst>
              <a:ext uri="{FF2B5EF4-FFF2-40B4-BE49-F238E27FC236}">
                <a16:creationId xmlns:a16="http://schemas.microsoft.com/office/drawing/2014/main" id="{92A058D9-5E4A-4E53-83D0-ED1197735A30}"/>
              </a:ext>
            </a:extLst>
          </p:cNvPr>
          <p:cNvSpPr/>
          <p:nvPr/>
        </p:nvSpPr>
        <p:spPr>
          <a:xfrm>
            <a:off x="0" y="4492380"/>
            <a:ext cx="6096000" cy="2308324"/>
          </a:xfrm>
          <a:prstGeom prst="rect">
            <a:avLst/>
          </a:prstGeom>
        </p:spPr>
        <p:txBody>
          <a:bodyPr>
            <a:spAutoFit/>
          </a:bodyPr>
          <a:lstStyle/>
          <a:p>
            <a:endParaRPr lang="it-IT" sz="1200" b="1" dirty="0"/>
          </a:p>
          <a:p>
            <a:endParaRPr lang="it-IT" sz="1200" b="1" dirty="0"/>
          </a:p>
          <a:p>
            <a:endParaRPr lang="it-IT" sz="1200" b="1" dirty="0"/>
          </a:p>
          <a:p>
            <a:r>
              <a:rPr lang="it-IT" sz="1200" b="1" dirty="0"/>
              <a:t>3. Global-scale </a:t>
            </a:r>
            <a:r>
              <a:rPr lang="it-IT" sz="1200" b="1" dirty="0" err="1"/>
              <a:t>comparison</a:t>
            </a:r>
            <a:endParaRPr lang="it-IT" sz="1200" b="1" dirty="0"/>
          </a:p>
          <a:p>
            <a:r>
              <a:rPr lang="it-IT" sz="1200" b="1" dirty="0" err="1"/>
              <a:t>Period</a:t>
            </a:r>
            <a:r>
              <a:rPr lang="it-IT" sz="1200" b="1" dirty="0"/>
              <a:t>:</a:t>
            </a:r>
            <a:r>
              <a:rPr lang="it-IT" sz="1200" dirty="0"/>
              <a:t> 2020–2022</a:t>
            </a:r>
            <a:br>
              <a:rPr lang="it-IT" sz="1200" dirty="0"/>
            </a:br>
            <a:r>
              <a:rPr lang="it-IT" sz="1200" b="1" dirty="0" err="1"/>
              <a:t>Region</a:t>
            </a:r>
            <a:r>
              <a:rPr lang="it-IT" sz="1200" b="1" dirty="0"/>
              <a:t>:</a:t>
            </a:r>
            <a:r>
              <a:rPr lang="it-IT" sz="1200" dirty="0"/>
              <a:t> Global Ocean</a:t>
            </a:r>
          </a:p>
          <a:p>
            <a:r>
              <a:rPr lang="it-IT" sz="1200" b="1" dirty="0" err="1"/>
              <a:t>Datasets</a:t>
            </a:r>
            <a:r>
              <a:rPr lang="it-IT" sz="1200" b="1" dirty="0"/>
              <a:t>:</a:t>
            </a:r>
            <a:endParaRPr lang="it-IT" sz="1200" dirty="0"/>
          </a:p>
          <a:p>
            <a:pPr>
              <a:buFont typeface="Arial" panose="020B0604020202020204" pitchFamily="34" charset="0"/>
              <a:buChar char="•"/>
            </a:pPr>
            <a:r>
              <a:rPr lang="it-IT" sz="1200" dirty="0"/>
              <a:t>GLORYS2V4 </a:t>
            </a:r>
          </a:p>
          <a:p>
            <a:pPr>
              <a:buFont typeface="Arial" panose="020B0604020202020204" pitchFamily="34" charset="0"/>
              <a:buChar char="•"/>
            </a:pPr>
            <a:r>
              <a:rPr lang="it-IT" sz="1200" dirty="0"/>
              <a:t>GLORYS12V1 </a:t>
            </a:r>
          </a:p>
          <a:p>
            <a:r>
              <a:rPr lang="it-IT" sz="1200" b="1" dirty="0" err="1"/>
              <a:t>Objective</a:t>
            </a:r>
            <a:r>
              <a:rPr lang="it-IT" sz="1200" b="1" dirty="0"/>
              <a:t>:</a:t>
            </a:r>
            <a:endParaRPr lang="it-IT" sz="1200" dirty="0"/>
          </a:p>
          <a:p>
            <a:pPr>
              <a:buFont typeface="Arial" panose="020B0604020202020204" pitchFamily="34" charset="0"/>
              <a:buChar char="•"/>
            </a:pPr>
            <a:r>
              <a:rPr lang="it-IT" sz="1200" dirty="0"/>
              <a:t>Compare </a:t>
            </a:r>
            <a:r>
              <a:rPr lang="it-IT" sz="1200" b="1" dirty="0" err="1"/>
              <a:t>eddy-resolving</a:t>
            </a:r>
            <a:r>
              <a:rPr lang="it-IT" sz="1200" b="1" dirty="0"/>
              <a:t> vs </a:t>
            </a:r>
            <a:r>
              <a:rPr lang="it-IT" sz="1200" b="1" dirty="0" err="1"/>
              <a:t>eddy-permitting</a:t>
            </a:r>
            <a:r>
              <a:rPr lang="it-IT" sz="1200" b="1" dirty="0"/>
              <a:t> systems</a:t>
            </a:r>
            <a:r>
              <a:rPr lang="it-IT" sz="1200" dirty="0"/>
              <a:t> </a:t>
            </a:r>
          </a:p>
          <a:p>
            <a:pPr>
              <a:buFont typeface="Arial" panose="020B0604020202020204" pitchFamily="34" charset="0"/>
              <a:buChar char="•"/>
            </a:pPr>
            <a:r>
              <a:rPr lang="it-IT" sz="1200" dirty="0"/>
              <a:t>Test </a:t>
            </a:r>
            <a:r>
              <a:rPr lang="it-IT" sz="1200" b="1" dirty="0" err="1"/>
              <a:t>robustness</a:t>
            </a:r>
            <a:r>
              <a:rPr lang="it-IT" sz="1200" b="1" dirty="0"/>
              <a:t> of results </a:t>
            </a:r>
            <a:r>
              <a:rPr lang="it-IT" sz="1200" b="1" dirty="0" err="1"/>
              <a:t>beyond</a:t>
            </a:r>
            <a:r>
              <a:rPr lang="it-IT" sz="1200" b="1" dirty="0"/>
              <a:t> </a:t>
            </a:r>
            <a:r>
              <a:rPr lang="it-IT" sz="1200" b="1" dirty="0" err="1"/>
              <a:t>regional</a:t>
            </a:r>
            <a:r>
              <a:rPr lang="it-IT" sz="1200" b="1" dirty="0"/>
              <a:t> scale</a:t>
            </a:r>
            <a:endParaRPr lang="it-IT" sz="1200" dirty="0"/>
          </a:p>
        </p:txBody>
      </p:sp>
    </p:spTree>
    <p:extLst>
      <p:ext uri="{BB962C8B-B14F-4D97-AF65-F5344CB8AC3E}">
        <p14:creationId xmlns:p14="http://schemas.microsoft.com/office/powerpoint/2010/main" val="3409420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EA96B-E20E-496E-B85F-0BE67317E2A6}"/>
              </a:ext>
            </a:extLst>
          </p:cNvPr>
          <p:cNvSpPr>
            <a:spLocks noGrp="1"/>
          </p:cNvSpPr>
          <p:nvPr>
            <p:ph type="title"/>
          </p:nvPr>
        </p:nvSpPr>
        <p:spPr>
          <a:xfrm>
            <a:off x="0" y="18255"/>
            <a:ext cx="12261273" cy="937709"/>
          </a:xfrm>
        </p:spPr>
        <p:txBody>
          <a:bodyPr>
            <a:normAutofit/>
          </a:bodyPr>
          <a:lstStyle/>
          <a:p>
            <a:r>
              <a:rPr lang="it-IT" sz="4000" b="1" dirty="0"/>
              <a:t>Eddy </a:t>
            </a:r>
            <a:r>
              <a:rPr lang="it-IT" sz="4000" b="1" dirty="0" err="1"/>
              <a:t>Matching</a:t>
            </a:r>
            <a:endParaRPr lang="it-IT" sz="4000" b="1" dirty="0"/>
          </a:p>
        </p:txBody>
      </p:sp>
      <p:sp>
        <p:nvSpPr>
          <p:cNvPr id="7" name="Rettangolo 6">
            <a:extLst>
              <a:ext uri="{FF2B5EF4-FFF2-40B4-BE49-F238E27FC236}">
                <a16:creationId xmlns:a16="http://schemas.microsoft.com/office/drawing/2014/main" id="{287A260E-E62E-41ED-A1B5-E1D174998315}"/>
              </a:ext>
            </a:extLst>
          </p:cNvPr>
          <p:cNvSpPr/>
          <p:nvPr/>
        </p:nvSpPr>
        <p:spPr>
          <a:xfrm>
            <a:off x="-2" y="712610"/>
            <a:ext cx="12192000" cy="1754326"/>
          </a:xfrm>
          <a:prstGeom prst="rect">
            <a:avLst/>
          </a:prstGeom>
        </p:spPr>
        <p:txBody>
          <a:bodyPr wrap="square">
            <a:spAutoFit/>
          </a:bodyPr>
          <a:lstStyle/>
          <a:p>
            <a:r>
              <a:rPr lang="en-US" dirty="0"/>
              <a:t>Evaluation of the goodness of each GLORYS2V4 and GIOPS systems in counting the population of eddies detected by GLORYS12V1, previously remapped onto AVISO SSALTO/DUACS grid.</a:t>
            </a:r>
          </a:p>
          <a:p>
            <a:r>
              <a:rPr lang="en-US" dirty="0"/>
              <a:t>We choose pair eddies,  with the lowest Cost Function within 125 km of distance between </a:t>
            </a:r>
            <a:r>
              <a:rPr lang="en-US" dirty="0" err="1"/>
              <a:t>centres</a:t>
            </a:r>
            <a:r>
              <a:rPr lang="en-US" dirty="0"/>
              <a:t>:​ Amplitude and Radius must be close to the previous observation. In case of several candidates only the  closest is kept (lowest Cost Function). </a:t>
            </a:r>
          </a:p>
          <a:p>
            <a:r>
              <a:rPr lang="en-US" dirty="0"/>
              <a:t>We consider only eddies with a lifetime ≥ 4 days.</a:t>
            </a:r>
          </a:p>
          <a:p>
            <a:endParaRPr lang="it-IT" dirty="0"/>
          </a:p>
        </p:txBody>
      </p:sp>
      <p:pic>
        <p:nvPicPr>
          <p:cNvPr id="8" name="Segnaposto contenuto 7">
            <a:extLst>
              <a:ext uri="{FF2B5EF4-FFF2-40B4-BE49-F238E27FC236}">
                <a16:creationId xmlns:a16="http://schemas.microsoft.com/office/drawing/2014/main" id="{B460AEB0-3BE3-4D52-A901-05D321D373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2258170"/>
            <a:ext cx="6096000" cy="4098180"/>
          </a:xfrm>
        </p:spPr>
      </p:pic>
      <p:sp>
        <p:nvSpPr>
          <p:cNvPr id="12" name="Segnaposto numero diapositiva 11">
            <a:extLst>
              <a:ext uri="{FF2B5EF4-FFF2-40B4-BE49-F238E27FC236}">
                <a16:creationId xmlns:a16="http://schemas.microsoft.com/office/drawing/2014/main" id="{C5DB92A5-2FFA-45B5-AF5B-5713841AEC61}"/>
              </a:ext>
            </a:extLst>
          </p:cNvPr>
          <p:cNvSpPr>
            <a:spLocks noGrp="1"/>
          </p:cNvSpPr>
          <p:nvPr>
            <p:ph type="sldNum" sz="quarter" idx="12"/>
          </p:nvPr>
        </p:nvSpPr>
        <p:spPr/>
        <p:txBody>
          <a:bodyPr/>
          <a:lstStyle/>
          <a:p>
            <a:fld id="{D60B5FF0-F243-4E87-849B-19D0E31935DB}" type="slidenum">
              <a:rPr lang="it-IT" smtClean="0"/>
              <a:t>40</a:t>
            </a:fld>
            <a:endParaRPr lang="it-IT"/>
          </a:p>
        </p:txBody>
      </p:sp>
      <p:pic>
        <p:nvPicPr>
          <p:cNvPr id="4" name="Immagine 3">
            <a:extLst>
              <a:ext uri="{FF2B5EF4-FFF2-40B4-BE49-F238E27FC236}">
                <a16:creationId xmlns:a16="http://schemas.microsoft.com/office/drawing/2014/main" id="{D96D4F12-9669-4F18-99AA-C6F757037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404" y="2091193"/>
            <a:ext cx="6481154" cy="4389120"/>
          </a:xfrm>
          <a:prstGeom prst="rect">
            <a:avLst/>
          </a:prstGeom>
        </p:spPr>
      </p:pic>
    </p:spTree>
    <p:extLst>
      <p:ext uri="{BB962C8B-B14F-4D97-AF65-F5344CB8AC3E}">
        <p14:creationId xmlns:p14="http://schemas.microsoft.com/office/powerpoint/2010/main" val="235914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43980-AAB2-481F-9180-4925842C6DBB}"/>
              </a:ext>
            </a:extLst>
          </p:cNvPr>
          <p:cNvSpPr>
            <a:spLocks noGrp="1"/>
          </p:cNvSpPr>
          <p:nvPr>
            <p:ph type="title"/>
          </p:nvPr>
        </p:nvSpPr>
        <p:spPr>
          <a:xfrm>
            <a:off x="0" y="18255"/>
            <a:ext cx="12192000" cy="562037"/>
          </a:xfrm>
        </p:spPr>
        <p:txBody>
          <a:bodyPr>
            <a:normAutofit fontScale="90000"/>
          </a:bodyPr>
          <a:lstStyle/>
          <a:p>
            <a:r>
              <a:rPr lang="it-IT" sz="4000" b="1" dirty="0"/>
              <a:t>Eddy </a:t>
            </a:r>
            <a:r>
              <a:rPr lang="it-IT" sz="4000" b="1" dirty="0" err="1"/>
              <a:t>Matching</a:t>
            </a:r>
            <a:r>
              <a:rPr lang="it-IT" sz="4000" b="1" dirty="0"/>
              <a:t>: POD &amp; FAR </a:t>
            </a:r>
            <a:r>
              <a:rPr lang="it-IT" sz="4000" b="1" dirty="0" err="1"/>
              <a:t>timeseries</a:t>
            </a:r>
            <a:endParaRPr lang="it-IT" sz="4000" b="1" dirty="0"/>
          </a:p>
        </p:txBody>
      </p:sp>
      <p:sp>
        <p:nvSpPr>
          <p:cNvPr id="8" name="Rettangolo 7">
            <a:extLst>
              <a:ext uri="{FF2B5EF4-FFF2-40B4-BE49-F238E27FC236}">
                <a16:creationId xmlns:a16="http://schemas.microsoft.com/office/drawing/2014/main" id="{D7FD541A-0B4C-4EC7-A676-6725674547F2}"/>
              </a:ext>
            </a:extLst>
          </p:cNvPr>
          <p:cNvSpPr/>
          <p:nvPr/>
        </p:nvSpPr>
        <p:spPr>
          <a:xfrm>
            <a:off x="0" y="516377"/>
            <a:ext cx="12192000" cy="738664"/>
          </a:xfrm>
          <a:prstGeom prst="rect">
            <a:avLst/>
          </a:prstGeom>
        </p:spPr>
        <p:txBody>
          <a:bodyPr wrap="square">
            <a:spAutoFit/>
          </a:bodyPr>
          <a:lstStyle/>
          <a:p>
            <a:r>
              <a:rPr lang="en-US" sz="1400" dirty="0"/>
              <a:t>Skill of reanalysis and operational system  dataset, compared to the Reanalysis Data GLORYS12V1 (remapped previously onto AVISO SSALTO/DUACS grid). ​</a:t>
            </a:r>
          </a:p>
          <a:p>
            <a:r>
              <a:rPr lang="en-US" sz="1400" dirty="0"/>
              <a:t>POD eddies is used to calculate the fraction of detected that are captured by GLORYS2V4 and GIOPS, while FAR is used to calculate the fraction of detected eddies in both dataset that doesn’t occur.​</a:t>
            </a:r>
            <a:endParaRPr lang="it-IT" sz="1400" dirty="0"/>
          </a:p>
        </p:txBody>
      </p:sp>
      <p:graphicFrame>
        <p:nvGraphicFramePr>
          <p:cNvPr id="12" name="Tabella 11">
            <a:extLst>
              <a:ext uri="{FF2B5EF4-FFF2-40B4-BE49-F238E27FC236}">
                <a16:creationId xmlns:a16="http://schemas.microsoft.com/office/drawing/2014/main" id="{827E7FB3-61B0-4323-9ABD-436BA49235C0}"/>
              </a:ext>
            </a:extLst>
          </p:cNvPr>
          <p:cNvGraphicFramePr>
            <a:graphicFrameLocks noGrp="1"/>
          </p:cNvGraphicFramePr>
          <p:nvPr/>
        </p:nvGraphicFramePr>
        <p:xfrm>
          <a:off x="112332" y="1416696"/>
          <a:ext cx="4079629" cy="1134839"/>
        </p:xfrm>
        <a:graphic>
          <a:graphicData uri="http://schemas.openxmlformats.org/drawingml/2006/table">
            <a:tbl>
              <a:tblPr firstRow="1" bandRow="1">
                <a:tableStyleId>{5940675A-B579-460E-94D1-54222C63F5DA}</a:tableStyleId>
              </a:tblPr>
              <a:tblGrid>
                <a:gridCol w="664961">
                  <a:extLst>
                    <a:ext uri="{9D8B030D-6E8A-4147-A177-3AD203B41FA5}">
                      <a16:colId xmlns:a16="http://schemas.microsoft.com/office/drawing/2014/main" val="3132347906"/>
                    </a:ext>
                  </a:extLst>
                </a:gridCol>
                <a:gridCol w="1042372">
                  <a:extLst>
                    <a:ext uri="{9D8B030D-6E8A-4147-A177-3AD203B41FA5}">
                      <a16:colId xmlns:a16="http://schemas.microsoft.com/office/drawing/2014/main" val="3281560851"/>
                    </a:ext>
                  </a:extLst>
                </a:gridCol>
                <a:gridCol w="830548">
                  <a:extLst>
                    <a:ext uri="{9D8B030D-6E8A-4147-A177-3AD203B41FA5}">
                      <a16:colId xmlns:a16="http://schemas.microsoft.com/office/drawing/2014/main" val="2170709900"/>
                    </a:ext>
                  </a:extLst>
                </a:gridCol>
                <a:gridCol w="759970">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GLORYS2V4</a:t>
                      </a:r>
                    </a:p>
                  </a:txBody>
                  <a:tcPr/>
                </a:tc>
                <a:tc>
                  <a:txBody>
                    <a:bodyPr/>
                    <a:lstStyle/>
                    <a:p>
                      <a:r>
                        <a:rPr lang="it-IT" sz="1200" dirty="0"/>
                        <a:t>GIOPS</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0.581</a:t>
                      </a:r>
                    </a:p>
                  </a:txBody>
                  <a:tcPr/>
                </a:tc>
                <a:tc>
                  <a:txBody>
                    <a:bodyPr/>
                    <a:lstStyle/>
                    <a:p>
                      <a:r>
                        <a:rPr lang="it-IT" sz="1200" dirty="0"/>
                        <a:t>0.512</a:t>
                      </a:r>
                    </a:p>
                  </a:txBody>
                  <a:tcPr/>
                </a:tc>
                <a:tc>
                  <a:txBody>
                    <a:bodyPr/>
                    <a:lstStyle/>
                    <a:p>
                      <a:r>
                        <a:rPr lang="it-IT" sz="1200" dirty="0"/>
                        <a:t>0.069</a:t>
                      </a:r>
                    </a:p>
                  </a:txBody>
                  <a:tcPr/>
                </a:tc>
                <a:tc>
                  <a:txBody>
                    <a:bodyPr/>
                    <a:lstStyle/>
                    <a:p>
                      <a:r>
                        <a:rPr lang="it-IT" sz="1200" dirty="0"/>
                        <a:t>+13.4%</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0.313</a:t>
                      </a:r>
                    </a:p>
                  </a:txBody>
                  <a:tcPr/>
                </a:tc>
                <a:tc>
                  <a:txBody>
                    <a:bodyPr/>
                    <a:lstStyle/>
                    <a:p>
                      <a:r>
                        <a:rPr lang="it-IT" sz="1200" dirty="0"/>
                        <a:t>0.315</a:t>
                      </a:r>
                    </a:p>
                  </a:txBody>
                  <a:tcPr/>
                </a:tc>
                <a:tc>
                  <a:txBody>
                    <a:bodyPr/>
                    <a:lstStyle/>
                    <a:p>
                      <a:r>
                        <a:rPr lang="it-IT" sz="1200" dirty="0"/>
                        <a:t>-0.02</a:t>
                      </a:r>
                    </a:p>
                  </a:txBody>
                  <a:tcPr/>
                </a:tc>
                <a:tc>
                  <a:txBody>
                    <a:bodyPr/>
                    <a:lstStyle/>
                    <a:p>
                      <a:r>
                        <a:rPr lang="it-IT" sz="1200" dirty="0"/>
                        <a:t>-0.6%</a:t>
                      </a:r>
                    </a:p>
                  </a:txBody>
                  <a:tcPr/>
                </a:tc>
                <a:extLst>
                  <a:ext uri="{0D108BD9-81ED-4DB2-BD59-A6C34878D82A}">
                    <a16:rowId xmlns:a16="http://schemas.microsoft.com/office/drawing/2014/main" val="992857541"/>
                  </a:ext>
                </a:extLst>
              </a:tr>
            </a:tbl>
          </a:graphicData>
        </a:graphic>
      </p:graphicFrame>
      <p:graphicFrame>
        <p:nvGraphicFramePr>
          <p:cNvPr id="11" name="Tabella 10">
            <a:extLst>
              <a:ext uri="{FF2B5EF4-FFF2-40B4-BE49-F238E27FC236}">
                <a16:creationId xmlns:a16="http://schemas.microsoft.com/office/drawing/2014/main" id="{EC06400F-1C3E-4C5A-903F-02AE310B021D}"/>
              </a:ext>
            </a:extLst>
          </p:cNvPr>
          <p:cNvGraphicFramePr>
            <a:graphicFrameLocks noGrp="1"/>
          </p:cNvGraphicFramePr>
          <p:nvPr>
            <p:extLst/>
          </p:nvPr>
        </p:nvGraphicFramePr>
        <p:xfrm>
          <a:off x="7804800" y="1393540"/>
          <a:ext cx="4079629" cy="1134839"/>
        </p:xfrm>
        <a:graphic>
          <a:graphicData uri="http://schemas.openxmlformats.org/drawingml/2006/table">
            <a:tbl>
              <a:tblPr firstRow="1" bandRow="1">
                <a:tableStyleId>{5940675A-B579-460E-94D1-54222C63F5DA}</a:tableStyleId>
              </a:tblPr>
              <a:tblGrid>
                <a:gridCol w="582742">
                  <a:extLst>
                    <a:ext uri="{9D8B030D-6E8A-4147-A177-3AD203B41FA5}">
                      <a16:colId xmlns:a16="http://schemas.microsoft.com/office/drawing/2014/main" val="3132347906"/>
                    </a:ext>
                  </a:extLst>
                </a:gridCol>
                <a:gridCol w="1124591">
                  <a:extLst>
                    <a:ext uri="{9D8B030D-6E8A-4147-A177-3AD203B41FA5}">
                      <a16:colId xmlns:a16="http://schemas.microsoft.com/office/drawing/2014/main" val="3281560851"/>
                    </a:ext>
                  </a:extLst>
                </a:gridCol>
                <a:gridCol w="1078282">
                  <a:extLst>
                    <a:ext uri="{9D8B030D-6E8A-4147-A177-3AD203B41FA5}">
                      <a16:colId xmlns:a16="http://schemas.microsoft.com/office/drawing/2014/main" val="2170709900"/>
                    </a:ext>
                  </a:extLst>
                </a:gridCol>
                <a:gridCol w="512236">
                  <a:extLst>
                    <a:ext uri="{9D8B030D-6E8A-4147-A177-3AD203B41FA5}">
                      <a16:colId xmlns:a16="http://schemas.microsoft.com/office/drawing/2014/main" val="1753351881"/>
                    </a:ext>
                  </a:extLst>
                </a:gridCol>
                <a:gridCol w="781778">
                  <a:extLst>
                    <a:ext uri="{9D8B030D-6E8A-4147-A177-3AD203B41FA5}">
                      <a16:colId xmlns:a16="http://schemas.microsoft.com/office/drawing/2014/main" val="387212741"/>
                    </a:ext>
                  </a:extLst>
                </a:gridCol>
              </a:tblGrid>
              <a:tr h="470543">
                <a:tc>
                  <a:txBody>
                    <a:bodyPr/>
                    <a:lstStyle/>
                    <a:p>
                      <a:r>
                        <a:rPr lang="it-IT" sz="1200" dirty="0" err="1"/>
                        <a:t>Stats</a:t>
                      </a:r>
                      <a:r>
                        <a:rPr lang="it-IT" sz="1200" dirty="0"/>
                        <a:t>.</a:t>
                      </a:r>
                    </a:p>
                  </a:txBody>
                  <a:tcPr/>
                </a:tc>
                <a:tc>
                  <a:txBody>
                    <a:bodyPr/>
                    <a:lstStyle/>
                    <a:p>
                      <a:r>
                        <a:rPr lang="it-IT" sz="1200" dirty="0"/>
                        <a:t>GLORYS2V4 (GLORYS12V1)</a:t>
                      </a:r>
                    </a:p>
                  </a:txBody>
                  <a:tcPr/>
                </a:tc>
                <a:tc>
                  <a:txBody>
                    <a:bodyPr/>
                    <a:lstStyle/>
                    <a:p>
                      <a:r>
                        <a:rPr lang="it-IT" sz="1200" dirty="0"/>
                        <a:t>GIOPS (GLORYS12V1)</a:t>
                      </a:r>
                    </a:p>
                  </a:txBody>
                  <a:tcPr/>
                </a:tc>
                <a:tc>
                  <a:txBody>
                    <a:bodyPr/>
                    <a:lstStyle/>
                    <a:p>
                      <a:r>
                        <a:rPr lang="it-IT" sz="1200" dirty="0"/>
                        <a:t>Diff.</a:t>
                      </a:r>
                    </a:p>
                  </a:txBody>
                  <a:tcPr/>
                </a:tc>
                <a:tc>
                  <a:txBody>
                    <a:bodyPr/>
                    <a:lstStyle/>
                    <a:p>
                      <a:r>
                        <a:rPr lang="it-IT" sz="1200" dirty="0"/>
                        <a:t>Diff.(%)</a:t>
                      </a:r>
                    </a:p>
                  </a:txBody>
                  <a:tcPr/>
                </a:tc>
                <a:extLst>
                  <a:ext uri="{0D108BD9-81ED-4DB2-BD59-A6C34878D82A}">
                    <a16:rowId xmlns:a16="http://schemas.microsoft.com/office/drawing/2014/main" val="2383614311"/>
                  </a:ext>
                </a:extLst>
              </a:tr>
              <a:tr h="332148">
                <a:tc>
                  <a:txBody>
                    <a:bodyPr/>
                    <a:lstStyle/>
                    <a:p>
                      <a:r>
                        <a:rPr lang="it-IT" sz="1200" dirty="0"/>
                        <a:t>POD</a:t>
                      </a:r>
                    </a:p>
                  </a:txBody>
                  <a:tcPr/>
                </a:tc>
                <a:tc>
                  <a:txBody>
                    <a:bodyPr/>
                    <a:lstStyle/>
                    <a:p>
                      <a:r>
                        <a:rPr lang="it-IT" sz="1200" dirty="0"/>
                        <a:t>0.603</a:t>
                      </a:r>
                    </a:p>
                  </a:txBody>
                  <a:tcPr/>
                </a:tc>
                <a:tc>
                  <a:txBody>
                    <a:bodyPr/>
                    <a:lstStyle/>
                    <a:p>
                      <a:r>
                        <a:rPr lang="it-IT" sz="1200" dirty="0"/>
                        <a:t>0.524</a:t>
                      </a:r>
                    </a:p>
                  </a:txBody>
                  <a:tcPr/>
                </a:tc>
                <a:tc>
                  <a:txBody>
                    <a:bodyPr/>
                    <a:lstStyle/>
                    <a:p>
                      <a:r>
                        <a:rPr lang="it-IT" sz="1200" dirty="0"/>
                        <a:t>0.08</a:t>
                      </a:r>
                    </a:p>
                  </a:txBody>
                  <a:tcPr/>
                </a:tc>
                <a:tc>
                  <a:txBody>
                    <a:bodyPr/>
                    <a:lstStyle/>
                    <a:p>
                      <a:r>
                        <a:rPr lang="it-IT" sz="1200" dirty="0"/>
                        <a:t>+15.27%</a:t>
                      </a:r>
                    </a:p>
                  </a:txBody>
                  <a:tcPr/>
                </a:tc>
                <a:extLst>
                  <a:ext uri="{0D108BD9-81ED-4DB2-BD59-A6C34878D82A}">
                    <a16:rowId xmlns:a16="http://schemas.microsoft.com/office/drawing/2014/main" val="742778922"/>
                  </a:ext>
                </a:extLst>
              </a:tr>
              <a:tr h="332148">
                <a:tc>
                  <a:txBody>
                    <a:bodyPr/>
                    <a:lstStyle/>
                    <a:p>
                      <a:r>
                        <a:rPr lang="it-IT" sz="1200" dirty="0"/>
                        <a:t>FAR</a:t>
                      </a:r>
                    </a:p>
                  </a:txBody>
                  <a:tcPr/>
                </a:tc>
                <a:tc>
                  <a:txBody>
                    <a:bodyPr/>
                    <a:lstStyle/>
                    <a:p>
                      <a:r>
                        <a:rPr lang="it-IT" sz="1200" dirty="0"/>
                        <a:t>0.339</a:t>
                      </a:r>
                    </a:p>
                  </a:txBody>
                  <a:tcPr/>
                </a:tc>
                <a:tc>
                  <a:txBody>
                    <a:bodyPr/>
                    <a:lstStyle/>
                    <a:p>
                      <a:r>
                        <a:rPr lang="it-IT" sz="1200" dirty="0"/>
                        <a:t>0.350</a:t>
                      </a:r>
                    </a:p>
                  </a:txBody>
                  <a:tcPr/>
                </a:tc>
                <a:tc>
                  <a:txBody>
                    <a:bodyPr/>
                    <a:lstStyle/>
                    <a:p>
                      <a:r>
                        <a:rPr lang="it-IT" sz="1200" dirty="0"/>
                        <a:t>-0.14</a:t>
                      </a:r>
                    </a:p>
                  </a:txBody>
                  <a:tcPr/>
                </a:tc>
                <a:tc>
                  <a:txBody>
                    <a:bodyPr/>
                    <a:lstStyle/>
                    <a:p>
                      <a:r>
                        <a:rPr lang="it-IT" sz="1200" dirty="0"/>
                        <a:t>-3.14%</a:t>
                      </a:r>
                    </a:p>
                  </a:txBody>
                  <a:tcPr/>
                </a:tc>
                <a:extLst>
                  <a:ext uri="{0D108BD9-81ED-4DB2-BD59-A6C34878D82A}">
                    <a16:rowId xmlns:a16="http://schemas.microsoft.com/office/drawing/2014/main" val="992857541"/>
                  </a:ext>
                </a:extLst>
              </a:tr>
            </a:tbl>
          </a:graphicData>
        </a:graphic>
      </p:graphicFrame>
      <p:sp>
        <p:nvSpPr>
          <p:cNvPr id="10" name="Segnaposto numero diapositiva 9">
            <a:extLst>
              <a:ext uri="{FF2B5EF4-FFF2-40B4-BE49-F238E27FC236}">
                <a16:creationId xmlns:a16="http://schemas.microsoft.com/office/drawing/2014/main" id="{40EC59A3-1EB1-4C58-8935-12E71829EA77}"/>
              </a:ext>
            </a:extLst>
          </p:cNvPr>
          <p:cNvSpPr>
            <a:spLocks noGrp="1"/>
          </p:cNvSpPr>
          <p:nvPr>
            <p:ph type="sldNum" sz="quarter" idx="12"/>
          </p:nvPr>
        </p:nvSpPr>
        <p:spPr/>
        <p:txBody>
          <a:bodyPr/>
          <a:lstStyle/>
          <a:p>
            <a:fld id="{D60B5FF0-F243-4E87-849B-19D0E31935DB}" type="slidenum">
              <a:rPr lang="it-IT" smtClean="0"/>
              <a:t>41</a:t>
            </a:fld>
            <a:endParaRPr lang="it-IT"/>
          </a:p>
        </p:txBody>
      </p:sp>
      <p:pic>
        <p:nvPicPr>
          <p:cNvPr id="18" name="Immagine 17">
            <a:extLst>
              <a:ext uri="{FF2B5EF4-FFF2-40B4-BE49-F238E27FC236}">
                <a16:creationId xmlns:a16="http://schemas.microsoft.com/office/drawing/2014/main" id="{086E170B-E84D-4DAA-B97A-F9157E92D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535"/>
            <a:ext cx="6096000" cy="4306465"/>
          </a:xfrm>
          <a:prstGeom prst="rect">
            <a:avLst/>
          </a:prstGeom>
        </p:spPr>
      </p:pic>
      <p:pic>
        <p:nvPicPr>
          <p:cNvPr id="7" name="Immagine 6">
            <a:extLst>
              <a:ext uri="{FF2B5EF4-FFF2-40B4-BE49-F238E27FC236}">
                <a16:creationId xmlns:a16="http://schemas.microsoft.com/office/drawing/2014/main" id="{972BB03F-0FB8-49B2-9E41-2DA94FA6C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74690"/>
            <a:ext cx="6000750" cy="4283309"/>
          </a:xfrm>
          <a:prstGeom prst="rect">
            <a:avLst/>
          </a:prstGeom>
        </p:spPr>
      </p:pic>
    </p:spTree>
    <p:extLst>
      <p:ext uri="{BB962C8B-B14F-4D97-AF65-F5344CB8AC3E}">
        <p14:creationId xmlns:p14="http://schemas.microsoft.com/office/powerpoint/2010/main" val="1819211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43980-AAB2-481F-9180-4925842C6DBB}"/>
              </a:ext>
            </a:extLst>
          </p:cNvPr>
          <p:cNvSpPr>
            <a:spLocks noGrp="1"/>
          </p:cNvSpPr>
          <p:nvPr>
            <p:ph type="title"/>
          </p:nvPr>
        </p:nvSpPr>
        <p:spPr>
          <a:xfrm>
            <a:off x="0" y="18255"/>
            <a:ext cx="12192000" cy="562037"/>
          </a:xfrm>
        </p:spPr>
        <p:txBody>
          <a:bodyPr>
            <a:normAutofit fontScale="90000"/>
          </a:bodyPr>
          <a:lstStyle/>
          <a:p>
            <a:r>
              <a:rPr lang="it-IT" sz="4000" b="1" dirty="0"/>
              <a:t>Eddy </a:t>
            </a:r>
            <a:r>
              <a:rPr lang="it-IT" sz="4000" b="1" dirty="0" err="1"/>
              <a:t>Matching</a:t>
            </a:r>
            <a:r>
              <a:rPr lang="it-IT" sz="4000" b="1" dirty="0"/>
              <a:t>: Frequency </a:t>
            </a:r>
            <a:r>
              <a:rPr lang="it-IT" sz="4000" b="1" dirty="0" err="1"/>
              <a:t>Spectra</a:t>
            </a:r>
            <a:r>
              <a:rPr lang="it-IT" sz="4000" b="1" dirty="0"/>
              <a:t> POD &amp; FAR </a:t>
            </a:r>
            <a:r>
              <a:rPr lang="it-IT" sz="4000" b="1" dirty="0" err="1"/>
              <a:t>timeseries</a:t>
            </a:r>
            <a:endParaRPr lang="it-IT" sz="4000" b="1" dirty="0"/>
          </a:p>
        </p:txBody>
      </p:sp>
      <p:pic>
        <p:nvPicPr>
          <p:cNvPr id="14" name="Segnaposto contenuto 4">
            <a:extLst>
              <a:ext uri="{FF2B5EF4-FFF2-40B4-BE49-F238E27FC236}">
                <a16:creationId xmlns:a16="http://schemas.microsoft.com/office/drawing/2014/main" id="{22BC41A9-78B7-4FE5-B265-79410E5E8A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36607"/>
            <a:ext cx="5877359" cy="3245485"/>
          </a:xfrm>
        </p:spPr>
      </p:pic>
      <p:sp>
        <p:nvSpPr>
          <p:cNvPr id="9" name="Segnaposto numero diapositiva 8">
            <a:extLst>
              <a:ext uri="{FF2B5EF4-FFF2-40B4-BE49-F238E27FC236}">
                <a16:creationId xmlns:a16="http://schemas.microsoft.com/office/drawing/2014/main" id="{80E4F79A-3931-49F2-B5E8-4D93652ABCE8}"/>
              </a:ext>
            </a:extLst>
          </p:cNvPr>
          <p:cNvSpPr>
            <a:spLocks noGrp="1"/>
          </p:cNvSpPr>
          <p:nvPr>
            <p:ph type="sldNum" sz="quarter" idx="12"/>
          </p:nvPr>
        </p:nvSpPr>
        <p:spPr/>
        <p:txBody>
          <a:bodyPr/>
          <a:lstStyle/>
          <a:p>
            <a:fld id="{D60B5FF0-F243-4E87-849B-19D0E31935DB}" type="slidenum">
              <a:rPr lang="it-IT" smtClean="0"/>
              <a:t>42</a:t>
            </a:fld>
            <a:endParaRPr lang="it-IT"/>
          </a:p>
        </p:txBody>
      </p:sp>
      <p:pic>
        <p:nvPicPr>
          <p:cNvPr id="6" name="Immagine 5">
            <a:extLst>
              <a:ext uri="{FF2B5EF4-FFF2-40B4-BE49-F238E27FC236}">
                <a16:creationId xmlns:a16="http://schemas.microsoft.com/office/drawing/2014/main" id="{AE5A1ECA-60D1-4F37-9D99-8D9F2B10A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0752"/>
            <a:ext cx="5877359" cy="3127248"/>
          </a:xfrm>
          <a:prstGeom prst="rect">
            <a:avLst/>
          </a:prstGeom>
        </p:spPr>
      </p:pic>
      <p:pic>
        <p:nvPicPr>
          <p:cNvPr id="5" name="Immagine 4">
            <a:extLst>
              <a:ext uri="{FF2B5EF4-FFF2-40B4-BE49-F238E27FC236}">
                <a16:creationId xmlns:a16="http://schemas.microsoft.com/office/drawing/2014/main" id="{0B01E680-5791-46D2-AB2E-3E7F7E8F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360" y="3729640"/>
            <a:ext cx="6259776" cy="3127248"/>
          </a:xfrm>
          <a:prstGeom prst="rect">
            <a:avLst/>
          </a:prstGeom>
        </p:spPr>
      </p:pic>
      <p:pic>
        <p:nvPicPr>
          <p:cNvPr id="10" name="Immagine 9">
            <a:extLst>
              <a:ext uri="{FF2B5EF4-FFF2-40B4-BE49-F238E27FC236}">
                <a16:creationId xmlns:a16="http://schemas.microsoft.com/office/drawing/2014/main" id="{D9F03022-38AF-4F5F-955A-5FAC850040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7359" y="535494"/>
            <a:ext cx="6314641" cy="3194135"/>
          </a:xfrm>
          <a:prstGeom prst="rect">
            <a:avLst/>
          </a:prstGeom>
        </p:spPr>
      </p:pic>
    </p:spTree>
    <p:extLst>
      <p:ext uri="{BB962C8B-B14F-4D97-AF65-F5344CB8AC3E}">
        <p14:creationId xmlns:p14="http://schemas.microsoft.com/office/powerpoint/2010/main" val="1510624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95992-B35C-492C-82F2-A7934E80FD59}"/>
              </a:ext>
            </a:extLst>
          </p:cNvPr>
          <p:cNvSpPr>
            <a:spLocks noGrp="1"/>
          </p:cNvSpPr>
          <p:nvPr>
            <p:ph type="ctrTitle"/>
          </p:nvPr>
        </p:nvSpPr>
        <p:spPr>
          <a:xfrm>
            <a:off x="0" y="1"/>
            <a:ext cx="12192000" cy="685799"/>
          </a:xfrm>
        </p:spPr>
        <p:txBody>
          <a:bodyPr>
            <a:normAutofit/>
          </a:bodyPr>
          <a:lstStyle/>
          <a:p>
            <a:pPr algn="l"/>
            <a:r>
              <a:rPr lang="en-US" sz="4000" b="1" dirty="0"/>
              <a:t>Eddy matching– As a Function of Radius</a:t>
            </a:r>
            <a:endParaRPr lang="it-IT" sz="4000" dirty="0"/>
          </a:p>
        </p:txBody>
      </p:sp>
      <p:sp>
        <p:nvSpPr>
          <p:cNvPr id="3" name="CasellaDiTesto 2">
            <a:extLst>
              <a:ext uri="{FF2B5EF4-FFF2-40B4-BE49-F238E27FC236}">
                <a16:creationId xmlns:a16="http://schemas.microsoft.com/office/drawing/2014/main" id="{613D4D8B-DBE9-47A5-87A5-627745F72045}"/>
              </a:ext>
            </a:extLst>
          </p:cNvPr>
          <p:cNvSpPr txBox="1"/>
          <p:nvPr/>
        </p:nvSpPr>
        <p:spPr>
          <a:xfrm>
            <a:off x="-1" y="861306"/>
            <a:ext cx="12192001" cy="646331"/>
          </a:xfrm>
          <a:prstGeom prst="rect">
            <a:avLst/>
          </a:prstGeom>
          <a:noFill/>
        </p:spPr>
        <p:txBody>
          <a:bodyPr wrap="square" rtlCol="0">
            <a:spAutoFit/>
          </a:bodyPr>
          <a:lstStyle/>
          <a:p>
            <a:r>
              <a:rPr lang="it-IT" dirty="0"/>
              <a:t>1993-01-01 to 1995-12-31: GLORYS2V4 VS GIOPS (on the </a:t>
            </a:r>
            <a:r>
              <a:rPr lang="it-IT" dirty="0" err="1"/>
              <a:t>left</a:t>
            </a:r>
            <a:r>
              <a:rPr lang="it-IT" dirty="0"/>
              <a:t>)  &amp; GLORYS2V4 VS GIOPS (on the right), with GLORYS12V1 </a:t>
            </a:r>
            <a:r>
              <a:rPr lang="it-IT" dirty="0" err="1"/>
              <a:t>remapped</a:t>
            </a:r>
            <a:r>
              <a:rPr lang="it-IT" dirty="0"/>
              <a:t> </a:t>
            </a:r>
            <a:r>
              <a:rPr lang="it-IT" dirty="0" err="1"/>
              <a:t>onto</a:t>
            </a:r>
            <a:r>
              <a:rPr lang="it-IT" dirty="0"/>
              <a:t> AVISO </a:t>
            </a:r>
            <a:r>
              <a:rPr lang="it-IT" dirty="0" err="1"/>
              <a:t>grid</a:t>
            </a:r>
            <a:r>
              <a:rPr lang="it-IT" dirty="0"/>
              <a:t>, </a:t>
            </a:r>
            <a:r>
              <a:rPr lang="it-IT" dirty="0" err="1"/>
              <a:t>as</a:t>
            </a:r>
            <a:r>
              <a:rPr lang="it-IT" dirty="0"/>
              <a:t> «True </a:t>
            </a:r>
            <a:r>
              <a:rPr lang="it-IT" dirty="0" err="1"/>
              <a:t>Observations</a:t>
            </a:r>
            <a:r>
              <a:rPr lang="it-IT" dirty="0"/>
              <a:t>» system.</a:t>
            </a:r>
          </a:p>
        </p:txBody>
      </p:sp>
      <p:pic>
        <p:nvPicPr>
          <p:cNvPr id="11" name="Immagine 10">
            <a:extLst>
              <a:ext uri="{FF2B5EF4-FFF2-40B4-BE49-F238E27FC236}">
                <a16:creationId xmlns:a16="http://schemas.microsoft.com/office/drawing/2014/main" id="{C6C09E53-B865-4665-813D-69EFED23C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637"/>
            <a:ext cx="5951913" cy="5297354"/>
          </a:xfrm>
          <a:prstGeom prst="rect">
            <a:avLst/>
          </a:prstGeom>
        </p:spPr>
      </p:pic>
      <p:pic>
        <p:nvPicPr>
          <p:cNvPr id="7" name="Immagine 6">
            <a:extLst>
              <a:ext uri="{FF2B5EF4-FFF2-40B4-BE49-F238E27FC236}">
                <a16:creationId xmlns:a16="http://schemas.microsoft.com/office/drawing/2014/main" id="{F104C5E4-35B0-468F-A1F9-5FA74332B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13" y="1507637"/>
            <a:ext cx="6240087" cy="5350361"/>
          </a:xfrm>
          <a:prstGeom prst="rect">
            <a:avLst/>
          </a:prstGeom>
        </p:spPr>
      </p:pic>
      <p:sp>
        <p:nvSpPr>
          <p:cNvPr id="9" name="CasellaDiTesto 8">
            <a:extLst>
              <a:ext uri="{FF2B5EF4-FFF2-40B4-BE49-F238E27FC236}">
                <a16:creationId xmlns:a16="http://schemas.microsoft.com/office/drawing/2014/main" id="{BB9C565A-7881-4CB2-A647-DB43731C527B}"/>
              </a:ext>
            </a:extLst>
          </p:cNvPr>
          <p:cNvSpPr txBox="1"/>
          <p:nvPr/>
        </p:nvSpPr>
        <p:spPr>
          <a:xfrm>
            <a:off x="7780712" y="1360103"/>
            <a:ext cx="3832168" cy="369332"/>
          </a:xfrm>
          <a:prstGeom prst="rect">
            <a:avLst/>
          </a:prstGeom>
          <a:noFill/>
        </p:spPr>
        <p:txBody>
          <a:bodyPr wrap="square" rtlCol="0">
            <a:spAutoFit/>
          </a:bodyPr>
          <a:lstStyle/>
          <a:p>
            <a:r>
              <a:rPr lang="it-IT" dirty="0" err="1"/>
              <a:t>Leave</a:t>
            </a:r>
            <a:r>
              <a:rPr lang="it-IT" dirty="0"/>
              <a:t> One Out Method</a:t>
            </a:r>
          </a:p>
        </p:txBody>
      </p:sp>
    </p:spTree>
    <p:extLst>
      <p:ext uri="{BB962C8B-B14F-4D97-AF65-F5344CB8AC3E}">
        <p14:creationId xmlns:p14="http://schemas.microsoft.com/office/powerpoint/2010/main" val="3615341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36C697-3145-4B6D-A93F-16CFC7FA7EB5}"/>
              </a:ext>
            </a:extLst>
          </p:cNvPr>
          <p:cNvSpPr>
            <a:spLocks noGrp="1"/>
          </p:cNvSpPr>
          <p:nvPr>
            <p:ph type="ctrTitle"/>
          </p:nvPr>
        </p:nvSpPr>
        <p:spPr>
          <a:xfrm>
            <a:off x="0" y="0"/>
            <a:ext cx="12192000" cy="729762"/>
          </a:xfrm>
        </p:spPr>
        <p:txBody>
          <a:bodyPr>
            <a:normAutofit/>
          </a:bodyPr>
          <a:lstStyle/>
          <a:p>
            <a:pPr algn="l"/>
            <a:r>
              <a:rPr lang="en-US" sz="4000" b="1" dirty="0"/>
              <a:t>Eddy matching– As a Function of Amplitude</a:t>
            </a:r>
            <a:endParaRPr lang="it-IT" sz="4000" dirty="0"/>
          </a:p>
        </p:txBody>
      </p:sp>
      <p:sp>
        <p:nvSpPr>
          <p:cNvPr id="3" name="Rettangolo 2">
            <a:extLst>
              <a:ext uri="{FF2B5EF4-FFF2-40B4-BE49-F238E27FC236}">
                <a16:creationId xmlns:a16="http://schemas.microsoft.com/office/drawing/2014/main" id="{765EF398-B960-4CB0-B674-386300792100}"/>
              </a:ext>
            </a:extLst>
          </p:cNvPr>
          <p:cNvSpPr/>
          <p:nvPr/>
        </p:nvSpPr>
        <p:spPr>
          <a:xfrm>
            <a:off x="0" y="729762"/>
            <a:ext cx="10548046" cy="646331"/>
          </a:xfrm>
          <a:prstGeom prst="rect">
            <a:avLst/>
          </a:prstGeom>
        </p:spPr>
        <p:txBody>
          <a:bodyPr wrap="square">
            <a:spAutoFit/>
          </a:bodyPr>
          <a:lstStyle/>
          <a:p>
            <a:r>
              <a:rPr lang="it-IT" dirty="0"/>
              <a:t>1993-01-01 to 1995-12-31: GLORYS2V4 VS CGLOR &amp; GLORYS2V4 VS GIOPS with GLORYS12V1 </a:t>
            </a:r>
            <a:r>
              <a:rPr lang="it-IT" dirty="0" err="1"/>
              <a:t>remapped</a:t>
            </a:r>
            <a:r>
              <a:rPr lang="it-IT" dirty="0"/>
              <a:t> </a:t>
            </a:r>
            <a:r>
              <a:rPr lang="it-IT" dirty="0" err="1"/>
              <a:t>onto</a:t>
            </a:r>
            <a:r>
              <a:rPr lang="it-IT" dirty="0"/>
              <a:t> AVISO </a:t>
            </a:r>
            <a:r>
              <a:rPr lang="it-IT" dirty="0" err="1"/>
              <a:t>grid</a:t>
            </a:r>
            <a:r>
              <a:rPr lang="it-IT" dirty="0"/>
              <a:t>, </a:t>
            </a:r>
            <a:r>
              <a:rPr lang="it-IT" dirty="0" err="1"/>
              <a:t>as</a:t>
            </a:r>
            <a:r>
              <a:rPr lang="it-IT" dirty="0"/>
              <a:t> «True </a:t>
            </a:r>
            <a:r>
              <a:rPr lang="it-IT" dirty="0" err="1"/>
              <a:t>Observations</a:t>
            </a:r>
            <a:r>
              <a:rPr lang="it-IT" dirty="0"/>
              <a:t>» system</a:t>
            </a:r>
          </a:p>
        </p:txBody>
      </p:sp>
      <p:pic>
        <p:nvPicPr>
          <p:cNvPr id="10" name="Immagine 9">
            <a:extLst>
              <a:ext uri="{FF2B5EF4-FFF2-40B4-BE49-F238E27FC236}">
                <a16:creationId xmlns:a16="http://schemas.microsoft.com/office/drawing/2014/main" id="{AD55B4AA-C6D7-41A8-8E8D-AC0CAC5B7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52080"/>
            <a:ext cx="5935286" cy="5505919"/>
          </a:xfrm>
          <a:prstGeom prst="rect">
            <a:avLst/>
          </a:prstGeom>
        </p:spPr>
      </p:pic>
      <p:pic>
        <p:nvPicPr>
          <p:cNvPr id="5" name="Immagine 4">
            <a:extLst>
              <a:ext uri="{FF2B5EF4-FFF2-40B4-BE49-F238E27FC236}">
                <a16:creationId xmlns:a16="http://schemas.microsoft.com/office/drawing/2014/main" id="{774A6848-CC9B-498D-BF0E-E63F57976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847" y="1352080"/>
            <a:ext cx="6348153" cy="5505920"/>
          </a:xfrm>
          <a:prstGeom prst="rect">
            <a:avLst/>
          </a:prstGeom>
        </p:spPr>
      </p:pic>
      <p:sp>
        <p:nvSpPr>
          <p:cNvPr id="8" name="CasellaDiTesto 7">
            <a:extLst>
              <a:ext uri="{FF2B5EF4-FFF2-40B4-BE49-F238E27FC236}">
                <a16:creationId xmlns:a16="http://schemas.microsoft.com/office/drawing/2014/main" id="{E1C52B06-3D4E-4CC2-BD25-D5256161C662}"/>
              </a:ext>
            </a:extLst>
          </p:cNvPr>
          <p:cNvSpPr txBox="1"/>
          <p:nvPr/>
        </p:nvSpPr>
        <p:spPr>
          <a:xfrm>
            <a:off x="7946965" y="1274858"/>
            <a:ext cx="3832168" cy="369332"/>
          </a:xfrm>
          <a:prstGeom prst="rect">
            <a:avLst/>
          </a:prstGeom>
          <a:noFill/>
        </p:spPr>
        <p:txBody>
          <a:bodyPr wrap="square" rtlCol="0">
            <a:spAutoFit/>
          </a:bodyPr>
          <a:lstStyle/>
          <a:p>
            <a:r>
              <a:rPr lang="it-IT" dirty="0" err="1"/>
              <a:t>Leave</a:t>
            </a:r>
            <a:r>
              <a:rPr lang="it-IT" dirty="0"/>
              <a:t> One Out Method</a:t>
            </a:r>
          </a:p>
        </p:txBody>
      </p:sp>
    </p:spTree>
    <p:extLst>
      <p:ext uri="{BB962C8B-B14F-4D97-AF65-F5344CB8AC3E}">
        <p14:creationId xmlns:p14="http://schemas.microsoft.com/office/powerpoint/2010/main" val="961216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26EE1-E6C2-4706-806B-FAC586B39F56}"/>
              </a:ext>
            </a:extLst>
          </p:cNvPr>
          <p:cNvSpPr>
            <a:spLocks noGrp="1"/>
          </p:cNvSpPr>
          <p:nvPr>
            <p:ph type="ctrTitle"/>
          </p:nvPr>
        </p:nvSpPr>
        <p:spPr>
          <a:xfrm>
            <a:off x="0" y="1"/>
            <a:ext cx="12192000" cy="685800"/>
          </a:xfrm>
        </p:spPr>
        <p:txBody>
          <a:bodyPr>
            <a:noAutofit/>
          </a:bodyPr>
          <a:lstStyle/>
          <a:p>
            <a:pPr algn="l"/>
            <a:r>
              <a:rPr lang="it-IT" sz="4800" b="1" dirty="0"/>
              <a:t>Evaluation of Hits Cost</a:t>
            </a:r>
          </a:p>
        </p:txBody>
      </p:sp>
      <p:sp>
        <p:nvSpPr>
          <p:cNvPr id="3" name="Sottotitolo 2">
            <a:extLst>
              <a:ext uri="{FF2B5EF4-FFF2-40B4-BE49-F238E27FC236}">
                <a16:creationId xmlns:a16="http://schemas.microsoft.com/office/drawing/2014/main" id="{26346D46-64B4-41AE-8242-EC719901B188}"/>
              </a:ext>
            </a:extLst>
          </p:cNvPr>
          <p:cNvSpPr>
            <a:spLocks noGrp="1"/>
          </p:cNvSpPr>
          <p:nvPr>
            <p:ph type="subTitle" idx="1"/>
          </p:nvPr>
        </p:nvSpPr>
        <p:spPr>
          <a:xfrm>
            <a:off x="0" y="573420"/>
            <a:ext cx="12192000" cy="589084"/>
          </a:xfrm>
        </p:spPr>
        <p:txBody>
          <a:bodyPr>
            <a:noAutofit/>
          </a:bodyPr>
          <a:lstStyle/>
          <a:p>
            <a:pPr algn="l"/>
            <a:r>
              <a:rPr lang="en-US" sz="1500" dirty="0"/>
              <a:t>-Can we detect an improvement in representation of “matched” eddies?</a:t>
            </a:r>
          </a:p>
          <a:p>
            <a:pPr algn="l"/>
            <a:r>
              <a:rPr lang="en-US" sz="1500" dirty="0"/>
              <a:t>-The period covered spans from 1993-01-01 to 1995-12-31</a:t>
            </a:r>
            <a:endParaRPr lang="it-IT" sz="1500" dirty="0"/>
          </a:p>
        </p:txBody>
      </p:sp>
      <p:pic>
        <p:nvPicPr>
          <p:cNvPr id="12" name="Immagine 11">
            <a:extLst>
              <a:ext uri="{FF2B5EF4-FFF2-40B4-BE49-F238E27FC236}">
                <a16:creationId xmlns:a16="http://schemas.microsoft.com/office/drawing/2014/main" id="{6AC22F29-9093-4797-A39A-0442B593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220"/>
            <a:ext cx="5893455" cy="3538147"/>
          </a:xfrm>
          <a:prstGeom prst="rect">
            <a:avLst/>
          </a:prstGeom>
        </p:spPr>
      </p:pic>
      <p:sp>
        <p:nvSpPr>
          <p:cNvPr id="11" name="Rettangolo 10">
            <a:extLst>
              <a:ext uri="{FF2B5EF4-FFF2-40B4-BE49-F238E27FC236}">
                <a16:creationId xmlns:a16="http://schemas.microsoft.com/office/drawing/2014/main" id="{8F9A635C-D30B-4E7F-9EB4-0BFD42BCC104}"/>
              </a:ext>
            </a:extLst>
          </p:cNvPr>
          <p:cNvSpPr/>
          <p:nvPr/>
        </p:nvSpPr>
        <p:spPr>
          <a:xfrm>
            <a:off x="528082" y="4661986"/>
            <a:ext cx="2930013" cy="2092881"/>
          </a:xfrm>
          <a:prstGeom prst="rect">
            <a:avLst/>
          </a:prstGeom>
        </p:spPr>
        <p:txBody>
          <a:bodyPr wrap="square">
            <a:spAutoFit/>
          </a:bodyPr>
          <a:lstStyle/>
          <a:p>
            <a:pPr lvl="0"/>
            <a:r>
              <a:rPr lang="it-IT" sz="1000" dirty="0">
                <a:solidFill>
                  <a:prstClr val="black"/>
                </a:solidFill>
              </a:rPr>
              <a:t>MEDIAN VALUES</a:t>
            </a:r>
          </a:p>
          <a:p>
            <a:pPr lvl="0"/>
            <a:r>
              <a:rPr lang="it-IT" sz="1000" dirty="0">
                <a:solidFill>
                  <a:prstClr val="black"/>
                </a:solidFill>
              </a:rPr>
              <a:t>==============================</a:t>
            </a:r>
          </a:p>
          <a:p>
            <a:pPr lvl="0"/>
            <a:r>
              <a:rPr lang="it-IT" sz="1000" dirty="0" err="1">
                <a:solidFill>
                  <a:prstClr val="black"/>
                </a:solidFill>
              </a:rPr>
              <a:t>Radius</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GLORYS2V4: 17.100 km</a:t>
            </a:r>
          </a:p>
          <a:p>
            <a:pPr lvl="0"/>
            <a:r>
              <a:rPr lang="it-IT" sz="1000" dirty="0">
                <a:solidFill>
                  <a:prstClr val="black"/>
                </a:solidFill>
              </a:rPr>
              <a:t>GIOPS:     20.400 km</a:t>
            </a:r>
          </a:p>
          <a:p>
            <a:pPr lvl="0"/>
            <a:endParaRPr lang="it-IT" sz="1000" dirty="0">
              <a:solidFill>
                <a:prstClr val="black"/>
              </a:solidFill>
            </a:endParaRPr>
          </a:p>
          <a:p>
            <a:pPr lvl="0"/>
            <a:r>
              <a:rPr lang="it-IT" sz="1000" dirty="0" err="1">
                <a:solidFill>
                  <a:prstClr val="black"/>
                </a:solidFill>
              </a:rPr>
              <a:t>Amplitude</a:t>
            </a:r>
            <a:r>
              <a:rPr lang="it-IT" sz="1000" dirty="0">
                <a:solidFill>
                  <a:prstClr val="black"/>
                </a:solidFill>
              </a:rPr>
              <a:t> </a:t>
            </a:r>
            <a:r>
              <a:rPr lang="it-IT" sz="1000" dirty="0" err="1">
                <a:solidFill>
                  <a:prstClr val="black"/>
                </a:solidFill>
              </a:rPr>
              <a:t>Error</a:t>
            </a:r>
            <a:r>
              <a:rPr lang="it-IT" sz="1000" dirty="0">
                <a:solidFill>
                  <a:prstClr val="black"/>
                </a:solidFill>
              </a:rPr>
              <a:t> (cm)</a:t>
            </a:r>
          </a:p>
          <a:p>
            <a:pPr lvl="0"/>
            <a:r>
              <a:rPr lang="it-IT" sz="1000" dirty="0">
                <a:solidFill>
                  <a:prstClr val="black"/>
                </a:solidFill>
              </a:rPr>
              <a:t>GLORYS2V4: 2.900 cm</a:t>
            </a:r>
          </a:p>
          <a:p>
            <a:pPr lvl="0"/>
            <a:r>
              <a:rPr lang="it-IT" sz="1000" dirty="0">
                <a:solidFill>
                  <a:prstClr val="black"/>
                </a:solidFill>
              </a:rPr>
              <a:t>GIOPS:     3.040 cm</a:t>
            </a:r>
          </a:p>
          <a:p>
            <a:pPr lvl="0"/>
            <a:endParaRPr lang="it-IT" sz="1000" dirty="0">
              <a:solidFill>
                <a:prstClr val="black"/>
              </a:solidFill>
            </a:endParaRPr>
          </a:p>
          <a:p>
            <a:pPr lvl="0"/>
            <a:r>
              <a:rPr lang="it-IT" sz="1000" dirty="0" err="1">
                <a:solidFill>
                  <a:prstClr val="black"/>
                </a:solidFill>
              </a:rPr>
              <a:t>Distance</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GLORYS2V4: 44.858 km</a:t>
            </a:r>
          </a:p>
          <a:p>
            <a:pPr lvl="0"/>
            <a:r>
              <a:rPr lang="it-IT" sz="1000" dirty="0">
                <a:solidFill>
                  <a:prstClr val="black"/>
                </a:solidFill>
              </a:rPr>
              <a:t>GIOPS:     55.982 km</a:t>
            </a:r>
          </a:p>
        </p:txBody>
      </p:sp>
      <p:pic>
        <p:nvPicPr>
          <p:cNvPr id="5" name="Immagine 4">
            <a:extLst>
              <a:ext uri="{FF2B5EF4-FFF2-40B4-BE49-F238E27FC236}">
                <a16:creationId xmlns:a16="http://schemas.microsoft.com/office/drawing/2014/main" id="{169804E2-7F2F-4AFD-A08D-64B9B0F2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221" y="1292471"/>
            <a:ext cx="6335669" cy="3538147"/>
          </a:xfrm>
          <a:prstGeom prst="rect">
            <a:avLst/>
          </a:prstGeom>
        </p:spPr>
      </p:pic>
      <p:sp>
        <p:nvSpPr>
          <p:cNvPr id="8" name="Rettangolo 7">
            <a:extLst>
              <a:ext uri="{FF2B5EF4-FFF2-40B4-BE49-F238E27FC236}">
                <a16:creationId xmlns:a16="http://schemas.microsoft.com/office/drawing/2014/main" id="{3F8C5231-916C-46B4-893E-D3C78226C139}"/>
              </a:ext>
            </a:extLst>
          </p:cNvPr>
          <p:cNvSpPr/>
          <p:nvPr/>
        </p:nvSpPr>
        <p:spPr>
          <a:xfrm>
            <a:off x="8262581" y="4661986"/>
            <a:ext cx="2571404" cy="2092881"/>
          </a:xfrm>
          <a:prstGeom prst="rect">
            <a:avLst/>
          </a:prstGeom>
        </p:spPr>
        <p:txBody>
          <a:bodyPr wrap="square">
            <a:spAutoFit/>
          </a:bodyPr>
          <a:lstStyle/>
          <a:p>
            <a:pPr lvl="0"/>
            <a:r>
              <a:rPr lang="it-IT" sz="1000" dirty="0">
                <a:solidFill>
                  <a:prstClr val="black"/>
                </a:solidFill>
              </a:rPr>
              <a:t>MEDIAN VALUES</a:t>
            </a:r>
          </a:p>
          <a:p>
            <a:pPr lvl="0"/>
            <a:r>
              <a:rPr lang="it-IT" sz="1000" dirty="0">
                <a:solidFill>
                  <a:prstClr val="black"/>
                </a:solidFill>
              </a:rPr>
              <a:t>==============================</a:t>
            </a:r>
          </a:p>
          <a:p>
            <a:pPr lvl="0"/>
            <a:r>
              <a:rPr lang="it-IT" sz="1000" dirty="0" err="1">
                <a:solidFill>
                  <a:prstClr val="black"/>
                </a:solidFill>
              </a:rPr>
              <a:t>Radius</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GLORYS2V4: 17.350 km</a:t>
            </a:r>
          </a:p>
          <a:p>
            <a:pPr lvl="0"/>
            <a:r>
              <a:rPr lang="it-IT" sz="1000" dirty="0">
                <a:solidFill>
                  <a:prstClr val="black"/>
                </a:solidFill>
              </a:rPr>
              <a:t>GIOPS:     20.400 km</a:t>
            </a:r>
          </a:p>
          <a:p>
            <a:pPr lvl="0"/>
            <a:endParaRPr lang="it-IT" sz="1000" dirty="0">
              <a:solidFill>
                <a:prstClr val="black"/>
              </a:solidFill>
            </a:endParaRPr>
          </a:p>
          <a:p>
            <a:pPr lvl="0"/>
            <a:r>
              <a:rPr lang="it-IT" sz="1000" dirty="0" err="1">
                <a:solidFill>
                  <a:prstClr val="black"/>
                </a:solidFill>
              </a:rPr>
              <a:t>Amplitude</a:t>
            </a:r>
            <a:r>
              <a:rPr lang="it-IT" sz="1000" dirty="0">
                <a:solidFill>
                  <a:prstClr val="black"/>
                </a:solidFill>
              </a:rPr>
              <a:t> </a:t>
            </a:r>
            <a:r>
              <a:rPr lang="it-IT" sz="1000" dirty="0" err="1">
                <a:solidFill>
                  <a:prstClr val="black"/>
                </a:solidFill>
              </a:rPr>
              <a:t>Error</a:t>
            </a:r>
            <a:r>
              <a:rPr lang="it-IT" sz="1000" dirty="0">
                <a:solidFill>
                  <a:prstClr val="black"/>
                </a:solidFill>
              </a:rPr>
              <a:t> (cm)</a:t>
            </a:r>
          </a:p>
          <a:p>
            <a:pPr lvl="0"/>
            <a:r>
              <a:rPr lang="it-IT" sz="1000" dirty="0">
                <a:solidFill>
                  <a:prstClr val="black"/>
                </a:solidFill>
              </a:rPr>
              <a:t>GLORYS2V4: 2.900 cm</a:t>
            </a:r>
          </a:p>
          <a:p>
            <a:pPr lvl="0"/>
            <a:r>
              <a:rPr lang="it-IT" sz="1000" dirty="0">
                <a:solidFill>
                  <a:prstClr val="black"/>
                </a:solidFill>
              </a:rPr>
              <a:t>GIOPS:     3.040 cm</a:t>
            </a:r>
          </a:p>
          <a:p>
            <a:pPr lvl="0"/>
            <a:endParaRPr lang="it-IT" sz="1000" dirty="0">
              <a:solidFill>
                <a:prstClr val="black"/>
              </a:solidFill>
            </a:endParaRPr>
          </a:p>
          <a:p>
            <a:pPr lvl="0"/>
            <a:r>
              <a:rPr lang="it-IT" sz="1000" dirty="0" err="1">
                <a:solidFill>
                  <a:prstClr val="black"/>
                </a:solidFill>
              </a:rPr>
              <a:t>Distance</a:t>
            </a:r>
            <a:r>
              <a:rPr lang="it-IT" sz="1000" dirty="0">
                <a:solidFill>
                  <a:prstClr val="black"/>
                </a:solidFill>
              </a:rPr>
              <a:t> </a:t>
            </a:r>
            <a:r>
              <a:rPr lang="it-IT" sz="1000" dirty="0" err="1">
                <a:solidFill>
                  <a:prstClr val="black"/>
                </a:solidFill>
              </a:rPr>
              <a:t>Error</a:t>
            </a:r>
            <a:r>
              <a:rPr lang="it-IT" sz="1000" dirty="0">
                <a:solidFill>
                  <a:prstClr val="black"/>
                </a:solidFill>
              </a:rPr>
              <a:t> (km)</a:t>
            </a:r>
          </a:p>
          <a:p>
            <a:pPr lvl="0"/>
            <a:r>
              <a:rPr lang="it-IT" sz="1000" dirty="0">
                <a:solidFill>
                  <a:prstClr val="black"/>
                </a:solidFill>
              </a:rPr>
              <a:t>GLORYS2V4: 47.196 km</a:t>
            </a:r>
          </a:p>
          <a:p>
            <a:pPr lvl="0"/>
            <a:r>
              <a:rPr lang="it-IT" sz="1000" dirty="0">
                <a:solidFill>
                  <a:prstClr val="black"/>
                </a:solidFill>
              </a:rPr>
              <a:t>GIOPS:     55.982 km</a:t>
            </a:r>
          </a:p>
        </p:txBody>
      </p:sp>
    </p:spTree>
    <p:extLst>
      <p:ext uri="{BB962C8B-B14F-4D97-AF65-F5344CB8AC3E}">
        <p14:creationId xmlns:p14="http://schemas.microsoft.com/office/powerpoint/2010/main" val="3072999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DBC983-FA21-4DFD-A99F-FE9329BB0C9D}"/>
              </a:ext>
            </a:extLst>
          </p:cNvPr>
          <p:cNvSpPr>
            <a:spLocks noGrp="1"/>
          </p:cNvSpPr>
          <p:nvPr>
            <p:ph type="ctrTitle"/>
          </p:nvPr>
        </p:nvSpPr>
        <p:spPr>
          <a:xfrm>
            <a:off x="-1" y="-14367"/>
            <a:ext cx="12192000" cy="663457"/>
          </a:xfrm>
        </p:spPr>
        <p:txBody>
          <a:bodyPr>
            <a:normAutofit fontScale="90000"/>
          </a:bodyPr>
          <a:lstStyle/>
          <a:p>
            <a:pPr algn="l"/>
            <a:r>
              <a:rPr lang="it-IT" sz="5400" b="1" dirty="0" err="1"/>
              <a:t>Next</a:t>
            </a:r>
            <a:r>
              <a:rPr lang="it-IT" sz="5400" b="1" dirty="0"/>
              <a:t> Steps</a:t>
            </a:r>
          </a:p>
        </p:txBody>
      </p:sp>
      <p:pic>
        <p:nvPicPr>
          <p:cNvPr id="5" name="Immagine 4">
            <a:extLst>
              <a:ext uri="{FF2B5EF4-FFF2-40B4-BE49-F238E27FC236}">
                <a16:creationId xmlns:a16="http://schemas.microsoft.com/office/drawing/2014/main" id="{5A9BE332-5BF7-42C9-A60D-2C30782E88FD}"/>
              </a:ext>
            </a:extLst>
          </p:cNvPr>
          <p:cNvPicPr>
            <a:picLocks noChangeAspect="1"/>
          </p:cNvPicPr>
          <p:nvPr/>
        </p:nvPicPr>
        <p:blipFill>
          <a:blip r:embed="rId2"/>
          <a:stretch>
            <a:fillRect/>
          </a:stretch>
        </p:blipFill>
        <p:spPr>
          <a:xfrm>
            <a:off x="4025771" y="3898462"/>
            <a:ext cx="3360991" cy="832564"/>
          </a:xfrm>
          <a:prstGeom prst="rect">
            <a:avLst/>
          </a:prstGeom>
        </p:spPr>
      </p:pic>
      <p:pic>
        <p:nvPicPr>
          <p:cNvPr id="6" name="Immagine 5">
            <a:extLst>
              <a:ext uri="{FF2B5EF4-FFF2-40B4-BE49-F238E27FC236}">
                <a16:creationId xmlns:a16="http://schemas.microsoft.com/office/drawing/2014/main" id="{C1977A0C-844A-43D5-982F-6E4D36D028AE}"/>
              </a:ext>
            </a:extLst>
          </p:cNvPr>
          <p:cNvPicPr>
            <a:picLocks noChangeAspect="1"/>
          </p:cNvPicPr>
          <p:nvPr/>
        </p:nvPicPr>
        <p:blipFill>
          <a:blip r:embed="rId3"/>
          <a:stretch>
            <a:fillRect/>
          </a:stretch>
        </p:blipFill>
        <p:spPr>
          <a:xfrm>
            <a:off x="7497108" y="3227550"/>
            <a:ext cx="2919101" cy="1803832"/>
          </a:xfrm>
          <a:prstGeom prst="rect">
            <a:avLst/>
          </a:prstGeom>
        </p:spPr>
      </p:pic>
      <p:sp>
        <p:nvSpPr>
          <p:cNvPr id="4" name="Rettangolo 3">
            <a:extLst>
              <a:ext uri="{FF2B5EF4-FFF2-40B4-BE49-F238E27FC236}">
                <a16:creationId xmlns:a16="http://schemas.microsoft.com/office/drawing/2014/main" id="{C247164C-6354-45ED-9E42-F2FB3ED6A001}"/>
              </a:ext>
            </a:extLst>
          </p:cNvPr>
          <p:cNvSpPr/>
          <p:nvPr/>
        </p:nvSpPr>
        <p:spPr>
          <a:xfrm>
            <a:off x="-1" y="548333"/>
            <a:ext cx="6790415" cy="5816977"/>
          </a:xfrm>
          <a:prstGeom prst="rect">
            <a:avLst/>
          </a:prstGeom>
        </p:spPr>
        <p:txBody>
          <a:bodyPr wrap="square">
            <a:spAutoFit/>
          </a:bodyPr>
          <a:lstStyle/>
          <a:p>
            <a:pPr marL="171450" indent="-171450">
              <a:buFont typeface="Arial" panose="020B0604020202020204" pitchFamily="34" charset="0"/>
              <a:buChar char="•"/>
            </a:pPr>
            <a:r>
              <a:rPr lang="en-US" sz="1200" b="1" dirty="0"/>
              <a:t>Extension for GIOPS</a:t>
            </a:r>
          </a:p>
          <a:p>
            <a:endParaRPr lang="en-US" sz="1200" b="1" dirty="0"/>
          </a:p>
          <a:p>
            <a:pPr marL="171450" indent="-171450">
              <a:buFont typeface="Arial" panose="020B0604020202020204" pitchFamily="34" charset="0"/>
              <a:buChar char="•"/>
            </a:pPr>
            <a:r>
              <a:rPr lang="en-US" sz="1200" b="1" dirty="0"/>
              <a:t>Eddy </a:t>
            </a:r>
            <a:r>
              <a:rPr lang="en-US" sz="1200" b="1" dirty="0" err="1"/>
              <a:t>Predicability</a:t>
            </a:r>
            <a:endParaRPr lang="en-US" sz="1200" b="1" dirty="0"/>
          </a:p>
          <a:p>
            <a:r>
              <a:rPr lang="en-US" sz="1200" b="1" dirty="0"/>
              <a:t>Study Framework</a:t>
            </a:r>
          </a:p>
          <a:p>
            <a:pPr>
              <a:buFont typeface="Arial" panose="020B0604020202020204" pitchFamily="34" charset="0"/>
              <a:buChar char="•"/>
            </a:pPr>
            <a:r>
              <a:rPr lang="en-US" sz="1200" b="1" dirty="0"/>
              <a:t>Region:</a:t>
            </a:r>
            <a:r>
              <a:rPr lang="en-US" sz="1200" dirty="0"/>
              <a:t> North-West Atlantic (Gulf Stream). </a:t>
            </a:r>
          </a:p>
          <a:p>
            <a:pPr>
              <a:buFont typeface="Arial" panose="020B0604020202020204" pitchFamily="34" charset="0"/>
              <a:buChar char="•"/>
            </a:pPr>
            <a:r>
              <a:rPr lang="en-US" sz="1200" b="1" dirty="0"/>
              <a:t>Time scale:</a:t>
            </a:r>
            <a:r>
              <a:rPr lang="en-US" sz="1200" dirty="0"/>
              <a:t> 0–15 days. </a:t>
            </a:r>
          </a:p>
          <a:p>
            <a:pPr>
              <a:buFont typeface="Arial" panose="020B0604020202020204" pitchFamily="34" charset="0"/>
              <a:buChar char="•"/>
            </a:pPr>
            <a:r>
              <a:rPr lang="en-US" sz="1200" b="1" dirty="0"/>
              <a:t>Goal:</a:t>
            </a:r>
            <a:r>
              <a:rPr lang="en-US" sz="1200" dirty="0"/>
              <a:t> Assess predictability of mesoscale eddies.</a:t>
            </a:r>
          </a:p>
          <a:p>
            <a:r>
              <a:rPr lang="en-US" sz="1200" i="1" dirty="0"/>
              <a:t>High eddy activity → strong signal + good satellite coverage.</a:t>
            </a:r>
            <a:endParaRPr lang="it-IT" sz="1200" b="1" dirty="0"/>
          </a:p>
          <a:p>
            <a:r>
              <a:rPr lang="it-IT" sz="1200" b="1" dirty="0" err="1"/>
              <a:t>Methodology</a:t>
            </a:r>
            <a:endParaRPr lang="it-IT" sz="1200" b="1" dirty="0"/>
          </a:p>
          <a:p>
            <a:br>
              <a:rPr lang="it-IT" sz="1200" dirty="0"/>
            </a:br>
            <a:r>
              <a:rPr lang="it-IT" sz="1200" dirty="0"/>
              <a:t>Satellite </a:t>
            </a:r>
            <a:r>
              <a:rPr lang="it-IT" sz="1200" dirty="0" err="1"/>
              <a:t>eddies</a:t>
            </a:r>
            <a:r>
              <a:rPr lang="it-IT" sz="1200" dirty="0"/>
              <a:t> (AVISO)</a:t>
            </a:r>
          </a:p>
          <a:p>
            <a:r>
              <a:rPr lang="it-IT" sz="1200" b="1" dirty="0"/>
              <a:t>GEPS Forecast &amp; GEPS Ensemble:</a:t>
            </a:r>
          </a:p>
          <a:p>
            <a:br>
              <a:rPr lang="it-IT" sz="1200" dirty="0"/>
            </a:br>
            <a:r>
              <a:rPr lang="it-IT" sz="1200" dirty="0"/>
              <a:t>GEPS ensemble (20 members).</a:t>
            </a:r>
            <a:br>
              <a:rPr lang="it-IT" sz="1200" dirty="0"/>
            </a:br>
            <a:r>
              <a:rPr lang="it-IT" sz="1200" dirty="0"/>
              <a:t>GEPS Forecast with Lead </a:t>
            </a:r>
            <a:r>
              <a:rPr lang="it-IT" sz="1200" dirty="0" err="1"/>
              <a:t>times</a:t>
            </a:r>
            <a:r>
              <a:rPr lang="it-IT" sz="1200" dirty="0"/>
              <a:t>: </a:t>
            </a:r>
            <a:r>
              <a:rPr lang="it-IT" sz="1200" i="1" dirty="0"/>
              <a:t>t + 1 → 15 </a:t>
            </a:r>
            <a:r>
              <a:rPr lang="it-IT" sz="1200" i="1" dirty="0" err="1"/>
              <a:t>days</a:t>
            </a:r>
            <a:r>
              <a:rPr lang="it-IT" sz="1200" i="1" dirty="0"/>
              <a:t>.</a:t>
            </a:r>
            <a:endParaRPr lang="it-IT" sz="1200" dirty="0"/>
          </a:p>
          <a:p>
            <a:r>
              <a:rPr lang="en-US" sz="1200" i="1" dirty="0"/>
              <a:t>The Global Ensemble Prediction System (GEPS) carries out physics calculations to arrive at probabilistic predictions of atmospheric elements from the current day out to 16 days into the future.</a:t>
            </a:r>
          </a:p>
          <a:p>
            <a:endParaRPr lang="it-IT" sz="1200" b="1" dirty="0"/>
          </a:p>
          <a:p>
            <a:r>
              <a:rPr lang="it-IT" sz="1200" b="1" dirty="0" err="1"/>
              <a:t>Comparison</a:t>
            </a:r>
            <a:r>
              <a:rPr lang="it-IT" sz="1200" b="1" dirty="0"/>
              <a:t>:</a:t>
            </a:r>
            <a:br>
              <a:rPr lang="it-IT" sz="1200" dirty="0"/>
            </a:br>
            <a:endParaRPr lang="it-IT" sz="1200" b="1" dirty="0"/>
          </a:p>
          <a:p>
            <a:r>
              <a:rPr lang="it-IT" sz="1200" b="1" dirty="0" err="1"/>
              <a:t>Verification</a:t>
            </a:r>
            <a:r>
              <a:rPr lang="it-IT" sz="1200" b="1" dirty="0"/>
              <a:t> </a:t>
            </a:r>
            <a:r>
              <a:rPr lang="it-IT" sz="1200" b="1" dirty="0" err="1"/>
              <a:t>Metrics</a:t>
            </a:r>
            <a:r>
              <a:rPr lang="it-IT" sz="1200" b="1" dirty="0"/>
              <a:t>:</a:t>
            </a:r>
            <a:endParaRPr lang="it-IT" sz="1200" dirty="0"/>
          </a:p>
          <a:p>
            <a:r>
              <a:rPr lang="it-IT" sz="1200" b="1" dirty="0"/>
              <a:t>POD(t):</a:t>
            </a:r>
            <a:r>
              <a:rPr lang="it-IT" sz="1200" dirty="0"/>
              <a:t> </a:t>
            </a:r>
            <a:r>
              <a:rPr lang="it-IT" sz="1200" dirty="0" err="1"/>
              <a:t>eddy</a:t>
            </a:r>
            <a:r>
              <a:rPr lang="it-IT" sz="1200" dirty="0"/>
              <a:t> </a:t>
            </a:r>
            <a:r>
              <a:rPr lang="it-IT" sz="1200" dirty="0" err="1"/>
              <a:t>persistence</a:t>
            </a:r>
            <a:r>
              <a:rPr lang="it-IT" sz="1200" dirty="0"/>
              <a:t> (</a:t>
            </a:r>
            <a:r>
              <a:rPr lang="it-IT" sz="1200" dirty="0" err="1"/>
              <a:t>survival</a:t>
            </a:r>
            <a:r>
              <a:rPr lang="it-IT" sz="1200" dirty="0"/>
              <a:t>) </a:t>
            </a:r>
          </a:p>
          <a:p>
            <a:r>
              <a:rPr lang="it-IT" sz="1200" b="1" dirty="0"/>
              <a:t>FAR(t):</a:t>
            </a:r>
            <a:r>
              <a:rPr lang="it-IT" sz="1200" dirty="0"/>
              <a:t> false </a:t>
            </a:r>
            <a:r>
              <a:rPr lang="it-IT" sz="1200" dirty="0" err="1"/>
              <a:t>eddy</a:t>
            </a:r>
            <a:r>
              <a:rPr lang="it-IT" sz="1200" dirty="0"/>
              <a:t> predictions </a:t>
            </a:r>
          </a:p>
          <a:p>
            <a:r>
              <a:rPr lang="it-IT" sz="1200" b="1" dirty="0" err="1"/>
              <a:t>Matching</a:t>
            </a:r>
            <a:r>
              <a:rPr lang="it-IT" sz="1200" b="1" dirty="0"/>
              <a:t> </a:t>
            </a:r>
            <a:r>
              <a:rPr lang="it-IT" sz="1200" b="1" dirty="0" err="1"/>
              <a:t>criteria</a:t>
            </a:r>
            <a:r>
              <a:rPr lang="it-IT" sz="1200" b="1" dirty="0"/>
              <a:t>:</a:t>
            </a:r>
            <a:endParaRPr lang="it-IT" sz="1200" dirty="0"/>
          </a:p>
          <a:p>
            <a:r>
              <a:rPr lang="it-IT" sz="1200" dirty="0" err="1"/>
              <a:t>Same</a:t>
            </a:r>
            <a:r>
              <a:rPr lang="it-IT" sz="1200" dirty="0"/>
              <a:t> </a:t>
            </a:r>
            <a:r>
              <a:rPr lang="it-IT" sz="1200" dirty="0" err="1"/>
              <a:t>polarity</a:t>
            </a:r>
            <a:r>
              <a:rPr lang="it-IT" sz="1200" dirty="0"/>
              <a:t> </a:t>
            </a:r>
          </a:p>
          <a:p>
            <a:r>
              <a:rPr lang="it-IT" sz="1200" dirty="0" err="1"/>
              <a:t>Distance</a:t>
            </a:r>
            <a:r>
              <a:rPr lang="it-IT" sz="1200" dirty="0"/>
              <a:t> </a:t>
            </a:r>
            <a:r>
              <a:rPr lang="it-IT" sz="1200" dirty="0" err="1"/>
              <a:t>threshold</a:t>
            </a:r>
            <a:r>
              <a:rPr lang="it-IT" sz="1200" dirty="0"/>
              <a:t> (~125 km) </a:t>
            </a:r>
            <a:endParaRPr lang="it-IT" sz="1200" b="1" dirty="0"/>
          </a:p>
          <a:p>
            <a:r>
              <a:rPr lang="it-IT" sz="1200" b="1" dirty="0"/>
              <a:t>Additional </a:t>
            </a:r>
            <a:r>
              <a:rPr lang="it-IT" sz="1200" b="1" dirty="0" err="1"/>
              <a:t>diagnostics</a:t>
            </a:r>
            <a:r>
              <a:rPr lang="it-IT" sz="1200" b="1" dirty="0"/>
              <a:t>:</a:t>
            </a:r>
            <a:endParaRPr lang="it-IT" sz="1200" dirty="0"/>
          </a:p>
          <a:p>
            <a:r>
              <a:rPr lang="it-IT" sz="1200" dirty="0"/>
              <a:t>Eddy </a:t>
            </a:r>
            <a:r>
              <a:rPr lang="it-IT" sz="1200" dirty="0" err="1"/>
              <a:t>structure</a:t>
            </a:r>
            <a:r>
              <a:rPr lang="it-IT" sz="1200" dirty="0"/>
              <a:t> (size, </a:t>
            </a:r>
            <a:r>
              <a:rPr lang="it-IT" sz="1200" dirty="0" err="1"/>
              <a:t>amplitude</a:t>
            </a:r>
            <a:r>
              <a:rPr lang="it-IT" sz="1200" dirty="0"/>
              <a:t>) </a:t>
            </a:r>
          </a:p>
          <a:p>
            <a:r>
              <a:rPr lang="it-IT" sz="1200" dirty="0"/>
              <a:t>Position </a:t>
            </a:r>
            <a:r>
              <a:rPr lang="it-IT" sz="1200" dirty="0" err="1"/>
              <a:t>error</a:t>
            </a:r>
            <a:endParaRPr lang="it-IT" sz="1200" dirty="0"/>
          </a:p>
          <a:p>
            <a:r>
              <a:rPr lang="en-US" sz="1200" dirty="0"/>
              <a:t>Cumulative POD </a:t>
            </a:r>
            <a:r>
              <a:rPr lang="it-IT" sz="1200" dirty="0"/>
              <a:t>&amp; FAR </a:t>
            </a:r>
          </a:p>
          <a:p>
            <a:r>
              <a:rPr lang="it-IT" sz="1200" dirty="0"/>
              <a:t>Bootstrap (</a:t>
            </a:r>
            <a:r>
              <a:rPr lang="it-IT" sz="1200" dirty="0" err="1"/>
              <a:t>paired</a:t>
            </a:r>
            <a:r>
              <a:rPr lang="it-IT" sz="1200" dirty="0"/>
              <a:t>)</a:t>
            </a:r>
            <a:endParaRPr lang="en-US" sz="1200" dirty="0"/>
          </a:p>
        </p:txBody>
      </p:sp>
      <p:sp>
        <p:nvSpPr>
          <p:cNvPr id="10" name="Rettangolo 9">
            <a:extLst>
              <a:ext uri="{FF2B5EF4-FFF2-40B4-BE49-F238E27FC236}">
                <a16:creationId xmlns:a16="http://schemas.microsoft.com/office/drawing/2014/main" id="{50906D6F-7539-4AA3-B40B-09E863F78974}"/>
              </a:ext>
            </a:extLst>
          </p:cNvPr>
          <p:cNvSpPr/>
          <p:nvPr/>
        </p:nvSpPr>
        <p:spPr>
          <a:xfrm>
            <a:off x="7212931" y="421907"/>
            <a:ext cx="6051884" cy="1000274"/>
          </a:xfrm>
          <a:prstGeom prst="rect">
            <a:avLst/>
          </a:prstGeom>
        </p:spPr>
        <p:txBody>
          <a:bodyPr wrap="square">
            <a:spAutoFit/>
          </a:bodyPr>
          <a:lstStyle/>
          <a:p>
            <a:endParaRPr lang="en-US" sz="1100" b="1" dirty="0"/>
          </a:p>
          <a:p>
            <a:r>
              <a:rPr lang="en-US" sz="1200" b="1" dirty="0"/>
              <a:t>Model Comparison</a:t>
            </a:r>
          </a:p>
          <a:p>
            <a:pPr>
              <a:buFont typeface="Arial" panose="020B0604020202020204" pitchFamily="34" charset="0"/>
              <a:buChar char="•"/>
            </a:pPr>
            <a:r>
              <a:rPr lang="en-US" sz="1200" dirty="0"/>
              <a:t>GEPS vs </a:t>
            </a:r>
            <a:r>
              <a:rPr lang="en-US" sz="1200" b="1" dirty="0"/>
              <a:t>GU</a:t>
            </a:r>
            <a:r>
              <a:rPr lang="en-US" sz="1200" dirty="0"/>
              <a:t> </a:t>
            </a:r>
          </a:p>
          <a:p>
            <a:pPr>
              <a:buFont typeface="Arial" panose="020B0604020202020204" pitchFamily="34" charset="0"/>
              <a:buChar char="•"/>
            </a:pPr>
            <a:r>
              <a:rPr lang="en-US" sz="1200" dirty="0"/>
              <a:t>GEPS vs </a:t>
            </a:r>
            <a:r>
              <a:rPr lang="en-US" sz="1200" b="1" dirty="0"/>
              <a:t>No-Altimeter</a:t>
            </a:r>
          </a:p>
          <a:p>
            <a:pPr>
              <a:buFont typeface="Arial" panose="020B0604020202020204" pitchFamily="34" charset="0"/>
              <a:buChar char="•"/>
            </a:pPr>
            <a:r>
              <a:rPr lang="en-US" sz="1200" dirty="0"/>
              <a:t>Eddy Persistence </a:t>
            </a:r>
          </a:p>
        </p:txBody>
      </p:sp>
      <p:sp>
        <p:nvSpPr>
          <p:cNvPr id="11" name="Rettangolo 10">
            <a:extLst>
              <a:ext uri="{FF2B5EF4-FFF2-40B4-BE49-F238E27FC236}">
                <a16:creationId xmlns:a16="http://schemas.microsoft.com/office/drawing/2014/main" id="{3B728BBA-CE1B-4BD6-8E59-BABA3CB5F2C4}"/>
              </a:ext>
            </a:extLst>
          </p:cNvPr>
          <p:cNvSpPr/>
          <p:nvPr/>
        </p:nvSpPr>
        <p:spPr>
          <a:xfrm>
            <a:off x="7168815" y="1631272"/>
            <a:ext cx="6096000" cy="1015663"/>
          </a:xfrm>
          <a:prstGeom prst="rect">
            <a:avLst/>
          </a:prstGeom>
        </p:spPr>
        <p:txBody>
          <a:bodyPr>
            <a:spAutoFit/>
          </a:bodyPr>
          <a:lstStyle/>
          <a:p>
            <a:r>
              <a:rPr lang="it-IT" sz="1200" b="1" dirty="0"/>
              <a:t>Statistical </a:t>
            </a:r>
            <a:r>
              <a:rPr lang="it-IT" sz="1200" b="1" dirty="0" err="1"/>
              <a:t>Robustness</a:t>
            </a:r>
            <a:endParaRPr lang="it-IT" sz="1200" b="1" dirty="0"/>
          </a:p>
          <a:p>
            <a:pPr>
              <a:buFont typeface="Arial" panose="020B0604020202020204" pitchFamily="34" charset="0"/>
              <a:buChar char="•"/>
            </a:pPr>
            <a:r>
              <a:rPr lang="it-IT" sz="1200" b="1" dirty="0"/>
              <a:t>Bootstrap (</a:t>
            </a:r>
            <a:r>
              <a:rPr lang="it-IT" sz="1200" b="1" dirty="0" err="1"/>
              <a:t>paired</a:t>
            </a:r>
            <a:r>
              <a:rPr lang="it-IT" sz="1200" b="1" dirty="0"/>
              <a:t>):</a:t>
            </a:r>
            <a:r>
              <a:rPr lang="it-IT" sz="1200" dirty="0"/>
              <a:t> </a:t>
            </a:r>
          </a:p>
          <a:p>
            <a:pPr marL="742950" lvl="1" indent="-285750">
              <a:buFont typeface="Arial" panose="020B0604020202020204" pitchFamily="34" charset="0"/>
              <a:buChar char="•"/>
            </a:pPr>
            <a:r>
              <a:rPr lang="it-IT" sz="1200" dirty="0"/>
              <a:t>Block length: ~4–7 </a:t>
            </a:r>
            <a:r>
              <a:rPr lang="it-IT" sz="1200" dirty="0" err="1"/>
              <a:t>days</a:t>
            </a:r>
            <a:r>
              <a:rPr lang="it-IT" sz="1200" dirty="0"/>
              <a:t> </a:t>
            </a:r>
          </a:p>
          <a:p>
            <a:pPr marL="742950" lvl="1" indent="-285750">
              <a:buFont typeface="Arial" panose="020B0604020202020204" pitchFamily="34" charset="0"/>
              <a:buChar char="•"/>
            </a:pPr>
            <a:r>
              <a:rPr lang="it-IT" sz="1200" dirty="0" err="1"/>
              <a:t>Resampling</a:t>
            </a:r>
            <a:r>
              <a:rPr lang="it-IT" sz="1200" dirty="0"/>
              <a:t>: ~100,000 </a:t>
            </a:r>
          </a:p>
          <a:p>
            <a:r>
              <a:rPr lang="it-IT" sz="1200" i="1" dirty="0"/>
              <a:t>Accounts for </a:t>
            </a:r>
            <a:r>
              <a:rPr lang="it-IT" sz="1200" i="1" dirty="0" err="1"/>
              <a:t>temporal</a:t>
            </a:r>
            <a:r>
              <a:rPr lang="it-IT" sz="1200" i="1" dirty="0"/>
              <a:t> </a:t>
            </a:r>
            <a:r>
              <a:rPr lang="it-IT" sz="1200" i="1" dirty="0" err="1"/>
              <a:t>autocorrelation</a:t>
            </a:r>
            <a:endParaRPr lang="it-IT" sz="1200" dirty="0"/>
          </a:p>
        </p:txBody>
      </p:sp>
      <p:pic>
        <p:nvPicPr>
          <p:cNvPr id="1030" name="Picture 6" descr="Ministerial briefing book - Canada.ca">
            <a:extLst>
              <a:ext uri="{FF2B5EF4-FFF2-40B4-BE49-F238E27FC236}">
                <a16:creationId xmlns:a16="http://schemas.microsoft.com/office/drawing/2014/main" id="{04C4E8F0-2BE9-41AB-90E4-C257450A0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850" y="5226728"/>
            <a:ext cx="5799150" cy="163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964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B4002DC-6139-4C73-B893-D69EB63033D3}"/>
              </a:ext>
            </a:extLst>
          </p:cNvPr>
          <p:cNvSpPr>
            <a:spLocks noGrp="1"/>
          </p:cNvSpPr>
          <p:nvPr>
            <p:ph type="subTitle" idx="1"/>
          </p:nvPr>
        </p:nvSpPr>
        <p:spPr>
          <a:xfrm>
            <a:off x="1083425" y="1715049"/>
            <a:ext cx="9144000" cy="1655762"/>
          </a:xfrm>
        </p:spPr>
        <p:txBody>
          <a:bodyPr/>
          <a:lstStyle/>
          <a:p>
            <a:r>
              <a:rPr lang="it-IT" dirty="0"/>
              <a:t>Thank </a:t>
            </a:r>
            <a:r>
              <a:rPr lang="it-IT" dirty="0" err="1"/>
              <a:t>you</a:t>
            </a:r>
            <a:r>
              <a:rPr lang="it-IT" dirty="0"/>
              <a:t> for </a:t>
            </a:r>
            <a:r>
              <a:rPr lang="it-IT" dirty="0" err="1"/>
              <a:t>your</a:t>
            </a:r>
            <a:r>
              <a:rPr lang="it-IT" dirty="0"/>
              <a:t> </a:t>
            </a:r>
            <a:r>
              <a:rPr lang="it-IT" dirty="0" err="1"/>
              <a:t>attention</a:t>
            </a:r>
            <a:r>
              <a:rPr lang="it-IT" dirty="0"/>
              <a:t>!</a:t>
            </a:r>
          </a:p>
        </p:txBody>
      </p:sp>
    </p:spTree>
    <p:extLst>
      <p:ext uri="{BB962C8B-B14F-4D97-AF65-F5344CB8AC3E}">
        <p14:creationId xmlns:p14="http://schemas.microsoft.com/office/powerpoint/2010/main" val="280439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89C0DF-6413-44B7-8004-4560A4583A3D}"/>
              </a:ext>
            </a:extLst>
          </p:cNvPr>
          <p:cNvSpPr>
            <a:spLocks noGrp="1"/>
          </p:cNvSpPr>
          <p:nvPr>
            <p:ph type="title"/>
          </p:nvPr>
        </p:nvSpPr>
        <p:spPr>
          <a:xfrm>
            <a:off x="0" y="1"/>
            <a:ext cx="11263563" cy="589934"/>
          </a:xfrm>
        </p:spPr>
        <p:txBody>
          <a:bodyPr>
            <a:noAutofit/>
          </a:bodyPr>
          <a:lstStyle/>
          <a:p>
            <a:r>
              <a:rPr lang="it-IT" sz="4800" b="1" dirty="0"/>
              <a:t>Dataset</a:t>
            </a:r>
          </a:p>
        </p:txBody>
      </p:sp>
      <p:graphicFrame>
        <p:nvGraphicFramePr>
          <p:cNvPr id="5" name="Tabella 4">
            <a:extLst>
              <a:ext uri="{FF2B5EF4-FFF2-40B4-BE49-F238E27FC236}">
                <a16:creationId xmlns:a16="http://schemas.microsoft.com/office/drawing/2014/main" id="{A6B41BCD-8C6F-476B-9AC6-9EE094831CB2}"/>
              </a:ext>
            </a:extLst>
          </p:cNvPr>
          <p:cNvGraphicFramePr>
            <a:graphicFrameLocks noGrp="1"/>
          </p:cNvGraphicFramePr>
          <p:nvPr>
            <p:extLst>
              <p:ext uri="{D42A27DB-BD31-4B8C-83A1-F6EECF244321}">
                <p14:modId xmlns:p14="http://schemas.microsoft.com/office/powerpoint/2010/main" val="3575500839"/>
              </p:ext>
            </p:extLst>
          </p:nvPr>
        </p:nvGraphicFramePr>
        <p:xfrm>
          <a:off x="318567" y="771277"/>
          <a:ext cx="10781455" cy="5754535"/>
        </p:xfrm>
        <a:graphic>
          <a:graphicData uri="http://schemas.openxmlformats.org/drawingml/2006/table">
            <a:tbl>
              <a:tblPr>
                <a:tableStyleId>{5940675A-B579-460E-94D1-54222C63F5DA}</a:tableStyleId>
              </a:tblPr>
              <a:tblGrid>
                <a:gridCol w="2156291">
                  <a:extLst>
                    <a:ext uri="{9D8B030D-6E8A-4147-A177-3AD203B41FA5}">
                      <a16:colId xmlns:a16="http://schemas.microsoft.com/office/drawing/2014/main" val="1171426580"/>
                    </a:ext>
                  </a:extLst>
                </a:gridCol>
                <a:gridCol w="2156291">
                  <a:extLst>
                    <a:ext uri="{9D8B030D-6E8A-4147-A177-3AD203B41FA5}">
                      <a16:colId xmlns:a16="http://schemas.microsoft.com/office/drawing/2014/main" val="2395402629"/>
                    </a:ext>
                  </a:extLst>
                </a:gridCol>
                <a:gridCol w="2156291">
                  <a:extLst>
                    <a:ext uri="{9D8B030D-6E8A-4147-A177-3AD203B41FA5}">
                      <a16:colId xmlns:a16="http://schemas.microsoft.com/office/drawing/2014/main" val="4065060111"/>
                    </a:ext>
                  </a:extLst>
                </a:gridCol>
                <a:gridCol w="2156291">
                  <a:extLst>
                    <a:ext uri="{9D8B030D-6E8A-4147-A177-3AD203B41FA5}">
                      <a16:colId xmlns:a16="http://schemas.microsoft.com/office/drawing/2014/main" val="3846189554"/>
                    </a:ext>
                  </a:extLst>
                </a:gridCol>
                <a:gridCol w="2156291">
                  <a:extLst>
                    <a:ext uri="{9D8B030D-6E8A-4147-A177-3AD203B41FA5}">
                      <a16:colId xmlns:a16="http://schemas.microsoft.com/office/drawing/2014/main" val="1848969576"/>
                    </a:ext>
                  </a:extLst>
                </a:gridCol>
              </a:tblGrid>
              <a:tr h="435805">
                <a:tc>
                  <a:txBody>
                    <a:bodyPr/>
                    <a:lstStyle/>
                    <a:p>
                      <a:r>
                        <a:rPr lang="it-IT" sz="1200" b="1" dirty="0"/>
                        <a:t>Dataset</a:t>
                      </a:r>
                    </a:p>
                  </a:txBody>
                  <a:tcPr marL="43083" marR="43083" marT="21541" marB="21541" anchor="ctr"/>
                </a:tc>
                <a:tc>
                  <a:txBody>
                    <a:bodyPr/>
                    <a:lstStyle/>
                    <a:p>
                      <a:r>
                        <a:rPr lang="it-IT" sz="1200" b="1"/>
                        <a:t>Resolution &amp; Grid</a:t>
                      </a:r>
                    </a:p>
                  </a:txBody>
                  <a:tcPr marL="43083" marR="43083" marT="21541" marB="21541" anchor="ctr"/>
                </a:tc>
                <a:tc>
                  <a:txBody>
                    <a:bodyPr/>
                    <a:lstStyle/>
                    <a:p>
                      <a:r>
                        <a:rPr lang="it-IT" sz="1200" b="1" dirty="0" err="1"/>
                        <a:t>Assimilation</a:t>
                      </a:r>
                      <a:r>
                        <a:rPr lang="it-IT" sz="1200" b="1" dirty="0"/>
                        <a:t> / Forcing</a:t>
                      </a:r>
                    </a:p>
                  </a:txBody>
                  <a:tcPr marL="43083" marR="43083" marT="21541" marB="21541" anchor="ctr"/>
                </a:tc>
                <a:tc>
                  <a:txBody>
                    <a:bodyPr/>
                    <a:lstStyle/>
                    <a:p>
                      <a:r>
                        <a:rPr lang="it-IT" sz="1200" b="1" dirty="0" err="1"/>
                        <a:t>Strengths</a:t>
                      </a:r>
                      <a:endParaRPr lang="it-IT" sz="1200" b="1" dirty="0"/>
                    </a:p>
                  </a:txBody>
                  <a:tcPr marL="43083" marR="43083" marT="21541" marB="21541" anchor="ctr"/>
                </a:tc>
                <a:tc>
                  <a:txBody>
                    <a:bodyPr/>
                    <a:lstStyle/>
                    <a:p>
                      <a:r>
                        <a:rPr lang="it-IT" sz="1200" b="1" dirty="0" err="1"/>
                        <a:t>Limitations</a:t>
                      </a:r>
                      <a:endParaRPr lang="it-IT" sz="1200" b="1" dirty="0"/>
                    </a:p>
                  </a:txBody>
                  <a:tcPr marL="43083" marR="43083" marT="21541" marB="21541" anchor="ctr"/>
                </a:tc>
                <a:extLst>
                  <a:ext uri="{0D108BD9-81ED-4DB2-BD59-A6C34878D82A}">
                    <a16:rowId xmlns:a16="http://schemas.microsoft.com/office/drawing/2014/main" val="739030246"/>
                  </a:ext>
                </a:extLst>
              </a:tr>
              <a:tr h="1369674">
                <a:tc>
                  <a:txBody>
                    <a:bodyPr/>
                    <a:lstStyle/>
                    <a:p>
                      <a:r>
                        <a:rPr lang="it-IT" sz="1200" b="1" dirty="0"/>
                        <a:t>AVISO SSALTO/DUACS L4</a:t>
                      </a:r>
                    </a:p>
                  </a:txBody>
                  <a:tcPr marL="43083" marR="43083" marT="21541" marB="21541" anchor="ctr"/>
                </a:tc>
                <a:tc>
                  <a:txBody>
                    <a:bodyPr/>
                    <a:lstStyle/>
                    <a:p>
                      <a:r>
                        <a:rPr lang="it-IT" sz="1200" dirty="0"/>
                        <a:t>1/4° regular </a:t>
                      </a:r>
                      <a:r>
                        <a:rPr lang="it-IT" sz="1200" dirty="0" err="1"/>
                        <a:t>lat</a:t>
                      </a:r>
                      <a:r>
                        <a:rPr lang="it-IT" sz="1200" dirty="0"/>
                        <a:t>–</a:t>
                      </a:r>
                      <a:r>
                        <a:rPr lang="it-IT" sz="1200" dirty="0" err="1"/>
                        <a:t>lon</a:t>
                      </a:r>
                      <a:r>
                        <a:rPr lang="it-IT" sz="1200" dirty="0"/>
                        <a:t> </a:t>
                      </a:r>
                      <a:r>
                        <a:rPr lang="it-IT" sz="1200" dirty="0" err="1"/>
                        <a:t>grid</a:t>
                      </a:r>
                      <a:r>
                        <a:rPr lang="it-IT" sz="1200" dirty="0"/>
                        <a:t> (WGS84-like)</a:t>
                      </a:r>
                    </a:p>
                  </a:txBody>
                  <a:tcPr marL="43083" marR="43083" marT="21541" marB="21541" anchor="ctr"/>
                </a:tc>
                <a:tc>
                  <a:txBody>
                    <a:bodyPr/>
                    <a:lstStyle/>
                    <a:p>
                      <a:r>
                        <a:rPr lang="it-IT" sz="1200" dirty="0"/>
                        <a:t>Multi-satellite </a:t>
                      </a:r>
                      <a:r>
                        <a:rPr lang="it-IT" sz="1200" dirty="0" err="1"/>
                        <a:t>altimetry</a:t>
                      </a:r>
                      <a:r>
                        <a:rPr lang="it-IT" sz="1200" dirty="0"/>
                        <a:t> (DT </a:t>
                      </a:r>
                      <a:r>
                        <a:rPr lang="it-IT" sz="1200" dirty="0" err="1"/>
                        <a:t>merged</a:t>
                      </a:r>
                      <a:r>
                        <a:rPr lang="it-IT" sz="1200" dirty="0"/>
                        <a:t>)</a:t>
                      </a:r>
                    </a:p>
                  </a:txBody>
                  <a:tcPr marL="43083" marR="43083" marT="21541" marB="21541" anchor="ctr"/>
                </a:tc>
                <a:tc>
                  <a:txBody>
                    <a:bodyPr/>
                    <a:lstStyle/>
                    <a:p>
                      <a:r>
                        <a:rPr lang="en-US" sz="1200" dirty="0"/>
                        <a:t>Reference dataset for sea level and eddy detection; consistent global coverage</a:t>
                      </a:r>
                    </a:p>
                  </a:txBody>
                  <a:tcPr marL="43083" marR="43083" marT="21541" marB="21541" anchor="ctr"/>
                </a:tc>
                <a:tc>
                  <a:txBody>
                    <a:bodyPr/>
                    <a:lstStyle/>
                    <a:p>
                      <a:r>
                        <a:rPr lang="en-US" sz="1200" dirty="0"/>
                        <a:t>Detection uncertainties, especially in energetic regions</a:t>
                      </a:r>
                    </a:p>
                  </a:txBody>
                  <a:tcPr marL="43083" marR="43083" marT="21541" marB="21541" anchor="ctr"/>
                </a:tc>
                <a:extLst>
                  <a:ext uri="{0D108BD9-81ED-4DB2-BD59-A6C34878D82A}">
                    <a16:rowId xmlns:a16="http://schemas.microsoft.com/office/drawing/2014/main" val="3006115236"/>
                  </a:ext>
                </a:extLst>
              </a:tr>
              <a:tr h="809352">
                <a:tc>
                  <a:txBody>
                    <a:bodyPr/>
                    <a:lstStyle/>
                    <a:p>
                      <a:r>
                        <a:rPr lang="it-IT" sz="1200" b="1" dirty="0"/>
                        <a:t>GLORYS2V4</a:t>
                      </a:r>
                    </a:p>
                  </a:txBody>
                  <a:tcPr marL="43083" marR="43083" marT="21541" marB="21541" anchor="ctr"/>
                </a:tc>
                <a:tc>
                  <a:txBody>
                    <a:bodyPr/>
                    <a:lstStyle/>
                    <a:p>
                      <a:r>
                        <a:rPr lang="it-IT" sz="1200"/>
                        <a:t>1/4°, 75 vertical levels</a:t>
                      </a:r>
                    </a:p>
                  </a:txBody>
                  <a:tcPr marL="43083" marR="43083" marT="21541" marB="21541" anchor="ctr"/>
                </a:tc>
                <a:tc>
                  <a:txBody>
                    <a:bodyPr/>
                    <a:lstStyle/>
                    <a:p>
                      <a:r>
                        <a:rPr lang="it-IT" sz="1200"/>
                        <a:t>Assimilates altimetry, SST, sea ice, in-situ T/S (no surface nudging)</a:t>
                      </a:r>
                    </a:p>
                  </a:txBody>
                  <a:tcPr marL="43083" marR="43083" marT="21541" marB="21541" anchor="ctr"/>
                </a:tc>
                <a:tc>
                  <a:txBody>
                    <a:bodyPr/>
                    <a:lstStyle/>
                    <a:p>
                      <a:r>
                        <a:rPr lang="en-US" sz="1200"/>
                        <a:t>High mesoscale energy; realistic eddy statistics</a:t>
                      </a:r>
                    </a:p>
                  </a:txBody>
                  <a:tcPr marL="43083" marR="43083" marT="21541" marB="21541" anchor="ctr"/>
                </a:tc>
                <a:tc>
                  <a:txBody>
                    <a:bodyPr/>
                    <a:lstStyle/>
                    <a:p>
                      <a:r>
                        <a:rPr lang="en-US" sz="1200" dirty="0"/>
                        <a:t>Possible regional biases; high variability in energetic regions</a:t>
                      </a:r>
                    </a:p>
                  </a:txBody>
                  <a:tcPr marL="43083" marR="43083" marT="21541" marB="21541" anchor="ctr"/>
                </a:tc>
                <a:extLst>
                  <a:ext uri="{0D108BD9-81ED-4DB2-BD59-A6C34878D82A}">
                    <a16:rowId xmlns:a16="http://schemas.microsoft.com/office/drawing/2014/main" val="2957805307"/>
                  </a:ext>
                </a:extLst>
              </a:tr>
              <a:tr h="809352">
                <a:tc>
                  <a:txBody>
                    <a:bodyPr/>
                    <a:lstStyle/>
                    <a:p>
                      <a:r>
                        <a:rPr lang="it-IT" sz="1200" b="1" dirty="0"/>
                        <a:t>GLORYS12V1</a:t>
                      </a:r>
                    </a:p>
                  </a:txBody>
                  <a:tcPr marL="43083" marR="43083" marT="21541" marB="21541" anchor="ctr"/>
                </a:tc>
                <a:tc>
                  <a:txBody>
                    <a:bodyPr/>
                    <a:lstStyle/>
                    <a:p>
                      <a:r>
                        <a:rPr lang="it-IT" sz="1200" dirty="0"/>
                        <a:t>1/12°, 50 levels (</a:t>
                      </a:r>
                      <a:r>
                        <a:rPr lang="it-IT" sz="1200" dirty="0" err="1"/>
                        <a:t>eddy-resolving</a:t>
                      </a:r>
                      <a:r>
                        <a:rPr lang="it-IT" sz="1200" dirty="0"/>
                        <a:t>)</a:t>
                      </a:r>
                    </a:p>
                  </a:txBody>
                  <a:tcPr marL="43083" marR="43083" marT="21541" marB="21541" anchor="ctr"/>
                </a:tc>
                <a:tc>
                  <a:txBody>
                    <a:bodyPr/>
                    <a:lstStyle/>
                    <a:p>
                      <a:r>
                        <a:rPr lang="it-IT" sz="1200"/>
                        <a:t>Strong altimetry + SST + in-situ assimilation; ERA forcing</a:t>
                      </a:r>
                    </a:p>
                  </a:txBody>
                  <a:tcPr marL="43083" marR="43083" marT="21541" marB="21541" anchor="ctr"/>
                </a:tc>
                <a:tc>
                  <a:txBody>
                    <a:bodyPr/>
                    <a:lstStyle/>
                    <a:p>
                      <a:r>
                        <a:rPr lang="en-US" sz="1200"/>
                        <a:t>Realistic eddy structure and sea-level variability; high resolution</a:t>
                      </a:r>
                    </a:p>
                  </a:txBody>
                  <a:tcPr marL="43083" marR="43083" marT="21541" marB="21541" anchor="ctr"/>
                </a:tc>
                <a:tc>
                  <a:txBody>
                    <a:bodyPr/>
                    <a:lstStyle/>
                    <a:p>
                      <a:r>
                        <a:rPr lang="en-US" sz="1200" dirty="0"/>
                        <a:t>May over-amplify mesoscale energy; regional imbalances</a:t>
                      </a:r>
                    </a:p>
                  </a:txBody>
                  <a:tcPr marL="43083" marR="43083" marT="21541" marB="21541" anchor="ctr"/>
                </a:tc>
                <a:extLst>
                  <a:ext uri="{0D108BD9-81ED-4DB2-BD59-A6C34878D82A}">
                    <a16:rowId xmlns:a16="http://schemas.microsoft.com/office/drawing/2014/main" val="2708299715"/>
                  </a:ext>
                </a:extLst>
              </a:tr>
              <a:tr h="622580">
                <a:tc>
                  <a:txBody>
                    <a:bodyPr/>
                    <a:lstStyle/>
                    <a:p>
                      <a:r>
                        <a:rPr lang="it-IT" sz="1200" b="1" dirty="0"/>
                        <a:t>CGLORSv7</a:t>
                      </a:r>
                    </a:p>
                  </a:txBody>
                  <a:tcPr marL="43083" marR="43083" marT="21541" marB="21541" anchor="ctr"/>
                </a:tc>
                <a:tc>
                  <a:txBody>
                    <a:bodyPr/>
                    <a:lstStyle/>
                    <a:p>
                      <a:r>
                        <a:rPr lang="pt-BR" sz="1200"/>
                        <a:t>1/4°, 75 levels (NEMO ORCA025)</a:t>
                      </a:r>
                    </a:p>
                  </a:txBody>
                  <a:tcPr marL="43083" marR="43083" marT="21541" marB="21541" anchor="ctr"/>
                </a:tc>
                <a:tc>
                  <a:txBody>
                    <a:bodyPr/>
                    <a:lstStyle/>
                    <a:p>
                      <a:r>
                        <a:rPr lang="it-IT" sz="1200"/>
                        <a:t>3D-Var (OceanVar) + SST/SSS nudging</a:t>
                      </a:r>
                    </a:p>
                  </a:txBody>
                  <a:tcPr marL="43083" marR="43083" marT="21541" marB="21541" anchor="ctr"/>
                </a:tc>
                <a:tc>
                  <a:txBody>
                    <a:bodyPr/>
                    <a:lstStyle/>
                    <a:p>
                      <a:r>
                        <a:rPr lang="it-IT" sz="1200"/>
                        <a:t>Robust large-scale circulation</a:t>
                      </a:r>
                    </a:p>
                  </a:txBody>
                  <a:tcPr marL="43083" marR="43083" marT="21541" marB="21541" anchor="ctr"/>
                </a:tc>
                <a:tc>
                  <a:txBody>
                    <a:bodyPr/>
                    <a:lstStyle/>
                    <a:p>
                      <a:r>
                        <a:rPr lang="it-IT" sz="1200"/>
                        <a:t>Surface nudging damps mesoscale variability</a:t>
                      </a:r>
                    </a:p>
                  </a:txBody>
                  <a:tcPr marL="43083" marR="43083" marT="21541" marB="21541" anchor="ctr"/>
                </a:tc>
                <a:extLst>
                  <a:ext uri="{0D108BD9-81ED-4DB2-BD59-A6C34878D82A}">
                    <a16:rowId xmlns:a16="http://schemas.microsoft.com/office/drawing/2014/main" val="189438215"/>
                  </a:ext>
                </a:extLst>
              </a:tr>
              <a:tr h="809352">
                <a:tc>
                  <a:txBody>
                    <a:bodyPr/>
                    <a:lstStyle/>
                    <a:p>
                      <a:r>
                        <a:rPr lang="it-IT" sz="1200" b="1"/>
                        <a:t>ORAS5</a:t>
                      </a:r>
                    </a:p>
                  </a:txBody>
                  <a:tcPr marL="43083" marR="43083" marT="21541" marB="21541" anchor="ctr"/>
                </a:tc>
                <a:tc>
                  <a:txBody>
                    <a:bodyPr/>
                    <a:lstStyle/>
                    <a:p>
                      <a:r>
                        <a:rPr lang="pt-BR" sz="1200"/>
                        <a:t>1/4°, 75 levels (NEMO ORCA025)</a:t>
                      </a:r>
                    </a:p>
                  </a:txBody>
                  <a:tcPr marL="43083" marR="43083" marT="21541" marB="21541" anchor="ctr"/>
                </a:tc>
                <a:tc>
                  <a:txBody>
                    <a:bodyPr/>
                    <a:lstStyle/>
                    <a:p>
                      <a:r>
                        <a:rPr lang="it-IT" sz="1200"/>
                        <a:t>NEMOVAR 3D-Var assimilation</a:t>
                      </a:r>
                    </a:p>
                  </a:txBody>
                  <a:tcPr marL="43083" marR="43083" marT="21541" marB="21541" anchor="ctr"/>
                </a:tc>
                <a:tc>
                  <a:txBody>
                    <a:bodyPr/>
                    <a:lstStyle/>
                    <a:p>
                      <a:r>
                        <a:rPr lang="it-IT" sz="1200"/>
                        <a:t>Dynamically consistent large-scale variability</a:t>
                      </a:r>
                    </a:p>
                  </a:txBody>
                  <a:tcPr marL="43083" marR="43083" marT="21541" marB="21541" anchor="ctr"/>
                </a:tc>
                <a:tc>
                  <a:txBody>
                    <a:bodyPr/>
                    <a:lstStyle/>
                    <a:p>
                      <a:r>
                        <a:rPr lang="en-US" sz="1200"/>
                        <a:t>Smooths mesoscale features; regional biases (e.g. boundary currents)</a:t>
                      </a:r>
                    </a:p>
                  </a:txBody>
                  <a:tcPr marL="43083" marR="43083" marT="21541" marB="21541" anchor="ctr"/>
                </a:tc>
                <a:extLst>
                  <a:ext uri="{0D108BD9-81ED-4DB2-BD59-A6C34878D82A}">
                    <a16:rowId xmlns:a16="http://schemas.microsoft.com/office/drawing/2014/main" val="2984941421"/>
                  </a:ext>
                </a:extLst>
              </a:tr>
              <a:tr h="898420">
                <a:tc>
                  <a:txBody>
                    <a:bodyPr/>
                    <a:lstStyle/>
                    <a:p>
                      <a:r>
                        <a:rPr lang="it-IT" sz="1200" b="1" dirty="0"/>
                        <a:t>GIOPS (ECCC)</a:t>
                      </a:r>
                    </a:p>
                  </a:txBody>
                  <a:tcPr marL="43083" marR="43083" marT="21541" marB="21541" anchor="ctr"/>
                </a:tc>
                <a:tc>
                  <a:txBody>
                    <a:bodyPr/>
                    <a:lstStyle/>
                    <a:p>
                      <a:r>
                        <a:rPr lang="it-IT" sz="1200" dirty="0"/>
                        <a:t>1/4° (</a:t>
                      </a:r>
                      <a:r>
                        <a:rPr lang="it-IT" sz="1200" dirty="0" err="1"/>
                        <a:t>eddy-permitting</a:t>
                      </a:r>
                      <a:r>
                        <a:rPr lang="it-IT" sz="1200" dirty="0"/>
                        <a:t>)</a:t>
                      </a:r>
                    </a:p>
                  </a:txBody>
                  <a:tcPr marL="43083" marR="43083" marT="21541" marB="21541" anchor="ctr"/>
                </a:tc>
                <a:tc>
                  <a:txBody>
                    <a:bodyPr/>
                    <a:lstStyle/>
                    <a:p>
                      <a:r>
                        <a:rPr lang="it-IT" sz="1200"/>
                        <a:t>SEEK filter (SAM2) + altimetry + SST + in-situ</a:t>
                      </a:r>
                    </a:p>
                  </a:txBody>
                  <a:tcPr marL="43083" marR="43083" marT="21541" marB="21541" anchor="ctr"/>
                </a:tc>
                <a:tc>
                  <a:txBody>
                    <a:bodyPr/>
                    <a:lstStyle/>
                    <a:p>
                      <a:r>
                        <a:rPr lang="en-US" sz="1200"/>
                        <a:t>Consistent global reanalysis; good for large-scale dynamics</a:t>
                      </a:r>
                    </a:p>
                  </a:txBody>
                  <a:tcPr marL="43083" marR="43083" marT="21541" marB="21541" anchor="ctr"/>
                </a:tc>
                <a:tc>
                  <a:txBody>
                    <a:bodyPr/>
                    <a:lstStyle/>
                    <a:p>
                      <a:r>
                        <a:rPr lang="en-US" sz="1200" dirty="0"/>
                        <a:t>Limited mesoscale resolution; weaker eddy detection skill; smoother structures</a:t>
                      </a:r>
                    </a:p>
                  </a:txBody>
                  <a:tcPr marL="43083" marR="43083" marT="21541" marB="21541" anchor="ctr"/>
                </a:tc>
                <a:extLst>
                  <a:ext uri="{0D108BD9-81ED-4DB2-BD59-A6C34878D82A}">
                    <a16:rowId xmlns:a16="http://schemas.microsoft.com/office/drawing/2014/main" val="3023985678"/>
                  </a:ext>
                </a:extLst>
              </a:tr>
            </a:tbl>
          </a:graphicData>
        </a:graphic>
      </p:graphicFrame>
    </p:spTree>
    <p:extLst>
      <p:ext uri="{BB962C8B-B14F-4D97-AF65-F5344CB8AC3E}">
        <p14:creationId xmlns:p14="http://schemas.microsoft.com/office/powerpoint/2010/main" val="766877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BA9C078-4C7A-4EF4-B068-FE8EAAEBADE6}"/>
              </a:ext>
            </a:extLst>
          </p:cNvPr>
          <p:cNvSpPr>
            <a:spLocks noGrp="1"/>
          </p:cNvSpPr>
          <p:nvPr>
            <p:ph type="subTitle" idx="1"/>
          </p:nvPr>
        </p:nvSpPr>
        <p:spPr>
          <a:xfrm>
            <a:off x="0" y="-50422"/>
            <a:ext cx="12192000" cy="445167"/>
          </a:xfrm>
        </p:spPr>
        <p:txBody>
          <a:bodyPr>
            <a:noAutofit/>
          </a:bodyPr>
          <a:lstStyle/>
          <a:p>
            <a:pPr algn="l"/>
            <a:r>
              <a:rPr lang="it-IT" sz="4000" b="1" dirty="0">
                <a:latin typeface="+mj-lt"/>
              </a:rPr>
              <a:t>Absolute Dynamic </a:t>
            </a:r>
            <a:r>
              <a:rPr lang="it-IT" sz="4000" b="1" dirty="0" err="1">
                <a:latin typeface="+mj-lt"/>
              </a:rPr>
              <a:t>Topography</a:t>
            </a:r>
            <a:r>
              <a:rPr lang="it-IT" sz="4000" b="1" dirty="0">
                <a:latin typeface="+mj-lt"/>
              </a:rPr>
              <a:t> - Sea Surface </a:t>
            </a:r>
            <a:r>
              <a:rPr lang="it-IT" sz="4000" b="1" dirty="0" err="1">
                <a:latin typeface="+mj-lt"/>
              </a:rPr>
              <a:t>Height</a:t>
            </a:r>
            <a:endParaRPr lang="it-IT" sz="4000" b="1" dirty="0">
              <a:latin typeface="+mj-lt"/>
            </a:endParaRPr>
          </a:p>
        </p:txBody>
      </p:sp>
      <p:pic>
        <p:nvPicPr>
          <p:cNvPr id="6" name="Immagine 5">
            <a:extLst>
              <a:ext uri="{FF2B5EF4-FFF2-40B4-BE49-F238E27FC236}">
                <a16:creationId xmlns:a16="http://schemas.microsoft.com/office/drawing/2014/main" id="{6511802E-2FEB-42B1-80ED-C1FCBE374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488"/>
            <a:ext cx="4084248" cy="2971800"/>
          </a:xfrm>
          <a:prstGeom prst="rect">
            <a:avLst/>
          </a:prstGeom>
        </p:spPr>
      </p:pic>
      <p:pic>
        <p:nvPicPr>
          <p:cNvPr id="8" name="Immagine 7">
            <a:extLst>
              <a:ext uri="{FF2B5EF4-FFF2-40B4-BE49-F238E27FC236}">
                <a16:creationId xmlns:a16="http://schemas.microsoft.com/office/drawing/2014/main" id="{1A19CAD1-1CCA-4369-A040-F301E0460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248" y="789488"/>
            <a:ext cx="4160907" cy="2864876"/>
          </a:xfrm>
          <a:prstGeom prst="rect">
            <a:avLst/>
          </a:prstGeom>
        </p:spPr>
      </p:pic>
      <p:pic>
        <p:nvPicPr>
          <p:cNvPr id="10" name="Immagine 9">
            <a:extLst>
              <a:ext uri="{FF2B5EF4-FFF2-40B4-BE49-F238E27FC236}">
                <a16:creationId xmlns:a16="http://schemas.microsoft.com/office/drawing/2014/main" id="{160493AB-7E0B-4C2D-960D-1E756E894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853" y="741426"/>
            <a:ext cx="3866147" cy="2971800"/>
          </a:xfrm>
          <a:prstGeom prst="rect">
            <a:avLst/>
          </a:prstGeom>
        </p:spPr>
      </p:pic>
      <p:pic>
        <p:nvPicPr>
          <p:cNvPr id="14" name="Immagine 13">
            <a:extLst>
              <a:ext uri="{FF2B5EF4-FFF2-40B4-BE49-F238E27FC236}">
                <a16:creationId xmlns:a16="http://schemas.microsoft.com/office/drawing/2014/main" id="{93BAB800-7EB3-44EB-B863-324EC8503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497" y="3911211"/>
            <a:ext cx="3866503" cy="2946788"/>
          </a:xfrm>
          <a:prstGeom prst="rect">
            <a:avLst/>
          </a:prstGeom>
        </p:spPr>
      </p:pic>
      <p:sp>
        <p:nvSpPr>
          <p:cNvPr id="15" name="CasellaDiTesto 14">
            <a:extLst>
              <a:ext uri="{FF2B5EF4-FFF2-40B4-BE49-F238E27FC236}">
                <a16:creationId xmlns:a16="http://schemas.microsoft.com/office/drawing/2014/main" id="{018183C7-2117-484D-A31A-67ECCFE84C81}"/>
              </a:ext>
            </a:extLst>
          </p:cNvPr>
          <p:cNvSpPr txBox="1"/>
          <p:nvPr/>
        </p:nvSpPr>
        <p:spPr>
          <a:xfrm>
            <a:off x="0" y="445168"/>
            <a:ext cx="12192000" cy="369332"/>
          </a:xfrm>
          <a:prstGeom prst="rect">
            <a:avLst/>
          </a:prstGeom>
          <a:noFill/>
        </p:spPr>
        <p:txBody>
          <a:bodyPr wrap="square" rtlCol="0">
            <a:spAutoFit/>
          </a:bodyPr>
          <a:lstStyle/>
          <a:p>
            <a:r>
              <a:rPr lang="it-IT" dirty="0"/>
              <a:t>Absolute Dynamic </a:t>
            </a:r>
            <a:r>
              <a:rPr lang="it-IT" dirty="0" err="1"/>
              <a:t>Topography</a:t>
            </a:r>
            <a:r>
              <a:rPr lang="it-IT" dirty="0"/>
              <a:t> and ZOS, on 1993-01-01, for 6 </a:t>
            </a:r>
            <a:r>
              <a:rPr lang="it-IT" dirty="0" err="1"/>
              <a:t>different</a:t>
            </a:r>
            <a:r>
              <a:rPr lang="it-IT" dirty="0"/>
              <a:t> products.</a:t>
            </a:r>
          </a:p>
        </p:txBody>
      </p:sp>
      <p:pic>
        <p:nvPicPr>
          <p:cNvPr id="4" name="Immagine 3">
            <a:extLst>
              <a:ext uri="{FF2B5EF4-FFF2-40B4-BE49-F238E27FC236}">
                <a16:creationId xmlns:a16="http://schemas.microsoft.com/office/drawing/2014/main" id="{0819FC0C-2592-4BC2-9A10-7FF145F1C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898" y="3809817"/>
            <a:ext cx="4241606" cy="2946789"/>
          </a:xfrm>
          <a:prstGeom prst="rect">
            <a:avLst/>
          </a:prstGeom>
        </p:spPr>
      </p:pic>
      <p:pic>
        <p:nvPicPr>
          <p:cNvPr id="7" name="Immagine 6">
            <a:extLst>
              <a:ext uri="{FF2B5EF4-FFF2-40B4-BE49-F238E27FC236}">
                <a16:creationId xmlns:a16="http://schemas.microsoft.com/office/drawing/2014/main" id="{E2C3360D-55F4-44CA-A1FC-36ADD77FA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1288"/>
            <a:ext cx="4003905" cy="3096711"/>
          </a:xfrm>
          <a:prstGeom prst="rect">
            <a:avLst/>
          </a:prstGeom>
        </p:spPr>
      </p:pic>
    </p:spTree>
    <p:extLst>
      <p:ext uri="{BB962C8B-B14F-4D97-AF65-F5344CB8AC3E}">
        <p14:creationId xmlns:p14="http://schemas.microsoft.com/office/powerpoint/2010/main" val="3016131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8CEAD6-C67F-46ED-8803-429BE71E466C}"/>
              </a:ext>
            </a:extLst>
          </p:cNvPr>
          <p:cNvSpPr>
            <a:spLocks noGrp="1"/>
          </p:cNvSpPr>
          <p:nvPr>
            <p:ph type="title"/>
          </p:nvPr>
        </p:nvSpPr>
        <p:spPr>
          <a:xfrm>
            <a:off x="0" y="156411"/>
            <a:ext cx="11494168" cy="681037"/>
          </a:xfrm>
        </p:spPr>
        <p:txBody>
          <a:bodyPr>
            <a:normAutofit fontScale="90000"/>
          </a:bodyPr>
          <a:lstStyle/>
          <a:p>
            <a:r>
              <a:rPr lang="it-IT" b="1" dirty="0"/>
              <a:t>Power </a:t>
            </a:r>
            <a:r>
              <a:rPr lang="it-IT" b="1" dirty="0" err="1"/>
              <a:t>Noise</a:t>
            </a:r>
            <a:r>
              <a:rPr lang="it-IT" b="1" dirty="0"/>
              <a:t> </a:t>
            </a:r>
            <a:r>
              <a:rPr lang="it-IT" b="1" dirty="0" err="1"/>
              <a:t>Spectra</a:t>
            </a:r>
            <a:br>
              <a:rPr lang="it-IT" dirty="0"/>
            </a:br>
            <a:endParaRPr lang="it-IT" dirty="0"/>
          </a:p>
        </p:txBody>
      </p:sp>
      <p:pic>
        <p:nvPicPr>
          <p:cNvPr id="5" name="Segnaposto contenuto 4">
            <a:extLst>
              <a:ext uri="{FF2B5EF4-FFF2-40B4-BE49-F238E27FC236}">
                <a16:creationId xmlns:a16="http://schemas.microsoft.com/office/drawing/2014/main" id="{0C3F3243-1C2E-46DC-B20D-38AA13CB37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648" y="1754603"/>
            <a:ext cx="5864704" cy="3855683"/>
          </a:xfrm>
        </p:spPr>
      </p:pic>
      <p:pic>
        <p:nvPicPr>
          <p:cNvPr id="7" name="Immagine 6">
            <a:extLst>
              <a:ext uri="{FF2B5EF4-FFF2-40B4-BE49-F238E27FC236}">
                <a16:creationId xmlns:a16="http://schemas.microsoft.com/office/drawing/2014/main" id="{2B2FEE12-2440-40E9-AF3F-4F92ABF51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177" y="1629912"/>
            <a:ext cx="5578822" cy="4173184"/>
          </a:xfrm>
          <a:prstGeom prst="rect">
            <a:avLst/>
          </a:prstGeom>
        </p:spPr>
      </p:pic>
      <p:sp>
        <p:nvSpPr>
          <p:cNvPr id="8" name="CasellaDiTesto 7">
            <a:extLst>
              <a:ext uri="{FF2B5EF4-FFF2-40B4-BE49-F238E27FC236}">
                <a16:creationId xmlns:a16="http://schemas.microsoft.com/office/drawing/2014/main" id="{A28B4672-8AFF-4FC5-8890-DABD4651909C}"/>
              </a:ext>
            </a:extLst>
          </p:cNvPr>
          <p:cNvSpPr txBox="1"/>
          <p:nvPr/>
        </p:nvSpPr>
        <p:spPr>
          <a:xfrm>
            <a:off x="0" y="706582"/>
            <a:ext cx="12192000" cy="923330"/>
          </a:xfrm>
          <a:prstGeom prst="rect">
            <a:avLst/>
          </a:prstGeom>
          <a:noFill/>
        </p:spPr>
        <p:txBody>
          <a:bodyPr wrap="square" rtlCol="0">
            <a:spAutoFit/>
          </a:bodyPr>
          <a:lstStyle/>
          <a:p>
            <a:r>
              <a:rPr lang="it-IT" dirty="0" err="1"/>
              <a:t>Plotting</a:t>
            </a:r>
            <a:r>
              <a:rPr lang="it-IT" dirty="0"/>
              <a:t> of Power </a:t>
            </a:r>
            <a:r>
              <a:rPr lang="it-IT" dirty="0" err="1"/>
              <a:t>Spectra</a:t>
            </a:r>
            <a:r>
              <a:rPr lang="it-IT" dirty="0"/>
              <a:t> </a:t>
            </a:r>
            <a:r>
              <a:rPr lang="it-IT" dirty="0" err="1"/>
              <a:t>along</a:t>
            </a:r>
            <a:r>
              <a:rPr lang="it-IT" dirty="0"/>
              <a:t> North-South and West-East </a:t>
            </a:r>
            <a:r>
              <a:rPr lang="it-IT" dirty="0" err="1"/>
              <a:t>directions</a:t>
            </a:r>
            <a:r>
              <a:rPr lang="it-IT" dirty="0"/>
              <a:t>, for the Sea Surface </a:t>
            </a:r>
            <a:r>
              <a:rPr lang="it-IT" dirty="0" err="1"/>
              <a:t>Height</a:t>
            </a:r>
            <a:r>
              <a:rPr lang="it-IT" dirty="0"/>
              <a:t> for </a:t>
            </a:r>
            <a:r>
              <a:rPr lang="it-IT" dirty="0" err="1"/>
              <a:t>all</a:t>
            </a:r>
            <a:r>
              <a:rPr lang="it-IT" dirty="0"/>
              <a:t> the products (Ciani et al. 2019).</a:t>
            </a:r>
          </a:p>
          <a:p>
            <a:r>
              <a:rPr lang="it-IT" dirty="0" err="1"/>
              <a:t>We</a:t>
            </a:r>
            <a:r>
              <a:rPr lang="it-IT" dirty="0"/>
              <a:t> </a:t>
            </a:r>
            <a:r>
              <a:rPr lang="it-IT" dirty="0" err="1"/>
              <a:t>have</a:t>
            </a:r>
            <a:r>
              <a:rPr lang="it-IT" dirty="0"/>
              <a:t> </a:t>
            </a:r>
            <a:r>
              <a:rPr lang="it-IT" dirty="0" err="1"/>
              <a:t>chosen</a:t>
            </a:r>
            <a:r>
              <a:rPr lang="it-IT" dirty="0"/>
              <a:t> one day, </a:t>
            </a:r>
            <a:r>
              <a:rPr lang="it-IT" dirty="0" err="1"/>
              <a:t>as</a:t>
            </a:r>
            <a:r>
              <a:rPr lang="it-IT" dirty="0"/>
              <a:t> a test case, to show the </a:t>
            </a:r>
            <a:r>
              <a:rPr lang="it-IT" dirty="0" err="1"/>
              <a:t>differences</a:t>
            </a:r>
            <a:r>
              <a:rPr lang="it-IT" dirty="0"/>
              <a:t> </a:t>
            </a:r>
            <a:r>
              <a:rPr lang="it-IT" dirty="0" err="1"/>
              <a:t>between</a:t>
            </a:r>
            <a:r>
              <a:rPr lang="it-IT" dirty="0"/>
              <a:t> the SSH fields.</a:t>
            </a:r>
          </a:p>
        </p:txBody>
      </p:sp>
      <p:pic>
        <p:nvPicPr>
          <p:cNvPr id="4" name="Immagine 3">
            <a:extLst>
              <a:ext uri="{FF2B5EF4-FFF2-40B4-BE49-F238E27FC236}">
                <a16:creationId xmlns:a16="http://schemas.microsoft.com/office/drawing/2014/main" id="{CA993CD7-5AA9-4675-8F07-9D1ACD064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63328"/>
            <a:ext cx="5980352" cy="4239768"/>
          </a:xfrm>
          <a:prstGeom prst="rect">
            <a:avLst/>
          </a:prstGeom>
        </p:spPr>
      </p:pic>
      <p:pic>
        <p:nvPicPr>
          <p:cNvPr id="6" name="Immagine 5">
            <a:extLst>
              <a:ext uri="{FF2B5EF4-FFF2-40B4-BE49-F238E27FC236}">
                <a16:creationId xmlns:a16="http://schemas.microsoft.com/office/drawing/2014/main" id="{9B38FC2F-A007-4CE1-B5C1-E8B735DE42D5}"/>
              </a:ext>
            </a:extLst>
          </p:cNvPr>
          <p:cNvPicPr>
            <a:picLocks noChangeAspect="1"/>
          </p:cNvPicPr>
          <p:nvPr/>
        </p:nvPicPr>
        <p:blipFill>
          <a:blip r:embed="rId5"/>
          <a:stretch>
            <a:fillRect/>
          </a:stretch>
        </p:blipFill>
        <p:spPr>
          <a:xfrm>
            <a:off x="6096001" y="1563328"/>
            <a:ext cx="6096000" cy="4239768"/>
          </a:xfrm>
          <a:prstGeom prst="rect">
            <a:avLst/>
          </a:prstGeom>
        </p:spPr>
      </p:pic>
      <p:sp>
        <p:nvSpPr>
          <p:cNvPr id="9" name="CasellaDiTesto 8">
            <a:extLst>
              <a:ext uri="{FF2B5EF4-FFF2-40B4-BE49-F238E27FC236}">
                <a16:creationId xmlns:a16="http://schemas.microsoft.com/office/drawing/2014/main" id="{A9DBB21B-8EB2-402A-9CC8-CB5CF0A1E717}"/>
              </a:ext>
            </a:extLst>
          </p:cNvPr>
          <p:cNvSpPr txBox="1"/>
          <p:nvPr/>
        </p:nvSpPr>
        <p:spPr>
          <a:xfrm>
            <a:off x="2662154" y="1957059"/>
            <a:ext cx="424753" cy="230832"/>
          </a:xfrm>
          <a:prstGeom prst="rect">
            <a:avLst/>
          </a:prstGeom>
          <a:noFill/>
        </p:spPr>
        <p:txBody>
          <a:bodyPr wrap="square" rtlCol="0">
            <a:spAutoFit/>
          </a:bodyPr>
          <a:lstStyle/>
          <a:p>
            <a:r>
              <a:rPr lang="it-IT" sz="900" dirty="0"/>
              <a:t>371</a:t>
            </a:r>
          </a:p>
        </p:txBody>
      </p:sp>
      <p:sp>
        <p:nvSpPr>
          <p:cNvPr id="10" name="CasellaDiTesto 9">
            <a:extLst>
              <a:ext uri="{FF2B5EF4-FFF2-40B4-BE49-F238E27FC236}">
                <a16:creationId xmlns:a16="http://schemas.microsoft.com/office/drawing/2014/main" id="{9E9BDD09-2D24-44F3-9D41-B21E1AD3D917}"/>
              </a:ext>
            </a:extLst>
          </p:cNvPr>
          <p:cNvSpPr txBox="1"/>
          <p:nvPr/>
        </p:nvSpPr>
        <p:spPr>
          <a:xfrm>
            <a:off x="8976444" y="1957059"/>
            <a:ext cx="424753" cy="230832"/>
          </a:xfrm>
          <a:prstGeom prst="rect">
            <a:avLst/>
          </a:prstGeom>
          <a:noFill/>
        </p:spPr>
        <p:txBody>
          <a:bodyPr wrap="square" rtlCol="0">
            <a:spAutoFit/>
          </a:bodyPr>
          <a:lstStyle/>
          <a:p>
            <a:r>
              <a:rPr lang="it-IT" sz="900" dirty="0"/>
              <a:t>304</a:t>
            </a:r>
          </a:p>
        </p:txBody>
      </p:sp>
      <p:sp>
        <p:nvSpPr>
          <p:cNvPr id="12" name="Segnaposto numero diapositiva 11">
            <a:extLst>
              <a:ext uri="{FF2B5EF4-FFF2-40B4-BE49-F238E27FC236}">
                <a16:creationId xmlns:a16="http://schemas.microsoft.com/office/drawing/2014/main" id="{04A2523F-C719-4943-90F4-AE6D5AFAC90B}"/>
              </a:ext>
            </a:extLst>
          </p:cNvPr>
          <p:cNvSpPr>
            <a:spLocks noGrp="1"/>
          </p:cNvSpPr>
          <p:nvPr>
            <p:ph type="sldNum" sz="quarter" idx="12"/>
          </p:nvPr>
        </p:nvSpPr>
        <p:spPr/>
        <p:txBody>
          <a:bodyPr/>
          <a:lstStyle/>
          <a:p>
            <a:fld id="{D60B5FF0-F243-4E87-849B-19D0E31935DB}" type="slidenum">
              <a:rPr lang="it-IT" smtClean="0"/>
              <a:t>7</a:t>
            </a:fld>
            <a:endParaRPr lang="it-IT"/>
          </a:p>
        </p:txBody>
      </p:sp>
    </p:spTree>
    <p:extLst>
      <p:ext uri="{BB962C8B-B14F-4D97-AF65-F5344CB8AC3E}">
        <p14:creationId xmlns:p14="http://schemas.microsoft.com/office/powerpoint/2010/main" val="4171555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8FACFC-2FA6-4BF7-8256-F490C50B4818}"/>
              </a:ext>
            </a:extLst>
          </p:cNvPr>
          <p:cNvSpPr>
            <a:spLocks noGrp="1"/>
          </p:cNvSpPr>
          <p:nvPr>
            <p:ph type="ctrTitle"/>
          </p:nvPr>
        </p:nvSpPr>
        <p:spPr>
          <a:xfrm>
            <a:off x="0" y="58334"/>
            <a:ext cx="12192000" cy="668518"/>
          </a:xfrm>
        </p:spPr>
        <p:txBody>
          <a:bodyPr>
            <a:noAutofit/>
          </a:bodyPr>
          <a:lstStyle/>
          <a:p>
            <a:pPr algn="l"/>
            <a:r>
              <a:rPr lang="it-IT" sz="4800" b="1" dirty="0"/>
              <a:t>Eddy </a:t>
            </a:r>
            <a:r>
              <a:rPr lang="it-IT" sz="4800" b="1" dirty="0" err="1"/>
              <a:t>Detection</a:t>
            </a:r>
            <a:r>
              <a:rPr lang="it-IT" sz="4800" b="1" dirty="0"/>
              <a:t> &amp; Tracking</a:t>
            </a:r>
          </a:p>
        </p:txBody>
      </p:sp>
      <p:sp>
        <p:nvSpPr>
          <p:cNvPr id="3" name="Sottotitolo 2">
            <a:extLst>
              <a:ext uri="{FF2B5EF4-FFF2-40B4-BE49-F238E27FC236}">
                <a16:creationId xmlns:a16="http://schemas.microsoft.com/office/drawing/2014/main" id="{39DF1F39-0688-4900-8A6D-2276DFC57466}"/>
              </a:ext>
            </a:extLst>
          </p:cNvPr>
          <p:cNvSpPr>
            <a:spLocks noGrp="1"/>
          </p:cNvSpPr>
          <p:nvPr>
            <p:ph type="subTitle" idx="1"/>
          </p:nvPr>
        </p:nvSpPr>
        <p:spPr>
          <a:xfrm>
            <a:off x="0" y="644161"/>
            <a:ext cx="7389392" cy="5732785"/>
          </a:xfrm>
        </p:spPr>
        <p:txBody>
          <a:bodyPr>
            <a:normAutofit/>
          </a:bodyPr>
          <a:lstStyle/>
          <a:p>
            <a:pPr marL="285750" indent="-285750" algn="l">
              <a:buFont typeface="Courier New" panose="02070309020205020404" pitchFamily="49" charset="0"/>
              <a:buChar char="o"/>
            </a:pPr>
            <a:r>
              <a:rPr lang="en-US" sz="1700" dirty="0" err="1"/>
              <a:t>Py</a:t>
            </a:r>
            <a:r>
              <a:rPr lang="en-US" sz="1700" dirty="0"/>
              <a:t>-eddy-tracker (Mason E., et al., 2014)</a:t>
            </a:r>
          </a:p>
          <a:p>
            <a:pPr marL="285750" indent="-285750" algn="l">
              <a:buFont typeface="Arial" panose="020B0604020202020204" pitchFamily="34" charset="0"/>
              <a:buChar char="•"/>
            </a:pPr>
            <a:r>
              <a:rPr lang="en-US" sz="1700" dirty="0"/>
              <a:t>Pre-detection: high-pass filter at 500 km (Bessel filter).</a:t>
            </a:r>
          </a:p>
          <a:p>
            <a:pPr marL="285750" indent="-285750" algn="l">
              <a:buFont typeface="Arial" panose="020B0604020202020204" pitchFamily="34" charset="0"/>
              <a:buChar char="•"/>
            </a:pPr>
            <a:r>
              <a:rPr lang="en-US" sz="1700" dirty="0"/>
              <a:t>Contour the filtered SLA.</a:t>
            </a:r>
          </a:p>
          <a:p>
            <a:pPr marL="285750" indent="-285750" algn="l">
              <a:buFont typeface="Arial" panose="020B0604020202020204" pitchFamily="34" charset="0"/>
              <a:buChar char="•"/>
            </a:pPr>
            <a:r>
              <a:rPr lang="en-US" sz="1700" dirty="0"/>
              <a:t>Identify closed contours of SLA or ADT  field, at a specified timestep k (k ∈ N).</a:t>
            </a:r>
          </a:p>
          <a:p>
            <a:pPr marL="285750" indent="-285750" algn="l">
              <a:buFont typeface="Courier New" panose="02070309020205020404" pitchFamily="49" charset="0"/>
              <a:buChar char="o"/>
            </a:pPr>
            <a:r>
              <a:rPr lang="en-US" sz="1700" dirty="0"/>
              <a:t>For a contour to be a valid eddy, it must satisfy the following criteria:</a:t>
            </a:r>
          </a:p>
          <a:p>
            <a:pPr marL="342900" indent="-342900" algn="l">
              <a:buFont typeface="Arial" panose="020B0604020202020204" pitchFamily="34" charset="0"/>
              <a:buChar char="•"/>
            </a:pPr>
            <a:r>
              <a:rPr lang="en-US" sz="1700" dirty="0"/>
              <a:t>It must be closed.</a:t>
            </a:r>
          </a:p>
          <a:p>
            <a:pPr marL="342900" indent="-342900" algn="l">
              <a:buFont typeface="Arial" panose="020B0604020202020204" pitchFamily="34" charset="0"/>
              <a:buChar char="•"/>
            </a:pPr>
            <a:r>
              <a:rPr lang="en-US" sz="1700" dirty="0"/>
              <a:t>Only one maxima (minima) allowed for an Anticyclonic (Cyclonic).</a:t>
            </a:r>
          </a:p>
          <a:p>
            <a:pPr marL="342900" indent="-342900" algn="l">
              <a:buFont typeface="Arial" panose="020B0604020202020204" pitchFamily="34" charset="0"/>
              <a:buChar char="•"/>
            </a:pPr>
            <a:r>
              <a:rPr lang="en-US" sz="1700" dirty="0"/>
              <a:t>Pixel count  5 pixel =</a:t>
            </a:r>
            <a:r>
              <a:rPr lang="en-US" sz="1700" dirty="0" err="1"/>
              <a:t>I</a:t>
            </a:r>
            <a:r>
              <a:rPr lang="en-US" sz="1100" dirty="0" err="1"/>
              <a:t>min</a:t>
            </a:r>
            <a:r>
              <a:rPr lang="en-US" sz="1700" dirty="0"/>
              <a:t> ≤ I ≤ I</a:t>
            </a:r>
            <a:r>
              <a:rPr lang="en-US" sz="1100" dirty="0"/>
              <a:t>max</a:t>
            </a:r>
            <a:r>
              <a:rPr lang="en-US" sz="1700" dirty="0"/>
              <a:t> = 2000 pixel : have between 5 and 2000 pixels.</a:t>
            </a:r>
          </a:p>
          <a:p>
            <a:pPr marL="342900" indent="-342900" algn="l">
              <a:buFont typeface="Arial" panose="020B0604020202020204" pitchFamily="34" charset="0"/>
              <a:buChar char="•"/>
            </a:pPr>
            <a:r>
              <a:rPr lang="en-US" sz="1700" dirty="0"/>
              <a:t>Must fit a circle with a maximum of 55% error in area.</a:t>
            </a:r>
          </a:p>
          <a:p>
            <a:pPr marL="342900" indent="-342900" algn="l">
              <a:buFont typeface="Arial" panose="020B0604020202020204" pitchFamily="34" charset="0"/>
              <a:buChar char="•"/>
            </a:pPr>
            <a:r>
              <a:rPr lang="en-US" sz="1700" dirty="0"/>
              <a:t>The Amplitude must be at least twice the contour interval (i.e. 0.4 cm).</a:t>
            </a:r>
          </a:p>
          <a:p>
            <a:pPr marL="342900" indent="-342900" algn="l">
              <a:buFont typeface="Arial" panose="020B0604020202020204" pitchFamily="34" charset="0"/>
              <a:buChar char="•"/>
            </a:pPr>
            <a:r>
              <a:rPr lang="en-US" sz="1700" dirty="0"/>
              <a:t>Iterate the procedure at different timesteps (from k + 1 to … K + n).</a:t>
            </a:r>
          </a:p>
          <a:p>
            <a:pPr marL="342900" indent="-342900" algn="l">
              <a:buFont typeface="Arial" panose="020B0604020202020204" pitchFamily="34" charset="0"/>
              <a:buChar char="•"/>
            </a:pPr>
            <a:r>
              <a:rPr lang="en-US" sz="1700" dirty="0"/>
              <a:t>Track all the eddies for all different timesteps : deal with eddy births and death.</a:t>
            </a:r>
          </a:p>
          <a:p>
            <a:pPr marL="342900" indent="-342900" algn="l">
              <a:buFont typeface="Arial" panose="020B0604020202020204" pitchFamily="34" charset="0"/>
              <a:buChar char="•"/>
            </a:pPr>
            <a:r>
              <a:rPr lang="en-US" sz="1700" dirty="0"/>
              <a:t>Minimum eddy lifetime threshold: 4 days.</a:t>
            </a:r>
            <a:endParaRPr lang="it-IT" sz="1700" dirty="0"/>
          </a:p>
        </p:txBody>
      </p:sp>
      <p:sp>
        <p:nvSpPr>
          <p:cNvPr id="5" name="Rettangolo 4">
            <a:extLst>
              <a:ext uri="{FF2B5EF4-FFF2-40B4-BE49-F238E27FC236}">
                <a16:creationId xmlns:a16="http://schemas.microsoft.com/office/drawing/2014/main" id="{4A07D97A-BA09-41EC-92DA-A1C1E33FBB8B}"/>
              </a:ext>
            </a:extLst>
          </p:cNvPr>
          <p:cNvSpPr/>
          <p:nvPr/>
        </p:nvSpPr>
        <p:spPr>
          <a:xfrm>
            <a:off x="6949107" y="5835480"/>
            <a:ext cx="1361270" cy="246221"/>
          </a:xfrm>
          <a:prstGeom prst="rect">
            <a:avLst/>
          </a:prstGeom>
        </p:spPr>
        <p:txBody>
          <a:bodyPr wrap="none">
            <a:spAutoFit/>
          </a:bodyPr>
          <a:lstStyle/>
          <a:p>
            <a:pPr lvl="0">
              <a:buClrTx/>
            </a:pPr>
            <a:r>
              <a:rPr lang="it-IT" sz="1000" kern="1200" dirty="0">
                <a:solidFill>
                  <a:prstClr val="black"/>
                </a:solidFill>
                <a:latin typeface="Gothic A1" panose="020B0604020202020204" charset="-127"/>
                <a:ea typeface="Gothic A1" panose="020B0604020202020204" charset="-127"/>
                <a:cs typeface="Gothic A1" panose="020B0604020202020204" charset="-127"/>
              </a:rPr>
              <a:t>Mason et al.</a:t>
            </a:r>
            <a:r>
              <a:rPr lang="en-US" sz="1000" kern="1200" dirty="0">
                <a:solidFill>
                  <a:prstClr val="black"/>
                </a:solidFill>
                <a:latin typeface="Gothic A1" panose="020B0604020202020204" charset="-127"/>
                <a:ea typeface="Gothic A1" panose="020B0604020202020204" charset="-127"/>
                <a:cs typeface="Gothic A1" panose="020B0604020202020204" charset="-127"/>
              </a:rPr>
              <a:t>,</a:t>
            </a:r>
            <a:r>
              <a:rPr lang="it-IT" sz="1000" kern="1200" dirty="0">
                <a:solidFill>
                  <a:prstClr val="black"/>
                </a:solidFill>
                <a:latin typeface="Gothic A1" panose="020B0604020202020204" charset="-127"/>
                <a:ea typeface="Gothic A1" panose="020B0604020202020204" charset="-127"/>
                <a:cs typeface="Gothic A1" panose="020B0604020202020204" charset="-127"/>
              </a:rPr>
              <a:t> 2014</a:t>
            </a:r>
            <a:r>
              <a:rPr lang="it-IT" sz="800" i="1" kern="1200" dirty="0">
                <a:solidFill>
                  <a:prstClr val="black"/>
                </a:solidFill>
                <a:latin typeface="Gothic A1" panose="020B0604020202020204" charset="-127"/>
                <a:ea typeface="Gothic A1" panose="020B0604020202020204" charset="-127"/>
                <a:cs typeface="Gothic A1" panose="020B0604020202020204" charset="-127"/>
              </a:rPr>
              <a:t>. </a:t>
            </a:r>
          </a:p>
        </p:txBody>
      </p:sp>
      <p:sp>
        <p:nvSpPr>
          <p:cNvPr id="7" name="Rettangolo 6">
            <a:extLst>
              <a:ext uri="{FF2B5EF4-FFF2-40B4-BE49-F238E27FC236}">
                <a16:creationId xmlns:a16="http://schemas.microsoft.com/office/drawing/2014/main" id="{E5BFA569-E474-4F43-9CD4-65BD54131CB6}"/>
              </a:ext>
            </a:extLst>
          </p:cNvPr>
          <p:cNvSpPr/>
          <p:nvPr/>
        </p:nvSpPr>
        <p:spPr>
          <a:xfrm>
            <a:off x="8171177" y="5930670"/>
            <a:ext cx="4668982" cy="892552"/>
          </a:xfrm>
          <a:prstGeom prst="rect">
            <a:avLst/>
          </a:prstGeom>
        </p:spPr>
        <p:txBody>
          <a:bodyPr wrap="square">
            <a:spAutoFit/>
          </a:bodyPr>
          <a:lstStyle/>
          <a:p>
            <a:r>
              <a:rPr lang="en-US" sz="1300" dirty="0">
                <a:solidFill>
                  <a:srgbClr val="000000"/>
                </a:solidFill>
                <a:latin typeface="Calibri" panose="020F0502020204030204" pitchFamily="34" charset="0"/>
              </a:rPr>
              <a:t>Eddy Identified plotted over U geostrophic velocity.</a:t>
            </a:r>
          </a:p>
          <a:p>
            <a:r>
              <a:rPr lang="en-US" sz="1300" dirty="0" err="1">
                <a:solidFill>
                  <a:srgbClr val="000000"/>
                </a:solidFill>
                <a:latin typeface="Calibri" panose="020F0502020204030204" pitchFamily="34" charset="0"/>
              </a:rPr>
              <a:t>C</a:t>
            </a:r>
            <a:r>
              <a:rPr lang="en-US" sz="900" b="0" i="0" u="none" strike="noStrike" baseline="0" dirty="0" err="1">
                <a:solidFill>
                  <a:srgbClr val="000000"/>
                </a:solidFill>
                <a:latin typeface="Calibri" panose="020F0502020204030204" pitchFamily="34" charset="0"/>
              </a:rPr>
              <a:t>eff</a:t>
            </a:r>
            <a:r>
              <a:rPr lang="en-US" sz="1300" dirty="0">
                <a:solidFill>
                  <a:srgbClr val="000000"/>
                </a:solidFill>
                <a:latin typeface="Calibri" panose="020F0502020204030204" pitchFamily="34" charset="0"/>
              </a:rPr>
              <a:t>(red solid contour): Cyclonic eddy </a:t>
            </a:r>
          </a:p>
          <a:p>
            <a:r>
              <a:rPr lang="en-US" sz="1300" dirty="0" err="1">
                <a:solidFill>
                  <a:srgbClr val="000000"/>
                </a:solidFill>
                <a:latin typeface="Calibri" panose="020F0502020204030204" pitchFamily="34" charset="0"/>
              </a:rPr>
              <a:t>P</a:t>
            </a:r>
            <a:r>
              <a:rPr lang="en-US" sz="900" b="0" i="0" u="none" strike="noStrike" baseline="0" dirty="0" err="1">
                <a:solidFill>
                  <a:srgbClr val="000000"/>
                </a:solidFill>
                <a:latin typeface="Calibri" panose="020F0502020204030204" pitchFamily="34" charset="0"/>
              </a:rPr>
              <a:t>eff</a:t>
            </a:r>
            <a:r>
              <a:rPr lang="en-US" sz="1300" dirty="0">
                <a:solidFill>
                  <a:srgbClr val="000000"/>
                </a:solidFill>
                <a:latin typeface="Calibri" panose="020F0502020204030204" pitchFamily="34" charset="0"/>
              </a:rPr>
              <a:t>(red dot): Centroid of </a:t>
            </a:r>
            <a:r>
              <a:rPr lang="en-US" sz="1300" dirty="0" err="1">
                <a:solidFill>
                  <a:srgbClr val="000000"/>
                </a:solidFill>
                <a:latin typeface="Calibri" panose="020F0502020204030204" pitchFamily="34" charset="0"/>
              </a:rPr>
              <a:t>C</a:t>
            </a:r>
            <a:r>
              <a:rPr lang="en-US" sz="900" b="0" i="0" u="none" strike="noStrike" baseline="0" dirty="0" err="1">
                <a:solidFill>
                  <a:srgbClr val="000000"/>
                </a:solidFill>
                <a:latin typeface="Calibri" panose="020F0502020204030204" pitchFamily="34" charset="0"/>
              </a:rPr>
              <a:t>eff</a:t>
            </a:r>
            <a:endParaRPr lang="en-US" sz="900" b="0" i="0" u="none" strike="noStrike" baseline="0" dirty="0">
              <a:solidFill>
                <a:srgbClr val="000000"/>
              </a:solidFill>
              <a:latin typeface="Calibri" panose="020F0502020204030204" pitchFamily="34" charset="0"/>
            </a:endParaRPr>
          </a:p>
          <a:p>
            <a:r>
              <a:rPr lang="en-US" sz="1300" dirty="0" err="1">
                <a:solidFill>
                  <a:srgbClr val="000000"/>
                </a:solidFill>
                <a:latin typeface="Calibri" panose="020F0502020204030204" pitchFamily="34" charset="0"/>
              </a:rPr>
              <a:t>P</a:t>
            </a:r>
            <a:r>
              <a:rPr lang="en-US" sz="900" b="0" i="0" u="none" strike="noStrike" baseline="0" dirty="0" err="1">
                <a:solidFill>
                  <a:srgbClr val="000000"/>
                </a:solidFill>
                <a:latin typeface="Calibri" panose="020F0502020204030204" pitchFamily="34" charset="0"/>
              </a:rPr>
              <a:t>eff</a:t>
            </a:r>
            <a:r>
              <a:rPr lang="en-US" sz="1300" b="0" i="0" u="none" strike="noStrike" baseline="0" dirty="0">
                <a:solidFill>
                  <a:srgbClr val="000000"/>
                </a:solidFill>
                <a:latin typeface="Calibri" panose="020F0502020204030204" pitchFamily="34" charset="0"/>
              </a:rPr>
              <a:t> </a:t>
            </a:r>
            <a:r>
              <a:rPr lang="en-US" sz="1300" dirty="0">
                <a:solidFill>
                  <a:srgbClr val="000000"/>
                </a:solidFill>
                <a:latin typeface="Calibri" panose="020F0502020204030204" pitchFamily="34" charset="0"/>
              </a:rPr>
              <a:t>(red dashed contour): Circle with same area as </a:t>
            </a:r>
            <a:r>
              <a:rPr lang="en-US" sz="1300" dirty="0" err="1">
                <a:solidFill>
                  <a:srgbClr val="000000"/>
                </a:solidFill>
                <a:latin typeface="Calibri" panose="020F0502020204030204" pitchFamily="34" charset="0"/>
              </a:rPr>
              <a:t>C</a:t>
            </a:r>
            <a:r>
              <a:rPr lang="en-US" sz="900" b="0" i="0" u="none" strike="noStrike" baseline="0" dirty="0" err="1">
                <a:solidFill>
                  <a:srgbClr val="000000"/>
                </a:solidFill>
                <a:latin typeface="Calibri" panose="020F0502020204030204" pitchFamily="34" charset="0"/>
              </a:rPr>
              <a:t>eff</a:t>
            </a:r>
            <a:endParaRPr lang="en-US" sz="900" b="0" i="0" u="none" strike="noStrike" baseline="0" dirty="0">
              <a:solidFill>
                <a:srgbClr val="000000"/>
              </a:solidFill>
              <a:latin typeface="Calibri" panose="020F0502020204030204" pitchFamily="34" charset="0"/>
            </a:endParaRPr>
          </a:p>
        </p:txBody>
      </p:sp>
      <p:pic>
        <p:nvPicPr>
          <p:cNvPr id="8" name="Picture 4" descr="A New Sea Surface Height–Based Code for Oceanic Mesoscale Eddy Tracking in:  Journal of Atmospheric and Oceanic Technology Volume 31 Issue 5 (2014)">
            <a:extLst>
              <a:ext uri="{FF2B5EF4-FFF2-40B4-BE49-F238E27FC236}">
                <a16:creationId xmlns:a16="http://schemas.microsoft.com/office/drawing/2014/main" id="{29C7170D-8DD0-4520-AC44-1ECB58A5B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393" y="2993321"/>
            <a:ext cx="4668982" cy="2839912"/>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F494A939-4ABD-4CEC-AC21-F11916C3F4C1}"/>
              </a:ext>
            </a:extLst>
          </p:cNvPr>
          <p:cNvPicPr>
            <a:picLocks noChangeAspect="1"/>
          </p:cNvPicPr>
          <p:nvPr/>
        </p:nvPicPr>
        <p:blipFill>
          <a:blip r:embed="rId3"/>
          <a:stretch>
            <a:fillRect/>
          </a:stretch>
        </p:blipFill>
        <p:spPr>
          <a:xfrm>
            <a:off x="7267492" y="0"/>
            <a:ext cx="3116911" cy="2895884"/>
          </a:xfrm>
          <a:prstGeom prst="rect">
            <a:avLst/>
          </a:prstGeom>
        </p:spPr>
      </p:pic>
      <p:sp>
        <p:nvSpPr>
          <p:cNvPr id="4" name="Rettangolo 3">
            <a:extLst>
              <a:ext uri="{FF2B5EF4-FFF2-40B4-BE49-F238E27FC236}">
                <a16:creationId xmlns:a16="http://schemas.microsoft.com/office/drawing/2014/main" id="{AD406948-02C9-46DD-8FF6-C05F3DCC10DD}"/>
              </a:ext>
            </a:extLst>
          </p:cNvPr>
          <p:cNvSpPr/>
          <p:nvPr/>
        </p:nvSpPr>
        <p:spPr>
          <a:xfrm>
            <a:off x="10384404" y="1663115"/>
            <a:ext cx="1892410" cy="584775"/>
          </a:xfrm>
          <a:prstGeom prst="rect">
            <a:avLst/>
          </a:prstGeom>
        </p:spPr>
        <p:txBody>
          <a:bodyPr wrap="square">
            <a:spAutoFit/>
          </a:bodyPr>
          <a:lstStyle/>
          <a:p>
            <a:r>
              <a:rPr lang="it-IT" sz="800" dirty="0"/>
              <a:t>B. </a:t>
            </a:r>
            <a:r>
              <a:rPr lang="it-IT" sz="800" dirty="0" err="1"/>
              <a:t>Yirka</a:t>
            </a:r>
            <a:r>
              <a:rPr lang="it-IT" sz="800" dirty="0"/>
              <a:t>, 2014: https://phys.org/news/2014-06-mesoscale-eddies-ocean-previously-thought.html</a:t>
            </a:r>
          </a:p>
        </p:txBody>
      </p:sp>
    </p:spTree>
    <p:extLst>
      <p:ext uri="{BB962C8B-B14F-4D97-AF65-F5344CB8AC3E}">
        <p14:creationId xmlns:p14="http://schemas.microsoft.com/office/powerpoint/2010/main" val="3062393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F9DB8E-9869-4B1C-8C33-10FAAAE8443E}"/>
              </a:ext>
            </a:extLst>
          </p:cNvPr>
          <p:cNvSpPr>
            <a:spLocks noGrp="1"/>
          </p:cNvSpPr>
          <p:nvPr>
            <p:ph type="ctrTitle"/>
          </p:nvPr>
        </p:nvSpPr>
        <p:spPr>
          <a:xfrm>
            <a:off x="0" y="0"/>
            <a:ext cx="12192000" cy="637130"/>
          </a:xfrm>
        </p:spPr>
        <p:txBody>
          <a:bodyPr>
            <a:normAutofit fontScale="90000"/>
          </a:bodyPr>
          <a:lstStyle/>
          <a:p>
            <a:pPr algn="l"/>
            <a:r>
              <a:rPr lang="it-IT" sz="4000" b="1" dirty="0"/>
              <a:t>Eddy </a:t>
            </a:r>
            <a:r>
              <a:rPr lang="it-IT" sz="4000" b="1" dirty="0" err="1"/>
              <a:t>Detection</a:t>
            </a:r>
            <a:endParaRPr lang="it-IT" sz="4000" b="1" dirty="0"/>
          </a:p>
        </p:txBody>
      </p:sp>
      <p:pic>
        <p:nvPicPr>
          <p:cNvPr id="4" name="Immagine 3">
            <a:extLst>
              <a:ext uri="{FF2B5EF4-FFF2-40B4-BE49-F238E27FC236}">
                <a16:creationId xmlns:a16="http://schemas.microsoft.com/office/drawing/2014/main" id="{2D1479C9-9928-4141-AE15-D5892F705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2404"/>
            <a:ext cx="5707933" cy="3175596"/>
          </a:xfrm>
          <a:prstGeom prst="rect">
            <a:avLst/>
          </a:prstGeom>
        </p:spPr>
      </p:pic>
      <p:pic>
        <p:nvPicPr>
          <p:cNvPr id="6" name="Immagine 5">
            <a:extLst>
              <a:ext uri="{FF2B5EF4-FFF2-40B4-BE49-F238E27FC236}">
                <a16:creationId xmlns:a16="http://schemas.microsoft.com/office/drawing/2014/main" id="{5254C976-1737-4516-ABE0-7108D5B4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701" y="3682404"/>
            <a:ext cx="5491299" cy="3138610"/>
          </a:xfrm>
          <a:prstGeom prst="rect">
            <a:avLst/>
          </a:prstGeom>
        </p:spPr>
      </p:pic>
      <p:pic>
        <p:nvPicPr>
          <p:cNvPr id="8" name="Immagine 7">
            <a:extLst>
              <a:ext uri="{FF2B5EF4-FFF2-40B4-BE49-F238E27FC236}">
                <a16:creationId xmlns:a16="http://schemas.microsoft.com/office/drawing/2014/main" id="{98C9FB75-27DE-49B3-BBAE-F1F55C10C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701" y="637130"/>
            <a:ext cx="5491299" cy="3049028"/>
          </a:xfrm>
          <a:prstGeom prst="rect">
            <a:avLst/>
          </a:prstGeom>
        </p:spPr>
      </p:pic>
      <p:pic>
        <p:nvPicPr>
          <p:cNvPr id="10" name="Immagine 9">
            <a:extLst>
              <a:ext uri="{FF2B5EF4-FFF2-40B4-BE49-F238E27FC236}">
                <a16:creationId xmlns:a16="http://schemas.microsoft.com/office/drawing/2014/main" id="{5C921AE1-4BB4-4165-AD92-B8917AD25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3794"/>
            <a:ext cx="5707934" cy="3138610"/>
          </a:xfrm>
          <a:prstGeom prst="rect">
            <a:avLst/>
          </a:prstGeom>
        </p:spPr>
      </p:pic>
    </p:spTree>
    <p:extLst>
      <p:ext uri="{BB962C8B-B14F-4D97-AF65-F5344CB8AC3E}">
        <p14:creationId xmlns:p14="http://schemas.microsoft.com/office/powerpoint/2010/main" val="108850606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26256</TotalTime>
  <Words>4053</Words>
  <Application>Microsoft Office PowerPoint</Application>
  <PresentationFormat>Widescreen</PresentationFormat>
  <Paragraphs>806</Paragraphs>
  <Slides>47</Slides>
  <Notes>3</Notes>
  <HiddenSlides>3</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47</vt:i4>
      </vt:variant>
    </vt:vector>
  </HeadingPairs>
  <TitlesOfParts>
    <vt:vector size="56" baseType="lpstr">
      <vt:lpstr>Arial</vt:lpstr>
      <vt:lpstr>Calibri</vt:lpstr>
      <vt:lpstr>Calibri (Corpo)</vt:lpstr>
      <vt:lpstr>Calibri Light</vt:lpstr>
      <vt:lpstr>Calibri Light (Titoli)</vt:lpstr>
      <vt:lpstr>Courier New</vt:lpstr>
      <vt:lpstr>Gothic A1</vt:lpstr>
      <vt:lpstr>Gothic A1 Light</vt:lpstr>
      <vt:lpstr>Tema di Office</vt:lpstr>
      <vt:lpstr>Presentazione standard di PowerPoint</vt:lpstr>
      <vt:lpstr>What are mesoscale eddies?</vt:lpstr>
      <vt:lpstr>Background &amp; Motivation</vt:lpstr>
      <vt:lpstr>Presentazione standard di PowerPoint</vt:lpstr>
      <vt:lpstr>Dataset</vt:lpstr>
      <vt:lpstr>Presentazione standard di PowerPoint</vt:lpstr>
      <vt:lpstr>Power Noise Spectra </vt:lpstr>
      <vt:lpstr>Eddy Detection &amp; Tracking</vt:lpstr>
      <vt:lpstr>Eddy Detection</vt:lpstr>
      <vt:lpstr>Eddy Detection</vt:lpstr>
      <vt:lpstr>Eddy Matching</vt:lpstr>
      <vt:lpstr>Eddy Matching: POD &amp; FAR timeseries</vt:lpstr>
      <vt:lpstr>Eddy Matching: POD &amp; FAR timeseries</vt:lpstr>
      <vt:lpstr>Eddy matching – As a Function of Radius</vt:lpstr>
      <vt:lpstr>Eddy matching– As a Function of Radius</vt:lpstr>
      <vt:lpstr>Eddy matching– As a Function of Amplitude</vt:lpstr>
      <vt:lpstr>Eddy matching– As a Function of Amplitude</vt:lpstr>
      <vt:lpstr>Evaluation of Hits Cost</vt:lpstr>
      <vt:lpstr>Evaluation of Hits Cost</vt:lpstr>
      <vt:lpstr>Eddy Detection &amp; Tracking: Reanalyses time comparison</vt:lpstr>
      <vt:lpstr>Eddy Detection &amp; Tracking: time comparison</vt:lpstr>
      <vt:lpstr>Eddy Matching: POD &amp; FAR timeseries</vt:lpstr>
      <vt:lpstr>Eddy Matching: Frequency Spectra POD &amp; FAR timeseries</vt:lpstr>
      <vt:lpstr>Eddy matching – bootstrap resample</vt:lpstr>
      <vt:lpstr>Eddy Matching: POD plot map</vt:lpstr>
      <vt:lpstr>Eddy Matching: FAR plot map</vt:lpstr>
      <vt:lpstr>Eddy Matching- Radius</vt:lpstr>
      <vt:lpstr>Eddy Matching- Amplitude</vt:lpstr>
      <vt:lpstr>Evaluation of Hits Cost</vt:lpstr>
      <vt:lpstr>Eddy Detection &amp; Tracking on global scale – 2020 to 2022</vt:lpstr>
      <vt:lpstr>Eddy Matching</vt:lpstr>
      <vt:lpstr>Eddy Matching: POD &amp; FAR timeseries</vt:lpstr>
      <vt:lpstr>Eddy matching – bootstrap resample</vt:lpstr>
      <vt:lpstr>Eddy Matching: POD plot map</vt:lpstr>
      <vt:lpstr>Eddy Matching: FAR plot map</vt:lpstr>
      <vt:lpstr>Eddy Matching- Radius</vt:lpstr>
      <vt:lpstr>Eddy Matching- Amplitude</vt:lpstr>
      <vt:lpstr>Evaluation of Hits Cost</vt:lpstr>
      <vt:lpstr>Supplementary material</vt:lpstr>
      <vt:lpstr>Eddy Matching</vt:lpstr>
      <vt:lpstr>Eddy Matching: POD &amp; FAR timeseries</vt:lpstr>
      <vt:lpstr>Eddy Matching: Frequency Spectra POD &amp; FAR timeseries</vt:lpstr>
      <vt:lpstr>Eddy matching– As a Function of Radius</vt:lpstr>
      <vt:lpstr>Eddy matching– As a Function of Amplitude</vt:lpstr>
      <vt:lpstr>Evaluation of Hits Cost</vt:lpstr>
      <vt:lpstr>Next Steps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mesoscale eddies in an ensemble of ocean permitting reanalyses</dc:title>
  <dc:creator>Paolo MAURIELLO</dc:creator>
  <cp:lastModifiedBy>Paolo MAURIELLO</cp:lastModifiedBy>
  <cp:revision>131</cp:revision>
  <dcterms:created xsi:type="dcterms:W3CDTF">2026-03-25T13:21:58Z</dcterms:created>
  <dcterms:modified xsi:type="dcterms:W3CDTF">2026-04-29T07:30:46Z</dcterms:modified>
</cp:coreProperties>
</file>