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6"/>
    <p:restoredTop sz="94740"/>
  </p:normalViewPr>
  <p:slideViewPr>
    <p:cSldViewPr snapToGrid="0">
      <p:cViewPr varScale="1">
        <p:scale>
          <a:sx n="114" d="100"/>
          <a:sy n="114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DDC8-7DAF-0E72-7A6E-7DA6B9E81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25F49-FCE4-7F4D-8A53-A1CDD971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1B736-A38D-45D8-CA6B-333EF94B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362C8-3EE6-0181-6CEF-9293096B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92FF-A25F-40B5-583C-245DE427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6F92-432B-BFDE-66D4-666D08C5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4296F-4FC3-2CCF-BC62-037C03B28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D7EA-873C-7D3A-7077-2FEBA166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8152-2740-E76A-A773-BFD2D36F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A160-20A1-1C92-5931-841F4EEF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2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79273-CEB5-5D9E-6B9B-65AE36154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2D97E-2C7D-AEF4-F1B2-21E1002AA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1371E-26C7-D3DE-06B9-BDA79C2A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7A7A2-21D9-3E5B-481E-ABBE3473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6059D-A81F-7A67-C64F-2B02936E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4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9AAD-C3FD-92E0-2DDA-420B90DC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4770B-E355-7B28-6E49-F3168BD1A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F8B34-82EF-D9BB-0413-0ED6D06E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B41D4-26F6-C9AE-F959-B1EEC230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F53AD-1666-206C-2752-296AFC07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7CFC-F2AF-0959-60F2-50953066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FBC40-3BCB-D29D-7726-DA6AB72C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5C16-681E-FCA6-D352-A452D23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2748-FFD8-4F0E-041B-BD8F4257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BB357-E890-EEE1-6AEB-2ACB69AE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8B69-2CFA-BC71-2BF5-E353B7B4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4CB34-9F64-E172-623F-B1482BC3B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8DDDC-83CA-02C3-B9F7-4673C8323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72E1C-888B-0655-7E46-3D43288C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3CDC-2F4D-C917-49CF-7BF4827F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5BC43-2BA3-D796-AB8E-2E0F342C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7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3E2C-7946-5F50-F54F-DAA153CB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289C0-9FCB-437A-CE5E-60D3676BE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681E7-C2A1-4592-A166-8D95CF9F8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E618A-C01C-EB36-9E8F-AEA649266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6095-9095-2C5D-21BE-74B2A72E0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BF580-FA7C-9A97-1340-4BEFF847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AC0B66-1DAD-D87D-D8DC-0C2EE1CE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31C55-5A17-1895-0272-F4E9A1D4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7383-25ED-B3CC-DE6E-184A0D9A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2F53F-D662-A11A-FA47-BDA46A1F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DE57C-743B-BEC3-0AC1-DF955E28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4867C-B696-4C99-86E8-28C534A1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9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31305-7734-D450-A3A9-89F788BD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C3567-E9BE-C52F-20E0-7A70D129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3B1EE-A0B8-C03C-AB99-82D70002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2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8940-EC9C-9044-0668-FB468B46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45F89-EF18-B7C3-220C-06F0AFA6F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E0364-A7C3-28C3-D343-760ACA906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F26B4-5ED3-625E-09D7-70EF86A6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E1D4C-A9BF-19C7-3CFD-7E5078EE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9CEA4-5B50-BA88-7312-28C7B5B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2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E0FD-DA8A-AF8F-B22C-C2050A8C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1FF0D-8E57-47F8-D509-10E6988A5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CAF1F-B907-3CD1-149C-A62829297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227A9-78C1-3249-A8E0-B636BA20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9AE71-5ADA-3F48-2169-C8686D36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DBF2D-534F-BAF9-8B34-9C0D0D3F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5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4CE8E-4D50-05EF-3736-C13E0A42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F865D-D484-CD52-7E5E-140B69A08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AD34-3948-A251-83A6-E0C701B4B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2E92A-468C-9B43-8906-3E2C8D47341E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A68AA-AC5A-1C33-4849-3F20A1F6D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BD267-D22B-9DF5-27CF-E55EB52DF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AA61C3-C865-E34F-A23D-889C7FEE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33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ECAF-D827-C87C-4715-ACAFC504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1" y="-28868"/>
            <a:ext cx="10515600" cy="644968"/>
          </a:xfrm>
        </p:spPr>
        <p:txBody>
          <a:bodyPr>
            <a:normAutofit fontScale="90000"/>
          </a:bodyPr>
          <a:lstStyle/>
          <a:p>
            <a:r>
              <a:rPr lang="en-GB" dirty="0"/>
              <a:t>Supplement: Ice Thickness Calculation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2C07C6-7944-1DF5-6FC5-088D75C996CA}"/>
              </a:ext>
            </a:extLst>
          </p:cNvPr>
          <p:cNvGrpSpPr/>
          <p:nvPr/>
        </p:nvGrpSpPr>
        <p:grpSpPr>
          <a:xfrm>
            <a:off x="548702" y="1268542"/>
            <a:ext cx="2145632" cy="1883459"/>
            <a:chOff x="838200" y="1353036"/>
            <a:chExt cx="4991100" cy="4711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168D9-7F3D-57A2-1561-8335B7FAE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53036"/>
              <a:ext cx="4991100" cy="47117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306020-7178-1292-5E52-B3CA1CA51241}"/>
                </a:ext>
              </a:extLst>
            </p:cNvPr>
            <p:cNvCxnSpPr/>
            <p:nvPr/>
          </p:nvCxnSpPr>
          <p:spPr>
            <a:xfrm>
              <a:off x="2716306" y="1949824"/>
              <a:ext cx="1210235" cy="3039035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0FCA7F-4B7C-BC45-2CC0-61F71D979F77}"/>
                </a:ext>
              </a:extLst>
            </p:cNvPr>
            <p:cNvSpPr txBox="1"/>
            <p:nvPr/>
          </p:nvSpPr>
          <p:spPr>
            <a:xfrm>
              <a:off x="3463322" y="3244334"/>
              <a:ext cx="221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~ 215m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B9CBE2-F184-B52D-49F2-088D8FADA9B3}"/>
              </a:ext>
            </a:extLst>
          </p:cNvPr>
          <p:cNvSpPr txBox="1"/>
          <p:nvPr/>
        </p:nvSpPr>
        <p:spPr>
          <a:xfrm>
            <a:off x="2970583" y="963043"/>
            <a:ext cx="1089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/>
              <a:t>Knowns: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D55A2-36C9-E991-F0E4-7B39230B6618}"/>
              </a:ext>
            </a:extLst>
          </p:cNvPr>
          <p:cNvSpPr txBox="1"/>
          <p:nvPr/>
        </p:nvSpPr>
        <p:spPr>
          <a:xfrm>
            <a:off x="8810835" y="870710"/>
            <a:ext cx="3407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 work from </a:t>
            </a:r>
            <a:r>
              <a:rPr lang="en-GB" b="1" dirty="0"/>
              <a:t>Press, Crary, et al. (1951) </a:t>
            </a:r>
            <a:r>
              <a:rPr lang="en-US" b="1" dirty="0"/>
              <a:t>investigating </a:t>
            </a:r>
          </a:p>
          <a:p>
            <a:r>
              <a:rPr lang="en-US" b="1" dirty="0"/>
              <a:t>flexural wave velocity as a product of wavelength</a:t>
            </a:r>
            <a:endParaRPr lang="en-CH" b="1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92D3F1-63AC-0A90-498A-E5DA87AF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835" y="2172208"/>
            <a:ext cx="3295187" cy="588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07FDDB-CEA5-C2C7-B3F4-811E94CAFEDC}"/>
              </a:ext>
            </a:extLst>
          </p:cNvPr>
          <p:cNvSpPr txBox="1"/>
          <p:nvPr/>
        </p:nvSpPr>
        <p:spPr>
          <a:xfrm>
            <a:off x="9313981" y="2770272"/>
            <a:ext cx="79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485D0D-4718-EE1D-38C8-B644F9F96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551" y="2837974"/>
            <a:ext cx="1013976" cy="292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DA1370-8399-3E4F-5F75-B798425A5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470" y="1329415"/>
            <a:ext cx="5575300" cy="1435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B65226-8630-A2F4-4255-39BC3828CBA2}"/>
              </a:ext>
            </a:extLst>
          </p:cNvPr>
          <p:cNvSpPr txBox="1"/>
          <p:nvPr/>
        </p:nvSpPr>
        <p:spPr>
          <a:xfrm>
            <a:off x="513225" y="931385"/>
            <a:ext cx="84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/>
              <a:t>Event: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C8B5D-FA20-7559-8A93-77BA6DA77319}"/>
              </a:ext>
            </a:extLst>
          </p:cNvPr>
          <p:cNvSpPr txBox="1"/>
          <p:nvPr/>
        </p:nvSpPr>
        <p:spPr>
          <a:xfrm>
            <a:off x="2729811" y="18850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/>
              <a:t>+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35EF8-10B3-2A22-EA1A-F9C8843D752E}"/>
              </a:ext>
            </a:extLst>
          </p:cNvPr>
          <p:cNvSpPr txBox="1"/>
          <p:nvPr/>
        </p:nvSpPr>
        <p:spPr>
          <a:xfrm>
            <a:off x="8524532" y="1775579"/>
            <a:ext cx="4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+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A7A87-7AA1-74F4-8A59-CB64609E764A}"/>
              </a:ext>
            </a:extLst>
          </p:cNvPr>
          <p:cNvSpPr txBox="1"/>
          <p:nvPr/>
        </p:nvSpPr>
        <p:spPr>
          <a:xfrm>
            <a:off x="138094" y="3344373"/>
            <a:ext cx="636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Build on the work from Wetter (2022)</a:t>
            </a:r>
            <a:endParaRPr lang="en-CH" sz="2000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A1E17F-4ED3-6F09-2B67-648CB3416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300" y="3949717"/>
            <a:ext cx="3888068" cy="23218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6E111B-3F45-8647-8993-36BB6978EB8A}"/>
              </a:ext>
            </a:extLst>
          </p:cNvPr>
          <p:cNvSpPr txBox="1"/>
          <p:nvPr/>
        </p:nvSpPr>
        <p:spPr>
          <a:xfrm>
            <a:off x="331026" y="3607294"/>
            <a:ext cx="344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Create bounds for curve fitting</a:t>
            </a:r>
            <a:endParaRPr lang="en-CH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3AF98B-3170-4951-B7CB-5BABE0C5A8C4}"/>
              </a:ext>
            </a:extLst>
          </p:cNvPr>
          <p:cNvSpPr txBox="1"/>
          <p:nvPr/>
        </p:nvSpPr>
        <p:spPr>
          <a:xfrm>
            <a:off x="5340275" y="3598165"/>
            <a:ext cx="636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Fit the curve and calculate the estimated thickness.</a:t>
            </a:r>
            <a:endParaRPr lang="en-GB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F084EC-89BB-124D-254E-B69F517695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" t="-1" r="48530" b="28439"/>
          <a:stretch>
            <a:fillRect/>
          </a:stretch>
        </p:blipFill>
        <p:spPr>
          <a:xfrm>
            <a:off x="5395550" y="3949717"/>
            <a:ext cx="4316168" cy="24866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06FBBE-FF23-7407-19BE-C55FF5E006FA}"/>
              </a:ext>
            </a:extLst>
          </p:cNvPr>
          <p:cNvSpPr txBox="1"/>
          <p:nvPr/>
        </p:nvSpPr>
        <p:spPr>
          <a:xfrm>
            <a:off x="9874604" y="4655881"/>
            <a:ext cx="20907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Calculated: 0.52m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Measured: 0.55m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399147-BE1A-B1FC-C2B1-FD6A97122EFF}"/>
              </a:ext>
            </a:extLst>
          </p:cNvPr>
          <p:cNvSpPr txBox="1"/>
          <p:nvPr/>
        </p:nvSpPr>
        <p:spPr>
          <a:xfrm>
            <a:off x="138094" y="596662"/>
            <a:ext cx="768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Collate information from the detected ice quake event + location:</a:t>
            </a:r>
            <a:endParaRPr lang="en-CH" sz="2000" b="1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3CBD58-5FEF-A1B7-D4C7-8C89DC02C9D6}"/>
              </a:ext>
            </a:extLst>
          </p:cNvPr>
          <p:cNvSpPr txBox="1"/>
          <p:nvPr/>
        </p:nvSpPr>
        <p:spPr>
          <a:xfrm>
            <a:off x="152908" y="6261338"/>
            <a:ext cx="120658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Citation:</a:t>
            </a:r>
          </a:p>
          <a:p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Wetter, Christoph (2022). “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Seismo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-Acoustic Lake Ice Monitoring”. Master’s Thesis. ETH Zürich</a:t>
            </a:r>
          </a:p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-Press, Frank and Maurice Ewing (Oct. 1951). “Propagation of elastic waves in a floating ice sheet”. In: Transactions American Geophysical Union 32.5, pp. 673–678.</a:t>
            </a:r>
          </a:p>
          <a:p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H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5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131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Supplement: Ice Thickness Calculation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 Ariana Erin</dc:creator>
  <cp:lastModifiedBy>David  Ariana Erin</cp:lastModifiedBy>
  <cp:revision>9</cp:revision>
  <dcterms:created xsi:type="dcterms:W3CDTF">2026-04-30T09:53:42Z</dcterms:created>
  <dcterms:modified xsi:type="dcterms:W3CDTF">2026-05-06T09:33:28Z</dcterms:modified>
</cp:coreProperties>
</file>