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4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70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83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302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861944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9225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844430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9597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3687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917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52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213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452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060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848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567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605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954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264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  <p:sldLayoutId id="2147483738" r:id="rId14"/>
    <p:sldLayoutId id="2147483739" r:id="rId15"/>
    <p:sldLayoutId id="214748374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496" y="2621160"/>
            <a:ext cx="6400800" cy="688968"/>
          </a:xfrm>
        </p:spPr>
        <p:txBody>
          <a:bodyPr>
            <a:normAutofit/>
          </a:bodyPr>
          <a:lstStyle/>
          <a:p>
            <a:r>
              <a:rPr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numbers help us understand the world in the era of climate </a:t>
            </a:r>
            <a:r>
              <a:rPr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change</a:t>
            </a:r>
            <a:endParaRPr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0248" y="3672718"/>
            <a:ext cx="3278324" cy="1591056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391" y="3663573"/>
            <a:ext cx="3259261" cy="160020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</p:pic>
      <p:sp>
        <p:nvSpPr>
          <p:cNvPr id="6" name="TextBox 5"/>
          <p:cNvSpPr txBox="1"/>
          <p:nvPr/>
        </p:nvSpPr>
        <p:spPr>
          <a:xfrm>
            <a:off x="1197864" y="5875859"/>
            <a:ext cx="529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Urbanization vs Natural Ecosystems: Surface Runoff and Infiltration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496" y="219457"/>
            <a:ext cx="7333488" cy="2029968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Mathematical </a:t>
            </a:r>
            <a:r>
              <a:rPr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Modeling of Floods: </a:t>
            </a: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Natural </a:t>
            </a:r>
            <a:r>
              <a:rPr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Hazards and Human Impact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Building a Safer Future</a:t>
            </a:r>
            <a:endParaRPr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112265"/>
            <a:ext cx="7318249" cy="3584448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an era of climate change, it is important to understand and protect our environment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learning math and statistics, we can use data to design safer and sustainable cities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can also apply modeling to predict risks from floods and other natural hazards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helps us reduce dangers, protect communities, and take care of the planet.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906769" cy="13208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Project Learning 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Objectives: </a:t>
            </a: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Why 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Mathematics Matters in Ecology</a:t>
            </a:r>
            <a:endParaRPr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2404872"/>
            <a:ext cx="6906770" cy="3636491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Apply mathematical</a:t>
            </a: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models to real-world</a:t>
            </a: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environmental</a:t>
            </a: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problems.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6" algn="r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Evaluate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role of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28900" lvl="6" indent="0" algn="r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human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activity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</a:p>
          <a:p>
            <a:pPr marL="2628900" lvl="6" indent="0" algn="r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 change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9466" y="2404872"/>
            <a:ext cx="3876902" cy="144475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" y="4407408"/>
            <a:ext cx="3706369" cy="1716251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842761" cy="1320800"/>
          </a:xfrm>
        </p:spPr>
        <p:txBody>
          <a:bodyPr>
            <a:normAutofit fontScale="90000"/>
          </a:bodyPr>
          <a:lstStyle/>
          <a:p>
            <a:r>
              <a:rPr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Activity 1 </a:t>
            </a:r>
            <a:r>
              <a:rPr lang="en-US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the Probability of a Flood</a:t>
            </a:r>
            <a:r>
              <a:rPr lang="en-US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dirty="0" smtClean="0"/>
              <a:t/>
            </a:r>
            <a:br>
              <a:rPr lang="en-US" dirty="0" smtClean="0"/>
            </a:b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598" y="2160590"/>
                <a:ext cx="7299961" cy="3880773"/>
              </a:xfrm>
            </p:spPr>
            <p:txBody>
              <a:bodyPr>
                <a:normAutofit/>
              </a:bodyPr>
              <a:lstStyle/>
              <a:p>
                <a:pPr>
                  <a:spcBef>
                    <a:spcPts val="0"/>
                  </a:spcBef>
                </a:pPr>
                <a:r>
                  <a:rPr lang="en-US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Objective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Determine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change in flood risk over a given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period.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endPara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Scenario: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If the annual probability is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 = 0.01(1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% per year), what is the risk over 4 years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  <a:p>
                <a:endPara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Bef>
                    <a:spcPts val="0"/>
                  </a:spcBef>
                </a:pPr>
                <a:r>
                  <a:rPr lang="en-US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Formula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P(at least once)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 −</m:t>
                        </m:r>
                        <m:d>
                          <m:d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</m:d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ar-AE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Bef>
                    <a:spcPts val="0"/>
                  </a:spcBef>
                </a:pPr>
                <a:r>
                  <a:rPr lang="en-US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Solution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years) :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ar-AE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ar-AE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 </m:t>
                        </m:r>
                        <m:r>
                          <m:rPr>
                            <m:nor/>
                          </m:rPr>
                          <a:rPr lang="en-US" b="0" i="0" dirty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ar-AE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ar-AE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ar-AE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 </m:t>
                        </m:r>
                        <m:r>
                          <m:rPr>
                            <m:nor/>
                          </m:rPr>
                          <a:rPr lang="en-US" b="0" i="0" dirty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b="0" dirty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0.</m:t>
                        </m:r>
                        <m:r>
                          <m:rPr>
                            <m:nor/>
                          </m:rPr>
                          <a:rPr lang="en-US" b="0" dirty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01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m:rPr>
                            <m:nor/>
                          </m:rPr>
                          <a:rPr lang="ar-AE" b="0" i="0" dirty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  <m:r>
                          <m:rPr>
                            <m:nor/>
                          </m:rPr>
                          <a:rPr lang="ar-AE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ar-AE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ar-AE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 b="0" i="0" dirty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ar-AE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b="0" i="0" dirty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ar-AE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b="0" i="0" dirty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0.</m:t>
                        </m:r>
                        <m:r>
                          <m:rPr>
                            <m:nor/>
                          </m:rPr>
                          <a:rPr lang="en-US" b="0" i="0" dirty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99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m:rPr>
                            <m:nor/>
                          </m:rPr>
                          <a:rPr lang="ar-AE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4 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0394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(3.94%)</a:t>
                </a:r>
                <a:endParaRPr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598" y="2160590"/>
                <a:ext cx="7299961" cy="3880773"/>
              </a:xfrm>
              <a:blipFill rotWithShape="0">
                <a:blip r:embed="rId2"/>
                <a:stretch>
                  <a:fillRect l="-167" t="-785" b="-7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661416"/>
          </a:xfrm>
        </p:spPr>
        <p:txBody>
          <a:bodyPr/>
          <a:lstStyle/>
          <a:p>
            <a:r>
              <a:rPr 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481328"/>
            <a:ext cx="6347714" cy="4560035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small probabilities grow over time.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In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 years, risk increases to 26%.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542032"/>
            <a:ext cx="5928916" cy="4059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782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did we learn?</a:t>
            </a:r>
            <a:endParaRPr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160590"/>
            <a:ext cx="6513577" cy="3880773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learned that a small yearly probability (1%) does not stay small over time, but increases when we look at more years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learned how to use a formula to calculate the probability of a flood happening at least once over several years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saw that the risk over 4 years is higher than over 1 year, and over 30 years it becomes much higher (about 26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%).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understood that probability helps us predict real-life risks, such as floods, and helps us make better decisions.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329184"/>
            <a:ext cx="7985761" cy="132588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Activity 2 :</a:t>
            </a:r>
            <a:r>
              <a:rPr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Urbanization and </a:t>
            </a:r>
            <a:r>
              <a:rPr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Floods</a:t>
            </a:r>
            <a:r>
              <a:rPr lang="en-US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Why </a:t>
            </a:r>
            <a:r>
              <a:rPr lang="en-US" sz="27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does concrete increase the risk of flooding and what are the consequences?</a:t>
            </a:r>
            <a: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828800"/>
            <a:ext cx="8360666" cy="421256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Determine how different surfaces (forest and concrete) affect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volume of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runoff water and increase flood risk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Scenario: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heavy rainfall of 50 mm (0.05 m) falls over an area of 1 km² (1,000,000 m²).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compare two environments: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Forest: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soil absorbs most of the water. Only 20% becomes runoff (C = 0.2).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Concrete: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surface absorbs no water. All water becomes runoff (C = 1.0).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Calculate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volume of runoff water in both cases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Formula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V = A ⋅ h ⋅ C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Where: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volume of runoff water (m³)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area (m²)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rainfall height (m)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runoff coefficient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48768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Solution:</a:t>
            </a:r>
            <a:endParaRPr sz="2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097281"/>
            <a:ext cx="6347714" cy="1536192"/>
          </a:xfrm>
        </p:spPr>
        <p:txBody>
          <a:bodyPr>
            <a:normAutofit lnSpcReduction="10000"/>
          </a:bodyPr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Forest (C = 0.2):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1,000,000 × 0.05 × 0.2 = 10,000 m³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Concrete (C = 1.0):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1,000,000 × 0.05 × 1 = 50,000 </a:t>
            </a:r>
            <a:r>
              <a:rPr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m³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88847" y="3008376"/>
            <a:ext cx="6658609" cy="5029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88846" y="3611880"/>
            <a:ext cx="7165849" cy="23286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concrete surface produces 50,000 m³ of runoff water, while the forest produces only 10,000 m³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means concrete creates 5 times more runoff water than forest. Since concrete does not absorb water, more water flows into streets and drainage systems, increasing the risk of flooding in urban areas.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did we learn?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590" y="1749110"/>
            <a:ext cx="7400545" cy="4843714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learned that surface type greatly affects how much rainwater becomes runoff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Forest soil absorbs most of the water, so only a small amount contributes to flooding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Concrete surfaces absorb no water, so all the rainwater runs off, dramatically increasing flood risk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Even with the same rainfall, urban areas produce much more runoff than natural areas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learned that urbanization can increase the risk of flooding because it replaces natural surfaces with impermeable ones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the formula V = A · h · C, we can calculate the volume of water that contributes to flooding in different environments.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Insights from b</a:t>
            </a:r>
            <a:r>
              <a:rPr lang="en-US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 activities:</a:t>
            </a:r>
            <a:endParaRPr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554480"/>
            <a:ext cx="7912609" cy="506577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Connecting math and nature: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Through both activities (flood probability and urbanization), we learned how statistics and math help analyze and predict natural events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Impact of human actions: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saw that urbanization increases water runoff and flood risk, showing a direct connection between human construction and the environment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Critical thinking and problem solving: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Working on real-life scenarios, we asked important questions like: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"Where is the boundary between urbanization and environmental safety?"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"How does urban construction affect community safety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?“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Collaboration and application: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completing the activities together, we shared ideas, compared results, and learned from each other, gaining practical experience in using math to solve environmental problems.</a:t>
            </a:r>
          </a:p>
          <a:p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167</TotalTime>
  <Words>504</Words>
  <Application>Microsoft Office PowerPoint</Application>
  <PresentationFormat>On-screen Show (4:3)</PresentationFormat>
  <Paragraphs>77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Cambria</vt:lpstr>
      <vt:lpstr>Cambria Math</vt:lpstr>
      <vt:lpstr>Tahoma</vt:lpstr>
      <vt:lpstr>Times New Roman</vt:lpstr>
      <vt:lpstr>Trebuchet MS</vt:lpstr>
      <vt:lpstr>Wingdings</vt:lpstr>
      <vt:lpstr>Wingdings 3</vt:lpstr>
      <vt:lpstr>Facet</vt:lpstr>
      <vt:lpstr>   Mathematical Modeling of Floods:  Natural Hazards and Human Impact</vt:lpstr>
      <vt:lpstr>Project Learning Objectives:  Why Mathematics Matters in Ecology</vt:lpstr>
      <vt:lpstr>Activity 1 :  What is the Probability of a Flood? </vt:lpstr>
      <vt:lpstr>Conclusion:</vt:lpstr>
      <vt:lpstr>What did we learn?</vt:lpstr>
      <vt:lpstr>Activity 2 : Urbanization and Floods  Why does concrete increase the risk of flooding and what are the consequences? </vt:lpstr>
      <vt:lpstr>Solution:</vt:lpstr>
      <vt:lpstr>What did we learn?</vt:lpstr>
      <vt:lpstr>Insights from both activities:</vt:lpstr>
      <vt:lpstr>Building a Safer Future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Mathematical Modeling of Floods: Natural Hazards and Human Impact</dc:title>
  <dc:subject/>
  <dc:creator>user</dc:creator>
  <cp:keywords/>
  <dc:description>generated using python-pptx</dc:description>
  <cp:lastModifiedBy>Microsoft account</cp:lastModifiedBy>
  <cp:revision>15</cp:revision>
  <dcterms:created xsi:type="dcterms:W3CDTF">2013-01-27T09:14:16Z</dcterms:created>
  <dcterms:modified xsi:type="dcterms:W3CDTF">2026-02-23T18:15:13Z</dcterms:modified>
  <cp:category/>
</cp:coreProperties>
</file>