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9"/>
  </p:sldMasterIdLst>
  <p:notesMasterIdLst>
    <p:notesMasterId r:id="rId14"/>
  </p:notesMasterIdLst>
  <p:sldIdLst>
    <p:sldId id="279" r:id="rId10"/>
    <p:sldId id="320" r:id="rId11"/>
    <p:sldId id="340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632"/>
    <a:srgbClr val="535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>
        <p:scale>
          <a:sx n="100" d="100"/>
          <a:sy n="100" d="100"/>
        </p:scale>
        <p:origin x="990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5" Type="http://schemas.openxmlformats.org/officeDocument/2006/relationships/customXml" Target="../customXml/item5.xml"/><Relationship Id="rId15" Type="http://schemas.openxmlformats.org/officeDocument/2006/relationships/presProps" Target="presProps.xml"/><Relationship Id="rId10" Type="http://schemas.openxmlformats.org/officeDocument/2006/relationships/slide" Target="slides/slid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F953A-1655-4D48-9919-DAF131C5DD03}" type="datetimeFigureOut">
              <a:rPr lang="en-CA" smtClean="0"/>
              <a:t>2026-05-04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42B08-7AF1-4DDB-859A-FBE1302CC9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44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42B08-7AF1-4DDB-859A-FBE1302CC9F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087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3462DB-F01B-AB32-5ED6-90BC0A107B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8113" y="0"/>
            <a:ext cx="6973887" cy="6858000"/>
          </a:xfrm>
          <a:solidFill>
            <a:srgbClr val="DEEAC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D2C2AD0-0E1F-B25D-CF76-B2F2180A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4108817"/>
            <a:ext cx="4598896" cy="1165095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rgbClr val="53585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3C5DF8-557E-B771-B3B5-20E4521EB6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63" y="5549900"/>
            <a:ext cx="4598987" cy="289250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pPr lvl="0"/>
            <a:r>
              <a:rPr lang="en-CA" dirty="0"/>
              <a:t>Presenter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95C2C09-3788-8665-B6D0-91656588FF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263" y="5838825"/>
            <a:ext cx="4598987" cy="27631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100"/>
            </a:lvl1pPr>
          </a:lstStyle>
          <a:p>
            <a:pPr lvl="0"/>
            <a:r>
              <a:rPr lang="en-CA"/>
              <a:t>Date</a:t>
            </a:r>
          </a:p>
        </p:txBody>
      </p:sp>
      <p:pic>
        <p:nvPicPr>
          <p:cNvPr id="10" name="Picture 9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CB647738-B683-A8C3-1BF2-390DCAFA6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4" y="482821"/>
            <a:ext cx="2185416" cy="14691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BCD6A0D-2256-663F-57B3-7C106FBABF4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1" r="32907" b="38292"/>
          <a:stretch/>
        </p:blipFill>
        <p:spPr>
          <a:xfrm flipH="1">
            <a:off x="5574" y="1965601"/>
            <a:ext cx="612648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5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C4DB6-BAFD-EEBB-198A-71A65F13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24" y="1682507"/>
            <a:ext cx="3657600" cy="822568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BD434-7344-870B-868C-3E993E8A8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9207" y="1672707"/>
            <a:ext cx="3657600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C6DD76-E650-B32A-7E7B-E2178641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317EBD-2C1D-A81C-1333-A4C2A4967183}"/>
              </a:ext>
            </a:extLst>
          </p:cNvPr>
          <p:cNvCxnSpPr/>
          <p:nvPr userDrawn="1"/>
        </p:nvCxnSpPr>
        <p:spPr>
          <a:xfrm>
            <a:off x="338328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42833D7-0824-A788-2038-130D60ADA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4C2EAED-3092-B40A-9499-7E63A66D1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7AE26-4E2C-33E4-7240-9E1148E70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A18E35-2E3C-37CD-2910-1BF81E97552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A504F3-5E16-F55E-37E5-D29B7A5B48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0838" y="2578608"/>
            <a:ext cx="3657600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1A108B7-375B-DA5B-DAAE-ACC411A294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42816" y="2582852"/>
            <a:ext cx="3657600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  <a:p>
            <a:pPr lvl="4"/>
            <a:endParaRPr lang="en-CA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83B83C3-282B-ABF1-50CF-AAD44B6501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3304" y="1681163"/>
            <a:ext cx="3657600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9A0CFBBE-FC7B-5CCF-3B3E-6312AE9371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56448" y="2591308"/>
            <a:ext cx="3657600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  <a:p>
            <a:pPr lvl="4"/>
            <a:endParaRPr lang="en-CA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1089AAB-E4B5-C7B2-2A0E-5BB2556977D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0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_one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7C6DD76-E650-B32A-7E7B-E2178641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317EBD-2C1D-A81C-1333-A4C2A4967183}"/>
              </a:ext>
            </a:extLst>
          </p:cNvPr>
          <p:cNvCxnSpPr/>
          <p:nvPr userDrawn="1"/>
        </p:nvCxnSpPr>
        <p:spPr>
          <a:xfrm>
            <a:off x="338328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42833D7-0824-A788-2038-130D60ADA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4C2EAED-3092-B40A-9499-7E63A66D1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7AE26-4E2C-33E4-7240-9E1148E70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A18E35-2E3C-37CD-2910-1BF81E97552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396EC7-7ADB-853A-E85A-DBC2353476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0838" y="2578608"/>
            <a:ext cx="5711825" cy="3711575"/>
          </a:xfrm>
        </p:spPr>
        <p:txBody>
          <a:bodyPr>
            <a:noAutofit/>
          </a:bodyPr>
          <a:lstStyle>
            <a:lvl2pPr marL="342900" indent="-342900">
              <a:buSzPct val="150000"/>
              <a:buFont typeface="Arial" panose="020B0604020202020204" pitchFamily="34" charset="0"/>
              <a:buChar char="•"/>
              <a:defRPr/>
            </a:lvl2pPr>
            <a:lvl3pPr marL="694944" indent="-342900">
              <a:buSzPct val="150000"/>
              <a:buFont typeface="Arial" panose="020B0604020202020204" pitchFamily="34" charset="0"/>
              <a:buChar char="•"/>
              <a:defRPr/>
            </a:lvl3pPr>
            <a:lvl4pPr marL="1042416" indent="-342900">
              <a:buSzPct val="150000"/>
              <a:buFont typeface="Arial" panose="020B0604020202020204" pitchFamily="34" charset="0"/>
              <a:buChar char="•"/>
              <a:defRPr/>
            </a:lvl4pPr>
            <a:lvl5pPr marL="1389888" indent="-342900"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CAB7091-6DE0-2676-9C0F-9F4A19AB8C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9338" y="2581275"/>
            <a:ext cx="5718238" cy="37115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C4DB6-BAFD-EEBB-198A-71A65F13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24" y="1681163"/>
            <a:ext cx="11497056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8DE24D-56DA-FC8D-31AF-E0DEFFED500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24" y="1825625"/>
            <a:ext cx="5486399" cy="4351338"/>
          </a:xfrm>
        </p:spPr>
        <p:txBody>
          <a:bodyPr/>
          <a:lstStyle>
            <a:lvl2pPr marL="342900" indent="-342900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DF260-3ACC-C598-31E1-D2D014F1D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6" y="1825625"/>
            <a:ext cx="5486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291A70A-EF2F-0A7E-73F4-B4FFCE8DC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334345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E14459-0E8B-B4C4-A55E-BAB1B0D3F602}"/>
              </a:ext>
            </a:extLst>
          </p:cNvPr>
          <p:cNvCxnSpPr/>
          <p:nvPr userDrawn="1"/>
        </p:nvCxnSpPr>
        <p:spPr>
          <a:xfrm>
            <a:off x="6095808" y="1816290"/>
            <a:ext cx="0" cy="4352544"/>
          </a:xfrm>
          <a:prstGeom prst="line">
            <a:avLst/>
          </a:prstGeom>
          <a:ln w="28575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1F19CCC-DC51-247D-6B1D-D34C63127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0AD7B8-B711-8408-D8B3-7524C7036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6D1946D-9BA5-1899-0E80-FD33875C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A94B88-F30C-644B-FD37-8BE9DFAEB2E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Sub title &amp;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24" y="2239347"/>
            <a:ext cx="5486400" cy="3937616"/>
          </a:xfrm>
        </p:spPr>
        <p:txBody>
          <a:bodyPr/>
          <a:lstStyle>
            <a:lvl1pPr>
              <a:defRPr sz="1600"/>
            </a:lvl1pPr>
            <a:lvl2pPr marL="342900" indent="-342900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DF260-3ACC-C598-31E1-D2D014F1D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700" y="2239347"/>
            <a:ext cx="5486400" cy="393761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291A70A-EF2F-0A7E-73F4-B4FFCE8DC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334345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2B185-2948-2D56-E212-0DF38AAE6AAC}"/>
              </a:ext>
            </a:extLst>
          </p:cNvPr>
          <p:cNvCxnSpPr/>
          <p:nvPr userDrawn="1"/>
        </p:nvCxnSpPr>
        <p:spPr>
          <a:xfrm>
            <a:off x="6105139" y="2245504"/>
            <a:ext cx="0" cy="3931920"/>
          </a:xfrm>
          <a:prstGeom prst="line">
            <a:avLst/>
          </a:prstGeom>
          <a:ln w="28575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C7AF4A-1047-E06A-52C5-8AB2DB8CF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899" y="1595438"/>
            <a:ext cx="11503152" cy="531941"/>
          </a:xfrm>
        </p:spPr>
        <p:txBody>
          <a:bodyPr anchor="b" anchorCtr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  <a:endParaRPr lang="en-CA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B2898C-578E-1ABC-77C6-EB1DC2E4E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ED1C7-72A4-FC61-DBFA-43D642107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850B2E1-8DAA-9EC3-B1DE-3D8913B105D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6AAFA5-9B62-BCFF-74ED-0939F90844A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35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F95D-C832-D142-013C-1BE4FB96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A54F9B-DB05-2C93-B8B9-10659B8806AE}"/>
              </a:ext>
            </a:extLst>
          </p:cNvPr>
          <p:cNvCxnSpPr/>
          <p:nvPr userDrawn="1"/>
        </p:nvCxnSpPr>
        <p:spPr>
          <a:xfrm>
            <a:off x="338328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CE8ACE2-831A-9562-DC70-CB7B4E232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EAB0A6-3743-3ACB-9086-A5AC1F55A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B2BCF9-7449-0472-9B37-53EA1F352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6DB4AD-C3AF-283B-4DCE-E8772FD99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88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F95D-C832-D142-013C-1BE4FB96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A54F9B-DB05-2C93-B8B9-10659B8806AE}"/>
              </a:ext>
            </a:extLst>
          </p:cNvPr>
          <p:cNvCxnSpPr/>
          <p:nvPr userDrawn="1"/>
        </p:nvCxnSpPr>
        <p:spPr>
          <a:xfrm>
            <a:off x="338328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CE8ACE2-831A-9562-DC70-CB7B4E232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EAB0A6-3743-3ACB-9086-A5AC1F55A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B2BCF9-7449-0472-9B37-53EA1F352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6DB4AD-C3AF-283B-4DCE-E8772FD99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9EDB28-D6D3-8596-2DA9-296532A3C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38" y="1604963"/>
            <a:ext cx="11491912" cy="1417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8D4D1-D577-86F8-C4D0-779BC80D6E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8010" y="3168650"/>
            <a:ext cx="11511867" cy="304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1277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124CA8-0EBA-F2D9-BBC8-3952DA96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CF03AF-F4F2-EE3D-B295-33456A29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4C2F6-EE48-43B3-97D5-572BC4FDA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7752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D2C4B6-41A1-FD58-DC65-02F1EB4AA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424" y="311543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58D3FD-E985-E290-794A-64C6304E35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7200" y="299651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4EB6745-6176-0A2F-6B69-4BFFBC93C9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9976" y="299651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7D2C1CF-B878-F209-6529-6A55DCC1A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424" y="3942434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2B43E34-14FA-BF36-81F7-8CDD900351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3942434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9EB8202-5746-DC6B-5562-1E0B61F34C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9976" y="3942434"/>
            <a:ext cx="3657600" cy="219456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124CA8-0EBA-F2D9-BBC8-3952DA96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CF03AF-F4F2-EE3D-B295-33456A293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4C2F6-EE48-43B3-97D5-572BC4FDA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A8FA31-E50E-40F8-9A42-130C4272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623" y="2405804"/>
            <a:ext cx="5118754" cy="163693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8604021-AA58-6C00-DEE8-FC0DA1D0E53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577B-C47D-657F-C1D4-C3727465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457200"/>
            <a:ext cx="44276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3C0AA-17C4-F944-4700-F473097BE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424" y="2057400"/>
            <a:ext cx="44276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E17D51-E77B-0EF5-7C96-6AC23FEEC07B}"/>
              </a:ext>
            </a:extLst>
          </p:cNvPr>
          <p:cNvCxnSpPr/>
          <p:nvPr userDrawn="1"/>
        </p:nvCxnSpPr>
        <p:spPr>
          <a:xfrm>
            <a:off x="338328" y="2057400"/>
            <a:ext cx="4425696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9AB0B78-D27B-A257-5F22-E486C396B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FA1438-6422-B68D-F5FD-973CFDB9B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08FAE-1B33-96C9-F7BC-08D04BF5D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1DDE13D-0F6D-D688-A738-2D6B1BBD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979AEE-88FE-1E87-30AF-B78EAD4052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00" y="1549400"/>
            <a:ext cx="6704013" cy="4335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DAD047-D7B7-53BD-D9A6-1964E98CAE7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ECB9-790F-53EE-22A0-13F3B90C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457200"/>
            <a:ext cx="44276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88D7B-9C9C-10C0-9828-7ECACFD79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63624"/>
            <a:ext cx="6664388" cy="4297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6B66F-C6A2-D7A3-A25F-EB2676F2D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424" y="2057400"/>
            <a:ext cx="44276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16C5EE-75D0-D449-83DD-010460EE79B3}"/>
              </a:ext>
            </a:extLst>
          </p:cNvPr>
          <p:cNvCxnSpPr/>
          <p:nvPr userDrawn="1"/>
        </p:nvCxnSpPr>
        <p:spPr>
          <a:xfrm>
            <a:off x="344488" y="2057400"/>
            <a:ext cx="4425696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AE5FD11-43E2-1803-FA24-2D5ACFF6C0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479E1-09F8-6E7D-8ABD-CB5B2BCA2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F610D-7BD1-7267-B17F-33B9645E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CA108D-C0CB-AD32-5A53-E8E19EF6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20D11FD-05A3-C795-56E6-A2B6DE24175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5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6E507A-0E85-D785-EBD2-52004B4AB6C5}"/>
              </a:ext>
            </a:extLst>
          </p:cNvPr>
          <p:cNvCxnSpPr/>
          <p:nvPr userDrawn="1"/>
        </p:nvCxnSpPr>
        <p:spPr>
          <a:xfrm>
            <a:off x="325014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27BE3B5-54F4-4AB4-A0B8-B693539F9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7705"/>
            <a:ext cx="1198905" cy="74903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F74BACD-167F-2FBC-600A-F219E9BE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55BFA-37DE-90F3-6BEF-25EBE1882223}"/>
              </a:ext>
            </a:extLst>
          </p:cNvPr>
          <p:cNvSpPr txBox="1"/>
          <p:nvPr userDrawn="1"/>
        </p:nvSpPr>
        <p:spPr>
          <a:xfrm>
            <a:off x="5638800" y="31670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0A3EE3-1A29-2F36-44E6-750ECA4EB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93" y="1548882"/>
            <a:ext cx="11503152" cy="4628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06DD37-A55A-F652-E772-5C9018114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FAFCF5-29A7-0CF3-A037-64001E427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A31DCE-49B8-6800-AE2C-D2A7B5098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630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F606-CF84-598D-EB45-A0F49239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C5436-4E2F-DAB9-7249-78575EE72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66E518-5764-ED24-1C2C-9FA51F8C4644}"/>
              </a:ext>
            </a:extLst>
          </p:cNvPr>
          <p:cNvCxnSpPr/>
          <p:nvPr userDrawn="1"/>
        </p:nvCxnSpPr>
        <p:spPr>
          <a:xfrm>
            <a:off x="334345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BB5EDE4-0EEE-5070-5D85-7845DC7E1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DE4B0C-B831-EEA3-CCB6-8925E7F12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79E7-6FBF-9121-B34B-9747DA875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02ED606-7761-A7F7-C475-716342564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246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87977E-D6B3-A1CF-268B-134E11B1B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312267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37FE3-578C-5977-47A8-F0EEF0043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4424" y="365125"/>
            <a:ext cx="822807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9E10BD-44B2-9E64-0503-31E323BCCD34}"/>
              </a:ext>
            </a:extLst>
          </p:cNvPr>
          <p:cNvCxnSpPr>
            <a:cxnSpLocks/>
          </p:cNvCxnSpPr>
          <p:nvPr userDrawn="1"/>
        </p:nvCxnSpPr>
        <p:spPr>
          <a:xfrm rot="-5400000">
            <a:off x="5840984" y="3272917"/>
            <a:ext cx="5815584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BF90BE-AA6F-16CA-1BAD-4B23BB3C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D2F530-9D94-88FB-34A1-C0F904CD6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42FB8A7-3923-45B1-944A-8144A2237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46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779C35EC-F90E-9F29-8781-BDE5A11842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6075" y="0"/>
            <a:ext cx="5484240" cy="6858000"/>
          </a:xfrm>
          <a:solidFill>
            <a:srgbClr val="DEEA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294093"/>
            <a:ext cx="6180201" cy="11650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338328" y="1474269"/>
            <a:ext cx="6181344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5444AE-B06D-CEB2-1B82-C23AA92BC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Footer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47C3-3E34-35BB-288A-B891C7E99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B4E698-8169-B88C-2BEE-EAF2F5A49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24" y="1825625"/>
            <a:ext cx="6180200" cy="4351338"/>
          </a:xfrm>
        </p:spPr>
        <p:txBody>
          <a:bodyPr/>
          <a:lstStyle>
            <a:lvl2pPr marL="342900" indent="-342900">
              <a:defRPr/>
            </a:lvl2pPr>
            <a:lvl3pPr marL="693738" indent="-346075">
              <a:defRPr/>
            </a:lvl3pPr>
            <a:lvl4pPr marL="1042416">
              <a:defRPr/>
            </a:lvl4pPr>
            <a:lvl5pPr marL="13898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C50FC99-5EB4-8F2D-D6BD-0B551EF87DD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13674" t="-503" r="29723" b="33219"/>
          <a:stretch/>
        </p:blipFill>
        <p:spPr>
          <a:xfrm flipH="1">
            <a:off x="11660" y="1556026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438D-EF6C-7645-7621-C0303AE2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1709738"/>
            <a:ext cx="115031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7D9C-0AE1-FF24-FBA3-BC33ED69C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24" y="4589463"/>
            <a:ext cx="115031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820B7-3E2A-D0E1-45D8-61A57C962748}"/>
              </a:ext>
            </a:extLst>
          </p:cNvPr>
          <p:cNvCxnSpPr/>
          <p:nvPr userDrawn="1"/>
        </p:nvCxnSpPr>
        <p:spPr>
          <a:xfrm>
            <a:off x="338328" y="4587875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41E725AD-65C5-C612-6938-329DFA675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D5E728-A772-1A7C-C665-04D7FC7C0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70D8C6-D83E-DBA5-6000-17E8E9ED9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579C40F-FC68-50BA-068B-AC13D240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D4E7C3-BEB9-2028-FB1B-877FE7E9144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9" t="-1" r="29738" b="49827"/>
          <a:stretch/>
        </p:blipFill>
        <p:spPr>
          <a:xfrm>
            <a:off x="5914538" y="1688359"/>
            <a:ext cx="6277463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0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Right Image - Title &amp;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779C35EC-F90E-9F29-8781-BDE5A11842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6075" y="0"/>
            <a:ext cx="5484240" cy="6858000"/>
          </a:xfrm>
          <a:solidFill>
            <a:srgbClr val="DEEA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294093"/>
            <a:ext cx="6180201" cy="11650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24" y="1825625"/>
            <a:ext cx="6180200" cy="4351338"/>
          </a:xfrm>
        </p:spPr>
        <p:txBody>
          <a:bodyPr/>
          <a:lstStyle>
            <a:lvl2pPr marL="342900" indent="-342900">
              <a:defRPr/>
            </a:lvl2pPr>
            <a:lvl3pPr marL="693738" indent="-346075">
              <a:defRPr/>
            </a:lvl3pPr>
            <a:lvl4pPr marL="1042416">
              <a:defRPr/>
            </a:lvl4pPr>
            <a:lvl5pPr marL="13898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338328" y="1474269"/>
            <a:ext cx="6181344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5444AE-B06D-CEB2-1B82-C23AA92BC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47C3-3E34-35BB-288A-B891C7E99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B4E698-8169-B88C-2BEE-EAF2F5A49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4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Right Image - Title &amp;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779C35EC-F90E-9F29-8781-BDE5A11842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84240" cy="6858000"/>
          </a:xfrm>
          <a:solidFill>
            <a:srgbClr val="DEEA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75" y="278262"/>
            <a:ext cx="6180201" cy="11650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7375" y="1809794"/>
            <a:ext cx="6180200" cy="4351338"/>
          </a:xfrm>
        </p:spPr>
        <p:txBody>
          <a:bodyPr/>
          <a:lstStyle>
            <a:lvl2pPr marL="342900" indent="-342900">
              <a:defRPr/>
            </a:lvl2pPr>
            <a:lvl3pPr marL="693738" indent="-346075">
              <a:defRPr/>
            </a:lvl3pPr>
            <a:lvl4pPr marL="1042416">
              <a:defRPr/>
            </a:lvl4pPr>
            <a:lvl5pPr marL="13898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5661279" y="1458438"/>
            <a:ext cx="6181344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5444AE-B06D-CEB2-1B82-C23AA92BC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47C3-3E34-35BB-288A-B891C7E99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B4E698-8169-B88C-2BEE-EAF2F5A49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81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Left Image - Title &amp;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BD434-7344-870B-868C-3E993E8A8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24871"/>
            <a:ext cx="5653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FC54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3906A78-E352-B8DF-F4F0-1BE671DB0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03900" cy="6858000"/>
          </a:xfrm>
          <a:solidFill>
            <a:srgbClr val="DEEAC2"/>
          </a:solidFill>
        </p:spPr>
        <p:txBody>
          <a:bodyPr/>
          <a:lstStyle/>
          <a:p>
            <a:endParaRPr lang="en-CA"/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78FB3650-652F-BC1C-F3E2-7B6905A3E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108D55-6E59-4C3F-8D5A-F6CD0AA02B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93F4D02-4567-19FD-7A65-54F97B7662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18F93-B670-0D0D-36BE-19A4128FE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C3411C-3022-ACFC-CF8B-B2FB2138CE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72200" y="2196306"/>
            <a:ext cx="5653088" cy="40209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119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Right Image - Title &amp;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2345FF76-9548-1217-0467-192474860B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1469" y="0"/>
            <a:ext cx="5803900" cy="6858000"/>
          </a:xfrm>
          <a:solidFill>
            <a:srgbClr val="DEEA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4FB04-286A-E25A-BCE7-DC89310AB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487D-24EF-2956-F40F-5C8A4F2A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67243D-B42F-BC71-6E8B-9052DEFCDAF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57EF57-758E-9D35-61D9-BECEC9ABEB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362" y="1325159"/>
            <a:ext cx="56530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FC54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9DDD947-1DEA-407C-0343-7B0567C595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4424" y="2286866"/>
            <a:ext cx="5653088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EA80B11-1F74-1D98-916B-BC03F75C4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8" y="327705"/>
            <a:ext cx="1198905" cy="7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9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550D-5F90-927F-DB05-942F2BA1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A614-FA3A-5A11-3A55-AFB6DFDE8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24" y="1825625"/>
            <a:ext cx="5675376" cy="4351338"/>
          </a:xfrm>
        </p:spPr>
        <p:txBody>
          <a:bodyPr/>
          <a:lstStyle>
            <a:lvl2pPr marL="342900" indent="-342900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DF260-3ACC-C598-31E1-D2D014F1D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5775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291A70A-EF2F-0A7E-73F4-B4FFCE8DC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59506D-2B9B-0F58-6B7D-9F7A40E6EE39}"/>
              </a:ext>
            </a:extLst>
          </p:cNvPr>
          <p:cNvCxnSpPr/>
          <p:nvPr userDrawn="1"/>
        </p:nvCxnSpPr>
        <p:spPr>
          <a:xfrm>
            <a:off x="334345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DE73-AA68-DB03-144A-E4220BA72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F9CD1-888A-EC72-13A1-E71217AAF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F3A2C-19A4-E314-FECC-9F359230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25C250A-8AA9-32A1-FB9D-8064C123BCC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7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C4DB6-BAFD-EEBB-198A-71A65F13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24" y="1682507"/>
            <a:ext cx="5653151" cy="82256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BD434-7344-870B-868C-3E993E8A8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53150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rgbClr val="5356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C6DD76-E650-B32A-7E7B-E2178641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317EBD-2C1D-A81C-1333-A4C2A4967183}"/>
              </a:ext>
            </a:extLst>
          </p:cNvPr>
          <p:cNvCxnSpPr/>
          <p:nvPr userDrawn="1"/>
        </p:nvCxnSpPr>
        <p:spPr>
          <a:xfrm>
            <a:off x="338328" y="1474269"/>
            <a:ext cx="11503152" cy="0"/>
          </a:xfrm>
          <a:prstGeom prst="line">
            <a:avLst/>
          </a:prstGeom>
          <a:ln w="19050">
            <a:solidFill>
              <a:srgbClr val="80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42833D7-0824-A788-2038-130D60ADA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4C2EAED-3092-B40A-9499-7E63A66D1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7AE26-4E2C-33E4-7240-9E1148E70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A18E35-2E3C-37CD-2910-1BF81E97552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A504F3-5E16-F55E-37E5-D29B7A5B48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0838" y="2578608"/>
            <a:ext cx="5650992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B1A108B7-375B-DA5B-DAAE-ACC411A294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2838" y="2591308"/>
            <a:ext cx="5650992" cy="3711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  <a:p>
            <a:pPr lvl="4"/>
            <a:endParaRPr lang="en-CA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144BBFE-D46F-F8E7-EAF1-93113E91EFD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674" t="-503" r="29723" b="33219"/>
          <a:stretch/>
        </p:blipFill>
        <p:spPr>
          <a:xfrm>
            <a:off x="5802514" y="1563624"/>
            <a:ext cx="6368044" cy="52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5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D1A26-09C0-DBD8-DDC2-9B3499AA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294093"/>
            <a:ext cx="10149840" cy="1165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F97BE-9A2F-4EAF-A9B5-885FD0D18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24" y="1548882"/>
            <a:ext cx="11503152" cy="4628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D25B-67C2-1D7E-5BEF-B51C34575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6355080"/>
            <a:ext cx="8370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183"/>
                </a:solidFill>
              </a:defRPr>
            </a:lvl1pPr>
          </a:lstStyle>
          <a:p>
            <a:r>
              <a:rPr lang="en-US"/>
              <a:t>Insert Footer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5FE16-6F25-4564-8F4B-A43CDC109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6355080"/>
            <a:ext cx="52643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808183"/>
                </a:solidFill>
              </a:defRPr>
            </a:lvl1pPr>
          </a:lstStyle>
          <a:p>
            <a:pPr algn="r"/>
            <a:fld id="{F83F6E58-D5E2-4E27-A91B-EE9D102391C1}" type="slidenum">
              <a:rPr lang="en-CA" smtClean="0"/>
              <a:pPr algn="r"/>
              <a:t>‹#›</a:t>
            </a:fld>
            <a:endParaRPr lang="en-CA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5258B9C-486E-3AB5-BE8E-FD0796A50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4424" y="6355080"/>
            <a:ext cx="2606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CA" sz="1200" smtClean="0">
                <a:solidFill>
                  <a:srgbClr val="808183"/>
                </a:solidFill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01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6" r:id="rId4"/>
    <p:sldLayoutId id="2147483697" r:id="rId5"/>
    <p:sldLayoutId id="2147483677" r:id="rId6"/>
    <p:sldLayoutId id="2147483687" r:id="rId7"/>
    <p:sldLayoutId id="2147483689" r:id="rId8"/>
    <p:sldLayoutId id="2147483685" r:id="rId9"/>
    <p:sldLayoutId id="2147483695" r:id="rId10"/>
    <p:sldLayoutId id="2147483693" r:id="rId11"/>
    <p:sldLayoutId id="2147483691" r:id="rId12"/>
    <p:sldLayoutId id="2147483690" r:id="rId13"/>
    <p:sldLayoutId id="2147483678" r:id="rId14"/>
    <p:sldLayoutId id="2147483694" r:id="rId15"/>
    <p:sldLayoutId id="2147483679" r:id="rId16"/>
    <p:sldLayoutId id="2147483696" r:id="rId17"/>
    <p:sldLayoutId id="2147483680" r:id="rId18"/>
    <p:sldLayoutId id="2147483681" r:id="rId19"/>
    <p:sldLayoutId id="2147483682" r:id="rId20"/>
    <p:sldLayoutId id="2147483683" r:id="rId21"/>
    <p:sldLayoutId id="214748369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9FC5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FC54D"/>
        </a:buClr>
        <a:buFontTx/>
        <a:buNone/>
        <a:defRPr sz="1600" kern="1200">
          <a:solidFill>
            <a:srgbClr val="53565A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FC54D"/>
        </a:buClr>
        <a:buSzPct val="100000"/>
        <a:buFont typeface="Arial" panose="020B0604020202020204" pitchFamily="34" charset="0"/>
        <a:buChar char="•"/>
        <a:defRPr sz="1600" kern="1200">
          <a:solidFill>
            <a:srgbClr val="53565A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2pPr>
      <a:lvl3pPr marL="694944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FC54D"/>
        </a:buClr>
        <a:buSzPct val="100000"/>
        <a:buFont typeface="Arial" panose="020B0604020202020204" pitchFamily="34" charset="0"/>
        <a:buChar char="•"/>
        <a:defRPr sz="1600" kern="1200">
          <a:solidFill>
            <a:srgbClr val="53565A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3pPr>
      <a:lvl4pPr marL="1042416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FC54D"/>
        </a:buClr>
        <a:buSzPct val="100000"/>
        <a:buFont typeface="Arial" panose="020B0604020202020204" pitchFamily="34" charset="0"/>
        <a:buChar char="•"/>
        <a:defRPr sz="1600" kern="1200">
          <a:solidFill>
            <a:srgbClr val="53565A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4pPr>
      <a:lvl5pPr marL="1389888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FC54D"/>
        </a:buClr>
        <a:buSzPct val="100000"/>
        <a:buFont typeface="Arial" panose="020B0604020202020204" pitchFamily="34" charset="0"/>
        <a:buChar char="•"/>
        <a:defRPr sz="1600" kern="1200">
          <a:solidFill>
            <a:srgbClr val="53565A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6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439C47-731E-7A76-4896-12027AE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54" y="4108817"/>
            <a:ext cx="4598896" cy="1165095"/>
          </a:xfrm>
        </p:spPr>
        <p:txBody>
          <a:bodyPr>
            <a:normAutofit/>
          </a:bodyPr>
          <a:lstStyle/>
          <a:p>
            <a:r>
              <a:rPr lang="en-AU" dirty="0"/>
              <a:t>Using a novel chain of models to mimic source aquifer depressurisation  impacts across the </a:t>
            </a:r>
            <a:r>
              <a:rPr lang="en-AU" dirty="0" err="1"/>
              <a:t>Doongmabulla</a:t>
            </a:r>
            <a:r>
              <a:rPr lang="en-AU" dirty="0"/>
              <a:t> Springs Complex , Queensland, Australia</a:t>
            </a:r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D915D-0F62-C214-6C07-B162FFF0B4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263" y="5399313"/>
            <a:ext cx="4598987" cy="439511"/>
          </a:xfrm>
        </p:spPr>
        <p:txBody>
          <a:bodyPr>
            <a:normAutofit/>
          </a:bodyPr>
          <a:lstStyle/>
          <a:p>
            <a:r>
              <a:rPr lang="en-AU" sz="1100" dirty="0"/>
              <a:t>Anne Gibson</a:t>
            </a:r>
            <a:r>
              <a:rPr lang="en-AU" sz="1100" baseline="30000" dirty="0"/>
              <a:t>1</a:t>
            </a:r>
            <a:r>
              <a:rPr lang="en-AU" sz="1100" dirty="0"/>
              <a:t> Richard Cresswell</a:t>
            </a:r>
            <a:r>
              <a:rPr lang="en-AU" sz="1100" baseline="30000" dirty="0"/>
              <a:t>1</a:t>
            </a:r>
            <a:r>
              <a:rPr lang="en-AU" sz="1100" dirty="0"/>
              <a:t> Jarrah Muller</a:t>
            </a:r>
            <a:r>
              <a:rPr lang="en-AU" sz="1100" baseline="30000" dirty="0"/>
              <a:t>2</a:t>
            </a:r>
            <a:r>
              <a:rPr lang="en-AU" sz="1100" dirty="0"/>
              <a:t> Samantha Capon</a:t>
            </a:r>
            <a:r>
              <a:rPr lang="en-AU" sz="1100" baseline="30000" dirty="0"/>
              <a:t>3</a:t>
            </a:r>
            <a:r>
              <a:rPr lang="en-AU" sz="1100" dirty="0"/>
              <a:t> Rebekah Grieger</a:t>
            </a:r>
            <a:r>
              <a:rPr lang="en-AU" sz="1100" baseline="30000" dirty="0"/>
              <a:t>3</a:t>
            </a:r>
            <a:r>
              <a:rPr lang="en-AU" sz="1100" dirty="0"/>
              <a:t> Penn Lloyd</a:t>
            </a:r>
            <a:r>
              <a:rPr lang="en-AU" sz="1100" baseline="30000" dirty="0"/>
              <a:t>4</a:t>
            </a:r>
            <a:r>
              <a:rPr lang="en-AU" sz="1100" dirty="0"/>
              <a:t> David Stanton</a:t>
            </a:r>
            <a:r>
              <a:rPr lang="en-AU" sz="1100" baseline="30000" dirty="0"/>
              <a:t>5</a:t>
            </a:r>
            <a:r>
              <a:rPr lang="en-AU" sz="1100" dirty="0"/>
              <a:t> Miles Yeates</a:t>
            </a:r>
            <a:r>
              <a:rPr lang="en-AU" sz="1100" baseline="30000" dirty="0"/>
              <a:t>6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2931CD-3EDF-3ECC-46CC-68448EFFF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5 May 2026</a:t>
            </a:r>
          </a:p>
        </p:txBody>
      </p:sp>
      <p:pic>
        <p:nvPicPr>
          <p:cNvPr id="5" name="Content Placeholder 15" descr="A grassy area with water in it&#10;&#10;Description automatically generated">
            <a:extLst>
              <a:ext uri="{FF2B5EF4-FFF2-40B4-BE49-F238E27FC236}">
                <a16:creationId xmlns:a16="http://schemas.microsoft.com/office/drawing/2014/main" id="{C6F08FC8-105E-D7ED-BCEA-7533A2BF8F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11866"/>
          <a:stretch>
            <a:fillRect/>
          </a:stretch>
        </p:blipFill>
        <p:spPr>
          <a:xfrm>
            <a:off x="5218113" y="0"/>
            <a:ext cx="6973887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0A2D9-3399-65E9-44CB-7EF03551E6C2}"/>
              </a:ext>
            </a:extLst>
          </p:cNvPr>
          <p:cNvSpPr txBox="1"/>
          <p:nvPr/>
        </p:nvSpPr>
        <p:spPr>
          <a:xfrm>
            <a:off x="322263" y="6304002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Eco Logical Australia 	</a:t>
            </a:r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BAAM Ecology </a:t>
            </a:r>
            <a:b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EMM Consulting        	</a:t>
            </a:r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Watermark Ecohydrology</a:t>
            </a:r>
          </a:p>
          <a:p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Griffith University       	</a:t>
            </a:r>
            <a:r>
              <a:rPr lang="en-AU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Essence Environmental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8176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FB2E9817-5021-690C-125A-A6550D44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294093"/>
            <a:ext cx="6180201" cy="1165095"/>
          </a:xfrm>
        </p:spPr>
        <p:txBody>
          <a:bodyPr>
            <a:normAutofit fontScale="90000"/>
          </a:bodyPr>
          <a:lstStyle/>
          <a:p>
            <a:r>
              <a:rPr lang="en-CA" dirty="0"/>
              <a:t>Hydro-ecological conceptualisation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0A7AC-A6EF-291B-263B-14CA8ACC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4" y="1729063"/>
            <a:ext cx="6075539" cy="456482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CBF917-0FD1-8C29-52E6-87028BD05D20}"/>
              </a:ext>
            </a:extLst>
          </p:cNvPr>
          <p:cNvCxnSpPr>
            <a:cxnSpLocks/>
          </p:cNvCxnSpPr>
          <p:nvPr/>
        </p:nvCxnSpPr>
        <p:spPr>
          <a:xfrm>
            <a:off x="3515718" y="2446034"/>
            <a:ext cx="155705" cy="71061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C9B62F-9BD1-C84D-0277-C97F271AB7BD}"/>
              </a:ext>
            </a:extLst>
          </p:cNvPr>
          <p:cNvSpPr txBox="1"/>
          <p:nvPr/>
        </p:nvSpPr>
        <p:spPr>
          <a:xfrm>
            <a:off x="2789579" y="2076702"/>
            <a:ext cx="12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vent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4A4C37-95A8-A442-8AB4-53D8DA32D034}"/>
              </a:ext>
            </a:extLst>
          </p:cNvPr>
          <p:cNvCxnSpPr>
            <a:cxnSpLocks/>
          </p:cNvCxnSpPr>
          <p:nvPr/>
        </p:nvCxnSpPr>
        <p:spPr>
          <a:xfrm flipH="1">
            <a:off x="4750100" y="2649251"/>
            <a:ext cx="717250" cy="6550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79BB9E12-BA0B-E1E6-7300-CC68FC78F59C}"/>
              </a:ext>
            </a:extLst>
          </p:cNvPr>
          <p:cNvSpPr/>
          <p:nvPr/>
        </p:nvSpPr>
        <p:spPr>
          <a:xfrm rot="16200000">
            <a:off x="3548687" y="2909496"/>
            <a:ext cx="150435" cy="713191"/>
          </a:xfrm>
          <a:prstGeom prst="rightBracket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A1597080-9516-9323-58A0-40A7171844D7}"/>
              </a:ext>
            </a:extLst>
          </p:cNvPr>
          <p:cNvSpPr/>
          <p:nvPr/>
        </p:nvSpPr>
        <p:spPr>
          <a:xfrm rot="16200000">
            <a:off x="4602729" y="2761417"/>
            <a:ext cx="142277" cy="1304543"/>
          </a:xfrm>
          <a:prstGeom prst="rightBracket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8FFADC-A607-FC9D-AD50-653F65BC0879}"/>
              </a:ext>
            </a:extLst>
          </p:cNvPr>
          <p:cNvSpPr txBox="1"/>
          <p:nvPr/>
        </p:nvSpPr>
        <p:spPr>
          <a:xfrm>
            <a:off x="4802276" y="1857260"/>
            <a:ext cx="1617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 body; </a:t>
            </a:r>
          </a:p>
          <a:p>
            <a:r>
              <a:rPr lang="en-US" dirty="0"/>
              <a:t>permanently </a:t>
            </a:r>
          </a:p>
          <a:p>
            <a:r>
              <a:rPr lang="en-US" dirty="0"/>
              <a:t>wet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1C16DA59-D8F8-9883-F05E-B348F3EFFF44}"/>
              </a:ext>
            </a:extLst>
          </p:cNvPr>
          <p:cNvSpPr/>
          <p:nvPr/>
        </p:nvSpPr>
        <p:spPr>
          <a:xfrm rot="16200000">
            <a:off x="1017081" y="3369642"/>
            <a:ext cx="150435" cy="1434105"/>
          </a:xfrm>
          <a:prstGeom prst="rightBracket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F82119-6C3C-FB11-CF66-6095CA15E083}"/>
              </a:ext>
            </a:extLst>
          </p:cNvPr>
          <p:cNvCxnSpPr>
            <a:cxnSpLocks/>
          </p:cNvCxnSpPr>
          <p:nvPr/>
        </p:nvCxnSpPr>
        <p:spPr>
          <a:xfrm flipH="1">
            <a:off x="1061476" y="2498209"/>
            <a:ext cx="171547" cy="14669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E86825-8317-0020-FE7F-8939B6F47239}"/>
              </a:ext>
            </a:extLst>
          </p:cNvPr>
          <p:cNvSpPr txBox="1"/>
          <p:nvPr/>
        </p:nvSpPr>
        <p:spPr>
          <a:xfrm>
            <a:off x="386808" y="1811001"/>
            <a:ext cx="189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Wetland margins; </a:t>
            </a:r>
          </a:p>
          <a:p>
            <a:pPr algn="r"/>
            <a:r>
              <a:rPr lang="en-US" dirty="0"/>
              <a:t>intermittently </a:t>
            </a:r>
          </a:p>
          <a:p>
            <a:pPr algn="r"/>
            <a:r>
              <a:rPr lang="en-US" dirty="0"/>
              <a:t>wet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722FC4-148D-1EA6-C905-5A7C92E574EB}"/>
              </a:ext>
            </a:extLst>
          </p:cNvPr>
          <p:cNvSpPr/>
          <p:nvPr/>
        </p:nvSpPr>
        <p:spPr>
          <a:xfrm>
            <a:off x="1356313" y="4896695"/>
            <a:ext cx="5063650" cy="139719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ED92BB-56FF-955A-14EE-E31C6224BFD3}"/>
              </a:ext>
            </a:extLst>
          </p:cNvPr>
          <p:cNvSpPr txBox="1"/>
          <p:nvPr/>
        </p:nvSpPr>
        <p:spPr>
          <a:xfrm>
            <a:off x="3176283" y="5400828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Saline/scald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A17B6EF2-9B28-3C85-A3ED-C311C1E76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0590" y="5547283"/>
            <a:ext cx="83705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An Introduction to Eco Logical Australia </a:t>
            </a:r>
            <a:endParaRPr lang="en-CA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02663229-3E9E-57CC-904D-8A4D590C3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143" y="5547283"/>
            <a:ext cx="526433" cy="365125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fld id="{F83F6E58-D5E2-4E27-A91B-EE9D102391C1}" type="slidenum">
              <a:rPr lang="en-CA" smtClean="0"/>
              <a:pPr algn="r">
                <a:spcAft>
                  <a:spcPts val="600"/>
                </a:spcAft>
              </a:pPr>
              <a:t>2</a:t>
            </a:fld>
            <a:endParaRPr lang="en-CA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D40127-02A5-BEDF-B84D-4DDE7CE7E8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08"/>
          <a:stretch/>
        </p:blipFill>
        <p:spPr>
          <a:xfrm>
            <a:off x="7274406" y="3141291"/>
            <a:ext cx="4478262" cy="366108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6F7C7FC-2936-2688-FC9A-C396F92D015F}"/>
              </a:ext>
            </a:extLst>
          </p:cNvPr>
          <p:cNvSpPr/>
          <p:nvPr/>
        </p:nvSpPr>
        <p:spPr>
          <a:xfrm>
            <a:off x="8018385" y="4954592"/>
            <a:ext cx="1863452" cy="1157104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2B6684-E5DE-9C4C-4165-B68A6864BA7C}"/>
              </a:ext>
            </a:extLst>
          </p:cNvPr>
          <p:cNvSpPr/>
          <p:nvPr/>
        </p:nvSpPr>
        <p:spPr>
          <a:xfrm>
            <a:off x="9791615" y="4038611"/>
            <a:ext cx="1863452" cy="1961672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2A754F-ACB0-DB52-218E-0BD7C866101A}"/>
              </a:ext>
            </a:extLst>
          </p:cNvPr>
          <p:cNvCxnSpPr/>
          <p:nvPr/>
        </p:nvCxnSpPr>
        <p:spPr>
          <a:xfrm>
            <a:off x="8580755" y="3921792"/>
            <a:ext cx="2465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E960AB5-35CF-4E30-54DD-EDB643E2C58E}"/>
              </a:ext>
            </a:extLst>
          </p:cNvPr>
          <p:cNvSpPr txBox="1"/>
          <p:nvPr/>
        </p:nvSpPr>
        <p:spPr>
          <a:xfrm>
            <a:off x="8811923" y="3737126"/>
            <a:ext cx="97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636711-10FB-386E-3164-756E28FC4EDD}"/>
              </a:ext>
            </a:extLst>
          </p:cNvPr>
          <p:cNvCxnSpPr/>
          <p:nvPr/>
        </p:nvCxnSpPr>
        <p:spPr>
          <a:xfrm>
            <a:off x="8581415" y="4277107"/>
            <a:ext cx="24658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067CB30-108F-7EBA-BF90-728356700D39}"/>
              </a:ext>
            </a:extLst>
          </p:cNvPr>
          <p:cNvSpPr txBox="1"/>
          <p:nvPr/>
        </p:nvSpPr>
        <p:spPr>
          <a:xfrm>
            <a:off x="8704705" y="4085686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scald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05A4E4-36F5-49B7-0F50-6A067AB60BFE}"/>
              </a:ext>
            </a:extLst>
          </p:cNvPr>
          <p:cNvSpPr/>
          <p:nvPr/>
        </p:nvSpPr>
        <p:spPr>
          <a:xfrm>
            <a:off x="11010900" y="294093"/>
            <a:ext cx="1122768" cy="143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6A49F8-8EE4-A893-CA41-F2C2DA470082}"/>
              </a:ext>
            </a:extLst>
          </p:cNvPr>
          <p:cNvSpPr/>
          <p:nvPr/>
        </p:nvSpPr>
        <p:spPr>
          <a:xfrm>
            <a:off x="10671393" y="238349"/>
            <a:ext cx="1122768" cy="143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64C9B-F6DF-3036-6D81-AE210A5E4F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/>
          <a:stretch/>
        </p:blipFill>
        <p:spPr bwMode="auto">
          <a:xfrm>
            <a:off x="6653061" y="437637"/>
            <a:ext cx="4451280" cy="2640616"/>
          </a:xfrm>
          <a:prstGeom prst="rect">
            <a:avLst/>
          </a:prstGeom>
          <a:noFill/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2263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B6C3-8B3F-2631-5BBD-3145821C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Hydro-ecological modelling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E1A1D-5DCF-8E55-494A-557EBD45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595" y="1554581"/>
            <a:ext cx="3927337" cy="1864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A48F6-C260-F2A4-BC3D-47F693FD94B1}"/>
              </a:ext>
            </a:extLst>
          </p:cNvPr>
          <p:cNvSpPr txBox="1"/>
          <p:nvPr/>
        </p:nvSpPr>
        <p:spPr>
          <a:xfrm>
            <a:off x="336621" y="1574699"/>
            <a:ext cx="48406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Regional groundwater model (MODFLOW)</a:t>
            </a:r>
          </a:p>
          <a:p>
            <a:r>
              <a:rPr lang="en-US" sz="1400" dirty="0"/>
              <a:t>      To understand potential changes to groundwater discharge </a:t>
            </a:r>
          </a:p>
          <a:p>
            <a:r>
              <a:rPr lang="en-US" sz="1400" dirty="0"/>
              <a:t>      at the springs</a:t>
            </a:r>
            <a:endParaRPr lang="en-A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BCB36-E24E-B5B2-D4C0-C852FB76E0BF}"/>
              </a:ext>
            </a:extLst>
          </p:cNvPr>
          <p:cNvSpPr txBox="1"/>
          <p:nvPr/>
        </p:nvSpPr>
        <p:spPr>
          <a:xfrm>
            <a:off x="325356" y="2545868"/>
            <a:ext cx="4257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Wetland water balance model (</a:t>
            </a:r>
            <a:r>
              <a:rPr lang="en-US" dirty="0" err="1"/>
              <a:t>GoldSim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sz="1400" dirty="0"/>
              <a:t>To describe wetland persistence, size and seasonality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326BD-CB3E-B5E5-D1DE-AD7EC89C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277" y="1249062"/>
            <a:ext cx="2792575" cy="2987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86499-7019-C760-2215-8A31742B7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96" y="3897876"/>
            <a:ext cx="2973936" cy="2811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EF5BDB-E4FC-2C1C-E290-9C5AE102CF16}"/>
              </a:ext>
            </a:extLst>
          </p:cNvPr>
          <p:cNvSpPr txBox="1"/>
          <p:nvPr/>
        </p:nvSpPr>
        <p:spPr>
          <a:xfrm>
            <a:off x="325356" y="3611390"/>
            <a:ext cx="54472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Spatial representations of spring hydrology (TUFLOW)</a:t>
            </a:r>
          </a:p>
          <a:p>
            <a:r>
              <a:rPr lang="en-US" dirty="0"/>
              <a:t>    </a:t>
            </a:r>
            <a:r>
              <a:rPr lang="en-US" sz="1400" dirty="0"/>
              <a:t>To predict the area and shape of springs under changing hydrological </a:t>
            </a:r>
          </a:p>
          <a:p>
            <a:r>
              <a:rPr lang="en-US" sz="1400" dirty="0"/>
              <a:t>     scenarios, to be compared to historical wetland persistence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824C36-9190-3F3B-58E8-3AB638A18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277" y="4575554"/>
            <a:ext cx="2792574" cy="19775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B9C798-168D-651A-E22A-2F613FA67B31}"/>
              </a:ext>
            </a:extLst>
          </p:cNvPr>
          <p:cNvSpPr txBox="1"/>
          <p:nvPr/>
        </p:nvSpPr>
        <p:spPr>
          <a:xfrm>
            <a:off x="325356" y="4837943"/>
            <a:ext cx="46982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Species Distribution modelling (</a:t>
            </a:r>
            <a:r>
              <a:rPr lang="en-US" dirty="0" err="1"/>
              <a:t>MaxEnt</a:t>
            </a:r>
            <a:r>
              <a:rPr lang="en-US" dirty="0"/>
              <a:t>)</a:t>
            </a:r>
          </a:p>
          <a:p>
            <a:r>
              <a:rPr lang="en-AU" sz="1400" dirty="0"/>
              <a:t>     To predict potential effects on suitable habitat for key flora </a:t>
            </a:r>
          </a:p>
          <a:p>
            <a:r>
              <a:rPr lang="en-AU" sz="1400" dirty="0"/>
              <a:t>     species under a range of scenarios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E241E0-618C-9F5F-007B-15E4814020A8}"/>
              </a:ext>
            </a:extLst>
          </p:cNvPr>
          <p:cNvSpPr txBox="1"/>
          <p:nvPr/>
        </p:nvSpPr>
        <p:spPr>
          <a:xfrm>
            <a:off x="5438807" y="1693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B816EE-FD40-B5EA-1549-C11BFD70E1E4}"/>
              </a:ext>
            </a:extLst>
          </p:cNvPr>
          <p:cNvSpPr txBox="1"/>
          <p:nvPr/>
        </p:nvSpPr>
        <p:spPr>
          <a:xfrm>
            <a:off x="11477657" y="17901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2D6295-6731-EAF8-E341-0E85B20B7B49}"/>
              </a:ext>
            </a:extLst>
          </p:cNvPr>
          <p:cNvSpPr txBox="1"/>
          <p:nvPr/>
        </p:nvSpPr>
        <p:spPr>
          <a:xfrm>
            <a:off x="7934357" y="42368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20E36-5697-7BFC-CB23-F3CAB9341BEF}"/>
              </a:ext>
            </a:extLst>
          </p:cNvPr>
          <p:cNvSpPr txBox="1"/>
          <p:nvPr/>
        </p:nvSpPr>
        <p:spPr>
          <a:xfrm>
            <a:off x="11660490" y="45755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155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6CFCE2-3CAE-375B-5B4B-556E2499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8DC63F"/>
                </a:solidFill>
                <a:latin typeface="Franklin Gothic Medium Cond" panose="020B0606030402020204" pitchFamily="34" charset="0"/>
              </a:rPr>
              <a:t>Acknowledgements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A333B-E90B-C5EC-E9DE-734B283AB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83F6E58-D5E2-4E27-A91B-EE9D102391C1}" type="slidenum">
              <a:rPr lang="en-CA" smtClean="0"/>
              <a:pPr algn="r"/>
              <a:t>4</a:t>
            </a:fld>
            <a:endParaRPr lang="en-CA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0AA52B2-F780-15FF-FAF2-63786630F4F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48" y="329184"/>
            <a:ext cx="1198905" cy="749030"/>
          </a:xfrm>
          <a:prstGeom prst="rect">
            <a:avLst/>
          </a:prstGeom>
        </p:spPr>
      </p:pic>
      <p:pic>
        <p:nvPicPr>
          <p:cNvPr id="1026" name="Picture 2" descr="EMM Consulting | Climate Active">
            <a:extLst>
              <a:ext uri="{FF2B5EF4-FFF2-40B4-BE49-F238E27FC236}">
                <a16:creationId xmlns:a16="http://schemas.microsoft.com/office/drawing/2014/main" id="{1A086198-F940-03AC-20FF-A32AFB84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64" y="5030915"/>
            <a:ext cx="1942140" cy="7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iffith International | Brisbane QLD">
            <a:extLst>
              <a:ext uri="{FF2B5EF4-FFF2-40B4-BE49-F238E27FC236}">
                <a16:creationId xmlns:a16="http://schemas.microsoft.com/office/drawing/2014/main" id="{8EB2F2ED-45CB-C5F0-387F-DE8A8A23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76" y="21951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37B3D989-EFA8-1B28-261C-38853AE807AD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28937" y="4210260"/>
            <a:ext cx="3306883" cy="537517"/>
          </a:xfrm>
          <a:prstGeom prst="rect">
            <a:avLst/>
          </a:prstGeom>
        </p:spPr>
      </p:pic>
      <p:pic>
        <p:nvPicPr>
          <p:cNvPr id="1034" name="Picture 10" descr="Soil Testing Mackay | Rockhampton &amp; QLD | CQ Soil Testing">
            <a:extLst>
              <a:ext uri="{FF2B5EF4-FFF2-40B4-BE49-F238E27FC236}">
                <a16:creationId xmlns:a16="http://schemas.microsoft.com/office/drawing/2014/main" id="{0517BCE8-E47C-2E90-9064-1435C2A1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37" y="1310724"/>
            <a:ext cx="34194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odiversity Assessment and Management Pty Ltd (BAAM) | LinkedIn">
            <a:extLst>
              <a:ext uri="{FF2B5EF4-FFF2-40B4-BE49-F238E27FC236}">
                <a16:creationId xmlns:a16="http://schemas.microsoft.com/office/drawing/2014/main" id="{F6ACAC50-9357-FC36-46B0-5086B64A1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3" b="30307"/>
          <a:stretch/>
        </p:blipFill>
        <p:spPr bwMode="auto">
          <a:xfrm>
            <a:off x="4519327" y="2475819"/>
            <a:ext cx="1905000" cy="6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D9AF3-C018-6351-663E-D008596DF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27" y="4749647"/>
            <a:ext cx="1871006" cy="1135968"/>
          </a:xfrm>
          <a:prstGeom prst="rect">
            <a:avLst/>
          </a:prstGeom>
        </p:spPr>
      </p:pic>
      <p:pic>
        <p:nvPicPr>
          <p:cNvPr id="1040" name="Picture 16" descr="Job Listings - Environment Institute of Australia and New Zealand">
            <a:extLst>
              <a:ext uri="{FF2B5EF4-FFF2-40B4-BE49-F238E27FC236}">
                <a16:creationId xmlns:a16="http://schemas.microsoft.com/office/drawing/2014/main" id="{0F359641-FDEC-8D12-987A-A0289ECD5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r="8936" b="11060"/>
          <a:stretch/>
        </p:blipFill>
        <p:spPr bwMode="auto">
          <a:xfrm>
            <a:off x="175302" y="2244106"/>
            <a:ext cx="2201662" cy="12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etra Tech Coffey | LinkedIn">
            <a:extLst>
              <a:ext uri="{FF2B5EF4-FFF2-40B4-BE49-F238E27FC236}">
                <a16:creationId xmlns:a16="http://schemas.microsoft.com/office/drawing/2014/main" id="{33B41C78-709C-1E12-C0B7-4E8A49AD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0" y="4486236"/>
            <a:ext cx="1523079" cy="152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Placeholder 25" descr="A person standing in a field&#10;&#10;Description automatically generated">
            <a:extLst>
              <a:ext uri="{FF2B5EF4-FFF2-40B4-BE49-F238E27FC236}">
                <a16:creationId xmlns:a16="http://schemas.microsoft.com/office/drawing/2014/main" id="{D1FCE8EC-20A5-643E-6113-23CB6240BA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3219"/>
          <a:stretch>
            <a:fillRect/>
          </a:stretch>
        </p:blipFill>
        <p:spPr>
          <a:xfrm rot="5400000">
            <a:off x="5999744" y="676856"/>
            <a:ext cx="6879356" cy="55018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4C4409-EDA2-AF7C-6401-5323ED70C9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6268" y="5904207"/>
            <a:ext cx="1682836" cy="9017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9876BB-D339-F5BF-07E7-FD8FD592E3B5}"/>
              </a:ext>
            </a:extLst>
          </p:cNvPr>
          <p:cNvSpPr/>
          <p:nvPr/>
        </p:nvSpPr>
        <p:spPr>
          <a:xfrm>
            <a:off x="10328478" y="53004"/>
            <a:ext cx="1714565" cy="289022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8832F2-6CCB-58B5-87DC-95D6DD0CCE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7469" y="1130445"/>
            <a:ext cx="1495634" cy="1747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AE0DEA-244A-4847-36C5-D588DEDF394F}"/>
              </a:ext>
            </a:extLst>
          </p:cNvPr>
          <p:cNvSpPr txBox="1"/>
          <p:nvPr/>
        </p:nvSpPr>
        <p:spPr>
          <a:xfrm>
            <a:off x="10328478" y="50523"/>
            <a:ext cx="171456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Cresswell et al: #15005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HS8.2.14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17:00–17:10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Room 2.31 </a:t>
            </a:r>
            <a:endParaRPr lang="en-AU" sz="1300" dirty="0">
              <a:solidFill>
                <a:schemeClr val="bg1"/>
              </a:solidFill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36550116"/>
      </p:ext>
    </p:extLst>
  </p:cSld>
  <p:clrMapOvr>
    <a:masterClrMapping/>
  </p:clrMapOvr>
</p:sld>
</file>

<file path=ppt/theme/theme1.xml><?xml version="1.0" encoding="utf-8"?>
<a:theme xmlns:a="http://schemas.openxmlformats.org/drawingml/2006/main" name="ELA">
  <a:themeElements>
    <a:clrScheme name="EL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A33"/>
      </a:accent1>
      <a:accent2>
        <a:srgbClr val="9FC54D"/>
      </a:accent2>
      <a:accent3>
        <a:srgbClr val="53565A"/>
      </a:accent3>
      <a:accent4>
        <a:srgbClr val="808183"/>
      </a:accent4>
      <a:accent5>
        <a:srgbClr val="DEEAC2"/>
      </a:accent5>
      <a:accent6>
        <a:srgbClr val="BBBCBF"/>
      </a:accent6>
      <a:hlink>
        <a:srgbClr val="0563C1"/>
      </a:hlink>
      <a:folHlink>
        <a:srgbClr val="954F72"/>
      </a:folHlink>
    </a:clrScheme>
    <a:fontScheme name="ELA">
      <a:majorFont>
        <a:latin typeface="Franklin Gothic Medium C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LA Dark Green">
      <a:srgbClr val="007A33"/>
    </a:custClr>
    <a:custClr name="ELA Dark Grey">
      <a:srgbClr val="53565A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ELA Light Green">
      <a:srgbClr val="9FC54D"/>
    </a:custClr>
    <a:custClr name="ELA Light Grey">
      <a:srgbClr val="808183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ELA Light Green 30%">
      <a:srgbClr val="DEEAC2"/>
    </a:custClr>
    <a:custClr name="ELA Very Light Grey">
      <a:srgbClr val="BBBCB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ELA" id="{6D338E35-8A76-45BC-8A08-9458C1B83F41}" vid="{E6CE017A-7530-49CD-93F9-116EA11631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3,"isValidatorEnabled":false,"isLocked":false,"elementsMetadata":[],"slideId":"855633653260615680","enableDocumentContentUpdater":false,"version":"2.0"}]]></TemplafySlideTemplateConfiguration>
</file>

<file path=customXml/item3.xml><?xml version="1.0" encoding="utf-8"?>
<TemplafyTemplateConfiguration><![CDATA[{"elementsMetadata":[],"transformationConfigurations":[],"templateName":"ELA Base Template","templateDescription":"","enableDocumentContentUpdater":false,"version":"2.0"}]]></TemplafyTemplateConfiguration>
</file>

<file path=customXml/item4.xml><?xml version="1.0" encoding="utf-8"?>
<TemplafyFormConfiguration><![CDATA[{"formFields":[],"formDataEntries":[]}]]></TemplafyFormConfiguration>
</file>

<file path=customXml/item5.xml><?xml version="1.0" encoding="utf-8"?>
<TemplafySlideTemplateConfiguration><![CDATA[{"slideVersion":1,"isValidatorEnabled":false,"isLocked":false,"elementsMetadata":[],"slideId":"856267762131795976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856267762131795990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83FC7B44-0E7F-4329-92FC-61E6BFA78250}">
  <ds:schemaRefs/>
</ds:datastoreItem>
</file>

<file path=customXml/itemProps2.xml><?xml version="1.0" encoding="utf-8"?>
<ds:datastoreItem xmlns:ds="http://schemas.openxmlformats.org/officeDocument/2006/customXml" ds:itemID="{EB01C2C6-9F94-43C8-B868-6B5773DD3BAB}">
  <ds:schemaRefs/>
</ds:datastoreItem>
</file>

<file path=customXml/itemProps3.xml><?xml version="1.0" encoding="utf-8"?>
<ds:datastoreItem xmlns:ds="http://schemas.openxmlformats.org/officeDocument/2006/customXml" ds:itemID="{548D6DDB-B2D5-4344-A135-4957F8C34D24}">
  <ds:schemaRefs/>
</ds:datastoreItem>
</file>

<file path=customXml/itemProps4.xml><?xml version="1.0" encoding="utf-8"?>
<ds:datastoreItem xmlns:ds="http://schemas.openxmlformats.org/officeDocument/2006/customXml" ds:itemID="{B325178A-1711-412B-B18E-1B9CA4CAF1AE}">
  <ds:schemaRefs/>
</ds:datastoreItem>
</file>

<file path=customXml/itemProps5.xml><?xml version="1.0" encoding="utf-8"?>
<ds:datastoreItem xmlns:ds="http://schemas.openxmlformats.org/officeDocument/2006/customXml" ds:itemID="{22F8AB18-769F-4A16-B7B9-D309F47DA1C5}">
  <ds:schemaRefs/>
</ds:datastoreItem>
</file>

<file path=customXml/itemProps6.xml><?xml version="1.0" encoding="utf-8"?>
<ds:datastoreItem xmlns:ds="http://schemas.openxmlformats.org/officeDocument/2006/customXml" ds:itemID="{B5AE2E41-9B1C-43CA-9BD1-952F3B3A8AB8}">
  <ds:schemaRefs/>
</ds:datastoreItem>
</file>

<file path=customXml/itemProps7.xml><?xml version="1.0" encoding="utf-8"?>
<ds:datastoreItem xmlns:ds="http://schemas.openxmlformats.org/officeDocument/2006/customXml" ds:itemID="{30F34F54-D4D2-4CC9-8AC5-0610476F47C6}">
  <ds:schemaRefs/>
</ds:datastoreItem>
</file>

<file path=customXml/itemProps8.xml><?xml version="1.0" encoding="utf-8"?>
<ds:datastoreItem xmlns:ds="http://schemas.openxmlformats.org/officeDocument/2006/customXml" ds:itemID="{2E252D56-ED73-435E-A892-2E5952CDF1D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ELA</Template>
  <TotalTime>7418</TotalTime>
  <Words>206</Words>
  <Application>Microsoft Office PowerPoint</Application>
  <PresentationFormat>Widescreen</PresentationFormat>
  <Paragraphs>41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Franklin Gothic Medium Cond</vt:lpstr>
      <vt:lpstr>ELA</vt:lpstr>
      <vt:lpstr>Using a novel chain of models to mimic source aquifer depressurisation  impacts across the Doongmabulla Springs Complex , Queensland, Australia</vt:lpstr>
      <vt:lpstr>Hydro-ecological conceptualisation</vt:lpstr>
      <vt:lpstr>Hydro-ecological modelling 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Kam, Trisha</dc:creator>
  <cp:lastModifiedBy>Gibson, Anne</cp:lastModifiedBy>
  <cp:revision>17</cp:revision>
  <dcterms:created xsi:type="dcterms:W3CDTF">2025-09-15T01:30:09Z</dcterms:created>
  <dcterms:modified xsi:type="dcterms:W3CDTF">2026-05-04T09:27:54Z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2024-08-19T04:38:53</vt:lpwstr>
  </property>
  <property fmtid="{D5CDD505-2E9C-101B-9397-08002B2CF9AE}" pid="3" name="TemplafyTenantId">
    <vt:lpwstr>tetratechasp</vt:lpwstr>
  </property>
  <property fmtid="{D5CDD505-2E9C-101B-9397-08002B2CF9AE}" pid="4" name="TemplafyTemplateId">
    <vt:lpwstr>855633635294314740</vt:lpwstr>
  </property>
  <property fmtid="{D5CDD505-2E9C-101B-9397-08002B2CF9AE}" pid="5" name="TemplafyUserProfileId">
    <vt:lpwstr>1070883549208903904</vt:lpwstr>
  </property>
  <property fmtid="{D5CDD505-2E9C-101B-9397-08002B2CF9AE}" pid="6" name="TemplafyFromBlank">
    <vt:bool>false</vt:bool>
  </property>
</Properties>
</file>