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8"/>
  </p:notesMasterIdLst>
  <p:sldIdLst>
    <p:sldId id="256" r:id="rId2"/>
    <p:sldId id="982" r:id="rId3"/>
    <p:sldId id="998" r:id="rId4"/>
    <p:sldId id="370" r:id="rId5"/>
    <p:sldId id="946" r:id="rId6"/>
    <p:sldId id="373" r:id="rId7"/>
    <p:sldId id="947" r:id="rId8"/>
    <p:sldId id="987" r:id="rId9"/>
    <p:sldId id="992" r:id="rId10"/>
    <p:sldId id="999" r:id="rId11"/>
    <p:sldId id="988" r:id="rId12"/>
    <p:sldId id="991" r:id="rId13"/>
    <p:sldId id="996" r:id="rId14"/>
    <p:sldId id="1000" r:id="rId15"/>
    <p:sldId id="994" r:id="rId16"/>
    <p:sldId id="78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636" autoAdjust="0"/>
  </p:normalViewPr>
  <p:slideViewPr>
    <p:cSldViewPr snapToGrid="0">
      <p:cViewPr varScale="1">
        <p:scale>
          <a:sx n="83" d="100"/>
          <a:sy n="83" d="100"/>
        </p:scale>
        <p:origin x="408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AC7CF-DE0E-49FF-A84B-F748DA7E4F7B}" type="datetimeFigureOut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6EC4BC-CBE9-4178-83BE-63F9B1295C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209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Bucaramanga flat slab (between 5◦N and 9◦N), </a:t>
            </a:r>
          </a:p>
          <a:p>
            <a:r>
              <a:rPr lang="en-US" altLang="zh-CN" dirty="0"/>
              <a:t>the Peruvian flat slab (between 5◦S and 14◦S), </a:t>
            </a:r>
          </a:p>
          <a:p>
            <a:r>
              <a:rPr lang="en-US" altLang="zh-CN" dirty="0"/>
              <a:t>and the central Chile flat slab (between 27◦S and 33.5◦S)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EC4BC-CBE9-4178-83BE-63F9B1295C3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973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8667B-4FD6-2569-77A4-04846B85D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BD6A4C3-5A41-6689-CAF9-AD2203B881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A292600-1EC3-E69E-BEE3-5DC77E5917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CAD456-38D6-978A-8147-86A8A33866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EC4BC-CBE9-4178-83BE-63F9B1295C3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43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EC4BC-CBE9-4178-83BE-63F9B1295C3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404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EC4BC-CBE9-4178-83BE-63F9B1295C3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642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with low </a:t>
            </a:r>
            <a:r>
              <a:rPr lang="en-US" altLang="zh-CN" dirty="0" err="1"/>
              <a:t>Vp</a:t>
            </a:r>
            <a:r>
              <a:rPr lang="en-US" altLang="zh-CN" dirty="0"/>
              <a:t>/Vs values associated with</a:t>
            </a:r>
          </a:p>
          <a:p>
            <a:r>
              <a:rPr lang="en-US" altLang="zh-CN" dirty="0"/>
              <a:t>strong coupling and high </a:t>
            </a:r>
            <a:r>
              <a:rPr lang="en-US" altLang="zh-CN" dirty="0" err="1"/>
              <a:t>Vp</a:t>
            </a:r>
            <a:r>
              <a:rPr lang="en-US" altLang="zh-CN" dirty="0"/>
              <a:t>/Vs values corresponding to weak coupling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EC4BC-CBE9-4178-83BE-63F9B1295C3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623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intermediate-depth earthquakes in the slab are generally</a:t>
            </a:r>
          </a:p>
          <a:p>
            <a:r>
              <a:rPr lang="en-US" altLang="zh-CN" dirty="0"/>
              <a:t>attributed to the dehydration of various hydrous minerals, such as</a:t>
            </a:r>
          </a:p>
          <a:p>
            <a:r>
              <a:rPr lang="en-US" altLang="zh-CN" dirty="0" err="1"/>
              <a:t>metabasalt</a:t>
            </a:r>
            <a:r>
              <a:rPr lang="en-US" altLang="zh-CN" dirty="0"/>
              <a:t>, metagabbro, chlorite, and serpentine </a:t>
            </a:r>
          </a:p>
          <a:p>
            <a:r>
              <a:rPr lang="en-US" altLang="zh-CN" dirty="0"/>
              <a:t>The fluids</a:t>
            </a:r>
          </a:p>
          <a:p>
            <a:r>
              <a:rPr lang="en-US" altLang="zh-CN" dirty="0"/>
              <a:t>released from dehydration could migrate upwards into the mantle</a:t>
            </a:r>
          </a:p>
          <a:p>
            <a:r>
              <a:rPr lang="en-US" altLang="zh-CN" dirty="0"/>
              <a:t>wedge, inducing partial melting to form volcanoes. This can explain the</a:t>
            </a:r>
          </a:p>
          <a:p>
            <a:r>
              <a:rPr lang="en-US" altLang="zh-CN" dirty="0"/>
              <a:t>correlation between the abundant intermediate-depth earthquakes and</a:t>
            </a:r>
          </a:p>
          <a:p>
            <a:r>
              <a:rPr lang="en-US" altLang="zh-CN" dirty="0"/>
              <a:t>densely distributed volcanoes to the north of 25.5◦S.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EC4BC-CBE9-4178-83BE-63F9B1295C3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654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6791E-D90C-EE9D-C5DC-EB5268482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7F41FFA-C71F-8431-39EF-0F4AF62BD9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B0BBFC5-8208-6D79-9E4E-3AFADFE75D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intermediate-depth earthquakes in the slab are generally</a:t>
            </a:r>
          </a:p>
          <a:p>
            <a:r>
              <a:rPr lang="en-US" altLang="zh-CN" dirty="0"/>
              <a:t>attributed to the dehydration of various hydrous minerals, such as</a:t>
            </a:r>
          </a:p>
          <a:p>
            <a:r>
              <a:rPr lang="en-US" altLang="zh-CN" dirty="0" err="1"/>
              <a:t>metabasalt</a:t>
            </a:r>
            <a:r>
              <a:rPr lang="en-US" altLang="zh-CN" dirty="0"/>
              <a:t>, metagabbro, chlorite, and serpentine </a:t>
            </a:r>
          </a:p>
          <a:p>
            <a:r>
              <a:rPr lang="en-US" altLang="zh-CN" dirty="0"/>
              <a:t>The fluids</a:t>
            </a:r>
          </a:p>
          <a:p>
            <a:r>
              <a:rPr lang="en-US" altLang="zh-CN" dirty="0"/>
              <a:t>released from dehydration could migrate upwards into the mantle</a:t>
            </a:r>
          </a:p>
          <a:p>
            <a:r>
              <a:rPr lang="en-US" altLang="zh-CN" dirty="0"/>
              <a:t>wedge, inducing partial melting to form volcanoes. This can explain the</a:t>
            </a:r>
          </a:p>
          <a:p>
            <a:r>
              <a:rPr lang="en-US" altLang="zh-CN" dirty="0"/>
              <a:t>correlation between the abundant intermediate-depth earthquakes and</a:t>
            </a:r>
          </a:p>
          <a:p>
            <a:r>
              <a:rPr lang="en-US" altLang="zh-CN" dirty="0"/>
              <a:t>densely distributed volcanoes to the north of 25.5◦S.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88954AB-EE6D-EF1E-247D-9D5C4990D6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EC4BC-CBE9-4178-83BE-63F9B1295C3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377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ADF2C4CC-6424-43A1-8AFB-2E14D9D9D0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76BD325C-103F-4007-9834-026C81B3F3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870342-069A-43D6-A5AB-4BA70A6ED7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3904E3D-8F97-49A2-B3BD-5ACFB8D45178}" type="slidenum">
              <a:rPr lang="zh-CN" altLang="en-US">
                <a:latin typeface="等线" panose="02010600030101010101" pitchFamily="2" charset="-122"/>
              </a:rPr>
              <a:pPr/>
              <a:t>16</a:t>
            </a:fld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4863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C026-2DAB-4AD6-86AA-019EF6CB193F}" type="datetimeFigureOut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EFFD-784C-47AE-A9F0-0B3B1F4141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761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C026-2DAB-4AD6-86AA-019EF6CB193F}" type="datetimeFigureOut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EFFD-784C-47AE-A9F0-0B3B1F4141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526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C026-2DAB-4AD6-86AA-019EF6CB193F}" type="datetimeFigureOut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EFFD-784C-47AE-A9F0-0B3B1F4141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56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C026-2DAB-4AD6-86AA-019EF6CB193F}" type="datetimeFigureOut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EFFD-784C-47AE-A9F0-0B3B1F4141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171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C026-2DAB-4AD6-86AA-019EF6CB193F}" type="datetimeFigureOut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EFFD-784C-47AE-A9F0-0B3B1F4141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780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C026-2DAB-4AD6-86AA-019EF6CB193F}" type="datetimeFigureOut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EFFD-784C-47AE-A9F0-0B3B1F4141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449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C026-2DAB-4AD6-86AA-019EF6CB193F}" type="datetimeFigureOut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EFFD-784C-47AE-A9F0-0B3B1F4141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337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C026-2DAB-4AD6-86AA-019EF6CB193F}" type="datetimeFigureOut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EFFD-784C-47AE-A9F0-0B3B1F4141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469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C026-2DAB-4AD6-86AA-019EF6CB193F}" type="datetimeFigureOut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EFFD-784C-47AE-A9F0-0B3B1F4141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4631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C026-2DAB-4AD6-86AA-019EF6CB193F}" type="datetimeFigureOut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EFFD-784C-47AE-A9F0-0B3B1F4141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283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C026-2DAB-4AD6-86AA-019EF6CB193F}" type="datetimeFigureOut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EFFD-784C-47AE-A9F0-0B3B1F4141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047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9C026-2DAB-4AD6-86AA-019EF6CB193F}" type="datetimeFigureOut">
              <a:rPr lang="zh-CN" altLang="en-US" smtClean="0"/>
              <a:t>2026/5/4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7EFFD-784C-47AE-A9F0-0B3B1F4141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1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5DA67C-79E0-4A1E-8F3E-BD23750D6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154" y="947651"/>
            <a:ext cx="10793691" cy="1941668"/>
          </a:xfrm>
        </p:spPr>
        <p:txBody>
          <a:bodyPr>
            <a:normAutofit fontScale="90000"/>
          </a:bodyPr>
          <a:lstStyle/>
          <a:p>
            <a:r>
              <a:rPr lang="en-US" altLang="zh-CN" sz="4800" b="1" dirty="0">
                <a:solidFill>
                  <a:schemeClr val="accent1">
                    <a:lumMod val="50000"/>
                  </a:schemeClr>
                </a:solidFill>
              </a:rPr>
              <a:t>High-resolution seismic tomography of the  central Chile subduction zone: implications for volcanoes, plate coupling and flat subduction</a:t>
            </a:r>
            <a:endParaRPr lang="zh-CN" altLang="en-US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40977E-381B-4A99-889E-D1275AE3B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7460" y="3827282"/>
            <a:ext cx="9634194" cy="2567976"/>
          </a:xfrm>
        </p:spPr>
        <p:txBody>
          <a:bodyPr>
            <a:noAutofit/>
          </a:bodyPr>
          <a:lstStyle/>
          <a:p>
            <a:r>
              <a:rPr lang="en-US" altLang="zh-CN" sz="2800" b="1" kern="100" dirty="0">
                <a:effectLst/>
                <a:latin typeface="+mn-ea"/>
                <a:cs typeface="Times New Roman" panose="02020603050405020304" pitchFamily="18" charset="0"/>
              </a:rPr>
              <a:t>Lei Gao</a:t>
            </a:r>
            <a:r>
              <a:rPr lang="en-US" altLang="zh-CN" sz="2800" b="1" kern="100" baseline="30000" dirty="0">
                <a:effectLst/>
                <a:latin typeface="+mn-ea"/>
                <a:cs typeface="Times New Roman" panose="02020603050405020304" pitchFamily="18" charset="0"/>
              </a:rPr>
              <a:t>1,2</a:t>
            </a:r>
            <a:r>
              <a:rPr lang="en-US" altLang="zh-CN" sz="2800" b="1" kern="100" dirty="0">
                <a:effectLst/>
                <a:latin typeface="+mn-ea"/>
                <a:cs typeface="Times New Roman" panose="02020603050405020304" pitchFamily="18" charset="0"/>
              </a:rPr>
              <a:t>, Haijiang Zhang</a:t>
            </a:r>
            <a:r>
              <a:rPr lang="en-US" altLang="zh-CN" sz="2800" b="1" kern="100" baseline="30000" dirty="0"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zh-CN" sz="2800" b="1" kern="100" dirty="0">
                <a:latin typeface="+mn-ea"/>
                <a:cs typeface="Times New Roman" panose="02020603050405020304" pitchFamily="18" charset="0"/>
              </a:rPr>
              <a:t>, </a:t>
            </a:r>
            <a:r>
              <a:rPr lang="en-US" altLang="zh-CN" sz="2800" b="1" kern="100" dirty="0">
                <a:effectLst/>
                <a:latin typeface="+mn-ea"/>
                <a:cs typeface="Times New Roman" panose="02020603050405020304" pitchFamily="18" charset="0"/>
              </a:rPr>
              <a:t>Zixin Chen</a:t>
            </a:r>
            <a:r>
              <a:rPr lang="en-US" altLang="zh-CN" sz="2800" b="1" kern="100" baseline="30000" dirty="0"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zh-CN" sz="2800" b="1" kern="100" dirty="0">
                <a:effectLst/>
                <a:latin typeface="+mn-ea"/>
                <a:cs typeface="Times New Roman" panose="02020603050405020304" pitchFamily="18" charset="0"/>
              </a:rPr>
              <a:t>, Ying Liu</a:t>
            </a:r>
            <a:r>
              <a:rPr lang="en-US" altLang="zh-CN" sz="2800" b="1" kern="100" baseline="30000" dirty="0"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zh-CN" altLang="zh-CN" sz="2800" b="1" kern="100" dirty="0">
                <a:effectLst/>
                <a:latin typeface="+mn-ea"/>
                <a:cs typeface="Times New Roman" panose="02020603050405020304" pitchFamily="18" charset="0"/>
              </a:rPr>
              <a:t> </a:t>
            </a:r>
            <a:endParaRPr lang="zh-CN" altLang="zh-CN" sz="28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algn="ctr"/>
            <a:endParaRPr lang="zh-CN" altLang="zh-CN" sz="28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kern="0" baseline="30000" dirty="0"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en-US" altLang="zh-CN" sz="2800" b="1" kern="0" dirty="0">
                <a:effectLst/>
                <a:latin typeface="+mn-ea"/>
                <a:cs typeface="Times New Roman" panose="02020603050405020304" pitchFamily="18" charset="0"/>
              </a:rPr>
              <a:t>Chinese Academy of Geological Sciences</a:t>
            </a:r>
          </a:p>
          <a:p>
            <a:pPr algn="ctr"/>
            <a:r>
              <a:rPr lang="en-US" altLang="zh-CN" sz="2800" b="1" kern="0" baseline="30000" dirty="0">
                <a:effectLst/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zh-CN" sz="2800" b="1" kern="0" dirty="0">
                <a:effectLst/>
                <a:latin typeface="+mn-ea"/>
                <a:cs typeface="Times New Roman" panose="02020603050405020304" pitchFamily="18" charset="0"/>
              </a:rPr>
              <a:t>University of Science and Technology of China</a:t>
            </a:r>
            <a:endParaRPr lang="en-US" altLang="zh-CN" sz="2800" b="1" dirty="0">
              <a:latin typeface="+mn-ea"/>
            </a:endParaRPr>
          </a:p>
          <a:p>
            <a:r>
              <a:rPr lang="en-US" altLang="zh-CN" sz="2800" b="1" dirty="0">
                <a:latin typeface="+mn-ea"/>
              </a:rPr>
              <a:t>2026.05.05</a:t>
            </a:r>
            <a:endParaRPr lang="zh-CN" altLang="en-US" sz="28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52278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F5642-BF67-7FCA-1325-24C0710E9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E3D1FA4-F443-7063-EDC9-F51E260CD36B}"/>
              </a:ext>
            </a:extLst>
          </p:cNvPr>
          <p:cNvSpPr txBox="1"/>
          <p:nvPr/>
        </p:nvSpPr>
        <p:spPr>
          <a:xfrm>
            <a:off x="207409" y="120398"/>
            <a:ext cx="117430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Discussion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等线" panose="02010600030101010101" pitchFamily="2" charset="-122"/>
              </a:rPr>
              <a:t> 2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: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A slab tear exists in the transition zone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D1EC76D-AA43-863F-B364-F7225BD5BBF6}"/>
              </a:ext>
            </a:extLst>
          </p:cNvPr>
          <p:cNvSpPr txBox="1"/>
          <p:nvPr/>
        </p:nvSpPr>
        <p:spPr>
          <a:xfrm>
            <a:off x="7211190" y="4454100"/>
            <a:ext cx="4384799" cy="1323439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/>
              <a:t>Since temperatures are too high for this part of the slab, both shallow and intermediate-depth earthquakes are very limited. 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61421B89-47E9-0E3C-10EE-FF6AC6B87F26}"/>
              </a:ext>
            </a:extLst>
          </p:cNvPr>
          <p:cNvGrpSpPr/>
          <p:nvPr/>
        </p:nvGrpSpPr>
        <p:grpSpPr>
          <a:xfrm>
            <a:off x="809563" y="1080461"/>
            <a:ext cx="6541551" cy="5175918"/>
            <a:chOff x="780442" y="841041"/>
            <a:chExt cx="6541551" cy="517591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30EEEA1-4190-FAC9-6EC7-5EA6FFE60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0442" y="841041"/>
              <a:ext cx="6132887" cy="5175918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17346C0-29F4-4462-0E6B-E14095C43312}"/>
                </a:ext>
              </a:extLst>
            </p:cNvPr>
            <p:cNvSpPr txBox="1"/>
            <p:nvPr/>
          </p:nvSpPr>
          <p:spPr>
            <a:xfrm>
              <a:off x="5973142" y="2326956"/>
              <a:ext cx="13488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FF0000"/>
                  </a:solidFill>
                </a:rPr>
                <a:t>seismic gap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8D18D206-9CC6-62CE-ACD5-719D452B3434}"/>
                </a:ext>
              </a:extLst>
            </p:cNvPr>
            <p:cNvSpPr/>
            <p:nvPr/>
          </p:nvSpPr>
          <p:spPr>
            <a:xfrm>
              <a:off x="5501931" y="2418435"/>
              <a:ext cx="594069" cy="121143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3813976E-E714-22A4-7699-040B8C7C74AB}"/>
              </a:ext>
            </a:extLst>
          </p:cNvPr>
          <p:cNvSpPr txBox="1"/>
          <p:nvPr/>
        </p:nvSpPr>
        <p:spPr>
          <a:xfrm>
            <a:off x="1956530" y="737381"/>
            <a:ext cx="3024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relocated events distribution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DB4BC8A-8C07-B4E5-4B89-3D57C1AAEF2C}"/>
              </a:ext>
            </a:extLst>
          </p:cNvPr>
          <p:cNvSpPr txBox="1"/>
          <p:nvPr/>
        </p:nvSpPr>
        <p:spPr>
          <a:xfrm>
            <a:off x="7211191" y="1080461"/>
            <a:ext cx="4384799" cy="286232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/>
              <a:t>The slab could be torn to form a slab tear when it transits from normal slab subduction to flat slab subduction.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0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/>
              <a:t>Through the slab tear, </a:t>
            </a:r>
            <a:r>
              <a:rPr lang="en-US" altLang="zh-CN" sz="2000" b="1" dirty="0" err="1"/>
              <a:t>subslab</a:t>
            </a:r>
            <a:r>
              <a:rPr lang="en-US" altLang="zh-CN" sz="2000" b="1" dirty="0"/>
              <a:t> hot materials characterized by low velocity anomalies can migrate upwards to form volcanoes.</a:t>
            </a:r>
          </a:p>
        </p:txBody>
      </p:sp>
    </p:spTree>
    <p:extLst>
      <p:ext uri="{BB962C8B-B14F-4D97-AF65-F5344CB8AC3E}">
        <p14:creationId xmlns:p14="http://schemas.microsoft.com/office/powerpoint/2010/main" val="780433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0551A1B0-2C37-472F-ABE9-93C22E94287C}"/>
              </a:ext>
            </a:extLst>
          </p:cNvPr>
          <p:cNvSpPr txBox="1"/>
          <p:nvPr/>
        </p:nvSpPr>
        <p:spPr>
          <a:xfrm>
            <a:off x="329948" y="5759314"/>
            <a:ext cx="11436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/>
              <a:t>Vp</a:t>
            </a:r>
            <a:r>
              <a:rPr lang="en-US" altLang="zh-CN" sz="2000" b="1" dirty="0"/>
              <a:t>/Vs is roughly inversely correlated with the degree of plate coupling.</a:t>
            </a:r>
            <a:endParaRPr lang="zh-CN" altLang="en-US" sz="2000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E15B719-95F6-8A12-FD7F-D4142F1A9806}"/>
              </a:ext>
            </a:extLst>
          </p:cNvPr>
          <p:cNvSpPr txBox="1"/>
          <p:nvPr/>
        </p:nvSpPr>
        <p:spPr>
          <a:xfrm>
            <a:off x="207409" y="120398"/>
            <a:ext cx="1174305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Discussion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等线" panose="02010600030101010101" pitchFamily="2" charset="-122"/>
              </a:rPr>
              <a:t> 3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: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Correlation between seismic velocity and plate coupling variations along the plate interface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6E08D5E-4B1A-D2D2-D068-0841E765BC0D}"/>
              </a:ext>
            </a:extLst>
          </p:cNvPr>
          <p:cNvSpPr txBox="1"/>
          <p:nvPr/>
        </p:nvSpPr>
        <p:spPr>
          <a:xfrm>
            <a:off x="1443487" y="923910"/>
            <a:ext cx="1035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</a:rPr>
              <a:t>Vp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2C38449-41A3-1949-6F35-62B7CE1BD306}"/>
              </a:ext>
            </a:extLst>
          </p:cNvPr>
          <p:cNvSpPr txBox="1"/>
          <p:nvPr/>
        </p:nvSpPr>
        <p:spPr>
          <a:xfrm>
            <a:off x="4433976" y="923910"/>
            <a:ext cx="910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Vs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1BE8C3B-F137-48E8-0702-D33B4115C3C6}"/>
              </a:ext>
            </a:extLst>
          </p:cNvPr>
          <p:cNvSpPr txBox="1"/>
          <p:nvPr/>
        </p:nvSpPr>
        <p:spPr>
          <a:xfrm>
            <a:off x="7067909" y="923910"/>
            <a:ext cx="142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</a:rPr>
              <a:t>Vp</a:t>
            </a:r>
            <a:r>
              <a:rPr lang="en-US" altLang="zh-CN" b="1" dirty="0">
                <a:solidFill>
                  <a:srgbClr val="FF0000"/>
                </a:solidFill>
              </a:rPr>
              <a:t>/Vs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69AAD09-D300-CF4C-CFF2-14EE6C27E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6" y="1366479"/>
            <a:ext cx="8956148" cy="412504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855CFDC-52A0-0F18-E914-F744020AF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072" y="1365536"/>
            <a:ext cx="2900359" cy="375665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B7BA438-E4FA-9443-5CD7-E8D4E5BE2BC2}"/>
              </a:ext>
            </a:extLst>
          </p:cNvPr>
          <p:cNvSpPr txBox="1"/>
          <p:nvPr/>
        </p:nvSpPr>
        <p:spPr>
          <a:xfrm>
            <a:off x="9035799" y="5122189"/>
            <a:ext cx="302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（</a:t>
            </a:r>
            <a:r>
              <a:rPr lang="en-US" altLang="zh-CN" dirty="0" err="1"/>
              <a:t>Yáñez-Cuadra</a:t>
            </a:r>
            <a:r>
              <a:rPr lang="en-US" altLang="zh-CN" dirty="0"/>
              <a:t> et al., 2022</a:t>
            </a:r>
            <a:r>
              <a:rPr lang="zh-CN" altLang="en-US" dirty="0"/>
              <a:t>）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42A13ED-9AA9-CE0D-48D2-7621A497481E}"/>
              </a:ext>
            </a:extLst>
          </p:cNvPr>
          <p:cNvSpPr txBox="1"/>
          <p:nvPr/>
        </p:nvSpPr>
        <p:spPr>
          <a:xfrm>
            <a:off x="9621328" y="923910"/>
            <a:ext cx="1566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plate coupling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09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2ABC19DB-AF82-4F4F-FCD8-BD0EB16CA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41" y="1398268"/>
            <a:ext cx="2900359" cy="375665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1BE8C3B-F137-48E8-0702-D33B4115C3C6}"/>
              </a:ext>
            </a:extLst>
          </p:cNvPr>
          <p:cNvSpPr txBox="1"/>
          <p:nvPr/>
        </p:nvSpPr>
        <p:spPr>
          <a:xfrm>
            <a:off x="782127" y="931658"/>
            <a:ext cx="2150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     </a:t>
            </a:r>
            <a:r>
              <a:rPr lang="en-US" altLang="zh-CN" b="1" dirty="0" err="1">
                <a:solidFill>
                  <a:srgbClr val="FF0000"/>
                </a:solidFill>
              </a:rPr>
              <a:t>Vp</a:t>
            </a:r>
            <a:r>
              <a:rPr lang="en-US" altLang="zh-CN" b="1" dirty="0">
                <a:solidFill>
                  <a:srgbClr val="FF0000"/>
                </a:solidFill>
              </a:rPr>
              <a:t>/Vs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8F9EFFF-2704-DDA8-1F78-A274742D0BC4}"/>
              </a:ext>
            </a:extLst>
          </p:cNvPr>
          <p:cNvSpPr txBox="1"/>
          <p:nvPr/>
        </p:nvSpPr>
        <p:spPr>
          <a:xfrm>
            <a:off x="4024059" y="927184"/>
            <a:ext cx="158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plate coupling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21F9874-77F9-E461-BE1E-E11FA4776181}"/>
              </a:ext>
            </a:extLst>
          </p:cNvPr>
          <p:cNvSpPr txBox="1"/>
          <p:nvPr/>
        </p:nvSpPr>
        <p:spPr>
          <a:xfrm>
            <a:off x="7567577" y="1312151"/>
            <a:ext cx="3597421" cy="9233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altLang="zh-CN" b="1" dirty="0"/>
              <a:t>high Vp/Vs values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relatively weak coupling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70C0"/>
                </a:solidFill>
              </a:rPr>
              <a:t>more fluids in the northern part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0760395-E50F-87F4-DCCF-43E880E0B5F5}"/>
              </a:ext>
            </a:extLst>
          </p:cNvPr>
          <p:cNvSpPr txBox="1"/>
          <p:nvPr/>
        </p:nvSpPr>
        <p:spPr>
          <a:xfrm>
            <a:off x="7567578" y="2750499"/>
            <a:ext cx="2588588" cy="923330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low </a:t>
            </a:r>
            <a:r>
              <a:rPr lang="en-US" altLang="zh-CN" b="1" dirty="0" err="1"/>
              <a:t>Vp</a:t>
            </a:r>
            <a:r>
              <a:rPr lang="en-US" altLang="zh-CN" b="1" dirty="0"/>
              <a:t>/Vs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highest plate coupling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seismic gap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7153C23-9ECA-C25B-FCB7-626349E7457A}"/>
              </a:ext>
            </a:extLst>
          </p:cNvPr>
          <p:cNvSpPr txBox="1"/>
          <p:nvPr/>
        </p:nvSpPr>
        <p:spPr>
          <a:xfrm>
            <a:off x="5910523" y="825733"/>
            <a:ext cx="1348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event distribution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6465FA1-07CB-9EA4-10E9-642DE649EC93}"/>
              </a:ext>
            </a:extLst>
          </p:cNvPr>
          <p:cNvSpPr txBox="1"/>
          <p:nvPr/>
        </p:nvSpPr>
        <p:spPr>
          <a:xfrm>
            <a:off x="3365368" y="5154921"/>
            <a:ext cx="302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（</a:t>
            </a:r>
            <a:r>
              <a:rPr lang="en-US" altLang="zh-CN" dirty="0" err="1"/>
              <a:t>Yáñez-Cuadra</a:t>
            </a:r>
            <a:r>
              <a:rPr lang="en-US" altLang="zh-CN" dirty="0"/>
              <a:t> et al., 2022</a:t>
            </a:r>
            <a:r>
              <a:rPr lang="zh-CN" altLang="en-US" dirty="0"/>
              <a:t>）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C31C2EB-C956-9A3B-C6D9-D79AF9E34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7"/>
          <a:stretch/>
        </p:blipFill>
        <p:spPr>
          <a:xfrm>
            <a:off x="207409" y="1369969"/>
            <a:ext cx="3095691" cy="4089763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AF1A25C2-97EA-1461-A9F0-C0DAAD32918D}"/>
              </a:ext>
            </a:extLst>
          </p:cNvPr>
          <p:cNvSpPr txBox="1"/>
          <p:nvPr/>
        </p:nvSpPr>
        <p:spPr>
          <a:xfrm>
            <a:off x="10283493" y="2689732"/>
            <a:ext cx="19085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</a:rPr>
              <a:t>the plate is highly locked in the shallow depth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BC48D3C-505B-4C3D-318B-6532507A8918}"/>
              </a:ext>
            </a:extLst>
          </p:cNvPr>
          <p:cNvSpPr txBox="1"/>
          <p:nvPr/>
        </p:nvSpPr>
        <p:spPr>
          <a:xfrm>
            <a:off x="207409" y="120398"/>
            <a:ext cx="1174305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Discussion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等线" panose="02010600030101010101" pitchFamily="2" charset="-122"/>
              </a:rPr>
              <a:t> 3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: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Correlation between seismic velocity and plate coupling variations along the plate interface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07824A5-922D-F058-1E2B-6287EF15D404}"/>
              </a:ext>
            </a:extLst>
          </p:cNvPr>
          <p:cNvSpPr txBox="1"/>
          <p:nvPr/>
        </p:nvSpPr>
        <p:spPr>
          <a:xfrm>
            <a:off x="390223" y="5758933"/>
            <a:ext cx="115602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/>
              <a:t>Generally, high </a:t>
            </a:r>
            <a:r>
              <a:rPr lang="en-US" altLang="zh-CN" sz="2000" b="1" dirty="0" err="1"/>
              <a:t>Vp</a:t>
            </a:r>
            <a:r>
              <a:rPr lang="en-US" altLang="zh-CN" sz="2000" b="1" dirty="0"/>
              <a:t>/Vs values can be interpreted due to the existence of fluids and high fluid pore pressures.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925ED6-5097-C1A1-58B1-78A2EC8B7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269" y="1385791"/>
            <a:ext cx="982206" cy="3771397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C4DFA2B-F5EE-E577-FE75-6C63C293FDDD}"/>
              </a:ext>
            </a:extLst>
          </p:cNvPr>
          <p:cNvSpPr txBox="1"/>
          <p:nvPr/>
        </p:nvSpPr>
        <p:spPr>
          <a:xfrm>
            <a:off x="6466049" y="2446824"/>
            <a:ext cx="1348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seismic gap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D4622D71-77B6-0ACE-5530-ABBAD39B169B}"/>
              </a:ext>
            </a:extLst>
          </p:cNvPr>
          <p:cNvSpPr/>
          <p:nvPr/>
        </p:nvSpPr>
        <p:spPr>
          <a:xfrm>
            <a:off x="6095009" y="2479843"/>
            <a:ext cx="514489" cy="9491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064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19A58-5558-59DF-706F-56D27A67A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2161EFF0-FC87-6763-23C0-6DE7E0E5ADDF}"/>
              </a:ext>
            </a:extLst>
          </p:cNvPr>
          <p:cNvSpPr txBox="1"/>
          <p:nvPr/>
        </p:nvSpPr>
        <p:spPr>
          <a:xfrm>
            <a:off x="-17066" y="569775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/>
              <a:t>the northern cluster of volcanoes is predominantly associated with abundant intermediate-depth earthquakes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/>
              <a:t>the intermediate-depth earthquakes are generally attributed to the dehydration of various hydrous minerals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F2BC2D9-198A-C1B2-7E9E-5C1E682D8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41" y="1398268"/>
            <a:ext cx="2900359" cy="375665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0788FD7-1F90-4BDD-9C1B-93D3FD24EC3A}"/>
              </a:ext>
            </a:extLst>
          </p:cNvPr>
          <p:cNvSpPr txBox="1"/>
          <p:nvPr/>
        </p:nvSpPr>
        <p:spPr>
          <a:xfrm>
            <a:off x="782127" y="931658"/>
            <a:ext cx="2150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     </a:t>
            </a:r>
            <a:r>
              <a:rPr lang="en-US" altLang="zh-CN" b="1" dirty="0" err="1">
                <a:solidFill>
                  <a:srgbClr val="FF0000"/>
                </a:solidFill>
              </a:rPr>
              <a:t>Vp</a:t>
            </a:r>
            <a:r>
              <a:rPr lang="en-US" altLang="zh-CN" b="1" dirty="0">
                <a:solidFill>
                  <a:srgbClr val="FF0000"/>
                </a:solidFill>
              </a:rPr>
              <a:t>/Vs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9DFC6D4-056B-229E-99E3-BC87556D9466}"/>
              </a:ext>
            </a:extLst>
          </p:cNvPr>
          <p:cNvSpPr txBox="1"/>
          <p:nvPr/>
        </p:nvSpPr>
        <p:spPr>
          <a:xfrm>
            <a:off x="4024059" y="927184"/>
            <a:ext cx="158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plate coupling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28A4F9B-DAA7-EB34-14B6-A958E07F9BEB}"/>
              </a:ext>
            </a:extLst>
          </p:cNvPr>
          <p:cNvSpPr txBox="1"/>
          <p:nvPr/>
        </p:nvSpPr>
        <p:spPr>
          <a:xfrm>
            <a:off x="7567577" y="1312151"/>
            <a:ext cx="4055079" cy="12003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altLang="zh-CN" b="1" dirty="0"/>
              <a:t>high Vp/Vs values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relatively weak coupling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70C0"/>
                </a:solidFill>
              </a:rPr>
              <a:t>events predominantly concentrate at intermediate depths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1EF47A7-032B-11CA-4F14-FDC9E4CCE18D}"/>
              </a:ext>
            </a:extLst>
          </p:cNvPr>
          <p:cNvSpPr txBox="1"/>
          <p:nvPr/>
        </p:nvSpPr>
        <p:spPr>
          <a:xfrm>
            <a:off x="7567578" y="2750499"/>
            <a:ext cx="2588588" cy="923330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low </a:t>
            </a:r>
            <a:r>
              <a:rPr lang="en-US" altLang="zh-CN" b="1" dirty="0" err="1"/>
              <a:t>Vp</a:t>
            </a:r>
            <a:r>
              <a:rPr lang="en-US" altLang="zh-CN" b="1" dirty="0"/>
              <a:t>/Vs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highest plate coupling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seismic gap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4737EB0-144B-7BDF-8DF2-243821A122EA}"/>
              </a:ext>
            </a:extLst>
          </p:cNvPr>
          <p:cNvSpPr txBox="1"/>
          <p:nvPr/>
        </p:nvSpPr>
        <p:spPr>
          <a:xfrm>
            <a:off x="3365368" y="5154921"/>
            <a:ext cx="302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（</a:t>
            </a:r>
            <a:r>
              <a:rPr lang="en-US" altLang="zh-CN" dirty="0" err="1"/>
              <a:t>Yáñez-Cuadra</a:t>
            </a:r>
            <a:r>
              <a:rPr lang="en-US" altLang="zh-CN" dirty="0"/>
              <a:t> et al., 2022</a:t>
            </a:r>
            <a:r>
              <a:rPr lang="zh-CN" altLang="en-US" dirty="0"/>
              <a:t>）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67265B0-DA23-605C-F362-8F6F2B698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7"/>
          <a:stretch/>
        </p:blipFill>
        <p:spPr>
          <a:xfrm>
            <a:off x="207409" y="1369969"/>
            <a:ext cx="3095691" cy="4089763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4AF0668D-97CB-E984-6B91-CF3873C4F15D}"/>
              </a:ext>
            </a:extLst>
          </p:cNvPr>
          <p:cNvSpPr/>
          <p:nvPr/>
        </p:nvSpPr>
        <p:spPr>
          <a:xfrm rot="613533">
            <a:off x="2403958" y="1319069"/>
            <a:ext cx="393402" cy="1557261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C78059E6-CCB5-A704-8B7D-31C0B27D657D}"/>
              </a:ext>
            </a:extLst>
          </p:cNvPr>
          <p:cNvSpPr/>
          <p:nvPr/>
        </p:nvSpPr>
        <p:spPr>
          <a:xfrm>
            <a:off x="2217744" y="2967861"/>
            <a:ext cx="484216" cy="5839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E5822E5-2CB4-5917-943C-6DB972B4BF06}"/>
              </a:ext>
            </a:extLst>
          </p:cNvPr>
          <p:cNvSpPr txBox="1"/>
          <p:nvPr/>
        </p:nvSpPr>
        <p:spPr>
          <a:xfrm>
            <a:off x="2509130" y="869907"/>
            <a:ext cx="15097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 </a:t>
            </a:r>
            <a:r>
              <a:rPr lang="en-US" altLang="zh-CN" b="1" dirty="0">
                <a:solidFill>
                  <a:srgbClr val="002060"/>
                </a:solidFill>
              </a:rPr>
              <a:t>the northern cluster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B001D3E-9AF0-6387-1D32-B3C9CD7C932C}"/>
              </a:ext>
            </a:extLst>
          </p:cNvPr>
          <p:cNvSpPr txBox="1"/>
          <p:nvPr/>
        </p:nvSpPr>
        <p:spPr>
          <a:xfrm>
            <a:off x="1755254" y="3573692"/>
            <a:ext cx="15097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the central cluster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D632B7A-E0A3-AFB6-6E1D-13158433172C}"/>
              </a:ext>
            </a:extLst>
          </p:cNvPr>
          <p:cNvSpPr txBox="1"/>
          <p:nvPr/>
        </p:nvSpPr>
        <p:spPr>
          <a:xfrm>
            <a:off x="5910523" y="825733"/>
            <a:ext cx="1348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event distribution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EDCCA64-F004-EB1D-B076-CA91BC65C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269" y="1385791"/>
            <a:ext cx="982206" cy="377139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7CECBEE2-C727-50D4-09B6-AC48F405CDB1}"/>
              </a:ext>
            </a:extLst>
          </p:cNvPr>
          <p:cNvSpPr txBox="1"/>
          <p:nvPr/>
        </p:nvSpPr>
        <p:spPr>
          <a:xfrm>
            <a:off x="207409" y="120398"/>
            <a:ext cx="1174305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Discussion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等线" panose="02010600030101010101" pitchFamily="2" charset="-122"/>
              </a:rPr>
              <a:t> 3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: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Correlation between seismic velocity and plate coupling variations along the plate interface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023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5E7EB-93FA-629A-90BA-58CBC3F06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DABE0D82-9F72-3739-D5D8-AEB98F8E3323}"/>
              </a:ext>
            </a:extLst>
          </p:cNvPr>
          <p:cNvSpPr txBox="1"/>
          <p:nvPr/>
        </p:nvSpPr>
        <p:spPr>
          <a:xfrm>
            <a:off x="62269" y="5803659"/>
            <a:ext cx="12011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/>
              <a:t>For the southernmost part, we think the subduction of the Juan Fernandez Ridge could partly contribute to the reduced plate coupling.</a:t>
            </a:r>
            <a:endParaRPr lang="zh-CN" altLang="en-US" sz="2000" b="1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6144EC0-7641-9E88-96AF-0E8266062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41" y="1398268"/>
            <a:ext cx="2900359" cy="375665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723B33E-6E08-9661-BA02-1C045E87D46C}"/>
              </a:ext>
            </a:extLst>
          </p:cNvPr>
          <p:cNvSpPr txBox="1"/>
          <p:nvPr/>
        </p:nvSpPr>
        <p:spPr>
          <a:xfrm>
            <a:off x="782127" y="931658"/>
            <a:ext cx="2150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     </a:t>
            </a:r>
            <a:r>
              <a:rPr lang="en-US" altLang="zh-CN" b="1" dirty="0" err="1">
                <a:solidFill>
                  <a:srgbClr val="FF0000"/>
                </a:solidFill>
              </a:rPr>
              <a:t>Vp</a:t>
            </a:r>
            <a:r>
              <a:rPr lang="en-US" altLang="zh-CN" b="1" dirty="0">
                <a:solidFill>
                  <a:srgbClr val="FF0000"/>
                </a:solidFill>
              </a:rPr>
              <a:t>/Vs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516A12B-D24F-D2E7-DC41-838219755D35}"/>
              </a:ext>
            </a:extLst>
          </p:cNvPr>
          <p:cNvSpPr txBox="1"/>
          <p:nvPr/>
        </p:nvSpPr>
        <p:spPr>
          <a:xfrm>
            <a:off x="4024059" y="927184"/>
            <a:ext cx="158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plate coupling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C778267-903C-76CE-904C-ABF5DDC71BEA}"/>
              </a:ext>
            </a:extLst>
          </p:cNvPr>
          <p:cNvSpPr txBox="1"/>
          <p:nvPr/>
        </p:nvSpPr>
        <p:spPr>
          <a:xfrm>
            <a:off x="7567577" y="1312151"/>
            <a:ext cx="4055079" cy="12003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altLang="zh-CN" b="1" dirty="0"/>
              <a:t>high Vp/Vs values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relatively weak coupling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70C0"/>
                </a:solidFill>
              </a:rPr>
              <a:t>events predominantly concentrate at intermediate depths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DE668CA-2673-908F-6AE2-9BAE96D64374}"/>
              </a:ext>
            </a:extLst>
          </p:cNvPr>
          <p:cNvSpPr txBox="1"/>
          <p:nvPr/>
        </p:nvSpPr>
        <p:spPr>
          <a:xfrm>
            <a:off x="7567577" y="3911848"/>
            <a:ext cx="4055080" cy="1200329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altLang="zh-CN" b="1" dirty="0"/>
              <a:t>medium Vp/Vs values (&gt;1.73)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relatively weak coupling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events predominantly concentrate at shallower depths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B94FB41-EBAA-6835-A18E-70B9229AE32F}"/>
              </a:ext>
            </a:extLst>
          </p:cNvPr>
          <p:cNvSpPr txBox="1"/>
          <p:nvPr/>
        </p:nvSpPr>
        <p:spPr>
          <a:xfrm>
            <a:off x="7567578" y="2750499"/>
            <a:ext cx="2588588" cy="923330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low </a:t>
            </a:r>
            <a:r>
              <a:rPr lang="en-US" altLang="zh-CN" b="1" dirty="0" err="1"/>
              <a:t>Vp</a:t>
            </a:r>
            <a:r>
              <a:rPr lang="en-US" altLang="zh-CN" b="1" dirty="0"/>
              <a:t>/Vs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highest plate coupling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seismic gap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DF7CE94-F4F9-6510-92DC-F7D8DC3DAC76}"/>
              </a:ext>
            </a:extLst>
          </p:cNvPr>
          <p:cNvSpPr txBox="1"/>
          <p:nvPr/>
        </p:nvSpPr>
        <p:spPr>
          <a:xfrm>
            <a:off x="3365368" y="5154921"/>
            <a:ext cx="302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（</a:t>
            </a:r>
            <a:r>
              <a:rPr lang="en-US" altLang="zh-CN" dirty="0" err="1"/>
              <a:t>Yáñez-Cuadra</a:t>
            </a:r>
            <a:r>
              <a:rPr lang="en-US" altLang="zh-CN" dirty="0"/>
              <a:t> et al., 2022</a:t>
            </a:r>
            <a:r>
              <a:rPr lang="zh-CN" altLang="en-US" dirty="0"/>
              <a:t>）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6A3035E-E2B7-4645-558C-98E1F1B4E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7"/>
          <a:stretch/>
        </p:blipFill>
        <p:spPr>
          <a:xfrm>
            <a:off x="207409" y="1369969"/>
            <a:ext cx="3095691" cy="4089763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BB5D563E-303D-EE01-F064-397DCB3F2C04}"/>
              </a:ext>
            </a:extLst>
          </p:cNvPr>
          <p:cNvSpPr/>
          <p:nvPr/>
        </p:nvSpPr>
        <p:spPr>
          <a:xfrm rot="613533">
            <a:off x="2403958" y="1319069"/>
            <a:ext cx="393402" cy="1557261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D084BB6E-A43D-3CCB-58A4-76BA2212A274}"/>
              </a:ext>
            </a:extLst>
          </p:cNvPr>
          <p:cNvSpPr/>
          <p:nvPr/>
        </p:nvSpPr>
        <p:spPr>
          <a:xfrm>
            <a:off x="2217744" y="2967861"/>
            <a:ext cx="484216" cy="5839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F5FF159-31C7-3A08-63AB-5B3516A8E7C0}"/>
              </a:ext>
            </a:extLst>
          </p:cNvPr>
          <p:cNvSpPr txBox="1"/>
          <p:nvPr/>
        </p:nvSpPr>
        <p:spPr>
          <a:xfrm>
            <a:off x="2509130" y="869907"/>
            <a:ext cx="15097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 </a:t>
            </a:r>
            <a:r>
              <a:rPr lang="en-US" altLang="zh-CN" b="1" dirty="0">
                <a:solidFill>
                  <a:srgbClr val="002060"/>
                </a:solidFill>
              </a:rPr>
              <a:t>the northern cluster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B8327AE-F4E3-24AA-03AB-7D794CC33A97}"/>
              </a:ext>
            </a:extLst>
          </p:cNvPr>
          <p:cNvSpPr txBox="1"/>
          <p:nvPr/>
        </p:nvSpPr>
        <p:spPr>
          <a:xfrm>
            <a:off x="1755254" y="3573692"/>
            <a:ext cx="15097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the central cluster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9C5B830-5142-1AB2-7363-485A52AE6DCD}"/>
              </a:ext>
            </a:extLst>
          </p:cNvPr>
          <p:cNvSpPr txBox="1"/>
          <p:nvPr/>
        </p:nvSpPr>
        <p:spPr>
          <a:xfrm>
            <a:off x="5910523" y="825733"/>
            <a:ext cx="1348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event distribution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43F048F-A457-B26F-9D03-C22252804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269" y="1385791"/>
            <a:ext cx="982206" cy="377139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878A84A-25C1-DF5B-5598-E4D045A31B64}"/>
              </a:ext>
            </a:extLst>
          </p:cNvPr>
          <p:cNvSpPr txBox="1"/>
          <p:nvPr/>
        </p:nvSpPr>
        <p:spPr>
          <a:xfrm>
            <a:off x="207409" y="120398"/>
            <a:ext cx="1174305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Discussion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等线" panose="02010600030101010101" pitchFamily="2" charset="-122"/>
              </a:rPr>
              <a:t> 3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: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Correlation between seismic velocity and plate coupling variations along the plate interface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658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028D7-8657-0E24-8DDA-E8910042B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4A2F531B-47D7-9C26-EB87-183A63D5C0F0}"/>
              </a:ext>
            </a:extLst>
          </p:cNvPr>
          <p:cNvSpPr txBox="1"/>
          <p:nvPr/>
        </p:nvSpPr>
        <p:spPr>
          <a:xfrm>
            <a:off x="7001749" y="1469471"/>
            <a:ext cx="503387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/>
              <a:t>From north to south, the slab subduction angle transitions from normal subduction to flat-slab subduction;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/>
              <a:t>A slab tear occurs in the central segment, leading to the formation of a seismic gap and a volcanic cluster;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/>
              <a:t>Variations in </a:t>
            </a:r>
            <a:r>
              <a:rPr lang="en-US" altLang="zh-CN" sz="2000" b="1" dirty="0" err="1"/>
              <a:t>Vp</a:t>
            </a:r>
            <a:r>
              <a:rPr lang="en-US" altLang="zh-CN" sz="2000" b="1" dirty="0"/>
              <a:t>/Vs along the slab upper surface are closely related to the slab coupling model and the distribution of earthquakes and volcanoes.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E449FA6-8519-64C0-1E76-FAA12C9428C6}"/>
              </a:ext>
            </a:extLst>
          </p:cNvPr>
          <p:cNvSpPr txBox="1"/>
          <p:nvPr/>
        </p:nvSpPr>
        <p:spPr>
          <a:xfrm>
            <a:off x="359809" y="272798"/>
            <a:ext cx="61839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等线" panose="02010600030101010101" pitchFamily="2" charset="-122"/>
              </a:rPr>
              <a:t>Conclusion: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DDDBA4D-858A-C318-84E6-405859311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9" y="1106032"/>
            <a:ext cx="6324600" cy="44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54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B16A0E65-908D-47CA-BED0-B4F4E53ED2BE}"/>
              </a:ext>
            </a:extLst>
          </p:cNvPr>
          <p:cNvSpPr txBox="1"/>
          <p:nvPr/>
        </p:nvSpPr>
        <p:spPr>
          <a:xfrm>
            <a:off x="1509049" y="4288773"/>
            <a:ext cx="88108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chemeClr val="accent1">
                    <a:lumMod val="50000"/>
                  </a:schemeClr>
                </a:solidFill>
              </a:rPr>
              <a:t>Thanks for your listening!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5CA6C04-3220-D0DB-30D1-63BD4B406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748" y="638009"/>
            <a:ext cx="7041464" cy="290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50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D322690-3474-402B-B883-9F9A8C6693B0}"/>
              </a:ext>
            </a:extLst>
          </p:cNvPr>
          <p:cNvSpPr txBox="1"/>
          <p:nvPr/>
        </p:nvSpPr>
        <p:spPr>
          <a:xfrm>
            <a:off x="10020694" y="6228916"/>
            <a:ext cx="241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（</a:t>
            </a:r>
            <a:r>
              <a:rPr lang="en-US" altLang="zh-CN" dirty="0"/>
              <a:t>Hu et al., 2016</a:t>
            </a:r>
            <a:r>
              <a:rPr lang="zh-CN" altLang="en-US" dirty="0"/>
              <a:t>）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51A2A5B-A6E3-4004-A045-C6EA1FD8AEA2}"/>
              </a:ext>
            </a:extLst>
          </p:cNvPr>
          <p:cNvSpPr txBox="1"/>
          <p:nvPr/>
        </p:nvSpPr>
        <p:spPr>
          <a:xfrm>
            <a:off x="114692" y="272534"/>
            <a:ext cx="10936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There are three segments of flat slab subduction in South America:</a:t>
            </a:r>
            <a:endParaRPr lang="zh-CN" altLang="en-US" sz="24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FA5E596-6A4D-4672-29B2-D1D41AC97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503" y="1059774"/>
            <a:ext cx="4058109" cy="47384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D1C751D-A770-23B6-F491-B86471273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2" y="909687"/>
            <a:ext cx="7515608" cy="531922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394062F-9FF0-6C32-A444-A659DA5651E7}"/>
              </a:ext>
            </a:extLst>
          </p:cNvPr>
          <p:cNvSpPr txBox="1"/>
          <p:nvPr/>
        </p:nvSpPr>
        <p:spPr>
          <a:xfrm>
            <a:off x="374716" y="6400800"/>
            <a:ext cx="2198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dirty="0">
                <a:solidFill>
                  <a:srgbClr val="242021"/>
                </a:solidFill>
                <a:effectLst/>
                <a:latin typeface="AdvTT5843c571"/>
              </a:rPr>
              <a:t>(Nicolas et al., 2008)</a:t>
            </a:r>
            <a:r>
              <a:rPr lang="en-US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8406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A003C-6B50-9CCB-C208-CE89A85DB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967C7D49-2B76-418A-5358-CC8B578A3240}"/>
              </a:ext>
            </a:extLst>
          </p:cNvPr>
          <p:cNvSpPr txBox="1"/>
          <p:nvPr/>
        </p:nvSpPr>
        <p:spPr>
          <a:xfrm>
            <a:off x="9096866" y="6400800"/>
            <a:ext cx="302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（</a:t>
            </a:r>
            <a:r>
              <a:rPr lang="en-US" altLang="zh-CN" dirty="0" err="1"/>
              <a:t>Yáñez-Cuadra</a:t>
            </a:r>
            <a:r>
              <a:rPr lang="en-US" altLang="zh-CN" dirty="0"/>
              <a:t> et al., 2022</a:t>
            </a:r>
            <a:r>
              <a:rPr lang="zh-CN" altLang="en-US" dirty="0"/>
              <a:t>）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301C463-A4A1-F9E9-DCE2-2C9434A20FA1}"/>
              </a:ext>
            </a:extLst>
          </p:cNvPr>
          <p:cNvSpPr txBox="1"/>
          <p:nvPr/>
        </p:nvSpPr>
        <p:spPr>
          <a:xfrm>
            <a:off x="296677" y="195097"/>
            <a:ext cx="11699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To better understand the relationship between slab morphology and the distribution of volcanoes and earthquakes, a high-resolution velocity model is required.</a:t>
            </a:r>
            <a:endParaRPr lang="zh-CN" altLang="en-US" sz="2400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84C03D5-D279-924D-5298-3E554D0724AF}"/>
              </a:ext>
            </a:extLst>
          </p:cNvPr>
          <p:cNvGrpSpPr/>
          <p:nvPr/>
        </p:nvGrpSpPr>
        <p:grpSpPr>
          <a:xfrm>
            <a:off x="221286" y="1403176"/>
            <a:ext cx="10095333" cy="5064841"/>
            <a:chOff x="221286" y="1403176"/>
            <a:chExt cx="10095333" cy="5064841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1EACAF2-711D-3706-1BFC-DDE2248BF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16"/>
            <a:stretch/>
          </p:blipFill>
          <p:spPr>
            <a:xfrm>
              <a:off x="221286" y="1403176"/>
              <a:ext cx="5150729" cy="499762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95105BA-1005-5BAA-7CE9-4494C102C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7686" y="1403176"/>
              <a:ext cx="4708933" cy="5064841"/>
            </a:xfrm>
            <a:prstGeom prst="rect">
              <a:avLst/>
            </a:prstGeom>
          </p:spPr>
        </p:pic>
        <p:cxnSp>
          <p:nvCxnSpPr>
            <p:cNvPr id="4" name="直接箭头连接符 3">
              <a:extLst>
                <a:ext uri="{FF2B5EF4-FFF2-40B4-BE49-F238E27FC236}">
                  <a16:creationId xmlns:a16="http://schemas.microsoft.com/office/drawing/2014/main" id="{44953F68-3E40-0592-F6C6-88E3C3EFA759}"/>
                </a:ext>
              </a:extLst>
            </p:cNvPr>
            <p:cNvCxnSpPr/>
            <p:nvPr/>
          </p:nvCxnSpPr>
          <p:spPr>
            <a:xfrm flipV="1">
              <a:off x="3139126" y="1480008"/>
              <a:ext cx="2790334" cy="158370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箭头连接符 7">
              <a:extLst>
                <a:ext uri="{FF2B5EF4-FFF2-40B4-BE49-F238E27FC236}">
                  <a16:creationId xmlns:a16="http://schemas.microsoft.com/office/drawing/2014/main" id="{72599D25-FE3A-8D23-6E3B-7DCFD2608664}"/>
                </a:ext>
              </a:extLst>
            </p:cNvPr>
            <p:cNvCxnSpPr>
              <a:cxnSpLocks/>
            </p:cNvCxnSpPr>
            <p:nvPr/>
          </p:nvCxnSpPr>
          <p:spPr>
            <a:xfrm>
              <a:off x="3139126" y="3794290"/>
              <a:ext cx="2790334" cy="240854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6689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0972152-C420-4946-9732-64170AA07F88}"/>
              </a:ext>
            </a:extLst>
          </p:cNvPr>
          <p:cNvSpPr txBox="1"/>
          <p:nvPr/>
        </p:nvSpPr>
        <p:spPr>
          <a:xfrm>
            <a:off x="1089730" y="5854283"/>
            <a:ext cx="5006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~25,000 seismic events, 124 stations. </a:t>
            </a:r>
          </a:p>
          <a:p>
            <a:r>
              <a:rPr lang="en-US" altLang="zh-CN" sz="2000" dirty="0"/>
              <a:t>Events are primarily located near the trench.</a:t>
            </a:r>
            <a:endParaRPr lang="zh-CN" altLang="en-US" sz="20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4F89225-1623-2182-F583-A54290485019}"/>
              </a:ext>
            </a:extLst>
          </p:cNvPr>
          <p:cNvSpPr txBox="1"/>
          <p:nvPr/>
        </p:nvSpPr>
        <p:spPr>
          <a:xfrm>
            <a:off x="207410" y="120398"/>
            <a:ext cx="51237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Data: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events and stations distribution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8796B63-2B23-27BE-5210-2B87F332A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65231"/>
            <a:ext cx="3321363" cy="558905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77DE4EC-EB08-21C0-6B1B-71744D6FFF47}"/>
              </a:ext>
            </a:extLst>
          </p:cNvPr>
          <p:cNvSpPr txBox="1"/>
          <p:nvPr/>
        </p:nvSpPr>
        <p:spPr>
          <a:xfrm>
            <a:off x="9172280" y="1036948"/>
            <a:ext cx="1656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Histogram of event depth distribution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223DB81-52DF-F949-AF8C-61CA7FE22A6D}"/>
              </a:ext>
            </a:extLst>
          </p:cNvPr>
          <p:cNvSpPr txBox="1"/>
          <p:nvPr/>
        </p:nvSpPr>
        <p:spPr>
          <a:xfrm>
            <a:off x="9626337" y="4045669"/>
            <a:ext cx="2059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Epicentral distance-</a:t>
            </a:r>
            <a:r>
              <a:rPr lang="en-US" altLang="zh-CN" dirty="0" err="1"/>
              <a:t>traveltime</a:t>
            </a:r>
            <a:r>
              <a:rPr lang="en-US" altLang="zh-CN" dirty="0"/>
              <a:t> curve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E97FCD8-126B-EB58-BA70-641ED4393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0" r="12113"/>
          <a:stretch/>
        </p:blipFill>
        <p:spPr>
          <a:xfrm>
            <a:off x="710167" y="834333"/>
            <a:ext cx="4576568" cy="48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77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984CCDBF-3A96-0C6B-8DB3-0FAF6FAC4AFC}"/>
              </a:ext>
            </a:extLst>
          </p:cNvPr>
          <p:cNvSpPr txBox="1"/>
          <p:nvPr/>
        </p:nvSpPr>
        <p:spPr>
          <a:xfrm>
            <a:off x="207410" y="54410"/>
            <a:ext cx="120305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Method: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Vp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/Vs model consistency-constrained DD tomography method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等线" panose="02010600030101010101" pitchFamily="2" charset="-122"/>
              </a:rPr>
              <a:t>(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Guo et al., 2018)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39E3122C-18F7-C3B1-58B5-8AEF53361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655689"/>
              </p:ext>
            </p:extLst>
          </p:nvPr>
        </p:nvGraphicFramePr>
        <p:xfrm>
          <a:off x="922260" y="4138640"/>
          <a:ext cx="5700072" cy="1989285"/>
        </p:xfrm>
        <a:graphic>
          <a:graphicData uri="http://schemas.openxmlformats.org/drawingml/2006/table">
            <a:tbl>
              <a:tblPr firstRow="1" firstCol="1" bandRow="1"/>
              <a:tblGrid>
                <a:gridCol w="1980864">
                  <a:extLst>
                    <a:ext uri="{9D8B030D-6E8A-4147-A177-3AD203B41FA5}">
                      <a16:colId xmlns:a16="http://schemas.microsoft.com/office/drawing/2014/main" val="1573150684"/>
                    </a:ext>
                  </a:extLst>
                </a:gridCol>
                <a:gridCol w="2000798">
                  <a:extLst>
                    <a:ext uri="{9D8B030D-6E8A-4147-A177-3AD203B41FA5}">
                      <a16:colId xmlns:a16="http://schemas.microsoft.com/office/drawing/2014/main" val="3192805526"/>
                    </a:ext>
                  </a:extLst>
                </a:gridCol>
                <a:gridCol w="1718410">
                  <a:extLst>
                    <a:ext uri="{9D8B030D-6E8A-4147-A177-3AD203B41FA5}">
                      <a16:colId xmlns:a16="http://schemas.microsoft.com/office/drawing/2014/main" val="3881683422"/>
                    </a:ext>
                  </a:extLst>
                </a:gridCol>
              </a:tblGrid>
              <a:tr h="664479">
                <a:tc>
                  <a:txBody>
                    <a:bodyPr/>
                    <a:lstStyle/>
                    <a:p>
                      <a:pPr indent="304800" algn="ctr">
                        <a:lnSpc>
                          <a:spcPts val="2000"/>
                        </a:lnSpc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ts val="2000"/>
                        </a:lnSpc>
                      </a:pPr>
                      <a:r>
                        <a:rPr lang="en-US" altLang="zh-CN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absolute arrival times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ts val="2000"/>
                        </a:lnSpc>
                      </a:pPr>
                      <a:r>
                        <a:rPr lang="en-US" altLang="zh-CN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event-pair differential times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3480997"/>
                  </a:ext>
                </a:extLst>
              </a:tr>
              <a:tr h="435234">
                <a:tc>
                  <a:txBody>
                    <a:bodyPr/>
                    <a:lstStyle/>
                    <a:p>
                      <a:pPr indent="304800" algn="ctr">
                        <a:lnSpc>
                          <a:spcPts val="2000"/>
                        </a:lnSpc>
                      </a:pPr>
                      <a:r>
                        <a:rPr lang="en-US" altLang="zh-CN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P-wave data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ts val="2000"/>
                        </a:lnSpc>
                      </a:pPr>
                      <a:r>
                        <a:rPr lang="en-US" altLang="zh-CN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156,000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ts val="2000"/>
                        </a:lnSpc>
                      </a:pPr>
                      <a:r>
                        <a:rPr lang="en-US" altLang="zh-CN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1,376,000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4700"/>
                  </a:ext>
                </a:extLst>
              </a:tr>
              <a:tr h="445201">
                <a:tc>
                  <a:txBody>
                    <a:bodyPr/>
                    <a:lstStyle/>
                    <a:p>
                      <a:pPr indent="304800" algn="ctr">
                        <a:lnSpc>
                          <a:spcPts val="2000"/>
                        </a:lnSpc>
                      </a:pPr>
                      <a:r>
                        <a:rPr lang="en-US" altLang="zh-CN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S-wave data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ts val="2000"/>
                        </a:lnSpc>
                      </a:pPr>
                      <a:r>
                        <a:rPr lang="en-US" altLang="zh-CN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125,000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ts val="2000"/>
                        </a:lnSpc>
                      </a:pPr>
                      <a:r>
                        <a:rPr lang="en-US" altLang="zh-CN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1,081,000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2890622"/>
                  </a:ext>
                </a:extLst>
              </a:tr>
              <a:tr h="444371">
                <a:tc>
                  <a:txBody>
                    <a:bodyPr/>
                    <a:lstStyle/>
                    <a:p>
                      <a:pPr indent="304800" algn="ctr">
                        <a:lnSpc>
                          <a:spcPts val="2000"/>
                        </a:lnSpc>
                      </a:pPr>
                      <a:r>
                        <a:rPr lang="en-US" altLang="zh-CN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S-P</a:t>
                      </a:r>
                      <a:r>
                        <a:rPr lang="zh-CN" altLang="en-US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data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ts val="2000"/>
                        </a:lnSpc>
                      </a:pPr>
                      <a:r>
                        <a:rPr lang="en-US" altLang="zh-CN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110,000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ts val="2000"/>
                        </a:lnSpc>
                      </a:pPr>
                      <a:r>
                        <a:rPr lang="en-US" altLang="zh-CN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936,000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1487752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625B2CE2-DB37-AB33-3FC2-FB6C24E2CB46}"/>
              </a:ext>
            </a:extLst>
          </p:cNvPr>
          <p:cNvSpPr txBox="1"/>
          <p:nvPr/>
        </p:nvSpPr>
        <p:spPr>
          <a:xfrm>
            <a:off x="543674" y="6319255"/>
            <a:ext cx="8553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A total of 3.78 million arrival-time data are used in the inversion!</a:t>
            </a:r>
            <a:endParaRPr lang="zh-CN" altLang="en-US" sz="2400" b="1" dirty="0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6DA487A8-F959-C05A-8DC4-A8CFFA0B33AD}"/>
              </a:ext>
            </a:extLst>
          </p:cNvPr>
          <p:cNvGrpSpPr/>
          <p:nvPr/>
        </p:nvGrpSpPr>
        <p:grpSpPr>
          <a:xfrm>
            <a:off x="206221" y="715326"/>
            <a:ext cx="8984664" cy="3176218"/>
            <a:chOff x="932614" y="766265"/>
            <a:chExt cx="10529322" cy="2958265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2512316A-DD4D-5D3C-F49F-DF90D5036A1C}"/>
                </a:ext>
              </a:extLst>
            </p:cNvPr>
            <p:cNvGrpSpPr/>
            <p:nvPr/>
          </p:nvGrpSpPr>
          <p:grpSpPr>
            <a:xfrm>
              <a:off x="932614" y="766265"/>
              <a:ext cx="7717953" cy="2726571"/>
              <a:chOff x="932614" y="766265"/>
              <a:chExt cx="7717953" cy="2726571"/>
            </a:xfrm>
          </p:grpSpPr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6CBEDC1-27E2-0129-3D3F-66019CDC7F08}"/>
                  </a:ext>
                </a:extLst>
              </p:cNvPr>
              <p:cNvSpPr txBox="1"/>
              <p:nvPr/>
            </p:nvSpPr>
            <p:spPr>
              <a:xfrm>
                <a:off x="934007" y="838654"/>
                <a:ext cx="1790327" cy="65931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/>
                  <a:t>P-wave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arrival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times</a:t>
                </a:r>
                <a:endParaRPr lang="zh-CN" altLang="en-US" sz="2000" dirty="0"/>
              </a:p>
            </p:txBody>
          </p:sp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A562906-211D-5241-71EE-681103E5252B}"/>
                  </a:ext>
                </a:extLst>
              </p:cNvPr>
              <p:cNvSpPr txBox="1"/>
              <p:nvPr/>
            </p:nvSpPr>
            <p:spPr>
              <a:xfrm>
                <a:off x="932614" y="1861699"/>
                <a:ext cx="1790327" cy="65931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/>
                  <a:t>S-wave arrival times</a:t>
                </a:r>
                <a:endParaRPr lang="zh-CN" altLang="en-US" sz="2000" dirty="0"/>
              </a:p>
            </p:txBody>
          </p:sp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81E44E8-31CC-C28A-1532-D45A3703D80E}"/>
                  </a:ext>
                </a:extLst>
              </p:cNvPr>
              <p:cNvSpPr txBox="1"/>
              <p:nvPr/>
            </p:nvSpPr>
            <p:spPr>
              <a:xfrm>
                <a:off x="932614" y="2833525"/>
                <a:ext cx="1763223" cy="65931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/>
                  <a:t>S-P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arrival times</a:t>
                </a:r>
                <a:endParaRPr lang="zh-CN" altLang="en-US" sz="2000" dirty="0"/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43E02B9B-BCC3-A87E-F13D-F28300D3EA7F}"/>
                  </a:ext>
                </a:extLst>
              </p:cNvPr>
              <p:cNvSpPr txBox="1"/>
              <p:nvPr/>
            </p:nvSpPr>
            <p:spPr>
              <a:xfrm>
                <a:off x="7076718" y="766265"/>
                <a:ext cx="1547020" cy="659311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254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/>
                  <a:t>P-wave velocity</a:t>
                </a:r>
                <a:endParaRPr lang="zh-CN" altLang="en-US" sz="2000" dirty="0"/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8D33A02C-B924-1F1A-A5A0-A0D094E3E24C}"/>
                  </a:ext>
                </a:extLst>
              </p:cNvPr>
              <p:cNvSpPr txBox="1"/>
              <p:nvPr/>
            </p:nvSpPr>
            <p:spPr>
              <a:xfrm>
                <a:off x="7086658" y="1850302"/>
                <a:ext cx="1563909" cy="659311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254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/>
                  <a:t>S-wave velocity</a:t>
                </a:r>
                <a:endParaRPr lang="zh-CN" altLang="en-US" sz="2000" dirty="0"/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8BB9AE3-C027-3445-687E-81D86392C820}"/>
                  </a:ext>
                </a:extLst>
              </p:cNvPr>
              <p:cNvSpPr txBox="1"/>
              <p:nvPr/>
            </p:nvSpPr>
            <p:spPr>
              <a:xfrm>
                <a:off x="7066347" y="2818709"/>
                <a:ext cx="1527143" cy="659311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254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 err="1"/>
                  <a:t>Vp</a:t>
                </a:r>
                <a:r>
                  <a:rPr lang="en-US" altLang="zh-CN" sz="2000" dirty="0"/>
                  <a:t>/Vs (model1)</a:t>
                </a:r>
                <a:endParaRPr lang="zh-CN" altLang="en-US" sz="2000" dirty="0"/>
              </a:p>
            </p:txBody>
          </p:sp>
          <p:sp>
            <p:nvSpPr>
              <p:cNvPr id="17" name="右大括号 16">
                <a:extLst>
                  <a:ext uri="{FF2B5EF4-FFF2-40B4-BE49-F238E27FC236}">
                    <a16:creationId xmlns:a16="http://schemas.microsoft.com/office/drawing/2014/main" id="{ED9EE3E0-4080-D780-E1DB-D40CBA54149B}"/>
                  </a:ext>
                </a:extLst>
              </p:cNvPr>
              <p:cNvSpPr/>
              <p:nvPr/>
            </p:nvSpPr>
            <p:spPr>
              <a:xfrm>
                <a:off x="2724335" y="1126436"/>
                <a:ext cx="612748" cy="2012138"/>
              </a:xfrm>
              <a:prstGeom prst="rightBrac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56551764-EE02-9EF1-760A-51A5EF51CB2B}"/>
                  </a:ext>
                </a:extLst>
              </p:cNvPr>
              <p:cNvSpPr/>
              <p:nvPr/>
            </p:nvSpPr>
            <p:spPr>
              <a:xfrm>
                <a:off x="3438937" y="1597141"/>
                <a:ext cx="2271855" cy="1031311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254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solidFill>
                      <a:schemeClr val="tx1"/>
                    </a:solidFill>
                  </a:rPr>
                  <a:t>Event location &amp; origin time</a:t>
                </a:r>
                <a:endParaRPr lang="zh-CN" alt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加号 18">
                <a:extLst>
                  <a:ext uri="{FF2B5EF4-FFF2-40B4-BE49-F238E27FC236}">
                    <a16:creationId xmlns:a16="http://schemas.microsoft.com/office/drawing/2014/main" id="{BF868635-FB6C-9966-BB43-3FD0CB50FDB8}"/>
                  </a:ext>
                </a:extLst>
              </p:cNvPr>
              <p:cNvSpPr/>
              <p:nvPr/>
            </p:nvSpPr>
            <p:spPr>
              <a:xfrm>
                <a:off x="5706363" y="1840914"/>
                <a:ext cx="848412" cy="543764"/>
              </a:xfrm>
              <a:prstGeom prst="mathPlu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左大括号 19">
                <a:extLst>
                  <a:ext uri="{FF2B5EF4-FFF2-40B4-BE49-F238E27FC236}">
                    <a16:creationId xmlns:a16="http://schemas.microsoft.com/office/drawing/2014/main" id="{6D77E183-FB8C-512C-37B9-15E6CFD33223}"/>
                  </a:ext>
                </a:extLst>
              </p:cNvPr>
              <p:cNvSpPr/>
              <p:nvPr/>
            </p:nvSpPr>
            <p:spPr>
              <a:xfrm>
                <a:off x="6567341" y="1118153"/>
                <a:ext cx="410064" cy="1989285"/>
              </a:xfrm>
              <a:prstGeom prst="leftBrac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" name="右大括号 2">
              <a:extLst>
                <a:ext uri="{FF2B5EF4-FFF2-40B4-BE49-F238E27FC236}">
                  <a16:creationId xmlns:a16="http://schemas.microsoft.com/office/drawing/2014/main" id="{C8C663B0-99BA-2216-5186-9C20E28D40A1}"/>
                </a:ext>
              </a:extLst>
            </p:cNvPr>
            <p:cNvSpPr/>
            <p:nvPr/>
          </p:nvSpPr>
          <p:spPr>
            <a:xfrm>
              <a:off x="8650567" y="1022285"/>
              <a:ext cx="616609" cy="1157672"/>
            </a:xfrm>
            <a:prstGeom prst="righ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48133E4A-EF88-0348-4BAA-DCB029DE7F2A}"/>
                </a:ext>
              </a:extLst>
            </p:cNvPr>
            <p:cNvSpPr/>
            <p:nvPr/>
          </p:nvSpPr>
          <p:spPr>
            <a:xfrm>
              <a:off x="9467099" y="1357008"/>
              <a:ext cx="1635721" cy="523220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err="1">
                  <a:solidFill>
                    <a:schemeClr val="tx1"/>
                  </a:solidFill>
                </a:rPr>
                <a:t>Vp</a:t>
              </a:r>
              <a:r>
                <a:rPr lang="en-US" altLang="zh-CN" sz="2000" dirty="0">
                  <a:solidFill>
                    <a:schemeClr val="tx1"/>
                  </a:solidFill>
                </a:rPr>
                <a:t>/Vs (model2)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BFC86655-143A-4E92-9AF0-2B0C3E504758}"/>
                </a:ext>
              </a:extLst>
            </p:cNvPr>
            <p:cNvCxnSpPr>
              <a:cxnSpLocks/>
              <a:endCxn id="22" idx="2"/>
            </p:cNvCxnSpPr>
            <p:nvPr/>
          </p:nvCxnSpPr>
          <p:spPr>
            <a:xfrm>
              <a:off x="8613801" y="3145368"/>
              <a:ext cx="525682" cy="28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992605D7-AF82-5D7D-8F4B-EA73C7B84905}"/>
                </a:ext>
              </a:extLst>
            </p:cNvPr>
            <p:cNvCxnSpPr>
              <a:cxnSpLocks/>
              <a:stCxn id="6" idx="2"/>
              <a:endCxn id="22" idx="0"/>
            </p:cNvCxnSpPr>
            <p:nvPr/>
          </p:nvCxnSpPr>
          <p:spPr>
            <a:xfrm>
              <a:off x="10284960" y="1880229"/>
              <a:ext cx="15749" cy="68653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53F42CC7-726E-DB00-ADBE-F4CA63291743}"/>
                </a:ext>
              </a:extLst>
            </p:cNvPr>
            <p:cNvSpPr/>
            <p:nvPr/>
          </p:nvSpPr>
          <p:spPr>
            <a:xfrm>
              <a:off x="9139483" y="2566766"/>
              <a:ext cx="2322453" cy="1157764"/>
            </a:xfrm>
            <a:prstGeom prst="ellipse">
              <a:avLst/>
            </a:prstGeom>
            <a:gradFill>
              <a:gsLst>
                <a:gs pos="2000">
                  <a:schemeClr val="bg1"/>
                </a:gs>
                <a:gs pos="48000">
                  <a:schemeClr val="accent6">
                    <a:lumMod val="40000"/>
                    <a:lumOff val="60000"/>
                  </a:schemeClr>
                </a:gs>
                <a:gs pos="68000">
                  <a:schemeClr val="accent6">
                    <a:lumMod val="40000"/>
                    <a:lumOff val="60000"/>
                  </a:schemeClr>
                </a:gs>
                <a:gs pos="100000">
                  <a:srgbClr val="92D050"/>
                </a:gs>
              </a:gsLst>
              <a:lin ang="5400000" scaled="1"/>
            </a:gradFill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rgbClr val="FF0000"/>
                  </a:solidFill>
                </a:rPr>
                <a:t>Model consistency constraint</a:t>
              </a:r>
              <a:endParaRPr lang="zh-CN" alt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8BBE89D4-1E9D-6821-8C91-F73ED32BA6D7}"/>
              </a:ext>
            </a:extLst>
          </p:cNvPr>
          <p:cNvGrpSpPr/>
          <p:nvPr/>
        </p:nvGrpSpPr>
        <p:grpSpPr>
          <a:xfrm>
            <a:off x="9303625" y="788182"/>
            <a:ext cx="2606893" cy="4764718"/>
            <a:chOff x="5532104" y="817274"/>
            <a:chExt cx="2606893" cy="4764718"/>
          </a:xfrm>
        </p:grpSpPr>
        <p:grpSp>
          <p:nvGrpSpPr>
            <p:cNvPr id="29" name="组 91">
              <a:extLst>
                <a:ext uri="{FF2B5EF4-FFF2-40B4-BE49-F238E27FC236}">
                  <a16:creationId xmlns:a16="http://schemas.microsoft.com/office/drawing/2014/main" id="{06514BDE-34B0-822F-20A6-8C7CB7801041}"/>
                </a:ext>
              </a:extLst>
            </p:cNvPr>
            <p:cNvGrpSpPr/>
            <p:nvPr/>
          </p:nvGrpSpPr>
          <p:grpSpPr>
            <a:xfrm>
              <a:off x="5532104" y="817274"/>
              <a:ext cx="2571934" cy="4764718"/>
              <a:chOff x="5329201" y="311303"/>
              <a:chExt cx="3608678" cy="6437741"/>
            </a:xfrm>
          </p:grpSpPr>
          <p:grpSp>
            <p:nvGrpSpPr>
              <p:cNvPr id="34" name="组 89">
                <a:extLst>
                  <a:ext uri="{FF2B5EF4-FFF2-40B4-BE49-F238E27FC236}">
                    <a16:creationId xmlns:a16="http://schemas.microsoft.com/office/drawing/2014/main" id="{7E8D45D2-32AB-A6DA-965B-F61A82B86953}"/>
                  </a:ext>
                </a:extLst>
              </p:cNvPr>
              <p:cNvGrpSpPr/>
              <p:nvPr/>
            </p:nvGrpSpPr>
            <p:grpSpPr>
              <a:xfrm>
                <a:off x="5525181" y="441130"/>
                <a:ext cx="3412698" cy="6144296"/>
                <a:chOff x="5466166" y="-20535"/>
                <a:chExt cx="3412698" cy="6144296"/>
              </a:xfrm>
            </p:grpSpPr>
            <p:sp>
              <p:nvSpPr>
                <p:cNvPr id="36" name="椭圆 82">
                  <a:extLst>
                    <a:ext uri="{FF2B5EF4-FFF2-40B4-BE49-F238E27FC236}">
                      <a16:creationId xmlns:a16="http://schemas.microsoft.com/office/drawing/2014/main" id="{979D4CCD-70D8-77F8-2488-DF3848C8767A}"/>
                    </a:ext>
                  </a:extLst>
                </p:cNvPr>
                <p:cNvSpPr/>
                <p:nvPr/>
              </p:nvSpPr>
              <p:spPr>
                <a:xfrm>
                  <a:off x="6119088" y="4781610"/>
                  <a:ext cx="230093" cy="199233"/>
                </a:xfrm>
                <a:prstGeom prst="ellipse">
                  <a:avLst/>
                </a:prstGeom>
                <a:solidFill>
                  <a:srgbClr val="0000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500"/>
                </a:p>
              </p:txBody>
            </p:sp>
            <p:sp>
              <p:nvSpPr>
                <p:cNvPr id="37" name="椭圆 83">
                  <a:extLst>
                    <a:ext uri="{FF2B5EF4-FFF2-40B4-BE49-F238E27FC236}">
                      <a16:creationId xmlns:a16="http://schemas.microsoft.com/office/drawing/2014/main" id="{D3437AB2-B5A1-6717-6EFF-DC0346F4A8AB}"/>
                    </a:ext>
                  </a:extLst>
                </p:cNvPr>
                <p:cNvSpPr/>
                <p:nvPr/>
              </p:nvSpPr>
              <p:spPr>
                <a:xfrm>
                  <a:off x="6648531" y="5080461"/>
                  <a:ext cx="311286" cy="229532"/>
                </a:xfrm>
                <a:prstGeom prst="ellipse">
                  <a:avLst/>
                </a:prstGeom>
                <a:solidFill>
                  <a:srgbClr val="660066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500"/>
                </a:p>
              </p:txBody>
            </p:sp>
            <p:sp>
              <p:nvSpPr>
                <p:cNvPr id="38" name="椭圆 84">
                  <a:extLst>
                    <a:ext uri="{FF2B5EF4-FFF2-40B4-BE49-F238E27FC236}">
                      <a16:creationId xmlns:a16="http://schemas.microsoft.com/office/drawing/2014/main" id="{E0D2A987-ACEA-01E8-F1AA-9234C1D13064}"/>
                    </a:ext>
                  </a:extLst>
                </p:cNvPr>
                <p:cNvSpPr/>
                <p:nvPr/>
              </p:nvSpPr>
              <p:spPr>
                <a:xfrm>
                  <a:off x="6508065" y="4684416"/>
                  <a:ext cx="311286" cy="316696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500"/>
                </a:p>
              </p:txBody>
            </p:sp>
            <p:sp>
              <p:nvSpPr>
                <p:cNvPr id="39" name="椭圆 78">
                  <a:extLst>
                    <a:ext uri="{FF2B5EF4-FFF2-40B4-BE49-F238E27FC236}">
                      <a16:creationId xmlns:a16="http://schemas.microsoft.com/office/drawing/2014/main" id="{43A87B8E-AED7-6554-FA46-9B8FC9AD6048}"/>
                    </a:ext>
                  </a:extLst>
                </p:cNvPr>
                <p:cNvSpPr/>
                <p:nvPr/>
              </p:nvSpPr>
              <p:spPr>
                <a:xfrm>
                  <a:off x="6019995" y="2789273"/>
                  <a:ext cx="1241378" cy="709770"/>
                </a:xfrm>
                <a:prstGeom prst="ellipse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500"/>
                </a:p>
              </p:txBody>
            </p:sp>
            <p:sp>
              <p:nvSpPr>
                <p:cNvPr id="40" name="椭圆 80">
                  <a:extLst>
                    <a:ext uri="{FF2B5EF4-FFF2-40B4-BE49-F238E27FC236}">
                      <a16:creationId xmlns:a16="http://schemas.microsoft.com/office/drawing/2014/main" id="{E0738D7A-BFB2-4801-B198-8146AB9C19C6}"/>
                    </a:ext>
                  </a:extLst>
                </p:cNvPr>
                <p:cNvSpPr/>
                <p:nvPr/>
              </p:nvSpPr>
              <p:spPr>
                <a:xfrm>
                  <a:off x="6589452" y="1655194"/>
                  <a:ext cx="794231" cy="1134080"/>
                </a:xfrm>
                <a:prstGeom prst="ellipse">
                  <a:avLst/>
                </a:prstGeom>
                <a:solidFill>
                  <a:srgbClr val="CCFFCC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500"/>
                </a:p>
              </p:txBody>
            </p:sp>
            <p:sp>
              <p:nvSpPr>
                <p:cNvPr id="41" name="任意形状 13">
                  <a:extLst>
                    <a:ext uri="{FF2B5EF4-FFF2-40B4-BE49-F238E27FC236}">
                      <a16:creationId xmlns:a16="http://schemas.microsoft.com/office/drawing/2014/main" id="{E2DE68CE-9DE8-36AA-B004-95A21B24734D}"/>
                    </a:ext>
                  </a:extLst>
                </p:cNvPr>
                <p:cNvSpPr/>
                <p:nvPr/>
              </p:nvSpPr>
              <p:spPr>
                <a:xfrm>
                  <a:off x="5466166" y="596824"/>
                  <a:ext cx="3249818" cy="361989"/>
                </a:xfrm>
                <a:custGeom>
                  <a:avLst/>
                  <a:gdLst>
                    <a:gd name="connsiteX0" fmla="*/ 0 w 3075497"/>
                    <a:gd name="connsiteY0" fmla="*/ 361989 h 361989"/>
                    <a:gd name="connsiteX1" fmla="*/ 784438 w 3075497"/>
                    <a:gd name="connsiteY1" fmla="*/ 75590 h 361989"/>
                    <a:gd name="connsiteX2" fmla="*/ 1568877 w 3075497"/>
                    <a:gd name="connsiteY2" fmla="*/ 287276 h 361989"/>
                    <a:gd name="connsiteX3" fmla="*/ 2129190 w 3075497"/>
                    <a:gd name="connsiteY3" fmla="*/ 137851 h 361989"/>
                    <a:gd name="connsiteX4" fmla="*/ 2589892 w 3075497"/>
                    <a:gd name="connsiteY4" fmla="*/ 877 h 361989"/>
                    <a:gd name="connsiteX5" fmla="*/ 3075497 w 3075497"/>
                    <a:gd name="connsiteY5" fmla="*/ 75590 h 3619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75497" h="361989">
                      <a:moveTo>
                        <a:pt x="0" y="361989"/>
                      </a:moveTo>
                      <a:cubicBezTo>
                        <a:pt x="261479" y="225015"/>
                        <a:pt x="522959" y="88042"/>
                        <a:pt x="784438" y="75590"/>
                      </a:cubicBezTo>
                      <a:cubicBezTo>
                        <a:pt x="1045917" y="63138"/>
                        <a:pt x="1344752" y="276899"/>
                        <a:pt x="1568877" y="287276"/>
                      </a:cubicBezTo>
                      <a:cubicBezTo>
                        <a:pt x="1793002" y="297653"/>
                        <a:pt x="1959021" y="185584"/>
                        <a:pt x="2129190" y="137851"/>
                      </a:cubicBezTo>
                      <a:cubicBezTo>
                        <a:pt x="2299359" y="90118"/>
                        <a:pt x="2432174" y="11254"/>
                        <a:pt x="2589892" y="877"/>
                      </a:cubicBezTo>
                      <a:cubicBezTo>
                        <a:pt x="2747610" y="-9500"/>
                        <a:pt x="3075497" y="75590"/>
                        <a:pt x="3075497" y="75590"/>
                      </a:cubicBezTo>
                    </a:path>
                  </a:pathLst>
                </a:custGeom>
                <a:ln w="5715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500">
                    <a:ln w="57150" cmpd="sng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42" name="等腰三角形 14">
                  <a:extLst>
                    <a:ext uri="{FF2B5EF4-FFF2-40B4-BE49-F238E27FC236}">
                      <a16:creationId xmlns:a16="http://schemas.microsoft.com/office/drawing/2014/main" id="{0F27C925-7FEB-93A4-E5F7-B739858588B2}"/>
                    </a:ext>
                  </a:extLst>
                </p:cNvPr>
                <p:cNvSpPr/>
                <p:nvPr/>
              </p:nvSpPr>
              <p:spPr>
                <a:xfrm rot="10800000">
                  <a:off x="5792885" y="534883"/>
                  <a:ext cx="311286" cy="236590"/>
                </a:xfrm>
                <a:prstGeom prst="triangl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500"/>
                </a:p>
              </p:txBody>
            </p:sp>
            <p:sp>
              <p:nvSpPr>
                <p:cNvPr id="43" name="等腰三角形 15">
                  <a:extLst>
                    <a:ext uri="{FF2B5EF4-FFF2-40B4-BE49-F238E27FC236}">
                      <a16:creationId xmlns:a16="http://schemas.microsoft.com/office/drawing/2014/main" id="{96902548-4008-37AB-E2F5-64FB74C5CEBA}"/>
                    </a:ext>
                  </a:extLst>
                </p:cNvPr>
                <p:cNvSpPr/>
                <p:nvPr/>
              </p:nvSpPr>
              <p:spPr>
                <a:xfrm rot="10800000">
                  <a:off x="6337247" y="447997"/>
                  <a:ext cx="311286" cy="236590"/>
                </a:xfrm>
                <a:prstGeom prst="triangl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500"/>
                </a:p>
              </p:txBody>
            </p:sp>
            <p:sp>
              <p:nvSpPr>
                <p:cNvPr id="44" name="等腰三角形 16">
                  <a:extLst>
                    <a:ext uri="{FF2B5EF4-FFF2-40B4-BE49-F238E27FC236}">
                      <a16:creationId xmlns:a16="http://schemas.microsoft.com/office/drawing/2014/main" id="{6A7BD8C9-ACFB-325E-6DBA-229FAA760F20}"/>
                    </a:ext>
                  </a:extLst>
                </p:cNvPr>
                <p:cNvSpPr/>
                <p:nvPr/>
              </p:nvSpPr>
              <p:spPr>
                <a:xfrm rot="10800000">
                  <a:off x="6838804" y="613128"/>
                  <a:ext cx="311286" cy="236590"/>
                </a:xfrm>
                <a:prstGeom prst="triangl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500"/>
                </a:p>
              </p:txBody>
            </p:sp>
            <p:sp>
              <p:nvSpPr>
                <p:cNvPr id="45" name="等腰三角形 17">
                  <a:extLst>
                    <a:ext uri="{FF2B5EF4-FFF2-40B4-BE49-F238E27FC236}">
                      <a16:creationId xmlns:a16="http://schemas.microsoft.com/office/drawing/2014/main" id="{7C9F700A-DC39-286B-3384-446A1C312BA5}"/>
                    </a:ext>
                  </a:extLst>
                </p:cNvPr>
                <p:cNvSpPr/>
                <p:nvPr/>
              </p:nvSpPr>
              <p:spPr>
                <a:xfrm rot="10800000">
                  <a:off x="7261373" y="534883"/>
                  <a:ext cx="311286" cy="236590"/>
                </a:xfrm>
                <a:prstGeom prst="triangl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500"/>
                </a:p>
              </p:txBody>
            </p:sp>
            <p:sp>
              <p:nvSpPr>
                <p:cNvPr id="46" name="等腰三角形 18">
                  <a:extLst>
                    <a:ext uri="{FF2B5EF4-FFF2-40B4-BE49-F238E27FC236}">
                      <a16:creationId xmlns:a16="http://schemas.microsoft.com/office/drawing/2014/main" id="{281AEA7E-9DC7-2FAA-286C-50DCF4FDE4F7}"/>
                    </a:ext>
                  </a:extLst>
                </p:cNvPr>
                <p:cNvSpPr/>
                <p:nvPr/>
              </p:nvSpPr>
              <p:spPr>
                <a:xfrm rot="10800000">
                  <a:off x="7760207" y="447997"/>
                  <a:ext cx="311286" cy="236590"/>
                </a:xfrm>
                <a:prstGeom prst="triangle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500"/>
                </a:p>
              </p:txBody>
            </p:sp>
            <p:sp>
              <p:nvSpPr>
                <p:cNvPr id="47" name="五角星 19">
                  <a:extLst>
                    <a:ext uri="{FF2B5EF4-FFF2-40B4-BE49-F238E27FC236}">
                      <a16:creationId xmlns:a16="http://schemas.microsoft.com/office/drawing/2014/main" id="{CD6824E3-34AC-ECD3-C3EA-2AEEDF02A46D}"/>
                    </a:ext>
                  </a:extLst>
                </p:cNvPr>
                <p:cNvSpPr/>
                <p:nvPr/>
              </p:nvSpPr>
              <p:spPr>
                <a:xfrm>
                  <a:off x="6019995" y="5001112"/>
                  <a:ext cx="174319" cy="174329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500"/>
                </a:p>
              </p:txBody>
            </p:sp>
            <p:sp>
              <p:nvSpPr>
                <p:cNvPr id="48" name="五角星 20">
                  <a:extLst>
                    <a:ext uri="{FF2B5EF4-FFF2-40B4-BE49-F238E27FC236}">
                      <a16:creationId xmlns:a16="http://schemas.microsoft.com/office/drawing/2014/main" id="{32F85253-206B-D6DA-B5A3-9DAA7B372BCA}"/>
                    </a:ext>
                  </a:extLst>
                </p:cNvPr>
                <p:cNvSpPr/>
                <p:nvPr/>
              </p:nvSpPr>
              <p:spPr>
                <a:xfrm>
                  <a:off x="6337247" y="4494044"/>
                  <a:ext cx="174319" cy="174329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500"/>
                </a:p>
              </p:txBody>
            </p:sp>
            <p:sp>
              <p:nvSpPr>
                <p:cNvPr id="49" name="五角星 21">
                  <a:extLst>
                    <a:ext uri="{FF2B5EF4-FFF2-40B4-BE49-F238E27FC236}">
                      <a16:creationId xmlns:a16="http://schemas.microsoft.com/office/drawing/2014/main" id="{4C01FC48-CFDA-9107-4996-B57AB09088C9}"/>
                    </a:ext>
                  </a:extLst>
                </p:cNvPr>
                <p:cNvSpPr/>
                <p:nvPr/>
              </p:nvSpPr>
              <p:spPr>
                <a:xfrm>
                  <a:off x="6858651" y="4581209"/>
                  <a:ext cx="174319" cy="174329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500"/>
                </a:p>
              </p:txBody>
            </p:sp>
            <p:sp>
              <p:nvSpPr>
                <p:cNvPr id="50" name="五角星 22">
                  <a:extLst>
                    <a:ext uri="{FF2B5EF4-FFF2-40B4-BE49-F238E27FC236}">
                      <a16:creationId xmlns:a16="http://schemas.microsoft.com/office/drawing/2014/main" id="{8FB2879C-EEE0-5692-8C1E-DE74B76BDD7A}"/>
                    </a:ext>
                  </a:extLst>
                </p:cNvPr>
                <p:cNvSpPr/>
                <p:nvPr/>
              </p:nvSpPr>
              <p:spPr>
                <a:xfrm>
                  <a:off x="6633097" y="5479132"/>
                  <a:ext cx="174319" cy="174329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500"/>
                </a:p>
              </p:txBody>
            </p:sp>
            <p:sp>
              <p:nvSpPr>
                <p:cNvPr id="51" name="五角星 23">
                  <a:extLst>
                    <a:ext uri="{FF2B5EF4-FFF2-40B4-BE49-F238E27FC236}">
                      <a16:creationId xmlns:a16="http://schemas.microsoft.com/office/drawing/2014/main" id="{5019689E-58D6-A540-196D-E70D6CF44483}"/>
                    </a:ext>
                  </a:extLst>
                </p:cNvPr>
                <p:cNvSpPr/>
                <p:nvPr/>
              </p:nvSpPr>
              <p:spPr>
                <a:xfrm>
                  <a:off x="6458778" y="5135664"/>
                  <a:ext cx="174319" cy="174329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500"/>
                </a:p>
              </p:txBody>
            </p:sp>
            <p:sp>
              <p:nvSpPr>
                <p:cNvPr id="52" name="五角星 24">
                  <a:extLst>
                    <a:ext uri="{FF2B5EF4-FFF2-40B4-BE49-F238E27FC236}">
                      <a16:creationId xmlns:a16="http://schemas.microsoft.com/office/drawing/2014/main" id="{2BF3436F-B1E6-011F-236A-40869C3B0806}"/>
                    </a:ext>
                  </a:extLst>
                </p:cNvPr>
                <p:cNvSpPr/>
                <p:nvPr/>
              </p:nvSpPr>
              <p:spPr>
                <a:xfrm>
                  <a:off x="6991206" y="5048500"/>
                  <a:ext cx="174319" cy="174329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500"/>
                </a:p>
              </p:txBody>
            </p:sp>
            <p:cxnSp>
              <p:nvCxnSpPr>
                <p:cNvPr id="53" name="直线连接符 26">
                  <a:extLst>
                    <a:ext uri="{FF2B5EF4-FFF2-40B4-BE49-F238E27FC236}">
                      <a16:creationId xmlns:a16="http://schemas.microsoft.com/office/drawing/2014/main" id="{367CCB36-FE72-052C-3E9F-88EEEBCF3321}"/>
                    </a:ext>
                  </a:extLst>
                </p:cNvPr>
                <p:cNvCxnSpPr>
                  <a:stCxn id="50" idx="0"/>
                  <a:endCxn id="44" idx="0"/>
                </p:cNvCxnSpPr>
                <p:nvPr/>
              </p:nvCxnSpPr>
              <p:spPr>
                <a:xfrm flipV="1">
                  <a:off x="6720257" y="849718"/>
                  <a:ext cx="274190" cy="462941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线连接符 35">
                  <a:extLst>
                    <a:ext uri="{FF2B5EF4-FFF2-40B4-BE49-F238E27FC236}">
                      <a16:creationId xmlns:a16="http://schemas.microsoft.com/office/drawing/2014/main" id="{0363AC06-5E3C-D0A8-96C1-0A10A7CCEF76}"/>
                    </a:ext>
                  </a:extLst>
                </p:cNvPr>
                <p:cNvCxnSpPr>
                  <a:stCxn id="47" idx="4"/>
                  <a:endCxn id="44" idx="0"/>
                </p:cNvCxnSpPr>
                <p:nvPr/>
              </p:nvCxnSpPr>
              <p:spPr>
                <a:xfrm flipV="1">
                  <a:off x="6194314" y="849718"/>
                  <a:ext cx="800133" cy="4217982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线连接符 39">
                  <a:extLst>
                    <a:ext uri="{FF2B5EF4-FFF2-40B4-BE49-F238E27FC236}">
                      <a16:creationId xmlns:a16="http://schemas.microsoft.com/office/drawing/2014/main" id="{83DD41F7-7E49-8FAA-EDA0-2CDB239AE26D}"/>
                    </a:ext>
                  </a:extLst>
                </p:cNvPr>
                <p:cNvCxnSpPr>
                  <a:stCxn id="51" idx="0"/>
                  <a:endCxn id="44" idx="0"/>
                </p:cNvCxnSpPr>
                <p:nvPr/>
              </p:nvCxnSpPr>
              <p:spPr>
                <a:xfrm flipV="1">
                  <a:off x="6545938" y="849718"/>
                  <a:ext cx="448509" cy="428594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线连接符 43">
                  <a:extLst>
                    <a:ext uri="{FF2B5EF4-FFF2-40B4-BE49-F238E27FC236}">
                      <a16:creationId xmlns:a16="http://schemas.microsoft.com/office/drawing/2014/main" id="{18E01954-92F5-0227-D3F5-3B45BB30BA5D}"/>
                    </a:ext>
                  </a:extLst>
                </p:cNvPr>
                <p:cNvCxnSpPr>
                  <a:stCxn id="52" idx="0"/>
                  <a:endCxn id="44" idx="0"/>
                </p:cNvCxnSpPr>
                <p:nvPr/>
              </p:nvCxnSpPr>
              <p:spPr>
                <a:xfrm flipH="1" flipV="1">
                  <a:off x="6994447" y="849718"/>
                  <a:ext cx="83919" cy="4198782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线连接符 56">
                  <a:extLst>
                    <a:ext uri="{FF2B5EF4-FFF2-40B4-BE49-F238E27FC236}">
                      <a16:creationId xmlns:a16="http://schemas.microsoft.com/office/drawing/2014/main" id="{B4E23514-1422-7B0A-A5B2-68F0A5B880E7}"/>
                    </a:ext>
                  </a:extLst>
                </p:cNvPr>
                <p:cNvCxnSpPr>
                  <a:stCxn id="48" idx="0"/>
                  <a:endCxn id="44" idx="0"/>
                </p:cNvCxnSpPr>
                <p:nvPr/>
              </p:nvCxnSpPr>
              <p:spPr>
                <a:xfrm flipV="1">
                  <a:off x="6424407" y="849718"/>
                  <a:ext cx="570040" cy="364432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线连接符 73">
                  <a:extLst>
                    <a:ext uri="{FF2B5EF4-FFF2-40B4-BE49-F238E27FC236}">
                      <a16:creationId xmlns:a16="http://schemas.microsoft.com/office/drawing/2014/main" id="{FF8E8DEF-9E42-3B32-594F-753701AA979A}"/>
                    </a:ext>
                  </a:extLst>
                </p:cNvPr>
                <p:cNvCxnSpPr>
                  <a:stCxn id="49" idx="0"/>
                  <a:endCxn id="44" idx="0"/>
                </p:cNvCxnSpPr>
                <p:nvPr/>
              </p:nvCxnSpPr>
              <p:spPr>
                <a:xfrm flipV="1">
                  <a:off x="6945811" y="849718"/>
                  <a:ext cx="48636" cy="373149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文本框 85">
                  <a:extLst>
                    <a:ext uri="{FF2B5EF4-FFF2-40B4-BE49-F238E27FC236}">
                      <a16:creationId xmlns:a16="http://schemas.microsoft.com/office/drawing/2014/main" id="{032BE8AB-A014-B899-7D08-58DFED6F41DE}"/>
                    </a:ext>
                  </a:extLst>
                </p:cNvPr>
                <p:cNvSpPr txBox="1"/>
                <p:nvPr/>
              </p:nvSpPr>
              <p:spPr>
                <a:xfrm>
                  <a:off x="6424407" y="-20535"/>
                  <a:ext cx="1698574" cy="5406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2000" dirty="0">
                      <a:solidFill>
                        <a:srgbClr val="008000"/>
                      </a:solidFill>
                      <a:latin typeface="黑体"/>
                      <a:ea typeface="黑体"/>
                      <a:cs typeface="黑体"/>
                    </a:rPr>
                    <a:t>stations</a:t>
                  </a:r>
                  <a:endParaRPr kumimoji="1" lang="zh-CN" altLang="en-US" sz="2000" dirty="0">
                    <a:solidFill>
                      <a:srgbClr val="008000"/>
                    </a:solidFill>
                    <a:latin typeface="黑体"/>
                    <a:ea typeface="黑体"/>
                    <a:cs typeface="黑体"/>
                  </a:endParaRPr>
                </a:p>
              </p:txBody>
            </p:sp>
            <p:sp>
              <p:nvSpPr>
                <p:cNvPr id="60" name="文本框 86">
                  <a:extLst>
                    <a:ext uri="{FF2B5EF4-FFF2-40B4-BE49-F238E27FC236}">
                      <a16:creationId xmlns:a16="http://schemas.microsoft.com/office/drawing/2014/main" id="{4D390227-5369-1CB0-C999-CD34640D0291}"/>
                    </a:ext>
                  </a:extLst>
                </p:cNvPr>
                <p:cNvSpPr txBox="1"/>
                <p:nvPr/>
              </p:nvSpPr>
              <p:spPr>
                <a:xfrm>
                  <a:off x="5602645" y="5583161"/>
                  <a:ext cx="2598242" cy="5406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2000" dirty="0">
                      <a:solidFill>
                        <a:srgbClr val="00B050"/>
                      </a:solidFill>
                      <a:latin typeface="黑体"/>
                      <a:ea typeface="黑体"/>
                      <a:cs typeface="黑体"/>
                    </a:rPr>
                    <a:t>source region</a:t>
                  </a:r>
                  <a:endParaRPr kumimoji="1" lang="zh-CN" altLang="en-US" sz="2000" dirty="0">
                    <a:solidFill>
                      <a:srgbClr val="00B050"/>
                    </a:solidFill>
                    <a:latin typeface="黑体"/>
                    <a:ea typeface="黑体"/>
                    <a:cs typeface="黑体"/>
                  </a:endParaRPr>
                </a:p>
              </p:txBody>
            </p:sp>
            <p:sp>
              <p:nvSpPr>
                <p:cNvPr id="61" name="文本框 87">
                  <a:extLst>
                    <a:ext uri="{FF2B5EF4-FFF2-40B4-BE49-F238E27FC236}">
                      <a16:creationId xmlns:a16="http://schemas.microsoft.com/office/drawing/2014/main" id="{A984C20C-1E63-376B-3434-E33456E747DA}"/>
                    </a:ext>
                  </a:extLst>
                </p:cNvPr>
                <p:cNvSpPr txBox="1"/>
                <p:nvPr/>
              </p:nvSpPr>
              <p:spPr>
                <a:xfrm>
                  <a:off x="7208706" y="2494177"/>
                  <a:ext cx="1646315" cy="8180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667" dirty="0">
                      <a:solidFill>
                        <a:srgbClr val="000090"/>
                      </a:solidFill>
                      <a:latin typeface="黑体"/>
                      <a:ea typeface="黑体"/>
                      <a:cs typeface="黑体"/>
                    </a:rPr>
                    <a:t>large anomalies</a:t>
                  </a:r>
                </a:p>
              </p:txBody>
            </p:sp>
            <p:sp>
              <p:nvSpPr>
                <p:cNvPr id="62" name="文本框 88">
                  <a:extLst>
                    <a:ext uri="{FF2B5EF4-FFF2-40B4-BE49-F238E27FC236}">
                      <a16:creationId xmlns:a16="http://schemas.microsoft.com/office/drawing/2014/main" id="{EC87D9A0-98AE-F817-51B6-AE714B1BE56F}"/>
                    </a:ext>
                  </a:extLst>
                </p:cNvPr>
                <p:cNvSpPr txBox="1"/>
                <p:nvPr/>
              </p:nvSpPr>
              <p:spPr>
                <a:xfrm>
                  <a:off x="6996117" y="4803817"/>
                  <a:ext cx="1882747" cy="8180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667" dirty="0">
                      <a:solidFill>
                        <a:srgbClr val="FF0000"/>
                      </a:solidFill>
                      <a:latin typeface="黑体"/>
                      <a:ea typeface="黑体"/>
                      <a:cs typeface="黑体"/>
                    </a:rPr>
                    <a:t>small </a:t>
                  </a:r>
                  <a:r>
                    <a:rPr kumimoji="1" lang="en-US" altLang="zh-CN" sz="1667" dirty="0" err="1">
                      <a:solidFill>
                        <a:srgbClr val="FF0000"/>
                      </a:solidFill>
                      <a:latin typeface="黑体"/>
                      <a:ea typeface="黑体"/>
                      <a:cs typeface="黑体"/>
                    </a:rPr>
                    <a:t>anormalies</a:t>
                  </a:r>
                  <a:endParaRPr kumimoji="1" lang="en-US" altLang="zh-CN" sz="1667" dirty="0">
                    <a:solidFill>
                      <a:srgbClr val="FF0000"/>
                    </a:solidFill>
                    <a:latin typeface="黑体"/>
                    <a:ea typeface="黑体"/>
                    <a:cs typeface="黑体"/>
                  </a:endParaRPr>
                </a:p>
              </p:txBody>
            </p:sp>
          </p:grpSp>
          <p:sp>
            <p:nvSpPr>
              <p:cNvPr id="35" name="圆角矩形 90">
                <a:extLst>
                  <a:ext uri="{FF2B5EF4-FFF2-40B4-BE49-F238E27FC236}">
                    <a16:creationId xmlns:a16="http://schemas.microsoft.com/office/drawing/2014/main" id="{0E7BA36B-55E5-CE7D-11DB-7C016D0ECEB9}"/>
                  </a:ext>
                </a:extLst>
              </p:cNvPr>
              <p:cNvSpPr/>
              <p:nvPr/>
            </p:nvSpPr>
            <p:spPr>
              <a:xfrm>
                <a:off x="5329201" y="311303"/>
                <a:ext cx="3536199" cy="6437741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500"/>
              </a:p>
            </p:txBody>
          </p:sp>
        </p:grpSp>
        <p:sp>
          <p:nvSpPr>
            <p:cNvPr id="30" name="Rectangle 3">
              <a:extLst>
                <a:ext uri="{FF2B5EF4-FFF2-40B4-BE49-F238E27FC236}">
                  <a16:creationId xmlns:a16="http://schemas.microsoft.com/office/drawing/2014/main" id="{70F2562B-33BE-3E0E-935B-10E7CBAB1786}"/>
                </a:ext>
              </a:extLst>
            </p:cNvPr>
            <p:cNvSpPr/>
            <p:nvPr/>
          </p:nvSpPr>
          <p:spPr>
            <a:xfrm>
              <a:off x="6851732" y="1676503"/>
              <a:ext cx="1251773" cy="553998"/>
            </a:xfrm>
            <a:prstGeom prst="rect">
              <a:avLst/>
            </a:prstGeom>
            <a:ln w="25400">
              <a:solidFill>
                <a:srgbClr val="3164C3"/>
              </a:solidFill>
            </a:ln>
          </p:spPr>
          <p:txBody>
            <a:bodyPr wrap="square">
              <a:spAutoFit/>
            </a:bodyPr>
            <a:lstStyle/>
            <a:p>
              <a:r>
                <a:rPr kumimoji="1" lang="en-US" altLang="zh-CN" sz="1500" dirty="0">
                  <a:solidFill>
                    <a:srgbClr val="000090"/>
                  </a:solidFill>
                  <a:latin typeface="黑体"/>
                  <a:ea typeface="黑体"/>
                  <a:cs typeface="黑体"/>
                </a:rPr>
                <a:t>traditional tomography</a:t>
              </a:r>
              <a:endParaRPr lang="en-US" sz="1500" dirty="0">
                <a:solidFill>
                  <a:srgbClr val="000090"/>
                </a:solidFill>
              </a:endParaRPr>
            </a:p>
          </p:txBody>
        </p:sp>
        <p:cxnSp>
          <p:nvCxnSpPr>
            <p:cNvPr id="31" name="Straight Arrow Connector 6">
              <a:extLst>
                <a:ext uri="{FF2B5EF4-FFF2-40B4-BE49-F238E27FC236}">
                  <a16:creationId xmlns:a16="http://schemas.microsoft.com/office/drawing/2014/main" id="{E265A14E-E9EE-94BB-4608-372C36C49058}"/>
                </a:ext>
              </a:extLst>
            </p:cNvPr>
            <p:cNvCxnSpPr>
              <a:cxnSpLocks/>
              <a:stCxn id="30" idx="2"/>
            </p:cNvCxnSpPr>
            <p:nvPr/>
          </p:nvCxnSpPr>
          <p:spPr>
            <a:xfrm flipH="1">
              <a:off x="7217676" y="2230501"/>
              <a:ext cx="259943" cy="346102"/>
            </a:xfrm>
            <a:prstGeom prst="straightConnector1">
              <a:avLst/>
            </a:prstGeom>
            <a:ln w="38100">
              <a:solidFill>
                <a:srgbClr val="3164C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7">
              <a:extLst>
                <a:ext uri="{FF2B5EF4-FFF2-40B4-BE49-F238E27FC236}">
                  <a16:creationId xmlns:a16="http://schemas.microsoft.com/office/drawing/2014/main" id="{652574DD-D6ED-8B56-2B8F-7ECE72B25448}"/>
                </a:ext>
              </a:extLst>
            </p:cNvPr>
            <p:cNvSpPr/>
            <p:nvPr/>
          </p:nvSpPr>
          <p:spPr>
            <a:xfrm>
              <a:off x="6664216" y="3706143"/>
              <a:ext cx="1474781" cy="323165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sz="1500" dirty="0">
                  <a:solidFill>
                    <a:srgbClr val="FF0000"/>
                  </a:solidFill>
                  <a:latin typeface="黑体"/>
                  <a:ea typeface="黑体"/>
                  <a:cs typeface="黑体"/>
                </a:rPr>
                <a:t>DD tomography</a:t>
              </a:r>
              <a:endParaRPr kumimoji="1" lang="zh-CN" altLang="en-US" sz="1500" dirty="0">
                <a:solidFill>
                  <a:srgbClr val="FF0000"/>
                </a:solidFill>
                <a:latin typeface="黑体"/>
                <a:ea typeface="黑体"/>
                <a:cs typeface="黑体"/>
              </a:endParaRPr>
            </a:p>
          </p:txBody>
        </p:sp>
        <p:cxnSp>
          <p:nvCxnSpPr>
            <p:cNvPr id="33" name="Straight Arrow Connector 43">
              <a:extLst>
                <a:ext uri="{FF2B5EF4-FFF2-40B4-BE49-F238E27FC236}">
                  <a16:creationId xmlns:a16="http://schemas.microsoft.com/office/drawing/2014/main" id="{B817DA5C-4F27-4798-1B69-AA984D079CA3}"/>
                </a:ext>
              </a:extLst>
            </p:cNvPr>
            <p:cNvCxnSpPr/>
            <p:nvPr/>
          </p:nvCxnSpPr>
          <p:spPr>
            <a:xfrm flipH="1">
              <a:off x="6792247" y="4057633"/>
              <a:ext cx="720080" cy="54006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693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55FA254C-5B28-4795-A1BF-F8FD58812AD8}"/>
              </a:ext>
            </a:extLst>
          </p:cNvPr>
          <p:cNvSpPr txBox="1"/>
          <p:nvPr/>
        </p:nvSpPr>
        <p:spPr>
          <a:xfrm>
            <a:off x="207410" y="1382129"/>
            <a:ext cx="392176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Horizontal grid spacing: 0.3°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Vertical grid spacing: 10 km</a:t>
            </a:r>
            <a:endParaRPr lang="en-US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The regions with events and stations densely distributed are well recovered. </a:t>
            </a:r>
            <a:endParaRPr lang="zh-CN" altLang="en-US" sz="24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CE9A6D5-8BCB-2F37-0D82-AB1EB3BA0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900" y="445002"/>
            <a:ext cx="7464567" cy="596799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25F1DDA-7D35-A7E0-7281-912276F436D9}"/>
              </a:ext>
            </a:extLst>
          </p:cNvPr>
          <p:cNvSpPr txBox="1"/>
          <p:nvPr/>
        </p:nvSpPr>
        <p:spPr>
          <a:xfrm>
            <a:off x="207410" y="140770"/>
            <a:ext cx="45428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等线" panose="02010600030101010101" pitchFamily="2" charset="-122"/>
              </a:rPr>
              <a:t>Checkerboard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等线" panose="02010600030101010101" pitchFamily="2" charset="-122"/>
              </a:rPr>
              <a:t> 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等线" panose="02010600030101010101" pitchFamily="2" charset="-122"/>
              </a:rPr>
              <a:t>resolution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等线" panose="02010600030101010101" pitchFamily="2" charset="-122"/>
              </a:rPr>
              <a:t> 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等线" panose="02010600030101010101" pitchFamily="2" charset="-122"/>
              </a:rPr>
              <a:t>test:</a:t>
            </a:r>
          </a:p>
        </p:txBody>
      </p:sp>
    </p:spTree>
    <p:extLst>
      <p:ext uri="{BB962C8B-B14F-4D97-AF65-F5344CB8AC3E}">
        <p14:creationId xmlns:p14="http://schemas.microsoft.com/office/powerpoint/2010/main" val="2535760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D12816B6-AA1D-4C41-892D-BAFC1FE6A5DF}"/>
              </a:ext>
            </a:extLst>
          </p:cNvPr>
          <p:cNvSpPr txBox="1"/>
          <p:nvPr/>
        </p:nvSpPr>
        <p:spPr>
          <a:xfrm>
            <a:off x="347435" y="5967274"/>
            <a:ext cx="11517756" cy="846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400" dirty="0"/>
              <a:t>The slab is mainly associated with relatively high </a:t>
            </a:r>
            <a:r>
              <a:rPr lang="en-US" altLang="zh-CN" sz="2400" dirty="0" err="1"/>
              <a:t>Vp</a:t>
            </a:r>
            <a:r>
              <a:rPr lang="en-US" altLang="zh-CN" sz="2400" dirty="0"/>
              <a:t>, high Vs, and low </a:t>
            </a:r>
            <a:r>
              <a:rPr lang="en-US" altLang="zh-CN" sz="2400" dirty="0" err="1"/>
              <a:t>Vp</a:t>
            </a:r>
            <a:r>
              <a:rPr lang="en-US" altLang="zh-CN" sz="2400" dirty="0"/>
              <a:t>/Vs values along the slab.</a:t>
            </a:r>
            <a:endParaRPr lang="zh-CN" altLang="en-US" sz="24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4086AF4-342C-947D-735B-6323E3D6A9B5}"/>
              </a:ext>
            </a:extLst>
          </p:cNvPr>
          <p:cNvSpPr txBox="1"/>
          <p:nvPr/>
        </p:nvSpPr>
        <p:spPr>
          <a:xfrm>
            <a:off x="207410" y="120398"/>
            <a:ext cx="32899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等线" panose="02010600030101010101" pitchFamily="2" charset="-122"/>
              </a:rPr>
              <a:t>Results: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32B9896-69D3-4644-5469-903CF7B6B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03" y="1241586"/>
            <a:ext cx="3463946" cy="368294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2B34924-19EA-45E1-AF51-78398A321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38" y="120398"/>
            <a:ext cx="7373127" cy="59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28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D12816B6-AA1D-4C41-892D-BAFC1FE6A5DF}"/>
              </a:ext>
            </a:extLst>
          </p:cNvPr>
          <p:cNvSpPr txBox="1"/>
          <p:nvPr/>
        </p:nvSpPr>
        <p:spPr>
          <a:xfrm>
            <a:off x="7896908" y="1356680"/>
            <a:ext cx="3741315" cy="277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400" b="1" dirty="0"/>
              <a:t>The subduction angle varies from north to south. The northern segment exhibits normal slab subduction, while in the southern segment the slab gradually flattens at ~100 km depth.</a:t>
            </a:r>
            <a:endParaRPr lang="zh-CN" altLang="en-US" sz="24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3B90504-8464-65BF-D13D-A6CA3E7C6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62" b="16266"/>
          <a:stretch/>
        </p:blipFill>
        <p:spPr>
          <a:xfrm>
            <a:off x="494099" y="1356680"/>
            <a:ext cx="7354034" cy="438248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2ABE656-DC52-B3A8-FC00-76DBD68316D1}"/>
              </a:ext>
            </a:extLst>
          </p:cNvPr>
          <p:cNvSpPr txBox="1"/>
          <p:nvPr/>
        </p:nvSpPr>
        <p:spPr>
          <a:xfrm>
            <a:off x="207409" y="120398"/>
            <a:ext cx="55090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Discussion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等线" panose="02010600030101010101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1: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等线" panose="02010600030101010101" pitchFamily="2" charset="-122"/>
              </a:rPr>
              <a:t>Slab surface model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DA2C79A-BA23-2E7E-88D4-A4CB8114EBE4}"/>
              </a:ext>
            </a:extLst>
          </p:cNvPr>
          <p:cNvSpPr txBox="1"/>
          <p:nvPr/>
        </p:nvSpPr>
        <p:spPr>
          <a:xfrm>
            <a:off x="7896908" y="4588064"/>
            <a:ext cx="36887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</a:rPr>
              <a:t>A slab tear maybe exist in the transition zone?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2440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C6628-1B1B-7F27-6F3E-4949406E5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33B782-813F-AB8C-A82A-F30722717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83" y="835804"/>
            <a:ext cx="6074664" cy="499567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4AB0EF5-D6ED-C524-C840-3A8BCFE35436}"/>
              </a:ext>
            </a:extLst>
          </p:cNvPr>
          <p:cNvSpPr txBox="1"/>
          <p:nvPr/>
        </p:nvSpPr>
        <p:spPr>
          <a:xfrm>
            <a:off x="7211191" y="1080461"/>
            <a:ext cx="4384799" cy="286232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/>
              <a:t>The slab could be torn to form a slab tear when it transits from normal slab subduction to flat slab subduction.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0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/>
              <a:t>Through the slab tear, </a:t>
            </a:r>
            <a:r>
              <a:rPr lang="en-US" altLang="zh-CN" sz="2000" b="1" dirty="0" err="1"/>
              <a:t>subslab</a:t>
            </a:r>
            <a:r>
              <a:rPr lang="en-US" altLang="zh-CN" sz="2000" b="1" dirty="0"/>
              <a:t> hot materials characterized by low velocity anomalies can migrate upwards to form volcanoes.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41F80C8-A3C7-475F-3C9B-0292DB11A757}"/>
              </a:ext>
            </a:extLst>
          </p:cNvPr>
          <p:cNvSpPr txBox="1"/>
          <p:nvPr/>
        </p:nvSpPr>
        <p:spPr>
          <a:xfrm>
            <a:off x="207409" y="120398"/>
            <a:ext cx="117430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Discussion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等线" panose="02010600030101010101" pitchFamily="2" charset="-122"/>
              </a:rPr>
              <a:t> 2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: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A slab tear exists in the transition zone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69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2593</TotalTime>
  <Words>1056</Words>
  <Application>Microsoft Office PowerPoint</Application>
  <PresentationFormat>宽屏</PresentationFormat>
  <Paragraphs>152</Paragraphs>
  <Slides>16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5" baseType="lpstr">
      <vt:lpstr>AdvTT5843c571</vt:lpstr>
      <vt:lpstr>等线</vt:lpstr>
      <vt:lpstr>黑体</vt:lpstr>
      <vt:lpstr>Arial</vt:lpstr>
      <vt:lpstr>Calibri</vt:lpstr>
      <vt:lpstr>Calibri Light</vt:lpstr>
      <vt:lpstr>Times New Roman</vt:lpstr>
      <vt:lpstr>Wingdings</vt:lpstr>
      <vt:lpstr>Office 主题​​</vt:lpstr>
      <vt:lpstr>High-resolution seismic tomography of the  central Chile subduction zone: implications for volcanoes, plate coupling and flat subduction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中国大陆上地幔地震三维速度成像研究</dc:title>
  <dc:creator>gaole</dc:creator>
  <cp:lastModifiedBy>gaoleibox@126.com</cp:lastModifiedBy>
  <cp:revision>249</cp:revision>
  <dcterms:created xsi:type="dcterms:W3CDTF">2021-03-29T12:06:42Z</dcterms:created>
  <dcterms:modified xsi:type="dcterms:W3CDTF">2026-05-04T15:42:51Z</dcterms:modified>
</cp:coreProperties>
</file>