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3"/>
  </p:notesMasterIdLst>
  <p:sldIdLst>
    <p:sldId id="270" r:id="rId2"/>
    <p:sldId id="261" r:id="rId3"/>
    <p:sldId id="275" r:id="rId4"/>
    <p:sldId id="258" r:id="rId5"/>
    <p:sldId id="259" r:id="rId6"/>
    <p:sldId id="262" r:id="rId7"/>
    <p:sldId id="263" r:id="rId8"/>
    <p:sldId id="272" r:id="rId9"/>
    <p:sldId id="279" r:id="rId10"/>
    <p:sldId id="273" r:id="rId11"/>
    <p:sldId id="26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12" userDrawn="1">
          <p15:clr>
            <a:srgbClr val="A4A3A4"/>
          </p15:clr>
        </p15:guide>
        <p15:guide id="2" pos="168" userDrawn="1">
          <p15:clr>
            <a:srgbClr val="A4A3A4"/>
          </p15:clr>
        </p15:guide>
        <p15:guide id="3" pos="400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70E8AD4-1F7F-F846-7A30-5AD606922BE8}" name="Diego Aliaga" initials="DA" userId="Diego Aliaga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9381D9"/>
    <a:srgbClr val="66A4FF"/>
    <a:srgbClr val="FEBF00"/>
    <a:srgbClr val="CC65C2"/>
    <a:srgbClr val="5197B9"/>
    <a:srgbClr val="981F26"/>
    <a:srgbClr val="C6782E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72"/>
    <p:restoredTop sz="84281"/>
  </p:normalViewPr>
  <p:slideViewPr>
    <p:cSldViewPr snapToGrid="0" snapToObjects="1">
      <p:cViewPr varScale="1">
        <p:scale>
          <a:sx n="132" d="100"/>
          <a:sy n="132" d="100"/>
        </p:scale>
        <p:origin x="864" y="176"/>
      </p:cViewPr>
      <p:guideLst>
        <p:guide orient="horz" pos="912"/>
        <p:guide pos="168"/>
        <p:guide pos="40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8/10/relationships/authors" Target="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DC2C4F-DB7B-5346-A799-F5E0B030CFF1}" type="datetimeFigureOut">
              <a:rPr lang="en-US" smtClean="0"/>
              <a:t>5/7/26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50E411-266A-5B43-9192-7A2FF3309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535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013091-0279-6E40-8D70-08BE4C469D7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6843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50E411-266A-5B43-9192-7A2FF33092D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484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50E411-266A-5B43-9192-7A2FF33092D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6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50E411-266A-5B43-9192-7A2FF33092D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688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50E411-266A-5B43-9192-7A2FF33092D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8548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50E411-266A-5B43-9192-7A2FF33092D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662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50E411-266A-5B43-9192-7A2FF33092D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273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50E411-266A-5B43-9192-7A2FF33092D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964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50E411-266A-5B43-9192-7A2FF33092D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2098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50E411-266A-5B43-9192-7A2FF33092D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755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CCEB3-CF73-564A-88DC-8F7EC5C5CE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5BDC27-6DC3-4943-841D-9D4C609F8E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0" name="Date Placeholder 29">
            <a:extLst>
              <a:ext uri="{FF2B5EF4-FFF2-40B4-BE49-F238E27FC236}">
                <a16:creationId xmlns:a16="http://schemas.microsoft.com/office/drawing/2014/main" id="{6074A355-EDE6-A8BD-E289-65E8038FF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7-May-2026 | EGU26</a:t>
            </a:r>
          </a:p>
        </p:txBody>
      </p:sp>
      <p:sp>
        <p:nvSpPr>
          <p:cNvPr id="31" name="Footer Placeholder 30">
            <a:extLst>
              <a:ext uri="{FF2B5EF4-FFF2-40B4-BE49-F238E27FC236}">
                <a16:creationId xmlns:a16="http://schemas.microsoft.com/office/drawing/2014/main" id="{8BA43659-9B3C-E42C-2CF6-84D6997E7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/8</a:t>
            </a:r>
            <a:endParaRPr lang="en-US" dirty="0"/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2B695664-9DA3-3F4E-59F5-3700077E8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0E99E-8C09-774D-8A5B-C6BB8ED29E8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909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507BC-114F-2F4E-B059-A165C453D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D5E9D5-BE4D-E245-8CBE-C7C7D10645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2D8EB4-DB86-FD4B-B906-64D59B40C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7-May-2026 | EGU26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324C89-F6BF-594A-A019-1074BB14F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/8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A21827-FA0A-644C-8FFB-F82DB9131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0E99E-8C09-774D-8A5B-C6BB8ED29E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67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391F94-8C6A-CE45-9431-2C78A9B424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B7AE8B-A072-8548-B77B-2CC077C1D7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F8B8C8-5150-F543-89D0-B154B7CD4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7-May-2026 | EGU26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3E569-A319-1941-80A4-DE762AD81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/8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0405DA-239B-EE4F-BF5B-52B33F980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0E99E-8C09-774D-8A5B-C6BB8ED29E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662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15428-AB90-B44E-B93B-7C440E5A2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57F75E-2F3B-DE4D-8282-682F9BE4BD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8F42748B-4E43-3A3B-0C1A-FB2BAC266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7-May-2026 | EGU26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93285DB8-93DD-E769-3663-16C7FF72E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/8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62F527CB-5FA7-1EA6-E76C-E56174851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0E99E-8C09-774D-8A5B-C6BB8ED29E8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022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254B5-2804-4745-8AE5-7453C33DD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F158F0-3A67-BF4C-BCDB-6E05076D02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C92F1A-40BF-180A-9C97-CDE343E61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7-May-2026 | EGU26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8F8E5C-3423-8AFD-AD96-DFB1E1F68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/8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64B428-E7EC-7B86-C2FB-D905911D3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0E99E-8C09-774D-8A5B-C6BB8ED29E8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95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B4AF6-3943-A64E-A605-0D703DDD0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62B00-C7CA-3743-BAB7-EBCD4B3056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3463" y="1453896"/>
            <a:ext cx="5736337" cy="472306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2CD4C2-3263-AB44-B615-2316A6A578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53896"/>
            <a:ext cx="5795676" cy="472306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8E98F67-9A2B-138C-3969-E9D065816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7-May-2026 | EGU26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A7B4726-9ECC-5883-2520-E913DC970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/8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35C3433-2297-DD08-F6EF-2270AA915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0E99E-8C09-774D-8A5B-C6BB8ED29E8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14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42B58-EBB2-4449-80D2-2F7941F78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646916-EA6A-1746-A43F-D8B9E4369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397B72-4FA6-4D46-B2B4-9452A8EEBB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E6270E-CE7D-E449-9D8A-3463F66392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736892-2C88-B14A-98DE-ADE97E2E15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E100DEE7-E366-F3A5-0516-BFB8B6823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7-May-2026 | EGU26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569A7D2D-2AEA-8751-383A-736BCBEEB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/8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9853CD0-9D4C-BC73-C43D-DCEE633F2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0E99E-8C09-774D-8A5B-C6BB8ED29E8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459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40BC9-0676-924A-9FAD-65B11B71C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323554-D66C-B342-8448-8B6B476D9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7-May-2026 | EGU26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820D93-0672-F74E-A641-DA417A518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/8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DC2643-CB46-9B42-ACD7-B9E247EB9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0E99E-8C09-774D-8A5B-C6BB8ED29E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7813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D84A89-BE08-FA48-8DE6-995EDA2ED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7-May-2026 | EGU26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B5A0DB-B9F0-F04A-9C89-0C87D391F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/8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B21D26-B832-1C41-8F68-8853FCFEE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0E99E-8C09-774D-8A5B-C6BB8ED29E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803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6F9E4-65B6-404C-B9B0-4FB39E98B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9AF19E-AEF6-3448-B818-22AA2CA339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56E895-9D54-A443-84BB-799AAF8298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1EF1A0-A8AC-9F40-873B-A6D03B0CC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7-May-2026 | EGU26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8E384A-8E16-F14E-900B-E0FF3C625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/8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5E5EC-AD99-394B-99EC-1F6CE3F49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0E99E-8C09-774D-8A5B-C6BB8ED29E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207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8FA28-A9AD-DB45-9F21-9F98D2811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60228E-2B16-814C-8B6B-44E470508A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5D4115-F73C-104D-97BD-D6CB4B085D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31B661-69BF-3C4A-AA94-3B25CF6B1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7-May-2026 | EGU26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749DAC-3A86-094A-BFA9-107C9DC59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/8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F2BD5A-FD26-EF4C-811B-F425B69C5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0E99E-8C09-774D-8A5B-C6BB8ED29E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237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7C6190-FC68-4A43-9371-EBB6BBD2D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463" y="163957"/>
            <a:ext cx="11684413" cy="1143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774C3A-11ED-1148-AD09-2A34C04720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3463" y="1380744"/>
            <a:ext cx="11684413" cy="4796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F9E95A-888A-2342-98CB-0152F7B35F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3462" y="6511480"/>
            <a:ext cx="1553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>
                <a:solidFill>
                  <a:schemeClr val="bg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7-May-2026 | EGU26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DD4C09-3B86-6C4A-A0BE-FC11AB7C3E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9980" y="6492875"/>
            <a:ext cx="479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>
                <a:solidFill>
                  <a:schemeClr val="bg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/8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90692-4BD0-FB42-842F-F66B047DAB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73455" y="6492502"/>
            <a:ext cx="4303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bg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1970E99E-8C09-774D-8A5B-C6BB8ED29E8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77B860-F06F-7BDC-133E-863F430B08AE}"/>
              </a:ext>
            </a:extLst>
          </p:cNvPr>
          <p:cNvSpPr txBox="1"/>
          <p:nvPr userDrawn="1"/>
        </p:nvSpPr>
        <p:spPr>
          <a:xfrm>
            <a:off x="0" y="-821802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bg2">
                    <a:lumMod val="50000"/>
                  </a:schemeClr>
                </a:solidFill>
              </a:rPr>
              <a:t>Dp</a:t>
            </a: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265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2">
              <a:lumMod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>
              <a:lumMod val="50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7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7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7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7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5" Type="http://schemas.openxmlformats.org/officeDocument/2006/relationships/image" Target="../media/image6.jpe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4.pn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A26B52F-C1E2-68AB-44AE-6EDF5CA95BB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755" b="6859"/>
          <a:stretch/>
        </p:blipFill>
        <p:spPr>
          <a:xfrm>
            <a:off x="5173190" y="0"/>
            <a:ext cx="622173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A80867-62C2-7534-5E47-815E5EE03A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50000"/>
          </a:blip>
          <a:srcRect r="7582"/>
          <a:stretch/>
        </p:blipFill>
        <p:spPr>
          <a:xfrm>
            <a:off x="10520413" y="2454443"/>
            <a:ext cx="1500475" cy="14591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02A209-36E4-BF15-8201-D42FC9A5AC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8228" y="752012"/>
            <a:ext cx="5795011" cy="3161620"/>
          </a:xfrm>
        </p:spPr>
        <p:txBody>
          <a:bodyPr>
            <a:noAutofit/>
          </a:bodyPr>
          <a:lstStyle/>
          <a:p>
            <a:pPr algn="l"/>
            <a:r>
              <a:rPr lang="en-US" sz="4400" b="1" dirty="0"/>
              <a:t>Aerosols Properties </a:t>
            </a:r>
            <a:br>
              <a:rPr lang="en-US" sz="4400" b="1" dirty="0"/>
            </a:br>
            <a:r>
              <a:rPr lang="en-US" sz="4400" b="1" dirty="0"/>
              <a:t>and their Long-Term Variability in the Andes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628C94-7D4A-C481-F443-7459B668EADD}"/>
              </a:ext>
            </a:extLst>
          </p:cNvPr>
          <p:cNvSpPr txBox="1"/>
          <p:nvPr/>
        </p:nvSpPr>
        <p:spPr>
          <a:xfrm>
            <a:off x="1097280" y="3877056"/>
            <a:ext cx="4773168" cy="299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Diego Aliaga</a:t>
            </a:r>
            <a:r>
              <a:rPr lang="en-US" sz="1100" baseline="300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1,2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100" b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Sara Blichner</a:t>
            </a:r>
            <a:r>
              <a:rPr lang="en-US" sz="1100" b="1" baseline="300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1,2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F. Velarde</a:t>
            </a:r>
            <a:r>
              <a:rPr lang="en-US" sz="1100" baseline="300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M. Andrade</a:t>
            </a:r>
            <a:r>
              <a:rPr lang="en-US" sz="1100" baseline="300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P. Laj</a:t>
            </a:r>
            <a:r>
              <a:rPr lang="en-US" sz="1100" baseline="300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4,5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G. Uzu</a:t>
            </a:r>
            <a:r>
              <a:rPr lang="en-US" sz="1100" baseline="300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K. Weinhold</a:t>
            </a:r>
            <a:r>
              <a:rPr lang="en-US" sz="1100" baseline="300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A. Wiedensohler</a:t>
            </a:r>
            <a:r>
              <a:rPr lang="en-US" sz="1100" baseline="300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</a:p>
          <a:p>
            <a:pPr>
              <a:lnSpc>
                <a:spcPct val="120000"/>
              </a:lnSpc>
            </a:pP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I. Riipinen</a:t>
            </a:r>
            <a:r>
              <a:rPr lang="en-US" sz="1100" baseline="300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1,2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R. Krejci</a:t>
            </a:r>
            <a:r>
              <a:rPr lang="en-US" sz="1100" baseline="300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1,2</a:t>
            </a:r>
            <a:br>
              <a:rPr lang="en-US" sz="1050" baseline="300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1050" baseline="30000" dirty="0">
              <a:solidFill>
                <a:schemeClr val="bg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900" b="1" baseline="300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en-US" sz="900" b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Stockholm University</a:t>
            </a:r>
            <a:r>
              <a:rPr lang="en-US" sz="900" dirty="0">
                <a:solidFill>
                  <a:schemeClr val="bg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Department of Environmental Science, Stockholm, SE-106 91, Sweden</a:t>
            </a:r>
          </a:p>
          <a:p>
            <a:pPr>
              <a:lnSpc>
                <a:spcPct val="120000"/>
              </a:lnSpc>
            </a:pPr>
            <a:r>
              <a:rPr lang="en-US" sz="900" b="1" baseline="300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900" b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Bolin Centre for Climate Research</a:t>
            </a:r>
            <a:r>
              <a:rPr lang="en-US" sz="900" dirty="0">
                <a:solidFill>
                  <a:schemeClr val="bg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Stockholm University, Stockholm, Sweden</a:t>
            </a:r>
          </a:p>
          <a:p>
            <a:pPr>
              <a:lnSpc>
                <a:spcPct val="120000"/>
              </a:lnSpc>
            </a:pPr>
            <a:r>
              <a:rPr lang="en-US" sz="900" baseline="300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en-US" sz="9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Laboratory for Atmospheric Physics</a:t>
            </a:r>
            <a:r>
              <a:rPr lang="en-US" sz="900" dirty="0">
                <a:solidFill>
                  <a:schemeClr val="bg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Institute for Physics Research, Universidad Mayor de San Andrés, La Paz, Bolivia</a:t>
            </a:r>
          </a:p>
          <a:p>
            <a:pPr>
              <a:lnSpc>
                <a:spcPct val="120000"/>
              </a:lnSpc>
            </a:pPr>
            <a:r>
              <a:rPr lang="en-US" sz="900" baseline="300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en-US" sz="9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Institute for Atmospheric and Earth System Research (INAR)/Physics, </a:t>
            </a:r>
            <a:r>
              <a:rPr lang="en-US" sz="900" dirty="0">
                <a:solidFill>
                  <a:schemeClr val="bg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University of Helsinki, Helsinki, 00014, Finland</a:t>
            </a:r>
          </a:p>
          <a:p>
            <a:pPr>
              <a:lnSpc>
                <a:spcPct val="120000"/>
              </a:lnSpc>
            </a:pPr>
            <a:r>
              <a:rPr lang="en-US" sz="900" baseline="300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  <a:r>
              <a:rPr lang="en-US" sz="9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Institut des </a:t>
            </a:r>
            <a:r>
              <a:rPr lang="en-US" sz="900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Géosciences</a:t>
            </a:r>
            <a:r>
              <a:rPr lang="en-US" sz="9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</a:t>
            </a:r>
            <a:r>
              <a:rPr lang="en-US" sz="900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l’Environnement</a:t>
            </a:r>
            <a:r>
              <a:rPr lang="en-US" sz="900" dirty="0">
                <a:solidFill>
                  <a:schemeClr val="bg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IGE, UGA, CNRS, IRD, G-INP, 38000 Grenoble, France</a:t>
            </a:r>
          </a:p>
          <a:p>
            <a:pPr>
              <a:lnSpc>
                <a:spcPct val="120000"/>
              </a:lnSpc>
            </a:pPr>
            <a:r>
              <a:rPr lang="en-US" sz="900" baseline="300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  <a:r>
              <a:rPr lang="en-US" sz="9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Department of Experimental Aerosol and Cloud Microphysics</a:t>
            </a:r>
            <a:r>
              <a:rPr lang="en-US" sz="900" dirty="0">
                <a:solidFill>
                  <a:schemeClr val="bg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Leibniz Institute for Tropospheric Research (TROPOS), 04318 Leipzig, Germany</a:t>
            </a:r>
          </a:p>
          <a:p>
            <a:pPr>
              <a:lnSpc>
                <a:spcPct val="120000"/>
              </a:lnSpc>
            </a:pPr>
            <a:endParaRPr lang="en-US" sz="1050" dirty="0">
              <a:solidFill>
                <a:schemeClr val="bg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F66815D-50C9-5A9F-A2AF-407D5EEED3B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9193295" y="3512258"/>
            <a:ext cx="1508760" cy="15087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E80B65-6A3F-44E3-F2BA-CEA0C9515B1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5000"/>
          </a:blip>
          <a:stretch>
            <a:fillRect/>
          </a:stretch>
        </p:blipFill>
        <p:spPr>
          <a:xfrm>
            <a:off x="10086570" y="1"/>
            <a:ext cx="2105430" cy="1076446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F3E6C370-9A1E-16A9-C524-9C3299B5D556}"/>
              </a:ext>
            </a:extLst>
          </p:cNvPr>
          <p:cNvSpPr/>
          <p:nvPr/>
        </p:nvSpPr>
        <p:spPr>
          <a:xfrm>
            <a:off x="11101032" y="626718"/>
            <a:ext cx="45719" cy="45719"/>
          </a:xfrm>
          <a:prstGeom prst="ellipse">
            <a:avLst/>
          </a:prstGeom>
          <a:solidFill>
            <a:srgbClr val="C00000"/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DBDBCA-6E52-C2DB-CD98-8F568F222E93}"/>
              </a:ext>
            </a:extLst>
          </p:cNvPr>
          <p:cNvSpPr txBox="1"/>
          <p:nvPr/>
        </p:nvSpPr>
        <p:spPr>
          <a:xfrm>
            <a:off x="125129" y="147405"/>
            <a:ext cx="11261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EGU26</a:t>
            </a:r>
            <a:r>
              <a:rPr lang="en-US" sz="18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D8DA2D-3DB7-F414-2F90-B7EBA44E9F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00851" y="0"/>
            <a:ext cx="636319" cy="15342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554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3FCE63-2CE1-834D-697B-BC8C5AEDD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3A892-B74F-E2B4-011D-1980E2F0E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home messages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CC4D734-8D18-9E37-7A70-2BC7FAA91D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75770"/>
            <a:ext cx="5795676" cy="4723067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Yes, around 6% of the time</a:t>
            </a:r>
          </a:p>
          <a:p>
            <a:endParaRPr lang="en-US" dirty="0"/>
          </a:p>
          <a:p>
            <a:r>
              <a:rPr lang="en-US" dirty="0"/>
              <a:t>Yes</a:t>
            </a:r>
          </a:p>
          <a:p>
            <a:pPr lvl="1"/>
            <a:r>
              <a:rPr lang="en-US" dirty="0"/>
              <a:t>Increase on BB freq.</a:t>
            </a:r>
          </a:p>
          <a:p>
            <a:pPr lvl="1"/>
            <a:r>
              <a:rPr lang="en-US" dirty="0"/>
              <a:t>General reduction in N</a:t>
            </a:r>
            <a:r>
              <a:rPr lang="en-US" baseline="-25000" dirty="0"/>
              <a:t>10-440</a:t>
            </a:r>
            <a:endParaRPr lang="en-US" dirty="0"/>
          </a:p>
          <a:p>
            <a:pPr lvl="2"/>
            <a:r>
              <a:rPr lang="en-US" dirty="0"/>
              <a:t>Specially in FT </a:t>
            </a:r>
          </a:p>
          <a:p>
            <a:r>
              <a:rPr lang="en-US" dirty="0"/>
              <a:t>6 distinct identified regimes with explainable differences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FA009D-973F-7C8E-23D6-DB234DCD0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7-May-2026 | EGU26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3A1F4E-E2B7-5969-80BE-4B97126D6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/8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05DF7C-4A30-BCED-2EF8-484D5F21A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8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1F1E6FA-4DCD-B401-6D6B-B21B0EBCF0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3463" y="1275770"/>
            <a:ext cx="5736337" cy="4723067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Do we measure in the free troposphere ? </a:t>
            </a:r>
          </a:p>
          <a:p>
            <a:r>
              <a:rPr lang="en-US" dirty="0"/>
              <a:t>Can we detect any trends ?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endParaRPr lang="en-US" dirty="0"/>
          </a:p>
          <a:p>
            <a:r>
              <a:rPr lang="en-US" dirty="0"/>
              <a:t>What kind of atmospheric regimes and aerosol processes do we measure? 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5878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8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1259E2-4977-38E3-F8ED-78BED02D3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7-May-2026 | EGU26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8B66C6-A6BD-1520-80D5-855F13698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/8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619FC4-5DBB-2C05-F6A8-731C8F338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0E99E-8C09-774D-8A5B-C6BB8ED29E86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 descr="A picture containing sky, outdoor, nature, shore&#10;&#10;Description automatically generated">
            <a:extLst>
              <a:ext uri="{FF2B5EF4-FFF2-40B4-BE49-F238E27FC236}">
                <a16:creationId xmlns:a16="http://schemas.microsoft.com/office/drawing/2014/main" id="{DE4D7717-8554-F4CA-CC44-276BE94E4A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595"/>
          <a:stretch>
            <a:fillRect/>
          </a:stretch>
        </p:blipFill>
        <p:spPr>
          <a:xfrm>
            <a:off x="4516" y="0"/>
            <a:ext cx="12187484" cy="68580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F3920912-28CD-3643-6373-E6A7787ABF37}"/>
              </a:ext>
            </a:extLst>
          </p:cNvPr>
          <p:cNvSpPr/>
          <p:nvPr/>
        </p:nvSpPr>
        <p:spPr>
          <a:xfrm>
            <a:off x="2017060" y="1573307"/>
            <a:ext cx="161364" cy="161364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9B6AAC-B4F3-7388-88C6-95C10F37C319}"/>
              </a:ext>
            </a:extLst>
          </p:cNvPr>
          <p:cNvSpPr txBox="1"/>
          <p:nvPr/>
        </p:nvSpPr>
        <p:spPr>
          <a:xfrm>
            <a:off x="2097742" y="1385047"/>
            <a:ext cx="612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CHC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493291-91D1-B7CA-B531-64BF9C705706}"/>
              </a:ext>
            </a:extLst>
          </p:cNvPr>
          <p:cNvSpPr txBox="1"/>
          <p:nvPr/>
        </p:nvSpPr>
        <p:spPr>
          <a:xfrm>
            <a:off x="4551680" y="193040"/>
            <a:ext cx="279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Thank you! </a:t>
            </a:r>
          </a:p>
        </p:txBody>
      </p:sp>
    </p:spTree>
    <p:extLst>
      <p:ext uri="{BB962C8B-B14F-4D97-AF65-F5344CB8AC3E}">
        <p14:creationId xmlns:p14="http://schemas.microsoft.com/office/powerpoint/2010/main" val="1972790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77E4F6-B3F8-E78B-9943-1509B2D81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40A8860-629A-F47B-55A7-BDC32465162B}"/>
              </a:ext>
            </a:extLst>
          </p:cNvPr>
          <p:cNvGrpSpPr/>
          <p:nvPr/>
        </p:nvGrpSpPr>
        <p:grpSpPr>
          <a:xfrm>
            <a:off x="6869335" y="823611"/>
            <a:ext cx="5130161" cy="5912856"/>
            <a:chOff x="7061839" y="823611"/>
            <a:chExt cx="5130161" cy="591285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63DF3ED-4BFD-A60C-6123-8847E6D7F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" t="2755" r="1221" b="12518"/>
            <a:stretch>
              <a:fillRect/>
            </a:stretch>
          </p:blipFill>
          <p:spPr>
            <a:xfrm>
              <a:off x="7061839" y="1370115"/>
              <a:ext cx="5130161" cy="536635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38DCBF0-BDBD-65A5-7925-C8165B5AD387}"/>
                </a:ext>
              </a:extLst>
            </p:cNvPr>
            <p:cNvSpPr txBox="1"/>
            <p:nvPr/>
          </p:nvSpPr>
          <p:spPr>
            <a:xfrm>
              <a:off x="7732059" y="823611"/>
              <a:ext cx="35574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Chacaltaya GAW station (CHC)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3F0CD44-477B-6EEC-EFC8-971E3C4AC5BA}"/>
                </a:ext>
              </a:extLst>
            </p:cNvPr>
            <p:cNvSpPr txBox="1"/>
            <p:nvPr/>
          </p:nvSpPr>
          <p:spPr>
            <a:xfrm>
              <a:off x="8444753" y="2460812"/>
              <a:ext cx="51969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rgbClr val="C0000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CHC</a:t>
              </a:r>
            </a:p>
          </p:txBody>
        </p:sp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2433F793-69A5-CD71-3B69-AB6CA835F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in the Andes?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88C176-C844-E41D-1E64-E89D77B89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7-May-2026 | EGU26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6198F6-1280-5FE3-B905-4ADEA8965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/8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518A00-65D2-EA4A-3053-09CE08C5A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7076318-9AE0-C0FE-5773-D49B69F3E7E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192" t="5120" r="5298" b="7520"/>
          <a:stretch>
            <a:fillRect/>
          </a:stretch>
        </p:blipFill>
        <p:spPr>
          <a:xfrm>
            <a:off x="64949" y="1348931"/>
            <a:ext cx="6268764" cy="4588732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D3B26727-FA5D-54C2-AA47-D1D80ACCDB3C}"/>
              </a:ext>
            </a:extLst>
          </p:cNvPr>
          <p:cNvSpPr/>
          <p:nvPr/>
        </p:nvSpPr>
        <p:spPr>
          <a:xfrm>
            <a:off x="1927684" y="3115207"/>
            <a:ext cx="625033" cy="625033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C2631A9-511F-1262-19C2-B7C8CAD151EB}"/>
              </a:ext>
            </a:extLst>
          </p:cNvPr>
          <p:cNvSpPr txBox="1"/>
          <p:nvPr/>
        </p:nvSpPr>
        <p:spPr>
          <a:xfrm>
            <a:off x="261256" y="5949539"/>
            <a:ext cx="6279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From plenary session at ACTRIS26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5388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172AD4-8EDF-3FE7-6B2F-CD68530FC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7-May-2026 | EGU26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C3DAF0-348A-C83A-AFA8-EF74FB2A4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/8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F662EA-024A-22E9-DBA5-40306FCBD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</a:t>
            </a:r>
          </a:p>
        </p:txBody>
      </p:sp>
      <p:pic>
        <p:nvPicPr>
          <p:cNvPr id="8" name="pic3">
            <a:extLst>
              <a:ext uri="{FF2B5EF4-FFF2-40B4-BE49-F238E27FC236}">
                <a16:creationId xmlns:a16="http://schemas.microsoft.com/office/drawing/2014/main" id="{B43AEEE8-A974-53DD-3DB2-C3631A1F9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20" y="491599"/>
            <a:ext cx="8895124" cy="59092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5F16FE6-396E-CFAA-28DD-64A8089FE395}"/>
              </a:ext>
            </a:extLst>
          </p:cNvPr>
          <p:cNvSpPr txBox="1"/>
          <p:nvPr/>
        </p:nvSpPr>
        <p:spPr>
          <a:xfrm>
            <a:off x="3523128" y="70575"/>
            <a:ext cx="4683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Chacaltaya GAW station (CHC)</a:t>
            </a:r>
          </a:p>
        </p:txBody>
      </p:sp>
    </p:spTree>
    <p:extLst>
      <p:ext uri="{BB962C8B-B14F-4D97-AF65-F5344CB8AC3E}">
        <p14:creationId xmlns:p14="http://schemas.microsoft.com/office/powerpoint/2010/main" val="2394886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FE8B9D-B8B4-790A-FD4B-B5891F4E2F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F519E-2A80-1B26-72D0-44AC26ACF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this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B9F232-9E72-4D66-26E2-4BAE88937D4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Long term (13 years ) in-situ measurements </a:t>
            </a:r>
          </a:p>
          <a:p>
            <a:r>
              <a:rPr lang="en-US" dirty="0"/>
              <a:t>Focus: particle number size distribution (</a:t>
            </a:r>
            <a:r>
              <a:rPr lang="en-US" b="1" dirty="0"/>
              <a:t>PNSD</a:t>
            </a:r>
            <a:r>
              <a:rPr lang="en-US" dirty="0"/>
              <a:t>)</a:t>
            </a:r>
          </a:p>
          <a:p>
            <a:r>
              <a:rPr lang="en-US" dirty="0"/>
              <a:t>Also:</a:t>
            </a:r>
          </a:p>
          <a:p>
            <a:pPr lvl="1"/>
            <a:r>
              <a:rPr lang="en-US" b="1" dirty="0" err="1"/>
              <a:t>eBC</a:t>
            </a:r>
            <a:r>
              <a:rPr lang="en-US" dirty="0"/>
              <a:t> </a:t>
            </a:r>
            <a:r>
              <a:rPr lang="en-US" sz="1600" dirty="0"/>
              <a:t>[MAAP]</a:t>
            </a:r>
            <a:endParaRPr lang="en-US" dirty="0"/>
          </a:p>
          <a:p>
            <a:pPr lvl="1"/>
            <a:r>
              <a:rPr lang="en-US" b="1" dirty="0"/>
              <a:t>CO</a:t>
            </a:r>
            <a:r>
              <a:rPr lang="en-US" dirty="0"/>
              <a:t> </a:t>
            </a:r>
            <a:r>
              <a:rPr lang="en-US" sz="1600" dirty="0"/>
              <a:t>[</a:t>
            </a:r>
            <a:r>
              <a:rPr lang="en-US" sz="1600" dirty="0" err="1"/>
              <a:t>Picarro</a:t>
            </a:r>
            <a:r>
              <a:rPr lang="en-US" sz="1600" dirty="0"/>
              <a:t>] </a:t>
            </a:r>
            <a:endParaRPr lang="en-US" dirty="0"/>
          </a:p>
          <a:p>
            <a:pPr lvl="1"/>
            <a:r>
              <a:rPr lang="en-US" b="1" dirty="0" err="1"/>
              <a:t>meteo</a:t>
            </a:r>
            <a:r>
              <a:rPr lang="en-US" b="1" dirty="0"/>
              <a:t> variables</a:t>
            </a:r>
          </a:p>
          <a:p>
            <a:pPr lvl="1"/>
            <a:r>
              <a:rPr lang="en-US" b="1" dirty="0" err="1"/>
              <a:t>hysplit</a:t>
            </a:r>
            <a:r>
              <a:rPr lang="en-US" b="1" dirty="0"/>
              <a:t> </a:t>
            </a:r>
            <a:r>
              <a:rPr lang="en-US" b="1" dirty="0" err="1"/>
              <a:t>backtrajectories</a:t>
            </a:r>
            <a:r>
              <a:rPr lang="en-US" b="1" dirty="0"/>
              <a:t> </a:t>
            </a:r>
            <a:r>
              <a:rPr lang="en-US" dirty="0"/>
              <a:t>(ERA5)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0E433C-46B8-6464-8E54-F9C937034EF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Aims and Questions: </a:t>
            </a:r>
          </a:p>
          <a:p>
            <a:pPr lvl="1"/>
            <a:r>
              <a:rPr lang="en-US" dirty="0"/>
              <a:t>Identify general atmospherics regimes based on aerosol properties</a:t>
            </a:r>
          </a:p>
          <a:p>
            <a:pPr lvl="1"/>
            <a:r>
              <a:rPr lang="en-US" dirty="0"/>
              <a:t>Identify trends in aerosol properties (quantity, frequency)</a:t>
            </a:r>
          </a:p>
          <a:p>
            <a:pPr lvl="1"/>
            <a:r>
              <a:rPr lang="en-US" dirty="0"/>
              <a:t>Do we measure in the free troposphere?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232F65-F978-B497-A07F-925A5CBA1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7-May-2026 | EGU26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6C6CDE-61AD-FBC4-7FC9-3B4656D5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/8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0B7835-5470-1773-325A-A49753EB8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6681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DA78E4-1DE7-87D1-3160-D97C374985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DAD15416-0A5D-7A36-98B9-483D0A250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Seasonal diurnal trends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EB560A-3386-7DF4-D2EF-E52A9A9BF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7-May-2026 | EGU26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52D513-27BA-B8C1-4A44-0D01BE9B3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/8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AA1CBD-9F05-2B30-62BF-ADCB9E8B1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3</a:t>
            </a:r>
          </a:p>
        </p:txBody>
      </p:sp>
      <p:grpSp>
        <p:nvGrpSpPr>
          <p:cNvPr id="19" name="pnsd">
            <a:extLst>
              <a:ext uri="{FF2B5EF4-FFF2-40B4-BE49-F238E27FC236}">
                <a16:creationId xmlns:a16="http://schemas.microsoft.com/office/drawing/2014/main" id="{AE18A263-4112-B11F-14B4-2B88F0B81B24}"/>
              </a:ext>
            </a:extLst>
          </p:cNvPr>
          <p:cNvGrpSpPr/>
          <p:nvPr/>
        </p:nvGrpSpPr>
        <p:grpSpPr>
          <a:xfrm>
            <a:off x="-1" y="1898711"/>
            <a:ext cx="10831227" cy="3611436"/>
            <a:chOff x="758426" y="1387671"/>
            <a:chExt cx="9472212" cy="315830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136E0A8-D2E3-A6E1-5013-34FB3CD77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1887" y="1550391"/>
              <a:ext cx="9358751" cy="260236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FF1EC84-00AD-6B1A-0BE7-F2CF672F0638}"/>
                </a:ext>
              </a:extLst>
            </p:cNvPr>
            <p:cNvSpPr txBox="1"/>
            <p:nvPr/>
          </p:nvSpPr>
          <p:spPr>
            <a:xfrm>
              <a:off x="758426" y="1387671"/>
              <a:ext cx="5725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err="1">
                  <a:solidFill>
                    <a:schemeClr val="bg2">
                      <a:lumMod val="50000"/>
                    </a:schemeClr>
                  </a:solidFill>
                </a:rPr>
                <a:t>D</a:t>
              </a:r>
              <a:r>
                <a:rPr lang="en-US" sz="1400" b="1" baseline="-25000" dirty="0" err="1">
                  <a:solidFill>
                    <a:schemeClr val="bg2">
                      <a:lumMod val="50000"/>
                    </a:schemeClr>
                  </a:solidFill>
                </a:rPr>
                <a:t>p</a:t>
              </a:r>
              <a:endParaRPr lang="en-US" sz="1400" b="1" dirty="0">
                <a:solidFill>
                  <a:schemeClr val="bg2">
                    <a:lumMod val="50000"/>
                  </a:schemeClr>
                </a:solidFill>
              </a:endParaRPr>
            </a:p>
            <a:p>
              <a:r>
                <a:rPr lang="en-US" sz="1400" b="1" dirty="0">
                  <a:solidFill>
                    <a:schemeClr val="bg2">
                      <a:lumMod val="75000"/>
                    </a:schemeClr>
                  </a:solidFill>
                </a:rPr>
                <a:t>[nm]</a:t>
              </a:r>
            </a:p>
          </p:txBody>
        </p:sp>
        <p:sp>
          <p:nvSpPr>
            <p:cNvPr id="31" name="h s sunrise ">
              <a:extLst>
                <a:ext uri="{FF2B5EF4-FFF2-40B4-BE49-F238E27FC236}">
                  <a16:creationId xmlns:a16="http://schemas.microsoft.com/office/drawing/2014/main" id="{818D61B5-56DE-3BCB-2BEB-36F3FD82BE38}"/>
                </a:ext>
              </a:extLst>
            </p:cNvPr>
            <p:cNvSpPr txBox="1"/>
            <p:nvPr/>
          </p:nvSpPr>
          <p:spPr>
            <a:xfrm>
              <a:off x="4173179" y="4176641"/>
              <a:ext cx="23903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2">
                      <a:lumMod val="75000"/>
                    </a:schemeClr>
                  </a:solidFill>
                </a:rPr>
                <a:t>Hours since sunrise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3DF76F9E-9473-FD49-0622-7258905FCEF5}"/>
              </a:ext>
            </a:extLst>
          </p:cNvPr>
          <p:cNvSpPr txBox="1"/>
          <p:nvPr/>
        </p:nvSpPr>
        <p:spPr>
          <a:xfrm>
            <a:off x="10825784" y="2692091"/>
            <a:ext cx="1348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66A4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Wet </a:t>
            </a:r>
            <a:r>
              <a:rPr lang="en-US" sz="1400" b="1" dirty="0">
                <a:solidFill>
                  <a:srgbClr val="66A4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(DJFM)</a:t>
            </a:r>
            <a:endParaRPr lang="en-US" b="1" dirty="0">
              <a:solidFill>
                <a:srgbClr val="66A4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B933704-2DE8-4F42-451F-323E36D484CE}"/>
              </a:ext>
            </a:extLst>
          </p:cNvPr>
          <p:cNvSpPr txBox="1"/>
          <p:nvPr/>
        </p:nvSpPr>
        <p:spPr>
          <a:xfrm>
            <a:off x="10825784" y="3421739"/>
            <a:ext cx="1294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EBF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Dry </a:t>
            </a:r>
            <a:r>
              <a:rPr lang="en-US" sz="1400" b="1" dirty="0">
                <a:solidFill>
                  <a:srgbClr val="FEB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(MJJA)</a:t>
            </a:r>
            <a:endParaRPr lang="en-US" b="1" dirty="0">
              <a:solidFill>
                <a:srgbClr val="FEB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72F701C-E736-F582-05B3-838F44BCAD14}"/>
              </a:ext>
            </a:extLst>
          </p:cNvPr>
          <p:cNvSpPr txBox="1"/>
          <p:nvPr/>
        </p:nvSpPr>
        <p:spPr>
          <a:xfrm>
            <a:off x="10825784" y="4081386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C65C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BB  </a:t>
            </a:r>
            <a:r>
              <a:rPr lang="en-US" sz="1400" b="1" dirty="0">
                <a:solidFill>
                  <a:srgbClr val="CC65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(SON)</a:t>
            </a:r>
            <a:endParaRPr lang="en-US" b="1" dirty="0">
              <a:solidFill>
                <a:srgbClr val="CC65C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BDF4DF-C575-E4DF-9DE8-E3220D3433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6314" y="0"/>
            <a:ext cx="1325685" cy="1886552"/>
          </a:xfrm>
          <a:prstGeom prst="rect">
            <a:avLst/>
          </a:prstGeom>
        </p:spPr>
      </p:pic>
      <p:sp>
        <p:nvSpPr>
          <p:cNvPr id="18" name="year">
            <a:extLst>
              <a:ext uri="{FF2B5EF4-FFF2-40B4-BE49-F238E27FC236}">
                <a16:creationId xmlns:a16="http://schemas.microsoft.com/office/drawing/2014/main" id="{A9195925-789A-1F8B-39F0-198A05C138AE}"/>
              </a:ext>
            </a:extLst>
          </p:cNvPr>
          <p:cNvSpPr txBox="1"/>
          <p:nvPr/>
        </p:nvSpPr>
        <p:spPr>
          <a:xfrm>
            <a:off x="4844135" y="1748137"/>
            <a:ext cx="672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Year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9066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9AA8E1-92E4-1CF5-19A0-2097969AD4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8CB5642-2C02-A3FA-2903-CEF7872A8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K-mean clustering scheme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768387-2DC5-AF64-6C69-8166C9331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7-May-2026 | EGU26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9CD223-878C-88B3-DA03-A82BFE3C0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/8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98BEB-2529-2E60-1AAD-F15B3C2A9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874E809-FBC3-9B68-0E52-924E03D2B6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518" b="9628"/>
          <a:stretch>
            <a:fillRect/>
          </a:stretch>
        </p:blipFill>
        <p:spPr>
          <a:xfrm>
            <a:off x="0" y="1439317"/>
            <a:ext cx="9315031" cy="500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7827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B8C592-9D7F-63F1-BAFC-42401DB92E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75E0B09-785F-E805-4E79-D9C1442EE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 atmospheric regimes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B6EA92-FB22-E5E4-A04A-08743D2F3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7-May-2026 | EGU26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A121CF-7130-5FB7-F620-46EA78C36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/8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E7F20-823E-641C-2401-68AECA6CE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AE6B1D-D8B7-1903-592A-E6C3AC56B96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773" t="10802" r="3316" b="23375"/>
          <a:stretch>
            <a:fillRect/>
          </a:stretch>
        </p:blipFill>
        <p:spPr>
          <a:xfrm>
            <a:off x="1640514" y="1226916"/>
            <a:ext cx="7075219" cy="55856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2D3E566-7F7A-C40B-CC81-6F1BCB8E18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1053" y="1025099"/>
            <a:ext cx="2171700" cy="1447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3FBE7FA-9F38-00B7-E3CE-7458A41247F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050"/>
          <a:stretch>
            <a:fillRect/>
          </a:stretch>
        </p:blipFill>
        <p:spPr>
          <a:xfrm>
            <a:off x="9374516" y="3524050"/>
            <a:ext cx="2167033" cy="14859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BEBDE9F-32DE-454F-2CA7-1ED4C87FF1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1411" y="2047191"/>
            <a:ext cx="2184400" cy="15367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778B21B-019B-C248-670B-F5466562ABA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625"/>
          <a:stretch>
            <a:fillRect/>
          </a:stretch>
        </p:blipFill>
        <p:spPr>
          <a:xfrm>
            <a:off x="81022" y="2584852"/>
            <a:ext cx="2133435" cy="15494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4A47FD2-CC22-34BD-C3CC-9D7EB7C64F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120" y="4343480"/>
            <a:ext cx="2120900" cy="14351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ACD9BC4-6C21-4736-8F0F-632E673FD2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98502" y="1129817"/>
            <a:ext cx="2209800" cy="14732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4CA2C4B-790E-165A-313C-1B04160910B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76041" y="5785382"/>
            <a:ext cx="1469020" cy="107261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75EDEB4-6476-B652-70B7-FC7FBF979EB5}"/>
              </a:ext>
            </a:extLst>
          </p:cNvPr>
          <p:cNvSpPr txBox="1"/>
          <p:nvPr/>
        </p:nvSpPr>
        <p:spPr>
          <a:xfrm>
            <a:off x="1524000" y="4023360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9381D9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A006B3F-F83D-2BC1-1FE7-506FE58ECC42}"/>
              </a:ext>
            </a:extLst>
          </p:cNvPr>
          <p:cNvSpPr txBox="1"/>
          <p:nvPr/>
        </p:nvSpPr>
        <p:spPr>
          <a:xfrm>
            <a:off x="599440" y="1008927"/>
            <a:ext cx="4892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err="1">
                <a:solidFill>
                  <a:schemeClr val="bg2">
                    <a:lumMod val="50000"/>
                  </a:schemeClr>
                </a:solidFill>
              </a:rPr>
              <a:t>D</a:t>
            </a:r>
            <a:r>
              <a:rPr lang="en-US" sz="1100" b="1" baseline="-25000" dirty="0" err="1">
                <a:solidFill>
                  <a:schemeClr val="bg2">
                    <a:lumMod val="50000"/>
                  </a:schemeClr>
                </a:solidFill>
              </a:rPr>
              <a:t>p</a:t>
            </a:r>
            <a:endParaRPr lang="en-US" sz="1100" b="1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sz="1100" b="1" dirty="0">
                <a:solidFill>
                  <a:schemeClr val="bg2">
                    <a:lumMod val="75000"/>
                  </a:schemeClr>
                </a:solidFill>
              </a:rPr>
              <a:t>[nm]</a:t>
            </a:r>
          </a:p>
        </p:txBody>
      </p:sp>
      <p:sp>
        <p:nvSpPr>
          <p:cNvPr id="29" name="h s sunrise ">
            <a:extLst>
              <a:ext uri="{FF2B5EF4-FFF2-40B4-BE49-F238E27FC236}">
                <a16:creationId xmlns:a16="http://schemas.microsoft.com/office/drawing/2014/main" id="{390A8E9C-E534-5957-0814-B9FED3C1E481}"/>
              </a:ext>
            </a:extLst>
          </p:cNvPr>
          <p:cNvSpPr txBox="1"/>
          <p:nvPr/>
        </p:nvSpPr>
        <p:spPr>
          <a:xfrm>
            <a:off x="1510497" y="2419751"/>
            <a:ext cx="15327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bg2">
                    <a:lumMod val="75000"/>
                  </a:schemeClr>
                </a:solidFill>
              </a:rPr>
              <a:t>Hours since sunrise</a:t>
            </a:r>
          </a:p>
        </p:txBody>
      </p:sp>
      <p:sp>
        <p:nvSpPr>
          <p:cNvPr id="30" name="B">
            <a:extLst>
              <a:ext uri="{FF2B5EF4-FFF2-40B4-BE49-F238E27FC236}">
                <a16:creationId xmlns:a16="http://schemas.microsoft.com/office/drawing/2014/main" id="{EC1FEF28-7CB0-385F-BD6D-B264881189D7}"/>
              </a:ext>
            </a:extLst>
          </p:cNvPr>
          <p:cNvSpPr/>
          <p:nvPr/>
        </p:nvSpPr>
        <p:spPr>
          <a:xfrm>
            <a:off x="9169620" y="3482788"/>
            <a:ext cx="2528047" cy="1546412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E">
            <a:extLst>
              <a:ext uri="{FF2B5EF4-FFF2-40B4-BE49-F238E27FC236}">
                <a16:creationId xmlns:a16="http://schemas.microsoft.com/office/drawing/2014/main" id="{293DC93D-4388-F9F9-3F47-D0B4DC376768}"/>
              </a:ext>
            </a:extLst>
          </p:cNvPr>
          <p:cNvSpPr/>
          <p:nvPr/>
        </p:nvSpPr>
        <p:spPr>
          <a:xfrm>
            <a:off x="47329" y="2662518"/>
            <a:ext cx="2157990" cy="1448798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F">
            <a:extLst>
              <a:ext uri="{FF2B5EF4-FFF2-40B4-BE49-F238E27FC236}">
                <a16:creationId xmlns:a16="http://schemas.microsoft.com/office/drawing/2014/main" id="{03609394-DFF2-08A3-398E-54E4257F1A28}"/>
              </a:ext>
            </a:extLst>
          </p:cNvPr>
          <p:cNvSpPr/>
          <p:nvPr/>
        </p:nvSpPr>
        <p:spPr>
          <a:xfrm>
            <a:off x="479376" y="4293096"/>
            <a:ext cx="2157990" cy="1435351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G">
            <a:extLst>
              <a:ext uri="{FF2B5EF4-FFF2-40B4-BE49-F238E27FC236}">
                <a16:creationId xmlns:a16="http://schemas.microsoft.com/office/drawing/2014/main" id="{A2A74B08-418F-71FD-33FC-467A5ADF78B4}"/>
              </a:ext>
            </a:extLst>
          </p:cNvPr>
          <p:cNvSpPr/>
          <p:nvPr/>
        </p:nvSpPr>
        <p:spPr>
          <a:xfrm>
            <a:off x="4929554" y="1070955"/>
            <a:ext cx="2157990" cy="1546412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">
            <a:extLst>
              <a:ext uri="{FF2B5EF4-FFF2-40B4-BE49-F238E27FC236}">
                <a16:creationId xmlns:a16="http://schemas.microsoft.com/office/drawing/2014/main" id="{632ACDC3-C58D-3BC7-8A22-B09AAE5803F7}"/>
              </a:ext>
            </a:extLst>
          </p:cNvPr>
          <p:cNvSpPr/>
          <p:nvPr/>
        </p:nvSpPr>
        <p:spPr>
          <a:xfrm>
            <a:off x="7207624" y="2029181"/>
            <a:ext cx="2191869" cy="1520843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">
            <a:extLst>
              <a:ext uri="{FF2B5EF4-FFF2-40B4-BE49-F238E27FC236}">
                <a16:creationId xmlns:a16="http://schemas.microsoft.com/office/drawing/2014/main" id="{8B74C103-C4C6-AFE4-AE94-89205582C54E}"/>
              </a:ext>
            </a:extLst>
          </p:cNvPr>
          <p:cNvSpPr/>
          <p:nvPr/>
        </p:nvSpPr>
        <p:spPr>
          <a:xfrm>
            <a:off x="479376" y="980728"/>
            <a:ext cx="2747918" cy="1654896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freq">
            <a:extLst>
              <a:ext uri="{FF2B5EF4-FFF2-40B4-BE49-F238E27FC236}">
                <a16:creationId xmlns:a16="http://schemas.microsoft.com/office/drawing/2014/main" id="{EE7424DB-46C8-AD05-F086-57A27D2EBD93}"/>
              </a:ext>
            </a:extLst>
          </p:cNvPr>
          <p:cNvSpPr/>
          <p:nvPr/>
        </p:nvSpPr>
        <p:spPr>
          <a:xfrm>
            <a:off x="1963270" y="5795682"/>
            <a:ext cx="1680883" cy="1062318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71A56A-65A0-9DC5-3846-028C62F2EDF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66314" y="0"/>
            <a:ext cx="1325685" cy="18865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7ECCB4-68AD-0FA0-BBCA-2D36E50E9E4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76623" y="4619453"/>
            <a:ext cx="277461" cy="2996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FD23FF-8FB4-2BAD-98AF-9D1925C77A9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25105" y="6036376"/>
            <a:ext cx="3556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4044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C49A98-76D4-69ED-1F2F-A2426EAEF8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5F8A3-A1BA-28DF-5F63-B736812E5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Trends in frequency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F6C448-F08B-B305-A36C-683E26103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7-May-2026 | EGU26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E1F5A7-E2CC-9BE6-8DF8-3716B8119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/8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2B3C57-8D7D-FDF2-7D74-5D8A8F89B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E3470B-B4ED-138B-F1D2-79B0F821E1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949" y="1537688"/>
            <a:ext cx="9767128" cy="14310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70BDC4-7434-60A2-F49C-E9B9B8815891}"/>
              </a:ext>
            </a:extLst>
          </p:cNvPr>
          <p:cNvSpPr txBox="1"/>
          <p:nvPr/>
        </p:nvSpPr>
        <p:spPr>
          <a:xfrm>
            <a:off x="5173884" y="3052895"/>
            <a:ext cx="6173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Year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E7CD94-88A6-C0E5-1942-168318AEF368}"/>
              </a:ext>
            </a:extLst>
          </p:cNvPr>
          <p:cNvSpPr txBox="1"/>
          <p:nvPr/>
        </p:nvSpPr>
        <p:spPr>
          <a:xfrm>
            <a:off x="32658" y="1751670"/>
            <a:ext cx="6864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Freq.</a:t>
            </a:r>
          </a:p>
          <a:p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[%]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FFB9FB-7C69-0C7D-59FB-A7F7F0F34A05}"/>
              </a:ext>
            </a:extLst>
          </p:cNvPr>
          <p:cNvSpPr txBox="1"/>
          <p:nvPr/>
        </p:nvSpPr>
        <p:spPr>
          <a:xfrm>
            <a:off x="1848897" y="1360577"/>
            <a:ext cx="3826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Frequency occurrence for G (BB)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BA0F4C7-F021-754D-2D90-4DD75F298C4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4109" b="1"/>
          <a:stretch>
            <a:fillRect/>
          </a:stretch>
        </p:blipFill>
        <p:spPr>
          <a:xfrm>
            <a:off x="5492879" y="3349989"/>
            <a:ext cx="5730292" cy="32973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FEC40F-C18D-E6E0-8B3E-8EC48DB0DD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199" y="3060939"/>
            <a:ext cx="3999593" cy="36141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714012C-F831-C88E-AD75-F9038A5A0C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0878" y="6491014"/>
            <a:ext cx="1223798" cy="3435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066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C9B30-02BE-B216-6B02-FEDA4077E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Trends in total concentration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A6F413-F80D-E430-37A9-72D3E31BC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7-May-2026 | EGU26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8E3F89-D98C-1494-4110-A1C2C6A20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/8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D3FCC6-8A46-C8D2-2F9C-99DB11B30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6CD349-F7E6-4421-8861-E67FF747E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" y="2002064"/>
            <a:ext cx="4495800" cy="3746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A60A59-88F4-F90B-D716-3907649BF7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4109" b="1"/>
          <a:stretch>
            <a:fillRect/>
          </a:stretch>
        </p:blipFill>
        <p:spPr>
          <a:xfrm>
            <a:off x="5449336" y="2012576"/>
            <a:ext cx="6188336" cy="35609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561C85-8631-140E-CF5C-F03ECD6D3A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5469" y="5376916"/>
            <a:ext cx="1171247" cy="32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583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|8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3.7|3.1|8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4.6|1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|15.6|10.3|12.3|5.2|14.2|16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3.2|4.2|1.7|14.8|1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43906</TotalTime>
  <Words>434</Words>
  <Application>Microsoft Macintosh PowerPoint</Application>
  <PresentationFormat>Widescreen</PresentationFormat>
  <Paragraphs>101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Arial Black</vt:lpstr>
      <vt:lpstr>Calibri</vt:lpstr>
      <vt:lpstr>Verdana</vt:lpstr>
      <vt:lpstr>Office Theme</vt:lpstr>
      <vt:lpstr>Aerosols Properties  and their Long-Term Variability in the Andes</vt:lpstr>
      <vt:lpstr>Why in the Andes?</vt:lpstr>
      <vt:lpstr>PowerPoint Presentation</vt:lpstr>
      <vt:lpstr>In this study</vt:lpstr>
      <vt:lpstr>Seasonal diurnal trends</vt:lpstr>
      <vt:lpstr>K-mean clustering scheme</vt:lpstr>
      <vt:lpstr>6 atmospheric regimes</vt:lpstr>
      <vt:lpstr>Trends in frequency</vt:lpstr>
      <vt:lpstr>Trends in total concentration</vt:lpstr>
      <vt:lpstr>Take home messages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 Blichner</dc:creator>
  <cp:lastModifiedBy>Diego Aliaga</cp:lastModifiedBy>
  <cp:revision>97</cp:revision>
  <dcterms:created xsi:type="dcterms:W3CDTF">2025-09-30T08:24:17Z</dcterms:created>
  <dcterms:modified xsi:type="dcterms:W3CDTF">2026-05-07T11:33:04Z</dcterms:modified>
</cp:coreProperties>
</file>