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91" r:id="rId2"/>
    <p:sldId id="1229" r:id="rId3"/>
    <p:sldId id="1053" r:id="rId4"/>
    <p:sldId id="1054" r:id="rId5"/>
    <p:sldId id="1156" r:id="rId6"/>
    <p:sldId id="1157" r:id="rId7"/>
    <p:sldId id="1146" r:id="rId8"/>
    <p:sldId id="1147" r:id="rId9"/>
    <p:sldId id="1149" r:id="rId10"/>
    <p:sldId id="1150" r:id="rId11"/>
    <p:sldId id="1151" r:id="rId12"/>
    <p:sldId id="1152" r:id="rId13"/>
    <p:sldId id="1153" r:id="rId14"/>
    <p:sldId id="1154" r:id="rId15"/>
    <p:sldId id="1172" r:id="rId16"/>
    <p:sldId id="1174" r:id="rId17"/>
    <p:sldId id="1177" r:id="rId18"/>
    <p:sldId id="1171" r:id="rId19"/>
    <p:sldId id="1320" r:id="rId20"/>
    <p:sldId id="1321" r:id="rId21"/>
    <p:sldId id="1323" r:id="rId22"/>
    <p:sldId id="1324" r:id="rId23"/>
    <p:sldId id="1339" r:id="rId24"/>
    <p:sldId id="1344" r:id="rId25"/>
    <p:sldId id="1342" r:id="rId26"/>
    <p:sldId id="1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295EB-9E6B-47CC-ABF4-8F00FF62EFDE}" v="2" dt="2026-04-20T20:05:38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Lau" userId="13602411434_tp_box_2" providerId="OAuth2" clId="{50F3462C-78C9-45FC-AED6-4FBF93BACEE3}"/>
    <pc:docChg chg="custSel addSld delSld modSld">
      <pc:chgData name="Lillian Lau" userId="13602411434_tp_box_2" providerId="OAuth2" clId="{50F3462C-78C9-45FC-AED6-4FBF93BACEE3}" dt="2026-04-20T20:05:52.359" v="28" actId="478"/>
      <pc:docMkLst>
        <pc:docMk/>
      </pc:docMkLst>
      <pc:sldChg chg="new del">
        <pc:chgData name="Lillian Lau" userId="13602411434_tp_box_2" providerId="OAuth2" clId="{50F3462C-78C9-45FC-AED6-4FBF93BACEE3}" dt="2026-04-20T20:05:39.588" v="25" actId="47"/>
        <pc:sldMkLst>
          <pc:docMk/>
          <pc:sldMk cId="3759892010" sldId="256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3737816534" sldId="1053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3582146630" sldId="1054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4080975157" sldId="1146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2730387090" sldId="1147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764178101" sldId="1149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907745279" sldId="1150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3318648956" sldId="1151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907652343" sldId="1152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61273719" sldId="1153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564998136" sldId="1154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65462733" sldId="1156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2812463922" sldId="1157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2255019363" sldId="1171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902550898" sldId="1172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728136159" sldId="1174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296637770" sldId="1177"/>
        </pc:sldMkLst>
      </pc:sldChg>
      <pc:sldChg chg="delSp add mod">
        <pc:chgData name="Lillian Lau" userId="13602411434_tp_box_2" providerId="OAuth2" clId="{50F3462C-78C9-45FC-AED6-4FBF93BACEE3}" dt="2026-04-20T20:05:52.359" v="28" actId="478"/>
        <pc:sldMkLst>
          <pc:docMk/>
          <pc:sldMk cId="0" sldId="1191"/>
        </pc:sldMkLst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11" creationId="{6BF9CCF7-950E-5C37-CB3F-A98BDFF8DED9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20" creationId="{2F532A4B-0B7C-4DE9-B0BB-C7874196D08E}"/>
          </ac:spMkLst>
        </pc:spChg>
        <pc:spChg chg="del">
          <ac:chgData name="Lillian Lau" userId="13602411434_tp_box_2" providerId="OAuth2" clId="{50F3462C-78C9-45FC-AED6-4FBF93BACEE3}" dt="2026-04-20T20:05:49.557" v="27" actId="478"/>
          <ac:spMkLst>
            <pc:docMk/>
            <pc:sldMk cId="0" sldId="1191"/>
            <ac:spMk id="22" creationId="{D67B7B04-6F64-D58D-547C-DEBE4FE1CB96}"/>
          </ac:spMkLst>
        </pc:spChg>
        <pc:spChg chg="del">
          <ac:chgData name="Lillian Lau" userId="13602411434_tp_box_2" providerId="OAuth2" clId="{50F3462C-78C9-45FC-AED6-4FBF93BACEE3}" dt="2026-04-20T20:05:49.557" v="27" actId="478"/>
          <ac:spMkLst>
            <pc:docMk/>
            <pc:sldMk cId="0" sldId="1191"/>
            <ac:spMk id="24" creationId="{06F31ADB-CC8B-4BCA-1999-225E7D3E8191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29" creationId="{2FB45B58-A7D2-961C-0BC1-EDBB151AC233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1" creationId="{76E66309-89A5-6892-C982-EF739B2A94A8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2" creationId="{FEA9615C-60F6-A4AD-D9F0-C824EEB7EC34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4" creationId="{636576CD-BB47-7BB4-C531-80092B3A42FD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6" creationId="{AECC2D22-D1FA-D669-19C8-882D281327B0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8" creationId="{34236FE0-963A-F0FE-C7BC-F3570373D712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39" creationId="{740F94C2-C541-512F-1267-86598BF550B9}"/>
          </ac:spMkLst>
        </pc:spChg>
        <pc:spChg chg="del">
          <ac:chgData name="Lillian Lau" userId="13602411434_tp_box_2" providerId="OAuth2" clId="{50F3462C-78C9-45FC-AED6-4FBF93BACEE3}" dt="2026-04-20T20:05:42.591" v="26" actId="478"/>
          <ac:spMkLst>
            <pc:docMk/>
            <pc:sldMk cId="0" sldId="1191"/>
            <ac:spMk id="42" creationId="{3C5896A9-9AF2-ED26-87FD-A63D7027B349}"/>
          </ac:spMkLst>
        </pc:spChg>
        <pc:spChg chg="del">
          <ac:chgData name="Lillian Lau" userId="13602411434_tp_box_2" providerId="OAuth2" clId="{50F3462C-78C9-45FC-AED6-4FBF93BACEE3}" dt="2026-04-20T20:05:52.359" v="28" actId="478"/>
          <ac:spMkLst>
            <pc:docMk/>
            <pc:sldMk cId="0" sldId="1191"/>
            <ac:spMk id="49" creationId="{B2168BAE-6E85-39E4-5E72-6F148C72ADA5}"/>
          </ac:spMkLst>
        </pc:spChg>
        <pc:spChg chg="del">
          <ac:chgData name="Lillian Lau" userId="13602411434_tp_box_2" providerId="OAuth2" clId="{50F3462C-78C9-45FC-AED6-4FBF93BACEE3}" dt="2026-04-20T20:05:49.557" v="27" actId="478"/>
          <ac:spMkLst>
            <pc:docMk/>
            <pc:sldMk cId="0" sldId="1191"/>
            <ac:spMk id="53" creationId="{6C1C6D48-E263-0FE1-7222-16293B2B4217}"/>
          </ac:spMkLst>
        </pc:spChg>
        <pc:picChg chg="del">
          <ac:chgData name="Lillian Lau" userId="13602411434_tp_box_2" providerId="OAuth2" clId="{50F3462C-78C9-45FC-AED6-4FBF93BACEE3}" dt="2026-04-20T20:05:52.359" v="28" actId="478"/>
          <ac:picMkLst>
            <pc:docMk/>
            <pc:sldMk cId="0" sldId="1191"/>
            <ac:picMk id="51" creationId="{B943DD1C-079B-2E35-A145-331F9E68D3D3}"/>
          </ac:picMkLst>
        </pc:picChg>
      </pc:sldChg>
      <pc:sldChg chg="modSp add mod">
        <pc:chgData name="Lillian Lau" userId="13602411434_tp_box_2" providerId="OAuth2" clId="{50F3462C-78C9-45FC-AED6-4FBF93BACEE3}" dt="2026-04-20T20:05:29.779" v="23" actId="20577"/>
        <pc:sldMkLst>
          <pc:docMk/>
          <pc:sldMk cId="278863141" sldId="1229"/>
        </pc:sldMkLst>
        <pc:spChg chg="mod">
          <ac:chgData name="Lillian Lau" userId="13602411434_tp_box_2" providerId="OAuth2" clId="{50F3462C-78C9-45FC-AED6-4FBF93BACEE3}" dt="2026-04-20T20:05:29.779" v="23" actId="20577"/>
          <ac:spMkLst>
            <pc:docMk/>
            <pc:sldMk cId="278863141" sldId="1229"/>
            <ac:spMk id="2" creationId="{F2D707D1-106D-F6DE-73A6-A12AE418C222}"/>
          </ac:spMkLst>
        </pc:spChg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2996141344" sldId="1320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2764848356" sldId="1321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638487831" sldId="1323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968394486" sldId="1324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3550075618" sldId="1339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13332221" sldId="1342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970119320" sldId="1344"/>
        </pc:sldMkLst>
      </pc:sldChg>
      <pc:sldChg chg="add">
        <pc:chgData name="Lillian Lau" userId="13602411434_tp_box_2" providerId="OAuth2" clId="{50F3462C-78C9-45FC-AED6-4FBF93BACEE3}" dt="2026-04-20T20:05:23.428" v="1"/>
        <pc:sldMkLst>
          <pc:docMk/>
          <pc:sldMk cId="3345576700" sldId="1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66F6D-542C-43F5-8EBC-4EC4DDD9ED3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99575-9956-453C-986D-76466416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4C85-6F21-6612-1DED-DB700711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3323D-5EC6-B4A2-C473-44F46EFF3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86055-B524-BD84-5397-5E6272DC6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Watertown’s drought mitigation cost is disproportionately influenced by Dryville’s use of treated transfers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An unexpected change in how frequently Dryville buys treated transfers can result in Watertown having insufficient supply for its own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2326-44C4-B28B-79B4-056EB28F5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8B51-0BB2-D3DA-98D4-BB697D72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3EA18-068F-18FF-1150-8C0869532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99E8F2-0319-C0C2-6C32-91437202E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Dryville only cooperates via treated transfers, but “competes” with Fallsland for purchased treated transfers from Watertown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Failing to account for implementation uncertainty exposes it to risks that arise from Fallsland’s imperfect implementation of its short-term management action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52667-DEFA-C40E-7818-EC1DF3FC5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BDAA8-8639-6F21-2FEF-328F353F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9A7F0-7601-5FA6-8C8F-B89285965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599A8-BA68-FF61-60F1-E48D6E69E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Unlike in the baseline strategy, Watertown’s performance is primarily sensitive to implementation uncertainty in its own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7210-BFDC-D007-5A0C-D46ED012C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DEBEA-CB56-FF82-7165-24ED7400A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3632A-8114-67B9-92FE-343283605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47214-EF92-A428-708F-04720D55D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see a similar pattern with Dryville, where sensitivity to implementation uncertainty is corralled within its “region of control”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This means that Dryville has more agency over its own performance, even when its other cooperating partners fail to implement their strategies accurately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BDF27-4A36-4149-7F4F-2639F3F23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3E688-7D95-E38A-DCA0-F71838E90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D8233-6B71-AEE4-911F-80315B4B4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28D59-46F6-0769-63E2-54BF379D9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A generalizable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,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open-source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exploratory modeling tool capable of identifying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coordinated planning and management policies 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for regionalized of water utilities sharing water resources by accounting for a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broad range of hydroclimatic and socioeconomic uncertainties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ACA4-F47D-63D3-3DB2-C9986A3CE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9AE96-560F-2B54-545D-67C084143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79630-A7E1-71FA-8386-4CF9C2782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5C8F4-619E-58C5-EF0A-A39A6744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Exploits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dynamic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and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adaptive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storage-to-capacity risk-of-failure (ROF) rules </a:t>
            </a:r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to trigger management and planning actions in temporally-consistent pathways</a:t>
            </a:r>
          </a:p>
          <a:p>
            <a:r>
              <a:rPr lang="en-US" sz="12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ROF rules reflect level of risk in the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17296-FAEB-2A0A-90B2-3291F2AA2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DCAF4-0259-27DB-C823-6EFA8A869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A4FAC-896A-08BF-D1DD-7CD9344F3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BEAFC-2849-9E2F-3075-BF2E9F782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Regional cooperation enables the coordination of drought mitigation actions and the sharing of financial and supply resources</a:t>
            </a:r>
            <a:endParaRPr lang="en-US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51D36-A06B-D9FA-DDA2-7E8966AE3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CF415-BBC9-EB9F-1D02-FB66D6A3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9AFEA-1C7A-0415-4583-9198071B6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EE88F-9B7A-E6C2-705D-8C4E62A66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Regional cooperation enables the coordination of drought mitigation actions and the sharing of financial and supply resources</a:t>
            </a:r>
            <a:endParaRPr lang="en-US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6B7D5-2AD2-DA4B-C561-EBE956F06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3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0BAE-FFC5-C6FC-FBA6-3BA127EB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B6C50-D204-7FC0-F33B-F77AEED46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42000-8F27-219B-A6CE-35A18EBA9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E35F5-6721-B8D8-E6B5-8AF006673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B81B3-EA84-D462-0EEF-B37926C05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772B2-4679-19FA-8687-AB0F3F1AD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B4FD1-32B5-C584-131E-58F144BB4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D45CB-FA49-0EC4-96F9-DDD5084A6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B690-7C53-F7A2-A4C8-2AE638A1A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61322-6B14-E2B3-20B2-82EFB540A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11EC3-8E9C-7E21-DD5C-913857067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the baseline set of strategies where Fallsland relies primarily on infrastructure investments,  the IU set of strategies actively use both weekly transfer purchases and long-term infrastructure investments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4EA82-0C78-07A6-DEB8-A363EE267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D966B-B83F-4D2C-8636-F75FE05290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B19D-8AEC-0A43-2F5B-987822D1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A6FD7-03C4-4AC3-D689-D8A51D954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380B6-CB7D-978F-1C54-25D633D9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E64-02DB-2A4B-878D-5F4B7636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6C348-9965-6BBA-C92D-37625287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C41C-CCAF-99E6-1343-4972562B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1975D-96B0-A0B7-77B5-BB533F407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3D75-CDBA-B97E-751E-FC6604A3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8DF84-769D-A8EC-F8FA-E6489B89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2F54-4551-D198-2734-93DB0C2F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39468-A6A1-6467-31A8-53F638B03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3854E-B259-C1F4-7B2B-3ECC6BEF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DA3A-BAB0-E78F-862B-9D785925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3A00-2462-6AAC-1AF9-4D236104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D4E1-F4B1-CFC5-5D6B-211C17EB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778C-CB83-E5A0-2154-CC5D881B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4F7F-4AEA-D09D-3816-697F9E316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DFE2-7F00-E7AC-8C5C-81B26C3B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30483-8CE6-6247-F606-46ABF1E4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2C8F-BE31-4160-E1C3-DDFF763D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8E4C-3897-19CF-316C-571729C3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89D48-74D4-1F6E-AEF9-EC9D6524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01BC-7083-B720-5F18-BE916038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BAE42-6BA8-1B9F-C541-0EF18731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8D29-104D-F621-3B0E-DC76E6AB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7141-028A-CE69-9D4E-16203189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B2EC-9DEB-D54E-010F-D826ECD02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90292-7A1B-E80B-44E0-88BDAA84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B570A-9705-26F4-3440-67DABB74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CA61C-E727-8812-65E7-A09311F6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60EE8-C6E7-F957-E2BE-9885CA69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1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D514-5B28-9499-28C6-CE84D2B6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3BD7C-B2C2-7A22-F517-E51CAFB5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69AE7-BE03-F998-7D31-12104FEB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0C554-D0F1-9408-420D-22E7C43D7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8BEB1-A1FC-B80F-0A49-D8344CBD2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213C5-4498-A76C-A48F-17FBD34F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8D569-168A-4319-9A62-B1EA2B7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113C4-F402-DB81-4439-894B54B1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B18D-56D3-2B9D-53D3-EB3A376D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93093-1089-74A5-9628-747FCD99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F1015-DA66-2B6D-6032-72A08F6C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A1A9A-1AF2-C1D9-3A1C-75569478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81D40-A8C1-D215-E592-9C059B57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8BBBB-0E23-4CFD-7286-53693A6A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18D15-C779-9C70-ED03-572A22D2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5442-D087-A3F7-9CF2-F23D1704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0559-36D7-3F84-6957-3CD39689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E2F89-7253-5FAF-FEDE-269BA5D6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C2B9B-CD35-67D5-D2F7-8B4764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566C5-6AD4-6991-80A9-8A933D38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0D957-1F88-089E-DFD2-A2BD2808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FDAD-A1B5-5AF8-AB34-890EF836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64164-E474-B781-7A7C-5472FEDB0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CA2BF-FF48-F578-1212-DBDC5F18D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F8360-CE19-454E-20A0-404FF785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CBCA9-8F10-5DDE-7D04-93C8FE3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A26DA-947B-0C33-6B40-43402F81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A669B-8AA3-D50C-9FED-21B31454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0C4DC-F5C8-0BA4-2698-B782E5BE9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58C0-D62A-DC00-4365-2BDCDF984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4D64F-3523-460F-8C8E-B30963B06EE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B6480-286B-BD35-8CA9-57312F488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6F74D-78CA-927E-54CC-40D6732B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1EC9-EDB2-4784-B7D7-5A83E552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slide" Target="slide1.xml"/><Relationship Id="rId17" Type="http://schemas.openxmlformats.org/officeDocument/2006/relationships/slide" Target="slide11.xml"/><Relationship Id="rId2" Type="http://schemas.openxmlformats.org/officeDocument/2006/relationships/slide" Target="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6.png"/><Relationship Id="rId5" Type="http://schemas.openxmlformats.org/officeDocument/2006/relationships/slide" Target="slide15.xml"/><Relationship Id="rId1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50.png"/><Relationship Id="rId1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image" Target="../media/image26.png"/><Relationship Id="rId17" Type="http://schemas.openxmlformats.org/officeDocument/2006/relationships/slide" Target="slide10.xml"/><Relationship Id="rId2" Type="http://schemas.openxmlformats.org/officeDocument/2006/relationships/slide" Target="slide3.xml"/><Relationship Id="rId16" Type="http://schemas.microsoft.com/office/2007/relationships/hdphoto" Target="../media/hdphoto2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19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png"/><Relationship Id="rId18" Type="http://schemas.openxmlformats.org/officeDocument/2006/relationships/image" Target="../media/image33.png"/><Relationship Id="rId26" Type="http://schemas.openxmlformats.org/officeDocument/2006/relationships/image" Target="../media/image9.png"/><Relationship Id="rId3" Type="http://schemas.openxmlformats.org/officeDocument/2006/relationships/slide" Target="slide5.xml"/><Relationship Id="rId21" Type="http://schemas.openxmlformats.org/officeDocument/2006/relationships/image" Target="../media/image5.png"/><Relationship Id="rId7" Type="http://schemas.openxmlformats.org/officeDocument/2006/relationships/slide" Target="slide23.xml"/><Relationship Id="rId12" Type="http://schemas.openxmlformats.org/officeDocument/2006/relationships/image" Target="../media/image27.png"/><Relationship Id="rId17" Type="http://schemas.openxmlformats.org/officeDocument/2006/relationships/image" Target="../media/image32.jpg"/><Relationship Id="rId25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image" Target="../media/image31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1.png"/><Relationship Id="rId24" Type="http://schemas.openxmlformats.org/officeDocument/2006/relationships/image" Target="../media/image8.png"/><Relationship Id="rId5" Type="http://schemas.openxmlformats.org/officeDocument/2006/relationships/slide" Target="slide15.xml"/><Relationship Id="rId15" Type="http://schemas.openxmlformats.org/officeDocument/2006/relationships/image" Target="../media/image30.png"/><Relationship Id="rId23" Type="http://schemas.openxmlformats.org/officeDocument/2006/relationships/slide" Target="slide11.xml"/><Relationship Id="rId10" Type="http://schemas.openxmlformats.org/officeDocument/2006/relationships/image" Target="../media/image20.png"/><Relationship Id="rId19" Type="http://schemas.openxmlformats.org/officeDocument/2006/relationships/image" Target="../media/image1080.png"/><Relationship Id="rId4" Type="http://schemas.openxmlformats.org/officeDocument/2006/relationships/slide" Target="slide7.xml"/><Relationship Id="rId9" Type="http://schemas.openxmlformats.org/officeDocument/2006/relationships/image" Target="../media/image28.png"/><Relationship Id="rId14" Type="http://schemas.openxmlformats.org/officeDocument/2006/relationships/image" Target="../media/image29.png"/><Relationship Id="rId22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90.png"/><Relationship Id="rId18" Type="http://schemas.openxmlformats.org/officeDocument/2006/relationships/slide" Target="slide12.xml"/><Relationship Id="rId3" Type="http://schemas.openxmlformats.org/officeDocument/2006/relationships/slide" Target="slide5.xml"/><Relationship Id="rId21" Type="http://schemas.openxmlformats.org/officeDocument/2006/relationships/image" Target="../media/image9.png"/><Relationship Id="rId7" Type="http://schemas.openxmlformats.org/officeDocument/2006/relationships/slide" Target="slide23.xml"/><Relationship Id="rId12" Type="http://schemas.openxmlformats.org/officeDocument/2006/relationships/image" Target="../media/image26.png"/><Relationship Id="rId17" Type="http://schemas.microsoft.com/office/2007/relationships/hdphoto" Target="../media/hdphoto2.wdp"/><Relationship Id="rId2" Type="http://schemas.openxmlformats.org/officeDocument/2006/relationships/slide" Target="slide3.xml"/><Relationship Id="rId16" Type="http://schemas.openxmlformats.org/officeDocument/2006/relationships/image" Target="../media/image5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5" Type="http://schemas.openxmlformats.org/officeDocument/2006/relationships/slide" Target="slide1.xml"/><Relationship Id="rId10" Type="http://schemas.openxmlformats.org/officeDocument/2006/relationships/image" Target="../media/image21.png"/><Relationship Id="rId19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18" Type="http://schemas.microsoft.com/office/2007/relationships/hdphoto" Target="../media/hdphoto2.wdp"/><Relationship Id="rId3" Type="http://schemas.openxmlformats.org/officeDocument/2006/relationships/slide" Target="slide5.xml"/><Relationship Id="rId21" Type="http://schemas.openxmlformats.org/officeDocument/2006/relationships/image" Target="../media/image9.png"/><Relationship Id="rId7" Type="http://schemas.openxmlformats.org/officeDocument/2006/relationships/slide" Target="slide23.xml"/><Relationship Id="rId12" Type="http://schemas.openxmlformats.org/officeDocument/2006/relationships/image" Target="../media/image26.png"/><Relationship Id="rId17" Type="http://schemas.openxmlformats.org/officeDocument/2006/relationships/image" Target="../media/image5.png"/><Relationship Id="rId2" Type="http://schemas.openxmlformats.org/officeDocument/2006/relationships/slide" Target="slide3.xml"/><Relationship Id="rId16" Type="http://schemas.openxmlformats.org/officeDocument/2006/relationships/slide" Target="slide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7.png"/><Relationship Id="rId5" Type="http://schemas.openxmlformats.org/officeDocument/2006/relationships/slide" Target="slide15.xml"/><Relationship Id="rId15" Type="http://schemas.openxmlformats.org/officeDocument/2006/relationships/image" Target="../media/image1100.png"/><Relationship Id="rId10" Type="http://schemas.openxmlformats.org/officeDocument/2006/relationships/image" Target="../media/image21.png"/><Relationship Id="rId19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6.png"/><Relationship Id="rId18" Type="http://schemas.openxmlformats.org/officeDocument/2006/relationships/image" Target="../media/image320.png"/><Relationship Id="rId3" Type="http://schemas.openxmlformats.org/officeDocument/2006/relationships/slide" Target="slide5.xml"/><Relationship Id="rId21" Type="http://schemas.microsoft.com/office/2007/relationships/hdphoto" Target="../media/hdphoto2.wdp"/><Relationship Id="rId7" Type="http://schemas.openxmlformats.org/officeDocument/2006/relationships/slide" Target="slide23.xml"/><Relationship Id="rId12" Type="http://schemas.openxmlformats.org/officeDocument/2006/relationships/image" Target="../media/image115.png"/><Relationship Id="rId17" Type="http://schemas.openxmlformats.org/officeDocument/2006/relationships/image" Target="../media/image25.png"/><Relationship Id="rId25" Type="http://schemas.openxmlformats.org/officeDocument/2006/relationships/image" Target="../media/image9.png"/><Relationship Id="rId2" Type="http://schemas.openxmlformats.org/officeDocument/2006/relationships/slide" Target="slide3.xml"/><Relationship Id="rId16" Type="http://schemas.openxmlformats.org/officeDocument/2006/relationships/image" Target="../media/image24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130.png"/><Relationship Id="rId24" Type="http://schemas.openxmlformats.org/officeDocument/2006/relationships/slide" Target="slide16.xml"/><Relationship Id="rId5" Type="http://schemas.openxmlformats.org/officeDocument/2006/relationships/slide" Target="slide15.xml"/><Relationship Id="rId15" Type="http://schemas.openxmlformats.org/officeDocument/2006/relationships/image" Target="../media/image23.png"/><Relationship Id="rId23" Type="http://schemas.openxmlformats.org/officeDocument/2006/relationships/image" Target="../media/image8.png"/><Relationship Id="rId10" Type="http://schemas.openxmlformats.org/officeDocument/2006/relationships/image" Target="../media/image1120.png"/><Relationship Id="rId19" Type="http://schemas.openxmlformats.org/officeDocument/2006/relationships/slide" Target="slide1.xml"/><Relationship Id="rId4" Type="http://schemas.openxmlformats.org/officeDocument/2006/relationships/slide" Target="slide7.xml"/><Relationship Id="rId9" Type="http://schemas.openxmlformats.org/officeDocument/2006/relationships/image" Target="../media/image1110.png"/><Relationship Id="rId14" Type="http://schemas.openxmlformats.org/officeDocument/2006/relationships/image" Target="../media/image22.png"/><Relationship Id="rId22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20.png"/><Relationship Id="rId18" Type="http://schemas.openxmlformats.org/officeDocument/2006/relationships/image" Target="../media/image121.png"/><Relationship Id="rId26" Type="http://schemas.openxmlformats.org/officeDocument/2006/relationships/slide" Target="slide17.xml"/><Relationship Id="rId3" Type="http://schemas.openxmlformats.org/officeDocument/2006/relationships/slide" Target="slide5.xml"/><Relationship Id="rId21" Type="http://schemas.openxmlformats.org/officeDocument/2006/relationships/image" Target="../media/image124.png"/><Relationship Id="rId7" Type="http://schemas.openxmlformats.org/officeDocument/2006/relationships/slide" Target="slide23.xml"/><Relationship Id="rId12" Type="http://schemas.openxmlformats.org/officeDocument/2006/relationships/image" Target="../media/image1140.png"/><Relationship Id="rId17" Type="http://schemas.openxmlformats.org/officeDocument/2006/relationships/image" Target="../media/image129.png"/><Relationship Id="rId25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image" Target="../media/image116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18.png"/><Relationship Id="rId24" Type="http://schemas.microsoft.com/office/2007/relationships/hdphoto" Target="../media/hdphoto2.wdp"/><Relationship Id="rId5" Type="http://schemas.openxmlformats.org/officeDocument/2006/relationships/slide" Target="slide15.xml"/><Relationship Id="rId15" Type="http://schemas.openxmlformats.org/officeDocument/2006/relationships/image" Target="../media/image115.png"/><Relationship Id="rId23" Type="http://schemas.openxmlformats.org/officeDocument/2006/relationships/image" Target="../media/image5.png"/><Relationship Id="rId10" Type="http://schemas.openxmlformats.org/officeDocument/2006/relationships/image" Target="../media/image117.png"/><Relationship Id="rId19" Type="http://schemas.openxmlformats.org/officeDocument/2006/relationships/image" Target="../media/image122.png"/><Relationship Id="rId4" Type="http://schemas.openxmlformats.org/officeDocument/2006/relationships/slide" Target="slide7.xml"/><Relationship Id="rId9" Type="http://schemas.openxmlformats.org/officeDocument/2006/relationships/image" Target="../media/image1110.png"/><Relationship Id="rId14" Type="http://schemas.openxmlformats.org/officeDocument/2006/relationships/image" Target="../media/image1130.png"/><Relationship Id="rId22" Type="http://schemas.openxmlformats.org/officeDocument/2006/relationships/slide" Target="slide1.xml"/><Relationship Id="rId27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20.png"/><Relationship Id="rId18" Type="http://schemas.openxmlformats.org/officeDocument/2006/relationships/image" Target="../media/image129.png"/><Relationship Id="rId26" Type="http://schemas.openxmlformats.org/officeDocument/2006/relationships/slide" Target="slide16.xml"/><Relationship Id="rId3" Type="http://schemas.openxmlformats.org/officeDocument/2006/relationships/slide" Target="slide5.xml"/><Relationship Id="rId21" Type="http://schemas.openxmlformats.org/officeDocument/2006/relationships/image" Target="../media/image127.png"/><Relationship Id="rId7" Type="http://schemas.openxmlformats.org/officeDocument/2006/relationships/slide" Target="slide23.xml"/><Relationship Id="rId12" Type="http://schemas.openxmlformats.org/officeDocument/2006/relationships/image" Target="../media/image1140.png"/><Relationship Id="rId17" Type="http://schemas.openxmlformats.org/officeDocument/2006/relationships/image" Target="../media/image116.png"/><Relationship Id="rId25" Type="http://schemas.microsoft.com/office/2007/relationships/hdphoto" Target="../media/hdphoto2.wdp"/><Relationship Id="rId2" Type="http://schemas.openxmlformats.org/officeDocument/2006/relationships/slide" Target="slide3.xml"/><Relationship Id="rId16" Type="http://schemas.openxmlformats.org/officeDocument/2006/relationships/image" Target="../media/image126.png"/><Relationship Id="rId20" Type="http://schemas.openxmlformats.org/officeDocument/2006/relationships/image" Target="../media/image122.png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25.png"/><Relationship Id="rId24" Type="http://schemas.openxmlformats.org/officeDocument/2006/relationships/image" Target="../media/image5.png"/><Relationship Id="rId5" Type="http://schemas.openxmlformats.org/officeDocument/2006/relationships/slide" Target="slide15.xml"/><Relationship Id="rId15" Type="http://schemas.openxmlformats.org/officeDocument/2006/relationships/image" Target="../media/image115.png"/><Relationship Id="rId23" Type="http://schemas.openxmlformats.org/officeDocument/2006/relationships/slide" Target="slide1.xml"/><Relationship Id="rId28" Type="http://schemas.openxmlformats.org/officeDocument/2006/relationships/slide" Target="slide18.xml"/><Relationship Id="rId10" Type="http://schemas.openxmlformats.org/officeDocument/2006/relationships/image" Target="../media/image117.png"/><Relationship Id="rId19" Type="http://schemas.openxmlformats.org/officeDocument/2006/relationships/image" Target="../media/image121.png"/><Relationship Id="rId4" Type="http://schemas.openxmlformats.org/officeDocument/2006/relationships/slide" Target="slide7.xml"/><Relationship Id="rId9" Type="http://schemas.openxmlformats.org/officeDocument/2006/relationships/image" Target="../media/image1110.png"/><Relationship Id="rId14" Type="http://schemas.openxmlformats.org/officeDocument/2006/relationships/image" Target="../media/image1130.png"/><Relationship Id="rId22" Type="http://schemas.openxmlformats.org/officeDocument/2006/relationships/image" Target="../media/image128.png"/><Relationship Id="rId27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30.png"/><Relationship Id="rId18" Type="http://schemas.openxmlformats.org/officeDocument/2006/relationships/image" Target="../media/image121.png"/><Relationship Id="rId26" Type="http://schemas.openxmlformats.org/officeDocument/2006/relationships/image" Target="../media/image5.png"/><Relationship Id="rId3" Type="http://schemas.openxmlformats.org/officeDocument/2006/relationships/slide" Target="slide5.xml"/><Relationship Id="rId21" Type="http://schemas.openxmlformats.org/officeDocument/2006/relationships/image" Target="../media/image128.png"/><Relationship Id="rId7" Type="http://schemas.openxmlformats.org/officeDocument/2006/relationships/slide" Target="slide23.xml"/><Relationship Id="rId12" Type="http://schemas.openxmlformats.org/officeDocument/2006/relationships/image" Target="../media/image1140.png"/><Relationship Id="rId17" Type="http://schemas.openxmlformats.org/officeDocument/2006/relationships/image" Target="../media/image129.png"/><Relationship Id="rId25" Type="http://schemas.openxmlformats.org/officeDocument/2006/relationships/slide" Target="slide1.xml"/><Relationship Id="rId2" Type="http://schemas.openxmlformats.org/officeDocument/2006/relationships/slide" Target="slide3.xml"/><Relationship Id="rId16" Type="http://schemas.openxmlformats.org/officeDocument/2006/relationships/image" Target="../media/image116.png"/><Relationship Id="rId20" Type="http://schemas.openxmlformats.org/officeDocument/2006/relationships/image" Target="../media/image1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25.png"/><Relationship Id="rId24" Type="http://schemas.openxmlformats.org/officeDocument/2006/relationships/image" Target="../media/image35.png"/><Relationship Id="rId32" Type="http://schemas.openxmlformats.org/officeDocument/2006/relationships/image" Target="../media/image9.png"/><Relationship Id="rId5" Type="http://schemas.openxmlformats.org/officeDocument/2006/relationships/slide" Target="slide15.xml"/><Relationship Id="rId15" Type="http://schemas.openxmlformats.org/officeDocument/2006/relationships/image" Target="../media/image126.png"/><Relationship Id="rId23" Type="http://schemas.openxmlformats.org/officeDocument/2006/relationships/image" Target="../media/image32.jpg"/><Relationship Id="rId28" Type="http://schemas.openxmlformats.org/officeDocument/2006/relationships/image" Target="../media/image33.png"/><Relationship Id="rId10" Type="http://schemas.openxmlformats.org/officeDocument/2006/relationships/image" Target="../media/image117.png"/><Relationship Id="rId19" Type="http://schemas.openxmlformats.org/officeDocument/2006/relationships/image" Target="../media/image122.png"/><Relationship Id="rId31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1110.png"/><Relationship Id="rId14" Type="http://schemas.openxmlformats.org/officeDocument/2006/relationships/image" Target="../media/image115.png"/><Relationship Id="rId22" Type="http://schemas.openxmlformats.org/officeDocument/2006/relationships/image" Target="../media/image30.png"/><Relationship Id="rId27" Type="http://schemas.microsoft.com/office/2007/relationships/hdphoto" Target="../media/hdphoto2.wdp"/><Relationship Id="rId30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png"/><Relationship Id="rId18" Type="http://schemas.microsoft.com/office/2007/relationships/hdphoto" Target="../media/hdphoto2.wdp"/><Relationship Id="rId3" Type="http://schemas.openxmlformats.org/officeDocument/2006/relationships/slide" Target="slide3.xml"/><Relationship Id="rId21" Type="http://schemas.openxmlformats.org/officeDocument/2006/relationships/slide" Target="slide18.xml"/><Relationship Id="rId7" Type="http://schemas.openxmlformats.org/officeDocument/2006/relationships/slide" Target="slide19.xml"/><Relationship Id="rId12" Type="http://schemas.openxmlformats.org/officeDocument/2006/relationships/image" Target="../media/image39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slide" Target="slide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38.svg"/><Relationship Id="rId5" Type="http://schemas.openxmlformats.org/officeDocument/2006/relationships/slide" Target="slide7.xml"/><Relationship Id="rId15" Type="http://schemas.openxmlformats.org/officeDocument/2006/relationships/image" Target="../media/image24.png"/><Relationship Id="rId23" Type="http://schemas.openxmlformats.org/officeDocument/2006/relationships/image" Target="../media/image40.png"/><Relationship Id="rId10" Type="http://schemas.openxmlformats.org/officeDocument/2006/relationships/image" Target="../media/image37.svg"/><Relationship Id="rId19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image" Target="../media/image23.png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microsoft.com/office/2007/relationships/hdphoto" Target="../media/hdphoto2.wdp"/><Relationship Id="rId5" Type="http://schemas.openxmlformats.org/officeDocument/2006/relationships/slide" Target="slide15.xml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18" Type="http://schemas.openxmlformats.org/officeDocument/2006/relationships/image" Target="../media/image40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slide" Target="slide7.xml"/><Relationship Id="rId15" Type="http://schemas.openxmlformats.org/officeDocument/2006/relationships/slide" Target="slide21.xml"/><Relationship Id="rId10" Type="http://schemas.openxmlformats.org/officeDocument/2006/relationships/image" Target="../media/image41.sv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17" Type="http://schemas.openxmlformats.org/officeDocument/2006/relationships/slide" Target="slide2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slide" Target="slide7.xml"/><Relationship Id="rId15" Type="http://schemas.openxmlformats.org/officeDocument/2006/relationships/slide" Target="slide20.xml"/><Relationship Id="rId10" Type="http://schemas.openxmlformats.org/officeDocument/2006/relationships/image" Target="../media/image41.sv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3.png"/><Relationship Id="rId1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42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microsoft.com/office/2007/relationships/hdphoto" Target="../media/hdphoto2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slide" Target="slide7.xml"/><Relationship Id="rId15" Type="http://schemas.openxmlformats.org/officeDocument/2006/relationships/image" Target="../media/image5.png"/><Relationship Id="rId10" Type="http://schemas.openxmlformats.org/officeDocument/2006/relationships/image" Target="../media/image41.svg"/><Relationship Id="rId19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2.wdp"/><Relationship Id="rId18" Type="http://schemas.openxmlformats.org/officeDocument/2006/relationships/image" Target="../media/image40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.xml"/><Relationship Id="rId5" Type="http://schemas.openxmlformats.org/officeDocument/2006/relationships/slide" Target="slide7.xml"/><Relationship Id="rId15" Type="http://schemas.openxmlformats.org/officeDocument/2006/relationships/image" Target="../media/image9.png"/><Relationship Id="rId10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18" Type="http://schemas.openxmlformats.org/officeDocument/2006/relationships/image" Target="../media/image40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5" Type="http://schemas.openxmlformats.org/officeDocument/2006/relationships/slide" Target="slide25.xml"/><Relationship Id="rId10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17" Type="http://schemas.openxmlformats.org/officeDocument/2006/relationships/slide" Target="slide2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5.png"/><Relationship Id="rId5" Type="http://schemas.openxmlformats.org/officeDocument/2006/relationships/slide" Target="slide7.xml"/><Relationship Id="rId15" Type="http://schemas.openxmlformats.org/officeDocument/2006/relationships/slide" Target="slide26.xml"/><Relationship Id="rId10" Type="http://schemas.openxmlformats.org/officeDocument/2006/relationships/image" Target="../media/image43.png"/><Relationship Id="rId19" Type="http://schemas.openxmlformats.org/officeDocument/2006/relationships/image" Target="../media/image40.pn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5.png"/><Relationship Id="rId5" Type="http://schemas.openxmlformats.org/officeDocument/2006/relationships/slide" Target="slide7.xml"/><Relationship Id="rId15" Type="http://schemas.openxmlformats.org/officeDocument/2006/relationships/slide" Target="slide25.xml"/><Relationship Id="rId10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image" Target="../media/image10.jp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image" Target="../media/image10.jp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1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6.png"/><Relationship Id="rId18" Type="http://schemas.openxmlformats.org/officeDocument/2006/relationships/image" Target="../media/image5.png"/><Relationship Id="rId3" Type="http://schemas.openxmlformats.org/officeDocument/2006/relationships/slide" Target="slide3.xml"/><Relationship Id="rId21" Type="http://schemas.openxmlformats.org/officeDocument/2006/relationships/image" Target="../media/image8.png"/><Relationship Id="rId7" Type="http://schemas.openxmlformats.org/officeDocument/2006/relationships/slide" Target="slide19.xml"/><Relationship Id="rId12" Type="http://schemas.openxmlformats.org/officeDocument/2006/relationships/image" Target="../media/image15.png"/><Relationship Id="rId17" Type="http://schemas.openxmlformats.org/officeDocument/2006/relationships/slide" Target="slide1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4.jpg"/><Relationship Id="rId5" Type="http://schemas.openxmlformats.org/officeDocument/2006/relationships/slide" Target="slide7.xml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microsoft.com/office/2007/relationships/hdphoto" Target="../media/hdphoto2.wdp"/><Relationship Id="rId4" Type="http://schemas.openxmlformats.org/officeDocument/2006/relationships/slide" Target="slide5.xml"/><Relationship Id="rId9" Type="http://schemas.openxmlformats.org/officeDocument/2006/relationships/image" Target="../media/image2.pn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2.wdp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slide" Target="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.xml"/><Relationship Id="rId5" Type="http://schemas.openxmlformats.org/officeDocument/2006/relationships/slide" Target="slide15.xml"/><Relationship Id="rId15" Type="http://schemas.openxmlformats.org/officeDocument/2006/relationships/image" Target="../media/image8.png"/><Relationship Id="rId10" Type="http://schemas.openxmlformats.org/officeDocument/2006/relationships/image" Target="../media/image1020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3.png"/><Relationship Id="rId18" Type="http://schemas.microsoft.com/office/2007/relationships/hdphoto" Target="../media/hdphoto2.wdp"/><Relationship Id="rId3" Type="http://schemas.openxmlformats.org/officeDocument/2006/relationships/slide" Target="slide5.xml"/><Relationship Id="rId21" Type="http://schemas.openxmlformats.org/officeDocument/2006/relationships/image" Target="../media/image9.png"/><Relationship Id="rId7" Type="http://schemas.openxmlformats.org/officeDocument/2006/relationships/slide" Target="slide23.xml"/><Relationship Id="rId12" Type="http://schemas.openxmlformats.org/officeDocument/2006/relationships/image" Target="../media/image22.png"/><Relationship Id="rId17" Type="http://schemas.openxmlformats.org/officeDocument/2006/relationships/image" Target="../media/image5.png"/><Relationship Id="rId2" Type="http://schemas.openxmlformats.org/officeDocument/2006/relationships/slide" Target="slide3.xml"/><Relationship Id="rId16" Type="http://schemas.openxmlformats.org/officeDocument/2006/relationships/slide" Target="slide1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030.png"/><Relationship Id="rId5" Type="http://schemas.openxmlformats.org/officeDocument/2006/relationships/slide" Target="slide15.xml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19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.xml"/><Relationship Id="rId1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23.xml"/><Relationship Id="rId12" Type="http://schemas.openxmlformats.org/officeDocument/2006/relationships/image" Target="../media/image1040.png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26.png"/><Relationship Id="rId5" Type="http://schemas.openxmlformats.org/officeDocument/2006/relationships/slide" Target="slide15.xml"/><Relationship Id="rId15" Type="http://schemas.microsoft.com/office/2007/relationships/hdphoto" Target="../media/hdphoto2.wdp"/><Relationship Id="rId10" Type="http://schemas.openxmlformats.org/officeDocument/2006/relationships/image" Target="../media/image21.png"/><Relationship Id="rId19" Type="http://schemas.openxmlformats.org/officeDocument/2006/relationships/image" Target="../media/image9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6C4A45-8461-1EB6-03C5-D54CA1AC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9B1418-B784-64FC-D200-C07D01037A0B}"/>
              </a:ext>
            </a:extLst>
          </p:cNvPr>
          <p:cNvSpPr/>
          <p:nvPr/>
        </p:nvSpPr>
        <p:spPr>
          <a:xfrm>
            <a:off x="2081048" y="1585770"/>
            <a:ext cx="10110952" cy="372195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2488578" y="1784060"/>
            <a:ext cx="9532883" cy="326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-US" sz="3400" dirty="0">
                <a:latin typeface="DengXian" panose="02010600030101010101" pitchFamily="2" charset="-122"/>
                <a:ea typeface="DengXian" panose="02010600030101010101" pitchFamily="2" charset="-122"/>
                <a:cs typeface="Roboto"/>
                <a:sym typeface="Roboto"/>
              </a:rPr>
              <a:t>Accounting for human implementation uncertainties in the discovery of robust water supply infrastructure pathways using evolutionary multi-objective reinforcement learning (eMORL)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endParaRPr lang="en-US" sz="1500" dirty="0">
              <a:latin typeface="DengXian" panose="02010600030101010101" pitchFamily="2" charset="-122"/>
              <a:ea typeface="DengXian" panose="02010600030101010101" pitchFamily="2" charset="-122"/>
              <a:cs typeface="Roboto"/>
              <a:sym typeface="Roboto"/>
            </a:endParaRPr>
          </a:p>
          <a:p>
            <a:pPr lvl="0" algn="l">
              <a:spcBef>
                <a:spcPts val="0"/>
              </a:spcBef>
              <a:buClr>
                <a:schemeClr val="lt1"/>
              </a:buClr>
              <a:buSzPts val="3000"/>
            </a:pPr>
            <a:r>
              <a:rPr lang="en-US" sz="2600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Lillian Lau, Patrick Reed, and David Gold</a:t>
            </a:r>
          </a:p>
          <a:p>
            <a:pPr lvl="0" algn="l">
              <a:spcBef>
                <a:spcPts val="0"/>
              </a:spcBef>
              <a:buClr>
                <a:srgbClr val="FFFFFF"/>
              </a:buClr>
              <a:buSzPts val="3000"/>
            </a:pPr>
            <a:r>
              <a:rPr lang="en-US" sz="2000" i="1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EGU General Assembly 2026 </a:t>
            </a:r>
            <a:r>
              <a:rPr lang="en-US" sz="2000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US" sz="2000" i="1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 May 5</a:t>
            </a:r>
            <a:r>
              <a:rPr lang="en-US" sz="2000" i="1" baseline="30000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US" sz="2000" i="1" dirty="0">
                <a:solidFill>
                  <a:srgbClr val="794F0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514C0DA-1B4D-E301-E190-E30D1060A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204" y="1659529"/>
            <a:ext cx="704275" cy="704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30B8A-4737-03E6-EF2D-08D772E2593A}"/>
              </a:ext>
            </a:extLst>
          </p:cNvPr>
          <p:cNvSpPr txBox="1"/>
          <p:nvPr/>
        </p:nvSpPr>
        <p:spPr>
          <a:xfrm>
            <a:off x="4017993" y="4027755"/>
            <a:ext cx="16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4F03"/>
                </a:solidFill>
                <a:latin typeface="+mj-lt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4394C-6EA6-FE06-24F6-8A9A71A2A82D}"/>
              </a:ext>
            </a:extLst>
          </p:cNvPr>
          <p:cNvSpPr txBox="1"/>
          <p:nvPr/>
        </p:nvSpPr>
        <p:spPr>
          <a:xfrm>
            <a:off x="6026902" y="4027755"/>
            <a:ext cx="16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4F03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1623E-20B0-8B69-132F-3F8A1E29F250}"/>
              </a:ext>
            </a:extLst>
          </p:cNvPr>
          <p:cNvSpPr txBox="1"/>
          <p:nvPr/>
        </p:nvSpPr>
        <p:spPr>
          <a:xfrm>
            <a:off x="8391414" y="4027755"/>
            <a:ext cx="16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4F03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C2792-32B0-7CB8-DAF9-6B9392EA18D8}"/>
              </a:ext>
            </a:extLst>
          </p:cNvPr>
          <p:cNvSpPr txBox="1"/>
          <p:nvPr/>
        </p:nvSpPr>
        <p:spPr>
          <a:xfrm>
            <a:off x="1737755" y="4796174"/>
            <a:ext cx="480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94F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Cornell University,   Utrecht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A1834-E46A-0185-43E0-CA98BFAAD823}"/>
              </a:ext>
            </a:extLst>
          </p:cNvPr>
          <p:cNvSpPr txBox="1"/>
          <p:nvPr/>
        </p:nvSpPr>
        <p:spPr>
          <a:xfrm>
            <a:off x="2527464" y="4780079"/>
            <a:ext cx="16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794F03"/>
                </a:solidFill>
                <a:latin typeface="+mj-lt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98EC1-A80E-6270-677A-774A1FA9C558}"/>
              </a:ext>
            </a:extLst>
          </p:cNvPr>
          <p:cNvSpPr txBox="1"/>
          <p:nvPr/>
        </p:nvSpPr>
        <p:spPr>
          <a:xfrm>
            <a:off x="4065317" y="4780079"/>
            <a:ext cx="16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794F03"/>
                </a:solidFill>
                <a:latin typeface="+mj-lt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8286F2-ACAA-CE8E-9F21-1C8E99D522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09808" y="1659530"/>
            <a:ext cx="708166" cy="70427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79E3F7-C281-B42E-F155-6C4CC8E7AE70}"/>
              </a:ext>
            </a:extLst>
          </p:cNvPr>
          <p:cNvSpPr/>
          <p:nvPr/>
        </p:nvSpPr>
        <p:spPr>
          <a:xfrm>
            <a:off x="9311790" y="5947443"/>
            <a:ext cx="763277" cy="76809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794F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DC40B4-3527-677E-9E7E-248918E0C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11" y="6065274"/>
            <a:ext cx="532434" cy="5324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97956A4-1F27-BDFF-3866-395CE2BF665C}"/>
              </a:ext>
            </a:extLst>
          </p:cNvPr>
          <p:cNvSpPr/>
          <p:nvPr/>
        </p:nvSpPr>
        <p:spPr>
          <a:xfrm>
            <a:off x="10284188" y="5947443"/>
            <a:ext cx="763277" cy="76809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794F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CC475B-447C-838F-C945-7D81A139B6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57" y="5992612"/>
            <a:ext cx="656739" cy="6567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66548F2-8F6E-360D-B65A-8B8486F5C300}"/>
              </a:ext>
            </a:extLst>
          </p:cNvPr>
          <p:cNvSpPr/>
          <p:nvPr/>
        </p:nvSpPr>
        <p:spPr>
          <a:xfrm>
            <a:off x="11221268" y="5943008"/>
            <a:ext cx="763277" cy="76809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794F0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69877-491E-EF78-487C-25B8D606A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689" y="6060839"/>
            <a:ext cx="532434" cy="53243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C088C00-00D5-C8E9-27D0-B0072364CF1C}"/>
              </a:ext>
            </a:extLst>
          </p:cNvPr>
          <p:cNvSpPr txBox="1"/>
          <p:nvPr/>
        </p:nvSpPr>
        <p:spPr>
          <a:xfrm>
            <a:off x="9022549" y="5830729"/>
            <a:ext cx="1340093" cy="152508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07682"/>
              </a:avLst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08030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Prev.</a:t>
            </a:r>
            <a:endParaRPr lang="en-US" dirty="0">
              <a:solidFill>
                <a:srgbClr val="080308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8002E5-915E-B992-9B78-CC47A3451EB8}"/>
              </a:ext>
            </a:extLst>
          </p:cNvPr>
          <p:cNvSpPr txBox="1"/>
          <p:nvPr/>
        </p:nvSpPr>
        <p:spPr>
          <a:xfrm>
            <a:off x="10008373" y="5820611"/>
            <a:ext cx="1340093" cy="152508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07682"/>
              </a:avLst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08030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Home</a:t>
            </a:r>
            <a:endParaRPr lang="en-US" dirty="0">
              <a:solidFill>
                <a:srgbClr val="080308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1B27A3-9AA1-A967-AEF9-304697EC106A}"/>
              </a:ext>
            </a:extLst>
          </p:cNvPr>
          <p:cNvSpPr txBox="1"/>
          <p:nvPr/>
        </p:nvSpPr>
        <p:spPr>
          <a:xfrm>
            <a:off x="10909708" y="5830728"/>
            <a:ext cx="1340093" cy="152508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207682"/>
              </a:avLst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080308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Next</a:t>
            </a:r>
            <a:endParaRPr lang="en-US" dirty="0">
              <a:solidFill>
                <a:srgbClr val="080308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F0FA33C-90D2-DC65-5FB0-CE6271F9A3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5986"/>
          <a:stretch>
            <a:fillRect/>
          </a:stretch>
        </p:blipFill>
        <p:spPr>
          <a:xfrm>
            <a:off x="11177895" y="4121794"/>
            <a:ext cx="928836" cy="1105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3D3142-6E87-032D-7ADA-A3D7CA60F3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73" y="4115517"/>
            <a:ext cx="1105996" cy="1105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AACE9-91F9-9A45-891E-496762CB1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C4B794-5169-3B8B-AC26-02D3AA1F6ECC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EEC400A-1D19-4C33-6B40-F440DB480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F8904-8DA7-A499-79F5-488781AA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3CF426-9923-36CC-EB33-710628AA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B0305-D646-10D3-7A2E-329D04900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78FCD-9546-7B81-BFDF-73C63F5AA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CDA45-67D7-5C92-2892-BE745D54B1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3C913-3436-7E42-D8ED-CCE945985D99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20400-8A32-D708-9CD1-0BE16030C766}"/>
              </a:ext>
            </a:extLst>
          </p:cNvPr>
          <p:cNvSpPr txBox="1"/>
          <p:nvPr/>
        </p:nvSpPr>
        <p:spPr>
          <a:xfrm>
            <a:off x="865240" y="3654069"/>
            <a:ext cx="384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Actions</a:t>
            </a:r>
            <a:r>
              <a:rPr lang="en-US" sz="2400" dirty="0">
                <a:latin typeface="Aptos" panose="020B0004020202020204" pitchFamily="34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deep uncertainties</a:t>
            </a:r>
            <a:r>
              <a:rPr lang="en-US" sz="2400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force system (environment)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changes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ED6B4B-CED2-6959-4A9B-AEF95614D7FA}"/>
              </a:ext>
            </a:extLst>
          </p:cNvPr>
          <p:cNvGrpSpPr/>
          <p:nvPr/>
        </p:nvGrpSpPr>
        <p:grpSpPr>
          <a:xfrm>
            <a:off x="6600824" y="4498961"/>
            <a:ext cx="5216948" cy="2070101"/>
            <a:chOff x="4292274" y="2472608"/>
            <a:chExt cx="7161800" cy="1237568"/>
          </a:xfrm>
          <a:solidFill>
            <a:schemeClr val="bg1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9E538F2-DFC0-0655-972C-962C217946B7}"/>
                </a:ext>
              </a:extLst>
            </p:cNvPr>
            <p:cNvSpPr/>
            <p:nvPr/>
          </p:nvSpPr>
          <p:spPr>
            <a:xfrm>
              <a:off x="4292274" y="2472608"/>
              <a:ext cx="6930214" cy="1237568"/>
            </a:xfrm>
            <a:prstGeom prst="roundRect">
              <a:avLst/>
            </a:prstGeom>
            <a:grpFill/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C9186-98D7-9B4E-4672-39B57AB71499}"/>
                </a:ext>
              </a:extLst>
            </p:cNvPr>
            <p:cNvSpPr txBox="1"/>
            <p:nvPr/>
          </p:nvSpPr>
          <p:spPr>
            <a:xfrm>
              <a:off x="4621072" y="2585847"/>
              <a:ext cx="4354139" cy="2391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Deep Uncertainty (DU)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F171C0-8DAA-4E0B-C015-E1FE2FDEE588}"/>
                </a:ext>
              </a:extLst>
            </p:cNvPr>
            <p:cNvSpPr txBox="1"/>
            <p:nvPr/>
          </p:nvSpPr>
          <p:spPr>
            <a:xfrm>
              <a:off x="4621072" y="2798741"/>
              <a:ext cx="6833002" cy="7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Aptos" panose="020B0004020202020204" pitchFamily="34" charset="0"/>
                </a:rPr>
                <a:t>Stakeholders do not know or agree on: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n-US" sz="2000" i="1" dirty="0">
                  <a:latin typeface="Aptos" panose="020B0004020202020204" pitchFamily="34" charset="0"/>
                </a:rPr>
                <a:t>A system model and its relationships 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n-US" sz="2000" i="1" dirty="0">
                  <a:latin typeface="Aptos" panose="020B0004020202020204" pitchFamily="34" charset="0"/>
                </a:rPr>
                <a:t>Probability distributions 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n-US" sz="2000" i="1" dirty="0">
                  <a:latin typeface="Aptos" panose="020B0004020202020204" pitchFamily="34" charset="0"/>
                </a:rPr>
                <a:t>Preference ranking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D986BF-8B56-3DBD-758B-1A9E53EFA80F}"/>
                </a:ext>
              </a:extLst>
            </p:cNvPr>
            <p:cNvSpPr/>
            <p:nvPr/>
          </p:nvSpPr>
          <p:spPr>
            <a:xfrm>
              <a:off x="4765012" y="3009153"/>
              <a:ext cx="167981" cy="55681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E43ACCCA-4561-7D58-9195-7F22A31F7EE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C7F2C0D3-2EA6-3952-F7CF-0CD35A713A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F950D1FF-C11E-AAD6-37CF-3F6E7E5651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4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4A2B6-2E84-6F3E-5250-DC08E457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E804C-32C2-B1DE-1DEF-826F99C8C136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07E771C-DA71-39C6-BE12-A5CE37790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CF2D0-8885-5519-9262-AB32AFD7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26E18F-FF22-2E18-ABF1-D1BE7956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778C3-1485-175A-0A9B-88418573C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58E91-E235-BA53-DD67-732930B9B2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70ED2-E325-D929-1C49-DF40C14D8B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001" y="2551410"/>
            <a:ext cx="1384617" cy="1946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90CE1-223E-2E49-D289-B220B326D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A9745F-F1FC-8F57-F478-2DFF9763D5E8}"/>
              </a:ext>
            </a:extLst>
          </p:cNvPr>
          <p:cNvSpPr txBox="1"/>
          <p:nvPr/>
        </p:nvSpPr>
        <p:spPr>
          <a:xfrm>
            <a:off x="5198998" y="3977235"/>
            <a:ext cx="2020951" cy="369332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WaterPaths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9EBF1F-66E0-0A36-F05F-8AB3C99A1762}"/>
                  </a:ext>
                </a:extLst>
              </p:cNvPr>
              <p:cNvSpPr txBox="1"/>
              <p:nvPr/>
            </p:nvSpPr>
            <p:spPr>
              <a:xfrm>
                <a:off x="1091382" y="3349957"/>
                <a:ext cx="28888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Aptos" panose="020B0004020202020204" pitchFamily="34" charset="0"/>
                  </a:rPr>
                  <a:t>State is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updated and stored </a:t>
                </a:r>
                <a:r>
                  <a:rPr lang="en-US" sz="2400" dirty="0">
                    <a:latin typeface="Aptos" panose="020B000402020202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9EBF1F-66E0-0A36-F05F-8AB3C99A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2" y="3349957"/>
                <a:ext cx="2888896" cy="830997"/>
              </a:xfrm>
              <a:prstGeom prst="rect">
                <a:avLst/>
              </a:prstGeom>
              <a:blipFill>
                <a:blip r:embed="rId13"/>
                <a:stretch>
                  <a:fillRect t="-5882" r="-548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hlinkClick r:id="rId14" action="ppaction://hlinksldjump"/>
            <a:extLst>
              <a:ext uri="{FF2B5EF4-FFF2-40B4-BE49-F238E27FC236}">
                <a16:creationId xmlns:a16="http://schemas.microsoft.com/office/drawing/2014/main" id="{2B2B0608-6CE2-AA6D-9F14-39C45FC055A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1" name="Picture 10">
            <a:hlinkClick r:id="rId17" action="ppaction://hlinksldjump"/>
            <a:extLst>
              <a:ext uri="{FF2B5EF4-FFF2-40B4-BE49-F238E27FC236}">
                <a16:creationId xmlns:a16="http://schemas.microsoft.com/office/drawing/2014/main" id="{4C56BEED-80AE-2FC2-FBBF-FD4576BFCB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2" name="Picture 11">
            <a:hlinkClick r:id="rId19" action="ppaction://hlinksldjump"/>
            <a:extLst>
              <a:ext uri="{FF2B5EF4-FFF2-40B4-BE49-F238E27FC236}">
                <a16:creationId xmlns:a16="http://schemas.microsoft.com/office/drawing/2014/main" id="{F38FC309-5318-C07A-8051-BC850AF20D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1B17B6-2862-3A42-ED42-73B82B9FE5C2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</p:spTree>
    <p:extLst>
      <p:ext uri="{BB962C8B-B14F-4D97-AF65-F5344CB8AC3E}">
        <p14:creationId xmlns:p14="http://schemas.microsoft.com/office/powerpoint/2010/main" val="331864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9711-2C70-1057-C4D1-DE293F426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835AEE-0ABA-D167-FFF8-FFB87C2156AA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E7D2386-6449-38E1-9430-AB3F52DB3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4F2AE-1B72-80C3-18A4-99B5112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C2D30A-81BA-4720-A7F5-B5A8F54F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BCC67-A143-1F0D-DB70-D5DFCF56AF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555" y="4337042"/>
            <a:ext cx="2974890" cy="97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8854B-6DF4-350F-0FB7-BD3293454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613B7-EEDC-B763-64B9-AFFA86772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A54D9-7B81-866C-3558-496E200616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1001" y="2551410"/>
            <a:ext cx="1384617" cy="1946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F5A21-B192-6675-5D56-36AE5F646F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84F436-F5C5-06F2-9B0A-9EB105B05F96}"/>
              </a:ext>
            </a:extLst>
          </p:cNvPr>
          <p:cNvSpPr txBox="1"/>
          <p:nvPr/>
        </p:nvSpPr>
        <p:spPr>
          <a:xfrm>
            <a:off x="5198998" y="3977235"/>
            <a:ext cx="2020951" cy="369332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WaterPaths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D6D24-67BC-BC6E-C3EA-FC0E3715C2A5}"/>
              </a:ext>
            </a:extLst>
          </p:cNvPr>
          <p:cNvGrpSpPr/>
          <p:nvPr/>
        </p:nvGrpSpPr>
        <p:grpSpPr>
          <a:xfrm>
            <a:off x="4458275" y="4753488"/>
            <a:ext cx="3235614" cy="665027"/>
            <a:chOff x="4171950" y="4753488"/>
            <a:chExt cx="3235614" cy="66502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9F20F7-7199-F932-705B-8D018729ACF8}"/>
                </a:ext>
              </a:extLst>
            </p:cNvPr>
            <p:cNvSpPr/>
            <p:nvPr/>
          </p:nvSpPr>
          <p:spPr>
            <a:xfrm>
              <a:off x="4171950" y="4753488"/>
              <a:ext cx="3235614" cy="665027"/>
            </a:xfrm>
            <a:prstGeom prst="roundRect">
              <a:avLst/>
            </a:prstGeom>
            <a:solidFill>
              <a:srgbClr val="DEEBF7"/>
            </a:solidFill>
            <a:ln w="28575">
              <a:solidFill>
                <a:srgbClr val="799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7F96DE-677D-B8E5-165E-8046BA4251DA}"/>
                </a:ext>
              </a:extLst>
            </p:cNvPr>
            <p:cNvGrpSpPr/>
            <p:nvPr/>
          </p:nvGrpSpPr>
          <p:grpSpPr>
            <a:xfrm>
              <a:off x="4372245" y="4850138"/>
              <a:ext cx="2818899" cy="441181"/>
              <a:chOff x="4509865" y="5401954"/>
              <a:chExt cx="2818899" cy="44118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9C76897-E9E8-DE0B-D2AC-0BA317A492BD}"/>
                  </a:ext>
                </a:extLst>
              </p:cNvPr>
              <p:cNvSpPr/>
              <p:nvPr/>
            </p:nvSpPr>
            <p:spPr>
              <a:xfrm>
                <a:off x="6887583" y="5401954"/>
                <a:ext cx="441181" cy="441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B7F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37C0C67-C553-F2F6-26AE-0D1E0593D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5377" y="5485384"/>
                <a:ext cx="274320" cy="274320"/>
              </a:xfrm>
              <a:prstGeom prst="rect">
                <a:avLst/>
              </a:prstGeom>
              <a:ln w="28575">
                <a:noFill/>
              </a:ln>
              <a:effectLst/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BCB1F4-0A7E-DE19-F552-565F99E9621F}"/>
                  </a:ext>
                </a:extLst>
              </p:cNvPr>
              <p:cNvSpPr/>
              <p:nvPr/>
            </p:nvSpPr>
            <p:spPr>
              <a:xfrm>
                <a:off x="5082760" y="5401954"/>
                <a:ext cx="441181" cy="441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B7F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A faucet and bowl with water drop&#10;&#10;Description automatically generated">
                <a:extLst>
                  <a:ext uri="{FF2B5EF4-FFF2-40B4-BE49-F238E27FC236}">
                    <a16:creationId xmlns:a16="http://schemas.microsoft.com/office/drawing/2014/main" id="{EDD8BF49-8693-D456-8658-7A907D605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5152" y="5485384"/>
                <a:ext cx="274320" cy="274320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2409A69-1BB4-6332-C630-25FEEEE25022}"/>
                  </a:ext>
                </a:extLst>
              </p:cNvPr>
              <p:cNvSpPr/>
              <p:nvPr/>
            </p:nvSpPr>
            <p:spPr>
              <a:xfrm>
                <a:off x="5674547" y="5401954"/>
                <a:ext cx="441181" cy="441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B7F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A crane with a bag of money&#10;&#10;Description automatically generated">
                <a:extLst>
                  <a:ext uri="{FF2B5EF4-FFF2-40B4-BE49-F238E27FC236}">
                    <a16:creationId xmlns:a16="http://schemas.microsoft.com/office/drawing/2014/main" id="{CCE19004-C2D2-8ACA-B22E-4501E2984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7110" y="5481940"/>
                <a:ext cx="274320" cy="281209"/>
              </a:xfrm>
              <a:prstGeom prst="rect">
                <a:avLst/>
              </a:prstGeom>
              <a:ln w="28575">
                <a:noFill/>
              </a:ln>
              <a:effectLst/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9B9FE30-3C61-DC09-F617-D73D12A134B4}"/>
                  </a:ext>
                </a:extLst>
              </p:cNvPr>
              <p:cNvSpPr/>
              <p:nvPr/>
            </p:nvSpPr>
            <p:spPr>
              <a:xfrm>
                <a:off x="6240630" y="5401954"/>
                <a:ext cx="441181" cy="441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B7F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A flag on top of a mountain&#10;&#10;Description automatically generated">
                <a:extLst>
                  <a:ext uri="{FF2B5EF4-FFF2-40B4-BE49-F238E27FC236}">
                    <a16:creationId xmlns:a16="http://schemas.microsoft.com/office/drawing/2014/main" id="{FDCB6021-8B9C-569D-8741-58EC47238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" t="11401" r="7334" b="14048"/>
              <a:stretch/>
            </p:blipFill>
            <p:spPr>
              <a:xfrm>
                <a:off x="6324217" y="5485384"/>
                <a:ext cx="275014" cy="274320"/>
              </a:xfrm>
              <a:prstGeom prst="rect">
                <a:avLst/>
              </a:prstGeom>
              <a:ln w="28575">
                <a:noFill/>
              </a:ln>
              <a:effectLst/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36E0787-CDA1-6CA3-4C20-80C5C21EEAC0}"/>
                  </a:ext>
                </a:extLst>
              </p:cNvPr>
              <p:cNvSpPr/>
              <p:nvPr/>
            </p:nvSpPr>
            <p:spPr>
              <a:xfrm>
                <a:off x="4509865" y="5401954"/>
                <a:ext cx="441181" cy="44118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B7F9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A blue and white hand with a thumbs up sign&#10;&#10;Description automatically generated">
                <a:extLst>
                  <a:ext uri="{FF2B5EF4-FFF2-40B4-BE49-F238E27FC236}">
                    <a16:creationId xmlns:a16="http://schemas.microsoft.com/office/drawing/2014/main" id="{0192DC9D-E18F-2B3B-85A6-F03C03AA0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821" y="5471577"/>
                <a:ext cx="320040" cy="320040"/>
              </a:xfrm>
              <a:prstGeom prst="ellipse">
                <a:avLst/>
              </a:prstGeom>
              <a:ln w="28575">
                <a:noFill/>
              </a:ln>
              <a:effectLst/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189C55-EDE5-24BD-130A-B9D56EB1763D}"/>
                  </a:ext>
                </a:extLst>
              </p:cNvPr>
              <p:cNvSpPr txBox="1"/>
              <p:nvPr/>
            </p:nvSpPr>
            <p:spPr>
              <a:xfrm>
                <a:off x="3341970" y="5515165"/>
                <a:ext cx="5603587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ptos" panose="020B0004020202020204" pitchFamily="34" charset="0"/>
                  </a:rPr>
                  <a:t>Performance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is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evaluated across all deeply uncertain states of the world </a:t>
                </a:r>
                <a:r>
                  <a:rPr lang="en-US" sz="2400" dirty="0">
                    <a:latin typeface="Aptos" panose="020B0004020202020204" pitchFamily="34" charset="0"/>
                  </a:rPr>
                  <a:t>to evaluate metrics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189C55-EDE5-24BD-130A-B9D56EB17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70" y="5515165"/>
                <a:ext cx="5603587" cy="1245084"/>
              </a:xfrm>
              <a:prstGeom prst="rect">
                <a:avLst/>
              </a:prstGeom>
              <a:blipFill>
                <a:blip r:embed="rId19"/>
                <a:stretch>
                  <a:fillRect l="-1523" t="-3922" r="-2503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20" action="ppaction://hlinksldjump"/>
            <a:extLst>
              <a:ext uri="{FF2B5EF4-FFF2-40B4-BE49-F238E27FC236}">
                <a16:creationId xmlns:a16="http://schemas.microsoft.com/office/drawing/2014/main" id="{C3337D86-0DC7-0B88-FF20-E63D137AC5D9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5" name="Picture 14">
            <a:hlinkClick r:id="rId23" action="ppaction://hlinksldjump"/>
            <a:extLst>
              <a:ext uri="{FF2B5EF4-FFF2-40B4-BE49-F238E27FC236}">
                <a16:creationId xmlns:a16="http://schemas.microsoft.com/office/drawing/2014/main" id="{9B3F747A-7C32-7E97-E191-DC5D3770EF1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28" name="Picture 27">
            <a:hlinkClick r:id="rId25" action="ppaction://hlinksldjump"/>
            <a:extLst>
              <a:ext uri="{FF2B5EF4-FFF2-40B4-BE49-F238E27FC236}">
                <a16:creationId xmlns:a16="http://schemas.microsoft.com/office/drawing/2014/main" id="{090505DA-6C06-8A3A-60AC-EAD7CFD44E1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BC54CF-7F9E-2515-C030-DD7D48D1887F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</p:spTree>
    <p:extLst>
      <p:ext uri="{BB962C8B-B14F-4D97-AF65-F5344CB8AC3E}">
        <p14:creationId xmlns:p14="http://schemas.microsoft.com/office/powerpoint/2010/main" val="90765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DC04-5A6C-4140-4013-052451AB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C0515E-45DA-BB1A-6F19-FE4E7207E682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8CC9D63-75B0-3BA5-F4FC-75CC99E9CA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7638B-7B1A-2D25-C503-9F026653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0E9E96-6A4F-6E98-C034-0CC31183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D1A4A-6456-C8E3-DB09-043867AD8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D81BF-3051-B637-90EC-10FC27B6A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88F7D-C864-4643-208C-049BB5738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001" y="2551410"/>
            <a:ext cx="1384617" cy="1946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9D948-AA4E-37E7-B9D5-A6E29B6E1B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E7E40C-DD8B-4E01-D653-5AD161E0AE19}"/>
              </a:ext>
            </a:extLst>
          </p:cNvPr>
          <p:cNvSpPr txBox="1"/>
          <p:nvPr/>
        </p:nvSpPr>
        <p:spPr>
          <a:xfrm>
            <a:off x="5198998" y="3977235"/>
            <a:ext cx="2020951" cy="369332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WaterPaths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1B552D-C90A-9C75-CCEB-23B7242B380D}"/>
                  </a:ext>
                </a:extLst>
              </p:cNvPr>
              <p:cNvSpPr txBox="1"/>
              <p:nvPr/>
            </p:nvSpPr>
            <p:spPr>
              <a:xfrm>
                <a:off x="3341970" y="5515165"/>
                <a:ext cx="5603587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ptos" panose="020B0004020202020204" pitchFamily="34" charset="0"/>
                  </a:rPr>
                  <a:t>Performance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is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evaluated across all DU SOWs</a:t>
                </a:r>
                <a:r>
                  <a:rPr lang="en-US" sz="2400" dirty="0">
                    <a:latin typeface="Aptos" panose="020B0004020202020204" pitchFamily="34" charset="0"/>
                  </a:rPr>
                  <a:t> to evaluate metrics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1B552D-C90A-9C75-CCEB-23B7242B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70" y="5515165"/>
                <a:ext cx="5603587" cy="875753"/>
              </a:xfrm>
              <a:prstGeom prst="rect">
                <a:avLst/>
              </a:prstGeom>
              <a:blipFill>
                <a:blip r:embed="rId13"/>
                <a:stretch>
                  <a:fillRect l="-1523" t="-5594" r="-2503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A4F7F45-B1C8-26C0-6E14-ABA06E9903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8555" y="4337042"/>
            <a:ext cx="2974890" cy="978835"/>
          </a:xfrm>
          <a:prstGeom prst="rect">
            <a:avLst/>
          </a:prstGeom>
        </p:spPr>
      </p:pic>
      <p:pic>
        <p:nvPicPr>
          <p:cNvPr id="11" name="Picture 10">
            <a:hlinkClick r:id="rId15" action="ppaction://hlinksldjump"/>
            <a:extLst>
              <a:ext uri="{FF2B5EF4-FFF2-40B4-BE49-F238E27FC236}">
                <a16:creationId xmlns:a16="http://schemas.microsoft.com/office/drawing/2014/main" id="{DDAB3AD0-33CC-4377-84D3-C89FDFA399F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FF3A63F8-6DD1-AC17-7600-F8DAB98CCB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4" name="Picture 13">
            <a:hlinkClick r:id="rId20" action="ppaction://hlinksldjump"/>
            <a:extLst>
              <a:ext uri="{FF2B5EF4-FFF2-40B4-BE49-F238E27FC236}">
                <a16:creationId xmlns:a16="http://schemas.microsoft.com/office/drawing/2014/main" id="{18526785-A63D-41C6-B2B3-ABADDF848A6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80457A-CD08-9063-31B3-8FC1DF005E2A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</p:spTree>
    <p:extLst>
      <p:ext uri="{BB962C8B-B14F-4D97-AF65-F5344CB8AC3E}">
        <p14:creationId xmlns:p14="http://schemas.microsoft.com/office/powerpoint/2010/main" val="6127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8474-A87A-3844-F6B8-BBAD843C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0D1820-654A-99A3-A668-A8BE856D4EFD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3C89913-8F78-8D02-5F86-95303AC87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1D5DB-C464-82E7-9513-092F3830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14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E96845-0F76-5984-191A-25042C7F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D6469-18BC-D5FC-4DF2-3037E6E931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B687A-3E77-CBD1-C5E5-29C18FD3E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911AB-90DD-4FE1-A78C-04AB502E54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001" y="2551410"/>
            <a:ext cx="1384617" cy="1946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2D671-5F01-B171-9D2D-EAFB3F0E33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EB34F-9AFA-649A-9AF7-7E20F1DF2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637" y="1866050"/>
            <a:ext cx="5222201" cy="329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2B626-FD94-B314-9933-2ECC77DCF5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8555" y="4337042"/>
            <a:ext cx="2974890" cy="978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9648E-F4DD-FC79-0543-83643CFC4646}"/>
              </a:ext>
            </a:extLst>
          </p:cNvPr>
          <p:cNvSpPr txBox="1"/>
          <p:nvPr/>
        </p:nvSpPr>
        <p:spPr>
          <a:xfrm>
            <a:off x="5198998" y="3977235"/>
            <a:ext cx="2020951" cy="369332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WaterPaths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A5743D-29E9-DC4E-B125-24F8C933A21C}"/>
                  </a:ext>
                </a:extLst>
              </p:cNvPr>
              <p:cNvSpPr txBox="1"/>
              <p:nvPr/>
            </p:nvSpPr>
            <p:spPr>
              <a:xfrm>
                <a:off x="8816841" y="2928606"/>
                <a:ext cx="30809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ptos" panose="020B0004020202020204" pitchFamily="34" charset="0"/>
                  </a:rPr>
                  <a:t>Performance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evaluated by Borg to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see if improvement is needed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A5743D-29E9-DC4E-B125-24F8C933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41" y="2928606"/>
                <a:ext cx="3080929" cy="1569660"/>
              </a:xfrm>
              <a:prstGeom prst="rect">
                <a:avLst/>
              </a:prstGeom>
              <a:blipFill>
                <a:blip r:embed="rId15"/>
                <a:stretch>
                  <a:fillRect l="-2964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F2989176-74D5-C68A-E835-E0DE5CA6D3C7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7055D199-D13C-8B5B-6D7B-7C15993FEA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A32C74A2-11AA-518D-0401-47DB82D0A2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05EA3-B5BA-5CD0-C99C-141AB11B264C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</p:spTree>
    <p:extLst>
      <p:ext uri="{BB962C8B-B14F-4D97-AF65-F5344CB8AC3E}">
        <p14:creationId xmlns:p14="http://schemas.microsoft.com/office/powerpoint/2010/main" val="156499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8EE8B-EF01-1468-5A90-206B81977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EC9BC9-680A-03B6-572E-59B48575FB34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3A5E29D-1B04-3A4A-60A1-673331698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E039D-E228-CF6D-5C47-1CB167F2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08AE3-7D74-C096-BD32-2BEC29FA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121236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Pathway strategies are perturbed prior to evaluating them across each potential future state of the world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B66A33-28AE-28DA-267B-FBAFE2279AE5}"/>
              </a:ext>
            </a:extLst>
          </p:cNvPr>
          <p:cNvSpPr/>
          <p:nvPr/>
        </p:nvSpPr>
        <p:spPr>
          <a:xfrm>
            <a:off x="2340122" y="34405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44FACC-DD09-6733-A1BC-38565BFAC3F6}"/>
                  </a:ext>
                </a:extLst>
              </p:cNvPr>
              <p:cNvSpPr txBox="1"/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944FACC-DD09-6733-A1BC-38565BFA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blipFill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ADFD651-C55B-EC3E-0085-F8D3C5B7A2E7}"/>
              </a:ext>
            </a:extLst>
          </p:cNvPr>
          <p:cNvSpPr/>
          <p:nvPr/>
        </p:nvSpPr>
        <p:spPr>
          <a:xfrm>
            <a:off x="294442" y="3444028"/>
            <a:ext cx="914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8E6F3D-EC52-801E-B9D1-38C4B0B328F7}"/>
                  </a:ext>
                </a:extLst>
              </p:cNvPr>
              <p:cNvSpPr txBox="1"/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8E6F3D-EC52-801E-B9D1-38C4B0B32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blipFill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D113E4-EBCD-D169-128B-6980AD1109FA}"/>
              </a:ext>
            </a:extLst>
          </p:cNvPr>
          <p:cNvSpPr/>
          <p:nvPr/>
        </p:nvSpPr>
        <p:spPr>
          <a:xfrm>
            <a:off x="2395080" y="49034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BC69A6C-8A4F-8033-9AE2-3E85518633F6}"/>
                  </a:ext>
                </a:extLst>
              </p:cNvPr>
              <p:cNvSpPr txBox="1"/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BC69A6C-8A4F-8033-9AE2-3E8551863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A90E8F8-8B69-5677-33A4-E546D0A029C0}"/>
              </a:ext>
            </a:extLst>
          </p:cNvPr>
          <p:cNvSpPr/>
          <p:nvPr/>
        </p:nvSpPr>
        <p:spPr>
          <a:xfrm>
            <a:off x="2340122" y="2191461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A39A38-91C7-FDCA-39A3-EE37055A6148}"/>
                  </a:ext>
                </a:extLst>
              </p:cNvPr>
              <p:cNvSpPr txBox="1"/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A39A38-91C7-FDCA-39A3-EE37055A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C25555-3E05-D08F-9432-663BE44411B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208842" y="3901228"/>
            <a:ext cx="1117414" cy="14594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71C21A-538F-ECD1-AB93-44DF07E50B13}"/>
              </a:ext>
            </a:extLst>
          </p:cNvPr>
          <p:cNvCxnSpPr>
            <a:cxnSpLocks/>
            <a:stCxn id="48" idx="3"/>
            <a:endCxn id="17" idx="1"/>
          </p:cNvCxnSpPr>
          <p:nvPr/>
        </p:nvCxnSpPr>
        <p:spPr>
          <a:xfrm flipV="1">
            <a:off x="1208842" y="3897788"/>
            <a:ext cx="1131280" cy="34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C674E8-342D-EF78-0A24-DB1AAC289E73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1208842" y="2648661"/>
            <a:ext cx="1131280" cy="12525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6A3FC8F-4B03-26F9-B6E9-7D56466EF93F}"/>
                  </a:ext>
                </a:extLst>
              </p:cNvPr>
              <p:cNvSpPr txBox="1"/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6A3FC8F-4B03-26F9-B6E9-7D56466EF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983958-095E-87F7-A26B-556B82BAF51D}"/>
              </a:ext>
            </a:extLst>
          </p:cNvPr>
          <p:cNvSpPr txBox="1"/>
          <p:nvPr/>
        </p:nvSpPr>
        <p:spPr>
          <a:xfrm>
            <a:off x="6486111" y="4158714"/>
            <a:ext cx="156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Water-use restrictions</a:t>
            </a:r>
          </a:p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(RT)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B1C2F-FFD3-3D2B-AA56-6631CBACAAC0}"/>
              </a:ext>
            </a:extLst>
          </p:cNvPr>
          <p:cNvSpPr txBox="1"/>
          <p:nvPr/>
        </p:nvSpPr>
        <p:spPr>
          <a:xfrm>
            <a:off x="8223404" y="4158714"/>
            <a:ext cx="139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Treated transfers</a:t>
            </a:r>
          </a:p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(TT)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26FA6-5D22-368B-D40F-86416A334B29}"/>
              </a:ext>
            </a:extLst>
          </p:cNvPr>
          <p:cNvSpPr txBox="1"/>
          <p:nvPr/>
        </p:nvSpPr>
        <p:spPr>
          <a:xfrm>
            <a:off x="9685725" y="4158714"/>
            <a:ext cx="172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Infrastructure construction</a:t>
            </a:r>
          </a:p>
          <a:p>
            <a:pPr algn="ctr"/>
            <a: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  <a:t>(INF)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A7A84-02BC-F1F3-8BC1-0264C3E702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47" y="2931811"/>
            <a:ext cx="1226903" cy="1226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E6382-F68D-BF4D-CC9B-BB59470A87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26" y="2931811"/>
            <a:ext cx="1111013" cy="1111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DFF3F-53FA-3CD7-D5FA-DABA8DF6C2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46" y="3062089"/>
            <a:ext cx="987447" cy="987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2A284-AB59-85C4-DFD8-67EC922A8B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46" y="2125733"/>
            <a:ext cx="987447" cy="987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1B2FD-D204-A18C-99BF-2F3500A3E3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09" y="2125732"/>
            <a:ext cx="987447" cy="9874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F6016-5516-8CA8-2C29-3A65F3FD92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75" y="2125731"/>
            <a:ext cx="987447" cy="987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3361D-B2B4-7851-E54C-63A2F8FE81A0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17983035">
            <a:off x="7126526" y="2565989"/>
            <a:ext cx="275846" cy="428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341F0E-72C2-E8E2-70CF-CDBB1DDB5E3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3175017">
            <a:off x="7165358" y="2596397"/>
            <a:ext cx="275846" cy="4289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0AD66B-5358-4FD9-AA0D-81CB1AF62A9A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17983035">
            <a:off x="8768522" y="2568981"/>
            <a:ext cx="275846" cy="4289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CF6FE3-F6DA-232E-F7E4-11FB0478529A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3175017">
            <a:off x="8807354" y="2599389"/>
            <a:ext cx="275846" cy="4289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EE9785-CD4D-9AC5-9DDA-A105611478C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17983035">
            <a:off x="10404078" y="2570870"/>
            <a:ext cx="275846" cy="428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858AD4-3587-2D9E-C53A-898A95E9D53A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2" t="45530" r="33853" b="11033"/>
          <a:stretch>
            <a:fillRect/>
          </a:stretch>
        </p:blipFill>
        <p:spPr>
          <a:xfrm rot="3175017">
            <a:off x="10442910" y="2601278"/>
            <a:ext cx="275846" cy="428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D58E9A-9018-58E1-1FA5-045C8CC7617E}"/>
                  </a:ext>
                </a:extLst>
              </p:cNvPr>
              <p:cNvSpPr txBox="1"/>
              <p:nvPr/>
            </p:nvSpPr>
            <p:spPr>
              <a:xfrm>
                <a:off x="6445210" y="5004019"/>
                <a:ext cx="50912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alibri Light" panose="020F0302020204030204" pitchFamily="34" charset="0"/>
                  </a:rPr>
                  <a:t>Actions are moderately perturbed within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±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alibri Light" panose="020F0302020204030204" pitchFamily="34" charset="0"/>
                  </a:rPr>
                  <a:t> 4% range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D58E9A-9018-58E1-1FA5-045C8CC76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10" y="5004019"/>
                <a:ext cx="5091244" cy="954107"/>
              </a:xfrm>
              <a:prstGeom prst="rect">
                <a:avLst/>
              </a:prstGeom>
              <a:blipFill>
                <a:blip r:embed="rId18"/>
                <a:stretch>
                  <a:fillRect l="-1557" t="-7051" r="-167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hlinkClick r:id="rId19" action="ppaction://hlinksldjump"/>
            <a:extLst>
              <a:ext uri="{FF2B5EF4-FFF2-40B4-BE49-F238E27FC236}">
                <a16:creationId xmlns:a16="http://schemas.microsoft.com/office/drawing/2014/main" id="{60EB9FE4-478F-C900-7600-D819C71D0F6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24" name="Picture 23">
            <a:hlinkClick r:id="rId22" action="ppaction://hlinksldjump"/>
            <a:extLst>
              <a:ext uri="{FF2B5EF4-FFF2-40B4-BE49-F238E27FC236}">
                <a16:creationId xmlns:a16="http://schemas.microsoft.com/office/drawing/2014/main" id="{7F71D1C3-78A0-4EFD-E7B6-5F99EE335F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25" name="Picture 24">
            <a:hlinkClick r:id="rId24" action="ppaction://hlinksldjump"/>
            <a:extLst>
              <a:ext uri="{FF2B5EF4-FFF2-40B4-BE49-F238E27FC236}">
                <a16:creationId xmlns:a16="http://schemas.microsoft.com/office/drawing/2014/main" id="{52DD08AB-26B0-B8CC-0EF7-63550B59D1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7887-E46B-B2AF-DC13-8CE04181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4F61DF-13A2-821C-1861-E91D93FBBB5A}"/>
              </a:ext>
            </a:extLst>
          </p:cNvPr>
          <p:cNvCxnSpPr>
            <a:cxnSpLocks/>
            <a:stCxn id="38" idx="2"/>
            <a:endCxn id="17" idx="3"/>
          </p:cNvCxnSpPr>
          <p:nvPr/>
        </p:nvCxnSpPr>
        <p:spPr>
          <a:xfrm flipH="1">
            <a:off x="3254522" y="3886237"/>
            <a:ext cx="738296" cy="115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D0AB16-ACA3-8A51-31CA-4B7E84FB1E77}"/>
              </a:ext>
            </a:extLst>
          </p:cNvPr>
          <p:cNvCxnSpPr>
            <a:cxnSpLocks/>
            <a:stCxn id="52" idx="3"/>
            <a:endCxn id="40" idx="2"/>
          </p:cNvCxnSpPr>
          <p:nvPr/>
        </p:nvCxnSpPr>
        <p:spPr>
          <a:xfrm flipV="1">
            <a:off x="3254522" y="2644025"/>
            <a:ext cx="739851" cy="4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421AC53-BC4B-68AA-BE97-62CFBA2CD78B}"/>
              </a:ext>
            </a:extLst>
          </p:cNvPr>
          <p:cNvCxnSpPr>
            <a:cxnSpLocks/>
            <a:stCxn id="50" idx="3"/>
            <a:endCxn id="37" idx="2"/>
          </p:cNvCxnSpPr>
          <p:nvPr/>
        </p:nvCxnSpPr>
        <p:spPr>
          <a:xfrm>
            <a:off x="3309480" y="5360688"/>
            <a:ext cx="684144" cy="80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2C8C99A-F3E9-E503-026F-48A350AE9C49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936DC16-AE96-00A3-C4C1-B7BBD23C0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A6C7A-5A21-B0C3-779D-376D6C0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B0F41E-1CD2-06BD-61CF-BCAA904C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121236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Pathway strategies are perturbed prior to evaluating them across each potential future state of the world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91DE6C-1963-44FF-9DB8-207A1510119A}"/>
              </a:ext>
            </a:extLst>
          </p:cNvPr>
          <p:cNvSpPr/>
          <p:nvPr/>
        </p:nvSpPr>
        <p:spPr>
          <a:xfrm>
            <a:off x="2340122" y="34405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3CCD57-7FE6-B3EE-F43C-16B31A4F7B19}"/>
                  </a:ext>
                </a:extLst>
              </p:cNvPr>
              <p:cNvSpPr txBox="1"/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3CCD57-7FE6-B3EE-F43C-16B31A4F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blipFill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8A76ECB-F6B5-D1B5-C502-6441C43F9527}"/>
              </a:ext>
            </a:extLst>
          </p:cNvPr>
          <p:cNvSpPr/>
          <p:nvPr/>
        </p:nvSpPr>
        <p:spPr>
          <a:xfrm>
            <a:off x="5614962" y="4898686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CA9118-CF0A-2BBA-FEAF-A4683F5CB384}"/>
              </a:ext>
            </a:extLst>
          </p:cNvPr>
          <p:cNvSpPr/>
          <p:nvPr/>
        </p:nvSpPr>
        <p:spPr>
          <a:xfrm>
            <a:off x="3993624" y="4911546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26D2520-B372-CD3E-A02A-03F338BD1A58}"/>
              </a:ext>
            </a:extLst>
          </p:cNvPr>
          <p:cNvSpPr/>
          <p:nvPr/>
        </p:nvSpPr>
        <p:spPr>
          <a:xfrm>
            <a:off x="3992818" y="3429037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48E9F7-209B-7962-504F-361EA2F1B6BB}"/>
                  </a:ext>
                </a:extLst>
              </p:cNvPr>
              <p:cNvSpPr txBox="1"/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48E9F7-209B-7962-504F-361EA2F1B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665BF758-648D-3114-57D6-48D116021FFE}"/>
              </a:ext>
            </a:extLst>
          </p:cNvPr>
          <p:cNvSpPr/>
          <p:nvPr/>
        </p:nvSpPr>
        <p:spPr>
          <a:xfrm>
            <a:off x="3994373" y="2186825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D86109-68D5-FFD8-1F44-E4272FFBE654}"/>
                  </a:ext>
                </a:extLst>
              </p:cNvPr>
              <p:cNvSpPr txBox="1"/>
              <p:nvPr/>
            </p:nvSpPr>
            <p:spPr>
              <a:xfrm>
                <a:off x="4062429" y="5028572"/>
                <a:ext cx="724351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4D86109-68D5-FFD8-1F44-E4272FFB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29" y="5028572"/>
                <a:ext cx="724351" cy="617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0BC788-2FD0-87C7-F265-598793A4FDA4}"/>
                  </a:ext>
                </a:extLst>
              </p:cNvPr>
              <p:cNvSpPr txBox="1"/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0BC788-2FD0-87C7-F265-598793A4F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5CA046D-F8CE-0135-0969-191EA26091BB}"/>
              </a:ext>
            </a:extLst>
          </p:cNvPr>
          <p:cNvSpPr/>
          <p:nvPr/>
        </p:nvSpPr>
        <p:spPr>
          <a:xfrm>
            <a:off x="294442" y="3444028"/>
            <a:ext cx="914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776C26-539A-0DF0-86C7-A18DDC503381}"/>
                  </a:ext>
                </a:extLst>
              </p:cNvPr>
              <p:cNvSpPr txBox="1"/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776C26-539A-0DF0-86C7-A18DDC503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blipFill>
                <a:blip r:embed="rId1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09EC0B4-D13C-87F1-D2AA-964485E01477}"/>
              </a:ext>
            </a:extLst>
          </p:cNvPr>
          <p:cNvSpPr/>
          <p:nvPr/>
        </p:nvSpPr>
        <p:spPr>
          <a:xfrm>
            <a:off x="2395080" y="49034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2EC7A7-E70A-D32E-B085-5E625C546E73}"/>
                  </a:ext>
                </a:extLst>
              </p:cNvPr>
              <p:cNvSpPr txBox="1"/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2EC7A7-E70A-D32E-B085-5E625C546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B666C0-8300-4FC9-2853-86D3F06606A6}"/>
              </a:ext>
            </a:extLst>
          </p:cNvPr>
          <p:cNvSpPr/>
          <p:nvPr/>
        </p:nvSpPr>
        <p:spPr>
          <a:xfrm>
            <a:off x="2340122" y="2191461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189950A-FB75-9E5B-3EDD-0A0C72DC8311}"/>
                  </a:ext>
                </a:extLst>
              </p:cNvPr>
              <p:cNvSpPr txBox="1"/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189950A-FB75-9E5B-3EDD-0A0C72DC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027D87-49B3-60E8-7FEA-DA71821D060B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208842" y="3901228"/>
            <a:ext cx="1117414" cy="14594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D3F9F48-20F5-07D7-6D12-124A1D977F1C}"/>
              </a:ext>
            </a:extLst>
          </p:cNvPr>
          <p:cNvCxnSpPr>
            <a:cxnSpLocks/>
            <a:stCxn id="48" idx="3"/>
            <a:endCxn id="17" idx="1"/>
          </p:cNvCxnSpPr>
          <p:nvPr/>
        </p:nvCxnSpPr>
        <p:spPr>
          <a:xfrm flipV="1">
            <a:off x="1208842" y="3897788"/>
            <a:ext cx="1131280" cy="34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6B7720D-78DD-E44A-4B3E-9A88EEC5B807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1208842" y="2648661"/>
            <a:ext cx="1131280" cy="12525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7BA8C9-7D1F-3F2B-A228-7CBD9CC2BFA0}"/>
                  </a:ext>
                </a:extLst>
              </p:cNvPr>
              <p:cNvSpPr txBox="1"/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D7BA8C9-7D1F-3F2B-A228-7CBD9CC2B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ADCD68-926B-2D98-BDF1-5F46083A94C1}"/>
                  </a:ext>
                </a:extLst>
              </p:cNvPr>
              <p:cNvSpPr txBox="1"/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DADCD68-926B-2D98-BDF1-5F46083A9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D9F0D35-088A-5BF3-DD65-8B9BE65C2255}"/>
              </a:ext>
            </a:extLst>
          </p:cNvPr>
          <p:cNvSpPr/>
          <p:nvPr/>
        </p:nvSpPr>
        <p:spPr>
          <a:xfrm>
            <a:off x="5699775" y="3429394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25C3DBE-09E9-2ECE-DEFB-31719B3FF147}"/>
              </a:ext>
            </a:extLst>
          </p:cNvPr>
          <p:cNvSpPr/>
          <p:nvPr/>
        </p:nvSpPr>
        <p:spPr>
          <a:xfrm>
            <a:off x="5689546" y="2186825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C8CDBB-CA8E-887F-4A9C-E8712B21C298}"/>
                  </a:ext>
                </a:extLst>
              </p:cNvPr>
              <p:cNvSpPr txBox="1"/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BC8CDBB-CA8E-887F-4A9C-E8712B21C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blipFill>
                <a:blip r:embed="rId18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5004E2-A8D1-1749-81D1-2F81C0815E69}"/>
                  </a:ext>
                </a:extLst>
              </p:cNvPr>
              <p:cNvSpPr txBox="1"/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65004E2-A8D1-1749-81D1-2F81C0815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blipFill>
                <a:blip r:embed="rId19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65AC64B-512E-5739-7AF9-D34E8F203E6D}"/>
                  </a:ext>
                </a:extLst>
              </p:cNvPr>
              <p:cNvSpPr txBox="1"/>
              <p:nvPr/>
            </p:nvSpPr>
            <p:spPr>
              <a:xfrm>
                <a:off x="5841946" y="3607118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65AC64B-512E-5739-7AF9-D34E8F203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46" y="3607118"/>
                <a:ext cx="609600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F53888B-381B-E6B7-E7CD-1B29620C5F37}"/>
                  </a:ext>
                </a:extLst>
              </p:cNvPr>
              <p:cNvSpPr txBox="1"/>
              <p:nvPr/>
            </p:nvSpPr>
            <p:spPr>
              <a:xfrm>
                <a:off x="5777194" y="5078887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F53888B-381B-E6B7-E7CD-1B29620C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94" y="5078887"/>
                <a:ext cx="609600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045EDA8-B41F-7D9C-EA72-6E2D0F91D3C2}"/>
              </a:ext>
            </a:extLst>
          </p:cNvPr>
          <p:cNvSpPr/>
          <p:nvPr/>
        </p:nvSpPr>
        <p:spPr>
          <a:xfrm>
            <a:off x="247012" y="1738903"/>
            <a:ext cx="3735346" cy="43475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7C74165-96DF-15D0-1AA7-4B239992A1C4}"/>
              </a:ext>
            </a:extLst>
          </p:cNvPr>
          <p:cNvCxnSpPr>
            <a:cxnSpLocks/>
            <a:stCxn id="37" idx="6"/>
            <a:endCxn id="36" idx="1"/>
          </p:cNvCxnSpPr>
          <p:nvPr/>
        </p:nvCxnSpPr>
        <p:spPr>
          <a:xfrm flipV="1">
            <a:off x="4908024" y="5355886"/>
            <a:ext cx="706938" cy="128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7FE93A-7AF7-433B-FD20-E708F795B171}"/>
              </a:ext>
            </a:extLst>
          </p:cNvPr>
          <p:cNvCxnSpPr>
            <a:cxnSpLocks/>
            <a:stCxn id="62" idx="1"/>
            <a:endCxn id="38" idx="6"/>
          </p:cNvCxnSpPr>
          <p:nvPr/>
        </p:nvCxnSpPr>
        <p:spPr>
          <a:xfrm flipH="1" flipV="1">
            <a:off x="4907218" y="3886237"/>
            <a:ext cx="792557" cy="3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1D80B7B-13D1-0CC2-ABF4-5BCF6FF6F3AB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4908773" y="2644025"/>
            <a:ext cx="706189" cy="271186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AD68DFD-1226-D2D3-7E80-B1DB70A464AD}"/>
              </a:ext>
            </a:extLst>
          </p:cNvPr>
          <p:cNvCxnSpPr>
            <a:cxnSpLocks/>
            <a:stCxn id="40" idx="6"/>
            <a:endCxn id="64" idx="1"/>
          </p:cNvCxnSpPr>
          <p:nvPr/>
        </p:nvCxnSpPr>
        <p:spPr>
          <a:xfrm>
            <a:off x="4908773" y="2644025"/>
            <a:ext cx="78077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3FAD1CB-6EA6-25DE-9287-851BEC6192F0}"/>
              </a:ext>
            </a:extLst>
          </p:cNvPr>
          <p:cNvCxnSpPr>
            <a:cxnSpLocks/>
            <a:stCxn id="40" idx="6"/>
            <a:endCxn id="62" idx="1"/>
          </p:cNvCxnSpPr>
          <p:nvPr/>
        </p:nvCxnSpPr>
        <p:spPr>
          <a:xfrm>
            <a:off x="4908773" y="2644025"/>
            <a:ext cx="791002" cy="124256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1039642-903B-0FA1-3E98-9EE72A66D316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4977597" y="3886594"/>
            <a:ext cx="722178" cy="1454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A8EF9C-2D94-5D01-7F49-6614C2CE5877}"/>
              </a:ext>
            </a:extLst>
          </p:cNvPr>
          <p:cNvCxnSpPr>
            <a:cxnSpLocks/>
            <a:stCxn id="64" idx="1"/>
            <a:endCxn id="37" idx="6"/>
          </p:cNvCxnSpPr>
          <p:nvPr/>
        </p:nvCxnSpPr>
        <p:spPr>
          <a:xfrm flipH="1">
            <a:off x="4908024" y="2644025"/>
            <a:ext cx="781522" cy="27247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BA55E16-62BC-CF8D-C7B1-9EC2A1A67A7B}"/>
              </a:ext>
            </a:extLst>
          </p:cNvPr>
          <p:cNvCxnSpPr>
            <a:cxnSpLocks/>
            <a:stCxn id="36" idx="1"/>
            <a:endCxn id="38" idx="6"/>
          </p:cNvCxnSpPr>
          <p:nvPr/>
        </p:nvCxnSpPr>
        <p:spPr>
          <a:xfrm flipH="1" flipV="1">
            <a:off x="4907218" y="3886237"/>
            <a:ext cx="707744" cy="14696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0ECD17-6B3A-9467-3EEE-3AC6B376708C}"/>
              </a:ext>
            </a:extLst>
          </p:cNvPr>
          <p:cNvCxnSpPr>
            <a:cxnSpLocks/>
            <a:stCxn id="64" idx="1"/>
            <a:endCxn id="38" idx="6"/>
          </p:cNvCxnSpPr>
          <p:nvPr/>
        </p:nvCxnSpPr>
        <p:spPr>
          <a:xfrm flipH="1">
            <a:off x="4907218" y="2644025"/>
            <a:ext cx="782328" cy="12422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46570-A2BA-5609-B2F6-7D7A6DF4334E}"/>
              </a:ext>
            </a:extLst>
          </p:cNvPr>
          <p:cNvSpPr/>
          <p:nvPr/>
        </p:nvSpPr>
        <p:spPr>
          <a:xfrm>
            <a:off x="6685138" y="3654793"/>
            <a:ext cx="4000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CB556-5016-9684-7A7C-19E5728C7B91}"/>
              </a:ext>
            </a:extLst>
          </p:cNvPr>
          <p:cNvSpPr/>
          <p:nvPr/>
        </p:nvSpPr>
        <p:spPr>
          <a:xfrm>
            <a:off x="6837538" y="3654793"/>
            <a:ext cx="4000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95FCF7F-1A81-EFD1-8E42-9C8BD972CA7E}"/>
              </a:ext>
            </a:extLst>
          </p:cNvPr>
          <p:cNvSpPr/>
          <p:nvPr/>
        </p:nvSpPr>
        <p:spPr>
          <a:xfrm>
            <a:off x="7287284" y="3406467"/>
            <a:ext cx="4649612" cy="838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Aptos" panose="020B0004020202020204" pitchFamily="34" charset="0"/>
              </a:rPr>
              <a:t>DU State of the World (SOW)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903F07-2765-A26E-2E1A-24C8B207EF40}"/>
              </a:ext>
            </a:extLst>
          </p:cNvPr>
          <p:cNvSpPr/>
          <p:nvPr/>
        </p:nvSpPr>
        <p:spPr>
          <a:xfrm>
            <a:off x="3796594" y="1717928"/>
            <a:ext cx="2991248" cy="45284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2" action="ppaction://hlinksldjump"/>
            <a:extLst>
              <a:ext uri="{FF2B5EF4-FFF2-40B4-BE49-F238E27FC236}">
                <a16:creationId xmlns:a16="http://schemas.microsoft.com/office/drawing/2014/main" id="{9B3232F5-FF51-A9D5-EEB6-AD7F9FF5EE7E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FE2AD4C-D32A-E657-EC22-6EBBCCDA326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8" name="Picture 7">
            <a:hlinkClick r:id="rId26" action="ppaction://hlinksldjump"/>
            <a:extLst>
              <a:ext uri="{FF2B5EF4-FFF2-40B4-BE49-F238E27FC236}">
                <a16:creationId xmlns:a16="http://schemas.microsoft.com/office/drawing/2014/main" id="{3227DB05-0A3E-6C35-E063-2A7503E83B0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3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01752-B769-D5FA-A1F2-E7BDB4D3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61FC31-8308-A885-941E-D910ED0733B6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8A95E09-3C46-E53C-67E5-AE5F97078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4BDD3-79A1-9036-F50E-01D205D7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0E3BB3-E88E-1AF0-D8FB-A6153C91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121236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Pathway strategies are perturbed prior to evaluating them across each potential future state of the world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325241-FC46-11A6-A9A2-E0890200376C}"/>
              </a:ext>
            </a:extLst>
          </p:cNvPr>
          <p:cNvSpPr/>
          <p:nvPr/>
        </p:nvSpPr>
        <p:spPr>
          <a:xfrm>
            <a:off x="2340122" y="34405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478A0A-7757-E4E8-2BEC-C2126A82124F}"/>
                  </a:ext>
                </a:extLst>
              </p:cNvPr>
              <p:cNvSpPr txBox="1"/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C478A0A-7757-E4E8-2BEC-C2126A821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blipFill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3285D7B-8E45-EFAD-A281-9E2804BEEBA4}"/>
              </a:ext>
            </a:extLst>
          </p:cNvPr>
          <p:cNvSpPr/>
          <p:nvPr/>
        </p:nvSpPr>
        <p:spPr>
          <a:xfrm>
            <a:off x="5614962" y="4928503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06A06E3-B932-FB0F-08C7-A58A576E8E88}"/>
              </a:ext>
            </a:extLst>
          </p:cNvPr>
          <p:cNvSpPr/>
          <p:nvPr/>
        </p:nvSpPr>
        <p:spPr>
          <a:xfrm>
            <a:off x="4063197" y="4911546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B9FB60-C60C-98F7-F288-3778EC75D32A}"/>
              </a:ext>
            </a:extLst>
          </p:cNvPr>
          <p:cNvSpPr/>
          <p:nvPr/>
        </p:nvSpPr>
        <p:spPr>
          <a:xfrm>
            <a:off x="3992818" y="3429037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FAFD4F-DE42-B192-5088-64D6E960D3A0}"/>
                  </a:ext>
                </a:extLst>
              </p:cNvPr>
              <p:cNvSpPr txBox="1"/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FAFD4F-DE42-B192-5088-64D6E960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AD282FF-D83A-0FC0-4989-B1A4A5A5FDCC}"/>
              </a:ext>
            </a:extLst>
          </p:cNvPr>
          <p:cNvSpPr/>
          <p:nvPr/>
        </p:nvSpPr>
        <p:spPr>
          <a:xfrm>
            <a:off x="3994373" y="2186825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4BA722-38CB-7FB7-E3C7-D59705FDAE8A}"/>
                  </a:ext>
                </a:extLst>
              </p:cNvPr>
              <p:cNvSpPr txBox="1"/>
              <p:nvPr/>
            </p:nvSpPr>
            <p:spPr>
              <a:xfrm>
                <a:off x="4132002" y="5028572"/>
                <a:ext cx="724351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4BA722-38CB-7FB7-E3C7-D59705FD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02" y="5028572"/>
                <a:ext cx="724351" cy="617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4A2519-4FD4-DF32-4437-64F31BB60011}"/>
                  </a:ext>
                </a:extLst>
              </p:cNvPr>
              <p:cNvSpPr txBox="1"/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E4A2519-4FD4-DF32-4437-64F31BB6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B5044D-5637-5A15-1A58-589CA138704C}"/>
              </a:ext>
            </a:extLst>
          </p:cNvPr>
          <p:cNvCxnSpPr>
            <a:cxnSpLocks/>
            <a:stCxn id="38" idx="2"/>
            <a:endCxn id="17" idx="3"/>
          </p:cNvCxnSpPr>
          <p:nvPr/>
        </p:nvCxnSpPr>
        <p:spPr>
          <a:xfrm flipH="1">
            <a:off x="3254522" y="3886237"/>
            <a:ext cx="738296" cy="115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96F33E-C4C9-DC6D-0B9D-A38E02854B06}"/>
              </a:ext>
            </a:extLst>
          </p:cNvPr>
          <p:cNvCxnSpPr>
            <a:cxnSpLocks/>
            <a:stCxn id="37" idx="6"/>
            <a:endCxn id="36" idx="1"/>
          </p:cNvCxnSpPr>
          <p:nvPr/>
        </p:nvCxnSpPr>
        <p:spPr>
          <a:xfrm>
            <a:off x="4977597" y="5368746"/>
            <a:ext cx="637365" cy="169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0BC6DB3-53D1-8F0C-B44B-CC27268723B3}"/>
              </a:ext>
            </a:extLst>
          </p:cNvPr>
          <p:cNvCxnSpPr>
            <a:cxnSpLocks/>
            <a:stCxn id="62" idx="1"/>
            <a:endCxn id="38" idx="6"/>
          </p:cNvCxnSpPr>
          <p:nvPr/>
        </p:nvCxnSpPr>
        <p:spPr>
          <a:xfrm flipH="1" flipV="1">
            <a:off x="4907218" y="3886237"/>
            <a:ext cx="792557" cy="202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>
            <a:extLst>
              <a:ext uri="{FF2B5EF4-FFF2-40B4-BE49-F238E27FC236}">
                <a16:creationId xmlns:a16="http://schemas.microsoft.com/office/drawing/2014/main" id="{E58EF654-21D3-881D-DBC1-71958FF3BE8E}"/>
              </a:ext>
            </a:extLst>
          </p:cNvPr>
          <p:cNvSpPr/>
          <p:nvPr/>
        </p:nvSpPr>
        <p:spPr>
          <a:xfrm rot="10800000">
            <a:off x="6670479" y="2284385"/>
            <a:ext cx="655248" cy="3284541"/>
          </a:xfrm>
          <a:prstGeom prst="leftBrace">
            <a:avLst>
              <a:gd name="adj1" fmla="val 8323"/>
              <a:gd name="adj2" fmla="val 49893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D0BB4B-77A0-C3D0-CEEE-E4DD56A60F7F}"/>
              </a:ext>
            </a:extLst>
          </p:cNvPr>
          <p:cNvSpPr/>
          <p:nvPr/>
        </p:nvSpPr>
        <p:spPr>
          <a:xfrm>
            <a:off x="7396685" y="3363677"/>
            <a:ext cx="4532854" cy="934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7000939-C5C8-56CB-2618-E7B75DF905BA}"/>
              </a:ext>
            </a:extLst>
          </p:cNvPr>
          <p:cNvSpPr/>
          <p:nvPr/>
        </p:nvSpPr>
        <p:spPr>
          <a:xfrm>
            <a:off x="294442" y="3444028"/>
            <a:ext cx="914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5BA013-5DC3-7823-E664-AFC6AEBEF3FA}"/>
                  </a:ext>
                </a:extLst>
              </p:cNvPr>
              <p:cNvSpPr txBox="1"/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D5BA013-5DC3-7823-E664-AFC6AEBEF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3" y="3558385"/>
                <a:ext cx="609600" cy="553998"/>
              </a:xfrm>
              <a:prstGeom prst="rect">
                <a:avLst/>
              </a:prstGeom>
              <a:blipFill>
                <a:blip r:embed="rId13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8858A6-9904-6000-6A84-012A37D0F549}"/>
              </a:ext>
            </a:extLst>
          </p:cNvPr>
          <p:cNvSpPr/>
          <p:nvPr/>
        </p:nvSpPr>
        <p:spPr>
          <a:xfrm>
            <a:off x="2395080" y="49034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B3F8A6-2C51-7AAE-C941-7FFBBB534216}"/>
                  </a:ext>
                </a:extLst>
              </p:cNvPr>
              <p:cNvSpPr txBox="1"/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B3F8A6-2C51-7AAE-C941-7FFBBB534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339447F-AC89-4827-336D-F9C5B703850F}"/>
              </a:ext>
            </a:extLst>
          </p:cNvPr>
          <p:cNvSpPr/>
          <p:nvPr/>
        </p:nvSpPr>
        <p:spPr>
          <a:xfrm>
            <a:off x="2340122" y="2191461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8C480B-25CD-D05D-8482-93E493BAC153}"/>
                  </a:ext>
                </a:extLst>
              </p:cNvPr>
              <p:cNvSpPr txBox="1"/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8C480B-25CD-D05D-8482-93E493BAC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E72BF2-5351-E490-6A51-BC39F885A09B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208842" y="3901228"/>
            <a:ext cx="1117414" cy="14594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C7E017-1A50-9C86-BEB7-5119989219D5}"/>
              </a:ext>
            </a:extLst>
          </p:cNvPr>
          <p:cNvCxnSpPr>
            <a:cxnSpLocks/>
            <a:stCxn id="48" idx="3"/>
            <a:endCxn id="17" idx="1"/>
          </p:cNvCxnSpPr>
          <p:nvPr/>
        </p:nvCxnSpPr>
        <p:spPr>
          <a:xfrm flipV="1">
            <a:off x="1208842" y="3897788"/>
            <a:ext cx="1131280" cy="34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D66117-26AF-6BF5-628D-01D6C92EEE7A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1208842" y="2648661"/>
            <a:ext cx="1131280" cy="12525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1678C0-D7B3-A9C4-E134-21F664F152DF}"/>
              </a:ext>
            </a:extLst>
          </p:cNvPr>
          <p:cNvCxnSpPr>
            <a:cxnSpLocks/>
            <a:stCxn id="52" idx="3"/>
            <a:endCxn id="40" idx="2"/>
          </p:cNvCxnSpPr>
          <p:nvPr/>
        </p:nvCxnSpPr>
        <p:spPr>
          <a:xfrm flipV="1">
            <a:off x="3254522" y="2644025"/>
            <a:ext cx="739851" cy="4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079478-1AF0-49E8-2B97-8FFD0C5FA89C}"/>
              </a:ext>
            </a:extLst>
          </p:cNvPr>
          <p:cNvCxnSpPr>
            <a:cxnSpLocks/>
            <a:stCxn id="50" idx="3"/>
            <a:endCxn id="37" idx="2"/>
          </p:cNvCxnSpPr>
          <p:nvPr/>
        </p:nvCxnSpPr>
        <p:spPr>
          <a:xfrm>
            <a:off x="3309480" y="5360688"/>
            <a:ext cx="753717" cy="80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DE44DA-3B51-B31D-66AA-7D39C8A62E08}"/>
                  </a:ext>
                </a:extLst>
              </p:cNvPr>
              <p:cNvSpPr txBox="1"/>
              <p:nvPr/>
            </p:nvSpPr>
            <p:spPr>
              <a:xfrm>
                <a:off x="7134223" y="3478866"/>
                <a:ext cx="5057777" cy="74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𝑁𝐷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8DE44DA-3B51-B31D-66AA-7D39C8A62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23" y="3478866"/>
                <a:ext cx="5057777" cy="741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81FA41-1846-33F4-FEEF-720F6DD8ED19}"/>
                  </a:ext>
                </a:extLst>
              </p:cNvPr>
              <p:cNvSpPr txBox="1"/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981FA41-1846-33F4-FEEF-720F6DD8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B0590F-26B5-E4BB-0DA7-603764CED597}"/>
                  </a:ext>
                </a:extLst>
              </p:cNvPr>
              <p:cNvSpPr txBox="1"/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7B0590F-26B5-E4BB-0DA7-603764C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86D4B46-B06D-A7E2-330E-84BC9B20086C}"/>
              </a:ext>
            </a:extLst>
          </p:cNvPr>
          <p:cNvSpPr/>
          <p:nvPr/>
        </p:nvSpPr>
        <p:spPr>
          <a:xfrm>
            <a:off x="5699775" y="3449272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89BBDC-825E-BB6E-A4B5-611EB97956EB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4908773" y="2644025"/>
            <a:ext cx="706189" cy="274167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C5CA82-9C15-6977-C418-3CF0C6967CB5}"/>
              </a:ext>
            </a:extLst>
          </p:cNvPr>
          <p:cNvSpPr/>
          <p:nvPr/>
        </p:nvSpPr>
        <p:spPr>
          <a:xfrm>
            <a:off x="5689546" y="2186825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1A7362-DCDF-8B27-7F66-5BCA26D1505C}"/>
              </a:ext>
            </a:extLst>
          </p:cNvPr>
          <p:cNvCxnSpPr>
            <a:cxnSpLocks/>
            <a:stCxn id="40" idx="6"/>
            <a:endCxn id="64" idx="1"/>
          </p:cNvCxnSpPr>
          <p:nvPr/>
        </p:nvCxnSpPr>
        <p:spPr>
          <a:xfrm>
            <a:off x="4908773" y="2644025"/>
            <a:ext cx="78077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07E194-DD98-73D6-D2BE-892D14FE5EAD}"/>
                  </a:ext>
                </a:extLst>
              </p:cNvPr>
              <p:cNvSpPr txBox="1"/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007E194-DD98-73D6-D2BE-892D14FE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blipFill>
                <a:blip r:embed="rId19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E4879ED-BAD6-B33B-76E9-BA693F8FA3C1}"/>
              </a:ext>
            </a:extLst>
          </p:cNvPr>
          <p:cNvCxnSpPr>
            <a:cxnSpLocks/>
            <a:stCxn id="40" idx="6"/>
            <a:endCxn id="62" idx="1"/>
          </p:cNvCxnSpPr>
          <p:nvPr/>
        </p:nvCxnSpPr>
        <p:spPr>
          <a:xfrm>
            <a:off x="4908773" y="2644025"/>
            <a:ext cx="791002" cy="126244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4DEB528-D04C-C342-4F85-B2793255DCD5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4977597" y="3906472"/>
            <a:ext cx="722178" cy="1454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579FAF-5771-97AD-804E-88167D3B9107}"/>
              </a:ext>
            </a:extLst>
          </p:cNvPr>
          <p:cNvCxnSpPr>
            <a:cxnSpLocks/>
            <a:stCxn id="64" idx="1"/>
            <a:endCxn id="37" idx="6"/>
          </p:cNvCxnSpPr>
          <p:nvPr/>
        </p:nvCxnSpPr>
        <p:spPr>
          <a:xfrm flipH="1">
            <a:off x="4977597" y="2644025"/>
            <a:ext cx="711949" cy="27247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0AFDA56-6499-DA8B-5F1F-10CCA07B5052}"/>
              </a:ext>
            </a:extLst>
          </p:cNvPr>
          <p:cNvCxnSpPr>
            <a:cxnSpLocks/>
            <a:stCxn id="36" idx="1"/>
            <a:endCxn id="38" idx="6"/>
          </p:cNvCxnSpPr>
          <p:nvPr/>
        </p:nvCxnSpPr>
        <p:spPr>
          <a:xfrm flipH="1" flipV="1">
            <a:off x="4907218" y="3886237"/>
            <a:ext cx="707744" cy="14994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94EECA1-67BB-4E3E-3E23-C3AA7E6BA290}"/>
              </a:ext>
            </a:extLst>
          </p:cNvPr>
          <p:cNvCxnSpPr>
            <a:cxnSpLocks/>
            <a:stCxn id="64" idx="1"/>
            <a:endCxn id="38" idx="6"/>
          </p:cNvCxnSpPr>
          <p:nvPr/>
        </p:nvCxnSpPr>
        <p:spPr>
          <a:xfrm flipH="1">
            <a:off x="4907218" y="2644025"/>
            <a:ext cx="782328" cy="12422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523755-AF09-ABF1-4D86-4CCE5EECB506}"/>
                  </a:ext>
                </a:extLst>
              </p:cNvPr>
              <p:cNvSpPr txBox="1"/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523755-AF09-ABF1-4D86-4CCE5EEC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blipFill>
                <a:blip r:embed="rId20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427C4F1-C5DA-0DFA-1FC3-247552DDF65D}"/>
                  </a:ext>
                </a:extLst>
              </p:cNvPr>
              <p:cNvSpPr txBox="1"/>
              <p:nvPr/>
            </p:nvSpPr>
            <p:spPr>
              <a:xfrm>
                <a:off x="5841946" y="3626996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427C4F1-C5DA-0DFA-1FC3-247552DDF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46" y="3626996"/>
                <a:ext cx="609600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94015D3-912F-50CB-E01F-2414C9DE9E98}"/>
                  </a:ext>
                </a:extLst>
              </p:cNvPr>
              <p:cNvSpPr txBox="1"/>
              <p:nvPr/>
            </p:nvSpPr>
            <p:spPr>
              <a:xfrm>
                <a:off x="5777194" y="5108704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94015D3-912F-50CB-E01F-2414C9DE9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94" y="5108704"/>
                <a:ext cx="609600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5AC8D3E6-B456-C55C-EBC0-9F40B65DB918}"/>
              </a:ext>
            </a:extLst>
          </p:cNvPr>
          <p:cNvSpPr/>
          <p:nvPr/>
        </p:nvSpPr>
        <p:spPr>
          <a:xfrm>
            <a:off x="247012" y="1738903"/>
            <a:ext cx="6377392" cy="43475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hlinkClick r:id="rId23" action="ppaction://hlinksldjump"/>
            <a:extLst>
              <a:ext uri="{FF2B5EF4-FFF2-40B4-BE49-F238E27FC236}">
                <a16:creationId xmlns:a16="http://schemas.microsoft.com/office/drawing/2014/main" id="{2D17EE2B-BBF1-A8EB-1AA8-8261B6AC5B26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4" name="Picture 3">
            <a:hlinkClick r:id="rId26" action="ppaction://hlinksldjump"/>
            <a:extLst>
              <a:ext uri="{FF2B5EF4-FFF2-40B4-BE49-F238E27FC236}">
                <a16:creationId xmlns:a16="http://schemas.microsoft.com/office/drawing/2014/main" id="{A82D3A9A-0E5F-B7B6-CC98-AAAD9EA5C7E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5" name="Picture 4">
            <a:hlinkClick r:id="rId28" action="ppaction://hlinksldjump"/>
            <a:extLst>
              <a:ext uri="{FF2B5EF4-FFF2-40B4-BE49-F238E27FC236}">
                <a16:creationId xmlns:a16="http://schemas.microsoft.com/office/drawing/2014/main" id="{7EC9E6D6-C09F-A3A9-6590-6DA654C19C5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BB94-FFBE-5F64-6F50-466E6B529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BC6CA3-ECC5-4DB2-9BE2-C7839DFE989B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A8DEA20-0E81-97E0-87FC-027D9EFF60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96C74-9C33-297A-40A7-483C292D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FC233D-0ED5-3F92-1191-5AB857D8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121236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Pathway strategies are perturbed prior to evaluating them across each potential future state of the world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1D52BC-A52E-923C-7AA9-884A9BBA0C8F}"/>
              </a:ext>
            </a:extLst>
          </p:cNvPr>
          <p:cNvSpPr/>
          <p:nvPr/>
        </p:nvSpPr>
        <p:spPr>
          <a:xfrm>
            <a:off x="2340122" y="34405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CE7E26-7E62-F147-F5D5-FD610BF58663}"/>
                  </a:ext>
                </a:extLst>
              </p:cNvPr>
              <p:cNvSpPr txBox="1"/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CE7E26-7E62-F147-F5D5-FD610BF58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21" y="3580313"/>
                <a:ext cx="609600" cy="553998"/>
              </a:xfrm>
              <a:prstGeom prst="rect">
                <a:avLst/>
              </a:prstGeom>
              <a:blipFill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4894BC-43FB-BE4F-5415-0BC885FCE2C7}"/>
              </a:ext>
            </a:extLst>
          </p:cNvPr>
          <p:cNvSpPr/>
          <p:nvPr/>
        </p:nvSpPr>
        <p:spPr>
          <a:xfrm>
            <a:off x="5614962" y="4928503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9480C7-48C1-6C0D-73D2-5A734D71FFEE}"/>
              </a:ext>
            </a:extLst>
          </p:cNvPr>
          <p:cNvSpPr/>
          <p:nvPr/>
        </p:nvSpPr>
        <p:spPr>
          <a:xfrm>
            <a:off x="4063197" y="4911546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5B6113-9296-C520-D37D-505657AC5815}"/>
              </a:ext>
            </a:extLst>
          </p:cNvPr>
          <p:cNvSpPr/>
          <p:nvPr/>
        </p:nvSpPr>
        <p:spPr>
          <a:xfrm>
            <a:off x="3992818" y="3429037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43204A-14B5-2416-0571-BC13E300CEB6}"/>
                  </a:ext>
                </a:extLst>
              </p:cNvPr>
              <p:cNvSpPr txBox="1"/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543204A-14B5-2416-0571-BC13E300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54" y="3517283"/>
                <a:ext cx="609600" cy="617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97884A6F-CDB6-C307-0BAD-F26171DCA577}"/>
              </a:ext>
            </a:extLst>
          </p:cNvPr>
          <p:cNvSpPr/>
          <p:nvPr/>
        </p:nvSpPr>
        <p:spPr>
          <a:xfrm>
            <a:off x="3994373" y="2186825"/>
            <a:ext cx="914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5FC837-D983-F9DF-E2C2-E413FF449C01}"/>
                  </a:ext>
                </a:extLst>
              </p:cNvPr>
              <p:cNvSpPr txBox="1"/>
              <p:nvPr/>
            </p:nvSpPr>
            <p:spPr>
              <a:xfrm>
                <a:off x="4132002" y="5028572"/>
                <a:ext cx="724351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5FC837-D983-F9DF-E2C2-E413FF449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02" y="5028572"/>
                <a:ext cx="724351" cy="617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87D8D2-1D98-8257-85F0-AC24001EE1A4}"/>
                  </a:ext>
                </a:extLst>
              </p:cNvPr>
              <p:cNvSpPr txBox="1"/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887D8D2-1D98-8257-85F0-AC24001E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23025" y="4382818"/>
                <a:ext cx="609600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370F1D0-451B-F389-A6AD-793C29ED7BFE}"/>
              </a:ext>
            </a:extLst>
          </p:cNvPr>
          <p:cNvCxnSpPr>
            <a:cxnSpLocks/>
            <a:stCxn id="38" idx="2"/>
            <a:endCxn id="17" idx="3"/>
          </p:cNvCxnSpPr>
          <p:nvPr/>
        </p:nvCxnSpPr>
        <p:spPr>
          <a:xfrm flipH="1">
            <a:off x="3254522" y="3886237"/>
            <a:ext cx="738296" cy="1155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1476434-DBEF-BD58-A256-09BD91137BFC}"/>
              </a:ext>
            </a:extLst>
          </p:cNvPr>
          <p:cNvCxnSpPr>
            <a:cxnSpLocks/>
            <a:stCxn id="37" idx="6"/>
            <a:endCxn id="36" idx="1"/>
          </p:cNvCxnSpPr>
          <p:nvPr/>
        </p:nvCxnSpPr>
        <p:spPr>
          <a:xfrm>
            <a:off x="4977597" y="5368746"/>
            <a:ext cx="637365" cy="169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94052F-D8BA-0D16-6689-1E892406F969}"/>
              </a:ext>
            </a:extLst>
          </p:cNvPr>
          <p:cNvCxnSpPr>
            <a:cxnSpLocks/>
            <a:stCxn id="62" idx="1"/>
            <a:endCxn id="38" idx="6"/>
          </p:cNvCxnSpPr>
          <p:nvPr/>
        </p:nvCxnSpPr>
        <p:spPr>
          <a:xfrm flipH="1" flipV="1">
            <a:off x="4907218" y="3886237"/>
            <a:ext cx="792557" cy="202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>
            <a:extLst>
              <a:ext uri="{FF2B5EF4-FFF2-40B4-BE49-F238E27FC236}">
                <a16:creationId xmlns:a16="http://schemas.microsoft.com/office/drawing/2014/main" id="{5282C790-5162-1839-EA1C-4B34A6DEF4BC}"/>
              </a:ext>
            </a:extLst>
          </p:cNvPr>
          <p:cNvSpPr/>
          <p:nvPr/>
        </p:nvSpPr>
        <p:spPr>
          <a:xfrm rot="10800000">
            <a:off x="6670479" y="2284385"/>
            <a:ext cx="655248" cy="3284541"/>
          </a:xfrm>
          <a:prstGeom prst="leftBrace">
            <a:avLst>
              <a:gd name="adj1" fmla="val 8323"/>
              <a:gd name="adj2" fmla="val 49893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EE8D8A7-189F-0B46-E1E8-953162E86085}"/>
              </a:ext>
            </a:extLst>
          </p:cNvPr>
          <p:cNvSpPr/>
          <p:nvPr/>
        </p:nvSpPr>
        <p:spPr>
          <a:xfrm>
            <a:off x="7396685" y="3363677"/>
            <a:ext cx="4532854" cy="934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680E694-EFEA-13E0-C4A7-9F606BE0A097}"/>
              </a:ext>
            </a:extLst>
          </p:cNvPr>
          <p:cNvSpPr/>
          <p:nvPr/>
        </p:nvSpPr>
        <p:spPr>
          <a:xfrm>
            <a:off x="2395080" y="4903488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7E02EE-71BA-B9E3-ABF0-2E41601242F3}"/>
                  </a:ext>
                </a:extLst>
              </p:cNvPr>
              <p:cNvSpPr txBox="1"/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27E02EE-71BA-B9E3-ABF0-2E4160124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474" y="5063073"/>
                <a:ext cx="857488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D469CC6-EC5A-7DBC-9DB9-70C5CBD0193B}"/>
              </a:ext>
            </a:extLst>
          </p:cNvPr>
          <p:cNvSpPr/>
          <p:nvPr/>
        </p:nvSpPr>
        <p:spPr>
          <a:xfrm>
            <a:off x="2340122" y="2191461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42524A-F34E-BBE4-6C14-A8145B29F60F}"/>
                  </a:ext>
                </a:extLst>
              </p:cNvPr>
              <p:cNvSpPr txBox="1"/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442524A-F34E-BBE4-6C14-A8145B29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33" y="2332569"/>
                <a:ext cx="77361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233BA7-7B2B-BC36-0E70-F2377B278483}"/>
              </a:ext>
            </a:extLst>
          </p:cNvPr>
          <p:cNvCxnSpPr>
            <a:cxnSpLocks/>
          </p:cNvCxnSpPr>
          <p:nvPr/>
        </p:nvCxnSpPr>
        <p:spPr>
          <a:xfrm>
            <a:off x="1208842" y="3901228"/>
            <a:ext cx="1117414" cy="14594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5727FF-AD95-DE73-44BD-A461166B780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208842" y="3897788"/>
            <a:ext cx="1131280" cy="34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02CEE6A-E3C6-6FC8-2403-9A1F0BCDE801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1208842" y="2648661"/>
            <a:ext cx="1131280" cy="12525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17DC9E-C7F3-9757-539D-A0DAD4E1B6A3}"/>
              </a:ext>
            </a:extLst>
          </p:cNvPr>
          <p:cNvCxnSpPr>
            <a:cxnSpLocks/>
            <a:stCxn id="52" idx="3"/>
            <a:endCxn id="40" idx="2"/>
          </p:cNvCxnSpPr>
          <p:nvPr/>
        </p:nvCxnSpPr>
        <p:spPr>
          <a:xfrm flipV="1">
            <a:off x="3254522" y="2644025"/>
            <a:ext cx="739851" cy="4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9875A4-ABC7-D956-3527-9C2E5D203AD2}"/>
              </a:ext>
            </a:extLst>
          </p:cNvPr>
          <p:cNvCxnSpPr>
            <a:cxnSpLocks/>
            <a:stCxn id="50" idx="3"/>
            <a:endCxn id="37" idx="2"/>
          </p:cNvCxnSpPr>
          <p:nvPr/>
        </p:nvCxnSpPr>
        <p:spPr>
          <a:xfrm>
            <a:off x="3309480" y="5360688"/>
            <a:ext cx="753717" cy="80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695767-A0F1-C2DC-03B0-477C68C54341}"/>
                  </a:ext>
                </a:extLst>
              </p:cNvPr>
              <p:cNvSpPr txBox="1"/>
              <p:nvPr/>
            </p:nvSpPr>
            <p:spPr>
              <a:xfrm>
                <a:off x="7134223" y="3478866"/>
                <a:ext cx="5057777" cy="74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𝑁𝐷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695767-A0F1-C2DC-03B0-477C68C54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23" y="3478866"/>
                <a:ext cx="5057777" cy="741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D99D71-8091-2349-B7C0-08462A627F47}"/>
                  </a:ext>
                </a:extLst>
              </p:cNvPr>
              <p:cNvSpPr txBox="1"/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D99D71-8091-2349-B7C0-08462A627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47750" y="4352239"/>
                <a:ext cx="43891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7B0D51-467C-F394-EBB3-B97AAEE268DC}"/>
                  </a:ext>
                </a:extLst>
              </p:cNvPr>
              <p:cNvSpPr txBox="1"/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67B0D51-467C-F394-EBB3-B97AAEE26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46811" y="4367320"/>
                <a:ext cx="43891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6FF9E2D-6B78-60C6-9BC1-91D40A180893}"/>
              </a:ext>
            </a:extLst>
          </p:cNvPr>
          <p:cNvSpPr/>
          <p:nvPr/>
        </p:nvSpPr>
        <p:spPr>
          <a:xfrm>
            <a:off x="5699775" y="3449272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F3B9E0-426A-8378-F85C-FE3D3EFF6E62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4908773" y="2644025"/>
            <a:ext cx="706189" cy="274167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4DE0716-570F-9E3C-AFD5-19D85446783A}"/>
              </a:ext>
            </a:extLst>
          </p:cNvPr>
          <p:cNvSpPr/>
          <p:nvPr/>
        </p:nvSpPr>
        <p:spPr>
          <a:xfrm>
            <a:off x="5689546" y="2186825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BC5B30-04B5-A047-FE77-193430F95DD0}"/>
              </a:ext>
            </a:extLst>
          </p:cNvPr>
          <p:cNvCxnSpPr>
            <a:cxnSpLocks/>
            <a:stCxn id="40" idx="6"/>
            <a:endCxn id="64" idx="1"/>
          </p:cNvCxnSpPr>
          <p:nvPr/>
        </p:nvCxnSpPr>
        <p:spPr>
          <a:xfrm>
            <a:off x="4908773" y="2644025"/>
            <a:ext cx="78077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35A3F3-E3F4-32CA-CE96-61CD40DFC33D}"/>
                  </a:ext>
                </a:extLst>
              </p:cNvPr>
              <p:cNvSpPr txBox="1"/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A35A3F3-E3F4-32CA-CE96-61CD40DF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06" y="2284386"/>
                <a:ext cx="436880" cy="617028"/>
              </a:xfrm>
              <a:prstGeom prst="rect">
                <a:avLst/>
              </a:prstGeom>
              <a:blipFill>
                <a:blip r:embed="rId18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531C07-B4D5-C29F-6B4E-774C46578BA5}"/>
              </a:ext>
            </a:extLst>
          </p:cNvPr>
          <p:cNvCxnSpPr>
            <a:cxnSpLocks/>
            <a:stCxn id="40" idx="6"/>
            <a:endCxn id="62" idx="1"/>
          </p:cNvCxnSpPr>
          <p:nvPr/>
        </p:nvCxnSpPr>
        <p:spPr>
          <a:xfrm>
            <a:off x="4908773" y="2644025"/>
            <a:ext cx="791002" cy="126244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A5B5F7-8186-B030-C58C-D7C2B32C46D0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4977597" y="3906472"/>
            <a:ext cx="722178" cy="1454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1FE5EA3-F0BB-2DA5-5E48-ABBD8EE6AFD3}"/>
              </a:ext>
            </a:extLst>
          </p:cNvPr>
          <p:cNvCxnSpPr>
            <a:cxnSpLocks/>
            <a:stCxn id="64" idx="1"/>
            <a:endCxn id="37" idx="6"/>
          </p:cNvCxnSpPr>
          <p:nvPr/>
        </p:nvCxnSpPr>
        <p:spPr>
          <a:xfrm flipH="1">
            <a:off x="4977597" y="2644025"/>
            <a:ext cx="711949" cy="27247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AFDEF35-94A7-4658-D05D-EB9B51BC42F1}"/>
              </a:ext>
            </a:extLst>
          </p:cNvPr>
          <p:cNvCxnSpPr>
            <a:cxnSpLocks/>
            <a:stCxn id="36" idx="1"/>
            <a:endCxn id="38" idx="6"/>
          </p:cNvCxnSpPr>
          <p:nvPr/>
        </p:nvCxnSpPr>
        <p:spPr>
          <a:xfrm flipH="1" flipV="1">
            <a:off x="4907218" y="3886237"/>
            <a:ext cx="707744" cy="14994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F19AD31-6984-364B-AB1B-9650F5BB7283}"/>
              </a:ext>
            </a:extLst>
          </p:cNvPr>
          <p:cNvCxnSpPr>
            <a:cxnSpLocks/>
            <a:stCxn id="64" idx="1"/>
            <a:endCxn id="38" idx="6"/>
          </p:cNvCxnSpPr>
          <p:nvPr/>
        </p:nvCxnSpPr>
        <p:spPr>
          <a:xfrm flipH="1">
            <a:off x="4907218" y="2644025"/>
            <a:ext cx="782328" cy="12422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8DF46CC-82EF-4105-503E-A1567847A8C7}"/>
                  </a:ext>
                </a:extLst>
              </p:cNvPr>
              <p:cNvSpPr txBox="1"/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8DF46CC-82EF-4105-503E-A1567847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54" y="2330443"/>
                <a:ext cx="396416" cy="553998"/>
              </a:xfrm>
              <a:prstGeom prst="rect">
                <a:avLst/>
              </a:prstGeom>
              <a:blipFill>
                <a:blip r:embed="rId19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2704CCF-8085-A43E-8510-2E4768E57099}"/>
                  </a:ext>
                </a:extLst>
              </p:cNvPr>
              <p:cNvSpPr txBox="1"/>
              <p:nvPr/>
            </p:nvSpPr>
            <p:spPr>
              <a:xfrm>
                <a:off x="5841946" y="3626996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2704CCF-8085-A43E-8510-2E4768E5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46" y="3626996"/>
                <a:ext cx="609600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BEE91C-4DBC-6B2D-508C-58DB44A0F68F}"/>
                  </a:ext>
                </a:extLst>
              </p:cNvPr>
              <p:cNvSpPr txBox="1"/>
              <p:nvPr/>
            </p:nvSpPr>
            <p:spPr>
              <a:xfrm>
                <a:off x="5777194" y="5108704"/>
                <a:ext cx="609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BEE91C-4DBC-6B2D-508C-58DB44A0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94" y="5108704"/>
                <a:ext cx="609600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9C8C0100-3396-F067-9E52-D703943F0BA8}"/>
              </a:ext>
            </a:extLst>
          </p:cNvPr>
          <p:cNvSpPr/>
          <p:nvPr/>
        </p:nvSpPr>
        <p:spPr>
          <a:xfrm>
            <a:off x="275005" y="1738903"/>
            <a:ext cx="6377392" cy="4347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A0B793-D585-81C9-BB17-4E34B84F82D2}"/>
              </a:ext>
            </a:extLst>
          </p:cNvPr>
          <p:cNvGrpSpPr/>
          <p:nvPr/>
        </p:nvGrpSpPr>
        <p:grpSpPr>
          <a:xfrm>
            <a:off x="867244" y="2213750"/>
            <a:ext cx="5640671" cy="3424782"/>
            <a:chOff x="867244" y="2213750"/>
            <a:chExt cx="5640671" cy="342478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F69D76D-87CE-88D7-B440-917CB8A65B65}"/>
                </a:ext>
              </a:extLst>
            </p:cNvPr>
            <p:cNvGrpSpPr/>
            <p:nvPr/>
          </p:nvGrpSpPr>
          <p:grpSpPr>
            <a:xfrm>
              <a:off x="2610185" y="2213750"/>
              <a:ext cx="1811311" cy="1707040"/>
              <a:chOff x="6846126" y="2379128"/>
              <a:chExt cx="1811311" cy="170704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028F0B-077A-EE8C-9001-B1A354D4FFFF}"/>
                  </a:ext>
                </a:extLst>
              </p:cNvPr>
              <p:cNvSpPr txBox="1"/>
              <p:nvPr/>
            </p:nvSpPr>
            <p:spPr>
              <a:xfrm>
                <a:off x="6846126" y="3255171"/>
                <a:ext cx="1811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ptos" panose="020B0004020202020204" pitchFamily="34" charset="0"/>
                    <a:cs typeface="Aparajita" panose="02020603050405020304" pitchFamily="18" charset="0"/>
                  </a:rPr>
                  <a:t>Restriction freq.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245A3AB-0012-8B86-F028-2819F9479CD5}"/>
                  </a:ext>
                </a:extLst>
              </p:cNvPr>
              <p:cNvGrpSpPr/>
              <p:nvPr/>
            </p:nvGrpSpPr>
            <p:grpSpPr>
              <a:xfrm>
                <a:off x="7255886" y="2379128"/>
                <a:ext cx="841248" cy="842210"/>
                <a:chOff x="7282853" y="2512068"/>
                <a:chExt cx="841248" cy="842210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D76AEE78-E737-7218-CB73-9AA5453FC0F2}"/>
                    </a:ext>
                  </a:extLst>
                </p:cNvPr>
                <p:cNvSpPr/>
                <p:nvPr/>
              </p:nvSpPr>
              <p:spPr>
                <a:xfrm>
                  <a:off x="7282853" y="2512068"/>
                  <a:ext cx="841248" cy="84221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1" name="Picture 80" descr="A faucet and bowl with water drop&#10;&#10;Description automatically generated">
                  <a:extLst>
                    <a:ext uri="{FF2B5EF4-FFF2-40B4-BE49-F238E27FC236}">
                      <a16:creationId xmlns:a16="http://schemas.microsoft.com/office/drawing/2014/main" id="{B1BCC51A-502F-0467-0BF7-75C7645523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32905" y="2673273"/>
                  <a:ext cx="553633" cy="553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AC2F9E8-024B-A434-C5E9-4E96D4E2E8C8}"/>
                </a:ext>
              </a:extLst>
            </p:cNvPr>
            <p:cNvGrpSpPr/>
            <p:nvPr/>
          </p:nvGrpSpPr>
          <p:grpSpPr>
            <a:xfrm>
              <a:off x="4347782" y="2224209"/>
              <a:ext cx="2160133" cy="1705964"/>
              <a:chOff x="516812" y="3670296"/>
              <a:chExt cx="2160133" cy="170596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5E8D870-A09C-0B6A-7881-124B51ABE94F}"/>
                  </a:ext>
                </a:extLst>
              </p:cNvPr>
              <p:cNvSpPr txBox="1"/>
              <p:nvPr/>
            </p:nvSpPr>
            <p:spPr>
              <a:xfrm>
                <a:off x="516812" y="4545263"/>
                <a:ext cx="21601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ptos" panose="020B0004020202020204" pitchFamily="34" charset="0"/>
                    <a:cs typeface="Aparajita" panose="02020603050405020304" pitchFamily="18" charset="0"/>
                  </a:rPr>
                  <a:t>Peak financial cost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9C70AC9-97B9-06B4-EC36-06552CC0D319}"/>
                  </a:ext>
                </a:extLst>
              </p:cNvPr>
              <p:cNvGrpSpPr/>
              <p:nvPr/>
            </p:nvGrpSpPr>
            <p:grpSpPr>
              <a:xfrm>
                <a:off x="997571" y="3670296"/>
                <a:ext cx="841248" cy="842210"/>
                <a:chOff x="616250" y="3711353"/>
                <a:chExt cx="841248" cy="84221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A8426437-A4A8-DD73-845E-74D5216C280E}"/>
                    </a:ext>
                  </a:extLst>
                </p:cNvPr>
                <p:cNvSpPr/>
                <p:nvPr/>
              </p:nvSpPr>
              <p:spPr>
                <a:xfrm>
                  <a:off x="616250" y="3711353"/>
                  <a:ext cx="841248" cy="84221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6" name="Picture 85" descr="A flag on top of a mountain&#10;&#10;Description automatically generated">
                  <a:extLst>
                    <a:ext uri="{FF2B5EF4-FFF2-40B4-BE49-F238E27FC236}">
                      <a16:creationId xmlns:a16="http://schemas.microsoft.com/office/drawing/2014/main" id="{F0106C9E-7F0A-F913-D6DD-A27312C20D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52" t="11401" r="7334" b="14048"/>
                <a:stretch/>
              </p:blipFill>
              <p:spPr>
                <a:xfrm>
                  <a:off x="752133" y="3875021"/>
                  <a:ext cx="560896" cy="514874"/>
                </a:xfrm>
                <a:prstGeom prst="rect">
                  <a:avLst/>
                </a:prstGeom>
              </p:spPr>
            </p:pic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4F92F8E-93A8-6BF5-4D50-DD6D8EFE459B}"/>
                </a:ext>
              </a:extLst>
            </p:cNvPr>
            <p:cNvSpPr txBox="1"/>
            <p:nvPr/>
          </p:nvSpPr>
          <p:spPr>
            <a:xfrm>
              <a:off x="1328054" y="4807535"/>
              <a:ext cx="2355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ptos" panose="020B0004020202020204" pitchFamily="34" charset="0"/>
                  <a:cs typeface="Aparajita" panose="02020603050405020304" pitchFamily="18" charset="0"/>
                </a:rPr>
                <a:t>Drought mitigation cost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23835A-6A4F-12AA-ABD4-B485CA3CD2C4}"/>
                </a:ext>
              </a:extLst>
            </p:cNvPr>
            <p:cNvGrpSpPr/>
            <p:nvPr/>
          </p:nvGrpSpPr>
          <p:grpSpPr>
            <a:xfrm>
              <a:off x="3527554" y="3923466"/>
              <a:ext cx="2172221" cy="1698798"/>
              <a:chOff x="396146" y="5581973"/>
              <a:chExt cx="2172221" cy="1698798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190B671-69FB-E2C4-4A1E-7882C0AD8467}"/>
                  </a:ext>
                </a:extLst>
              </p:cNvPr>
              <p:cNvSpPr txBox="1"/>
              <p:nvPr/>
            </p:nvSpPr>
            <p:spPr>
              <a:xfrm>
                <a:off x="396146" y="6449774"/>
                <a:ext cx="21722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ptos" panose="020B0004020202020204" pitchFamily="34" charset="0"/>
                    <a:cs typeface="Aparajita" panose="02020603050405020304" pitchFamily="18" charset="0"/>
                  </a:rPr>
                  <a:t>Infrastructure NPC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8AF3B2EE-3933-085D-B11A-5C664139E24E}"/>
                  </a:ext>
                </a:extLst>
              </p:cNvPr>
              <p:cNvGrpSpPr/>
              <p:nvPr/>
            </p:nvGrpSpPr>
            <p:grpSpPr>
              <a:xfrm>
                <a:off x="997571" y="5581973"/>
                <a:ext cx="841248" cy="842210"/>
                <a:chOff x="584938" y="5729609"/>
                <a:chExt cx="841248" cy="842210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E1ECBC87-7DE0-60C4-3BD1-DAFF21F54F84}"/>
                    </a:ext>
                  </a:extLst>
                </p:cNvPr>
                <p:cNvSpPr/>
                <p:nvPr/>
              </p:nvSpPr>
              <p:spPr>
                <a:xfrm>
                  <a:off x="584938" y="5729609"/>
                  <a:ext cx="841248" cy="84221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6" name="Picture 95" descr="A gear and coin with arrows&#10;&#10;Description automatically generated">
                  <a:extLst>
                    <a:ext uri="{FF2B5EF4-FFF2-40B4-BE49-F238E27FC236}">
                      <a16:creationId xmlns:a16="http://schemas.microsoft.com/office/drawing/2014/main" id="{B60AF06C-9FB9-B7A1-C900-7B2EA970CE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5261" y="5842310"/>
                  <a:ext cx="630265" cy="630265"/>
                </a:xfrm>
                <a:prstGeom prst="rect">
                  <a:avLst/>
                </a:prstGeom>
              </p:spPr>
            </p:pic>
          </p:grp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875B63D-5216-B2C1-9E68-EC29497F7FCD}"/>
                </a:ext>
              </a:extLst>
            </p:cNvPr>
            <p:cNvSpPr txBox="1"/>
            <p:nvPr/>
          </p:nvSpPr>
          <p:spPr>
            <a:xfrm>
              <a:off x="867244" y="3065816"/>
              <a:ext cx="1881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ptos" panose="020B0004020202020204" pitchFamily="34" charset="0"/>
                  <a:cs typeface="Aparajita" panose="02020603050405020304" pitchFamily="18" charset="0"/>
                </a:rPr>
                <a:t>Reliability</a:t>
              </a:r>
            </a:p>
          </p:txBody>
        </p:sp>
      </p:grpSp>
      <p:pic>
        <p:nvPicPr>
          <p:cNvPr id="4" name="Picture 3">
            <a:hlinkClick r:id="rId25" action="ppaction://hlinksldjump"/>
            <a:extLst>
              <a:ext uri="{FF2B5EF4-FFF2-40B4-BE49-F238E27FC236}">
                <a16:creationId xmlns:a16="http://schemas.microsoft.com/office/drawing/2014/main" id="{B5752881-E3EB-1D54-FABA-17932DB4E408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BD4B061-0D95-8B8B-27C7-62F3CFF571B9}"/>
              </a:ext>
            </a:extLst>
          </p:cNvPr>
          <p:cNvSpPr/>
          <p:nvPr/>
        </p:nvSpPr>
        <p:spPr>
          <a:xfrm>
            <a:off x="1350199" y="2212158"/>
            <a:ext cx="841248" cy="8422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hand with a thumbs up sign&#10;&#10;Description automatically generated">
            <a:extLst>
              <a:ext uri="{FF2B5EF4-FFF2-40B4-BE49-F238E27FC236}">
                <a16:creationId xmlns:a16="http://schemas.microsoft.com/office/drawing/2014/main" id="{D6AFDC47-06AB-46FC-68F4-63E50CB741B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6" y="2319752"/>
            <a:ext cx="646477" cy="6464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9E8E3C-A593-769F-EFCE-FDBC781E53AF}"/>
              </a:ext>
            </a:extLst>
          </p:cNvPr>
          <p:cNvSpPr/>
          <p:nvPr/>
        </p:nvSpPr>
        <p:spPr>
          <a:xfrm>
            <a:off x="2079421" y="3914554"/>
            <a:ext cx="841248" cy="8422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EE551-0493-AFE3-08F4-AF09BC662E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41" y="4015619"/>
            <a:ext cx="640080" cy="640080"/>
          </a:xfrm>
          <a:prstGeom prst="rect">
            <a:avLst/>
          </a:prstGeom>
        </p:spPr>
      </p:pic>
      <p:pic>
        <p:nvPicPr>
          <p:cNvPr id="10" name="Picture 9">
            <a:hlinkClick r:id="rId30" action="ppaction://hlinksldjump"/>
            <a:extLst>
              <a:ext uri="{FF2B5EF4-FFF2-40B4-BE49-F238E27FC236}">
                <a16:creationId xmlns:a16="http://schemas.microsoft.com/office/drawing/2014/main" id="{B20F0DCF-D3C0-8C65-E0FC-4F344BEDB6E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F3E36935-E709-29C6-7DD7-68F6EDA85A3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A70C-5A1B-012C-8DDA-C38556A5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B09584-AD50-F98A-92D8-E4D915763583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1E27687-0418-84A9-ABEE-50FB697F44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2E3B-9DA8-FC3B-EC72-6BF122C4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19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C9D6D1-97F9-D767-4F63-E37E4784E755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IU pathway strategies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better adapt to expected and challenging conditions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 by utilizing their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full suite of planning and management tools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14F39B-1F92-BB62-4122-642CCBD29D2C}"/>
              </a:ext>
            </a:extLst>
          </p:cNvPr>
          <p:cNvGrpSpPr/>
          <p:nvPr/>
        </p:nvGrpSpPr>
        <p:grpSpPr>
          <a:xfrm>
            <a:off x="799979" y="2176107"/>
            <a:ext cx="4170698" cy="3635090"/>
            <a:chOff x="799979" y="2176107"/>
            <a:chExt cx="4170698" cy="36350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A50757E-71C4-F203-C711-AF0FE7A823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4839" y="5626531"/>
              <a:ext cx="57565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395E1B-F5DA-CD1B-4535-C8EC67985452}"/>
                </a:ext>
              </a:extLst>
            </p:cNvPr>
            <p:cNvSpPr txBox="1"/>
            <p:nvPr/>
          </p:nvSpPr>
          <p:spPr>
            <a:xfrm>
              <a:off x="2050496" y="5441865"/>
              <a:ext cx="2920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ptos" panose="020B0004020202020204" pitchFamily="34" charset="0"/>
                </a:rPr>
                <a:t>Increased use of action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87BE7FE-1342-B774-6359-FCE8827D49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6638" y="2176107"/>
              <a:ext cx="3362672" cy="3288768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BF27B6F-3FC5-79AF-9C93-944DE9ED984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96816" y="2726228"/>
              <a:ext cx="57565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034EAD-309E-7BD0-1EC7-5C2EE6427586}"/>
                </a:ext>
              </a:extLst>
            </p:cNvPr>
            <p:cNvSpPr txBox="1"/>
            <p:nvPr/>
          </p:nvSpPr>
          <p:spPr>
            <a:xfrm rot="5400000" flipV="1">
              <a:off x="87434" y="3745527"/>
              <a:ext cx="1794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ptos" panose="020B0004020202020204" pitchFamily="34" charset="0"/>
                </a:rPr>
                <a:t>More strategies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335837-CCDA-79FF-B8E9-510B18DAA235}"/>
              </a:ext>
            </a:extLst>
          </p:cNvPr>
          <p:cNvGrpSpPr/>
          <p:nvPr/>
        </p:nvGrpSpPr>
        <p:grpSpPr>
          <a:xfrm>
            <a:off x="1719470" y="2315817"/>
            <a:ext cx="5741194" cy="2664861"/>
            <a:chOff x="1719470" y="2315817"/>
            <a:chExt cx="5741194" cy="2664861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9C040487-EDB2-9009-4D22-BD3E33DA43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19470" y="2315817"/>
              <a:ext cx="2802834" cy="266486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000B48-C05B-2A2B-1053-FB9D6EE2634D}"/>
                </a:ext>
              </a:extLst>
            </p:cNvPr>
            <p:cNvSpPr txBox="1"/>
            <p:nvPr/>
          </p:nvSpPr>
          <p:spPr>
            <a:xfrm>
              <a:off x="4609310" y="4234688"/>
              <a:ext cx="28513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6B8F71"/>
                  </a:solidFill>
                  <a:latin typeface="Aptos" panose="020B0004020202020204" pitchFamily="34" charset="0"/>
                </a:rPr>
                <a:t>Baseline strategies’ distribution of actions</a:t>
              </a:r>
              <a:endParaRPr lang="en-US" sz="2000" dirty="0">
                <a:solidFill>
                  <a:srgbClr val="6B8F7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A9EA7A-887B-B08B-6A58-AA9CF3371F57}"/>
              </a:ext>
            </a:extLst>
          </p:cNvPr>
          <p:cNvGrpSpPr/>
          <p:nvPr/>
        </p:nvGrpSpPr>
        <p:grpSpPr>
          <a:xfrm>
            <a:off x="1715096" y="2156656"/>
            <a:ext cx="3671485" cy="2825436"/>
            <a:chOff x="1715096" y="2156656"/>
            <a:chExt cx="3671485" cy="2825436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02AE35FF-4A74-06AC-A8AF-FE7868B2F1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15096" y="2156656"/>
              <a:ext cx="2807208" cy="28254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C5C890-D19D-CB48-60B2-218F047AF463}"/>
                </a:ext>
              </a:extLst>
            </p:cNvPr>
            <p:cNvSpPr txBox="1"/>
            <p:nvPr/>
          </p:nvSpPr>
          <p:spPr>
            <a:xfrm>
              <a:off x="2535227" y="2172669"/>
              <a:ext cx="28513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09E51"/>
                  </a:solidFill>
                  <a:latin typeface="Aptos" panose="020B0004020202020204" pitchFamily="34" charset="0"/>
                </a:rPr>
                <a:t>IU strategies’ distribution of actions</a:t>
              </a:r>
              <a:endParaRPr lang="en-US" sz="2000" dirty="0">
                <a:solidFill>
                  <a:srgbClr val="F09E5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633586-6748-20D1-DCEC-670C4865B146}"/>
              </a:ext>
            </a:extLst>
          </p:cNvPr>
          <p:cNvGrpSpPr/>
          <p:nvPr/>
        </p:nvGrpSpPr>
        <p:grpSpPr>
          <a:xfrm>
            <a:off x="7408087" y="1877260"/>
            <a:ext cx="4093344" cy="3558270"/>
            <a:chOff x="7408087" y="1738116"/>
            <a:chExt cx="4093344" cy="355827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914712-7E6F-38D0-3AA8-58D204F16423}"/>
                </a:ext>
              </a:extLst>
            </p:cNvPr>
            <p:cNvSpPr/>
            <p:nvPr/>
          </p:nvSpPr>
          <p:spPr>
            <a:xfrm>
              <a:off x="7909369" y="3598640"/>
              <a:ext cx="641569" cy="9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11F4EF-6BF9-19F9-7973-12AC89337E0E}"/>
                </a:ext>
              </a:extLst>
            </p:cNvPr>
            <p:cNvSpPr/>
            <p:nvPr/>
          </p:nvSpPr>
          <p:spPr>
            <a:xfrm>
              <a:off x="8010831" y="5047478"/>
              <a:ext cx="641569" cy="9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0F9D69E-0241-ACC9-7EFD-91B557F58E42}"/>
                </a:ext>
              </a:extLst>
            </p:cNvPr>
            <p:cNvSpPr txBox="1"/>
            <p:nvPr/>
          </p:nvSpPr>
          <p:spPr>
            <a:xfrm>
              <a:off x="7408087" y="1738116"/>
              <a:ext cx="40933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Three trigger-based actions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0238D9-5E98-AA2F-E45B-3637AA4497D9}"/>
                </a:ext>
              </a:extLst>
            </p:cNvPr>
            <p:cNvSpPr txBox="1"/>
            <p:nvPr/>
          </p:nvSpPr>
          <p:spPr>
            <a:xfrm>
              <a:off x="8548096" y="2312799"/>
              <a:ext cx="28513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ptos" panose="020B0004020202020204" pitchFamily="34" charset="0"/>
                </a:rPr>
                <a:t>Water-use restrictions (RT) </a:t>
              </a:r>
              <a:endParaRPr lang="en-US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9971C6-092B-D844-AA16-1A65C34A339C}"/>
                </a:ext>
              </a:extLst>
            </p:cNvPr>
            <p:cNvSpPr txBox="1"/>
            <p:nvPr/>
          </p:nvSpPr>
          <p:spPr>
            <a:xfrm>
              <a:off x="8650077" y="3290542"/>
              <a:ext cx="28513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ptos" panose="020B0004020202020204" pitchFamily="34" charset="0"/>
                </a:rPr>
                <a:t>Inter-utility water transfers (TT)</a:t>
              </a:r>
              <a:endParaRPr lang="en-US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61E77C-4A40-51DC-FB3E-4768D0A821D8}"/>
                </a:ext>
              </a:extLst>
            </p:cNvPr>
            <p:cNvSpPr txBox="1"/>
            <p:nvPr/>
          </p:nvSpPr>
          <p:spPr>
            <a:xfrm>
              <a:off x="8650077" y="4421641"/>
              <a:ext cx="28513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ptos" panose="020B0004020202020204" pitchFamily="34" charset="0"/>
                </a:rPr>
                <a:t>Infrastructure construction (INF)</a:t>
              </a:r>
              <a:endParaRPr lang="en-US" sz="2400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6CBEC0-3D74-BD31-75D9-A61A5186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90" y="4339671"/>
              <a:ext cx="956715" cy="9567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F00D954-87C4-968D-A975-01EDBA53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473" y="3273786"/>
              <a:ext cx="795949" cy="79594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5D5503D-F74A-4B0F-1E69-E24B55C8F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473" y="2347848"/>
              <a:ext cx="795948" cy="79594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:a16="http://schemas.microsoft.com/office/drawing/2014/main" id="{3BB2A87E-6BA7-E342-390C-49C9BC1D30AA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3" name="Picture 12">
            <a:hlinkClick r:id="rId19" action="ppaction://hlinksldjump"/>
            <a:extLst>
              <a:ext uri="{FF2B5EF4-FFF2-40B4-BE49-F238E27FC236}">
                <a16:creationId xmlns:a16="http://schemas.microsoft.com/office/drawing/2014/main" id="{236301FD-743E-3BA1-855D-1A0A80AFD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14" name="Picture 13">
            <a:hlinkClick r:id="rId21" action="ppaction://hlinksldjump"/>
            <a:extLst>
              <a:ext uri="{FF2B5EF4-FFF2-40B4-BE49-F238E27FC236}">
                <a16:creationId xmlns:a16="http://schemas.microsoft.com/office/drawing/2014/main" id="{5576845C-007B-4A71-52D5-F570DE0B5FE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17C1C2-48DA-3318-842F-7B2FCBCB88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D245-AB35-7542-F81C-1CFD67035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07D1-106D-F6DE-73A6-A12AE418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954" y="2400458"/>
            <a:ext cx="8113774" cy="2228692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Supporting Information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4C15F-BD40-70E9-2616-4936FC7AA944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50B64174-AAB9-02D3-9A38-86DE9539E8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C3201-789F-56D3-D5F1-5B8D64EA60F2}"/>
              </a:ext>
            </a:extLst>
          </p:cNvPr>
          <p:cNvCxnSpPr/>
          <p:nvPr/>
        </p:nvCxnSpPr>
        <p:spPr>
          <a:xfrm>
            <a:off x="1900477" y="2514600"/>
            <a:ext cx="0" cy="1828800"/>
          </a:xfrm>
          <a:prstGeom prst="line">
            <a:avLst/>
          </a:prstGeom>
          <a:ln w="149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6E1C3-2BFF-0D28-E149-FC534C4A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53CFD54B-D3D6-313B-334F-E4F1DE0ED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289E16CD-7B28-53D3-B1B9-16BC8C7E8A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1865DD4A-FC2B-F25C-3677-527D6AF8B3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7B27-CF76-DACB-0AC0-4C1058408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986A54-87AF-AAC5-AB25-8371822BD2C2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6D8F211-6EA5-3C75-66E9-53E29EB2F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539C6-6AC2-4BFA-FC99-7F0134D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FB1325-BE2F-7691-7181-17E2BF6E8020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adaptation is enabled by the frequent use of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cooperative treated transfers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and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infrastructure investments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240594-6A30-819D-A1CA-216E1FF2F424}"/>
              </a:ext>
            </a:extLst>
          </p:cNvPr>
          <p:cNvGrpSpPr/>
          <p:nvPr/>
        </p:nvGrpSpPr>
        <p:grpSpPr>
          <a:xfrm>
            <a:off x="2655589" y="1921303"/>
            <a:ext cx="7297017" cy="2370572"/>
            <a:chOff x="2655589" y="1921303"/>
            <a:chExt cx="7297017" cy="237057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FD6BA74-8483-9FD1-EF57-47CE233F28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69088"/>
            <a:stretch>
              <a:fillRect/>
            </a:stretch>
          </p:blipFill>
          <p:spPr>
            <a:xfrm>
              <a:off x="7666606" y="1921303"/>
              <a:ext cx="2286000" cy="224351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975A702-9E7C-00ED-D93C-BB8D31B359B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67465"/>
            <a:stretch>
              <a:fillRect/>
            </a:stretch>
          </p:blipFill>
          <p:spPr>
            <a:xfrm>
              <a:off x="2655589" y="2005875"/>
              <a:ext cx="2213088" cy="2286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A5FEE5F-501B-7EF9-8326-BF5D752FE73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34080" b="33385"/>
            <a:stretch>
              <a:fillRect/>
            </a:stretch>
          </p:blipFill>
          <p:spPr>
            <a:xfrm>
              <a:off x="5119152" y="1964704"/>
              <a:ext cx="2177341" cy="224907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097DB7-8FC7-FCE5-4CE4-E9B7BC2472ED}"/>
              </a:ext>
            </a:extLst>
          </p:cNvPr>
          <p:cNvGrpSpPr/>
          <p:nvPr/>
        </p:nvGrpSpPr>
        <p:grpSpPr>
          <a:xfrm>
            <a:off x="4796190" y="1846461"/>
            <a:ext cx="3767829" cy="4753738"/>
            <a:chOff x="7493206" y="1846461"/>
            <a:chExt cx="3767829" cy="47537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7CB015-8D5E-4524-C125-60E2A7FD9383}"/>
                </a:ext>
              </a:extLst>
            </p:cNvPr>
            <p:cNvSpPr txBox="1"/>
            <p:nvPr/>
          </p:nvSpPr>
          <p:spPr>
            <a:xfrm>
              <a:off x="7493206" y="4291875"/>
              <a:ext cx="37678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ptos" panose="020B0004020202020204" pitchFamily="34" charset="0"/>
                </a:rPr>
                <a:t>More </a:t>
              </a:r>
              <a:r>
                <a:rPr lang="en-US" sz="2400" b="1" dirty="0">
                  <a:solidFill>
                    <a:srgbClr val="F1A45D"/>
                  </a:solidFill>
                  <a:latin typeface="Aptos" panose="020B0004020202020204" pitchFamily="34" charset="0"/>
                </a:rPr>
                <a:t>IU pathway strategies invest in new infrastructure </a:t>
              </a:r>
              <a:r>
                <a:rPr lang="en-US" sz="2400" dirty="0">
                  <a:latin typeface="Aptos" panose="020B0004020202020204" pitchFamily="34" charset="0"/>
                </a:rPr>
                <a:t>to hedge against future extremes and uncertainties in their counterparts’ actions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5D86598-8EB1-D2B7-B0FB-8AE252DA901F}"/>
                </a:ext>
              </a:extLst>
            </p:cNvPr>
            <p:cNvSpPr/>
            <p:nvPr/>
          </p:nvSpPr>
          <p:spPr>
            <a:xfrm>
              <a:off x="7901608" y="1846461"/>
              <a:ext cx="788505" cy="23275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33433-D8BF-CF06-2F98-A08E056FCECC}"/>
              </a:ext>
            </a:extLst>
          </p:cNvPr>
          <p:cNvGrpSpPr/>
          <p:nvPr/>
        </p:nvGrpSpPr>
        <p:grpSpPr>
          <a:xfrm>
            <a:off x="774958" y="1516885"/>
            <a:ext cx="8716604" cy="2410169"/>
            <a:chOff x="774958" y="1516885"/>
            <a:chExt cx="8716604" cy="24101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8CBC7-E403-0D32-AA5C-54B1EE2AD486}"/>
                </a:ext>
              </a:extLst>
            </p:cNvPr>
            <p:cNvSpPr txBox="1"/>
            <p:nvPr/>
          </p:nvSpPr>
          <p:spPr>
            <a:xfrm>
              <a:off x="3080178" y="1528725"/>
              <a:ext cx="13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Watertown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01D2CF-49DB-AD23-EB29-2B5CB51D1BC3}"/>
                </a:ext>
              </a:extLst>
            </p:cNvPr>
            <p:cNvSpPr txBox="1"/>
            <p:nvPr/>
          </p:nvSpPr>
          <p:spPr>
            <a:xfrm>
              <a:off x="5525867" y="1528725"/>
              <a:ext cx="13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Dryville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A6A0DD-8D5E-6076-52F5-B28609FCFC0D}"/>
                </a:ext>
              </a:extLst>
            </p:cNvPr>
            <p:cNvSpPr txBox="1"/>
            <p:nvPr/>
          </p:nvSpPr>
          <p:spPr>
            <a:xfrm>
              <a:off x="8127651" y="1516885"/>
              <a:ext cx="136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Fallsland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3D2C1A-201D-E737-3DB4-B47DF4416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58" y="2276786"/>
              <a:ext cx="956715" cy="9567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F8DCBA-6398-5F5D-CC1B-413C46168FCA}"/>
                </a:ext>
              </a:extLst>
            </p:cNvPr>
            <p:cNvSpPr txBox="1"/>
            <p:nvPr/>
          </p:nvSpPr>
          <p:spPr>
            <a:xfrm rot="16200000">
              <a:off x="1068949" y="2491137"/>
              <a:ext cx="222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Infrastructure investments</a:t>
              </a:r>
            </a:p>
          </p:txBody>
        </p:sp>
      </p:grpSp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3C96AAE6-0246-0B3C-1108-E249FD6C88A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id="{C82E8A69-016E-2F95-B4A4-852906437F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6F5ADF0D-CE1D-7807-B1CD-3D9015CE0B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48B660-C480-B910-4423-AC9C4026CF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46E9-ECE5-668F-930B-7DDAEB76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7AAD31-6556-085F-831A-501EACD5D6D7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FE84ED4-C782-BD50-0730-FF2E56F8A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F17C8-55A9-12DC-FFBA-EDE16843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F48D95-8846-245D-B67A-98F8F1BBADC2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adaptation is enabled by the frequent use of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cooperative treated transfers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and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infrastructure investments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D2CB0-6B3E-A370-4839-64B309550B57}"/>
              </a:ext>
            </a:extLst>
          </p:cNvPr>
          <p:cNvSpPr txBox="1"/>
          <p:nvPr/>
        </p:nvSpPr>
        <p:spPr>
          <a:xfrm>
            <a:off x="3080178" y="152872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Watertown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58B80-D96B-9E0D-3412-8B5FB0EF8200}"/>
              </a:ext>
            </a:extLst>
          </p:cNvPr>
          <p:cNvSpPr txBox="1"/>
          <p:nvPr/>
        </p:nvSpPr>
        <p:spPr>
          <a:xfrm>
            <a:off x="5525867" y="152872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Dryville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BCD5B-ED34-AC65-53AB-4F6A6C4AB27B}"/>
              </a:ext>
            </a:extLst>
          </p:cNvPr>
          <p:cNvSpPr txBox="1"/>
          <p:nvPr/>
        </p:nvSpPr>
        <p:spPr>
          <a:xfrm>
            <a:off x="8127651" y="151688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Fallsland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DE920-82C8-6D66-7BCF-6ACC80F434E4}"/>
              </a:ext>
            </a:extLst>
          </p:cNvPr>
          <p:cNvGrpSpPr/>
          <p:nvPr/>
        </p:nvGrpSpPr>
        <p:grpSpPr>
          <a:xfrm>
            <a:off x="2655589" y="1921303"/>
            <a:ext cx="7297017" cy="2370572"/>
            <a:chOff x="2655589" y="1921303"/>
            <a:chExt cx="7297017" cy="2370572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C2DB14A-A3C4-111B-B74D-F116679FD3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69088"/>
            <a:stretch>
              <a:fillRect/>
            </a:stretch>
          </p:blipFill>
          <p:spPr>
            <a:xfrm>
              <a:off x="7666606" y="1921303"/>
              <a:ext cx="2286000" cy="224351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7EC94E4-862E-1536-2398-594581ECD74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67465"/>
            <a:stretch>
              <a:fillRect/>
            </a:stretch>
          </p:blipFill>
          <p:spPr>
            <a:xfrm>
              <a:off x="2655589" y="2005875"/>
              <a:ext cx="2213088" cy="2286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025F479-B0E3-B3B0-988B-B1CA837427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34080" b="33385"/>
            <a:stretch>
              <a:fillRect/>
            </a:stretch>
          </p:blipFill>
          <p:spPr>
            <a:xfrm>
              <a:off x="5119152" y="1964704"/>
              <a:ext cx="2177341" cy="224907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7CCE96C-F5E3-2C92-A125-0E558CBC2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8" y="2276786"/>
            <a:ext cx="956715" cy="956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AC0D9B-36C2-0F2D-74D1-62C8A796D907}"/>
              </a:ext>
            </a:extLst>
          </p:cNvPr>
          <p:cNvSpPr txBox="1"/>
          <p:nvPr/>
        </p:nvSpPr>
        <p:spPr>
          <a:xfrm>
            <a:off x="3866534" y="4291875"/>
            <a:ext cx="376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These strategies are also </a:t>
            </a:r>
            <a:r>
              <a:rPr lang="en-US" sz="2400" b="1" dirty="0">
                <a:solidFill>
                  <a:srgbClr val="F1A45D"/>
                </a:solidFill>
                <a:latin typeface="Aptos" panose="020B0004020202020204" pitchFamily="34" charset="0"/>
              </a:rPr>
              <a:t>more cooperative in the long term</a:t>
            </a:r>
            <a:r>
              <a:rPr lang="en-US" sz="2400" dirty="0">
                <a:latin typeface="Aptos" panose="020B0004020202020204" pitchFamily="34" charset="0"/>
              </a:rPr>
              <a:t>, collaborating on </a:t>
            </a:r>
            <a:r>
              <a:rPr lang="en-US" sz="2400" b="1" dirty="0">
                <a:solidFill>
                  <a:srgbClr val="F1A45D"/>
                </a:solidFill>
                <a:latin typeface="Aptos" panose="020B0004020202020204" pitchFamily="34" charset="0"/>
              </a:rPr>
              <a:t>shared infrastructure investments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37EC12-494F-6C2F-A1B7-376A31444FDB}"/>
              </a:ext>
            </a:extLst>
          </p:cNvPr>
          <p:cNvSpPr/>
          <p:nvPr/>
        </p:nvSpPr>
        <p:spPr>
          <a:xfrm>
            <a:off x="7901618" y="1846461"/>
            <a:ext cx="788505" cy="23275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54B53-3353-9315-AA9F-2F0BD639B49E}"/>
              </a:ext>
            </a:extLst>
          </p:cNvPr>
          <p:cNvSpPr txBox="1"/>
          <p:nvPr/>
        </p:nvSpPr>
        <p:spPr>
          <a:xfrm rot="16200000">
            <a:off x="1068949" y="2491137"/>
            <a:ext cx="222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Infrastructure investments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FB749-47F8-F62B-4665-AA9E30856B5B}"/>
              </a:ext>
            </a:extLst>
          </p:cNvPr>
          <p:cNvSpPr/>
          <p:nvPr/>
        </p:nvSpPr>
        <p:spPr>
          <a:xfrm>
            <a:off x="2729551" y="1837252"/>
            <a:ext cx="788505" cy="23275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677A73F6-7F20-879C-0C39-3EC5E8960A5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7EA080CF-7C47-52EE-EA5C-C8B53A5208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9" name="Picture 18">
            <a:hlinkClick r:id="rId17" action="ppaction://hlinksldjump"/>
            <a:extLst>
              <a:ext uri="{FF2B5EF4-FFF2-40B4-BE49-F238E27FC236}">
                <a16:creationId xmlns:a16="http://schemas.microsoft.com/office/drawing/2014/main" id="{0160C57B-38EE-DC05-89AA-F114BF73B6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2EEB-A1E2-162E-B136-3E2C9B01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D41E61-B72C-44A3-3277-1000D544EFFB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A89E4FB-3C92-1C69-7455-C0C58FD2E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7F8A7-A3E5-B687-8A6A-8E89B42B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CA23E4-D400-AAE5-9328-065BFD0484E3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adaptation is enabled by the frequent use of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cooperative treated transfers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and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infrastructure investments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B8AF091-FCE5-222A-2C72-00B5A1304D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69088"/>
          <a:stretch>
            <a:fillRect/>
          </a:stretch>
        </p:blipFill>
        <p:spPr>
          <a:xfrm>
            <a:off x="7666606" y="1921303"/>
            <a:ext cx="2286000" cy="22435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D05866-27C7-A196-7E8E-B9597C2484F6}"/>
              </a:ext>
            </a:extLst>
          </p:cNvPr>
          <p:cNvSpPr txBox="1"/>
          <p:nvPr/>
        </p:nvSpPr>
        <p:spPr>
          <a:xfrm>
            <a:off x="3080178" y="152872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Watertown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CEA3FB-6B5F-0A20-091E-844868B77300}"/>
              </a:ext>
            </a:extLst>
          </p:cNvPr>
          <p:cNvSpPr txBox="1"/>
          <p:nvPr/>
        </p:nvSpPr>
        <p:spPr>
          <a:xfrm>
            <a:off x="5525867" y="152872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Dryville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48838-C689-AB34-D697-AAF1E500BD1A}"/>
              </a:ext>
            </a:extLst>
          </p:cNvPr>
          <p:cNvSpPr txBox="1"/>
          <p:nvPr/>
        </p:nvSpPr>
        <p:spPr>
          <a:xfrm>
            <a:off x="8127651" y="1516885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Fallsland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C1A2D-0FD5-7DEC-450D-206810CD275D}"/>
              </a:ext>
            </a:extLst>
          </p:cNvPr>
          <p:cNvSpPr txBox="1"/>
          <p:nvPr/>
        </p:nvSpPr>
        <p:spPr>
          <a:xfrm rot="16200000">
            <a:off x="1068949" y="2491137"/>
            <a:ext cx="222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Infrastructure investments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3DE0B29-2143-2A71-562C-371F8D2B17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67465"/>
          <a:stretch>
            <a:fillRect/>
          </a:stretch>
        </p:blipFill>
        <p:spPr>
          <a:xfrm>
            <a:off x="2655589" y="2005875"/>
            <a:ext cx="2213088" cy="2286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5B25793-CAAC-323A-661E-B47F0F1DF8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34080" b="33385"/>
          <a:stretch>
            <a:fillRect/>
          </a:stretch>
        </p:blipFill>
        <p:spPr>
          <a:xfrm>
            <a:off x="5119152" y="1964704"/>
            <a:ext cx="2177341" cy="2249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217245-EB4B-6B15-2959-4AB41C1FCA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8" y="2276786"/>
            <a:ext cx="956715" cy="9567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567FF02-F5D8-0190-FC7C-040CA21A35B6}"/>
              </a:ext>
            </a:extLst>
          </p:cNvPr>
          <p:cNvSpPr txBox="1"/>
          <p:nvPr/>
        </p:nvSpPr>
        <p:spPr>
          <a:xfrm rot="16200000">
            <a:off x="1068950" y="4874911"/>
            <a:ext cx="222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Treated transfers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4CDA3D-33F3-0600-6F64-E1DEA79851B6}"/>
              </a:ext>
            </a:extLst>
          </p:cNvPr>
          <p:cNvGrpSpPr/>
          <p:nvPr/>
        </p:nvGrpSpPr>
        <p:grpSpPr>
          <a:xfrm>
            <a:off x="5137238" y="4186275"/>
            <a:ext cx="4790270" cy="2297840"/>
            <a:chOff x="5137238" y="4186275"/>
            <a:chExt cx="4790270" cy="229784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E993AF8-E1C3-62B6-E968-FD4400B5AE5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51609"/>
            <a:stretch>
              <a:fillRect/>
            </a:stretch>
          </p:blipFill>
          <p:spPr>
            <a:xfrm>
              <a:off x="5137238" y="4186275"/>
              <a:ext cx="2244221" cy="22860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F163C9C-BCF5-2CD6-36B5-A2021C23549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52316"/>
            <a:stretch>
              <a:fillRect/>
            </a:stretch>
          </p:blipFill>
          <p:spPr>
            <a:xfrm>
              <a:off x="7650021" y="4198115"/>
              <a:ext cx="2277487" cy="2286000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E069243-2DB4-C61B-A98A-9D794CC9F1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4" y="4584119"/>
            <a:ext cx="795949" cy="7959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1D963A-E296-B63C-1578-BF23BD385B6F}"/>
              </a:ext>
            </a:extLst>
          </p:cNvPr>
          <p:cNvSpPr/>
          <p:nvPr/>
        </p:nvSpPr>
        <p:spPr>
          <a:xfrm>
            <a:off x="2470533" y="1921303"/>
            <a:ext cx="5057574" cy="45628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0D5263-F1D4-B017-5CBD-1DA47527192E}"/>
              </a:ext>
            </a:extLst>
          </p:cNvPr>
          <p:cNvSpPr txBox="1"/>
          <p:nvPr/>
        </p:nvSpPr>
        <p:spPr>
          <a:xfrm>
            <a:off x="2743199" y="2029472"/>
            <a:ext cx="463825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ptos" panose="020B0004020202020204" pitchFamily="34" charset="0"/>
              </a:rPr>
              <a:t>IU pathway strategies simultaneously allow utilities to </a:t>
            </a:r>
            <a:r>
              <a:rPr lang="en-US" sz="2400" b="1" dirty="0">
                <a:solidFill>
                  <a:srgbClr val="F1A45D"/>
                </a:solidFill>
                <a:latin typeface="Aptos" panose="020B0004020202020204" pitchFamily="34" charset="0"/>
              </a:rPr>
              <a:t>cooperate in the short-term </a:t>
            </a:r>
            <a:r>
              <a:rPr lang="en-US" sz="2400" dirty="0">
                <a:latin typeface="Aptos" panose="020B0004020202020204" pitchFamily="34" charset="0"/>
              </a:rPr>
              <a:t>via </a:t>
            </a:r>
            <a:r>
              <a:rPr lang="en-US" sz="2400" b="1" dirty="0">
                <a:solidFill>
                  <a:srgbClr val="F1A45D"/>
                </a:solidFill>
                <a:latin typeface="Aptos" panose="020B0004020202020204" pitchFamily="34" charset="0"/>
              </a:rPr>
              <a:t>selling or buying treated transfers </a:t>
            </a:r>
          </a:p>
        </p:txBody>
      </p:sp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D8B600E0-375A-8B80-91AC-7AB984D736E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030A09AB-614E-9693-0234-D36ECF374B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5" name="Picture 4">
            <a:hlinkClick r:id="rId18" action="ppaction://hlinksldjump"/>
            <a:extLst>
              <a:ext uri="{FF2B5EF4-FFF2-40B4-BE49-F238E27FC236}">
                <a16:creationId xmlns:a16="http://schemas.microsoft.com/office/drawing/2014/main" id="{37F44392-70F7-8A9E-0730-CEAB6C7761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63C45-AE88-1D3E-0900-06F9268AAA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9D6AE-09EC-405C-6451-1769D112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545D0-4A73-E7F1-066E-A86839D0533A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B7BB41C4-D05B-353A-B5E0-D871BD9D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99B44-55E9-4DAF-A80F-C13A49F4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23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439580C-C466-F474-7730-91358C99DAC1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Individual utilities’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strategy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performance is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highly dependent on their partners’ precise implementation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of cooperative actions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293D6-986A-68CB-1DB8-96B3F8823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101"/>
          <a:stretch>
            <a:fillRect/>
          </a:stretch>
        </p:blipFill>
        <p:spPr>
          <a:xfrm>
            <a:off x="3581400" y="1488774"/>
            <a:ext cx="4475240" cy="5059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C2A464-E13C-A5A5-0428-8580A4E2D576}"/>
              </a:ext>
            </a:extLst>
          </p:cNvPr>
          <p:cNvSpPr/>
          <p:nvPr/>
        </p:nvSpPr>
        <p:spPr>
          <a:xfrm>
            <a:off x="3581400" y="1441417"/>
            <a:ext cx="645042" cy="574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57403C-4C42-285F-4A52-368E4C5FAB55}"/>
              </a:ext>
            </a:extLst>
          </p:cNvPr>
          <p:cNvGrpSpPr/>
          <p:nvPr/>
        </p:nvGrpSpPr>
        <p:grpSpPr>
          <a:xfrm>
            <a:off x="5092712" y="2075178"/>
            <a:ext cx="2863985" cy="3879055"/>
            <a:chOff x="5092712" y="2075178"/>
            <a:chExt cx="2863985" cy="38790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96D4F9-EB62-A7FC-9320-486855C8AD68}"/>
                </a:ext>
              </a:extLst>
            </p:cNvPr>
            <p:cNvSpPr/>
            <p:nvPr/>
          </p:nvSpPr>
          <p:spPr>
            <a:xfrm>
              <a:off x="5092712" y="2118185"/>
              <a:ext cx="1106353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0018DC-1491-6FD1-1898-4D0C6CCEAD57}"/>
                </a:ext>
              </a:extLst>
            </p:cNvPr>
            <p:cNvSpPr/>
            <p:nvPr/>
          </p:nvSpPr>
          <p:spPr>
            <a:xfrm>
              <a:off x="6209414" y="2542376"/>
              <a:ext cx="1106353" cy="886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80CFC2-43B0-09EF-D1E2-B6E5F0DB378E}"/>
                </a:ext>
              </a:extLst>
            </p:cNvPr>
            <p:cNvSpPr/>
            <p:nvPr/>
          </p:nvSpPr>
          <p:spPr>
            <a:xfrm>
              <a:off x="6850344" y="2075178"/>
              <a:ext cx="1106353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2A0642-D9A7-65FD-327E-9782B24EBA17}"/>
                </a:ext>
              </a:extLst>
            </p:cNvPr>
            <p:cNvSpPr/>
            <p:nvPr/>
          </p:nvSpPr>
          <p:spPr>
            <a:xfrm>
              <a:off x="5103061" y="3575051"/>
              <a:ext cx="1106353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027BC0-8F69-2616-B588-19FAF5EE22CA}"/>
                </a:ext>
              </a:extLst>
            </p:cNvPr>
            <p:cNvSpPr/>
            <p:nvPr/>
          </p:nvSpPr>
          <p:spPr>
            <a:xfrm>
              <a:off x="5103061" y="5134527"/>
              <a:ext cx="1106353" cy="819706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ECBF43-3606-9FE5-5369-1912CF2803CB}"/>
                </a:ext>
              </a:extLst>
            </p:cNvPr>
            <p:cNvSpPr/>
            <p:nvPr/>
          </p:nvSpPr>
          <p:spPr>
            <a:xfrm>
              <a:off x="6297167" y="5588115"/>
              <a:ext cx="1433908" cy="366118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9D2815-8336-0790-9AE8-4BE8063C65A2}"/>
                </a:ext>
              </a:extLst>
            </p:cNvPr>
            <p:cNvSpPr/>
            <p:nvPr/>
          </p:nvSpPr>
          <p:spPr>
            <a:xfrm>
              <a:off x="7320724" y="5134527"/>
              <a:ext cx="410352" cy="366118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B781CA-4CCA-A38B-BE2D-B285CFA9EE83}"/>
                </a:ext>
              </a:extLst>
            </p:cNvPr>
            <p:cNvSpPr/>
            <p:nvPr/>
          </p:nvSpPr>
          <p:spPr>
            <a:xfrm>
              <a:off x="6762590" y="3599884"/>
              <a:ext cx="1106353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3AB13D-1EED-2E4A-B0AD-7C3BCD6FA006}"/>
                </a:ext>
              </a:extLst>
            </p:cNvPr>
            <p:cNvSpPr/>
            <p:nvPr/>
          </p:nvSpPr>
          <p:spPr>
            <a:xfrm>
              <a:off x="5117239" y="4087220"/>
              <a:ext cx="528650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8AEC49-D50D-7A9D-0EF5-C24CD01DF738}"/>
                </a:ext>
              </a:extLst>
            </p:cNvPr>
            <p:cNvSpPr/>
            <p:nvPr/>
          </p:nvSpPr>
          <p:spPr>
            <a:xfrm>
              <a:off x="5718262" y="3102856"/>
              <a:ext cx="528650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5EA780-7A78-AE5B-736C-50C6C350500C}"/>
                </a:ext>
              </a:extLst>
            </p:cNvPr>
            <p:cNvSpPr/>
            <p:nvPr/>
          </p:nvSpPr>
          <p:spPr>
            <a:xfrm>
              <a:off x="6233940" y="4130176"/>
              <a:ext cx="528650" cy="809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DE2CBA-222B-DF50-729C-C0745851E9AA}"/>
                </a:ext>
              </a:extLst>
            </p:cNvPr>
            <p:cNvSpPr/>
            <p:nvPr/>
          </p:nvSpPr>
          <p:spPr>
            <a:xfrm>
              <a:off x="7386722" y="4573512"/>
              <a:ext cx="528650" cy="366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DB9EC5-8E76-045C-CA5B-23693C6B0739}"/>
              </a:ext>
            </a:extLst>
          </p:cNvPr>
          <p:cNvGrpSpPr/>
          <p:nvPr/>
        </p:nvGrpSpPr>
        <p:grpSpPr>
          <a:xfrm>
            <a:off x="4983058" y="2035770"/>
            <a:ext cx="6429503" cy="3055317"/>
            <a:chOff x="4983058" y="2035770"/>
            <a:chExt cx="6429503" cy="30553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2C1DCC-841F-DDFC-DE6E-CFDB708ED06B}"/>
                </a:ext>
              </a:extLst>
            </p:cNvPr>
            <p:cNvSpPr txBox="1"/>
            <p:nvPr/>
          </p:nvSpPr>
          <p:spPr>
            <a:xfrm>
              <a:off x="8235404" y="2301244"/>
              <a:ext cx="317715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Watertown’s</a:t>
              </a:r>
              <a:r>
                <a:rPr lang="en-US" sz="2400" dirty="0">
                  <a:latin typeface="Aptos" panose="020B0004020202020204" pitchFamily="34" charset="0"/>
                </a:rPr>
                <a:t> performance is </a:t>
              </a:r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highly dependent Dryville and Fallsland’s </a:t>
              </a:r>
              <a:r>
                <a:rPr lang="en-US" sz="2400" dirty="0">
                  <a:latin typeface="Aptos" panose="020B0004020202020204" pitchFamily="34" charset="0"/>
                </a:rPr>
                <a:t>ability to accurately implement their cooperative actions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5151F3E-4B8F-36C1-2AB5-EC5130E3F2DE}"/>
                </a:ext>
              </a:extLst>
            </p:cNvPr>
            <p:cNvSpPr/>
            <p:nvPr/>
          </p:nvSpPr>
          <p:spPr>
            <a:xfrm>
              <a:off x="4983058" y="2035770"/>
              <a:ext cx="2953579" cy="305531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42222008-203E-8F71-AC20-548F713DC0A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  <a:extLst>
              <a:ext uri="{FF2B5EF4-FFF2-40B4-BE49-F238E27FC236}">
                <a16:creationId xmlns:a16="http://schemas.microsoft.com/office/drawing/2014/main" id="{9A632C78-0A4D-FAC9-FB48-D666DCFD0F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  <a:extLst>
              <a:ext uri="{FF2B5EF4-FFF2-40B4-BE49-F238E27FC236}">
                <a16:creationId xmlns:a16="http://schemas.microsoft.com/office/drawing/2014/main" id="{C72B2852-63B4-1269-DEF8-6F089624EC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1B088D-4D57-6A72-F80B-EF0AF40A67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E6709-9530-2ACF-9AFF-15FCFBD2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F6FB71-D8D0-F6C9-6B04-12141C385748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1B929F3-BAE7-F5E5-A305-5D0CAC6E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FC3544-39AF-5D33-5DA6-BA648C2E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24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358DF37-9241-16C9-955B-98D3C8178E62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Individual utilities’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strategy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performance is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highly dependent on their partners’ precise implementation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of cooperative actions</a:t>
            </a:r>
            <a:endParaRPr lang="en-US" sz="2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6D0B7-7921-0A44-BBED-095115EF108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101"/>
          <a:stretch>
            <a:fillRect/>
          </a:stretch>
        </p:blipFill>
        <p:spPr>
          <a:xfrm>
            <a:off x="3581400" y="1488774"/>
            <a:ext cx="4475240" cy="5059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BEECE5-B397-9324-BC53-3EAE1BB09643}"/>
              </a:ext>
            </a:extLst>
          </p:cNvPr>
          <p:cNvSpPr/>
          <p:nvPr/>
        </p:nvSpPr>
        <p:spPr>
          <a:xfrm>
            <a:off x="3581400" y="1441417"/>
            <a:ext cx="645042" cy="574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13F41-3655-2A8E-3183-616E5A9DE3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036" r="51115" b="11857"/>
          <a:stretch>
            <a:fillRect/>
          </a:stretch>
        </p:blipFill>
        <p:spPr>
          <a:xfrm>
            <a:off x="4880344" y="1669057"/>
            <a:ext cx="3176296" cy="44596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84418E9-7578-1658-0D45-24B4D9D19EB5}"/>
              </a:ext>
            </a:extLst>
          </p:cNvPr>
          <p:cNvGrpSpPr/>
          <p:nvPr/>
        </p:nvGrpSpPr>
        <p:grpSpPr>
          <a:xfrm>
            <a:off x="5036832" y="2066197"/>
            <a:ext cx="2929804" cy="4006359"/>
            <a:chOff x="5026893" y="2066197"/>
            <a:chExt cx="2929804" cy="40063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669DC3-02CA-919C-EE11-0CF5C4856D3D}"/>
                </a:ext>
              </a:extLst>
            </p:cNvPr>
            <p:cNvSpPr/>
            <p:nvPr/>
          </p:nvSpPr>
          <p:spPr>
            <a:xfrm>
              <a:off x="5635256" y="4179790"/>
              <a:ext cx="1584251" cy="349680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AD4502-CC25-5F8F-D73C-EAF973F433C2}"/>
                </a:ext>
              </a:extLst>
            </p:cNvPr>
            <p:cNvSpPr/>
            <p:nvPr/>
          </p:nvSpPr>
          <p:spPr>
            <a:xfrm>
              <a:off x="5122519" y="4709753"/>
              <a:ext cx="1584251" cy="349680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38F2FD-F833-6EAD-F171-AF3CAB8602C9}"/>
                </a:ext>
              </a:extLst>
            </p:cNvPr>
            <p:cNvSpPr/>
            <p:nvPr/>
          </p:nvSpPr>
          <p:spPr>
            <a:xfrm>
              <a:off x="5026894" y="2066197"/>
              <a:ext cx="117188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A303C3-9D74-A007-F957-101FD153CC09}"/>
                </a:ext>
              </a:extLst>
            </p:cNvPr>
            <p:cNvSpPr/>
            <p:nvPr/>
          </p:nvSpPr>
          <p:spPr>
            <a:xfrm>
              <a:off x="6706770" y="2066197"/>
              <a:ext cx="117188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7EB05F9-E62C-1ABF-6306-1BF857DBA84E}"/>
                </a:ext>
              </a:extLst>
            </p:cNvPr>
            <p:cNvSpPr/>
            <p:nvPr/>
          </p:nvSpPr>
          <p:spPr>
            <a:xfrm>
              <a:off x="6784810" y="3079320"/>
              <a:ext cx="117188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0C6E08-2BC5-BE47-2CEF-D798243ACD06}"/>
                </a:ext>
              </a:extLst>
            </p:cNvPr>
            <p:cNvSpPr/>
            <p:nvPr/>
          </p:nvSpPr>
          <p:spPr>
            <a:xfrm>
              <a:off x="5635256" y="5722876"/>
              <a:ext cx="1584251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3EC747-9CCE-85D6-4B2F-FE22496E1853}"/>
                </a:ext>
              </a:extLst>
            </p:cNvPr>
            <p:cNvSpPr/>
            <p:nvPr/>
          </p:nvSpPr>
          <p:spPr>
            <a:xfrm>
              <a:off x="5026893" y="5216314"/>
              <a:ext cx="117188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C95661-FB46-96EB-5732-0AB9D550E5DD}"/>
                </a:ext>
              </a:extLst>
            </p:cNvPr>
            <p:cNvSpPr/>
            <p:nvPr/>
          </p:nvSpPr>
          <p:spPr>
            <a:xfrm>
              <a:off x="6784810" y="5218600"/>
              <a:ext cx="117188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C24FF8-33EF-295B-14B2-C2F5B28267C1}"/>
                </a:ext>
              </a:extLst>
            </p:cNvPr>
            <p:cNvSpPr/>
            <p:nvPr/>
          </p:nvSpPr>
          <p:spPr>
            <a:xfrm>
              <a:off x="5122519" y="3646967"/>
              <a:ext cx="305937" cy="474896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4C0A8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BE3962-F9B7-F2DC-F6B5-2B7536F8A53C}"/>
                </a:ext>
              </a:extLst>
            </p:cNvPr>
            <p:cNvSpPr/>
            <p:nvPr/>
          </p:nvSpPr>
          <p:spPr>
            <a:xfrm>
              <a:off x="5122519" y="3079320"/>
              <a:ext cx="30593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207DA6-2984-1547-DAD7-29007251FDAB}"/>
                </a:ext>
              </a:extLst>
            </p:cNvPr>
            <p:cNvSpPr/>
            <p:nvPr/>
          </p:nvSpPr>
          <p:spPr>
            <a:xfrm>
              <a:off x="6274412" y="2629507"/>
              <a:ext cx="30593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567A5C-9FDD-B255-1279-4FB324C2BA67}"/>
                </a:ext>
              </a:extLst>
            </p:cNvPr>
            <p:cNvSpPr/>
            <p:nvPr/>
          </p:nvSpPr>
          <p:spPr>
            <a:xfrm>
              <a:off x="7403404" y="2603151"/>
              <a:ext cx="305937" cy="349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3D7BFF-F30A-6C4C-F633-7C517E642AC5}"/>
                </a:ext>
              </a:extLst>
            </p:cNvPr>
            <p:cNvSpPr/>
            <p:nvPr/>
          </p:nvSpPr>
          <p:spPr>
            <a:xfrm>
              <a:off x="6283642" y="3631592"/>
              <a:ext cx="305937" cy="349680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4C0A8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5B8B6DB-DB53-DD3F-7A93-ECA51FB7D06F}"/>
                </a:ext>
              </a:extLst>
            </p:cNvPr>
            <p:cNvSpPr/>
            <p:nvPr/>
          </p:nvSpPr>
          <p:spPr>
            <a:xfrm>
              <a:off x="7412866" y="3594378"/>
              <a:ext cx="305937" cy="349680"/>
            </a:xfrm>
            <a:prstGeom prst="rect">
              <a:avLst/>
            </a:prstGeom>
            <a:solidFill>
              <a:srgbClr val="EEF3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4C0A8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D4F910-0C96-FA14-DA74-4AF4440E7654}"/>
              </a:ext>
            </a:extLst>
          </p:cNvPr>
          <p:cNvGrpSpPr/>
          <p:nvPr/>
        </p:nvGrpSpPr>
        <p:grpSpPr>
          <a:xfrm>
            <a:off x="4983058" y="2012445"/>
            <a:ext cx="6747369" cy="3062510"/>
            <a:chOff x="4983058" y="2012445"/>
            <a:chExt cx="6747369" cy="30625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EFD07D-AF7F-D291-5377-23DFCBA39036}"/>
                </a:ext>
              </a:extLst>
            </p:cNvPr>
            <p:cNvGrpSpPr/>
            <p:nvPr/>
          </p:nvGrpSpPr>
          <p:grpSpPr>
            <a:xfrm>
              <a:off x="4983058" y="2012445"/>
              <a:ext cx="6747369" cy="3046988"/>
              <a:chOff x="4983058" y="2012445"/>
              <a:chExt cx="6747369" cy="304698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EE8655-7DF6-E62F-352D-AF14E6F349C1}"/>
                  </a:ext>
                </a:extLst>
              </p:cNvPr>
              <p:cNvSpPr txBox="1"/>
              <p:nvPr/>
            </p:nvSpPr>
            <p:spPr>
              <a:xfrm>
                <a:off x="8233974" y="2012445"/>
                <a:ext cx="349645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ptos" panose="020B0004020202020204" pitchFamily="34" charset="0"/>
                  </a:rPr>
                  <a:t>With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access to its own resources</a:t>
                </a:r>
                <a:r>
                  <a:rPr lang="en-US" sz="2400" dirty="0">
                    <a:latin typeface="Aptos" panose="020B0004020202020204" pitchFamily="34" charset="0"/>
                  </a:rPr>
                  <a:t>, Dryville has reduced sensitivity to others’ actions, but still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exhibits limited vulnerability to implementation uncertainty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01AE7A0-3FAC-BDF9-F72A-506F5FD13A89}"/>
                  </a:ext>
                </a:extLst>
              </p:cNvPr>
              <p:cNvSpPr/>
              <p:nvPr/>
            </p:nvSpPr>
            <p:spPr>
              <a:xfrm>
                <a:off x="4983058" y="2035770"/>
                <a:ext cx="2953579" cy="1480577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766DBA6-E9A4-2A64-F76D-D1E12596F89B}"/>
                </a:ext>
              </a:extLst>
            </p:cNvPr>
            <p:cNvSpPr/>
            <p:nvPr/>
          </p:nvSpPr>
          <p:spPr>
            <a:xfrm>
              <a:off x="4992051" y="3594378"/>
              <a:ext cx="2953579" cy="148057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hlinkClick r:id="rId12" action="ppaction://hlinksldjump"/>
            <a:extLst>
              <a:ext uri="{FF2B5EF4-FFF2-40B4-BE49-F238E27FC236}">
                <a16:creationId xmlns:a16="http://schemas.microsoft.com/office/drawing/2014/main" id="{EFC9131F-AA5A-10A2-1094-4E22A220D74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744EBCD0-9115-4EEE-6AD7-0A7308F2D0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E838D8B1-C150-E94A-4202-45816B69A0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B10D5-60D2-DF76-10FD-1B1562FB28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FE7F2-12AE-051C-6177-6B3BADAC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3A3C42-EDDD-0CEF-8A43-617F99FF6259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5C62763-13C7-1A8E-6971-B553E1AEB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45E16-AAB6-87F4-8EB3-C242551D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25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9F575E6-F096-8169-5CBA-551486BB77F6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IU strategy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affords utilities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better control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over their individual performance,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reducing vulnerability to implementation uncertainty</a:t>
            </a:r>
            <a:endParaRPr lang="en-US" sz="2600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9E7E3-4E1E-D7D9-C676-5A3BE69A2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101"/>
          <a:stretch>
            <a:fillRect/>
          </a:stretch>
        </p:blipFill>
        <p:spPr>
          <a:xfrm>
            <a:off x="3581400" y="1488774"/>
            <a:ext cx="4475240" cy="5059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F032A4-3D13-3076-1A8C-CF50ACEABF7A}"/>
              </a:ext>
            </a:extLst>
          </p:cNvPr>
          <p:cNvSpPr/>
          <p:nvPr/>
        </p:nvSpPr>
        <p:spPr>
          <a:xfrm>
            <a:off x="3581400" y="1441417"/>
            <a:ext cx="645042" cy="574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EFC85-F308-E68D-6243-A342A859244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9184"/>
          <a:stretch>
            <a:fillRect/>
          </a:stretch>
        </p:blipFill>
        <p:spPr>
          <a:xfrm>
            <a:off x="4994297" y="1621638"/>
            <a:ext cx="2971263" cy="447594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9F61261-4B29-582A-975C-91EB1B56375E}"/>
              </a:ext>
            </a:extLst>
          </p:cNvPr>
          <p:cNvGrpSpPr/>
          <p:nvPr/>
        </p:nvGrpSpPr>
        <p:grpSpPr>
          <a:xfrm>
            <a:off x="5182678" y="2015575"/>
            <a:ext cx="2782882" cy="4018891"/>
            <a:chOff x="5182678" y="2015575"/>
            <a:chExt cx="2782882" cy="40188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9BA2AF-FAFD-D8A4-DDD9-E159D9A35690}"/>
                </a:ext>
              </a:extLst>
            </p:cNvPr>
            <p:cNvSpPr/>
            <p:nvPr/>
          </p:nvSpPr>
          <p:spPr>
            <a:xfrm>
              <a:off x="5639339" y="2015575"/>
              <a:ext cx="456661" cy="2949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63568E-801C-B2E0-8949-E2DC559BD6A4}"/>
                </a:ext>
              </a:extLst>
            </p:cNvPr>
            <p:cNvSpPr/>
            <p:nvPr/>
          </p:nvSpPr>
          <p:spPr>
            <a:xfrm>
              <a:off x="5182678" y="2015575"/>
              <a:ext cx="456661" cy="2498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A0C322-9148-209E-4E59-9D0C076C2297}"/>
                </a:ext>
              </a:extLst>
            </p:cNvPr>
            <p:cNvSpPr/>
            <p:nvPr/>
          </p:nvSpPr>
          <p:spPr>
            <a:xfrm>
              <a:off x="6224130" y="3147750"/>
              <a:ext cx="516912" cy="18176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17960-414A-865C-996B-BB9FAD6189C5}"/>
                </a:ext>
              </a:extLst>
            </p:cNvPr>
            <p:cNvSpPr/>
            <p:nvPr/>
          </p:nvSpPr>
          <p:spPr>
            <a:xfrm>
              <a:off x="5791739" y="2167975"/>
              <a:ext cx="456661" cy="2797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3AE802-BE91-C368-4D8D-886E1269C5A7}"/>
                </a:ext>
              </a:extLst>
            </p:cNvPr>
            <p:cNvSpPr/>
            <p:nvPr/>
          </p:nvSpPr>
          <p:spPr>
            <a:xfrm>
              <a:off x="6848524" y="3109535"/>
              <a:ext cx="1030202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947BAC-06A1-5203-6284-2EF5F8B7DF4C}"/>
                </a:ext>
              </a:extLst>
            </p:cNvPr>
            <p:cNvSpPr/>
            <p:nvPr/>
          </p:nvSpPr>
          <p:spPr>
            <a:xfrm>
              <a:off x="6935358" y="4178596"/>
              <a:ext cx="1030202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25312C-0C82-DE75-242E-7F8202E4A9CA}"/>
                </a:ext>
              </a:extLst>
            </p:cNvPr>
            <p:cNvSpPr/>
            <p:nvPr/>
          </p:nvSpPr>
          <p:spPr>
            <a:xfrm>
              <a:off x="6333422" y="5582093"/>
              <a:ext cx="1545303" cy="452373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ADA68F-6A86-0227-B7A9-325B1CDDB382}"/>
                </a:ext>
              </a:extLst>
            </p:cNvPr>
            <p:cNvSpPr/>
            <p:nvPr/>
          </p:nvSpPr>
          <p:spPr>
            <a:xfrm>
              <a:off x="5709029" y="5079217"/>
              <a:ext cx="386971" cy="955249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06086E-42AE-5DE5-29CA-E83F79CB9D19}"/>
                </a:ext>
              </a:extLst>
            </p:cNvPr>
            <p:cNvSpPr/>
            <p:nvPr/>
          </p:nvSpPr>
          <p:spPr>
            <a:xfrm>
              <a:off x="6863855" y="4597432"/>
              <a:ext cx="41174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3EF94A-0651-9F89-C6D4-93CA51EE1005}"/>
                </a:ext>
              </a:extLst>
            </p:cNvPr>
            <p:cNvSpPr/>
            <p:nvPr/>
          </p:nvSpPr>
          <p:spPr>
            <a:xfrm>
              <a:off x="7484570" y="2606659"/>
              <a:ext cx="41174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48B033-2A0F-8176-3698-7EEF6E30AB98}"/>
                </a:ext>
              </a:extLst>
            </p:cNvPr>
            <p:cNvSpPr/>
            <p:nvPr/>
          </p:nvSpPr>
          <p:spPr>
            <a:xfrm>
              <a:off x="6794165" y="2038636"/>
              <a:ext cx="41174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41752A-2313-D694-304D-0AB9384259C0}"/>
                </a:ext>
              </a:extLst>
            </p:cNvPr>
            <p:cNvSpPr/>
            <p:nvPr/>
          </p:nvSpPr>
          <p:spPr>
            <a:xfrm>
              <a:off x="7433051" y="5163617"/>
              <a:ext cx="411740" cy="319465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055699-E000-9A28-C699-F98512904F44}"/>
              </a:ext>
            </a:extLst>
          </p:cNvPr>
          <p:cNvGrpSpPr/>
          <p:nvPr/>
        </p:nvGrpSpPr>
        <p:grpSpPr>
          <a:xfrm>
            <a:off x="5038515" y="4400877"/>
            <a:ext cx="6561082" cy="1938992"/>
            <a:chOff x="2084936" y="4231302"/>
            <a:chExt cx="6561082" cy="19389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E6B1B9-267A-D460-6D33-C20913D64627}"/>
                </a:ext>
              </a:extLst>
            </p:cNvPr>
            <p:cNvSpPr txBox="1"/>
            <p:nvPr/>
          </p:nvSpPr>
          <p:spPr>
            <a:xfrm>
              <a:off x="5249403" y="4231302"/>
              <a:ext cx="33966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Watertown’s performance change </a:t>
              </a:r>
              <a:r>
                <a:rPr lang="en-US" sz="2400" dirty="0">
                  <a:latin typeface="Aptos" panose="020B0004020202020204" pitchFamily="34" charset="0"/>
                </a:rPr>
                <a:t>is primarily driven by </a:t>
              </a:r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perturbations in its own actions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9586D2B-74B0-FD47-3D58-10FA52F0D19D}"/>
                </a:ext>
              </a:extLst>
            </p:cNvPr>
            <p:cNvSpPr/>
            <p:nvPr/>
          </p:nvSpPr>
          <p:spPr>
            <a:xfrm>
              <a:off x="2084936" y="4815684"/>
              <a:ext cx="2953579" cy="1102208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942F5A4E-DE13-3BF7-1120-054E214F604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  <a:extLst>
              <a:ext uri="{FF2B5EF4-FFF2-40B4-BE49-F238E27FC236}">
                <a16:creationId xmlns:a16="http://schemas.microsoft.com/office/drawing/2014/main" id="{0E2999B5-D32B-891A-EC40-9D62CEC21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0044" y="6120560"/>
            <a:ext cx="688908" cy="688908"/>
          </a:xfrm>
          <a:prstGeom prst="rect">
            <a:avLst/>
          </a:prstGeom>
        </p:spPr>
      </p:pic>
      <p:pic>
        <p:nvPicPr>
          <p:cNvPr id="12" name="Picture 11">
            <a:hlinkClick r:id="rId17" action="ppaction://hlinksldjump"/>
            <a:extLst>
              <a:ext uri="{FF2B5EF4-FFF2-40B4-BE49-F238E27FC236}">
                <a16:creationId xmlns:a16="http://schemas.microsoft.com/office/drawing/2014/main" id="{59F2AEA0-3FBA-F18C-8F00-F92748C82B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8E0FC3-9F00-76C6-E925-89AA2F7F4D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BAE8A-61F3-5395-29AB-9F97497F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9D35E3-9CB7-08C5-AF38-EF5B1DB1A159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E25476C-D1D3-DAD5-69AE-546822A524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B4082-F494-1027-33F2-1755C941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26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23A3446-8346-F4C8-CF4D-BB771CBC865D}"/>
              </a:ext>
            </a:extLst>
          </p:cNvPr>
          <p:cNvSpPr txBox="1">
            <a:spLocks/>
          </p:cNvSpPr>
          <p:nvPr/>
        </p:nvSpPr>
        <p:spPr>
          <a:xfrm>
            <a:off x="475488" y="461014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IU strategy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affords utilities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better control </a:t>
            </a:r>
            <a:r>
              <a:rPr lang="en-US" sz="26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over their individual performance, </a:t>
            </a:r>
            <a:r>
              <a:rPr lang="en-US" sz="2600" b="1" dirty="0">
                <a:solidFill>
                  <a:srgbClr val="C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reducing vulnerability to implementation uncertainty</a:t>
            </a:r>
            <a:endParaRPr lang="en-US" sz="2600" b="1" dirty="0">
              <a:solidFill>
                <a:srgbClr val="C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73311-D375-92C4-1057-94BD41C2869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0101"/>
          <a:stretch>
            <a:fillRect/>
          </a:stretch>
        </p:blipFill>
        <p:spPr>
          <a:xfrm>
            <a:off x="3581400" y="1488774"/>
            <a:ext cx="4475240" cy="5059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33B375-34D9-FCDF-33FD-8D1511D0ED31}"/>
              </a:ext>
            </a:extLst>
          </p:cNvPr>
          <p:cNvSpPr/>
          <p:nvPr/>
        </p:nvSpPr>
        <p:spPr>
          <a:xfrm>
            <a:off x="3581400" y="1441417"/>
            <a:ext cx="645042" cy="5741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6BEF8-522E-F324-6E5D-05C730AC9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4107" r="34043"/>
          <a:stretch>
            <a:fillRect/>
          </a:stretch>
        </p:blipFill>
        <p:spPr>
          <a:xfrm>
            <a:off x="4921105" y="1611525"/>
            <a:ext cx="3070989" cy="4475942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5D179D5-EFEE-A568-749C-FE91B5108B95}"/>
              </a:ext>
            </a:extLst>
          </p:cNvPr>
          <p:cNvGrpSpPr/>
          <p:nvPr/>
        </p:nvGrpSpPr>
        <p:grpSpPr>
          <a:xfrm>
            <a:off x="4921105" y="2800496"/>
            <a:ext cx="6578393" cy="3046988"/>
            <a:chOff x="2084936" y="4094477"/>
            <a:chExt cx="6578393" cy="304698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E19951-513A-52F6-5E9A-346B54117CC5}"/>
                </a:ext>
              </a:extLst>
            </p:cNvPr>
            <p:cNvSpPr txBox="1"/>
            <p:nvPr/>
          </p:nvSpPr>
          <p:spPr>
            <a:xfrm>
              <a:off x="5266714" y="4094477"/>
              <a:ext cx="339661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ptos" panose="020B0004020202020204" pitchFamily="34" charset="0"/>
                </a:rPr>
                <a:t>Accounting for implementation uncertainty </a:t>
              </a:r>
              <a:r>
                <a:rPr lang="en-US" sz="24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affords Dryville more control over its own performance</a:t>
              </a:r>
              <a:r>
                <a:rPr lang="en-US" sz="2400" dirty="0">
                  <a:latin typeface="Aptos" panose="020B0004020202020204" pitchFamily="34" charset="0"/>
                </a:rPr>
                <a:t> and minimal exposure to its other partners’ actions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F381F0-AAD7-03EE-1586-211416B24AB5}"/>
                </a:ext>
              </a:extLst>
            </p:cNvPr>
            <p:cNvSpPr/>
            <p:nvPr/>
          </p:nvSpPr>
          <p:spPr>
            <a:xfrm>
              <a:off x="2084936" y="4815683"/>
              <a:ext cx="2953579" cy="160457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DC56BA-5343-CF4C-64FC-66E3C62F4F02}"/>
              </a:ext>
            </a:extLst>
          </p:cNvPr>
          <p:cNvGrpSpPr/>
          <p:nvPr/>
        </p:nvGrpSpPr>
        <p:grpSpPr>
          <a:xfrm>
            <a:off x="5038515" y="2059299"/>
            <a:ext cx="2774394" cy="3924064"/>
            <a:chOff x="5038515" y="2059299"/>
            <a:chExt cx="2774394" cy="39240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0DC58B-137C-2216-0A18-B4AD44705E95}"/>
                </a:ext>
              </a:extLst>
            </p:cNvPr>
            <p:cNvSpPr/>
            <p:nvPr/>
          </p:nvSpPr>
          <p:spPr>
            <a:xfrm>
              <a:off x="5038515" y="2059299"/>
              <a:ext cx="271262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88D54D-6537-18E2-23F3-846FB2F6702E}"/>
                </a:ext>
              </a:extLst>
            </p:cNvPr>
            <p:cNvSpPr/>
            <p:nvPr/>
          </p:nvSpPr>
          <p:spPr>
            <a:xfrm>
              <a:off x="5038515" y="3078342"/>
              <a:ext cx="1030202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D6538-81E2-5A3B-005C-6A86EABD5D31}"/>
                </a:ext>
              </a:extLst>
            </p:cNvPr>
            <p:cNvSpPr/>
            <p:nvPr/>
          </p:nvSpPr>
          <p:spPr>
            <a:xfrm>
              <a:off x="6730202" y="3102862"/>
              <a:ext cx="1030202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BA3992-DBEE-E38F-8563-95C87BE91821}"/>
                </a:ext>
              </a:extLst>
            </p:cNvPr>
            <p:cNvSpPr/>
            <p:nvPr/>
          </p:nvSpPr>
          <p:spPr>
            <a:xfrm>
              <a:off x="5051178" y="2617856"/>
              <a:ext cx="1541007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E53ADF-DF19-0148-2047-971F0C516235}"/>
                </a:ext>
              </a:extLst>
            </p:cNvPr>
            <p:cNvSpPr/>
            <p:nvPr/>
          </p:nvSpPr>
          <p:spPr>
            <a:xfrm>
              <a:off x="5091512" y="5173636"/>
              <a:ext cx="271262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B2058-5C16-3E61-5FAA-71F66DAD787A}"/>
                </a:ext>
              </a:extLst>
            </p:cNvPr>
            <p:cNvSpPr/>
            <p:nvPr/>
          </p:nvSpPr>
          <p:spPr>
            <a:xfrm>
              <a:off x="6201008" y="5663898"/>
              <a:ext cx="1611901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B82A60-944C-AE7C-793A-B7F1C8CDB4D7}"/>
                </a:ext>
              </a:extLst>
            </p:cNvPr>
            <p:cNvSpPr/>
            <p:nvPr/>
          </p:nvSpPr>
          <p:spPr>
            <a:xfrm>
              <a:off x="5091512" y="5663897"/>
              <a:ext cx="411740" cy="319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677DD7-46BC-1798-2AE1-4EF4EC888796}"/>
                </a:ext>
              </a:extLst>
            </p:cNvPr>
            <p:cNvSpPr/>
            <p:nvPr/>
          </p:nvSpPr>
          <p:spPr>
            <a:xfrm>
              <a:off x="6250729" y="4126382"/>
              <a:ext cx="411740" cy="319465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326CA3-83D3-6ED4-58DF-59A42D1239F7}"/>
                </a:ext>
              </a:extLst>
            </p:cNvPr>
            <p:cNvSpPr/>
            <p:nvPr/>
          </p:nvSpPr>
          <p:spPr>
            <a:xfrm>
              <a:off x="5624585" y="4628564"/>
              <a:ext cx="411740" cy="319465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0E55C1-288B-9338-0B37-6CFDDDD57A5C}"/>
                </a:ext>
              </a:extLst>
            </p:cNvPr>
            <p:cNvSpPr/>
            <p:nvPr/>
          </p:nvSpPr>
          <p:spPr>
            <a:xfrm>
              <a:off x="6811803" y="4619870"/>
              <a:ext cx="411740" cy="319465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B84BB2-AE97-897F-5109-0F32FAA6CE08}"/>
                </a:ext>
              </a:extLst>
            </p:cNvPr>
            <p:cNvSpPr/>
            <p:nvPr/>
          </p:nvSpPr>
          <p:spPr>
            <a:xfrm>
              <a:off x="7357132" y="4132398"/>
              <a:ext cx="411740" cy="319465"/>
            </a:xfrm>
            <a:prstGeom prst="rect">
              <a:avLst/>
            </a:prstGeom>
            <a:solidFill>
              <a:srgbClr val="FBF0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hlinkClick r:id="rId12" action="ppaction://hlinksldjump"/>
            <a:extLst>
              <a:ext uri="{FF2B5EF4-FFF2-40B4-BE49-F238E27FC236}">
                <a16:creationId xmlns:a16="http://schemas.microsoft.com/office/drawing/2014/main" id="{3AC7E6C9-AD09-F836-82CC-77AA58D1663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  <a:extLst>
              <a:ext uri="{FF2B5EF4-FFF2-40B4-BE49-F238E27FC236}">
                <a16:creationId xmlns:a16="http://schemas.microsoft.com/office/drawing/2014/main" id="{4AA59509-5287-1451-AB95-CE4E4E64C5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85899" y="6120560"/>
            <a:ext cx="688908" cy="6889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41D9CA-315C-83FF-702A-2CD79810E3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149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4E8B-C5AA-F480-DB96-2F308845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3C0042-36E2-91D6-B59C-F5827E22D95F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541FAAB-6CCB-C0BA-2373-F284A85B0D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405B9-EE3F-7F09-61E7-0485DCBA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93FAF5-168C-34B8-7C8E-8087452030C0}"/>
              </a:ext>
            </a:extLst>
          </p:cNvPr>
          <p:cNvSpPr txBox="1">
            <a:spLocks/>
          </p:cNvSpPr>
          <p:nvPr/>
        </p:nvSpPr>
        <p:spPr>
          <a:xfrm>
            <a:off x="475488" y="442726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The WaterPaths utility planning and management tool</a:t>
            </a:r>
          </a:p>
        </p:txBody>
      </p:sp>
      <p:pic>
        <p:nvPicPr>
          <p:cNvPr id="19" name="Picture 18" descr="A diagram of a diagram&#10;&#10;AI-generated content may be incorrect.">
            <a:extLst>
              <a:ext uri="{FF2B5EF4-FFF2-40B4-BE49-F238E27FC236}">
                <a16:creationId xmlns:a16="http://schemas.microsoft.com/office/drawing/2014/main" id="{54C18E47-5973-C708-B574-DBB053EE4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951" r="66660" b="598"/>
          <a:stretch/>
        </p:blipFill>
        <p:spPr>
          <a:xfrm>
            <a:off x="630937" y="1368416"/>
            <a:ext cx="3328415" cy="470274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4A5D520-7234-DD27-60EE-181477F7D311}"/>
              </a:ext>
            </a:extLst>
          </p:cNvPr>
          <p:cNvSpPr txBox="1">
            <a:spLocks/>
          </p:cNvSpPr>
          <p:nvPr/>
        </p:nvSpPr>
        <p:spPr>
          <a:xfrm>
            <a:off x="4351482" y="1913170"/>
            <a:ext cx="6610190" cy="3361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A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generalizable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open-source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exploratory modeling tool </a:t>
            </a:r>
          </a:p>
          <a:p>
            <a:endParaRPr lang="en-US" sz="2400" dirty="0">
              <a:latin typeface="Aptos" panose="020B0004020202020204" pitchFamily="34" charset="0"/>
              <a:ea typeface="DengXian" panose="02010600030101010101" pitchFamily="2" charset="-122"/>
              <a:cs typeface="Aparajita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Identified coordinated planning and management policies 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for regionalized water utilities</a:t>
            </a:r>
          </a:p>
          <a:p>
            <a:endParaRPr lang="en-US" sz="2400" dirty="0">
              <a:latin typeface="Aptos" panose="020B0004020202020204" pitchFamily="34" charset="0"/>
              <a:ea typeface="DengXian" panose="02010600030101010101" pitchFamily="2" charset="-122"/>
              <a:cs typeface="Aparajita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Can account for a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broad range of hydroclimatic and socioeconomic uncertainties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.</a:t>
            </a:r>
          </a:p>
        </p:txBody>
      </p:sp>
      <p:sp>
        <p:nvSpPr>
          <p:cNvPr id="3" name="Google Shape;66;p3">
            <a:extLst>
              <a:ext uri="{FF2B5EF4-FFF2-40B4-BE49-F238E27FC236}">
                <a16:creationId xmlns:a16="http://schemas.microsoft.com/office/drawing/2014/main" id="{248CEAC3-1E05-9DAB-72E2-A01BDA41F531}"/>
              </a:ext>
            </a:extLst>
          </p:cNvPr>
          <p:cNvSpPr txBox="1"/>
          <p:nvPr/>
        </p:nvSpPr>
        <p:spPr>
          <a:xfrm>
            <a:off x="6671715" y="5677104"/>
            <a:ext cx="459100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Trindade et al. (2017)</a:t>
            </a:r>
            <a:endParaRPr sz="1200" i="1" dirty="0"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F3EEC3-9EAD-865C-C2D4-F3C6A3E24610}"/>
              </a:ext>
            </a:extLst>
          </p:cNvPr>
          <p:cNvSpPr/>
          <p:nvPr/>
        </p:nvSpPr>
        <p:spPr>
          <a:xfrm>
            <a:off x="630937" y="1291259"/>
            <a:ext cx="283463" cy="26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id="{D43F70B3-BFFC-7055-6F01-1D9B3D74B4C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  <a:extLst>
              <a:ext uri="{FF2B5EF4-FFF2-40B4-BE49-F238E27FC236}">
                <a16:creationId xmlns:a16="http://schemas.microsoft.com/office/drawing/2014/main" id="{7A15EDB4-7E8D-C683-052C-F2B58AD064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  <a:extLst>
              <a:ext uri="{FF2B5EF4-FFF2-40B4-BE49-F238E27FC236}">
                <a16:creationId xmlns:a16="http://schemas.microsoft.com/office/drawing/2014/main" id="{0B17B1CE-06A2-5450-48A0-436DC001187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8D4C6-6D10-1417-8D1F-8D52D171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B58BAB-0C7F-B04F-2DCF-CA775D6A0C7A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9D60E2A-2DA1-21BF-74DF-7D5705905F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CA920-9248-6E6F-AC47-047AB60A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DEC1C4-D162-597A-CA82-59F61C489279}"/>
              </a:ext>
            </a:extLst>
          </p:cNvPr>
          <p:cNvSpPr txBox="1">
            <a:spLocks/>
          </p:cNvSpPr>
          <p:nvPr/>
        </p:nvSpPr>
        <p:spPr>
          <a:xfrm>
            <a:off x="475488" y="442726"/>
            <a:ext cx="10878314" cy="98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The WaterPaths utility planning and management tool</a:t>
            </a:r>
          </a:p>
        </p:txBody>
      </p:sp>
      <p:pic>
        <p:nvPicPr>
          <p:cNvPr id="19" name="Picture 18" descr="A diagram of a diagram&#10;&#10;AI-generated content may be incorrect.">
            <a:extLst>
              <a:ext uri="{FF2B5EF4-FFF2-40B4-BE49-F238E27FC236}">
                <a16:creationId xmlns:a16="http://schemas.microsoft.com/office/drawing/2014/main" id="{EDD78759-0E3B-CA3E-324F-39231E4F5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951" r="-987" b="598"/>
          <a:stretch/>
        </p:blipFill>
        <p:spPr>
          <a:xfrm>
            <a:off x="4743610" y="1416319"/>
            <a:ext cx="6610190" cy="4702744"/>
          </a:xfrm>
          <a:prstGeom prst="rect">
            <a:avLst/>
          </a:prstGeom>
        </p:spPr>
      </p:pic>
      <p:sp>
        <p:nvSpPr>
          <p:cNvPr id="21" name="Google Shape;66;p3">
            <a:extLst>
              <a:ext uri="{FF2B5EF4-FFF2-40B4-BE49-F238E27FC236}">
                <a16:creationId xmlns:a16="http://schemas.microsoft.com/office/drawing/2014/main" id="{3A9100EE-B3DF-E15B-DA76-1AA686B43424}"/>
              </a:ext>
            </a:extLst>
          </p:cNvPr>
          <p:cNvSpPr txBox="1"/>
          <p:nvPr/>
        </p:nvSpPr>
        <p:spPr>
          <a:xfrm>
            <a:off x="6671715" y="5677104"/>
            <a:ext cx="459100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latin typeface="Aptos" panose="020B0004020202020204" pitchFamily="34" charset="0"/>
                <a:ea typeface="Arial"/>
                <a:cs typeface="Arial"/>
                <a:sym typeface="Arial"/>
              </a:rPr>
              <a:t>Adapted from Trindade et al. (2017)</a:t>
            </a:r>
            <a:endParaRPr sz="1200" i="1" dirty="0">
              <a:latin typeface="Aptos" panose="020B00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FB88F47-980C-5AD6-E086-636B0B2BDAFF}"/>
              </a:ext>
            </a:extLst>
          </p:cNvPr>
          <p:cNvSpPr txBox="1">
            <a:spLocks/>
          </p:cNvSpPr>
          <p:nvPr/>
        </p:nvSpPr>
        <p:spPr>
          <a:xfrm>
            <a:off x="759874" y="1998648"/>
            <a:ext cx="3983734" cy="3074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Exploits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dynamic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adaptive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storage-to-capacity risk-of-failure (ROF) rules</a:t>
            </a:r>
          </a:p>
          <a:p>
            <a:endParaRPr lang="en-US" sz="2400" b="1" dirty="0">
              <a:solidFill>
                <a:srgbClr val="C00000"/>
              </a:solidFill>
              <a:latin typeface="Aptos" panose="020B0004020202020204" pitchFamily="34" charset="0"/>
              <a:ea typeface="DengXian" panose="02010600030101010101" pitchFamily="2" charset="-122"/>
              <a:cs typeface="Aparajita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Scales efficiently</a:t>
            </a:r>
            <a:r>
              <a:rPr lang="en-US" sz="2400" dirty="0">
                <a:latin typeface="Aptos" panose="020B0004020202020204" pitchFamily="34" charset="0"/>
                <a:ea typeface="DengXian" panose="02010600030101010101" pitchFamily="2" charset="-122"/>
                <a:cs typeface="Aparajita" panose="02020603050405020304" pitchFamily="18" charset="0"/>
              </a:rPr>
              <a:t> with the number of regional actors and their candidate actions.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0CBC1-85EE-104C-926B-57ED006452F7}"/>
              </a:ext>
            </a:extLst>
          </p:cNvPr>
          <p:cNvSpPr/>
          <p:nvPr/>
        </p:nvSpPr>
        <p:spPr>
          <a:xfrm>
            <a:off x="4848976" y="1357309"/>
            <a:ext cx="283463" cy="263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A7A5D-3059-BF55-6328-FE6090DFA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40" y="3703993"/>
            <a:ext cx="548640" cy="367822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  <a:extLst>
              <a:ext uri="{FF2B5EF4-FFF2-40B4-BE49-F238E27FC236}">
                <a16:creationId xmlns:a16="http://schemas.microsoft.com/office/drawing/2014/main" id="{6D019201-C86E-83D0-5F5C-4731227B675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6704AA60-2B15-B891-9FCF-4AAE54B5D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B805F7EA-4202-397E-A6A8-633D3B144D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D627-C509-4A52-6248-86A0FFB1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F0254-D958-AE34-4727-D23DFDDB35FB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867EB7A-8A3D-5728-562E-CC28A2C9C6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D9902-F234-10F5-45A4-8EE9DFF7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6779A7-22B7-87CC-265E-2F15715E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North Carolina Research Triangle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8" name="Content Placeholder 7" descr="A map of a lake with different colored areas&#10;&#10;Description automatically generated with medium confidence">
            <a:extLst>
              <a:ext uri="{FF2B5EF4-FFF2-40B4-BE49-F238E27FC236}">
                <a16:creationId xmlns:a16="http://schemas.microsoft.com/office/drawing/2014/main" id="{8B32AE33-792E-6712-7591-5E83A6CBD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r="37603"/>
          <a:stretch>
            <a:fillRect/>
          </a:stretch>
        </p:blipFill>
        <p:spPr>
          <a:xfrm>
            <a:off x="475488" y="1441417"/>
            <a:ext cx="5454257" cy="468603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4A944-E742-DAA4-4220-3FE5FDA6D55B}"/>
              </a:ext>
            </a:extLst>
          </p:cNvPr>
          <p:cNvSpPr txBox="1"/>
          <p:nvPr/>
        </p:nvSpPr>
        <p:spPr>
          <a:xfrm>
            <a:off x="6318777" y="1488774"/>
            <a:ext cx="55222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Population of over </a:t>
            </a:r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2 million </a:t>
            </a:r>
          </a:p>
          <a:p>
            <a:endParaRPr lang="en-US" sz="3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10</a:t>
            </a:r>
            <a:r>
              <a:rPr lang="en-US" sz="3000" b="1" baseline="30000" dirty="0">
                <a:solidFill>
                  <a:srgbClr val="C00000"/>
                </a:solidFill>
                <a:latin typeface="Aptos" panose="020B0004020202020204" pitchFamily="34" charset="0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 fastest-growing region </a:t>
            </a:r>
            <a:r>
              <a:rPr lang="en-US" sz="2400" dirty="0">
                <a:latin typeface="Aptos" panose="020B0004020202020204" pitchFamily="34" charset="0"/>
              </a:rPr>
              <a:t>in the United States </a:t>
            </a:r>
          </a:p>
        </p:txBody>
      </p:sp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D734D779-8EA2-DC39-E653-676FB07D35F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  <a:extLst>
              <a:ext uri="{FF2B5EF4-FFF2-40B4-BE49-F238E27FC236}">
                <a16:creationId xmlns:a16="http://schemas.microsoft.com/office/drawing/2014/main" id="{AF92EA98-F776-C431-3E6C-B25B292F89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  <a:extLst>
              <a:ext uri="{FF2B5EF4-FFF2-40B4-BE49-F238E27FC236}">
                <a16:creationId xmlns:a16="http://schemas.microsoft.com/office/drawing/2014/main" id="{68D35DF8-FDE6-41C0-B7A2-0A3D32391F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2263B-FC54-E13E-E234-A28FA435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9316AA-6755-5440-2656-0B74CBFBDE16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4FFD2B0-EEEE-859D-0D38-BF76F0957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5FB2E-8378-5B77-978B-1C93AFEA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D1FEFF-3DEA-C2A8-B9B5-DDB4E329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The North Carolina Research Triangle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678E1-CA87-C41C-50DC-D0F521442A0B}"/>
              </a:ext>
            </a:extLst>
          </p:cNvPr>
          <p:cNvSpPr txBox="1"/>
          <p:nvPr/>
        </p:nvSpPr>
        <p:spPr>
          <a:xfrm>
            <a:off x="6318776" y="1488774"/>
            <a:ext cx="54945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Population of over </a:t>
            </a:r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2 million </a:t>
            </a:r>
          </a:p>
          <a:p>
            <a:endParaRPr lang="en-US" sz="3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10</a:t>
            </a:r>
            <a:r>
              <a:rPr lang="en-US" sz="3000" b="1" baseline="30000" dirty="0">
                <a:solidFill>
                  <a:srgbClr val="C00000"/>
                </a:solidFill>
                <a:latin typeface="Aptos" panose="020B0004020202020204" pitchFamily="34" charset="0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 fastest-growing region </a:t>
            </a:r>
            <a:r>
              <a:rPr lang="en-US" sz="2400" dirty="0">
                <a:latin typeface="Aptos" panose="020B0004020202020204" pitchFamily="34" charset="0"/>
              </a:rPr>
              <a:t>in the United States </a:t>
            </a:r>
          </a:p>
          <a:p>
            <a:endParaRPr lang="en-US" sz="3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$1 billion allocated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for planned clean water and drinking infrastructure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Consists of three large and three medium water utilities cooperating via the </a:t>
            </a:r>
            <a:r>
              <a:rPr lang="en-US" sz="3000" b="1" dirty="0">
                <a:solidFill>
                  <a:srgbClr val="C00000"/>
                </a:solidFill>
                <a:latin typeface="Aptos" panose="020B0004020202020204" pitchFamily="34" charset="0"/>
              </a:rPr>
              <a:t>Triangle Water Partnership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7A27C2-5BD2-FB69-69EE-93C81FFF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8" y="3122165"/>
            <a:ext cx="1204913" cy="99352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D5F60-A63A-8961-4347-736E40962D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12449" r="24320" b="12016"/>
          <a:stretch>
            <a:fillRect/>
          </a:stretch>
        </p:blipFill>
        <p:spPr>
          <a:xfrm>
            <a:off x="4652811" y="1769005"/>
            <a:ext cx="1030308" cy="1168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BA5D1-3131-297E-9EC6-703AC0B3D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53" y="3056802"/>
            <a:ext cx="1466632" cy="99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645027-8EB8-5CF4-D18A-00E8658C39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93" y="3086809"/>
            <a:ext cx="1466632" cy="11716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32B48A-4CE8-5101-B05C-47AA5B5742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5" r="30425"/>
          <a:stretch>
            <a:fillRect/>
          </a:stretch>
        </p:blipFill>
        <p:spPr>
          <a:xfrm>
            <a:off x="629428" y="1680363"/>
            <a:ext cx="1204913" cy="1257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F289DF-E9CE-C56D-87B9-EDEF21BA81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4" y="2113162"/>
            <a:ext cx="2261120" cy="4566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B2F1FE-378D-9F47-98AB-0D1DD4F308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428" y="4434642"/>
            <a:ext cx="5148159" cy="17631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A912D-D04F-B020-65CA-0CF5E54BD8B6}"/>
              </a:ext>
            </a:extLst>
          </p:cNvPr>
          <p:cNvSpPr/>
          <p:nvPr/>
        </p:nvSpPr>
        <p:spPr>
          <a:xfrm>
            <a:off x="6188364" y="1441417"/>
            <a:ext cx="5825150" cy="22346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17" action="ppaction://hlinksldjump"/>
            <a:extLst>
              <a:ext uri="{FF2B5EF4-FFF2-40B4-BE49-F238E27FC236}">
                <a16:creationId xmlns:a16="http://schemas.microsoft.com/office/drawing/2014/main" id="{EB33545D-A9D1-D2AE-5F7F-68FDE89042F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69" y="6039068"/>
            <a:ext cx="759213" cy="759213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F6A0A1D-326C-9536-BF2F-FF45956919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58087" y="6109373"/>
            <a:ext cx="688908" cy="688908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DBB2A362-1ABD-041F-C015-66C2322FB5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83942" y="610937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7268-1E3A-A03B-4ADE-2EE3CBACC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44BE0-89B9-102D-B9FE-6052AF99F9F9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5F78FB9-B4D1-EBFD-BC89-EFF96B419E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4728FE-E310-8677-B111-3AC10B9F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697191-B166-353E-4FD7-BF6233D8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4B9C7-9F15-F9ED-835A-713E01011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50BEB-F969-D9A0-1B3B-CF27E5DEE360}"/>
                  </a:ext>
                </a:extLst>
              </p:cNvPr>
              <p:cNvSpPr txBox="1"/>
              <p:nvPr/>
            </p:nvSpPr>
            <p:spPr>
              <a:xfrm>
                <a:off x="7470484" y="1767418"/>
                <a:ext cx="40037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ptos" panose="020B0004020202020204" pitchFamily="34" charset="0"/>
                  </a:rPr>
                  <a:t>Borg explores the policy space and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suggests a set of policies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2B7F9E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to be simulated</a:t>
                </a:r>
                <a:endParaRPr lang="en-US" sz="24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50BEB-F969-D9A0-1B3B-CF27E5DEE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484" y="1767418"/>
                <a:ext cx="4003761" cy="1200329"/>
              </a:xfrm>
              <a:prstGeom prst="rect">
                <a:avLst/>
              </a:prstGeom>
              <a:blipFill>
                <a:blip r:embed="rId10"/>
                <a:stretch>
                  <a:fillRect l="-2283" t="-4061" r="-152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24D474-80B0-A466-432F-4969BEC96F74}"/>
              </a:ext>
            </a:extLst>
          </p:cNvPr>
          <p:cNvCxnSpPr>
            <a:cxnSpLocks/>
          </p:cNvCxnSpPr>
          <p:nvPr/>
        </p:nvCxnSpPr>
        <p:spPr>
          <a:xfrm flipH="1">
            <a:off x="6562725" y="2306137"/>
            <a:ext cx="828675" cy="1417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CDC39057-287A-1072-D14E-232940653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  <a:extLst>
              <a:ext uri="{FF2B5EF4-FFF2-40B4-BE49-F238E27FC236}">
                <a16:creationId xmlns:a16="http://schemas.microsoft.com/office/drawing/2014/main" id="{65A55366-6CD9-BBC1-A75D-E42CDD0D97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  <a:extLst>
              <a:ext uri="{FF2B5EF4-FFF2-40B4-BE49-F238E27FC236}">
                <a16:creationId xmlns:a16="http://schemas.microsoft.com/office/drawing/2014/main" id="{CB0D3945-1CC5-F69A-4895-43C8981F63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525CC-0342-8DCC-318E-5D9D31779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BF18DB-9FC9-84CA-1F91-2B8CBD998C95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358F164-78D7-67F0-9715-4A91D8501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5A0CF-5B58-2245-8247-5956B119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316B3B-421A-C356-9523-B31D00DB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6E6E3-1AD6-2EDC-1F57-D0C4CFAC1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4DD76-1BF7-4F6C-BD6A-F1989479D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135C31-A344-C4D6-5483-68E2706A05A5}"/>
                  </a:ext>
                </a:extLst>
              </p:cNvPr>
              <p:cNvSpPr txBox="1"/>
              <p:nvPr/>
            </p:nvSpPr>
            <p:spPr>
              <a:xfrm>
                <a:off x="8004294" y="3842153"/>
                <a:ext cx="3892049" cy="1989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400" b="1" dirty="0"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triggers a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set of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2400" dirty="0">
                    <a:latin typeface="Aptos" panose="020B0004020202020204" pitchFamily="34" charset="0"/>
                  </a:rPr>
                  <a:t>based on the system’s current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risk of failure (ROF) </a:t>
                </a:r>
                <a:r>
                  <a:rPr lang="en-US" sz="2400" dirty="0">
                    <a:latin typeface="Aptos" panose="020B0004020202020204" pitchFamily="34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the policy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2400" b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135C31-A344-C4D6-5483-68E2706A0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94" y="3842153"/>
                <a:ext cx="3892049" cy="1989327"/>
              </a:xfrm>
              <a:prstGeom prst="rect">
                <a:avLst/>
              </a:prstGeom>
              <a:blipFill>
                <a:blip r:embed="rId11"/>
                <a:stretch>
                  <a:fillRect l="-2351" t="-2446" r="-2508"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722DA-5B30-F498-AD0D-B89676BADE42}"/>
              </a:ext>
            </a:extLst>
          </p:cNvPr>
          <p:cNvCxnSpPr>
            <a:cxnSpLocks/>
          </p:cNvCxnSpPr>
          <p:nvPr/>
        </p:nvCxnSpPr>
        <p:spPr>
          <a:xfrm flipH="1" flipV="1">
            <a:off x="7446387" y="3842153"/>
            <a:ext cx="432409" cy="5160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3D7FC6-3813-CFB5-3DA6-A4139C9A1659}"/>
              </a:ext>
            </a:extLst>
          </p:cNvPr>
          <p:cNvSpPr txBox="1"/>
          <p:nvPr/>
        </p:nvSpPr>
        <p:spPr>
          <a:xfrm>
            <a:off x="2376255" y="5381323"/>
            <a:ext cx="1567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Water-use restrictions</a:t>
            </a:r>
          </a:p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(RT)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794BF-AA25-A827-3A98-5F5CC29DFDA1}"/>
              </a:ext>
            </a:extLst>
          </p:cNvPr>
          <p:cNvSpPr txBox="1"/>
          <p:nvPr/>
        </p:nvSpPr>
        <p:spPr>
          <a:xfrm>
            <a:off x="4113548" y="5381323"/>
            <a:ext cx="139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Treated transfers</a:t>
            </a:r>
          </a:p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(TT)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1A813-C2D4-9B00-3678-D6FED15BDB5B}"/>
              </a:ext>
            </a:extLst>
          </p:cNvPr>
          <p:cNvSpPr txBox="1"/>
          <p:nvPr/>
        </p:nvSpPr>
        <p:spPr>
          <a:xfrm>
            <a:off x="5575869" y="5381323"/>
            <a:ext cx="1726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Infrastructure construction</a:t>
            </a:r>
          </a:p>
          <a:p>
            <a:pPr algn="ctr"/>
            <a:r>
              <a:rPr lang="en-US" sz="2000" dirty="0">
                <a:latin typeface="Aptos" panose="020B0004020202020204" pitchFamily="34" charset="0"/>
                <a:cs typeface="Calibri Light" panose="020F0302020204030204" pitchFamily="34" charset="0"/>
              </a:rPr>
              <a:t>(INF)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A70997-0EC2-3487-A9A5-C6F7C9F3B7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91" y="4154420"/>
            <a:ext cx="1226903" cy="12269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4ED8D9-9C57-D540-3C14-2F355043A9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70" y="4154420"/>
            <a:ext cx="1111013" cy="1111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368049-458E-C896-E6CB-6F3F33887C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0" y="4284698"/>
            <a:ext cx="987447" cy="9874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C1CBD3-55BD-6A9E-9B77-6EF462024E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0" y="3348342"/>
            <a:ext cx="987447" cy="9874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607873-2A00-EBAB-D239-B5744E77D4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53" y="3348341"/>
            <a:ext cx="987447" cy="9874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46ED00-0CDC-C437-4CFB-EB6EEE2A97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19" y="3348340"/>
            <a:ext cx="987447" cy="987447"/>
          </a:xfrm>
          <a:prstGeom prst="rect">
            <a:avLst/>
          </a:prstGeom>
        </p:spPr>
      </p:pic>
      <p:pic>
        <p:nvPicPr>
          <p:cNvPr id="3" name="Picture 2">
            <a:hlinkClick r:id="rId16" action="ppaction://hlinksldjump"/>
            <a:extLst>
              <a:ext uri="{FF2B5EF4-FFF2-40B4-BE49-F238E27FC236}">
                <a16:creationId xmlns:a16="http://schemas.microsoft.com/office/drawing/2014/main" id="{42810191-2AD8-D0FA-69D9-A5E9B5DF659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D6F9CC11-AA9A-8AE9-711C-5EA9B7A660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  <a:extLst>
              <a:ext uri="{FF2B5EF4-FFF2-40B4-BE49-F238E27FC236}">
                <a16:creationId xmlns:a16="http://schemas.microsoft.com/office/drawing/2014/main" id="{0CC51747-C89E-B33C-2978-6825C60492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43387-4352-DE40-DF24-A9423BD5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0CF8BA-B841-B64D-4C9E-6151590F696F}"/>
              </a:ext>
            </a:extLst>
          </p:cNvPr>
          <p:cNvSpPr/>
          <p:nvPr/>
        </p:nvSpPr>
        <p:spPr>
          <a:xfrm>
            <a:off x="0" y="-43543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WaterPaths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Triangle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Reinforcement Learning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Sampling Strategy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 Variable Use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|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 Analysis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5DA1C0A-02A5-0112-1C2C-5F643B68B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36525"/>
            <a:ext cx="704275" cy="704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2F76A-ACBE-ED4D-B584-A3F1FFEE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B0B7-EE07-4076-8FD1-B1BD8D8D018D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F12A21B-64B2-AA9C-87BA-B94EFC82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61014"/>
            <a:ext cx="10878314" cy="98040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  <a:cs typeface="Nirmala Text" panose="020B0502040204020203" pitchFamily="34" charset="0"/>
              </a:rPr>
              <a:t>Baseline evolutionary multi-objective reinforcement learning (eMORL) methods can discover robust, high-performing pathway strategies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FE090-8FD2-FFB7-65AD-6EFF48E2C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414" y="1744176"/>
            <a:ext cx="1557172" cy="13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62314-CAA9-000C-0C89-12FF1C019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149" y="2854909"/>
            <a:ext cx="1893909" cy="143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C8BAC-0907-5573-730E-0E20F35EB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6856" y="3162869"/>
            <a:ext cx="2353817" cy="123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203F5-1367-D59A-E38E-32F5F23AF218}"/>
              </a:ext>
            </a:extLst>
          </p:cNvPr>
          <p:cNvSpPr txBox="1"/>
          <p:nvPr/>
        </p:nvSpPr>
        <p:spPr>
          <a:xfrm>
            <a:off x="5189667" y="3986566"/>
            <a:ext cx="2020951" cy="369332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WaterPaths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580D7-4876-A5E7-9470-6C5AB6DB9E2E}"/>
              </a:ext>
            </a:extLst>
          </p:cNvPr>
          <p:cNvSpPr txBox="1"/>
          <p:nvPr/>
        </p:nvSpPr>
        <p:spPr>
          <a:xfrm>
            <a:off x="737420" y="3654069"/>
            <a:ext cx="3971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Actions</a:t>
            </a:r>
            <a:r>
              <a:rPr lang="en-US" sz="2400" dirty="0">
                <a:latin typeface="Aptos" panose="020B0004020202020204" pitchFamily="34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deep uncertainties</a:t>
            </a:r>
            <a:r>
              <a:rPr lang="en-US" sz="2400" dirty="0">
                <a:solidFill>
                  <a:srgbClr val="2B7F9E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force system (environment) </a:t>
            </a:r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</a:rPr>
              <a:t>changes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BA8DE-0AE1-D483-7AD2-D0713D0870D5}"/>
              </a:ext>
            </a:extLst>
          </p:cNvPr>
          <p:cNvGrpSpPr/>
          <p:nvPr/>
        </p:nvGrpSpPr>
        <p:grpSpPr>
          <a:xfrm>
            <a:off x="5337072" y="3174950"/>
            <a:ext cx="1613384" cy="400859"/>
            <a:chOff x="5337072" y="3174950"/>
            <a:chExt cx="1613384" cy="40085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D3176DF-406A-E5F4-1FA1-2322501E6C43}"/>
                </a:ext>
              </a:extLst>
            </p:cNvPr>
            <p:cNvSpPr/>
            <p:nvPr/>
          </p:nvSpPr>
          <p:spPr>
            <a:xfrm>
              <a:off x="5603366" y="3174950"/>
              <a:ext cx="1041481" cy="40085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526A23-33DC-C9AE-FC66-862045BB905F}"/>
                    </a:ext>
                  </a:extLst>
                </p:cNvPr>
                <p:cNvSpPr txBox="1"/>
                <p:nvPr/>
              </p:nvSpPr>
              <p:spPr>
                <a:xfrm>
                  <a:off x="5337072" y="3229512"/>
                  <a:ext cx="161338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Aptos" panose="020B0004020202020204" pitchFamily="34" charset="0"/>
                    </a:rPr>
                    <a:t>DU SOW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endParaRPr lang="en-US" sz="1400" b="1" dirty="0"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526A23-33DC-C9AE-FC66-862045BB9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7072" y="3229512"/>
                  <a:ext cx="1613384" cy="307777"/>
                </a:xfrm>
                <a:prstGeom prst="rect">
                  <a:avLst/>
                </a:prstGeom>
                <a:blipFill>
                  <a:blip r:embed="rId12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3ED5D039-435A-0E5C-D43F-3510CCF8BA8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" y="6050255"/>
            <a:ext cx="759213" cy="759213"/>
          </a:xfrm>
          <a:prstGeom prst="rect">
            <a:avLst/>
          </a:prstGeom>
        </p:spPr>
      </p:pic>
      <p:pic>
        <p:nvPicPr>
          <p:cNvPr id="14" name="Picture 13">
            <a:hlinkClick r:id="rId16" action="ppaction://hlinksldjump"/>
            <a:extLst>
              <a:ext uri="{FF2B5EF4-FFF2-40B4-BE49-F238E27FC236}">
                <a16:creationId xmlns:a16="http://schemas.microsoft.com/office/drawing/2014/main" id="{D2D270E0-E02C-7C50-F0E2-3D563984E7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199" y="6120560"/>
            <a:ext cx="688908" cy="688908"/>
          </a:xfrm>
          <a:prstGeom prst="rect">
            <a:avLst/>
          </a:prstGeom>
        </p:spPr>
      </p:pic>
      <p:pic>
        <p:nvPicPr>
          <p:cNvPr id="15" name="Picture 14">
            <a:hlinkClick r:id="rId18" action="ppaction://hlinksldjump"/>
            <a:extLst>
              <a:ext uri="{FF2B5EF4-FFF2-40B4-BE49-F238E27FC236}">
                <a16:creationId xmlns:a16="http://schemas.microsoft.com/office/drawing/2014/main" id="{1CC7CA5E-F596-B56F-623B-29278583B5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2344" y="6120560"/>
            <a:ext cx="688908" cy="688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F3661B-BEF6-DC5F-4C88-FA39157828E2}"/>
              </a:ext>
            </a:extLst>
          </p:cNvPr>
          <p:cNvSpPr txBox="1"/>
          <p:nvPr/>
        </p:nvSpPr>
        <p:spPr>
          <a:xfrm>
            <a:off x="4957526" y="3931994"/>
            <a:ext cx="2353816" cy="442674"/>
          </a:xfrm>
          <a:prstGeom prst="roundRect">
            <a:avLst/>
          </a:prstGeom>
          <a:solidFill>
            <a:srgbClr val="FBE5D6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WaterPaths</a:t>
            </a:r>
          </a:p>
        </p:txBody>
      </p:sp>
    </p:spTree>
    <p:extLst>
      <p:ext uri="{BB962C8B-B14F-4D97-AF65-F5344CB8AC3E}">
        <p14:creationId xmlns:p14="http://schemas.microsoft.com/office/powerpoint/2010/main" val="176417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1689</Words>
  <Application>Microsoft Office PowerPoint</Application>
  <PresentationFormat>Widescreen</PresentationFormat>
  <Paragraphs>254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DengXian</vt:lpstr>
      <vt:lpstr>Aptos</vt:lpstr>
      <vt:lpstr>Aptos Display</vt:lpstr>
      <vt:lpstr>Arial</vt:lpstr>
      <vt:lpstr>Cambria Math</vt:lpstr>
      <vt:lpstr>Courier New</vt:lpstr>
      <vt:lpstr>Nirmala UI Semilight</vt:lpstr>
      <vt:lpstr>Roboto</vt:lpstr>
      <vt:lpstr>Office Theme</vt:lpstr>
      <vt:lpstr>PowerPoint Presentation</vt:lpstr>
      <vt:lpstr>Supporting Information </vt:lpstr>
      <vt:lpstr>PowerPoint Presentation</vt:lpstr>
      <vt:lpstr>PowerPoint Presentation</vt:lpstr>
      <vt:lpstr>The North Carolina Research Triangle</vt:lpstr>
      <vt:lpstr>The North Carolina Research Triangle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Baseline evolutionary multi-objective reinforcement learning (eMORL) methods can discover robust, high-performing pathway strategies</vt:lpstr>
      <vt:lpstr>Pathway strategies are perturbed prior to evaluating them across each potential future state of the world</vt:lpstr>
      <vt:lpstr>Pathway strategies are perturbed prior to evaluating them across each potential future state of the world</vt:lpstr>
      <vt:lpstr>Pathway strategies are perturbed prior to evaluating them across each potential future state of the world</vt:lpstr>
      <vt:lpstr>Pathway strategies are perturbed prior to evaluating them across each potential future state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Lillian Bei Jia Lau</dc:creator>
  <cp:lastModifiedBy>Lillian Bei Jia Lau</cp:lastModifiedBy>
  <cp:revision>1</cp:revision>
  <dcterms:created xsi:type="dcterms:W3CDTF">2026-04-20T20:05:20Z</dcterms:created>
  <dcterms:modified xsi:type="dcterms:W3CDTF">2026-04-20T20:16:19Z</dcterms:modified>
</cp:coreProperties>
</file>