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
  </p:notesMasterIdLst>
  <p:handoutMasterIdLst>
    <p:handoutMasterId r:id="rId4"/>
  </p:handoutMasterIdLst>
  <p:sldIdLst>
    <p:sldId id="257" r:id="rId2"/>
  </p:sldIdLst>
  <p:sldSz cx="42792650" cy="30268863"/>
  <p:notesSz cx="9875838" cy="14303375"/>
  <p:custDataLst>
    <p:tags r:id="rId5"/>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777" userDrawn="1">
          <p15:clr>
            <a:srgbClr val="A4A3A4"/>
          </p15:clr>
        </p15:guide>
        <p15:guide id="3" orient="horz" pos="462" userDrawn="1">
          <p15:clr>
            <a:srgbClr val="A4A3A4"/>
          </p15:clr>
        </p15:guide>
        <p15:guide id="4" pos="26179" userDrawn="1">
          <p15:clr>
            <a:srgbClr val="A4A3A4"/>
          </p15:clr>
        </p15:guide>
        <p15:guide id="5" pos="8715" userDrawn="1">
          <p15:clr>
            <a:srgbClr val="A4A3A4"/>
          </p15:clr>
        </p15:guide>
        <p15:guide id="6" pos="18694" userDrawn="1">
          <p15:clr>
            <a:srgbClr val="A4A3A4"/>
          </p15:clr>
        </p15:guide>
        <p15:guide id="7" pos="18241" userDrawn="1">
          <p15:clr>
            <a:srgbClr val="A4A3A4"/>
          </p15:clr>
        </p15:guide>
        <p15:guide id="8" pos="8262" userDrawn="1">
          <p15:clr>
            <a:srgbClr val="A4A3A4"/>
          </p15:clr>
        </p15:guide>
        <p15:guide id="9" orient="horz" pos="1860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ja Burkard" initials="MB" lastIdx="4" clrIdx="0">
    <p:extLst>
      <p:ext uri="{19B8F6BF-5375-455C-9EA6-DF929625EA0E}">
        <p15:presenceInfo xmlns:p15="http://schemas.microsoft.com/office/powerpoint/2012/main" userId="511fd94e3853cafb" providerId="Windows Live"/>
      </p:ext>
    </p:extLst>
  </p:cmAuthor>
  <p:cmAuthor id="2" name="Christina Drimmel" initials="CD" lastIdx="1" clrIdx="1">
    <p:extLst>
      <p:ext uri="{19B8F6BF-5375-455C-9EA6-DF929625EA0E}">
        <p15:presenceInfo xmlns:p15="http://schemas.microsoft.com/office/powerpoint/2012/main" userId="c022c9616c43c97f" providerId="Windows Live"/>
      </p:ext>
    </p:extLst>
  </p:cmAuthor>
  <p:cmAuthor id="3" name="Christina Drimmel" initials="CD [2]" lastIdx="5" clrIdx="2">
    <p:extLst>
      <p:ext uri="{19B8F6BF-5375-455C-9EA6-DF929625EA0E}">
        <p15:presenceInfo xmlns:p15="http://schemas.microsoft.com/office/powerpoint/2012/main" userId="Christina Drimm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2A6"/>
    <a:srgbClr val="3E0E54"/>
    <a:srgbClr val="913824"/>
    <a:srgbClr val="D3D3D3"/>
    <a:srgbClr val="558BB8"/>
    <a:srgbClr val="374D81"/>
    <a:srgbClr val="DBDDCD"/>
    <a:srgbClr val="7E8DB6"/>
    <a:srgbClr val="7C8CB5"/>
    <a:srgbClr val="C3C8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Helle Formatvorlage 2 - Akz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Helle Formatvorlage 3 - Akz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08" autoAdjust="0"/>
    <p:restoredTop sz="96247" autoAdjust="0"/>
  </p:normalViewPr>
  <p:slideViewPr>
    <p:cSldViewPr>
      <p:cViewPr>
        <p:scale>
          <a:sx n="30" d="100"/>
          <a:sy n="30" d="100"/>
        </p:scale>
        <p:origin x="1338" y="-210"/>
      </p:cViewPr>
      <p:guideLst>
        <p:guide pos="777"/>
        <p:guide orient="horz" pos="462"/>
        <p:guide pos="26179"/>
        <p:guide pos="8715"/>
        <p:guide pos="18694"/>
        <p:guide pos="18241"/>
        <p:guide pos="8262"/>
        <p:guide orient="horz" pos="18605"/>
      </p:guideLst>
    </p:cSldViewPr>
  </p:slideViewPr>
  <p:outlineViewPr>
    <p:cViewPr>
      <p:scale>
        <a:sx n="33" d="100"/>
        <a:sy n="33" d="100"/>
      </p:scale>
      <p:origin x="0" y="0"/>
    </p:cViewPr>
  </p:outlineViewPr>
  <p:notesTextViewPr>
    <p:cViewPr>
      <p:scale>
        <a:sx n="3" d="2"/>
        <a:sy n="3" d="2"/>
      </p:scale>
      <p:origin x="-6" y="-18"/>
    </p:cViewPr>
  </p:notesTextViewPr>
  <p:sorterViewPr>
    <p:cViewPr>
      <p:scale>
        <a:sx n="100" d="100"/>
        <a:sy n="100" d="100"/>
      </p:scale>
      <p:origin x="0" y="0"/>
    </p:cViewPr>
  </p:sorter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A9424E-6ACA-4D36-9479-2D30EC67CB8D}"/>
              </a:ext>
            </a:extLst>
          </p:cNvPr>
          <p:cNvSpPr>
            <a:spLocks noGrp="1"/>
          </p:cNvSpPr>
          <p:nvPr>
            <p:ph type="hdr" sz="quarter"/>
          </p:nvPr>
        </p:nvSpPr>
        <p:spPr>
          <a:xfrm>
            <a:off x="0" y="2"/>
            <a:ext cx="4279828" cy="716147"/>
          </a:xfrm>
          <a:prstGeom prst="rect">
            <a:avLst/>
          </a:prstGeom>
        </p:spPr>
        <p:txBody>
          <a:bodyPr vert="horz" lIns="135671" tIns="67835" rIns="135671" bIns="67835" rtlCol="0"/>
          <a:lstStyle>
            <a:lvl1pPr algn="l">
              <a:defRPr sz="1700"/>
            </a:lvl1pPr>
          </a:lstStyle>
          <a:p>
            <a:endParaRPr lang="en-GB" dirty="0"/>
          </a:p>
        </p:txBody>
      </p:sp>
      <p:sp>
        <p:nvSpPr>
          <p:cNvPr id="3" name="Date Placeholder 2">
            <a:extLst>
              <a:ext uri="{FF2B5EF4-FFF2-40B4-BE49-F238E27FC236}">
                <a16:creationId xmlns:a16="http://schemas.microsoft.com/office/drawing/2014/main" id="{7A7843E9-79E3-4CFE-AFA9-F70ADBE7AEAF}"/>
              </a:ext>
            </a:extLst>
          </p:cNvPr>
          <p:cNvSpPr>
            <a:spLocks noGrp="1"/>
          </p:cNvSpPr>
          <p:nvPr>
            <p:ph type="dt" sz="quarter" idx="1"/>
          </p:nvPr>
        </p:nvSpPr>
        <p:spPr>
          <a:xfrm>
            <a:off x="5593772" y="2"/>
            <a:ext cx="4279828" cy="716147"/>
          </a:xfrm>
          <a:prstGeom prst="rect">
            <a:avLst/>
          </a:prstGeom>
        </p:spPr>
        <p:txBody>
          <a:bodyPr vert="horz" lIns="135671" tIns="67835" rIns="135671" bIns="67835" rtlCol="0"/>
          <a:lstStyle>
            <a:lvl1pPr algn="r">
              <a:defRPr sz="1700"/>
            </a:lvl1pPr>
          </a:lstStyle>
          <a:p>
            <a:fld id="{B5420E20-6B66-4468-9CFE-EEE44708296F}" type="datetimeFigureOut">
              <a:rPr lang="en-GB" smtClean="0"/>
              <a:t>28/04/2026</a:t>
            </a:fld>
            <a:endParaRPr lang="en-GB" dirty="0"/>
          </a:p>
        </p:txBody>
      </p:sp>
      <p:sp>
        <p:nvSpPr>
          <p:cNvPr id="4" name="Footer Placeholder 3">
            <a:extLst>
              <a:ext uri="{FF2B5EF4-FFF2-40B4-BE49-F238E27FC236}">
                <a16:creationId xmlns:a16="http://schemas.microsoft.com/office/drawing/2014/main" id="{F2822B40-F1E0-4D6D-B79B-097EFC143C7B}"/>
              </a:ext>
            </a:extLst>
          </p:cNvPr>
          <p:cNvSpPr>
            <a:spLocks noGrp="1"/>
          </p:cNvSpPr>
          <p:nvPr>
            <p:ph type="ftr" sz="quarter" idx="2"/>
          </p:nvPr>
        </p:nvSpPr>
        <p:spPr>
          <a:xfrm>
            <a:off x="0" y="13587230"/>
            <a:ext cx="4279828" cy="716147"/>
          </a:xfrm>
          <a:prstGeom prst="rect">
            <a:avLst/>
          </a:prstGeom>
        </p:spPr>
        <p:txBody>
          <a:bodyPr vert="horz" lIns="135671" tIns="67835" rIns="135671" bIns="67835" rtlCol="0" anchor="b"/>
          <a:lstStyle>
            <a:lvl1pPr algn="l">
              <a:defRPr sz="1700"/>
            </a:lvl1pPr>
          </a:lstStyle>
          <a:p>
            <a:endParaRPr lang="en-GB" dirty="0"/>
          </a:p>
        </p:txBody>
      </p:sp>
      <p:sp>
        <p:nvSpPr>
          <p:cNvPr id="5" name="Slide Number Placeholder 4">
            <a:extLst>
              <a:ext uri="{FF2B5EF4-FFF2-40B4-BE49-F238E27FC236}">
                <a16:creationId xmlns:a16="http://schemas.microsoft.com/office/drawing/2014/main" id="{D66FA8EA-B376-4102-8092-C196AEB7F2B0}"/>
              </a:ext>
            </a:extLst>
          </p:cNvPr>
          <p:cNvSpPr>
            <a:spLocks noGrp="1"/>
          </p:cNvSpPr>
          <p:nvPr>
            <p:ph type="sldNum" sz="quarter" idx="3"/>
          </p:nvPr>
        </p:nvSpPr>
        <p:spPr>
          <a:xfrm>
            <a:off x="5593772" y="13587230"/>
            <a:ext cx="4279828" cy="716147"/>
          </a:xfrm>
          <a:prstGeom prst="rect">
            <a:avLst/>
          </a:prstGeom>
        </p:spPr>
        <p:txBody>
          <a:bodyPr vert="horz" lIns="135671" tIns="67835" rIns="135671" bIns="67835" rtlCol="0" anchor="b"/>
          <a:lstStyle>
            <a:lvl1pPr algn="r">
              <a:defRPr sz="1700"/>
            </a:lvl1pPr>
          </a:lstStyle>
          <a:p>
            <a:fld id="{0243C64A-9CA1-4DBE-A36B-9579E060A1D6}" type="slidenum">
              <a:rPr lang="en-GB" smtClean="0"/>
              <a:t>‹Nr.›</a:t>
            </a:fld>
            <a:endParaRPr lang="en-GB" dirty="0"/>
          </a:p>
        </p:txBody>
      </p:sp>
    </p:spTree>
    <p:extLst>
      <p:ext uri="{BB962C8B-B14F-4D97-AF65-F5344CB8AC3E}">
        <p14:creationId xmlns:p14="http://schemas.microsoft.com/office/powerpoint/2010/main" val="1542412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2"/>
            <a:ext cx="4279828" cy="716147"/>
          </a:xfrm>
          <a:prstGeom prst="rect">
            <a:avLst/>
          </a:prstGeom>
        </p:spPr>
        <p:txBody>
          <a:bodyPr vert="horz" lIns="135671" tIns="67835" rIns="135671" bIns="67835" rtlCol="0"/>
          <a:lstStyle>
            <a:lvl1pPr algn="l">
              <a:defRPr sz="1700"/>
            </a:lvl1pPr>
          </a:lstStyle>
          <a:p>
            <a:endParaRPr lang="en-GB" dirty="0"/>
          </a:p>
        </p:txBody>
      </p:sp>
      <p:sp>
        <p:nvSpPr>
          <p:cNvPr id="3" name="Datumsplatzhalter 2"/>
          <p:cNvSpPr>
            <a:spLocks noGrp="1"/>
          </p:cNvSpPr>
          <p:nvPr>
            <p:ph type="dt" idx="1"/>
          </p:nvPr>
        </p:nvSpPr>
        <p:spPr>
          <a:xfrm>
            <a:off x="5593772" y="2"/>
            <a:ext cx="4279828" cy="716147"/>
          </a:xfrm>
          <a:prstGeom prst="rect">
            <a:avLst/>
          </a:prstGeom>
        </p:spPr>
        <p:txBody>
          <a:bodyPr vert="horz" lIns="135671" tIns="67835" rIns="135671" bIns="67835" rtlCol="0"/>
          <a:lstStyle>
            <a:lvl1pPr algn="r">
              <a:defRPr sz="1700"/>
            </a:lvl1pPr>
          </a:lstStyle>
          <a:p>
            <a:fld id="{3F740DCD-857D-45FF-AE0F-613596D170AD}" type="datetimeFigureOut">
              <a:rPr lang="en-GB" smtClean="0"/>
              <a:t>28/04/2026</a:t>
            </a:fld>
            <a:endParaRPr lang="en-GB" dirty="0"/>
          </a:p>
        </p:txBody>
      </p:sp>
      <p:sp>
        <p:nvSpPr>
          <p:cNvPr id="4" name="Folienbildplatzhalter 3"/>
          <p:cNvSpPr>
            <a:spLocks noGrp="1" noRot="1" noChangeAspect="1"/>
          </p:cNvSpPr>
          <p:nvPr>
            <p:ph type="sldImg" idx="2"/>
          </p:nvPr>
        </p:nvSpPr>
        <p:spPr>
          <a:xfrm>
            <a:off x="1525588" y="1789113"/>
            <a:ext cx="6824662" cy="4827587"/>
          </a:xfrm>
          <a:prstGeom prst="rect">
            <a:avLst/>
          </a:prstGeom>
          <a:noFill/>
          <a:ln w="12700">
            <a:solidFill>
              <a:prstClr val="black"/>
            </a:solidFill>
          </a:ln>
        </p:spPr>
        <p:txBody>
          <a:bodyPr vert="horz" lIns="135671" tIns="67835" rIns="135671" bIns="67835" rtlCol="0" anchor="ctr"/>
          <a:lstStyle/>
          <a:p>
            <a:endParaRPr lang="de-DE" dirty="0"/>
          </a:p>
        </p:txBody>
      </p:sp>
      <p:sp>
        <p:nvSpPr>
          <p:cNvPr id="5" name="Notizenplatzhalter 4"/>
          <p:cNvSpPr>
            <a:spLocks noGrp="1"/>
          </p:cNvSpPr>
          <p:nvPr>
            <p:ph type="body" sz="quarter" idx="3"/>
          </p:nvPr>
        </p:nvSpPr>
        <p:spPr>
          <a:xfrm>
            <a:off x="987137" y="6882827"/>
            <a:ext cx="7901566" cy="5633849"/>
          </a:xfrm>
          <a:prstGeom prst="rect">
            <a:avLst/>
          </a:prstGeom>
        </p:spPr>
        <p:txBody>
          <a:bodyPr vert="horz" lIns="135671" tIns="67835" rIns="135671" bIns="67835" rtlCol="0"/>
          <a:lstStyle/>
          <a:p>
            <a:pPr lvl="0"/>
            <a:r>
              <a:rPr lang="en-GB"/>
              <a:t>Textmasterformat bearbeiten</a:t>
            </a:r>
          </a:p>
          <a:p>
            <a:pPr lvl="1"/>
            <a:r>
              <a:rPr lang="en-GB"/>
              <a:t>Zweite Ebene</a:t>
            </a:r>
          </a:p>
          <a:p>
            <a:pPr lvl="2"/>
            <a:r>
              <a:rPr lang="en-GB"/>
              <a:t>Dritte Ebene</a:t>
            </a:r>
          </a:p>
          <a:p>
            <a:pPr lvl="3"/>
            <a:r>
              <a:rPr lang="en-GB"/>
              <a:t>Vierte Ebene</a:t>
            </a:r>
          </a:p>
          <a:p>
            <a:pPr lvl="4"/>
            <a:r>
              <a:rPr lang="en-GB"/>
              <a:t>Fünfte Ebene</a:t>
            </a:r>
            <a:endParaRPr lang="en-GB" dirty="0"/>
          </a:p>
        </p:txBody>
      </p:sp>
      <p:sp>
        <p:nvSpPr>
          <p:cNvPr id="6" name="Fußzeilenplatzhalter 5"/>
          <p:cNvSpPr>
            <a:spLocks noGrp="1"/>
          </p:cNvSpPr>
          <p:nvPr>
            <p:ph type="ftr" sz="quarter" idx="4"/>
          </p:nvPr>
        </p:nvSpPr>
        <p:spPr>
          <a:xfrm>
            <a:off x="0" y="13587230"/>
            <a:ext cx="4279828" cy="716147"/>
          </a:xfrm>
          <a:prstGeom prst="rect">
            <a:avLst/>
          </a:prstGeom>
        </p:spPr>
        <p:txBody>
          <a:bodyPr vert="horz" lIns="135671" tIns="67835" rIns="135671" bIns="67835" rtlCol="0" anchor="b"/>
          <a:lstStyle>
            <a:lvl1pPr algn="l">
              <a:defRPr sz="1700"/>
            </a:lvl1pPr>
          </a:lstStyle>
          <a:p>
            <a:endParaRPr lang="en-GB" dirty="0"/>
          </a:p>
        </p:txBody>
      </p:sp>
      <p:sp>
        <p:nvSpPr>
          <p:cNvPr id="7" name="Foliennummernplatzhalter 6"/>
          <p:cNvSpPr>
            <a:spLocks noGrp="1"/>
          </p:cNvSpPr>
          <p:nvPr>
            <p:ph type="sldNum" sz="quarter" idx="5"/>
          </p:nvPr>
        </p:nvSpPr>
        <p:spPr>
          <a:xfrm>
            <a:off x="5593772" y="13587230"/>
            <a:ext cx="4279828" cy="716147"/>
          </a:xfrm>
          <a:prstGeom prst="rect">
            <a:avLst/>
          </a:prstGeom>
        </p:spPr>
        <p:txBody>
          <a:bodyPr vert="horz" lIns="135671" tIns="67835" rIns="135671" bIns="67835" rtlCol="0" anchor="b"/>
          <a:lstStyle>
            <a:lvl1pPr algn="r">
              <a:defRPr sz="1700"/>
            </a:lvl1pPr>
          </a:lstStyle>
          <a:p>
            <a:fld id="{329F489F-E18D-4668-BA9C-A78642D743B0}" type="slidenum">
              <a:rPr lang="en-GB" smtClean="0"/>
              <a:t>‹Nr.›</a:t>
            </a:fld>
            <a:endParaRPr lang="en-GB" dirty="0"/>
          </a:p>
        </p:txBody>
      </p:sp>
    </p:spTree>
    <p:extLst>
      <p:ext uri="{BB962C8B-B14F-4D97-AF65-F5344CB8AC3E}">
        <p14:creationId xmlns:p14="http://schemas.microsoft.com/office/powerpoint/2010/main" val="624709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525588" y="1789113"/>
            <a:ext cx="6824662" cy="4827587"/>
          </a:xfrm>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fld id="{329F489F-E18D-4668-BA9C-A78642D743B0}" type="slidenum">
              <a:rPr lang="en-GB" smtClean="0"/>
              <a:t>1</a:t>
            </a:fld>
            <a:endParaRPr lang="en-GB" dirty="0"/>
          </a:p>
        </p:txBody>
      </p:sp>
    </p:spTree>
    <p:extLst>
      <p:ext uri="{BB962C8B-B14F-4D97-AF65-F5344CB8AC3E}">
        <p14:creationId xmlns:p14="http://schemas.microsoft.com/office/powerpoint/2010/main" val="36379697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esign.google.com/icons/" TargetMode="External"/><Relationship Id="rId2" Type="http://schemas.openxmlformats.org/officeDocument/2006/relationships/image" Target="../media/image1.sv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16" name="Rechteck 154">
            <a:extLst>
              <a:ext uri="{FF2B5EF4-FFF2-40B4-BE49-F238E27FC236}">
                <a16:creationId xmlns:a16="http://schemas.microsoft.com/office/drawing/2014/main" id="{ABC989AE-1540-30F5-136F-9600D3E8B3A2}"/>
              </a:ext>
            </a:extLst>
          </p:cNvPr>
          <p:cNvSpPr/>
          <p:nvPr userDrawn="1"/>
        </p:nvSpPr>
        <p:spPr>
          <a:xfrm>
            <a:off x="13475335" y="10813891"/>
            <a:ext cx="15841980" cy="3600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9282" tIns="64640" rIns="129282" bIns="64640" numCol="1" spcCol="0" rtlCol="0" fromWordArt="0" anchor="ctr" anchorCtr="0" forceAA="0" compatLnSpc="1">
            <a:prstTxWarp prst="textNoShape">
              <a:avLst/>
            </a:prstTxWarp>
            <a:noAutofit/>
          </a:bodyPr>
          <a:lstStyle/>
          <a:p>
            <a:endParaRPr lang="en-GB" sz="2545" dirty="0"/>
          </a:p>
        </p:txBody>
      </p:sp>
      <p:pic>
        <p:nvPicPr>
          <p:cNvPr id="25" name="Grafik 9">
            <a:extLst>
              <a:ext uri="{FF2B5EF4-FFF2-40B4-BE49-F238E27FC236}">
                <a16:creationId xmlns:a16="http://schemas.microsoft.com/office/drawing/2014/main" id="{9DA71ED8-2301-DAF4-0C6A-7FD22EA5B86E}"/>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21974903" y="732831"/>
            <a:ext cx="6685714" cy="1800000"/>
          </a:xfrm>
          <a:prstGeom prst="rect">
            <a:avLst/>
          </a:prstGeom>
        </p:spPr>
      </p:pic>
      <p:sp>
        <p:nvSpPr>
          <p:cNvPr id="6" name="Textplatzhalter 16">
            <a:extLst>
              <a:ext uri="{FF2B5EF4-FFF2-40B4-BE49-F238E27FC236}">
                <a16:creationId xmlns:a16="http://schemas.microsoft.com/office/drawing/2014/main" id="{15608F3F-2EF9-D430-EBB2-042D0093C53E}"/>
              </a:ext>
            </a:extLst>
          </p:cNvPr>
          <p:cNvSpPr txBox="1">
            <a:spLocks/>
          </p:cNvSpPr>
          <p:nvPr userDrawn="1"/>
        </p:nvSpPr>
        <p:spPr>
          <a:xfrm>
            <a:off x="21252309" y="2777972"/>
            <a:ext cx="7408308" cy="1345031"/>
          </a:xfrm>
          <a:prstGeom prst="rect">
            <a:avLst/>
          </a:prstGeom>
        </p:spPr>
        <p:txBody>
          <a:bodyPr/>
          <a:lstStyle>
            <a:lvl1pPr marL="352425" indent="-352425" algn="l" defTabSz="2270067" rtl="0" eaLnBrk="1" latinLnBrk="0" hangingPunct="1">
              <a:lnSpc>
                <a:spcPct val="95000"/>
              </a:lnSpc>
              <a:spcBef>
                <a:spcPts val="2483"/>
              </a:spcBef>
              <a:buClr>
                <a:schemeClr val="accent1"/>
              </a:buClr>
              <a:buFont typeface="Arial" panose="020B0604020202020204" pitchFamily="34" charset="0"/>
              <a:buChar char="•"/>
              <a:defRPr sz="3000" kern="1200">
                <a:solidFill>
                  <a:schemeClr val="tx1"/>
                </a:solidFill>
                <a:latin typeface="+mn-lt"/>
                <a:ea typeface="+mn-ea"/>
                <a:cs typeface="+mn-cs"/>
              </a:defRPr>
            </a:lvl1pPr>
            <a:lvl2pPr marL="720725" indent="-365125" algn="l" defTabSz="2270067" rtl="0" eaLnBrk="1" latinLnBrk="0" hangingPunct="1">
              <a:lnSpc>
                <a:spcPct val="95000"/>
              </a:lnSpc>
              <a:spcBef>
                <a:spcPts val="1241"/>
              </a:spcBef>
              <a:buSzPct val="100000"/>
              <a:buFont typeface="Calibri" panose="020F0502020204030204" pitchFamily="34" charset="0"/>
              <a:buChar char="◦"/>
              <a:defRPr sz="3000" kern="1200">
                <a:solidFill>
                  <a:schemeClr val="tx1"/>
                </a:solidFill>
                <a:latin typeface="+mn-lt"/>
                <a:ea typeface="+mn-ea"/>
                <a:cs typeface="+mn-cs"/>
              </a:defRPr>
            </a:lvl2pPr>
            <a:lvl3pPr marL="1076325" indent="-355600" algn="l" defTabSz="2270067" rtl="0" eaLnBrk="1" latinLnBrk="0" hangingPunct="1">
              <a:lnSpc>
                <a:spcPct val="95000"/>
              </a:lnSpc>
              <a:spcBef>
                <a:spcPts val="1241"/>
              </a:spcBef>
              <a:buFont typeface="Symbol" panose="05050102010706020507" pitchFamily="18" charset="2"/>
              <a:buChar char="-"/>
              <a:defRPr sz="3000" kern="1200">
                <a:solidFill>
                  <a:schemeClr val="tx1"/>
                </a:solidFill>
                <a:latin typeface="+mn-lt"/>
                <a:ea typeface="+mn-ea"/>
                <a:cs typeface="+mn-cs"/>
              </a:defRPr>
            </a:lvl3pPr>
            <a:lvl4pPr marL="1431925" indent="-355600" algn="l" defTabSz="2270067" rtl="0" eaLnBrk="1" latinLnBrk="0" hangingPunct="1">
              <a:lnSpc>
                <a:spcPct val="95000"/>
              </a:lnSpc>
              <a:spcBef>
                <a:spcPts val="1241"/>
              </a:spcBef>
              <a:buFont typeface="Arial" panose="020B0604020202020204" pitchFamily="34" charset="0"/>
              <a:buChar char="•"/>
              <a:defRPr sz="3000" kern="1200">
                <a:solidFill>
                  <a:schemeClr val="tx1"/>
                </a:solidFill>
                <a:latin typeface="+mn-lt"/>
                <a:ea typeface="+mn-ea"/>
                <a:cs typeface="+mn-cs"/>
              </a:defRPr>
            </a:lvl4pPr>
            <a:lvl5pPr marL="1798638" indent="-366713" algn="l" defTabSz="2270067" rtl="0" eaLnBrk="1" latinLnBrk="0" hangingPunct="1">
              <a:lnSpc>
                <a:spcPct val="95000"/>
              </a:lnSpc>
              <a:spcBef>
                <a:spcPts val="1241"/>
              </a:spcBef>
              <a:buFont typeface="Symbol" panose="05050102010706020507" pitchFamily="18" charset="2"/>
              <a:buChar char="-"/>
              <a:defRPr sz="3000" kern="1200">
                <a:solidFill>
                  <a:schemeClr val="tx1"/>
                </a:solidFill>
                <a:latin typeface="+mn-lt"/>
                <a:ea typeface="+mn-ea"/>
                <a:cs typeface="+mn-cs"/>
              </a:defRPr>
            </a:lvl5pPr>
            <a:lvl6pPr marL="6242683"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6pPr>
            <a:lvl7pPr marL="7377716"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7pPr>
            <a:lvl8pPr marL="8512750"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8pPr>
            <a:lvl9pPr marL="9647783"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9pPr>
          </a:lstStyle>
          <a:p>
            <a:pPr marL="0" indent="0" algn="r">
              <a:buNone/>
            </a:pPr>
            <a:r>
              <a:rPr lang="en-GB" sz="2800" b="1" dirty="0">
                <a:solidFill>
                  <a:schemeClr val="bg1"/>
                </a:solidFill>
              </a:rPr>
              <a:t>Department of Meteorology and Geophysics</a:t>
            </a:r>
          </a:p>
        </p:txBody>
      </p:sp>
      <p:sp>
        <p:nvSpPr>
          <p:cNvPr id="2" name="Instructions">
            <a:extLst>
              <a:ext uri="{FF2B5EF4-FFF2-40B4-BE49-F238E27FC236}">
                <a16:creationId xmlns:a16="http://schemas.microsoft.com/office/drawing/2014/main" id="{F846DCCB-630E-EB47-B09A-CB633F6EE1EA}"/>
              </a:ext>
            </a:extLst>
          </p:cNvPr>
          <p:cNvSpPr/>
          <p:nvPr userDrawn="1"/>
        </p:nvSpPr>
        <p:spPr>
          <a:xfrm>
            <a:off x="46641852" y="-173752"/>
            <a:ext cx="17096404" cy="306163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4200"/>
              </a:spcBef>
              <a:spcAft>
                <a:spcPts val="2282"/>
              </a:spcAft>
              <a:buClrTx/>
              <a:buSzTx/>
              <a:buFontTx/>
              <a:buNone/>
              <a:tabLst/>
              <a:defRPr/>
            </a:pPr>
            <a:r>
              <a:rPr kumimoji="0" lang="en-GB" sz="8800" b="0" i="0" u="none" strike="noStrike" kern="1200" cap="none" spc="0" normalizeH="0" baseline="0" dirty="0">
                <a:ln>
                  <a:noFill/>
                </a:ln>
                <a:solidFill>
                  <a:srgbClr val="7F7F7F"/>
                </a:solidFill>
                <a:effectLst/>
                <a:uLnTx/>
                <a:uFillTx/>
                <a:latin typeface="Calibri" pitchFamily="34" charset="0"/>
                <a:ea typeface="+mn-ea"/>
                <a:cs typeface="Calibri" panose="020F0502020204030204" pitchFamily="34" charset="0"/>
              </a:rPr>
              <a:t>Image quality:</a:t>
            </a:r>
          </a:p>
          <a:p>
            <a:r>
              <a:rPr lang="en-GB" sz="6000" kern="1200" dirty="0">
                <a:solidFill>
                  <a:schemeClr val="bg1">
                    <a:lumMod val="50000"/>
                  </a:schemeClr>
                </a:solidFill>
                <a:effectLst/>
                <a:latin typeface="+mn-lt"/>
                <a:ea typeface="+mn-ea"/>
                <a:cs typeface="+mn-cs"/>
              </a:rPr>
              <a:t>You can insert images or logos by clicking </a:t>
            </a:r>
            <a:r>
              <a:rPr lang="en-GB" sz="6000" b="1" i="1" kern="1200" dirty="0">
                <a:solidFill>
                  <a:schemeClr val="bg1">
                    <a:lumMod val="50000"/>
                  </a:schemeClr>
                </a:solidFill>
                <a:effectLst/>
                <a:latin typeface="+mn-lt"/>
                <a:ea typeface="+mn-ea"/>
                <a:cs typeface="+mn-cs"/>
              </a:rPr>
              <a:t>Insert &gt; Picture</a:t>
            </a:r>
            <a:r>
              <a:rPr lang="en-GB" sz="6000" kern="1200" dirty="0">
                <a:solidFill>
                  <a:schemeClr val="bg1">
                    <a:lumMod val="50000"/>
                  </a:schemeClr>
                </a:solidFill>
                <a:effectLst/>
                <a:latin typeface="+mn-lt"/>
                <a:ea typeface="+mn-ea"/>
                <a:cs typeface="+mn-cs"/>
              </a:rPr>
              <a:t> or by </a:t>
            </a:r>
            <a:r>
              <a:rPr lang="en-GB" sz="6000" b="1" i="1" kern="1200" dirty="0">
                <a:solidFill>
                  <a:schemeClr val="bg1">
                    <a:lumMod val="50000"/>
                  </a:schemeClr>
                </a:solidFill>
                <a:effectLst/>
                <a:latin typeface="+mn-lt"/>
                <a:ea typeface="+mn-ea"/>
                <a:cs typeface="+mn-cs"/>
              </a:rPr>
              <a:t>copy</a:t>
            </a:r>
            <a:r>
              <a:rPr lang="en-GB" sz="6000" kern="1200" dirty="0">
                <a:solidFill>
                  <a:schemeClr val="bg1">
                    <a:lumMod val="50000"/>
                  </a:schemeClr>
                </a:solidFill>
                <a:effectLst/>
                <a:latin typeface="+mn-lt"/>
                <a:ea typeface="+mn-ea"/>
                <a:cs typeface="+mn-cs"/>
              </a:rPr>
              <a:t> and </a:t>
            </a:r>
            <a:r>
              <a:rPr lang="en-GB" sz="6000" b="1" i="1" kern="1200" dirty="0">
                <a:solidFill>
                  <a:schemeClr val="bg1">
                    <a:lumMod val="50000"/>
                  </a:schemeClr>
                </a:solidFill>
                <a:effectLst/>
                <a:latin typeface="+mn-lt"/>
                <a:ea typeface="+mn-ea"/>
                <a:cs typeface="+mn-cs"/>
              </a:rPr>
              <a:t>paste</a:t>
            </a:r>
            <a:r>
              <a:rPr lang="en-GB" sz="6000" kern="1200" dirty="0">
                <a:solidFill>
                  <a:schemeClr val="bg1">
                    <a:lumMod val="50000"/>
                  </a:schemeClr>
                </a:solidFill>
                <a:effectLst/>
                <a:latin typeface="+mn-lt"/>
                <a:ea typeface="+mn-ea"/>
                <a:cs typeface="+mn-cs"/>
              </a:rPr>
              <a:t>.</a:t>
            </a:r>
          </a:p>
          <a:p>
            <a:pPr>
              <a:spcBef>
                <a:spcPts val="2400"/>
              </a:spcBef>
            </a:pPr>
            <a:r>
              <a:rPr lang="en-GB" sz="6000" kern="1200" dirty="0">
                <a:solidFill>
                  <a:schemeClr val="bg1">
                    <a:lumMod val="50000"/>
                  </a:schemeClr>
                </a:solidFill>
                <a:effectLst/>
                <a:latin typeface="+mn-lt"/>
                <a:ea typeface="+mn-ea"/>
                <a:cs typeface="+mn-cs"/>
              </a:rPr>
              <a:t>You can search icons here </a:t>
            </a:r>
            <a:r>
              <a:rPr lang="en-GB" sz="6000" u="sng" kern="1200" dirty="0">
                <a:solidFill>
                  <a:schemeClr val="bg1">
                    <a:lumMod val="50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https://design.google.com/icons/</a:t>
            </a:r>
            <a:r>
              <a:rPr lang="en-GB" sz="6000" kern="1200" dirty="0">
                <a:solidFill>
                  <a:schemeClr val="bg1">
                    <a:lumMod val="50000"/>
                  </a:schemeClr>
                </a:solidFill>
                <a:effectLst/>
                <a:latin typeface="+mn-lt"/>
                <a:ea typeface="+mn-ea"/>
                <a:cs typeface="+mn-cs"/>
              </a:rPr>
              <a:t>, for example.</a:t>
            </a:r>
          </a:p>
          <a:p>
            <a:pPr>
              <a:spcBef>
                <a:spcPts val="2400"/>
              </a:spcBef>
              <a:spcAft>
                <a:spcPts val="2200"/>
              </a:spcAft>
            </a:pPr>
            <a:r>
              <a:rPr lang="en-GB" sz="6000" kern="1200" dirty="0">
                <a:solidFill>
                  <a:schemeClr val="bg1">
                    <a:lumMod val="50000"/>
                  </a:schemeClr>
                </a:solidFill>
                <a:effectLst/>
                <a:latin typeface="+mn-lt"/>
                <a:ea typeface="+mn-ea"/>
                <a:cs typeface="+mn-cs"/>
              </a:rPr>
              <a:t>To obtain optimal results, the </a:t>
            </a:r>
            <a:r>
              <a:rPr lang="en-GB" sz="6000" b="1" kern="1200" dirty="0">
                <a:solidFill>
                  <a:schemeClr val="bg1">
                    <a:lumMod val="50000"/>
                  </a:schemeClr>
                </a:solidFill>
                <a:effectLst/>
                <a:latin typeface="+mn-lt"/>
                <a:ea typeface="+mn-ea"/>
                <a:cs typeface="+mn-cs"/>
              </a:rPr>
              <a:t>photos</a:t>
            </a:r>
            <a:r>
              <a:rPr lang="en-GB" sz="6000" kern="1200" dirty="0">
                <a:solidFill>
                  <a:schemeClr val="bg1">
                    <a:lumMod val="50000"/>
                  </a:schemeClr>
                </a:solidFill>
                <a:effectLst/>
                <a:latin typeface="+mn-lt"/>
                <a:ea typeface="+mn-ea"/>
                <a:cs typeface="+mn-cs"/>
              </a:rPr>
              <a:t> should have a resolution of at least </a:t>
            </a:r>
            <a:r>
              <a:rPr lang="en-GB" sz="6000" b="1" kern="1200" dirty="0">
                <a:solidFill>
                  <a:schemeClr val="bg1">
                    <a:lumMod val="50000"/>
                  </a:schemeClr>
                </a:solidFill>
                <a:effectLst/>
                <a:latin typeface="+mn-lt"/>
                <a:ea typeface="+mn-ea"/>
                <a:cs typeface="+mn-cs"/>
              </a:rPr>
              <a:t>150 pixels per inch</a:t>
            </a:r>
            <a:r>
              <a:rPr lang="en-GB" sz="6000" kern="1200" dirty="0">
                <a:solidFill>
                  <a:schemeClr val="bg1">
                    <a:lumMod val="50000"/>
                  </a:schemeClr>
                </a:solidFill>
                <a:effectLst/>
                <a:latin typeface="+mn-lt"/>
                <a:ea typeface="+mn-ea"/>
                <a:cs typeface="+mn-cs"/>
              </a:rPr>
              <a:t> (</a:t>
            </a:r>
            <a:r>
              <a:rPr lang="en-GB" sz="6000" kern="1200" dirty="0" err="1">
                <a:solidFill>
                  <a:schemeClr val="bg1">
                    <a:lumMod val="50000"/>
                  </a:schemeClr>
                </a:solidFill>
                <a:effectLst/>
                <a:latin typeface="+mn-lt"/>
                <a:ea typeface="+mn-ea"/>
                <a:cs typeface="+mn-cs"/>
              </a:rPr>
              <a:t>ppi</a:t>
            </a:r>
            <a:r>
              <a:rPr lang="en-GB" sz="6000" kern="1200" dirty="0">
                <a:solidFill>
                  <a:schemeClr val="bg1">
                    <a:lumMod val="50000"/>
                  </a:schemeClr>
                </a:solidFill>
                <a:effectLst/>
                <a:latin typeface="+mn-lt"/>
                <a:ea typeface="+mn-ea"/>
                <a:cs typeface="+mn-cs"/>
              </a:rPr>
              <a:t>) </a:t>
            </a:r>
            <a:r>
              <a:rPr lang="en-GB" sz="6000" b="1" kern="1200" dirty="0">
                <a:solidFill>
                  <a:schemeClr val="bg1">
                    <a:lumMod val="50000"/>
                  </a:schemeClr>
                </a:solidFill>
                <a:effectLst/>
                <a:latin typeface="+mn-lt"/>
                <a:ea typeface="+mn-ea"/>
                <a:cs typeface="+mn-cs"/>
              </a:rPr>
              <a:t>in the final print size, logos should ideally have 300 </a:t>
            </a:r>
            <a:r>
              <a:rPr lang="en-GB" sz="6000" b="1" kern="1200" dirty="0" err="1">
                <a:solidFill>
                  <a:schemeClr val="bg1">
                    <a:lumMod val="50000"/>
                  </a:schemeClr>
                </a:solidFill>
                <a:effectLst/>
                <a:latin typeface="+mn-lt"/>
                <a:ea typeface="+mn-ea"/>
                <a:cs typeface="+mn-cs"/>
              </a:rPr>
              <a:t>ppi</a:t>
            </a:r>
            <a:r>
              <a:rPr lang="en-GB" sz="6000" kern="1200" dirty="0">
                <a:solidFill>
                  <a:schemeClr val="bg1">
                    <a:lumMod val="50000"/>
                  </a:schemeClr>
                </a:solidFill>
                <a:effectLst/>
                <a:latin typeface="+mn-lt"/>
                <a:ea typeface="+mn-ea"/>
                <a:cs typeface="+mn-cs"/>
              </a:rPr>
              <a:t>. For example, a photo in the size of 1,600 x 1,200 pixels on the printed poster with about 25 x 20 cm would be ideal.</a:t>
            </a:r>
          </a:p>
          <a:p>
            <a:pPr>
              <a:spcAft>
                <a:spcPts val="2200"/>
              </a:spcAft>
            </a:pPr>
            <a:r>
              <a:rPr lang="en-GB" sz="6000" kern="1200" dirty="0">
                <a:solidFill>
                  <a:schemeClr val="bg1">
                    <a:lumMod val="50000"/>
                  </a:schemeClr>
                </a:solidFill>
                <a:effectLst/>
                <a:latin typeface="+mn-lt"/>
                <a:ea typeface="+mn-ea"/>
                <a:cs typeface="+mn-cs"/>
              </a:rPr>
              <a:t>To get a </a:t>
            </a:r>
            <a:r>
              <a:rPr lang="en-GB" sz="6000" b="1" kern="1200" dirty="0">
                <a:solidFill>
                  <a:schemeClr val="bg1">
                    <a:lumMod val="50000"/>
                  </a:schemeClr>
                </a:solidFill>
                <a:effectLst/>
                <a:latin typeface="+mn-lt"/>
                <a:ea typeface="+mn-ea"/>
                <a:cs typeface="+mn-cs"/>
              </a:rPr>
              <a:t>preview of the print quality</a:t>
            </a:r>
            <a:r>
              <a:rPr lang="en-GB" sz="6000" kern="1200" dirty="0">
                <a:solidFill>
                  <a:schemeClr val="bg1">
                    <a:lumMod val="50000"/>
                  </a:schemeClr>
                </a:solidFill>
                <a:effectLst/>
                <a:latin typeface="+mn-lt"/>
                <a:ea typeface="+mn-ea"/>
                <a:cs typeface="+mn-cs"/>
              </a:rPr>
              <a:t>, please select a zoom level of at least 100 %. </a:t>
            </a:r>
          </a:p>
          <a:p>
            <a:r>
              <a:rPr lang="en-GB" sz="6000" kern="1200" dirty="0">
                <a:solidFill>
                  <a:schemeClr val="bg1">
                    <a:lumMod val="50000"/>
                  </a:schemeClr>
                </a:solidFill>
                <a:effectLst/>
                <a:latin typeface="+mn-lt"/>
                <a:ea typeface="+mn-ea"/>
                <a:cs typeface="+mn-cs"/>
              </a:rPr>
              <a:t>Please note that, for example, a logo from a website will never have the correct resolution.</a:t>
            </a:r>
          </a:p>
          <a:p>
            <a:pPr marL="0" marR="0" lvl="0" indent="0" algn="l" defTabSz="914400" rtl="0" eaLnBrk="1" fontAlgn="auto" latinLnBrk="0" hangingPunct="1">
              <a:lnSpc>
                <a:spcPct val="100000"/>
              </a:lnSpc>
              <a:spcBef>
                <a:spcPts val="4200"/>
              </a:spcBef>
              <a:spcAft>
                <a:spcPts val="2282"/>
              </a:spcAft>
              <a:buClrTx/>
              <a:buSzTx/>
              <a:buFontTx/>
              <a:buNone/>
              <a:tabLst/>
              <a:defRPr/>
            </a:pPr>
            <a:r>
              <a:rPr kumimoji="0" lang="en-GB" sz="8800" b="0" i="0" u="none" strike="noStrike" kern="1200" cap="none" spc="0" normalizeH="0" baseline="0" dirty="0">
                <a:ln>
                  <a:noFill/>
                </a:ln>
                <a:solidFill>
                  <a:srgbClr val="7F7F7F"/>
                </a:solidFill>
                <a:effectLst/>
                <a:uLnTx/>
                <a:uFillTx/>
                <a:latin typeface="Calibri" pitchFamily="34" charset="0"/>
                <a:ea typeface="+mn-ea"/>
                <a:cs typeface="Calibri" panose="020F0502020204030204" pitchFamily="34" charset="0"/>
              </a:rPr>
              <a:t>Colour scheme:</a:t>
            </a:r>
          </a:p>
          <a:p>
            <a:pPr>
              <a:spcAft>
                <a:spcPts val="2200"/>
              </a:spcAft>
            </a:pPr>
            <a:r>
              <a:rPr lang="en-GB" sz="6000" kern="1200" dirty="0">
                <a:solidFill>
                  <a:schemeClr val="bg1">
                    <a:lumMod val="50000"/>
                  </a:schemeClr>
                </a:solidFill>
                <a:effectLst/>
                <a:latin typeface="+mn-lt"/>
                <a:ea typeface="+mn-ea"/>
                <a:cs typeface="+mn-cs"/>
              </a:rPr>
              <a:t>The colour theme of this template corresponds to the corporate design guidelines of the University of Vienna. </a:t>
            </a:r>
            <a:r>
              <a:rPr lang="en-GB" sz="6000" b="1" kern="1200" dirty="0">
                <a:solidFill>
                  <a:schemeClr val="bg1">
                    <a:lumMod val="50000"/>
                  </a:schemeClr>
                </a:solidFill>
                <a:effectLst/>
                <a:latin typeface="+mn-lt"/>
                <a:ea typeface="+mn-ea"/>
                <a:cs typeface="+mn-cs"/>
              </a:rPr>
              <a:t>Please do not change the colour theme</a:t>
            </a:r>
            <a:r>
              <a:rPr lang="en-GB" sz="6000" kern="1200" dirty="0">
                <a:solidFill>
                  <a:schemeClr val="bg1">
                    <a:lumMod val="50000"/>
                  </a:schemeClr>
                </a:solidFill>
                <a:effectLst/>
                <a:latin typeface="+mn-lt"/>
                <a:ea typeface="+mn-ea"/>
                <a:cs typeface="+mn-cs"/>
              </a:rPr>
              <a:t> or the colours of the bars (top and bottom). </a:t>
            </a:r>
          </a:p>
          <a:p>
            <a:r>
              <a:rPr lang="en-GB" sz="6000" kern="1200" dirty="0">
                <a:solidFill>
                  <a:schemeClr val="bg1">
                    <a:lumMod val="50000"/>
                  </a:schemeClr>
                </a:solidFill>
                <a:effectLst/>
                <a:latin typeface="+mn-lt"/>
                <a:ea typeface="+mn-ea"/>
                <a:cs typeface="+mn-cs"/>
              </a:rPr>
              <a:t>You may choose blue, wine red or mint green for the boxes:</a:t>
            </a:r>
          </a:p>
          <a:p>
            <a:endParaRPr lang="en-GB" sz="6000" kern="1200" dirty="0">
              <a:solidFill>
                <a:schemeClr val="bg1">
                  <a:lumMod val="50000"/>
                </a:schemeClr>
              </a:solidFill>
              <a:effectLst/>
              <a:latin typeface="+mn-lt"/>
              <a:ea typeface="+mn-ea"/>
              <a:cs typeface="+mn-cs"/>
            </a:endParaRPr>
          </a:p>
        </p:txBody>
      </p:sp>
      <p:sp>
        <p:nvSpPr>
          <p:cNvPr id="3" name="Instructions">
            <a:extLst>
              <a:ext uri="{FF2B5EF4-FFF2-40B4-BE49-F238E27FC236}">
                <a16:creationId xmlns:a16="http://schemas.microsoft.com/office/drawing/2014/main" id="{D4E86B32-B9C2-AE7B-64AC-5A4623278F58}"/>
              </a:ext>
            </a:extLst>
          </p:cNvPr>
          <p:cNvSpPr/>
          <p:nvPr userDrawn="1"/>
        </p:nvSpPr>
        <p:spPr>
          <a:xfrm>
            <a:off x="-13777207" y="182880"/>
            <a:ext cx="11770607" cy="383544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7425" tIns="217425" rIns="217425" bIns="21742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2282"/>
              </a:spcAft>
              <a:buClrTx/>
              <a:buSzTx/>
              <a:buFontTx/>
              <a:buNone/>
              <a:tabLst/>
              <a:defRPr/>
            </a:pPr>
            <a:r>
              <a:rPr kumimoji="0" lang="en-GB" sz="8800" b="0" i="0" u="none" strike="noStrike" kern="1200" cap="none" spc="0" normalizeH="0" baseline="0" dirty="0">
                <a:ln>
                  <a:noFill/>
                </a:ln>
                <a:solidFill>
                  <a:srgbClr val="7F7F7F"/>
                </a:solidFill>
                <a:effectLst/>
                <a:uLnTx/>
                <a:uFillTx/>
                <a:latin typeface="Calibri" pitchFamily="34" charset="0"/>
                <a:ea typeface="+mn-ea"/>
                <a:cs typeface="Calibri" panose="020F0502020204030204" pitchFamily="34" charset="0"/>
              </a:rPr>
              <a:t>Poster size:</a:t>
            </a:r>
          </a:p>
          <a:p>
            <a:r>
              <a:rPr lang="en-GB" sz="6000" kern="1200" dirty="0">
                <a:solidFill>
                  <a:schemeClr val="bg1">
                    <a:lumMod val="50000"/>
                  </a:schemeClr>
                </a:solidFill>
                <a:effectLst/>
                <a:latin typeface="+mn-lt"/>
                <a:ea typeface="+mn-ea"/>
                <a:cs typeface="+mn-cs"/>
              </a:rPr>
              <a:t>This poster template has the format A0 with a size of 1,189 mm x 841 mm (46.8“width and 33.1“height ). It can be reduced to A1 by scaling it down by 70.6 %.</a:t>
            </a:r>
          </a:p>
          <a:p>
            <a:pPr marL="0" marR="0" lvl="0" indent="0" algn="l" defTabSz="914400" rtl="0" eaLnBrk="1" fontAlgn="auto" latinLnBrk="0" hangingPunct="1">
              <a:lnSpc>
                <a:spcPct val="100000"/>
              </a:lnSpc>
              <a:spcBef>
                <a:spcPts val="4200"/>
              </a:spcBef>
              <a:spcAft>
                <a:spcPts val="2282"/>
              </a:spcAft>
              <a:buClrTx/>
              <a:buSzTx/>
              <a:buFontTx/>
              <a:buNone/>
              <a:tabLst/>
              <a:defRPr/>
            </a:pPr>
            <a:r>
              <a:rPr kumimoji="0" lang="en-GB" sz="8800" b="0" i="0" u="none" strike="noStrike" kern="1200" cap="none" spc="0" normalizeH="0" baseline="0" dirty="0">
                <a:ln>
                  <a:noFill/>
                </a:ln>
                <a:solidFill>
                  <a:srgbClr val="7F7F7F"/>
                </a:solidFill>
                <a:effectLst/>
                <a:uLnTx/>
                <a:uFillTx/>
                <a:latin typeface="Calibri" pitchFamily="34" charset="0"/>
                <a:ea typeface="+mn-ea"/>
                <a:cs typeface="Calibri" panose="020F0502020204030204" pitchFamily="34" charset="0"/>
              </a:rPr>
              <a:t>Placeholder:</a:t>
            </a:r>
          </a:p>
          <a:p>
            <a:pPr>
              <a:spcAft>
                <a:spcPts val="2200"/>
              </a:spcAft>
            </a:pPr>
            <a:r>
              <a:rPr lang="en-GB" sz="6000" kern="1200" dirty="0">
                <a:solidFill>
                  <a:schemeClr val="bg1">
                    <a:lumMod val="50000"/>
                  </a:schemeClr>
                </a:solidFill>
                <a:effectLst/>
                <a:latin typeface="+mn-lt"/>
                <a:ea typeface="+mn-ea"/>
                <a:cs typeface="+mn-cs"/>
              </a:rPr>
              <a:t>You can find </a:t>
            </a:r>
            <a:r>
              <a:rPr lang="en-GB" sz="6000" b="1" kern="1200" dirty="0">
                <a:solidFill>
                  <a:schemeClr val="bg1">
                    <a:lumMod val="50000"/>
                  </a:schemeClr>
                </a:solidFill>
                <a:effectLst/>
                <a:latin typeface="+mn-lt"/>
                <a:ea typeface="+mn-ea"/>
                <a:cs typeface="+mn-cs"/>
              </a:rPr>
              <a:t>sample elements</a:t>
            </a:r>
            <a:r>
              <a:rPr lang="en-GB" sz="6000" kern="1200" dirty="0">
                <a:solidFill>
                  <a:schemeClr val="bg1">
                    <a:lumMod val="50000"/>
                  </a:schemeClr>
                </a:solidFill>
                <a:effectLst/>
                <a:latin typeface="+mn-lt"/>
                <a:ea typeface="+mn-ea"/>
                <a:cs typeface="+mn-cs"/>
              </a:rPr>
              <a:t> in the template, which can be changed in size and placed on the poster as required. Copy or delete elements according to your requirements. </a:t>
            </a:r>
          </a:p>
          <a:p>
            <a:r>
              <a:rPr lang="en-GB" sz="6000" kern="1200" dirty="0">
                <a:solidFill>
                  <a:schemeClr val="bg1">
                    <a:lumMod val="50000"/>
                  </a:schemeClr>
                </a:solidFill>
                <a:effectLst/>
                <a:latin typeface="+mn-lt"/>
                <a:ea typeface="+mn-ea"/>
                <a:cs typeface="+mn-cs"/>
              </a:rPr>
              <a:t>When creating your poster, please check with the conference organiser if there are any special requirements. </a:t>
            </a:r>
          </a:p>
          <a:p>
            <a:pPr marL="0" marR="0" lvl="0" indent="0" algn="l" defTabSz="914400" rtl="0" eaLnBrk="1" fontAlgn="auto" latinLnBrk="0" hangingPunct="1">
              <a:lnSpc>
                <a:spcPct val="100000"/>
              </a:lnSpc>
              <a:spcBef>
                <a:spcPts val="4200"/>
              </a:spcBef>
              <a:spcAft>
                <a:spcPts val="2282"/>
              </a:spcAft>
              <a:buClrTx/>
              <a:buSzTx/>
              <a:buFontTx/>
              <a:buNone/>
              <a:tabLst/>
              <a:defRPr/>
            </a:pPr>
            <a:r>
              <a:rPr kumimoji="0" lang="en-GB" sz="8800" b="0" i="0" u="none" strike="noStrike" kern="1200" cap="none" spc="0" normalizeH="0" baseline="0" dirty="0">
                <a:ln>
                  <a:noFill/>
                </a:ln>
                <a:solidFill>
                  <a:srgbClr val="7F7F7F"/>
                </a:solidFill>
                <a:effectLst/>
                <a:uLnTx/>
                <a:uFillTx/>
                <a:latin typeface="Calibri" pitchFamily="34" charset="0"/>
                <a:ea typeface="+mn-ea"/>
                <a:cs typeface="Calibri" panose="020F0502020204030204" pitchFamily="34" charset="0"/>
              </a:rPr>
              <a:t>Alignment of the elements:</a:t>
            </a:r>
          </a:p>
          <a:p>
            <a:pPr>
              <a:spcAft>
                <a:spcPts val="2200"/>
              </a:spcAft>
            </a:pPr>
            <a:r>
              <a:rPr lang="en-GB" sz="6000" kern="1200" dirty="0">
                <a:solidFill>
                  <a:schemeClr val="bg1">
                    <a:lumMod val="50000"/>
                  </a:schemeClr>
                </a:solidFill>
                <a:effectLst/>
                <a:latin typeface="+mn-lt"/>
                <a:ea typeface="+mn-ea"/>
                <a:cs typeface="+mn-cs"/>
              </a:rPr>
              <a:t>To simplify the alignment of the elements, please display the </a:t>
            </a:r>
            <a:r>
              <a:rPr lang="en-GB" sz="6000" b="1" kern="1200" dirty="0">
                <a:solidFill>
                  <a:schemeClr val="bg1">
                    <a:lumMod val="50000"/>
                  </a:schemeClr>
                </a:solidFill>
                <a:effectLst/>
                <a:latin typeface="+mn-lt"/>
                <a:ea typeface="+mn-ea"/>
                <a:cs typeface="+mn-cs"/>
              </a:rPr>
              <a:t>guides</a:t>
            </a:r>
            <a:r>
              <a:rPr lang="en-GB" sz="6000" kern="1200" dirty="0">
                <a:solidFill>
                  <a:schemeClr val="bg1">
                    <a:lumMod val="50000"/>
                  </a:schemeClr>
                </a:solidFill>
                <a:effectLst/>
                <a:latin typeface="+mn-lt"/>
                <a:ea typeface="+mn-ea"/>
                <a:cs typeface="+mn-cs"/>
              </a:rPr>
              <a:t> (which will not be printed). Display guides under View -&gt; Guides. </a:t>
            </a:r>
          </a:p>
          <a:p>
            <a:r>
              <a:rPr lang="en-GB" sz="6000" kern="1200" dirty="0">
                <a:solidFill>
                  <a:schemeClr val="bg1">
                    <a:lumMod val="50000"/>
                  </a:schemeClr>
                </a:solidFill>
                <a:effectLst/>
                <a:latin typeface="+mn-lt"/>
                <a:ea typeface="+mn-ea"/>
                <a:cs typeface="+mn-cs"/>
              </a:rPr>
              <a:t>To align the elements vertically, you can use the </a:t>
            </a:r>
            <a:r>
              <a:rPr lang="en-GB" sz="6000" i="1" kern="1200" dirty="0">
                <a:solidFill>
                  <a:schemeClr val="bg1">
                    <a:lumMod val="50000"/>
                  </a:schemeClr>
                </a:solidFill>
                <a:effectLst/>
                <a:latin typeface="+mn-lt"/>
                <a:ea typeface="+mn-ea"/>
                <a:cs typeface="+mn-cs"/>
              </a:rPr>
              <a:t>Align</a:t>
            </a:r>
            <a:r>
              <a:rPr lang="en-GB" sz="6000" kern="1200" dirty="0">
                <a:solidFill>
                  <a:schemeClr val="bg1">
                    <a:lumMod val="50000"/>
                  </a:schemeClr>
                </a:solidFill>
                <a:effectLst/>
                <a:latin typeface="+mn-lt"/>
                <a:ea typeface="+mn-ea"/>
                <a:cs typeface="+mn-cs"/>
              </a:rPr>
              <a:t> function (in the tab </a:t>
            </a:r>
            <a:r>
              <a:rPr lang="en-GB" sz="6000" i="1" kern="1200" dirty="0">
                <a:solidFill>
                  <a:schemeClr val="bg1">
                    <a:lumMod val="50000"/>
                  </a:schemeClr>
                </a:solidFill>
                <a:effectLst/>
                <a:latin typeface="+mn-lt"/>
                <a:ea typeface="+mn-ea"/>
                <a:cs typeface="+mn-cs"/>
              </a:rPr>
              <a:t>Shape Format</a:t>
            </a:r>
            <a:r>
              <a:rPr lang="en-GB" sz="6000" kern="1200" dirty="0">
                <a:solidFill>
                  <a:schemeClr val="bg1">
                    <a:lumMod val="50000"/>
                  </a:schemeClr>
                </a:solidFill>
                <a:effectLst/>
                <a:latin typeface="+mn-lt"/>
                <a:ea typeface="+mn-ea"/>
                <a:cs typeface="+mn-cs"/>
              </a:rPr>
              <a:t> &gt; </a:t>
            </a:r>
            <a:r>
              <a:rPr lang="en-GB" sz="6000" i="1" kern="1200" dirty="0">
                <a:solidFill>
                  <a:schemeClr val="bg1">
                    <a:lumMod val="50000"/>
                  </a:schemeClr>
                </a:solidFill>
                <a:effectLst/>
                <a:latin typeface="+mn-lt"/>
                <a:ea typeface="+mn-ea"/>
                <a:cs typeface="+mn-cs"/>
              </a:rPr>
              <a:t>Arrange</a:t>
            </a:r>
            <a:r>
              <a:rPr lang="en-GB" sz="6000" kern="1200" dirty="0">
                <a:solidFill>
                  <a:schemeClr val="bg1">
                    <a:lumMod val="50000"/>
                  </a:schemeClr>
                </a:solidFill>
                <a:effectLst/>
                <a:latin typeface="+mn-lt"/>
                <a:ea typeface="+mn-ea"/>
                <a:cs typeface="+mn-cs"/>
              </a:rPr>
              <a:t>).</a:t>
            </a:r>
          </a:p>
          <a:p>
            <a:pPr lvl="0">
              <a:spcBef>
                <a:spcPts val="0"/>
              </a:spcBef>
              <a:spcAft>
                <a:spcPts val="2282"/>
              </a:spcAft>
            </a:pPr>
            <a:endParaRPr lang="en-GB" sz="4400" noProof="0" dirty="0">
              <a:solidFill>
                <a:schemeClr val="bg1">
                  <a:lumMod val="50000"/>
                </a:schemeClr>
              </a:solidFill>
              <a:latin typeface="+mn-lt"/>
              <a:cs typeface="Calibri" panose="020F0502020204030204" pitchFamily="34" charset="0"/>
            </a:endParaRPr>
          </a:p>
          <a:p>
            <a:pPr lvl="0">
              <a:spcBef>
                <a:spcPts val="0"/>
              </a:spcBef>
              <a:spcAft>
                <a:spcPts val="2282"/>
              </a:spcAft>
            </a:pPr>
            <a:r>
              <a:rPr lang="en-GB" sz="4400" noProof="0" dirty="0">
                <a:solidFill>
                  <a:schemeClr val="bg1">
                    <a:lumMod val="50000"/>
                  </a:schemeClr>
                </a:solidFill>
                <a:latin typeface="+mn-lt"/>
                <a:cs typeface="Calibri" panose="020F0502020204030204" pitchFamily="34" charset="0"/>
              </a:rPr>
              <a:t>[This explanation will not be printed.]</a:t>
            </a:r>
          </a:p>
          <a:p>
            <a:pPr lvl="0">
              <a:spcBef>
                <a:spcPts val="0"/>
              </a:spcBef>
              <a:spcAft>
                <a:spcPts val="2282"/>
              </a:spcAft>
            </a:pPr>
            <a:endParaRPr lang="en-GB" sz="4400" noProof="0" dirty="0">
              <a:solidFill>
                <a:schemeClr val="bg1">
                  <a:lumMod val="50000"/>
                </a:schemeClr>
              </a:solidFill>
              <a:latin typeface="+mn-lt"/>
              <a:cs typeface="Calibri" panose="020F0502020204030204" pitchFamily="34" charset="0"/>
            </a:endParaRPr>
          </a:p>
          <a:p>
            <a:pPr lvl="0">
              <a:spcBef>
                <a:spcPts val="0"/>
              </a:spcBef>
              <a:spcAft>
                <a:spcPts val="2282"/>
              </a:spcAft>
            </a:pPr>
            <a:r>
              <a:rPr lang="en-GB" sz="8000" b="0" noProof="0" dirty="0">
                <a:solidFill>
                  <a:schemeClr val="bg1">
                    <a:lumMod val="50000"/>
                  </a:schemeClr>
                </a:solidFill>
                <a:latin typeface="+mn-lt"/>
                <a:cs typeface="Calibri" panose="020F0502020204030204" pitchFamily="34" charset="0"/>
              </a:rPr>
              <a:t>Result boxes headers</a:t>
            </a:r>
            <a:endParaRPr lang="en-GB" sz="4800" b="0" noProof="0" dirty="0">
              <a:solidFill>
                <a:schemeClr val="bg1">
                  <a:lumMod val="50000"/>
                </a:schemeClr>
              </a:solidFill>
              <a:latin typeface="+mn-lt"/>
              <a:cs typeface="Calibri" panose="020F0502020204030204" pitchFamily="34" charset="0"/>
            </a:endParaRPr>
          </a:p>
          <a:p>
            <a:pPr lvl="0">
              <a:spcBef>
                <a:spcPts val="0"/>
              </a:spcBef>
              <a:spcAft>
                <a:spcPts val="2282"/>
              </a:spcAft>
            </a:pPr>
            <a:r>
              <a:rPr lang="en-GB" sz="5400" noProof="0" dirty="0">
                <a:solidFill>
                  <a:schemeClr val="bg1">
                    <a:lumMod val="50000"/>
                  </a:schemeClr>
                </a:solidFill>
                <a:latin typeface="+mn-lt"/>
                <a:cs typeface="Calibri" panose="020F0502020204030204" pitchFamily="34" charset="0"/>
              </a:rPr>
              <a:t>Size of the header of the result boxes can change depending on the box size. Make sure to make them equally large before printing the poster. Adjusting them work similar changing the cell size of a table. [Click on the title and go to table / layout]</a:t>
            </a:r>
          </a:p>
        </p:txBody>
      </p:sp>
      <p:grpSp>
        <p:nvGrpSpPr>
          <p:cNvPr id="4" name="Group 3">
            <a:extLst>
              <a:ext uri="{FF2B5EF4-FFF2-40B4-BE49-F238E27FC236}">
                <a16:creationId xmlns:a16="http://schemas.microsoft.com/office/drawing/2014/main" id="{C995006B-284C-7E9B-1233-D30F14EB4751}"/>
              </a:ext>
            </a:extLst>
          </p:cNvPr>
          <p:cNvGrpSpPr/>
          <p:nvPr userDrawn="1"/>
        </p:nvGrpSpPr>
        <p:grpSpPr>
          <a:xfrm>
            <a:off x="48655269" y="24178884"/>
            <a:ext cx="6705600" cy="5087007"/>
            <a:chOff x="32110996" y="25796081"/>
            <a:chExt cx="6705600" cy="5087007"/>
          </a:xfrm>
        </p:grpSpPr>
        <p:pic>
          <p:nvPicPr>
            <p:cNvPr id="5" name="Picture 4">
              <a:extLst>
                <a:ext uri="{FF2B5EF4-FFF2-40B4-BE49-F238E27FC236}">
                  <a16:creationId xmlns:a16="http://schemas.microsoft.com/office/drawing/2014/main" id="{E2BF159D-6136-B979-5B9D-C82C920B81C6}"/>
                </a:ext>
              </a:extLst>
            </p:cNvPr>
            <p:cNvPicPr>
              <a:picLocks noChangeAspect="1"/>
            </p:cNvPicPr>
            <p:nvPr userDrawn="1"/>
          </p:nvPicPr>
          <p:blipFill>
            <a:blip r:embed="rId4"/>
            <a:stretch>
              <a:fillRect/>
            </a:stretch>
          </p:blipFill>
          <p:spPr>
            <a:xfrm>
              <a:off x="32110996" y="25796081"/>
              <a:ext cx="6705600" cy="5087007"/>
            </a:xfrm>
            <a:prstGeom prst="rect">
              <a:avLst/>
            </a:prstGeom>
          </p:spPr>
        </p:pic>
        <p:sp>
          <p:nvSpPr>
            <p:cNvPr id="7" name="Rechteck: abgerundete Ecken 20">
              <a:extLst>
                <a:ext uri="{FF2B5EF4-FFF2-40B4-BE49-F238E27FC236}">
                  <a16:creationId xmlns:a16="http://schemas.microsoft.com/office/drawing/2014/main" id="{72A1305B-9CDA-1219-0B1C-EDB90EBABE18}"/>
                </a:ext>
              </a:extLst>
            </p:cNvPr>
            <p:cNvSpPr/>
            <p:nvPr userDrawn="1"/>
          </p:nvSpPr>
          <p:spPr>
            <a:xfrm>
              <a:off x="34766735" y="26945792"/>
              <a:ext cx="1404983" cy="787323"/>
            </a:xfrm>
            <a:prstGeom prst="round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 name="Rechteck: abgerundete Ecken 21">
              <a:extLst>
                <a:ext uri="{FF2B5EF4-FFF2-40B4-BE49-F238E27FC236}">
                  <a16:creationId xmlns:a16="http://schemas.microsoft.com/office/drawing/2014/main" id="{214F5AD6-E58C-535A-466A-E5871A9D29B9}"/>
                </a:ext>
              </a:extLst>
            </p:cNvPr>
            <p:cNvSpPr/>
            <p:nvPr userDrawn="1"/>
          </p:nvSpPr>
          <p:spPr>
            <a:xfrm>
              <a:off x="38087603" y="26945792"/>
              <a:ext cx="638629" cy="787323"/>
            </a:xfrm>
            <a:prstGeom prst="round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spTree>
    <p:extLst>
      <p:ext uri="{BB962C8B-B14F-4D97-AF65-F5344CB8AC3E}">
        <p14:creationId xmlns:p14="http://schemas.microsoft.com/office/powerpoint/2010/main" val="283073399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4" name="Rechteck 153">
            <a:extLst>
              <a:ext uri="{FF2B5EF4-FFF2-40B4-BE49-F238E27FC236}">
                <a16:creationId xmlns:a16="http://schemas.microsoft.com/office/drawing/2014/main" id="{8043BAD3-6CBA-4096-92F7-5D8F7DFBF63F}"/>
              </a:ext>
            </a:extLst>
          </p:cNvPr>
          <p:cNvSpPr/>
          <p:nvPr userDrawn="1"/>
        </p:nvSpPr>
        <p:spPr>
          <a:xfrm>
            <a:off x="13836325" y="-47877"/>
            <a:ext cx="15120000" cy="29584108"/>
          </a:xfrm>
          <a:prstGeom prst="rect">
            <a:avLst/>
          </a:prstGeom>
          <a:solidFill>
            <a:srgbClr val="0063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9281" tIns="64640" rIns="129281" bIns="64640" numCol="1" spcCol="0" rtlCol="0" fromWordArt="0" anchor="ctr" anchorCtr="0" forceAA="0" compatLnSpc="1">
            <a:prstTxWarp prst="textNoShape">
              <a:avLst/>
            </a:prstTxWarp>
            <a:noAutofit/>
          </a:bodyPr>
          <a:lstStyle/>
          <a:p>
            <a:endParaRPr lang="en-GB" sz="2545" dirty="0"/>
          </a:p>
        </p:txBody>
      </p:sp>
    </p:spTree>
    <p:extLst>
      <p:ext uri="{BB962C8B-B14F-4D97-AF65-F5344CB8AC3E}">
        <p14:creationId xmlns:p14="http://schemas.microsoft.com/office/powerpoint/2010/main" val="1143142645"/>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3209296" rtl="0" eaLnBrk="1" latinLnBrk="0" hangingPunct="1">
        <a:lnSpc>
          <a:spcPct val="100000"/>
        </a:lnSpc>
        <a:spcBef>
          <a:spcPct val="0"/>
        </a:spcBef>
        <a:buNone/>
        <a:defRPr sz="8483" b="1" kern="1200">
          <a:solidFill>
            <a:schemeClr val="bg1"/>
          </a:solidFill>
          <a:latin typeface="+mj-lt"/>
          <a:ea typeface="+mj-ea"/>
          <a:cs typeface="+mj-cs"/>
        </a:defRPr>
      </a:lvl1pPr>
    </p:titleStyle>
    <p:bodyStyle>
      <a:lvl1pPr marL="498239" indent="-498239" algn="l" defTabSz="3209296" rtl="0" eaLnBrk="1" latinLnBrk="0" hangingPunct="1">
        <a:lnSpc>
          <a:spcPct val="95000"/>
        </a:lnSpc>
        <a:spcBef>
          <a:spcPts val="3510"/>
        </a:spcBef>
        <a:buClr>
          <a:schemeClr val="accent1"/>
        </a:buClr>
        <a:buFont typeface="Arial" panose="020B0604020202020204" pitchFamily="34" charset="0"/>
        <a:buChar char="•"/>
        <a:defRPr sz="4241" kern="1200">
          <a:solidFill>
            <a:schemeClr val="tx1"/>
          </a:solidFill>
          <a:latin typeface="+mn-lt"/>
          <a:ea typeface="+mn-ea"/>
          <a:cs typeface="+mn-cs"/>
        </a:defRPr>
      </a:lvl1pPr>
      <a:lvl2pPr marL="1018921" indent="-516194" algn="l" defTabSz="3209296" rtl="0" eaLnBrk="1" latinLnBrk="0" hangingPunct="1">
        <a:lnSpc>
          <a:spcPct val="95000"/>
        </a:lnSpc>
        <a:spcBef>
          <a:spcPts val="1755"/>
        </a:spcBef>
        <a:buSzPct val="100000"/>
        <a:buFont typeface="Calibri" panose="020F0502020204030204" pitchFamily="34" charset="0"/>
        <a:buChar char="◦"/>
        <a:defRPr sz="4241" kern="1200">
          <a:solidFill>
            <a:schemeClr val="tx1"/>
          </a:solidFill>
          <a:latin typeface="+mn-lt"/>
          <a:ea typeface="+mn-ea"/>
          <a:cs typeface="+mn-cs"/>
        </a:defRPr>
      </a:lvl2pPr>
      <a:lvl3pPr marL="1521650" indent="-502727" algn="l" defTabSz="3209296" rtl="0" eaLnBrk="1" latinLnBrk="0" hangingPunct="1">
        <a:lnSpc>
          <a:spcPct val="95000"/>
        </a:lnSpc>
        <a:spcBef>
          <a:spcPts val="1755"/>
        </a:spcBef>
        <a:buFont typeface="Symbol" panose="05050102010706020507" pitchFamily="18" charset="2"/>
        <a:buChar char="-"/>
        <a:defRPr sz="4241" kern="1200">
          <a:solidFill>
            <a:schemeClr val="tx1"/>
          </a:solidFill>
          <a:latin typeface="+mn-lt"/>
          <a:ea typeface="+mn-ea"/>
          <a:cs typeface="+mn-cs"/>
        </a:defRPr>
      </a:lvl3pPr>
      <a:lvl4pPr marL="2024378" indent="-502727" algn="l" defTabSz="3209296" rtl="0" eaLnBrk="1" latinLnBrk="0" hangingPunct="1">
        <a:lnSpc>
          <a:spcPct val="95000"/>
        </a:lnSpc>
        <a:spcBef>
          <a:spcPts val="1755"/>
        </a:spcBef>
        <a:buFont typeface="Arial" panose="020B0604020202020204" pitchFamily="34" charset="0"/>
        <a:buChar char="•"/>
        <a:defRPr sz="4241" kern="1200">
          <a:solidFill>
            <a:schemeClr val="tx1"/>
          </a:solidFill>
          <a:latin typeface="+mn-lt"/>
          <a:ea typeface="+mn-ea"/>
          <a:cs typeface="+mn-cs"/>
        </a:defRPr>
      </a:lvl4pPr>
      <a:lvl5pPr marL="2542815" indent="-518439" algn="l" defTabSz="3209296" rtl="0" eaLnBrk="1" latinLnBrk="0" hangingPunct="1">
        <a:lnSpc>
          <a:spcPct val="95000"/>
        </a:lnSpc>
        <a:spcBef>
          <a:spcPts val="1755"/>
        </a:spcBef>
        <a:buFont typeface="Symbol" panose="05050102010706020507" pitchFamily="18" charset="2"/>
        <a:buChar char="-"/>
        <a:defRPr sz="4241" kern="1200">
          <a:solidFill>
            <a:schemeClr val="tx1"/>
          </a:solidFill>
          <a:latin typeface="+mn-lt"/>
          <a:ea typeface="+mn-ea"/>
          <a:cs typeface="+mn-cs"/>
        </a:defRPr>
      </a:lvl5pPr>
      <a:lvl6pPr marL="8825566" indent="-802324" algn="l" defTabSz="3209296" rtl="0" eaLnBrk="1" latinLnBrk="0" hangingPunct="1">
        <a:lnSpc>
          <a:spcPct val="90000"/>
        </a:lnSpc>
        <a:spcBef>
          <a:spcPts val="1755"/>
        </a:spcBef>
        <a:buFont typeface="Arial" panose="020B0604020202020204" pitchFamily="34" charset="0"/>
        <a:buChar char="•"/>
        <a:defRPr sz="6318" kern="1200">
          <a:solidFill>
            <a:schemeClr val="tx1"/>
          </a:solidFill>
          <a:latin typeface="+mn-lt"/>
          <a:ea typeface="+mn-ea"/>
          <a:cs typeface="+mn-cs"/>
        </a:defRPr>
      </a:lvl6pPr>
      <a:lvl7pPr marL="10430213" indent="-802324" algn="l" defTabSz="3209296" rtl="0" eaLnBrk="1" latinLnBrk="0" hangingPunct="1">
        <a:lnSpc>
          <a:spcPct val="90000"/>
        </a:lnSpc>
        <a:spcBef>
          <a:spcPts val="1755"/>
        </a:spcBef>
        <a:buFont typeface="Arial" panose="020B0604020202020204" pitchFamily="34" charset="0"/>
        <a:buChar char="•"/>
        <a:defRPr sz="6318" kern="1200">
          <a:solidFill>
            <a:schemeClr val="tx1"/>
          </a:solidFill>
          <a:latin typeface="+mn-lt"/>
          <a:ea typeface="+mn-ea"/>
          <a:cs typeface="+mn-cs"/>
        </a:defRPr>
      </a:lvl7pPr>
      <a:lvl8pPr marL="12034862" indent="-802324" algn="l" defTabSz="3209296" rtl="0" eaLnBrk="1" latinLnBrk="0" hangingPunct="1">
        <a:lnSpc>
          <a:spcPct val="90000"/>
        </a:lnSpc>
        <a:spcBef>
          <a:spcPts val="1755"/>
        </a:spcBef>
        <a:buFont typeface="Arial" panose="020B0604020202020204" pitchFamily="34" charset="0"/>
        <a:buChar char="•"/>
        <a:defRPr sz="6318" kern="1200">
          <a:solidFill>
            <a:schemeClr val="tx1"/>
          </a:solidFill>
          <a:latin typeface="+mn-lt"/>
          <a:ea typeface="+mn-ea"/>
          <a:cs typeface="+mn-cs"/>
        </a:defRPr>
      </a:lvl8pPr>
      <a:lvl9pPr marL="13639510" indent="-802324" algn="l" defTabSz="3209296" rtl="0" eaLnBrk="1" latinLnBrk="0" hangingPunct="1">
        <a:lnSpc>
          <a:spcPct val="90000"/>
        </a:lnSpc>
        <a:spcBef>
          <a:spcPts val="1755"/>
        </a:spcBef>
        <a:buFont typeface="Arial" panose="020B0604020202020204" pitchFamily="34" charset="0"/>
        <a:buChar char="•"/>
        <a:defRPr sz="6318" kern="1200">
          <a:solidFill>
            <a:schemeClr val="tx1"/>
          </a:solidFill>
          <a:latin typeface="+mn-lt"/>
          <a:ea typeface="+mn-ea"/>
          <a:cs typeface="+mn-cs"/>
        </a:defRPr>
      </a:lvl9pPr>
    </p:bodyStyle>
    <p:otherStyle>
      <a:defPPr>
        <a:defRPr lang="de-DE"/>
      </a:defPPr>
      <a:lvl1pPr marL="0" algn="l" defTabSz="3209296" rtl="0" eaLnBrk="1" latinLnBrk="0" hangingPunct="1">
        <a:defRPr sz="6318" kern="1200">
          <a:solidFill>
            <a:schemeClr val="tx1"/>
          </a:solidFill>
          <a:latin typeface="+mn-lt"/>
          <a:ea typeface="+mn-ea"/>
          <a:cs typeface="+mn-cs"/>
        </a:defRPr>
      </a:lvl1pPr>
      <a:lvl2pPr marL="1604647" algn="l" defTabSz="3209296" rtl="0" eaLnBrk="1" latinLnBrk="0" hangingPunct="1">
        <a:defRPr sz="6318" kern="1200">
          <a:solidFill>
            <a:schemeClr val="tx1"/>
          </a:solidFill>
          <a:latin typeface="+mn-lt"/>
          <a:ea typeface="+mn-ea"/>
          <a:cs typeface="+mn-cs"/>
        </a:defRPr>
      </a:lvl2pPr>
      <a:lvl3pPr marL="3209296" algn="l" defTabSz="3209296" rtl="0" eaLnBrk="1" latinLnBrk="0" hangingPunct="1">
        <a:defRPr sz="6318" kern="1200">
          <a:solidFill>
            <a:schemeClr val="tx1"/>
          </a:solidFill>
          <a:latin typeface="+mn-lt"/>
          <a:ea typeface="+mn-ea"/>
          <a:cs typeface="+mn-cs"/>
        </a:defRPr>
      </a:lvl3pPr>
      <a:lvl4pPr marL="4813945" algn="l" defTabSz="3209296" rtl="0" eaLnBrk="1" latinLnBrk="0" hangingPunct="1">
        <a:defRPr sz="6318" kern="1200">
          <a:solidFill>
            <a:schemeClr val="tx1"/>
          </a:solidFill>
          <a:latin typeface="+mn-lt"/>
          <a:ea typeface="+mn-ea"/>
          <a:cs typeface="+mn-cs"/>
        </a:defRPr>
      </a:lvl4pPr>
      <a:lvl5pPr marL="6418594" algn="l" defTabSz="3209296" rtl="0" eaLnBrk="1" latinLnBrk="0" hangingPunct="1">
        <a:defRPr sz="6318" kern="1200">
          <a:solidFill>
            <a:schemeClr val="tx1"/>
          </a:solidFill>
          <a:latin typeface="+mn-lt"/>
          <a:ea typeface="+mn-ea"/>
          <a:cs typeface="+mn-cs"/>
        </a:defRPr>
      </a:lvl5pPr>
      <a:lvl6pPr marL="8023241" algn="l" defTabSz="3209296" rtl="0" eaLnBrk="1" latinLnBrk="0" hangingPunct="1">
        <a:defRPr sz="6318" kern="1200">
          <a:solidFill>
            <a:schemeClr val="tx1"/>
          </a:solidFill>
          <a:latin typeface="+mn-lt"/>
          <a:ea typeface="+mn-ea"/>
          <a:cs typeface="+mn-cs"/>
        </a:defRPr>
      </a:lvl6pPr>
      <a:lvl7pPr marL="9627890" algn="l" defTabSz="3209296" rtl="0" eaLnBrk="1" latinLnBrk="0" hangingPunct="1">
        <a:defRPr sz="6318" kern="1200">
          <a:solidFill>
            <a:schemeClr val="tx1"/>
          </a:solidFill>
          <a:latin typeface="+mn-lt"/>
          <a:ea typeface="+mn-ea"/>
          <a:cs typeface="+mn-cs"/>
        </a:defRPr>
      </a:lvl7pPr>
      <a:lvl8pPr marL="11232538" algn="l" defTabSz="3209296" rtl="0" eaLnBrk="1" latinLnBrk="0" hangingPunct="1">
        <a:defRPr sz="6318" kern="1200">
          <a:solidFill>
            <a:schemeClr val="tx1"/>
          </a:solidFill>
          <a:latin typeface="+mn-lt"/>
          <a:ea typeface="+mn-ea"/>
          <a:cs typeface="+mn-cs"/>
        </a:defRPr>
      </a:lvl8pPr>
      <a:lvl9pPr marL="12837185" algn="l" defTabSz="3209296" rtl="0" eaLnBrk="1" latinLnBrk="0" hangingPunct="1">
        <a:defRPr sz="6318" kern="1200">
          <a:solidFill>
            <a:schemeClr val="tx1"/>
          </a:solidFill>
          <a:latin typeface="+mn-lt"/>
          <a:ea typeface="+mn-ea"/>
          <a:cs typeface="+mn-cs"/>
        </a:defRPr>
      </a:lvl9pPr>
    </p:otherStyle>
  </p:txStyles>
  <p:extLst>
    <p:ext uri="{27BBF7A9-308A-43DC-89C8-2F10F3537804}">
      <p15:sldGuideLst xmlns:p15="http://schemas.microsoft.com/office/powerpoint/2012/main">
        <p15:guide id="16" pos="1805" userDrawn="1">
          <p15:clr>
            <a:srgbClr val="F26B43"/>
          </p15:clr>
        </p15:guide>
        <p15:guide id="17" pos="13796" userDrawn="1">
          <p15:clr>
            <a:srgbClr val="F26B43"/>
          </p15:clr>
        </p15:guide>
        <p15:guide id="23" orient="horz" pos="2876" userDrawn="1">
          <p15:clr>
            <a:srgbClr val="F26B43"/>
          </p15:clr>
        </p15:guide>
        <p15:guide id="26" pos="25151" userDrawn="1">
          <p15:clr>
            <a:srgbClr val="F26B43"/>
          </p15:clr>
        </p15:guide>
        <p15:guide id="27" pos="13478" userDrawn="1">
          <p15:clr>
            <a:srgbClr val="A4A3A4"/>
          </p15:clr>
        </p15:guide>
        <p15:guide id="28" orient="horz" pos="9500" userDrawn="1">
          <p15:clr>
            <a:srgbClr val="A4A3A4"/>
          </p15:clr>
        </p15:guide>
        <p15:guide id="29" orient="horz" pos="16833" userDrawn="1">
          <p15:clr>
            <a:srgbClr val="F26B43"/>
          </p15:clr>
        </p15:guide>
        <p15:guide id="30" pos="13151" userDrawn="1">
          <p15:clr>
            <a:srgbClr val="F26B43"/>
          </p15:clr>
        </p15:guide>
        <p15:guide id="31" pos="7796" userDrawn="1">
          <p15:clr>
            <a:srgbClr val="F26B43"/>
          </p15:clr>
        </p15:guide>
        <p15:guide id="32" pos="7160" userDrawn="1">
          <p15:clr>
            <a:srgbClr val="F26B43"/>
          </p15:clr>
        </p15:guide>
        <p15:guide id="33" pos="19155" userDrawn="1">
          <p15:clr>
            <a:srgbClr val="F26B43"/>
          </p15:clr>
        </p15:guide>
        <p15:guide id="34" pos="19795" userDrawn="1">
          <p15:clr>
            <a:srgbClr val="F26B43"/>
          </p15:clr>
        </p15:guide>
        <p15:guide id="35" orient="horz" pos="6150" userDrawn="1">
          <p15:clr>
            <a:srgbClr val="F26B43"/>
          </p15:clr>
        </p15:guide>
        <p15:guide id="36" orient="horz" pos="5742" userDrawn="1">
          <p15:clr>
            <a:srgbClr val="F26B43"/>
          </p15:clr>
        </p15:guide>
        <p15:guide id="37" orient="horz" pos="13484" userDrawn="1">
          <p15:clr>
            <a:srgbClr val="F26B43"/>
          </p15:clr>
        </p15:guide>
        <p15:guide id="38" orient="horz" pos="13167" userDrawn="1">
          <p15:clr>
            <a:srgbClr val="F26B43"/>
          </p15:clr>
        </p15:guide>
        <p15:guide id="40" orient="horz" pos="9820" userDrawn="1">
          <p15:clr>
            <a:srgbClr val="F26B43"/>
          </p15:clr>
        </p15:guide>
        <p15:guide id="41" orient="horz" pos="17257" userDrawn="1">
          <p15:clr>
            <a:srgbClr val="F26B43"/>
          </p15:clr>
        </p15:guide>
        <p15:guide id="42" orient="horz" pos="17578" userDrawn="1">
          <p15:clr>
            <a:srgbClr val="F26B43"/>
          </p15:clr>
        </p15:guide>
        <p15:guide id="43" orient="horz" pos="18747"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xml"/><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 name="Textfeld 56">
            <a:extLst>
              <a:ext uri="{FF2B5EF4-FFF2-40B4-BE49-F238E27FC236}">
                <a16:creationId xmlns:a16="http://schemas.microsoft.com/office/drawing/2014/main" id="{3963FC13-DC1B-B679-07E2-CE17A866BB6F}"/>
              </a:ext>
            </a:extLst>
          </p:cNvPr>
          <p:cNvSpPr txBox="1"/>
          <p:nvPr/>
        </p:nvSpPr>
        <p:spPr>
          <a:xfrm>
            <a:off x="14057015" y="18056046"/>
            <a:ext cx="14678619" cy="1938992"/>
          </a:xfrm>
          <a:prstGeom prst="rect">
            <a:avLst/>
          </a:prstGeom>
          <a:noFill/>
        </p:spPr>
        <p:txBody>
          <a:bodyPr wrap="square" rtlCol="0">
            <a:spAutoFit/>
          </a:bodyPr>
          <a:lstStyle/>
          <a:p>
            <a:pPr algn="ctr"/>
            <a:r>
              <a:rPr lang="de-AT" sz="6000" b="1" dirty="0">
                <a:solidFill>
                  <a:schemeClr val="bg1"/>
                </a:solidFill>
              </a:rPr>
              <a:t>C.1) Optimal </a:t>
            </a:r>
            <a:r>
              <a:rPr lang="de-AT" sz="6000" b="1" dirty="0" err="1">
                <a:solidFill>
                  <a:schemeClr val="bg1"/>
                </a:solidFill>
              </a:rPr>
              <a:t>parameter</a:t>
            </a:r>
            <a:r>
              <a:rPr lang="de-AT" sz="6000" b="1" dirty="0">
                <a:solidFill>
                  <a:schemeClr val="bg1"/>
                </a:solidFill>
              </a:rPr>
              <a:t> </a:t>
            </a:r>
            <a:r>
              <a:rPr lang="de-AT" sz="6000" b="1" dirty="0" err="1">
                <a:solidFill>
                  <a:schemeClr val="bg1"/>
                </a:solidFill>
              </a:rPr>
              <a:t>values</a:t>
            </a:r>
            <a:r>
              <a:rPr lang="de-AT" sz="6000" b="1" dirty="0">
                <a:solidFill>
                  <a:schemeClr val="bg1"/>
                </a:solidFill>
              </a:rPr>
              <a:t> </a:t>
            </a:r>
            <a:r>
              <a:rPr lang="de-AT" sz="6000" b="1" dirty="0" err="1">
                <a:solidFill>
                  <a:schemeClr val="bg1"/>
                </a:solidFill>
              </a:rPr>
              <a:t>are</a:t>
            </a:r>
            <a:r>
              <a:rPr lang="de-AT" sz="6000" b="1" dirty="0">
                <a:solidFill>
                  <a:schemeClr val="bg1"/>
                </a:solidFill>
              </a:rPr>
              <a:t> </a:t>
            </a:r>
            <a:r>
              <a:rPr lang="de-AT" sz="6000" b="1" dirty="0" err="1">
                <a:solidFill>
                  <a:schemeClr val="bg1"/>
                </a:solidFill>
              </a:rPr>
              <a:t>found</a:t>
            </a:r>
            <a:r>
              <a:rPr lang="de-AT" sz="6000" b="1" dirty="0">
                <a:solidFill>
                  <a:schemeClr val="bg1"/>
                </a:solidFill>
              </a:rPr>
              <a:t> </a:t>
            </a:r>
            <a:r>
              <a:rPr lang="de-AT" sz="6000" b="1" dirty="0" err="1">
                <a:solidFill>
                  <a:schemeClr val="bg1"/>
                </a:solidFill>
              </a:rPr>
              <a:t>to</a:t>
            </a:r>
            <a:r>
              <a:rPr lang="de-AT" sz="6000" b="1" dirty="0">
                <a:solidFill>
                  <a:schemeClr val="bg1"/>
                </a:solidFill>
              </a:rPr>
              <a:t> </a:t>
            </a:r>
            <a:r>
              <a:rPr lang="de-AT" sz="6000" b="1" dirty="0" err="1">
                <a:solidFill>
                  <a:schemeClr val="bg1"/>
                </a:solidFill>
              </a:rPr>
              <a:t>be</a:t>
            </a:r>
            <a:r>
              <a:rPr lang="de-AT" sz="6000" b="1" dirty="0">
                <a:solidFill>
                  <a:schemeClr val="bg1"/>
                </a:solidFill>
              </a:rPr>
              <a:t> </a:t>
            </a:r>
            <a:r>
              <a:rPr lang="de-AT" sz="6000" b="1" dirty="0" err="1">
                <a:solidFill>
                  <a:schemeClr val="bg1"/>
                </a:solidFill>
              </a:rPr>
              <a:t>flow-dependent</a:t>
            </a:r>
            <a:r>
              <a:rPr lang="de-AT" sz="6000" b="1" dirty="0">
                <a:solidFill>
                  <a:schemeClr val="bg1"/>
                </a:solidFill>
              </a:rPr>
              <a:t> (</a:t>
            </a:r>
            <a:r>
              <a:rPr lang="de-AT" sz="6000" b="1" dirty="0" err="1">
                <a:solidFill>
                  <a:schemeClr val="bg1"/>
                </a:solidFill>
              </a:rPr>
              <a:t>see</a:t>
            </a:r>
            <a:r>
              <a:rPr lang="de-AT" sz="6000" b="1" dirty="0">
                <a:solidFill>
                  <a:schemeClr val="bg1"/>
                </a:solidFill>
              </a:rPr>
              <a:t> Box 3).</a:t>
            </a:r>
            <a:endParaRPr lang="en-GB" sz="6000" b="1" dirty="0" err="1">
              <a:solidFill>
                <a:schemeClr val="bg1"/>
              </a:solidFill>
            </a:endParaRPr>
          </a:p>
        </p:txBody>
      </p:sp>
      <p:sp>
        <p:nvSpPr>
          <p:cNvPr id="2" name="Title 3">
            <a:extLst>
              <a:ext uri="{FF2B5EF4-FFF2-40B4-BE49-F238E27FC236}">
                <a16:creationId xmlns:a16="http://schemas.microsoft.com/office/drawing/2014/main" id="{3D98BA7B-AF16-1ECA-A99E-D9DA4070F4BD}"/>
              </a:ext>
            </a:extLst>
          </p:cNvPr>
          <p:cNvSpPr txBox="1">
            <a:spLocks/>
          </p:cNvSpPr>
          <p:nvPr/>
        </p:nvSpPr>
        <p:spPr>
          <a:xfrm>
            <a:off x="13714194" y="3836533"/>
            <a:ext cx="15364261" cy="3736953"/>
          </a:xfrm>
          <a:prstGeom prst="rect">
            <a:avLst/>
          </a:prstGeom>
        </p:spPr>
        <p:txBody>
          <a:bodyPr/>
          <a:lstStyle>
            <a:lvl1pPr algn="l" defTabSz="3209296" rtl="0" eaLnBrk="1" latinLnBrk="0" hangingPunct="1">
              <a:lnSpc>
                <a:spcPct val="100000"/>
              </a:lnSpc>
              <a:spcBef>
                <a:spcPct val="0"/>
              </a:spcBef>
              <a:buNone/>
              <a:defRPr sz="8483" b="1" kern="1200">
                <a:solidFill>
                  <a:schemeClr val="bg1"/>
                </a:solidFill>
                <a:latin typeface="+mj-lt"/>
                <a:ea typeface="+mj-ea"/>
                <a:cs typeface="+mj-cs"/>
              </a:defRPr>
            </a:lvl1pPr>
          </a:lstStyle>
          <a:p>
            <a:pPr algn="ctr"/>
            <a:r>
              <a:rPr lang="en-US" sz="7400" dirty="0"/>
              <a:t>Compensating structural errors in entrainment parameterizations with ensemble-based parameter estimation</a:t>
            </a:r>
          </a:p>
        </p:txBody>
      </p:sp>
      <mc:AlternateContent xmlns:mc="http://schemas.openxmlformats.org/markup-compatibility/2006">
        <mc:Choice xmlns:a14="http://schemas.microsoft.com/office/drawing/2010/main" Requires="a14">
          <p:graphicFrame>
            <p:nvGraphicFramePr>
              <p:cNvPr id="13" name="Tabelle 41">
                <a:extLst>
                  <a:ext uri="{FF2B5EF4-FFF2-40B4-BE49-F238E27FC236}">
                    <a16:creationId xmlns:a16="http://schemas.microsoft.com/office/drawing/2014/main" id="{EC56E9C4-0880-A32A-3951-C6B2548BCA22}"/>
                  </a:ext>
                </a:extLst>
              </p:cNvPr>
              <p:cNvGraphicFramePr>
                <a:graphicFrameLocks noGrp="1"/>
              </p:cNvGraphicFramePr>
              <p:nvPr>
                <p:extLst>
                  <p:ext uri="{D42A27DB-BD31-4B8C-83A1-F6EECF244321}">
                    <p14:modId xmlns:p14="http://schemas.microsoft.com/office/powerpoint/2010/main" val="1483967942"/>
                  </p:ext>
                </p:extLst>
              </p:nvPr>
            </p:nvGraphicFramePr>
            <p:xfrm>
              <a:off x="615213" y="382126"/>
              <a:ext cx="12500711" cy="12191645"/>
            </p:xfrm>
            <a:graphic>
              <a:graphicData uri="http://schemas.openxmlformats.org/drawingml/2006/table">
                <a:tbl>
                  <a:tblPr firstRow="1" bandRow="1">
                    <a:tableStyleId>{69012ECD-51FC-41F1-AA8D-1B2483CD663E}</a:tableStyleId>
                  </a:tblPr>
                  <a:tblGrid>
                    <a:gridCol w="12500711">
                      <a:extLst>
                        <a:ext uri="{9D8B030D-6E8A-4147-A177-3AD203B41FA5}">
                          <a16:colId xmlns:a16="http://schemas.microsoft.com/office/drawing/2014/main" val="3498574591"/>
                        </a:ext>
                      </a:extLst>
                    </a:gridCol>
                  </a:tblGrid>
                  <a:tr h="792000">
                    <a:tc>
                      <a:txBody>
                        <a:bodyPr/>
                        <a:lstStyle/>
                        <a:p>
                          <a:pPr marL="0" indent="0">
                            <a:lnSpc>
                              <a:spcPct val="100000"/>
                            </a:lnSpc>
                            <a:buFont typeface="Arial" panose="020B0604020202020204" pitchFamily="34" charset="0"/>
                            <a:buNone/>
                          </a:pPr>
                          <a:r>
                            <a:rPr lang="en-GB" sz="3600" noProof="0" dirty="0">
                              <a:solidFill>
                                <a:schemeClr val="accent1"/>
                              </a:solidFill>
                            </a:rPr>
                            <a:t>1. Introduction</a:t>
                          </a:r>
                        </a:p>
                      </a:txBody>
                      <a:tcPr marL="137160" marR="137160" marT="137160" marB="137160">
                        <a:solidFill>
                          <a:schemeClr val="bg1"/>
                        </a:solidFill>
                      </a:tcPr>
                    </a:tc>
                    <a:extLst>
                      <a:ext uri="{0D108BD9-81ED-4DB2-BD59-A6C34878D82A}">
                        <a16:rowId xmlns:a16="http://schemas.microsoft.com/office/drawing/2014/main" val="3527742964"/>
                      </a:ext>
                    </a:extLst>
                  </a:tr>
                  <a:tr h="11368685">
                    <a:tc>
                      <a:txBody>
                        <a:bodyPr/>
                        <a:lstStyle/>
                        <a:p>
                          <a:pPr marL="571500" indent="-571500">
                            <a:lnSpc>
                              <a:spcPct val="100000"/>
                            </a:lnSpc>
                            <a:spcBef>
                              <a:spcPts val="100"/>
                            </a:spcBef>
                            <a:buSzPct val="100000"/>
                            <a:buFont typeface="Calibri" panose="020F0502020204030204" pitchFamily="34" charset="0"/>
                            <a:buChar char="•"/>
                          </a:pPr>
                          <a:r>
                            <a:rPr lang="en-GB" sz="3600" b="0" i="0" u="none" strike="noStrike" kern="1200" dirty="0">
                              <a:solidFill>
                                <a:schemeClr val="tx1"/>
                              </a:solidFill>
                              <a:effectLst/>
                              <a:latin typeface="+mn-lt"/>
                              <a:ea typeface="+mn-ea"/>
                              <a:cs typeface="+mn-cs"/>
                            </a:rPr>
                            <a:t>The parameterization of vertical exchange in the planetary boundary layer (PBL) depends on empirical parameters</a:t>
                          </a:r>
                        </a:p>
                        <a:p>
                          <a:pPr marL="571500" indent="-571500">
                            <a:lnSpc>
                              <a:spcPct val="100000"/>
                            </a:lnSpc>
                            <a:spcBef>
                              <a:spcPts val="100"/>
                            </a:spcBef>
                            <a:buFont typeface="Calibri" panose="020F0502020204030204" pitchFamily="34" charset="0"/>
                            <a:buChar char="•"/>
                          </a:pPr>
                          <a:r>
                            <a:rPr lang="en-GB" sz="3600" b="0" i="0" u="none" strike="noStrike" kern="1200" dirty="0">
                              <a:solidFill>
                                <a:schemeClr val="tx1"/>
                              </a:solidFill>
                              <a:effectLst/>
                              <a:latin typeface="+mn-lt"/>
                              <a:ea typeface="+mn-ea"/>
                              <a:cs typeface="+mn-cs"/>
                            </a:rPr>
                            <a:t>Generally, these parameters are assumed to be spatially and temporally invariant, therefore flow independent</a:t>
                          </a:r>
                        </a:p>
                        <a:p>
                          <a:pPr marL="571500" indent="-571500">
                            <a:lnSpc>
                              <a:spcPct val="100000"/>
                            </a:lnSpc>
                            <a:spcBef>
                              <a:spcPts val="100"/>
                            </a:spcBef>
                            <a:buFont typeface="Calibri" panose="020F0502020204030204" pitchFamily="34" charset="0"/>
                            <a:buChar char="•"/>
                          </a:pPr>
                          <a:r>
                            <a:rPr lang="en-GB" sz="3600" b="0" i="0" u="none" strike="noStrike" kern="1200" dirty="0">
                              <a:solidFill>
                                <a:schemeClr val="tx1"/>
                              </a:solidFill>
                              <a:effectLst/>
                              <a:latin typeface="+mn-lt"/>
                              <a:ea typeface="+mn-ea"/>
                              <a:cs typeface="+mn-cs"/>
                            </a:rPr>
                            <a:t>We aim to improve the accuracy of PBL parameterizations by adjusting relevant parameters using ensemble-based parameter estimation (PE) implemented with WRF, DART, and the Ensemble Adjustment Kalman Filter (Anderson, 2001)</a:t>
                          </a:r>
                        </a:p>
                        <a:p>
                          <a:pPr marL="571500" indent="-571500">
                            <a:lnSpc>
                              <a:spcPct val="100000"/>
                            </a:lnSpc>
                            <a:spcBef>
                              <a:spcPts val="100"/>
                            </a:spcBef>
                            <a:buFont typeface="Calibri" panose="020F0502020204030204" pitchFamily="34" charset="0"/>
                            <a:buChar char="•"/>
                          </a:pPr>
                          <a:r>
                            <a:rPr lang="en-GB" sz="3600" b="0" i="0" u="none" strike="noStrike" kern="1200" dirty="0">
                              <a:solidFill>
                                <a:schemeClr val="tx1"/>
                              </a:solidFill>
                              <a:effectLst/>
                              <a:latin typeface="+mn-lt"/>
                              <a:ea typeface="+mn-ea"/>
                              <a:cs typeface="+mn-cs"/>
                            </a:rPr>
                            <a:t>LES simulations serve as virtual truth for the estimation process</a:t>
                          </a:r>
                        </a:p>
                        <a:p>
                          <a:pPr marL="571500" indent="-571500">
                            <a:lnSpc>
                              <a:spcPct val="100000"/>
                            </a:lnSpc>
                            <a:buFont typeface="Calibri" panose="020F0502020204030204" pitchFamily="34" charset="0"/>
                            <a:buChar char="•"/>
                          </a:pPr>
                          <a:r>
                            <a:rPr lang="en-GB" sz="3600" b="0" i="0" u="none" strike="noStrike" kern="1200" noProof="0" dirty="0">
                              <a:solidFill>
                                <a:schemeClr val="tx1"/>
                              </a:solidFill>
                              <a:effectLst/>
                              <a:latin typeface="+mn-lt"/>
                              <a:ea typeface="+mn-ea"/>
                              <a:cs typeface="+mn-cs"/>
                            </a:rPr>
                            <a:t>The goal is to make the YSU PBL scheme </a:t>
                          </a:r>
                          <a:r>
                            <a:rPr lang="en-GB" sz="3600" noProof="0" dirty="0"/>
                            <a:t>(Hong et al., 2006)</a:t>
                          </a:r>
                          <a:r>
                            <a:rPr lang="en-GB" sz="3600" b="0" i="0" u="none" strike="noStrike" kern="1200" noProof="0" dirty="0">
                              <a:solidFill>
                                <a:schemeClr val="tx1"/>
                              </a:solidFill>
                              <a:effectLst/>
                              <a:latin typeface="+mn-lt"/>
                              <a:ea typeface="+mn-ea"/>
                              <a:cs typeface="+mn-cs"/>
                            </a:rPr>
                            <a:t> more flexible by replacing empirical parameters with optimally estimated parameters</a:t>
                          </a:r>
                        </a:p>
                        <a:p>
                          <a:pPr marL="571500" indent="-571500">
                            <a:lnSpc>
                              <a:spcPct val="100000"/>
                            </a:lnSpc>
                            <a:buFont typeface="Calibri" panose="020F0502020204030204" pitchFamily="34" charset="0"/>
                            <a:buChar char="•"/>
                          </a:pPr>
                          <a:endParaRPr lang="en-GB" sz="3600" noProof="0" dirty="0">
                            <a:solidFill>
                              <a:schemeClr val="tx1"/>
                            </a:solidFill>
                          </a:endParaRPr>
                        </a:p>
                        <a:p>
                          <a:pPr marL="0" indent="0" algn="r">
                            <a:lnSpc>
                              <a:spcPct val="100000"/>
                            </a:lnSpc>
                            <a:buFont typeface="Calibri" panose="020F0502020204030204" pitchFamily="34" charset="0"/>
                            <a:buNone/>
                          </a:pPr>
                          <a:endParaRPr lang="en-GB" sz="3600" noProof="0" dirty="0">
                            <a:solidFill>
                              <a:schemeClr val="tx1"/>
                            </a:solidFill>
                          </a:endParaRPr>
                        </a:p>
                        <a:p>
                          <a:pPr marL="571500" indent="-571500">
                            <a:lnSpc>
                              <a:spcPct val="100000"/>
                            </a:lnSpc>
                            <a:buFont typeface="Calibri" panose="020F0502020204030204" pitchFamily="34" charset="0"/>
                            <a:buChar char="•"/>
                          </a:pPr>
                          <a:endParaRPr lang="en-GB" sz="3600" noProof="0" dirty="0">
                            <a:solidFill>
                              <a:schemeClr val="tx1"/>
                            </a:solidFill>
                          </a:endParaRPr>
                        </a:p>
                        <a:p>
                          <a:pPr marL="0" indent="0" algn="r">
                            <a:lnSpc>
                              <a:spcPct val="100000"/>
                            </a:lnSpc>
                            <a:buFont typeface="Calibri" panose="020F0502020204030204" pitchFamily="34" charset="0"/>
                            <a:buNone/>
                          </a:pPr>
                          <a:endParaRPr lang="en-GB" sz="3600" noProof="0" dirty="0">
                            <a:solidFill>
                              <a:schemeClr val="tx1"/>
                            </a:solidFill>
                          </a:endParaRPr>
                        </a:p>
                        <a:p>
                          <a:pPr marL="571500" indent="-571500">
                            <a:buFont typeface="Arial" panose="020B0604020202020204" pitchFamily="34" charset="0"/>
                            <a:buChar char="•"/>
                          </a:pPr>
                          <a:endParaRPr lang="en-GB" sz="3600" dirty="0"/>
                        </a:p>
                        <a:p>
                          <a:pPr marL="571500" indent="-571500">
                            <a:buFont typeface="Arial" panose="020B0604020202020204" pitchFamily="34" charset="0"/>
                            <a:buChar char="•"/>
                          </a:pPr>
                          <a:r>
                            <a:rPr lang="en-GB" sz="3600" dirty="0"/>
                            <a:t>Parameter</a:t>
                          </a:r>
                          <a:r>
                            <a:rPr lang="en-GB" sz="3600" b="1" i="1" dirty="0">
                              <a:solidFill>
                                <a:srgbClr val="FF0000"/>
                              </a:solidFill>
                              <a:latin typeface="Cambria Math" panose="02040503050406030204" pitchFamily="18" charset="0"/>
                            </a:rPr>
                            <a:t> </a:t>
                          </a:r>
                          <a14:m>
                            <m:oMath xmlns:m="http://schemas.openxmlformats.org/officeDocument/2006/math">
                              <m:sSub>
                                <m:sSubPr>
                                  <m:ctrlPr>
                                    <a:rPr lang="en-GB" sz="3600" b="1" i="1">
                                      <a:solidFill>
                                        <a:srgbClr val="FF0000"/>
                                      </a:solidFill>
                                      <a:latin typeface="Cambria Math" panose="02040503050406030204" pitchFamily="18" charset="0"/>
                                    </a:rPr>
                                  </m:ctrlPr>
                                </m:sSubPr>
                                <m:e>
                                  <m:r>
                                    <a:rPr lang="de-AT" sz="3600" b="1" i="1">
                                      <a:solidFill>
                                        <a:srgbClr val="FF0000"/>
                                      </a:solidFill>
                                      <a:latin typeface="Cambria Math" panose="02040503050406030204" pitchFamily="18" charset="0"/>
                                    </a:rPr>
                                    <m:t>𝑨</m:t>
                                  </m:r>
                                </m:e>
                                <m:sub>
                                  <m:r>
                                    <a:rPr lang="de-AT" sz="3600" b="1" i="1">
                                      <a:solidFill>
                                        <a:srgbClr val="FF0000"/>
                                      </a:solidFill>
                                      <a:latin typeface="Cambria Math" panose="02040503050406030204" pitchFamily="18" charset="0"/>
                                    </a:rPr>
                                    <m:t>𝒆</m:t>
                                  </m:r>
                                </m:sub>
                              </m:sSub>
                            </m:oMath>
                          </a14:m>
                          <a:r>
                            <a:rPr lang="en-GB" sz="3600" b="1" dirty="0">
                              <a:solidFill>
                                <a:srgbClr val="FF0000"/>
                              </a:solidFill>
                            </a:rPr>
                            <a:t> </a:t>
                          </a:r>
                          <a:r>
                            <a:rPr lang="en-GB" sz="3600" dirty="0"/>
                            <a:t>determines the magnitude of the entrainment heat flux in the inversion layer in the presence of shear-and</a:t>
                          </a:r>
                          <a:r>
                            <a:rPr lang="en-GB" sz="3600" baseline="0" dirty="0"/>
                            <a:t> buoyancy driven turbulence</a:t>
                          </a:r>
                          <a:r>
                            <a:rPr lang="en-GB" sz="3600" dirty="0"/>
                            <a:t> (through </a:t>
                          </a:r>
                          <a14:m>
                            <m:oMath xmlns:m="http://schemas.openxmlformats.org/officeDocument/2006/math">
                              <m:sSubSup>
                                <m:sSubSupPr>
                                  <m:ctrlPr>
                                    <a:rPr lang="de-AT" sz="3600" i="1" smtClean="0">
                                      <a:solidFill>
                                        <a:schemeClr val="tx1"/>
                                      </a:solidFill>
                                      <a:latin typeface="Cambria Math" panose="02040503050406030204" pitchFamily="18" charset="0"/>
                                    </a:rPr>
                                  </m:ctrlPr>
                                </m:sSubSupPr>
                                <m:e>
                                  <m:r>
                                    <a:rPr lang="de-AT" sz="3600" b="0" i="1" smtClean="0">
                                      <a:solidFill>
                                        <a:schemeClr val="tx1"/>
                                      </a:solidFill>
                                      <a:latin typeface="Cambria Math" panose="02040503050406030204" pitchFamily="18" charset="0"/>
                                    </a:rPr>
                                    <m:t>𝑤</m:t>
                                  </m:r>
                                </m:e>
                                <m:sub>
                                  <m:r>
                                    <a:rPr lang="de-AT" sz="3600" b="0" i="1" smtClean="0">
                                      <a:solidFill>
                                        <a:schemeClr val="tx1"/>
                                      </a:solidFill>
                                      <a:latin typeface="Cambria Math" panose="02040503050406030204" pitchFamily="18" charset="0"/>
                                    </a:rPr>
                                    <m:t>𝑚</m:t>
                                  </m:r>
                                </m:sub>
                                <m:sup>
                                  <m:r>
                                    <a:rPr lang="de-AT" sz="3600" b="0" i="1" smtClean="0">
                                      <a:solidFill>
                                        <a:schemeClr val="tx1"/>
                                      </a:solidFill>
                                      <a:latin typeface="Cambria Math" panose="02040503050406030204" pitchFamily="18" charset="0"/>
                                    </a:rPr>
                                    <m:t>3</m:t>
                                  </m:r>
                                </m:sup>
                              </m:sSubSup>
                            </m:oMath>
                          </a14:m>
                          <a:r>
                            <a:rPr lang="en-GB" sz="3600" dirty="0"/>
                            <a:t> = </a:t>
                          </a:r>
                          <a14:m>
                            <m:oMath xmlns:m="http://schemas.openxmlformats.org/officeDocument/2006/math">
                              <m:sSubSup>
                                <m:sSubSupPr>
                                  <m:ctrlPr>
                                    <a:rPr lang="de-AT" sz="3600" i="1" smtClean="0">
                                      <a:latin typeface="Cambria Math" panose="02040503050406030204" pitchFamily="18" charset="0"/>
                                    </a:rPr>
                                  </m:ctrlPr>
                                </m:sSubSupPr>
                                <m:e>
                                  <m:r>
                                    <a:rPr lang="de-AT" sz="3600" b="0" i="1" smtClean="0">
                                      <a:latin typeface="Cambria Math" panose="02040503050406030204" pitchFamily="18" charset="0"/>
                                    </a:rPr>
                                    <m:t>𝑤</m:t>
                                  </m:r>
                                </m:e>
                                <m:sub>
                                  <m:r>
                                    <a:rPr lang="de-AT" sz="3600" b="0" i="1" smtClean="0">
                                      <a:latin typeface="Cambria Math" panose="02040503050406030204" pitchFamily="18" charset="0"/>
                                    </a:rPr>
                                    <m:t>∗</m:t>
                                  </m:r>
                                </m:sub>
                                <m:sup>
                                  <m:r>
                                    <a:rPr lang="de-AT" sz="3600" b="0" i="1" smtClean="0">
                                      <a:latin typeface="Cambria Math" panose="02040503050406030204" pitchFamily="18" charset="0"/>
                                    </a:rPr>
                                    <m:t>3</m:t>
                                  </m:r>
                                </m:sup>
                              </m:sSubSup>
                              <m:r>
                                <a:rPr lang="de-AT" sz="3600" b="0" i="1" smtClean="0">
                                  <a:latin typeface="Cambria Math" panose="02040503050406030204" pitchFamily="18" charset="0"/>
                                </a:rPr>
                                <m:t>+</m:t>
                              </m:r>
                              <m:r>
                                <a:rPr lang="de-AT" sz="3600" b="0" i="1" smtClean="0">
                                  <a:latin typeface="Cambria Math" panose="02040503050406030204" pitchFamily="18" charset="0"/>
                                </a:rPr>
                                <m:t>𝐵</m:t>
                              </m:r>
                              <m:sSubSup>
                                <m:sSubSupPr>
                                  <m:ctrlPr>
                                    <a:rPr lang="de-AT" sz="3600" b="0" i="1" smtClean="0">
                                      <a:latin typeface="Cambria Math" panose="02040503050406030204" pitchFamily="18" charset="0"/>
                                    </a:rPr>
                                  </m:ctrlPr>
                                </m:sSubSupPr>
                                <m:e>
                                  <m:r>
                                    <a:rPr lang="de-AT" sz="3600" b="0" i="1" smtClean="0">
                                      <a:latin typeface="Cambria Math" panose="02040503050406030204" pitchFamily="18" charset="0"/>
                                    </a:rPr>
                                    <m:t>𝑢</m:t>
                                  </m:r>
                                </m:e>
                                <m:sub>
                                  <m:r>
                                    <a:rPr lang="de-AT" sz="3600" b="0" i="1" smtClean="0">
                                      <a:latin typeface="Cambria Math" panose="02040503050406030204" pitchFamily="18" charset="0"/>
                                    </a:rPr>
                                    <m:t>∗</m:t>
                                  </m:r>
                                </m:sub>
                                <m:sup>
                                  <m:r>
                                    <a:rPr lang="de-AT" sz="3600" b="0" i="1" smtClean="0">
                                      <a:latin typeface="Cambria Math" panose="02040503050406030204" pitchFamily="18" charset="0"/>
                                    </a:rPr>
                                    <m:t>3</m:t>
                                  </m:r>
                                </m:sup>
                              </m:sSubSup>
                            </m:oMath>
                          </a14:m>
                          <a:r>
                            <a:rPr lang="en-GB" sz="3600" dirty="0"/>
                            <a:t>)</a:t>
                          </a:r>
                        </a:p>
                      </a:txBody>
                      <a:tcPr/>
                    </a:tc>
                    <a:extLst>
                      <a:ext uri="{0D108BD9-81ED-4DB2-BD59-A6C34878D82A}">
                        <a16:rowId xmlns:a16="http://schemas.microsoft.com/office/drawing/2014/main" val="2165290835"/>
                      </a:ext>
                    </a:extLst>
                  </a:tr>
                </a:tbl>
              </a:graphicData>
            </a:graphic>
          </p:graphicFrame>
        </mc:Choice>
        <mc:Fallback>
          <p:graphicFrame>
            <p:nvGraphicFramePr>
              <p:cNvPr id="13" name="Tabelle 41">
                <a:extLst>
                  <a:ext uri="{FF2B5EF4-FFF2-40B4-BE49-F238E27FC236}">
                    <a16:creationId xmlns:a16="http://schemas.microsoft.com/office/drawing/2014/main" id="{EC56E9C4-0880-A32A-3951-C6B2548BCA22}"/>
                  </a:ext>
                </a:extLst>
              </p:cNvPr>
              <p:cNvGraphicFramePr>
                <a:graphicFrameLocks noGrp="1"/>
              </p:cNvGraphicFramePr>
              <p:nvPr>
                <p:extLst>
                  <p:ext uri="{D42A27DB-BD31-4B8C-83A1-F6EECF244321}">
                    <p14:modId xmlns:p14="http://schemas.microsoft.com/office/powerpoint/2010/main" val="1483967942"/>
                  </p:ext>
                </p:extLst>
              </p:nvPr>
            </p:nvGraphicFramePr>
            <p:xfrm>
              <a:off x="615213" y="382126"/>
              <a:ext cx="12500711" cy="12191645"/>
            </p:xfrm>
            <a:graphic>
              <a:graphicData uri="http://schemas.openxmlformats.org/drawingml/2006/table">
                <a:tbl>
                  <a:tblPr firstRow="1" bandRow="1">
                    <a:tableStyleId>{69012ECD-51FC-41F1-AA8D-1B2483CD663E}</a:tableStyleId>
                  </a:tblPr>
                  <a:tblGrid>
                    <a:gridCol w="12500711">
                      <a:extLst>
                        <a:ext uri="{9D8B030D-6E8A-4147-A177-3AD203B41FA5}">
                          <a16:colId xmlns:a16="http://schemas.microsoft.com/office/drawing/2014/main" val="3498574591"/>
                        </a:ext>
                      </a:extLst>
                    </a:gridCol>
                  </a:tblGrid>
                  <a:tr h="822960">
                    <a:tc>
                      <a:txBody>
                        <a:bodyPr/>
                        <a:lstStyle/>
                        <a:p>
                          <a:pPr marL="0" indent="0">
                            <a:lnSpc>
                              <a:spcPct val="100000"/>
                            </a:lnSpc>
                            <a:buFont typeface="Arial" panose="020B0604020202020204" pitchFamily="34" charset="0"/>
                            <a:buNone/>
                          </a:pPr>
                          <a:r>
                            <a:rPr lang="en-GB" sz="3600" noProof="0" dirty="0">
                              <a:solidFill>
                                <a:schemeClr val="accent1"/>
                              </a:solidFill>
                            </a:rPr>
                            <a:t>1. Introduction</a:t>
                          </a:r>
                        </a:p>
                      </a:txBody>
                      <a:tcPr marL="137160" marR="137160" marT="137160" marB="137160">
                        <a:solidFill>
                          <a:schemeClr val="bg1"/>
                        </a:solidFill>
                      </a:tcPr>
                    </a:tc>
                    <a:extLst>
                      <a:ext uri="{0D108BD9-81ED-4DB2-BD59-A6C34878D82A}">
                        <a16:rowId xmlns:a16="http://schemas.microsoft.com/office/drawing/2014/main" val="3527742964"/>
                      </a:ext>
                    </a:extLst>
                  </a:tr>
                  <a:tr h="11368685">
                    <a:tc>
                      <a:txBody>
                        <a:bodyPr/>
                        <a:lstStyle/>
                        <a:p>
                          <a:endParaRPr lang="en-US"/>
                        </a:p>
                      </a:txBody>
                      <a:tcPr>
                        <a:blipFill>
                          <a:blip r:embed="rId3"/>
                          <a:stretch>
                            <a:fillRect t="-7288" r="-97" b="-107"/>
                          </a:stretch>
                        </a:blipFill>
                      </a:tcPr>
                    </a:tc>
                    <a:extLst>
                      <a:ext uri="{0D108BD9-81ED-4DB2-BD59-A6C34878D82A}">
                        <a16:rowId xmlns:a16="http://schemas.microsoft.com/office/drawing/2014/main" val="2165290835"/>
                      </a:ext>
                    </a:extLst>
                  </a:tr>
                </a:tbl>
              </a:graphicData>
            </a:graphic>
          </p:graphicFrame>
        </mc:Fallback>
      </mc:AlternateContent>
      <p:graphicFrame>
        <p:nvGraphicFramePr>
          <p:cNvPr id="14" name="Tabelle 41">
            <a:extLst>
              <a:ext uri="{FF2B5EF4-FFF2-40B4-BE49-F238E27FC236}">
                <a16:creationId xmlns:a16="http://schemas.microsoft.com/office/drawing/2014/main" id="{AB4AE67E-8D01-1DAC-A57E-175EEE1248A0}"/>
              </a:ext>
            </a:extLst>
          </p:cNvPr>
          <p:cNvGraphicFramePr>
            <a:graphicFrameLocks noGrp="1"/>
          </p:cNvGraphicFramePr>
          <p:nvPr>
            <p:extLst>
              <p:ext uri="{D42A27DB-BD31-4B8C-83A1-F6EECF244321}">
                <p14:modId xmlns:p14="http://schemas.microsoft.com/office/powerpoint/2010/main" val="2111600240"/>
              </p:ext>
            </p:extLst>
          </p:nvPr>
        </p:nvGraphicFramePr>
        <p:xfrm>
          <a:off x="615213" y="12843452"/>
          <a:ext cx="12500713" cy="16704548"/>
        </p:xfrm>
        <a:graphic>
          <a:graphicData uri="http://schemas.openxmlformats.org/drawingml/2006/table">
            <a:tbl>
              <a:tblPr firstRow="1" bandRow="1">
                <a:tableStyleId>{69012ECD-51FC-41F1-AA8D-1B2483CD663E}</a:tableStyleId>
              </a:tblPr>
              <a:tblGrid>
                <a:gridCol w="12500713">
                  <a:extLst>
                    <a:ext uri="{9D8B030D-6E8A-4147-A177-3AD203B41FA5}">
                      <a16:colId xmlns:a16="http://schemas.microsoft.com/office/drawing/2014/main" val="3498574591"/>
                    </a:ext>
                  </a:extLst>
                </a:gridCol>
              </a:tblGrid>
              <a:tr h="811192">
                <a:tc>
                  <a:txBody>
                    <a:bodyPr/>
                    <a:lstStyle/>
                    <a:p>
                      <a:pPr marL="0" indent="0">
                        <a:buFont typeface="Arial" panose="020B0604020202020204" pitchFamily="34" charset="0"/>
                        <a:buNone/>
                      </a:pPr>
                      <a:r>
                        <a:rPr lang="en-GB" sz="3600" b="1" i="0" u="none" strike="noStrike" kern="1200" dirty="0">
                          <a:solidFill>
                            <a:schemeClr val="bg1"/>
                          </a:solidFill>
                          <a:effectLst/>
                          <a:latin typeface="+mn-lt"/>
                          <a:ea typeface="+mn-ea"/>
                          <a:cs typeface="+mn-cs"/>
                        </a:rPr>
                        <a:t>2. Performing PE in an ensemble DA framework</a:t>
                      </a:r>
                      <a:endParaRPr lang="en-GB" sz="3600" noProof="0" dirty="0"/>
                    </a:p>
                  </a:txBody>
                  <a:tcPr marL="137160" marR="137160" marT="137160" marB="137160">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27742964"/>
                  </a:ext>
                </a:extLst>
              </a:tr>
              <a:tr h="15881588">
                <a:tc>
                  <a:txBody>
                    <a:bodyPr/>
                    <a:lstStyle/>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AT" sz="3600" dirty="0"/>
                        <a:t>(</a:t>
                      </a:r>
                      <a:r>
                        <a:rPr lang="de-AT" sz="3600" b="1" dirty="0"/>
                        <a:t>LHS</a:t>
                      </a:r>
                      <a:r>
                        <a:rPr lang="de-AT" sz="3600" dirty="0"/>
                        <a:t>): Higher/</a:t>
                      </a:r>
                      <a:r>
                        <a:rPr lang="de-AT" sz="3600" dirty="0" err="1"/>
                        <a:t>lower</a:t>
                      </a:r>
                      <a:r>
                        <a:rPr lang="de-AT" sz="3600" dirty="0"/>
                        <a:t> </a:t>
                      </a:r>
                      <a:r>
                        <a:rPr lang="de-AT" sz="3600" b="1" i="1" dirty="0" err="1"/>
                        <a:t>A</a:t>
                      </a:r>
                      <a:r>
                        <a:rPr lang="de-AT" sz="3600" b="1" baseline="-25000" dirty="0" err="1"/>
                        <a:t>e</a:t>
                      </a:r>
                      <a:r>
                        <a:rPr lang="de-AT" sz="3600" baseline="-25000" dirty="0"/>
                        <a:t> </a:t>
                      </a:r>
                      <a:r>
                        <a:rPr lang="de-AT" sz="3600" dirty="0" err="1"/>
                        <a:t>implies</a:t>
                      </a:r>
                      <a:r>
                        <a:rPr lang="de-AT" sz="3600" dirty="0"/>
                        <a:t> </a:t>
                      </a:r>
                      <a:r>
                        <a:rPr lang="de-AT" sz="3600" dirty="0" err="1"/>
                        <a:t>stronger</a:t>
                      </a:r>
                      <a:r>
                        <a:rPr lang="de-AT" sz="3600" dirty="0"/>
                        <a:t>/</a:t>
                      </a:r>
                      <a:r>
                        <a:rPr lang="de-AT" sz="3600" dirty="0" err="1"/>
                        <a:t>weaker</a:t>
                      </a:r>
                      <a:r>
                        <a:rPr lang="de-AT" sz="3600" dirty="0"/>
                        <a:t> </a:t>
                      </a:r>
                      <a:r>
                        <a:rPr lang="de-AT" sz="3600" dirty="0" err="1"/>
                        <a:t>downward</a:t>
                      </a:r>
                      <a:r>
                        <a:rPr lang="de-AT" sz="3600" dirty="0"/>
                        <a:t> </a:t>
                      </a:r>
                      <a:r>
                        <a:rPr lang="de-AT" sz="3600" dirty="0" err="1"/>
                        <a:t>heat</a:t>
                      </a:r>
                      <a:r>
                        <a:rPr lang="de-AT" sz="3600" dirty="0"/>
                        <a:t> </a:t>
                      </a:r>
                      <a:r>
                        <a:rPr lang="de-AT" sz="3600" dirty="0" err="1"/>
                        <a:t>flux</a:t>
                      </a:r>
                      <a:r>
                        <a:rPr lang="de-AT" sz="3600" dirty="0"/>
                        <a:t> and </a:t>
                      </a:r>
                      <a:r>
                        <a:rPr lang="de-AT" sz="3600" dirty="0" err="1"/>
                        <a:t>creates</a:t>
                      </a:r>
                      <a:r>
                        <a:rPr lang="de-AT" sz="3600" dirty="0"/>
                        <a:t> a </a:t>
                      </a:r>
                      <a:r>
                        <a:rPr lang="de-AT" sz="3600" dirty="0" err="1"/>
                        <a:t>deeper</a:t>
                      </a:r>
                      <a:r>
                        <a:rPr lang="de-AT" sz="3600" dirty="0"/>
                        <a:t>/</a:t>
                      </a:r>
                      <a:r>
                        <a:rPr lang="de-AT" sz="3600" dirty="0" err="1"/>
                        <a:t>shallower</a:t>
                      </a:r>
                      <a:r>
                        <a:rPr lang="de-AT" sz="3600" dirty="0"/>
                        <a:t> PBL</a:t>
                      </a:r>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sz="360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AT" sz="3600" dirty="0"/>
                        <a:t>(</a:t>
                      </a:r>
                      <a:r>
                        <a:rPr lang="de-AT" sz="3600" b="1" dirty="0"/>
                        <a:t>RHS</a:t>
                      </a:r>
                      <a:r>
                        <a:rPr lang="de-AT" sz="3600" dirty="0"/>
                        <a:t>): State-parameter </a:t>
                      </a:r>
                      <a:r>
                        <a:rPr lang="de-AT" sz="3600" dirty="0" err="1"/>
                        <a:t>correlations</a:t>
                      </a:r>
                      <a:r>
                        <a:rPr lang="de-AT" sz="3600" dirty="0"/>
                        <a:t> </a:t>
                      </a:r>
                      <a:r>
                        <a:rPr lang="de-AT" sz="3600" dirty="0" err="1"/>
                        <a:t>provide</a:t>
                      </a:r>
                      <a:r>
                        <a:rPr lang="de-AT" sz="3600" dirty="0"/>
                        <a:t> an initial </a:t>
                      </a:r>
                      <a:r>
                        <a:rPr lang="de-AT" sz="3600" dirty="0" err="1"/>
                        <a:t>assessment</a:t>
                      </a:r>
                      <a:r>
                        <a:rPr lang="de-AT" sz="3600" dirty="0"/>
                        <a:t> </a:t>
                      </a:r>
                      <a:r>
                        <a:rPr lang="de-AT" sz="3600" dirty="0" err="1"/>
                        <a:t>whether</a:t>
                      </a:r>
                      <a:r>
                        <a:rPr lang="de-AT" sz="3600" dirty="0"/>
                        <a:t> a </a:t>
                      </a:r>
                      <a:r>
                        <a:rPr lang="de-AT" sz="3600" dirty="0" err="1"/>
                        <a:t>parameter</a:t>
                      </a:r>
                      <a:r>
                        <a:rPr lang="de-AT" sz="3600" dirty="0"/>
                        <a:t> </a:t>
                      </a:r>
                      <a:r>
                        <a:rPr lang="de-AT" sz="3600" dirty="0" err="1"/>
                        <a:t>is</a:t>
                      </a:r>
                      <a:r>
                        <a:rPr lang="de-AT" sz="3600" dirty="0"/>
                        <a:t> </a:t>
                      </a:r>
                      <a:r>
                        <a:rPr lang="de-AT" sz="3600" dirty="0" err="1"/>
                        <a:t>detectable</a:t>
                      </a:r>
                      <a:r>
                        <a:rPr lang="de-AT" sz="3600" dirty="0"/>
                        <a:t> </a:t>
                      </a:r>
                      <a:r>
                        <a:rPr lang="de-AT" sz="3600" dirty="0" err="1"/>
                        <a:t>with</a:t>
                      </a:r>
                      <a:r>
                        <a:rPr lang="de-AT" sz="3600" dirty="0"/>
                        <a:t> PE</a:t>
                      </a:r>
                      <a:endParaRPr lang="en-GB" sz="3600" dirty="0"/>
                    </a:p>
                    <a:p>
                      <a:pPr marL="457200" lvl="0" indent="-457200">
                        <a:buFont typeface="Arial" panose="020B0604020202020204" pitchFamily="34" charset="0"/>
                        <a:buChar char="•"/>
                      </a:pPr>
                      <a:endParaRPr lang="en-GB" sz="3200" noProof="0" dirty="0"/>
                    </a:p>
                    <a:p>
                      <a:pPr marL="457200" marR="0" lvl="0" indent="-457200" algn="l" defTabSz="320929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AT" sz="3600" dirty="0" err="1"/>
                        <a:t>We</a:t>
                      </a:r>
                      <a:r>
                        <a:rPr lang="de-AT" sz="3600" dirty="0"/>
                        <a:t> perform </a:t>
                      </a:r>
                      <a:r>
                        <a:rPr lang="de-AT" sz="3600" dirty="0" err="1"/>
                        <a:t>idealized</a:t>
                      </a:r>
                      <a:r>
                        <a:rPr lang="de-AT" sz="3600" dirty="0"/>
                        <a:t> </a:t>
                      </a:r>
                      <a:r>
                        <a:rPr lang="de-AT" sz="3600" dirty="0" err="1"/>
                        <a:t>data</a:t>
                      </a:r>
                      <a:r>
                        <a:rPr lang="de-AT" sz="3600" dirty="0"/>
                        <a:t> </a:t>
                      </a:r>
                      <a:r>
                        <a:rPr lang="de-AT" sz="3600" dirty="0" err="1"/>
                        <a:t>assimilation</a:t>
                      </a:r>
                      <a:r>
                        <a:rPr lang="de-AT" sz="3600" dirty="0"/>
                        <a:t> </a:t>
                      </a:r>
                      <a:r>
                        <a:rPr lang="de-AT" sz="3600" dirty="0" err="1"/>
                        <a:t>experiments</a:t>
                      </a:r>
                      <a:r>
                        <a:rPr lang="de-AT" sz="3600" dirty="0"/>
                        <a:t>:</a:t>
                      </a:r>
                      <a:endParaRPr lang="en-GB" sz="3600" dirty="0"/>
                    </a:p>
                    <a:p>
                      <a:pPr marL="457200" lvl="0" indent="-457200">
                        <a:buFont typeface="Arial" panose="020B0604020202020204" pitchFamily="34" charset="0"/>
                        <a:buChar char="•"/>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200" noProof="0" dirty="0"/>
                    </a:p>
                    <a:p>
                      <a:pPr marL="0" lvl="0" indent="0">
                        <a:buFont typeface="Arial" panose="020B0604020202020204" pitchFamily="34" charset="0"/>
                        <a:buNone/>
                      </a:pPr>
                      <a:endParaRPr lang="en-GB" sz="3500" noProof="0" dirty="0"/>
                    </a:p>
                    <a:p>
                      <a:pPr marL="0" lvl="0" indent="0">
                        <a:buFont typeface="Arial" panose="020B0604020202020204" pitchFamily="34" charset="0"/>
                        <a:buNone/>
                      </a:pPr>
                      <a:endParaRPr lang="en-GB" sz="3500" noProof="0" dirty="0"/>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165290835"/>
                  </a:ext>
                </a:extLst>
              </a:tr>
            </a:tbl>
          </a:graphicData>
        </a:graphic>
      </p:graphicFrame>
      <p:graphicFrame>
        <p:nvGraphicFramePr>
          <p:cNvPr id="16" name="Tabelle 41">
            <a:extLst>
              <a:ext uri="{FF2B5EF4-FFF2-40B4-BE49-F238E27FC236}">
                <a16:creationId xmlns:a16="http://schemas.microsoft.com/office/drawing/2014/main" id="{4F7036CC-325B-6263-E8DC-5813EB655720}"/>
              </a:ext>
            </a:extLst>
          </p:cNvPr>
          <p:cNvGraphicFramePr>
            <a:graphicFrameLocks noGrp="1"/>
          </p:cNvGraphicFramePr>
          <p:nvPr>
            <p:extLst>
              <p:ext uri="{D42A27DB-BD31-4B8C-83A1-F6EECF244321}">
                <p14:modId xmlns:p14="http://schemas.microsoft.com/office/powerpoint/2010/main" val="541488518"/>
              </p:ext>
            </p:extLst>
          </p:nvPr>
        </p:nvGraphicFramePr>
        <p:xfrm>
          <a:off x="29676726" y="27176103"/>
          <a:ext cx="12499200" cy="2364006"/>
        </p:xfrm>
        <a:graphic>
          <a:graphicData uri="http://schemas.openxmlformats.org/drawingml/2006/table">
            <a:tbl>
              <a:tblPr firstRow="1" bandRow="1">
                <a:tableStyleId>{69012ECD-51FC-41F1-AA8D-1B2483CD663E}</a:tableStyleId>
              </a:tblPr>
              <a:tblGrid>
                <a:gridCol w="12499200">
                  <a:extLst>
                    <a:ext uri="{9D8B030D-6E8A-4147-A177-3AD203B41FA5}">
                      <a16:colId xmlns:a16="http://schemas.microsoft.com/office/drawing/2014/main" val="3498574591"/>
                    </a:ext>
                  </a:extLst>
                </a:gridCol>
              </a:tblGrid>
              <a:tr h="687606">
                <a:tc>
                  <a:txBody>
                    <a:bodyPr/>
                    <a:lstStyle/>
                    <a:p>
                      <a:r>
                        <a:rPr lang="en-GB" sz="2700" b="1" noProof="0" dirty="0">
                          <a:solidFill>
                            <a:schemeClr val="bg1"/>
                          </a:solidFill>
                        </a:rPr>
                        <a:t>References</a:t>
                      </a:r>
                    </a:p>
                  </a:txBody>
                  <a:tcPr marL="137160" marR="137160" marT="137160" marB="137160" anchor="ctr"/>
                </a:tc>
                <a:extLst>
                  <a:ext uri="{0D108BD9-81ED-4DB2-BD59-A6C34878D82A}">
                    <a16:rowId xmlns:a16="http://schemas.microsoft.com/office/drawing/2014/main" val="3527742964"/>
                  </a:ext>
                </a:extLst>
              </a:tr>
              <a:tr h="1663027">
                <a:tc>
                  <a:txBody>
                    <a:bodyPr/>
                    <a:lstStyle/>
                    <a:p>
                      <a:pPr marL="457200" indent="-457200" eaLnBrk="1" hangingPunct="1">
                        <a:buFont typeface="Arial" panose="020B0604020202020204" pitchFamily="34" charset="0"/>
                        <a:buChar char="•"/>
                      </a:pPr>
                      <a:r>
                        <a:rPr lang="en-GB" sz="2300" dirty="0"/>
                        <a:t>Anderson, J. L., 2001: An Ensemble Adjustment Kalman Filter for Data Assimilation. </a:t>
                      </a:r>
                      <a:r>
                        <a:rPr lang="en-GB" sz="2300" i="1" dirty="0"/>
                        <a:t>Mon. Wea. Rev.</a:t>
                      </a:r>
                      <a:r>
                        <a:rPr lang="en-GB" sz="2300" dirty="0"/>
                        <a:t>, </a:t>
                      </a:r>
                      <a:r>
                        <a:rPr lang="en-GB" sz="2300" b="1" dirty="0"/>
                        <a:t>129</a:t>
                      </a:r>
                      <a:r>
                        <a:rPr lang="en-GB" sz="2300" dirty="0"/>
                        <a:t>, 2884–2903, https://doi.org/10.1175/1520-0493(2001)129&lt;2884:AEAKFF&gt;2.0.CO;2. </a:t>
                      </a:r>
                    </a:p>
                    <a:p>
                      <a:pPr marL="457200" indent="-457200" eaLnBrk="1" hangingPunct="1">
                        <a:buFont typeface="Arial" panose="020B0604020202020204" pitchFamily="34" charset="0"/>
                        <a:buChar char="•"/>
                      </a:pPr>
                      <a:r>
                        <a:rPr lang="en-GB" sz="2300" noProof="0" dirty="0">
                          <a:latin typeface="+mn-lt"/>
                        </a:rPr>
                        <a:t>Hong, et al., 2006: A New Vertical Diffusion Package with an Explicit Treatment of Entrainment Processes. </a:t>
                      </a:r>
                      <a:r>
                        <a:rPr lang="en-GB" sz="2300" i="1" noProof="0" dirty="0">
                          <a:latin typeface="+mn-lt"/>
                        </a:rPr>
                        <a:t>Mon. Wea. Rev.</a:t>
                      </a:r>
                      <a:r>
                        <a:rPr lang="en-GB" sz="2300" i="0" noProof="0" dirty="0">
                          <a:latin typeface="+mn-lt"/>
                        </a:rPr>
                        <a:t>, </a:t>
                      </a:r>
                      <a:r>
                        <a:rPr lang="en-GB" sz="2300" b="1" i="0" noProof="0" dirty="0">
                          <a:latin typeface="+mn-lt"/>
                        </a:rPr>
                        <a:t>134</a:t>
                      </a:r>
                      <a:r>
                        <a:rPr lang="en-GB" sz="2300" i="0" noProof="0" dirty="0">
                          <a:latin typeface="+mn-lt"/>
                        </a:rPr>
                        <a:t>, 2318-2341, http://dx.doi.org/10.1175/MWR3199.1</a:t>
                      </a:r>
                    </a:p>
                  </a:txBody>
                  <a:tcPr marL="137160" marR="137160" marT="137160" marB="137160"/>
                </a:tc>
                <a:extLst>
                  <a:ext uri="{0D108BD9-81ED-4DB2-BD59-A6C34878D82A}">
                    <a16:rowId xmlns:a16="http://schemas.microsoft.com/office/drawing/2014/main" val="2165290835"/>
                  </a:ext>
                </a:extLst>
              </a:tr>
            </a:tbl>
          </a:graphicData>
        </a:graphic>
      </p:graphicFrame>
      <p:graphicFrame>
        <p:nvGraphicFramePr>
          <p:cNvPr id="18" name="Tabelle 41">
            <a:extLst>
              <a:ext uri="{FF2B5EF4-FFF2-40B4-BE49-F238E27FC236}">
                <a16:creationId xmlns:a16="http://schemas.microsoft.com/office/drawing/2014/main" id="{5AE2872B-0EBE-ABC8-9353-19556ED6B950}"/>
              </a:ext>
            </a:extLst>
          </p:cNvPr>
          <p:cNvGraphicFramePr>
            <a:graphicFrameLocks noGrp="1"/>
          </p:cNvGraphicFramePr>
          <p:nvPr>
            <p:extLst>
              <p:ext uri="{D42A27DB-BD31-4B8C-83A1-F6EECF244321}">
                <p14:modId xmlns:p14="http://schemas.microsoft.com/office/powerpoint/2010/main" val="4004525291"/>
              </p:ext>
            </p:extLst>
          </p:nvPr>
        </p:nvGraphicFramePr>
        <p:xfrm>
          <a:off x="29676726" y="11093700"/>
          <a:ext cx="12499200" cy="15807594"/>
        </p:xfrm>
        <a:graphic>
          <a:graphicData uri="http://schemas.openxmlformats.org/drawingml/2006/table">
            <a:tbl>
              <a:tblPr firstRow="1" bandRow="1">
                <a:tableStyleId>{72833802-FEF1-4C79-8D5D-14CF1EAF98D9}</a:tableStyleId>
              </a:tblPr>
              <a:tblGrid>
                <a:gridCol w="12499200">
                  <a:extLst>
                    <a:ext uri="{9D8B030D-6E8A-4147-A177-3AD203B41FA5}">
                      <a16:colId xmlns:a16="http://schemas.microsoft.com/office/drawing/2014/main" val="3498574591"/>
                    </a:ext>
                  </a:extLst>
                </a:gridCol>
              </a:tblGrid>
              <a:tr h="820430">
                <a:tc>
                  <a:txBody>
                    <a:bodyPr/>
                    <a:lstStyle/>
                    <a:p>
                      <a:pPr marL="0" indent="0">
                        <a:buFont typeface="Arial" panose="020B0604020202020204" pitchFamily="34" charset="0"/>
                        <a:buNone/>
                      </a:pPr>
                      <a:r>
                        <a:rPr lang="de-AT" sz="3600" noProof="0" dirty="0"/>
                        <a:t>4. </a:t>
                      </a:r>
                      <a:r>
                        <a:rPr lang="de-AT" sz="3600" noProof="0" dirty="0" err="1"/>
                        <a:t>Verifying</a:t>
                      </a:r>
                      <a:r>
                        <a:rPr lang="de-AT" sz="3600" noProof="0" dirty="0"/>
                        <a:t> </a:t>
                      </a:r>
                      <a:r>
                        <a:rPr lang="de-AT" sz="3600" noProof="0" dirty="0" err="1"/>
                        <a:t>the</a:t>
                      </a:r>
                      <a:r>
                        <a:rPr lang="de-AT" sz="3600" noProof="0" dirty="0"/>
                        <a:t> </a:t>
                      </a:r>
                      <a:r>
                        <a:rPr lang="de-AT" sz="3600" noProof="0" dirty="0" err="1"/>
                        <a:t>closure</a:t>
                      </a:r>
                      <a:r>
                        <a:rPr lang="de-AT" sz="3600" noProof="0" dirty="0"/>
                        <a:t> </a:t>
                      </a:r>
                      <a:r>
                        <a:rPr lang="de-AT" sz="3600" noProof="0" dirty="0" err="1"/>
                        <a:t>assumption</a:t>
                      </a:r>
                      <a:r>
                        <a:rPr lang="de-AT" sz="3600" noProof="0" dirty="0"/>
                        <a:t> </a:t>
                      </a:r>
                      <a:r>
                        <a:rPr lang="de-AT" sz="3600" noProof="0" dirty="0" err="1"/>
                        <a:t>with</a:t>
                      </a:r>
                      <a:r>
                        <a:rPr lang="de-AT" sz="3600" noProof="0" dirty="0"/>
                        <a:t> LES </a:t>
                      </a:r>
                      <a:r>
                        <a:rPr lang="de-AT" sz="3600" noProof="0" dirty="0" err="1"/>
                        <a:t>data</a:t>
                      </a:r>
                      <a:endParaRPr lang="en-GB" sz="3600" noProof="0" dirty="0"/>
                    </a:p>
                  </a:txBody>
                  <a:tcPr marL="137160" marR="137160" marT="137160" marB="137160"/>
                </a:tc>
                <a:extLst>
                  <a:ext uri="{0D108BD9-81ED-4DB2-BD59-A6C34878D82A}">
                    <a16:rowId xmlns:a16="http://schemas.microsoft.com/office/drawing/2014/main" val="3527742964"/>
                  </a:ext>
                </a:extLst>
              </a:tr>
              <a:tr h="14984634">
                <a:tc>
                  <a:txBody>
                    <a:bodyPr/>
                    <a:lstStyle/>
                    <a:p>
                      <a:pPr marL="571500" indent="-571500">
                        <a:buFont typeface="Arial" panose="020B0604020202020204" pitchFamily="34" charset="0"/>
                        <a:buChar char="•"/>
                      </a:pPr>
                      <a:r>
                        <a:rPr lang="en-GB" sz="3600" noProof="0" dirty="0"/>
                        <a:t>Derive a dimensionless entrainment rate from EQ. 2 and evaluate it from LES output:</a:t>
                      </a:r>
                    </a:p>
                    <a:p>
                      <a:pPr marL="0" indent="0">
                        <a:buFont typeface="Arial" panose="020B0604020202020204" pitchFamily="34" charset="0"/>
                        <a:buNone/>
                      </a:pPr>
                      <a:endParaRPr lang="en-GB" sz="3500" noProof="0" dirty="0"/>
                    </a:p>
                  </a:txBody>
                  <a:tcPr/>
                </a:tc>
                <a:extLst>
                  <a:ext uri="{0D108BD9-81ED-4DB2-BD59-A6C34878D82A}">
                    <a16:rowId xmlns:a16="http://schemas.microsoft.com/office/drawing/2014/main" val="2165290835"/>
                  </a:ext>
                </a:extLst>
              </a:tr>
            </a:tbl>
          </a:graphicData>
        </a:graphic>
      </p:graphicFrame>
      <p:graphicFrame>
        <p:nvGraphicFramePr>
          <p:cNvPr id="38" name="Tabelle 41">
            <a:extLst>
              <a:ext uri="{FF2B5EF4-FFF2-40B4-BE49-F238E27FC236}">
                <a16:creationId xmlns:a16="http://schemas.microsoft.com/office/drawing/2014/main" id="{234751A9-DF71-B8C5-6A12-1E4795CBD71C}"/>
              </a:ext>
            </a:extLst>
          </p:cNvPr>
          <p:cNvGraphicFramePr>
            <a:graphicFrameLocks noGrp="1"/>
          </p:cNvGraphicFramePr>
          <p:nvPr>
            <p:extLst>
              <p:ext uri="{D42A27DB-BD31-4B8C-83A1-F6EECF244321}">
                <p14:modId xmlns:p14="http://schemas.microsoft.com/office/powerpoint/2010/main" val="2958251728"/>
              </p:ext>
            </p:extLst>
          </p:nvPr>
        </p:nvGraphicFramePr>
        <p:xfrm>
          <a:off x="29677360" y="382126"/>
          <a:ext cx="12499200" cy="10436765"/>
        </p:xfrm>
        <a:graphic>
          <a:graphicData uri="http://schemas.openxmlformats.org/drawingml/2006/table">
            <a:tbl>
              <a:tblPr firstRow="1" bandRow="1">
                <a:tableStyleId>{912C8C85-51F0-491E-9774-3900AFEF0FD7}</a:tableStyleId>
              </a:tblPr>
              <a:tblGrid>
                <a:gridCol w="12499200">
                  <a:extLst>
                    <a:ext uri="{9D8B030D-6E8A-4147-A177-3AD203B41FA5}">
                      <a16:colId xmlns:a16="http://schemas.microsoft.com/office/drawing/2014/main" val="3498574591"/>
                    </a:ext>
                  </a:extLst>
                </a:gridCol>
              </a:tblGrid>
              <a:tr h="823552">
                <a:tc>
                  <a:txBody>
                    <a:bodyPr/>
                    <a:lstStyle/>
                    <a:p>
                      <a:pPr marL="0" indent="0">
                        <a:buFont typeface="+mj-lt"/>
                        <a:buNone/>
                      </a:pPr>
                      <a:r>
                        <a:rPr lang="de-AT" sz="3600" noProof="0" dirty="0">
                          <a:latin typeface="Calibri" panose="020F0502020204030204" pitchFamily="34" charset="0"/>
                          <a:cs typeface="Calibri" panose="020F0502020204030204" pitchFamily="34" charset="0"/>
                        </a:rPr>
                        <a:t>3. Optimal </a:t>
                      </a:r>
                      <a:r>
                        <a:rPr lang="de-AT" sz="3600" noProof="0" dirty="0" err="1">
                          <a:latin typeface="Calibri" panose="020F0502020204030204" pitchFamily="34" charset="0"/>
                          <a:cs typeface="Calibri" panose="020F0502020204030204" pitchFamily="34" charset="0"/>
                        </a:rPr>
                        <a:t>parameters</a:t>
                      </a:r>
                      <a:r>
                        <a:rPr lang="de-AT" sz="3600" noProof="0" dirty="0">
                          <a:latin typeface="Calibri" panose="020F0502020204030204" pitchFamily="34" charset="0"/>
                          <a:cs typeface="Calibri" panose="020F0502020204030204" pitchFamily="34" charset="0"/>
                        </a:rPr>
                        <a:t> </a:t>
                      </a:r>
                      <a:r>
                        <a:rPr lang="de-AT" sz="3600" noProof="0" dirty="0" err="1">
                          <a:latin typeface="Calibri" panose="020F0502020204030204" pitchFamily="34" charset="0"/>
                          <a:cs typeface="Calibri" panose="020F0502020204030204" pitchFamily="34" charset="0"/>
                        </a:rPr>
                        <a:t>are</a:t>
                      </a:r>
                      <a:r>
                        <a:rPr lang="de-AT" sz="3600" noProof="0" dirty="0">
                          <a:latin typeface="Calibri" panose="020F0502020204030204" pitchFamily="34" charset="0"/>
                          <a:cs typeface="Calibri" panose="020F0502020204030204" pitchFamily="34" charset="0"/>
                        </a:rPr>
                        <a:t> </a:t>
                      </a:r>
                      <a:r>
                        <a:rPr lang="de-AT" sz="3600" noProof="0" dirty="0" err="1">
                          <a:latin typeface="Calibri" panose="020F0502020204030204" pitchFamily="34" charset="0"/>
                          <a:cs typeface="Calibri" panose="020F0502020204030204" pitchFamily="34" charset="0"/>
                        </a:rPr>
                        <a:t>flow-dependent</a:t>
                      </a:r>
                      <a:endParaRPr lang="en-GB" sz="3600" noProof="0" dirty="0">
                        <a:latin typeface="Calibri" panose="020F0502020204030204" pitchFamily="34" charset="0"/>
                        <a:cs typeface="Calibri" panose="020F0502020204030204" pitchFamily="34" charset="0"/>
                      </a:endParaRPr>
                    </a:p>
                  </a:txBody>
                  <a:tcPr marL="137160" marR="137160" marT="137160" marB="13716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527742964"/>
                  </a:ext>
                </a:extLst>
              </a:tr>
              <a:tr h="9613213">
                <a:tc>
                  <a:txBody>
                    <a:bodyPr/>
                    <a:lstStyle/>
                    <a:p>
                      <a:pPr marL="457200" indent="-457200">
                        <a:buFont typeface="Arial" panose="020B0604020202020204" pitchFamily="34" charset="0"/>
                        <a:buChar char="•"/>
                      </a:pP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Free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ensemble</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runs</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are</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conducted</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with</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N=1000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ensemble</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members</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and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perturbed</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parameters</a:t>
                      </a:r>
                      <a:endPar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The temporal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evolution</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of</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the</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RMSE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between</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LES and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ensemble</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runs</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is</a:t>
                      </a:r>
                      <a:r>
                        <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rPr>
                        <a:t> </a:t>
                      </a:r>
                      <a:r>
                        <a:rPr lang="de-AT" sz="3600" b="0" spc="-1" noProof="0" dirty="0" err="1">
                          <a:solidFill>
                            <a:srgbClr val="000000"/>
                          </a:solidFill>
                          <a:uFill>
                            <a:solidFill>
                              <a:srgbClr val="FFFFFF"/>
                            </a:solidFill>
                          </a:uFill>
                          <a:latin typeface="Calibri" panose="020F0502020204030204" pitchFamily="34" charset="0"/>
                          <a:cs typeface="Calibri" panose="020F0502020204030204" pitchFamily="34" charset="0"/>
                        </a:rPr>
                        <a:t>shown</a:t>
                      </a:r>
                      <a:endPar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de-AT" sz="35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en-GB" sz="36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GB" sz="3600" b="0" spc="-1" noProof="0" dirty="0">
                          <a:solidFill>
                            <a:srgbClr val="000000"/>
                          </a:solidFill>
                          <a:uFill>
                            <a:solidFill>
                              <a:srgbClr val="FFFFFF"/>
                            </a:solidFill>
                          </a:uFill>
                          <a:latin typeface="Calibri" panose="020F0502020204030204" pitchFamily="34" charset="0"/>
                          <a:cs typeface="Calibri" panose="020F0502020204030204" pitchFamily="34" charset="0"/>
                        </a:rPr>
                        <a:t>The temporal shift in RMSE minima suggests that parameterization accuracy would benefit from progressively adjusting the parameter</a:t>
                      </a:r>
                      <a:endParaRPr lang="de-AT" sz="3600" b="0" spc="-1" noProof="0" dirty="0">
                        <a:solidFill>
                          <a:srgbClr val="000000"/>
                        </a:solidFill>
                        <a:uFill>
                          <a:solidFill>
                            <a:srgbClr val="FFFFFF"/>
                          </a:solidFill>
                        </a:uFill>
                        <a:latin typeface="Calibri" panose="020F0502020204030204" pitchFamily="34" charset="0"/>
                        <a:cs typeface="Calibri" panose="020F0502020204030204" pitchFamily="34" charset="0"/>
                      </a:endParaRPr>
                    </a:p>
                  </a:txBody>
                  <a:tcPr marL="137160" marR="137160" marT="137160" marB="13716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2165290835"/>
                  </a:ext>
                </a:extLst>
              </a:tr>
            </a:tbl>
          </a:graphicData>
        </a:graphic>
      </p:graphicFrame>
      <p:sp>
        <p:nvSpPr>
          <p:cNvPr id="39" name="Textfeld 27">
            <a:extLst>
              <a:ext uri="{FF2B5EF4-FFF2-40B4-BE49-F238E27FC236}">
                <a16:creationId xmlns:a16="http://schemas.microsoft.com/office/drawing/2014/main" id="{2993A955-7CC7-DF29-7776-9D0ED86D0C7B}"/>
              </a:ext>
            </a:extLst>
          </p:cNvPr>
          <p:cNvSpPr txBox="1"/>
          <p:nvPr/>
        </p:nvSpPr>
        <p:spPr>
          <a:xfrm>
            <a:off x="13252952" y="10545456"/>
            <a:ext cx="184731" cy="369332"/>
          </a:xfrm>
          <a:prstGeom prst="rect">
            <a:avLst/>
          </a:prstGeom>
          <a:noFill/>
        </p:spPr>
        <p:txBody>
          <a:bodyPr wrap="none" rtlCol="0">
            <a:spAutoFit/>
          </a:bodyPr>
          <a:lstStyle/>
          <a:p>
            <a:endParaRPr lang="en-GB" dirty="0"/>
          </a:p>
        </p:txBody>
      </p:sp>
      <mc:AlternateContent xmlns:mc="http://schemas.openxmlformats.org/markup-compatibility/2006">
        <mc:Choice xmlns:a14="http://schemas.microsoft.com/office/drawing/2010/main" Requires="a14">
          <p:sp>
            <p:nvSpPr>
              <p:cNvPr id="30" name="Textfeld 29">
                <a:extLst>
                  <a:ext uri="{FF2B5EF4-FFF2-40B4-BE49-F238E27FC236}">
                    <a16:creationId xmlns:a16="http://schemas.microsoft.com/office/drawing/2014/main" id="{90F34727-7F83-56B3-BB60-F5FA210AC655}"/>
                  </a:ext>
                </a:extLst>
              </p:cNvPr>
              <p:cNvSpPr txBox="1"/>
              <p:nvPr/>
            </p:nvSpPr>
            <p:spPr>
              <a:xfrm>
                <a:off x="4520782" y="9379758"/>
                <a:ext cx="5417444" cy="130253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de-AT" sz="3500" i="1" smtClean="0">
                              <a:latin typeface="Cambria Math" panose="02040503050406030204" pitchFamily="18" charset="0"/>
                            </a:rPr>
                          </m:ctrlPr>
                        </m:sSubPr>
                        <m:e>
                          <m:acc>
                            <m:accPr>
                              <m:chr m:val="̅"/>
                              <m:ctrlPr>
                                <a:rPr lang="de-AT" sz="3500" i="1">
                                  <a:latin typeface="Cambria Math" panose="02040503050406030204" pitchFamily="18" charset="0"/>
                                </a:rPr>
                              </m:ctrlPr>
                            </m:accPr>
                            <m:e>
                              <m:d>
                                <m:dPr>
                                  <m:ctrlPr>
                                    <a:rPr lang="de-AT" sz="3500" i="1">
                                      <a:latin typeface="Cambria Math" panose="02040503050406030204" pitchFamily="18" charset="0"/>
                                    </a:rPr>
                                  </m:ctrlPr>
                                </m:dPr>
                                <m:e>
                                  <m:sSup>
                                    <m:sSupPr>
                                      <m:ctrlPr>
                                        <a:rPr lang="de-AT" sz="3500" i="1">
                                          <a:latin typeface="Cambria Math" panose="02040503050406030204" pitchFamily="18" charset="0"/>
                                        </a:rPr>
                                      </m:ctrlPr>
                                    </m:sSupPr>
                                    <m:e>
                                      <m:r>
                                        <a:rPr lang="de-AT" sz="3500" i="1">
                                          <a:latin typeface="Cambria Math" panose="02040503050406030204" pitchFamily="18" charset="0"/>
                                        </a:rPr>
                                        <m:t>𝑤</m:t>
                                      </m:r>
                                    </m:e>
                                    <m:sup>
                                      <m:r>
                                        <a:rPr lang="de-AT" sz="3500" i="1">
                                          <a:latin typeface="Cambria Math" panose="02040503050406030204" pitchFamily="18" charset="0"/>
                                        </a:rPr>
                                        <m:t>′</m:t>
                                      </m:r>
                                    </m:sup>
                                  </m:sSup>
                                  <m:r>
                                    <a:rPr lang="de-AT" sz="3500" i="1">
                                      <a:latin typeface="Cambria Math" panose="02040503050406030204" pitchFamily="18" charset="0"/>
                                      <a:ea typeface="Cambria Math" panose="02040503050406030204" pitchFamily="18" charset="0"/>
                                    </a:rPr>
                                    <m:t>𝜃</m:t>
                                  </m:r>
                                  <m:r>
                                    <a:rPr lang="de-AT" sz="3500" i="1">
                                      <a:latin typeface="Cambria Math" panose="02040503050406030204" pitchFamily="18" charset="0"/>
                                    </a:rPr>
                                    <m:t>′</m:t>
                                  </m:r>
                                </m:e>
                              </m:d>
                            </m:e>
                          </m:acc>
                        </m:e>
                        <m:sub>
                          <m:r>
                            <a:rPr lang="de-AT" sz="3500" i="1">
                              <a:latin typeface="Cambria Math" panose="02040503050406030204" pitchFamily="18" charset="0"/>
                            </a:rPr>
                            <m:t>h</m:t>
                          </m:r>
                          <m:r>
                            <a:rPr lang="de-AT" sz="3500" i="1">
                              <a:latin typeface="Cambria Math" panose="02040503050406030204" pitchFamily="18" charset="0"/>
                            </a:rPr>
                            <m:t> </m:t>
                          </m:r>
                        </m:sub>
                      </m:sSub>
                      <m:r>
                        <a:rPr lang="de-AT" sz="3500" b="0" i="0" smtClean="0">
                          <a:latin typeface="Cambria Math" panose="02040503050406030204" pitchFamily="18" charset="0"/>
                        </a:rPr>
                        <m:t>=</m:t>
                      </m:r>
                      <m:sSub>
                        <m:sSubPr>
                          <m:ctrlPr>
                            <a:rPr lang="de-AT" sz="3500" b="1" i="1" smtClean="0">
                              <a:solidFill>
                                <a:srgbClr val="FF0000"/>
                              </a:solidFill>
                              <a:latin typeface="Cambria Math" panose="02040503050406030204" pitchFamily="18" charset="0"/>
                            </a:rPr>
                          </m:ctrlPr>
                        </m:sSubPr>
                        <m:e>
                          <m:r>
                            <a:rPr lang="de-AT" sz="3500" b="1" i="1" smtClean="0">
                              <a:solidFill>
                                <a:srgbClr val="FF0000"/>
                              </a:solidFill>
                              <a:latin typeface="Cambria Math" panose="02040503050406030204" pitchFamily="18" charset="0"/>
                            </a:rPr>
                            <m:t>𝑨</m:t>
                          </m:r>
                        </m:e>
                        <m:sub>
                          <m:r>
                            <a:rPr lang="de-AT" sz="3500" b="1" i="1" smtClean="0">
                              <a:solidFill>
                                <a:srgbClr val="FF0000"/>
                              </a:solidFill>
                              <a:latin typeface="Cambria Math" panose="02040503050406030204" pitchFamily="18" charset="0"/>
                            </a:rPr>
                            <m:t>𝒆</m:t>
                          </m:r>
                        </m:sub>
                      </m:sSub>
                      <m:r>
                        <a:rPr lang="de-AT" sz="3500" b="1" i="1" smtClean="0">
                          <a:solidFill>
                            <a:srgbClr val="FF0000"/>
                          </a:solidFill>
                          <a:latin typeface="Cambria Math" panose="02040503050406030204" pitchFamily="18" charset="0"/>
                        </a:rPr>
                        <m:t> </m:t>
                      </m:r>
                      <m:d>
                        <m:dPr>
                          <m:ctrlPr>
                            <a:rPr lang="de-AT" sz="3500" i="1" smtClean="0">
                              <a:solidFill>
                                <a:schemeClr val="tx1"/>
                              </a:solidFill>
                              <a:latin typeface="Cambria Math" panose="02040503050406030204" pitchFamily="18" charset="0"/>
                            </a:rPr>
                          </m:ctrlPr>
                        </m:dPr>
                        <m:e>
                          <m:f>
                            <m:fPr>
                              <m:ctrlPr>
                                <a:rPr lang="de-AT" sz="3500" i="1" smtClean="0">
                                  <a:solidFill>
                                    <a:schemeClr val="tx1"/>
                                  </a:solidFill>
                                  <a:latin typeface="Cambria Math" panose="02040503050406030204" pitchFamily="18" charset="0"/>
                                </a:rPr>
                              </m:ctrlPr>
                            </m:fPr>
                            <m:num>
                              <m:sSub>
                                <m:sSubPr>
                                  <m:ctrlPr>
                                    <a:rPr lang="de-AT" sz="3500" i="1" smtClean="0">
                                      <a:solidFill>
                                        <a:schemeClr val="tx1"/>
                                      </a:solidFill>
                                      <a:latin typeface="Cambria Math" panose="02040503050406030204" pitchFamily="18" charset="0"/>
                                    </a:rPr>
                                  </m:ctrlPr>
                                </m:sSubPr>
                                <m:e>
                                  <m:r>
                                    <a:rPr lang="de-AT" sz="3500" b="0" i="1" smtClean="0">
                                      <a:solidFill>
                                        <a:schemeClr val="tx1"/>
                                      </a:solidFill>
                                      <a:latin typeface="Cambria Math" panose="02040503050406030204" pitchFamily="18" charset="0"/>
                                      <a:ea typeface="Cambria Math" panose="02040503050406030204" pitchFamily="18" charset="0"/>
                                    </a:rPr>
                                    <m:t>𝜃</m:t>
                                  </m:r>
                                </m:e>
                                <m:sub>
                                  <m:r>
                                    <a:rPr lang="de-AT" sz="3500" b="0" i="1" smtClean="0">
                                      <a:solidFill>
                                        <a:schemeClr val="tx1"/>
                                      </a:solidFill>
                                      <a:latin typeface="Cambria Math" panose="02040503050406030204" pitchFamily="18" charset="0"/>
                                    </a:rPr>
                                    <m:t>𝑣𝑎</m:t>
                                  </m:r>
                                </m:sub>
                              </m:sSub>
                            </m:num>
                            <m:den>
                              <m:r>
                                <a:rPr lang="de-AT" sz="3500" b="0" i="1" smtClean="0">
                                  <a:solidFill>
                                    <a:schemeClr val="tx1"/>
                                  </a:solidFill>
                                  <a:latin typeface="Cambria Math" panose="02040503050406030204" pitchFamily="18" charset="0"/>
                                </a:rPr>
                                <m:t>𝑔</m:t>
                              </m:r>
                            </m:den>
                          </m:f>
                        </m:e>
                      </m:d>
                      <m:sSubSup>
                        <m:sSubSupPr>
                          <m:ctrlPr>
                            <a:rPr lang="de-AT" sz="3500" i="1" smtClean="0">
                              <a:solidFill>
                                <a:schemeClr val="tx1"/>
                              </a:solidFill>
                              <a:latin typeface="Cambria Math" panose="02040503050406030204" pitchFamily="18" charset="0"/>
                            </a:rPr>
                          </m:ctrlPr>
                        </m:sSubSupPr>
                        <m:e>
                          <m:r>
                            <a:rPr lang="de-AT" sz="3500" b="0" i="1" smtClean="0">
                              <a:solidFill>
                                <a:schemeClr val="tx1"/>
                              </a:solidFill>
                              <a:latin typeface="Cambria Math" panose="02040503050406030204" pitchFamily="18" charset="0"/>
                            </a:rPr>
                            <m:t>𝑤</m:t>
                          </m:r>
                        </m:e>
                        <m:sub>
                          <m:r>
                            <a:rPr lang="de-AT" sz="3500" b="0" i="1" smtClean="0">
                              <a:solidFill>
                                <a:schemeClr val="tx1"/>
                              </a:solidFill>
                              <a:latin typeface="Cambria Math" panose="02040503050406030204" pitchFamily="18" charset="0"/>
                            </a:rPr>
                            <m:t>𝑚</m:t>
                          </m:r>
                        </m:sub>
                        <m:sup>
                          <m:r>
                            <a:rPr lang="de-AT" sz="3500" b="0" i="1" smtClean="0">
                              <a:solidFill>
                                <a:schemeClr val="tx1"/>
                              </a:solidFill>
                              <a:latin typeface="Cambria Math" panose="02040503050406030204" pitchFamily="18" charset="0"/>
                            </a:rPr>
                            <m:t>3</m:t>
                          </m:r>
                        </m:sup>
                      </m:sSubSup>
                      <m:r>
                        <a:rPr lang="de-AT" sz="3500" b="0" i="1" smtClean="0">
                          <a:solidFill>
                            <a:schemeClr val="tx1"/>
                          </a:solidFill>
                          <a:latin typeface="Cambria Math" panose="02040503050406030204" pitchFamily="18" charset="0"/>
                        </a:rPr>
                        <m:t>/</m:t>
                      </m:r>
                      <m:r>
                        <a:rPr lang="de-AT" sz="3500" b="0" i="1" smtClean="0">
                          <a:solidFill>
                            <a:schemeClr val="tx1"/>
                          </a:solidFill>
                          <a:latin typeface="Cambria Math" panose="02040503050406030204" pitchFamily="18" charset="0"/>
                        </a:rPr>
                        <m:t>h</m:t>
                      </m:r>
                    </m:oMath>
                  </m:oMathPara>
                </a14:m>
                <a:endParaRPr lang="en-GB" sz="3500" i="1" dirty="0"/>
              </a:p>
            </p:txBody>
          </p:sp>
        </mc:Choice>
        <mc:Fallback>
          <p:sp>
            <p:nvSpPr>
              <p:cNvPr id="30" name="Textfeld 29">
                <a:extLst>
                  <a:ext uri="{FF2B5EF4-FFF2-40B4-BE49-F238E27FC236}">
                    <a16:creationId xmlns:a16="http://schemas.microsoft.com/office/drawing/2014/main" id="{90F34727-7F83-56B3-BB60-F5FA210AC655}"/>
                  </a:ext>
                </a:extLst>
              </p:cNvPr>
              <p:cNvSpPr txBox="1">
                <a:spLocks noRot="1" noChangeAspect="1" noMove="1" noResize="1" noEditPoints="1" noAdjustHandles="1" noChangeArrowheads="1" noChangeShapeType="1" noTextEdit="1"/>
              </p:cNvSpPr>
              <p:nvPr/>
            </p:nvSpPr>
            <p:spPr>
              <a:xfrm>
                <a:off x="4520782" y="9379758"/>
                <a:ext cx="5417444" cy="1302536"/>
              </a:xfrm>
              <a:prstGeom prst="rect">
                <a:avLst/>
              </a:prstGeom>
              <a:blipFill>
                <a:blip r:embed="rId4"/>
                <a:stretch>
                  <a:fillRect/>
                </a:stretch>
              </a:blipFill>
            </p:spPr>
            <p:txBody>
              <a:bodyPr/>
              <a:lstStyle/>
              <a:p>
                <a:r>
                  <a:rPr lang="en-GB">
                    <a:noFill/>
                  </a:rPr>
                  <a:t> </a:t>
                </a:r>
              </a:p>
            </p:txBody>
          </p:sp>
        </mc:Fallback>
      </mc:AlternateContent>
      <p:sp>
        <p:nvSpPr>
          <p:cNvPr id="44" name="Textfeld 43">
            <a:extLst>
              <a:ext uri="{FF2B5EF4-FFF2-40B4-BE49-F238E27FC236}">
                <a16:creationId xmlns:a16="http://schemas.microsoft.com/office/drawing/2014/main" id="{38491B70-FA15-54F7-6149-277E1A5A7DA2}"/>
              </a:ext>
            </a:extLst>
          </p:cNvPr>
          <p:cNvSpPr txBox="1"/>
          <p:nvPr/>
        </p:nvSpPr>
        <p:spPr>
          <a:xfrm>
            <a:off x="31603412" y="26132651"/>
            <a:ext cx="10332000" cy="523220"/>
          </a:xfrm>
          <a:prstGeom prst="rect">
            <a:avLst/>
          </a:prstGeom>
          <a:noFill/>
        </p:spPr>
        <p:txBody>
          <a:bodyPr wrap="square" rtlCol="0">
            <a:spAutoFit/>
          </a:bodyPr>
          <a:lstStyle/>
          <a:p>
            <a:r>
              <a:rPr lang="de-AT" sz="2800" i="1" dirty="0"/>
              <a:t>Tab. </a:t>
            </a:r>
            <a:r>
              <a:rPr lang="de-AT" sz="2800" i="1" dirty="0" err="1"/>
              <a:t>Configurations</a:t>
            </a:r>
            <a:r>
              <a:rPr lang="de-AT" sz="2800" i="1" dirty="0"/>
              <a:t> </a:t>
            </a:r>
            <a:r>
              <a:rPr lang="de-AT" sz="2800" i="1" dirty="0" err="1"/>
              <a:t>of</a:t>
            </a:r>
            <a:r>
              <a:rPr lang="de-AT" sz="2800" i="1" dirty="0"/>
              <a:t> </a:t>
            </a:r>
            <a:r>
              <a:rPr lang="de-AT" sz="2800" i="1" dirty="0" err="1"/>
              <a:t>nature</a:t>
            </a:r>
            <a:r>
              <a:rPr lang="de-AT" sz="2800" i="1" dirty="0"/>
              <a:t> </a:t>
            </a:r>
            <a:r>
              <a:rPr lang="de-AT" sz="2800" i="1" dirty="0" err="1"/>
              <a:t>runs</a:t>
            </a:r>
            <a:r>
              <a:rPr lang="de-AT" sz="2800" i="1" dirty="0"/>
              <a:t> (dry </a:t>
            </a:r>
            <a:r>
              <a:rPr lang="de-AT" sz="2800" i="1" dirty="0" err="1"/>
              <a:t>simulations</a:t>
            </a:r>
            <a:r>
              <a:rPr lang="de-AT" sz="2800" i="1" dirty="0"/>
              <a:t>). (Noh et al., 2003)</a:t>
            </a:r>
            <a:endParaRPr lang="en-GB" sz="2800" i="1" dirty="0" err="1"/>
          </a:p>
        </p:txBody>
      </p:sp>
      <p:sp>
        <p:nvSpPr>
          <p:cNvPr id="48" name="Textfeld 47">
            <a:extLst>
              <a:ext uri="{FF2B5EF4-FFF2-40B4-BE49-F238E27FC236}">
                <a16:creationId xmlns:a16="http://schemas.microsoft.com/office/drawing/2014/main" id="{E97F89AC-A812-0FFD-18D6-FC1CC1296E18}"/>
              </a:ext>
            </a:extLst>
          </p:cNvPr>
          <p:cNvSpPr txBox="1"/>
          <p:nvPr/>
        </p:nvSpPr>
        <p:spPr>
          <a:xfrm>
            <a:off x="32558353" y="6895765"/>
            <a:ext cx="6480810" cy="1031719"/>
          </a:xfrm>
          <a:prstGeom prst="rect">
            <a:avLst/>
          </a:prstGeom>
          <a:noFill/>
        </p:spPr>
        <p:txBody>
          <a:bodyPr wrap="square" rtlCol="0">
            <a:spAutoFit/>
          </a:bodyPr>
          <a:lstStyle/>
          <a:p>
            <a:endParaRPr lang="en-GB" dirty="0" err="1"/>
          </a:p>
        </p:txBody>
      </p:sp>
      <p:sp>
        <p:nvSpPr>
          <p:cNvPr id="5" name="Rechteck 4">
            <a:extLst>
              <a:ext uri="{FF2B5EF4-FFF2-40B4-BE49-F238E27FC236}">
                <a16:creationId xmlns:a16="http://schemas.microsoft.com/office/drawing/2014/main" id="{1070AB1E-FB50-5F32-750B-6E5A1BE4F2F9}"/>
              </a:ext>
            </a:extLst>
          </p:cNvPr>
          <p:cNvSpPr/>
          <p:nvPr/>
        </p:nvSpPr>
        <p:spPr>
          <a:xfrm>
            <a:off x="13475749" y="-67250"/>
            <a:ext cx="360265" cy="108756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6" name="Rechteck 5">
            <a:extLst>
              <a:ext uri="{FF2B5EF4-FFF2-40B4-BE49-F238E27FC236}">
                <a16:creationId xmlns:a16="http://schemas.microsoft.com/office/drawing/2014/main" id="{DC640ADC-BC8D-9C4D-07F7-141C6D737A32}"/>
              </a:ext>
            </a:extLst>
          </p:cNvPr>
          <p:cNvSpPr/>
          <p:nvPr/>
        </p:nvSpPr>
        <p:spPr>
          <a:xfrm>
            <a:off x="28956639" y="-67250"/>
            <a:ext cx="367264" cy="108756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7" name="Rechteck 6">
            <a:extLst>
              <a:ext uri="{FF2B5EF4-FFF2-40B4-BE49-F238E27FC236}">
                <a16:creationId xmlns:a16="http://schemas.microsoft.com/office/drawing/2014/main" id="{92054B86-09DA-24F1-919E-05819928F612}"/>
              </a:ext>
            </a:extLst>
          </p:cNvPr>
          <p:cNvSpPr/>
          <p:nvPr/>
        </p:nvSpPr>
        <p:spPr>
          <a:xfrm>
            <a:off x="13480914" y="11173936"/>
            <a:ext cx="442985" cy="183528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9" name="Rechteck 8">
            <a:extLst>
              <a:ext uri="{FF2B5EF4-FFF2-40B4-BE49-F238E27FC236}">
                <a16:creationId xmlns:a16="http://schemas.microsoft.com/office/drawing/2014/main" id="{ACED1CB9-995A-958F-3C81-86C3750EFE51}"/>
              </a:ext>
            </a:extLst>
          </p:cNvPr>
          <p:cNvSpPr/>
          <p:nvPr/>
        </p:nvSpPr>
        <p:spPr>
          <a:xfrm>
            <a:off x="28874045" y="11173936"/>
            <a:ext cx="442985" cy="1835280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59" name="Rechteck 58">
            <a:extLst>
              <a:ext uri="{FF2B5EF4-FFF2-40B4-BE49-F238E27FC236}">
                <a16:creationId xmlns:a16="http://schemas.microsoft.com/office/drawing/2014/main" id="{F1A7400D-6710-38DF-F34C-4C580E01AC54}"/>
              </a:ext>
            </a:extLst>
          </p:cNvPr>
          <p:cNvSpPr/>
          <p:nvPr/>
        </p:nvSpPr>
        <p:spPr>
          <a:xfrm>
            <a:off x="13252665" y="10741936"/>
            <a:ext cx="16157457" cy="4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60" name="Rechteck 59">
            <a:extLst>
              <a:ext uri="{FF2B5EF4-FFF2-40B4-BE49-F238E27FC236}">
                <a16:creationId xmlns:a16="http://schemas.microsoft.com/office/drawing/2014/main" id="{6B2C59B7-29AA-C13E-BC7F-1EB8CF54D785}"/>
              </a:ext>
            </a:extLst>
          </p:cNvPr>
          <p:cNvSpPr/>
          <p:nvPr/>
        </p:nvSpPr>
        <p:spPr>
          <a:xfrm>
            <a:off x="13405065" y="29536231"/>
            <a:ext cx="16157457" cy="4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3" name="Textplatzhalter 6">
            <a:extLst>
              <a:ext uri="{FF2B5EF4-FFF2-40B4-BE49-F238E27FC236}">
                <a16:creationId xmlns:a16="http://schemas.microsoft.com/office/drawing/2014/main" id="{9E06A02C-9E68-67D2-559E-E840281FCCC7}"/>
              </a:ext>
            </a:extLst>
          </p:cNvPr>
          <p:cNvSpPr txBox="1">
            <a:spLocks/>
          </p:cNvSpPr>
          <p:nvPr/>
        </p:nvSpPr>
        <p:spPr>
          <a:xfrm>
            <a:off x="13574710" y="7684496"/>
            <a:ext cx="15749191" cy="3129395"/>
          </a:xfrm>
          <a:prstGeom prst="rect">
            <a:avLst/>
          </a:prstGeom>
        </p:spPr>
        <p:txBody>
          <a:bodyPr vert="horz" lIns="0" tIns="0" rIns="0" bIns="0" rtlCol="0" anchor="ctr">
            <a:noAutofit/>
          </a:bodyPr>
          <a:lstStyle>
            <a:lvl1pPr marL="0" indent="0" algn="l" defTabSz="2270067" rtl="0" eaLnBrk="1" latinLnBrk="0" hangingPunct="1">
              <a:lnSpc>
                <a:spcPct val="95000"/>
              </a:lnSpc>
              <a:spcBef>
                <a:spcPts val="2483"/>
              </a:spcBef>
              <a:buClr>
                <a:schemeClr val="accent1"/>
              </a:buClr>
              <a:buFont typeface="Arial" panose="020B0604020202020204" pitchFamily="34" charset="0"/>
              <a:buNone/>
              <a:defRPr sz="4800" kern="1200">
                <a:solidFill>
                  <a:schemeClr val="bg1"/>
                </a:solidFill>
                <a:latin typeface="+mn-lt"/>
                <a:ea typeface="+mn-ea"/>
                <a:cs typeface="+mn-cs"/>
              </a:defRPr>
            </a:lvl1pPr>
            <a:lvl2pPr marL="355600" indent="0" algn="l" defTabSz="2270067" rtl="0" eaLnBrk="1" latinLnBrk="0" hangingPunct="1">
              <a:lnSpc>
                <a:spcPct val="95000"/>
              </a:lnSpc>
              <a:spcBef>
                <a:spcPts val="1241"/>
              </a:spcBef>
              <a:buSzPct val="100000"/>
              <a:buFont typeface="Calibri" panose="020F0502020204030204" pitchFamily="34" charset="0"/>
              <a:buNone/>
              <a:defRPr sz="6000" kern="1200">
                <a:solidFill>
                  <a:schemeClr val="bg1"/>
                </a:solidFill>
                <a:latin typeface="+mn-lt"/>
                <a:ea typeface="+mn-ea"/>
                <a:cs typeface="+mn-cs"/>
              </a:defRPr>
            </a:lvl2pPr>
            <a:lvl3pPr marL="720725" indent="0" algn="l" defTabSz="2270067" rtl="0" eaLnBrk="1" latinLnBrk="0" hangingPunct="1">
              <a:lnSpc>
                <a:spcPct val="95000"/>
              </a:lnSpc>
              <a:spcBef>
                <a:spcPts val="1241"/>
              </a:spcBef>
              <a:buFont typeface="Symbol" panose="05050102010706020507" pitchFamily="18" charset="2"/>
              <a:buNone/>
              <a:defRPr sz="6000" kern="1200">
                <a:solidFill>
                  <a:schemeClr val="bg1"/>
                </a:solidFill>
                <a:latin typeface="+mn-lt"/>
                <a:ea typeface="+mn-ea"/>
                <a:cs typeface="+mn-cs"/>
              </a:defRPr>
            </a:lvl3pPr>
            <a:lvl4pPr marL="1076325" indent="0" algn="l" defTabSz="2270067" rtl="0" eaLnBrk="1" latinLnBrk="0" hangingPunct="1">
              <a:lnSpc>
                <a:spcPct val="95000"/>
              </a:lnSpc>
              <a:spcBef>
                <a:spcPts val="1241"/>
              </a:spcBef>
              <a:buFont typeface="Arial" panose="020B0604020202020204" pitchFamily="34" charset="0"/>
              <a:buNone/>
              <a:defRPr sz="6000" kern="1200">
                <a:solidFill>
                  <a:schemeClr val="bg1"/>
                </a:solidFill>
                <a:latin typeface="+mn-lt"/>
                <a:ea typeface="+mn-ea"/>
                <a:cs typeface="+mn-cs"/>
              </a:defRPr>
            </a:lvl4pPr>
            <a:lvl5pPr marL="1431925" indent="0" algn="l" defTabSz="2270067" rtl="0" eaLnBrk="1" latinLnBrk="0" hangingPunct="1">
              <a:lnSpc>
                <a:spcPct val="95000"/>
              </a:lnSpc>
              <a:spcBef>
                <a:spcPts val="1241"/>
              </a:spcBef>
              <a:buFont typeface="Symbol" panose="05050102010706020507" pitchFamily="18" charset="2"/>
              <a:buNone/>
              <a:defRPr sz="6000" kern="1200">
                <a:solidFill>
                  <a:schemeClr val="bg1"/>
                </a:solidFill>
                <a:latin typeface="+mn-lt"/>
                <a:ea typeface="+mn-ea"/>
                <a:cs typeface="+mn-cs"/>
              </a:defRPr>
            </a:lvl5pPr>
            <a:lvl6pPr marL="6242683"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6pPr>
            <a:lvl7pPr marL="7377716"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7pPr>
            <a:lvl8pPr marL="8512750"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8pPr>
            <a:lvl9pPr marL="9647783" indent="-567517" algn="l" defTabSz="2270067"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9pPr>
          </a:lstStyle>
          <a:p>
            <a:pPr algn="ctr">
              <a:lnSpc>
                <a:spcPct val="100000"/>
              </a:lnSpc>
            </a:pPr>
            <a:r>
              <a:rPr lang="en-GB" sz="4000" dirty="0"/>
              <a:t>Magdalena Fritz</a:t>
            </a:r>
            <a:r>
              <a:rPr lang="en-GB" sz="4000" baseline="30000" dirty="0"/>
              <a:t>1,*</a:t>
            </a:r>
            <a:r>
              <a:rPr lang="en-GB" sz="4000" dirty="0"/>
              <a:t>, Stefano Serafin</a:t>
            </a:r>
            <a:r>
              <a:rPr lang="en-GB" sz="4000" baseline="30000" dirty="0"/>
              <a:t>1,*</a:t>
            </a:r>
            <a:r>
              <a:rPr lang="en-GB" sz="4000" dirty="0"/>
              <a:t>, Martin Weissmann</a:t>
            </a:r>
            <a:r>
              <a:rPr lang="en-GB" sz="4000" baseline="30000" dirty="0"/>
              <a:t>1</a:t>
            </a:r>
          </a:p>
          <a:p>
            <a:pPr algn="ctr">
              <a:lnSpc>
                <a:spcPct val="100000"/>
              </a:lnSpc>
            </a:pPr>
            <a:r>
              <a:rPr lang="en-GB" sz="3000" baseline="30000" dirty="0"/>
              <a:t>1</a:t>
            </a:r>
            <a:r>
              <a:rPr lang="en-GB" sz="3000" dirty="0"/>
              <a:t>Department of Meteorology and Geophysics, University of Vienna, Austria</a:t>
            </a:r>
          </a:p>
          <a:p>
            <a:pPr algn="ctr">
              <a:lnSpc>
                <a:spcPct val="100000"/>
              </a:lnSpc>
            </a:pPr>
            <a:r>
              <a:rPr lang="en-GB" sz="3000" i="1" dirty="0"/>
              <a:t>m.fritz@univie.ac.at</a:t>
            </a:r>
          </a:p>
          <a:p>
            <a:pPr>
              <a:lnSpc>
                <a:spcPct val="100000"/>
              </a:lnSpc>
            </a:pPr>
            <a:r>
              <a:rPr lang="en-GB" sz="2400" dirty="0"/>
              <a:t>* Contribution to this research was funded by the Austrian Science Fund (FWF), grant DOI: 10.55776/P37259</a:t>
            </a:r>
          </a:p>
        </p:txBody>
      </p:sp>
      <mc:AlternateContent xmlns:mc="http://schemas.openxmlformats.org/markup-compatibility/2006">
        <mc:Choice xmlns:a14="http://schemas.microsoft.com/office/drawing/2010/main" Requires="a14">
          <p:sp>
            <p:nvSpPr>
              <p:cNvPr id="4" name="Textfeld 3">
                <a:extLst>
                  <a:ext uri="{FF2B5EF4-FFF2-40B4-BE49-F238E27FC236}">
                    <a16:creationId xmlns:a16="http://schemas.microsoft.com/office/drawing/2014/main" id="{CB9A453D-F44B-C87B-A346-2F9493F2C49B}"/>
                  </a:ext>
                </a:extLst>
              </p:cNvPr>
              <p:cNvSpPr txBox="1"/>
              <p:nvPr/>
            </p:nvSpPr>
            <p:spPr>
              <a:xfrm>
                <a:off x="3385150" y="7933531"/>
                <a:ext cx="7688708" cy="121020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sz="3500" i="1" smtClean="0">
                              <a:latin typeface="Cambria Math" panose="02040503050406030204" pitchFamily="18" charset="0"/>
                            </a:rPr>
                          </m:ctrlPr>
                        </m:fPr>
                        <m:num>
                          <m:r>
                            <a:rPr lang="en-GB" sz="3500" i="1" smtClean="0">
                              <a:latin typeface="Cambria Math" panose="02040503050406030204" pitchFamily="18" charset="0"/>
                              <a:ea typeface="Cambria Math" panose="02040503050406030204" pitchFamily="18" charset="0"/>
                            </a:rPr>
                            <m:t>𝜕𝜃</m:t>
                          </m:r>
                        </m:num>
                        <m:den>
                          <m:r>
                            <a:rPr lang="en-GB" sz="3500" i="1" smtClean="0">
                              <a:latin typeface="Cambria Math" panose="02040503050406030204" pitchFamily="18" charset="0"/>
                              <a:ea typeface="Cambria Math" panose="02040503050406030204" pitchFamily="18" charset="0"/>
                            </a:rPr>
                            <m:t>𝜕</m:t>
                          </m:r>
                          <m:r>
                            <a:rPr lang="de-AT" sz="3500" b="0" i="1" smtClean="0">
                              <a:latin typeface="Cambria Math" panose="02040503050406030204" pitchFamily="18" charset="0"/>
                              <a:ea typeface="Cambria Math" panose="02040503050406030204" pitchFamily="18" charset="0"/>
                            </a:rPr>
                            <m:t>𝑡</m:t>
                          </m:r>
                        </m:den>
                      </m:f>
                      <m:r>
                        <a:rPr lang="de-AT" sz="3500" b="0" i="0" smtClean="0">
                          <a:latin typeface="Cambria Math" panose="02040503050406030204" pitchFamily="18" charset="0"/>
                        </a:rPr>
                        <m:t>=</m:t>
                      </m:r>
                      <m:f>
                        <m:fPr>
                          <m:ctrlPr>
                            <a:rPr lang="de-AT" sz="3500" b="0" i="1" smtClean="0">
                              <a:latin typeface="Cambria Math" panose="02040503050406030204" pitchFamily="18" charset="0"/>
                            </a:rPr>
                          </m:ctrlPr>
                        </m:fPr>
                        <m:num>
                          <m:r>
                            <a:rPr lang="de-AT" sz="3500" b="0" i="1" smtClean="0">
                              <a:latin typeface="Cambria Math" panose="02040503050406030204" pitchFamily="18" charset="0"/>
                              <a:ea typeface="Cambria Math" panose="02040503050406030204" pitchFamily="18" charset="0"/>
                            </a:rPr>
                            <m:t>𝜕</m:t>
                          </m:r>
                        </m:num>
                        <m:den>
                          <m:r>
                            <a:rPr lang="de-AT" sz="3500" b="0" i="1" smtClean="0">
                              <a:latin typeface="Cambria Math" panose="02040503050406030204" pitchFamily="18" charset="0"/>
                              <a:ea typeface="Cambria Math" panose="02040503050406030204" pitchFamily="18" charset="0"/>
                            </a:rPr>
                            <m:t>𝜕</m:t>
                          </m:r>
                          <m:r>
                            <a:rPr lang="de-AT" sz="3500" b="0" i="1" smtClean="0">
                              <a:latin typeface="Cambria Math" panose="02040503050406030204" pitchFamily="18" charset="0"/>
                              <a:ea typeface="Cambria Math" panose="02040503050406030204" pitchFamily="18" charset="0"/>
                            </a:rPr>
                            <m:t>𝑧</m:t>
                          </m:r>
                        </m:den>
                      </m:f>
                      <m:d>
                        <m:dPr>
                          <m:begChr m:val="["/>
                          <m:endChr m:val="]"/>
                          <m:ctrlPr>
                            <a:rPr lang="de-AT" sz="3500" b="0" i="1" smtClean="0">
                              <a:latin typeface="Cambria Math" panose="02040503050406030204" pitchFamily="18" charset="0"/>
                            </a:rPr>
                          </m:ctrlPr>
                        </m:dPr>
                        <m:e>
                          <m:sSub>
                            <m:sSubPr>
                              <m:ctrlPr>
                                <a:rPr lang="de-AT" sz="3500" b="0" i="1" smtClean="0">
                                  <a:latin typeface="Cambria Math" panose="02040503050406030204" pitchFamily="18" charset="0"/>
                                </a:rPr>
                              </m:ctrlPr>
                            </m:sSubPr>
                            <m:e>
                              <m:r>
                                <a:rPr lang="de-AT" sz="3500" b="0" i="1" smtClean="0">
                                  <a:latin typeface="Cambria Math" panose="02040503050406030204" pitchFamily="18" charset="0"/>
                                </a:rPr>
                                <m:t>𝐾</m:t>
                              </m:r>
                            </m:e>
                            <m:sub>
                              <m:r>
                                <a:rPr lang="de-AT" sz="3500" b="0" i="1" smtClean="0">
                                  <a:latin typeface="Cambria Math" panose="02040503050406030204" pitchFamily="18" charset="0"/>
                                  <a:ea typeface="Cambria Math" panose="02040503050406030204" pitchFamily="18" charset="0"/>
                                </a:rPr>
                                <m:t>𝜃</m:t>
                              </m:r>
                            </m:sub>
                          </m:sSub>
                          <m:d>
                            <m:dPr>
                              <m:ctrlPr>
                                <a:rPr lang="de-AT" sz="3500" b="0" i="1" smtClean="0">
                                  <a:latin typeface="Cambria Math" panose="02040503050406030204" pitchFamily="18" charset="0"/>
                                </a:rPr>
                              </m:ctrlPr>
                            </m:dPr>
                            <m:e>
                              <m:f>
                                <m:fPr>
                                  <m:ctrlPr>
                                    <a:rPr lang="de-AT" sz="3500" b="0" i="1" smtClean="0">
                                      <a:latin typeface="Cambria Math" panose="02040503050406030204" pitchFamily="18" charset="0"/>
                                    </a:rPr>
                                  </m:ctrlPr>
                                </m:fPr>
                                <m:num>
                                  <m:r>
                                    <a:rPr lang="de-AT" sz="3500" b="0" i="1" smtClean="0">
                                      <a:latin typeface="Cambria Math" panose="02040503050406030204" pitchFamily="18" charset="0"/>
                                      <a:ea typeface="Cambria Math" panose="02040503050406030204" pitchFamily="18" charset="0"/>
                                    </a:rPr>
                                    <m:t>𝜕𝜃</m:t>
                                  </m:r>
                                </m:num>
                                <m:den>
                                  <m:r>
                                    <a:rPr lang="de-AT" sz="3500" b="0" i="1" smtClean="0">
                                      <a:latin typeface="Cambria Math" panose="02040503050406030204" pitchFamily="18" charset="0"/>
                                      <a:ea typeface="Cambria Math" panose="02040503050406030204" pitchFamily="18" charset="0"/>
                                    </a:rPr>
                                    <m:t>𝜕</m:t>
                                  </m:r>
                                  <m:r>
                                    <a:rPr lang="de-AT" sz="3500" b="0" i="1" smtClean="0">
                                      <a:latin typeface="Cambria Math" panose="02040503050406030204" pitchFamily="18" charset="0"/>
                                      <a:ea typeface="Cambria Math" panose="02040503050406030204" pitchFamily="18" charset="0"/>
                                    </a:rPr>
                                    <m:t>𝑧</m:t>
                                  </m:r>
                                </m:den>
                              </m:f>
                              <m:r>
                                <a:rPr lang="de-AT" sz="3500" b="0" i="1" smtClean="0">
                                  <a:latin typeface="Cambria Math" panose="02040503050406030204" pitchFamily="18" charset="0"/>
                                </a:rPr>
                                <m:t>−</m:t>
                              </m:r>
                              <m:sSub>
                                <m:sSubPr>
                                  <m:ctrlPr>
                                    <a:rPr lang="de-AT" sz="3500" b="0" i="1" smtClean="0">
                                      <a:latin typeface="Cambria Math" panose="02040503050406030204" pitchFamily="18" charset="0"/>
                                    </a:rPr>
                                  </m:ctrlPr>
                                </m:sSubPr>
                                <m:e>
                                  <m:r>
                                    <a:rPr lang="de-AT" sz="3500" b="0" i="1" smtClean="0">
                                      <a:latin typeface="Cambria Math" panose="02040503050406030204" pitchFamily="18" charset="0"/>
                                      <a:ea typeface="Cambria Math" panose="02040503050406030204" pitchFamily="18" charset="0"/>
                                    </a:rPr>
                                    <m:t>𝛾</m:t>
                                  </m:r>
                                </m:e>
                                <m:sub>
                                  <m:r>
                                    <a:rPr lang="de-AT" sz="3500" b="0" i="1" smtClean="0">
                                      <a:latin typeface="Cambria Math" panose="02040503050406030204" pitchFamily="18" charset="0"/>
                                    </a:rPr>
                                    <m:t>𝑐</m:t>
                                  </m:r>
                                </m:sub>
                              </m:sSub>
                            </m:e>
                          </m:d>
                          <m:r>
                            <a:rPr lang="de-AT" sz="3500" b="0" i="1" smtClean="0">
                              <a:latin typeface="Cambria Math" panose="02040503050406030204" pitchFamily="18" charset="0"/>
                            </a:rPr>
                            <m:t>−</m:t>
                          </m:r>
                          <m:sSub>
                            <m:sSubPr>
                              <m:ctrlPr>
                                <a:rPr lang="de-AT" sz="3500" b="0" i="1" smtClean="0">
                                  <a:latin typeface="Cambria Math" panose="02040503050406030204" pitchFamily="18" charset="0"/>
                                </a:rPr>
                              </m:ctrlPr>
                            </m:sSubPr>
                            <m:e>
                              <m:acc>
                                <m:accPr>
                                  <m:chr m:val="̅"/>
                                  <m:ctrlPr>
                                    <a:rPr lang="de-AT" sz="3500" i="1">
                                      <a:latin typeface="Cambria Math" panose="02040503050406030204" pitchFamily="18" charset="0"/>
                                    </a:rPr>
                                  </m:ctrlPr>
                                </m:accPr>
                                <m:e>
                                  <m:d>
                                    <m:dPr>
                                      <m:ctrlPr>
                                        <a:rPr lang="de-AT" sz="3500" i="1">
                                          <a:latin typeface="Cambria Math" panose="02040503050406030204" pitchFamily="18" charset="0"/>
                                        </a:rPr>
                                      </m:ctrlPr>
                                    </m:dPr>
                                    <m:e>
                                      <m:sSup>
                                        <m:sSupPr>
                                          <m:ctrlPr>
                                            <a:rPr lang="de-AT" sz="3500" i="1">
                                              <a:latin typeface="Cambria Math" panose="02040503050406030204" pitchFamily="18" charset="0"/>
                                            </a:rPr>
                                          </m:ctrlPr>
                                        </m:sSupPr>
                                        <m:e>
                                          <m:r>
                                            <a:rPr lang="de-AT" sz="3500" i="1">
                                              <a:latin typeface="Cambria Math" panose="02040503050406030204" pitchFamily="18" charset="0"/>
                                            </a:rPr>
                                            <m:t>𝑤</m:t>
                                          </m:r>
                                        </m:e>
                                        <m:sup>
                                          <m:r>
                                            <a:rPr lang="de-AT" sz="3500" i="1">
                                              <a:latin typeface="Cambria Math" panose="02040503050406030204" pitchFamily="18" charset="0"/>
                                            </a:rPr>
                                            <m:t>′</m:t>
                                          </m:r>
                                        </m:sup>
                                      </m:sSup>
                                      <m:r>
                                        <a:rPr lang="de-AT" sz="3500" i="1" smtClean="0">
                                          <a:latin typeface="Cambria Math" panose="02040503050406030204" pitchFamily="18" charset="0"/>
                                          <a:ea typeface="Cambria Math" panose="02040503050406030204" pitchFamily="18" charset="0"/>
                                        </a:rPr>
                                        <m:t>𝜃</m:t>
                                      </m:r>
                                      <m:r>
                                        <a:rPr lang="de-AT" sz="3500" i="1">
                                          <a:latin typeface="Cambria Math" panose="02040503050406030204" pitchFamily="18" charset="0"/>
                                        </a:rPr>
                                        <m:t>′</m:t>
                                      </m:r>
                                    </m:e>
                                  </m:d>
                                </m:e>
                              </m:acc>
                            </m:e>
                            <m:sub>
                              <m:r>
                                <a:rPr lang="de-AT" sz="3500" b="0" i="1" smtClean="0">
                                  <a:latin typeface="Cambria Math" panose="02040503050406030204" pitchFamily="18" charset="0"/>
                                </a:rPr>
                                <m:t>h</m:t>
                              </m:r>
                              <m:r>
                                <a:rPr lang="de-AT" sz="3500" b="0" i="1" smtClean="0">
                                  <a:latin typeface="Cambria Math" panose="02040503050406030204" pitchFamily="18" charset="0"/>
                                </a:rPr>
                                <m:t> </m:t>
                              </m:r>
                            </m:sub>
                          </m:sSub>
                          <m:sSup>
                            <m:sSupPr>
                              <m:ctrlPr>
                                <a:rPr lang="de-AT" sz="3500" b="0" i="1" smtClean="0">
                                  <a:latin typeface="Cambria Math" panose="02040503050406030204" pitchFamily="18" charset="0"/>
                                </a:rPr>
                              </m:ctrlPr>
                            </m:sSupPr>
                            <m:e>
                              <m:d>
                                <m:dPr>
                                  <m:ctrlPr>
                                    <a:rPr lang="de-AT" sz="3500" i="1">
                                      <a:latin typeface="Cambria Math" panose="02040503050406030204" pitchFamily="18" charset="0"/>
                                    </a:rPr>
                                  </m:ctrlPr>
                                </m:dPr>
                                <m:e>
                                  <m:f>
                                    <m:fPr>
                                      <m:ctrlPr>
                                        <a:rPr lang="de-AT" sz="3500" i="1">
                                          <a:latin typeface="Cambria Math" panose="02040503050406030204" pitchFamily="18" charset="0"/>
                                        </a:rPr>
                                      </m:ctrlPr>
                                    </m:fPr>
                                    <m:num>
                                      <m:r>
                                        <a:rPr lang="de-AT" sz="3500" i="1">
                                          <a:latin typeface="Cambria Math" panose="02040503050406030204" pitchFamily="18" charset="0"/>
                                        </a:rPr>
                                        <m:t>𝑧</m:t>
                                      </m:r>
                                    </m:num>
                                    <m:den>
                                      <m:r>
                                        <a:rPr lang="de-AT" sz="3500" i="1">
                                          <a:latin typeface="Cambria Math" panose="02040503050406030204" pitchFamily="18" charset="0"/>
                                        </a:rPr>
                                        <m:t>h</m:t>
                                      </m:r>
                                    </m:den>
                                  </m:f>
                                </m:e>
                              </m:d>
                            </m:e>
                            <m:sup>
                              <m:r>
                                <a:rPr lang="de-AT" sz="3500" b="0" i="1" smtClean="0">
                                  <a:latin typeface="Cambria Math" panose="02040503050406030204" pitchFamily="18" charset="0"/>
                                </a:rPr>
                                <m:t>3</m:t>
                              </m:r>
                            </m:sup>
                          </m:sSup>
                        </m:e>
                      </m:d>
                    </m:oMath>
                  </m:oMathPara>
                </a14:m>
                <a:endParaRPr lang="en-GB" sz="3500" dirty="0"/>
              </a:p>
            </p:txBody>
          </p:sp>
        </mc:Choice>
        <mc:Fallback>
          <p:sp>
            <p:nvSpPr>
              <p:cNvPr id="4" name="Textfeld 3">
                <a:extLst>
                  <a:ext uri="{FF2B5EF4-FFF2-40B4-BE49-F238E27FC236}">
                    <a16:creationId xmlns:a16="http://schemas.microsoft.com/office/drawing/2014/main" id="{CB9A453D-F44B-C87B-A346-2F9493F2C49B}"/>
                  </a:ext>
                </a:extLst>
              </p:cNvPr>
              <p:cNvSpPr txBox="1">
                <a:spLocks noRot="1" noChangeAspect="1" noMove="1" noResize="1" noEditPoints="1" noAdjustHandles="1" noChangeArrowheads="1" noChangeShapeType="1" noTextEdit="1"/>
              </p:cNvSpPr>
              <p:nvPr/>
            </p:nvSpPr>
            <p:spPr>
              <a:xfrm>
                <a:off x="3385150" y="7933531"/>
                <a:ext cx="7688708" cy="1210203"/>
              </a:xfrm>
              <a:prstGeom prst="rect">
                <a:avLst/>
              </a:prstGeom>
              <a:blipFill>
                <a:blip r:embed="rId5"/>
                <a:stretch>
                  <a:fillRect/>
                </a:stretch>
              </a:blipFill>
            </p:spPr>
            <p:txBody>
              <a:bodyPr/>
              <a:lstStyle/>
              <a:p>
                <a:r>
                  <a:rPr lang="en-GB">
                    <a:noFill/>
                  </a:rPr>
                  <a:t> </a:t>
                </a:r>
              </a:p>
            </p:txBody>
          </p:sp>
        </mc:Fallback>
      </mc:AlternateContent>
      <p:sp>
        <p:nvSpPr>
          <p:cNvPr id="21" name="Rechteck 20">
            <a:extLst>
              <a:ext uri="{FF2B5EF4-FFF2-40B4-BE49-F238E27FC236}">
                <a16:creationId xmlns:a16="http://schemas.microsoft.com/office/drawing/2014/main" id="{B29BFB84-5366-2CEB-C1AA-54ED940B5B4F}"/>
              </a:ext>
            </a:extLst>
          </p:cNvPr>
          <p:cNvSpPr/>
          <p:nvPr/>
        </p:nvSpPr>
        <p:spPr>
          <a:xfrm>
            <a:off x="1212284" y="15134431"/>
            <a:ext cx="720090" cy="7200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22" name="Rechteck 21">
            <a:extLst>
              <a:ext uri="{FF2B5EF4-FFF2-40B4-BE49-F238E27FC236}">
                <a16:creationId xmlns:a16="http://schemas.microsoft.com/office/drawing/2014/main" id="{14E1DE60-FC43-1E02-2940-29F9194371F8}"/>
              </a:ext>
            </a:extLst>
          </p:cNvPr>
          <p:cNvSpPr/>
          <p:nvPr/>
        </p:nvSpPr>
        <p:spPr>
          <a:xfrm>
            <a:off x="7229504" y="15134431"/>
            <a:ext cx="720090" cy="7200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pic>
        <p:nvPicPr>
          <p:cNvPr id="24" name="Grafik 23">
            <a:extLst>
              <a:ext uri="{FF2B5EF4-FFF2-40B4-BE49-F238E27FC236}">
                <a16:creationId xmlns:a16="http://schemas.microsoft.com/office/drawing/2014/main" id="{A3453D96-708F-7826-4A07-259E8ECCCD9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3715" y="22907452"/>
            <a:ext cx="10971637" cy="6516000"/>
          </a:xfrm>
          <a:prstGeom prst="rect">
            <a:avLst/>
          </a:prstGeom>
        </p:spPr>
      </p:pic>
      <p:pic>
        <p:nvPicPr>
          <p:cNvPr id="33" name="Grafik 32">
            <a:extLst>
              <a:ext uri="{FF2B5EF4-FFF2-40B4-BE49-F238E27FC236}">
                <a16:creationId xmlns:a16="http://schemas.microsoft.com/office/drawing/2014/main" id="{0600A82E-12FD-950A-B6B6-EE42B80711A8}"/>
              </a:ext>
            </a:extLst>
          </p:cNvPr>
          <p:cNvPicPr>
            <a:picLocks noChangeAspect="1"/>
          </p:cNvPicPr>
          <p:nvPr/>
        </p:nvPicPr>
        <p:blipFill>
          <a:blip r:embed="rId7"/>
          <a:stretch>
            <a:fillRect/>
          </a:stretch>
        </p:blipFill>
        <p:spPr>
          <a:xfrm>
            <a:off x="30903250" y="14415241"/>
            <a:ext cx="10044881" cy="7200000"/>
          </a:xfrm>
          <a:prstGeom prst="rect">
            <a:avLst/>
          </a:prstGeom>
        </p:spPr>
      </p:pic>
      <mc:AlternateContent xmlns:mc="http://schemas.openxmlformats.org/markup-compatibility/2006">
        <mc:Choice xmlns:a14="http://schemas.microsoft.com/office/drawing/2010/main" Requires="a14">
          <p:sp>
            <p:nvSpPr>
              <p:cNvPr id="34" name="Textfeld 33">
                <a:extLst>
                  <a:ext uri="{FF2B5EF4-FFF2-40B4-BE49-F238E27FC236}">
                    <a16:creationId xmlns:a16="http://schemas.microsoft.com/office/drawing/2014/main" id="{8390264F-4FCA-D9EE-6549-B32B109D6CDD}"/>
                  </a:ext>
                </a:extLst>
              </p:cNvPr>
              <p:cNvSpPr txBox="1"/>
              <p:nvPr/>
            </p:nvSpPr>
            <p:spPr>
              <a:xfrm>
                <a:off x="33038947" y="13270823"/>
                <a:ext cx="5517088" cy="114351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GB" sz="3500" i="1" smtClean="0">
                              <a:latin typeface="Cambria Math" panose="02040503050406030204" pitchFamily="18" charset="0"/>
                            </a:rPr>
                          </m:ctrlPr>
                        </m:sSubPr>
                        <m:e>
                          <m:r>
                            <m:rPr>
                              <m:sty m:val="p"/>
                            </m:rPr>
                            <a:rPr lang="el-GR" sz="3500" i="1" smtClean="0">
                              <a:latin typeface="Cambria Math" panose="02040503050406030204" pitchFamily="18" charset="0"/>
                              <a:ea typeface="Cambria Math" panose="02040503050406030204" pitchFamily="18" charset="0"/>
                            </a:rPr>
                            <m:t>Π</m:t>
                          </m:r>
                        </m:e>
                        <m:sub>
                          <m:r>
                            <a:rPr lang="de-AT" sz="3500" b="0" i="1" smtClean="0">
                              <a:latin typeface="Cambria Math" panose="02040503050406030204" pitchFamily="18" charset="0"/>
                            </a:rPr>
                            <m:t>1</m:t>
                          </m:r>
                        </m:sub>
                      </m:sSub>
                      <m:r>
                        <a:rPr lang="de-AT" sz="3500" b="0" i="1" smtClean="0">
                          <a:latin typeface="Cambria Math" panose="02040503050406030204" pitchFamily="18" charset="0"/>
                        </a:rPr>
                        <m:t>=</m:t>
                      </m:r>
                      <m:sSub>
                        <m:sSubPr>
                          <m:ctrlPr>
                            <a:rPr lang="de-AT" sz="3500" i="1">
                              <a:latin typeface="Cambria Math" panose="02040503050406030204" pitchFamily="18" charset="0"/>
                            </a:rPr>
                          </m:ctrlPr>
                        </m:sSubPr>
                        <m:e>
                          <m:acc>
                            <m:accPr>
                              <m:chr m:val="̅"/>
                              <m:ctrlPr>
                                <a:rPr lang="de-AT" sz="3500" i="1">
                                  <a:latin typeface="Cambria Math" panose="02040503050406030204" pitchFamily="18" charset="0"/>
                                </a:rPr>
                              </m:ctrlPr>
                            </m:accPr>
                            <m:e>
                              <m:d>
                                <m:dPr>
                                  <m:ctrlPr>
                                    <a:rPr lang="de-AT" sz="3500" i="1">
                                      <a:latin typeface="Cambria Math" panose="02040503050406030204" pitchFamily="18" charset="0"/>
                                    </a:rPr>
                                  </m:ctrlPr>
                                </m:dPr>
                                <m:e>
                                  <m:sSup>
                                    <m:sSupPr>
                                      <m:ctrlPr>
                                        <a:rPr lang="de-AT" sz="3500" i="1">
                                          <a:latin typeface="Cambria Math" panose="02040503050406030204" pitchFamily="18" charset="0"/>
                                        </a:rPr>
                                      </m:ctrlPr>
                                    </m:sSupPr>
                                    <m:e>
                                      <m:r>
                                        <a:rPr lang="de-AT" sz="3500" i="1">
                                          <a:latin typeface="Cambria Math" panose="02040503050406030204" pitchFamily="18" charset="0"/>
                                        </a:rPr>
                                        <m:t>𝑤</m:t>
                                      </m:r>
                                    </m:e>
                                    <m:sup>
                                      <m:r>
                                        <a:rPr lang="de-AT" sz="3500" i="1">
                                          <a:latin typeface="Cambria Math" panose="02040503050406030204" pitchFamily="18" charset="0"/>
                                        </a:rPr>
                                        <m:t>′</m:t>
                                      </m:r>
                                    </m:sup>
                                  </m:sSup>
                                  <m:r>
                                    <a:rPr lang="de-AT" sz="3500" i="1">
                                      <a:latin typeface="Cambria Math" panose="02040503050406030204" pitchFamily="18" charset="0"/>
                                      <a:ea typeface="Cambria Math" panose="02040503050406030204" pitchFamily="18" charset="0"/>
                                    </a:rPr>
                                    <m:t>𝜃</m:t>
                                  </m:r>
                                  <m:r>
                                    <a:rPr lang="de-AT" sz="3500" i="1">
                                      <a:latin typeface="Cambria Math" panose="02040503050406030204" pitchFamily="18" charset="0"/>
                                    </a:rPr>
                                    <m:t>′</m:t>
                                  </m:r>
                                </m:e>
                              </m:d>
                            </m:e>
                          </m:acc>
                        </m:e>
                        <m:sub>
                          <m:r>
                            <a:rPr lang="de-AT" sz="3500" i="1">
                              <a:latin typeface="Cambria Math" panose="02040503050406030204" pitchFamily="18" charset="0"/>
                            </a:rPr>
                            <m:t>h</m:t>
                          </m:r>
                          <m:r>
                            <a:rPr lang="de-AT" sz="3500" i="1">
                              <a:latin typeface="Cambria Math" panose="02040503050406030204" pitchFamily="18" charset="0"/>
                            </a:rPr>
                            <m:t> </m:t>
                          </m:r>
                        </m:sub>
                      </m:sSub>
                      <m:f>
                        <m:fPr>
                          <m:ctrlPr>
                            <a:rPr lang="de-AT" sz="3500" i="1" smtClean="0">
                              <a:latin typeface="Cambria Math" panose="02040503050406030204" pitchFamily="18" charset="0"/>
                            </a:rPr>
                          </m:ctrlPr>
                        </m:fPr>
                        <m:num>
                          <m:r>
                            <a:rPr lang="de-AT" sz="3500" b="0" i="1" smtClean="0">
                              <a:latin typeface="Cambria Math" panose="02040503050406030204" pitchFamily="18" charset="0"/>
                            </a:rPr>
                            <m:t>𝑔</m:t>
                          </m:r>
                        </m:num>
                        <m:den>
                          <m:sSub>
                            <m:sSubPr>
                              <m:ctrlPr>
                                <a:rPr lang="de-AT" sz="3500" i="1" smtClean="0">
                                  <a:latin typeface="Cambria Math" panose="02040503050406030204" pitchFamily="18" charset="0"/>
                                </a:rPr>
                              </m:ctrlPr>
                            </m:sSubPr>
                            <m:e>
                              <m:r>
                                <a:rPr lang="de-AT" sz="3500" i="1" smtClean="0">
                                  <a:latin typeface="Cambria Math" panose="02040503050406030204" pitchFamily="18" charset="0"/>
                                  <a:ea typeface="Cambria Math" panose="02040503050406030204" pitchFamily="18" charset="0"/>
                                </a:rPr>
                                <m:t>𝜃</m:t>
                              </m:r>
                            </m:e>
                            <m:sub>
                              <m:r>
                                <a:rPr lang="de-AT" sz="3500" b="0" i="1" smtClean="0">
                                  <a:latin typeface="Cambria Math" panose="02040503050406030204" pitchFamily="18" charset="0"/>
                                </a:rPr>
                                <m:t>𝑣𝑎</m:t>
                              </m:r>
                            </m:sub>
                          </m:sSub>
                        </m:den>
                      </m:f>
                      <m:f>
                        <m:fPr>
                          <m:ctrlPr>
                            <a:rPr lang="de-AT" sz="3500" i="1" smtClean="0">
                              <a:latin typeface="Cambria Math" panose="02040503050406030204" pitchFamily="18" charset="0"/>
                            </a:rPr>
                          </m:ctrlPr>
                        </m:fPr>
                        <m:num>
                          <m:r>
                            <a:rPr lang="de-AT" sz="3500" b="0" i="1" smtClean="0">
                              <a:latin typeface="Cambria Math" panose="02040503050406030204" pitchFamily="18" charset="0"/>
                            </a:rPr>
                            <m:t>h</m:t>
                          </m:r>
                        </m:num>
                        <m:den>
                          <m:sSubSup>
                            <m:sSubSupPr>
                              <m:ctrlPr>
                                <a:rPr lang="de-AT" sz="3500" i="1" smtClean="0">
                                  <a:latin typeface="Cambria Math" panose="02040503050406030204" pitchFamily="18" charset="0"/>
                                </a:rPr>
                              </m:ctrlPr>
                            </m:sSubSupPr>
                            <m:e>
                              <m:r>
                                <a:rPr lang="de-AT" sz="3500" b="0" i="1" smtClean="0">
                                  <a:latin typeface="Cambria Math" panose="02040503050406030204" pitchFamily="18" charset="0"/>
                                </a:rPr>
                                <m:t>𝑤</m:t>
                              </m:r>
                            </m:e>
                            <m:sub>
                              <m:r>
                                <a:rPr lang="de-AT" sz="3500" b="0" i="1" smtClean="0">
                                  <a:latin typeface="Cambria Math" panose="02040503050406030204" pitchFamily="18" charset="0"/>
                                </a:rPr>
                                <m:t>∗</m:t>
                              </m:r>
                            </m:sub>
                            <m:sup>
                              <m:r>
                                <a:rPr lang="de-AT" sz="3500" b="0" i="1" smtClean="0">
                                  <a:latin typeface="Cambria Math" panose="02040503050406030204" pitchFamily="18" charset="0"/>
                                </a:rPr>
                                <m:t>3</m:t>
                              </m:r>
                            </m:sup>
                          </m:sSubSup>
                          <m:r>
                            <a:rPr lang="de-AT" sz="3500" b="0" i="1" smtClean="0">
                              <a:latin typeface="Cambria Math" panose="02040503050406030204" pitchFamily="18" charset="0"/>
                            </a:rPr>
                            <m:t>+</m:t>
                          </m:r>
                          <m:r>
                            <a:rPr lang="de-AT" sz="3500" b="0" i="1" smtClean="0">
                              <a:latin typeface="Cambria Math" panose="02040503050406030204" pitchFamily="18" charset="0"/>
                            </a:rPr>
                            <m:t>𝐵</m:t>
                          </m:r>
                          <m:sSubSup>
                            <m:sSubSupPr>
                              <m:ctrlPr>
                                <a:rPr lang="de-AT" sz="3500" b="0" i="1" smtClean="0">
                                  <a:latin typeface="Cambria Math" panose="02040503050406030204" pitchFamily="18" charset="0"/>
                                </a:rPr>
                              </m:ctrlPr>
                            </m:sSubSupPr>
                            <m:e>
                              <m:r>
                                <a:rPr lang="de-AT" sz="3500" b="0" i="1" smtClean="0">
                                  <a:latin typeface="Cambria Math" panose="02040503050406030204" pitchFamily="18" charset="0"/>
                                </a:rPr>
                                <m:t>𝑢</m:t>
                              </m:r>
                            </m:e>
                            <m:sub>
                              <m:r>
                                <a:rPr lang="de-AT" sz="3500" b="0" i="1" smtClean="0">
                                  <a:latin typeface="Cambria Math" panose="02040503050406030204" pitchFamily="18" charset="0"/>
                                </a:rPr>
                                <m:t>∗</m:t>
                              </m:r>
                            </m:sub>
                            <m:sup>
                              <m:r>
                                <a:rPr lang="de-AT" sz="3500" b="0" i="1" smtClean="0">
                                  <a:latin typeface="Cambria Math" panose="02040503050406030204" pitchFamily="18" charset="0"/>
                                </a:rPr>
                                <m:t>3</m:t>
                              </m:r>
                            </m:sup>
                          </m:sSubSup>
                        </m:den>
                      </m:f>
                    </m:oMath>
                  </m:oMathPara>
                </a14:m>
                <a:endParaRPr lang="en-GB" sz="3500" dirty="0" err="1"/>
              </a:p>
            </p:txBody>
          </p:sp>
        </mc:Choice>
        <mc:Fallback>
          <p:sp>
            <p:nvSpPr>
              <p:cNvPr id="34" name="Textfeld 33">
                <a:extLst>
                  <a:ext uri="{FF2B5EF4-FFF2-40B4-BE49-F238E27FC236}">
                    <a16:creationId xmlns:a16="http://schemas.microsoft.com/office/drawing/2014/main" id="{8390264F-4FCA-D9EE-6549-B32B109D6CDD}"/>
                  </a:ext>
                </a:extLst>
              </p:cNvPr>
              <p:cNvSpPr txBox="1">
                <a:spLocks noRot="1" noChangeAspect="1" noMove="1" noResize="1" noEditPoints="1" noAdjustHandles="1" noChangeArrowheads="1" noChangeShapeType="1" noTextEdit="1"/>
              </p:cNvSpPr>
              <p:nvPr/>
            </p:nvSpPr>
            <p:spPr>
              <a:xfrm>
                <a:off x="33038947" y="13270823"/>
                <a:ext cx="5517088" cy="1143518"/>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graphicFrame>
            <p:nvGraphicFramePr>
              <p:cNvPr id="35" name="Tabelle 34">
                <a:extLst>
                  <a:ext uri="{FF2B5EF4-FFF2-40B4-BE49-F238E27FC236}">
                    <a16:creationId xmlns:a16="http://schemas.microsoft.com/office/drawing/2014/main" id="{10EFDA74-5E69-CCD3-C658-7A1030F88DE4}"/>
                  </a:ext>
                </a:extLst>
              </p:cNvPr>
              <p:cNvGraphicFramePr>
                <a:graphicFrameLocks noGrp="1"/>
              </p:cNvGraphicFramePr>
              <p:nvPr>
                <p:extLst>
                  <p:ext uri="{D42A27DB-BD31-4B8C-83A1-F6EECF244321}">
                    <p14:modId xmlns:p14="http://schemas.microsoft.com/office/powerpoint/2010/main" val="2171770510"/>
                  </p:ext>
                </p:extLst>
              </p:nvPr>
            </p:nvGraphicFramePr>
            <p:xfrm>
              <a:off x="29839412" y="23055421"/>
              <a:ext cx="12096000" cy="3046831"/>
            </p:xfrm>
            <a:graphic>
              <a:graphicData uri="http://schemas.openxmlformats.org/drawingml/2006/table">
                <a:tbl>
                  <a:tblPr firstRow="1" bandRow="1">
                    <a:tableStyleId>{616DA210-FB5B-4158-B5E0-FEB733F419BA}</a:tableStyleId>
                  </a:tblPr>
                  <a:tblGrid>
                    <a:gridCol w="1800000">
                      <a:extLst>
                        <a:ext uri="{9D8B030D-6E8A-4147-A177-3AD203B41FA5}">
                          <a16:colId xmlns:a16="http://schemas.microsoft.com/office/drawing/2014/main" val="3118327116"/>
                        </a:ext>
                      </a:extLst>
                    </a:gridCol>
                    <a:gridCol w="936000">
                      <a:extLst>
                        <a:ext uri="{9D8B030D-6E8A-4147-A177-3AD203B41FA5}">
                          <a16:colId xmlns:a16="http://schemas.microsoft.com/office/drawing/2014/main" val="2782692818"/>
                        </a:ext>
                      </a:extLst>
                    </a:gridCol>
                    <a:gridCol w="936000">
                      <a:extLst>
                        <a:ext uri="{9D8B030D-6E8A-4147-A177-3AD203B41FA5}">
                          <a16:colId xmlns:a16="http://schemas.microsoft.com/office/drawing/2014/main" val="3596343481"/>
                        </a:ext>
                      </a:extLst>
                    </a:gridCol>
                    <a:gridCol w="936000">
                      <a:extLst>
                        <a:ext uri="{9D8B030D-6E8A-4147-A177-3AD203B41FA5}">
                          <a16:colId xmlns:a16="http://schemas.microsoft.com/office/drawing/2014/main" val="1691677794"/>
                        </a:ext>
                      </a:extLst>
                    </a:gridCol>
                    <a:gridCol w="936000">
                      <a:extLst>
                        <a:ext uri="{9D8B030D-6E8A-4147-A177-3AD203B41FA5}">
                          <a16:colId xmlns:a16="http://schemas.microsoft.com/office/drawing/2014/main" val="899574481"/>
                        </a:ext>
                      </a:extLst>
                    </a:gridCol>
                    <a:gridCol w="936000">
                      <a:extLst>
                        <a:ext uri="{9D8B030D-6E8A-4147-A177-3AD203B41FA5}">
                          <a16:colId xmlns:a16="http://schemas.microsoft.com/office/drawing/2014/main" val="3832615715"/>
                        </a:ext>
                      </a:extLst>
                    </a:gridCol>
                    <a:gridCol w="936000">
                      <a:extLst>
                        <a:ext uri="{9D8B030D-6E8A-4147-A177-3AD203B41FA5}">
                          <a16:colId xmlns:a16="http://schemas.microsoft.com/office/drawing/2014/main" val="867465479"/>
                        </a:ext>
                      </a:extLst>
                    </a:gridCol>
                    <a:gridCol w="936000">
                      <a:extLst>
                        <a:ext uri="{9D8B030D-6E8A-4147-A177-3AD203B41FA5}">
                          <a16:colId xmlns:a16="http://schemas.microsoft.com/office/drawing/2014/main" val="3585822740"/>
                        </a:ext>
                      </a:extLst>
                    </a:gridCol>
                    <a:gridCol w="936000">
                      <a:extLst>
                        <a:ext uri="{9D8B030D-6E8A-4147-A177-3AD203B41FA5}">
                          <a16:colId xmlns:a16="http://schemas.microsoft.com/office/drawing/2014/main" val="3363282446"/>
                        </a:ext>
                      </a:extLst>
                    </a:gridCol>
                    <a:gridCol w="936000">
                      <a:extLst>
                        <a:ext uri="{9D8B030D-6E8A-4147-A177-3AD203B41FA5}">
                          <a16:colId xmlns:a16="http://schemas.microsoft.com/office/drawing/2014/main" val="744750996"/>
                        </a:ext>
                      </a:extLst>
                    </a:gridCol>
                    <a:gridCol w="936000">
                      <a:extLst>
                        <a:ext uri="{9D8B030D-6E8A-4147-A177-3AD203B41FA5}">
                          <a16:colId xmlns:a16="http://schemas.microsoft.com/office/drawing/2014/main" val="2285824841"/>
                        </a:ext>
                      </a:extLst>
                    </a:gridCol>
                    <a:gridCol w="936000">
                      <a:extLst>
                        <a:ext uri="{9D8B030D-6E8A-4147-A177-3AD203B41FA5}">
                          <a16:colId xmlns:a16="http://schemas.microsoft.com/office/drawing/2014/main" val="304040382"/>
                        </a:ext>
                      </a:extLst>
                    </a:gridCol>
                  </a:tblGrid>
                  <a:tr h="949351">
                    <a:tc>
                      <a:txBody>
                        <a:bodyPr/>
                        <a:lstStyle/>
                        <a:p>
                          <a:pPr algn="ctr"/>
                          <a:endParaRPr lang="en-GB" sz="3600" b="1" dirty="0"/>
                        </a:p>
                      </a:txBody>
                      <a:tcPr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A3</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B1</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B3</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C3</a:t>
                          </a:r>
                          <a:endParaRPr lang="en-GB" sz="3200" b="0" dirty="0"/>
                        </a:p>
                      </a:txBody>
                      <a:tcPr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338353"/>
                      </a:ext>
                    </a:extLst>
                  </a:tr>
                  <a:tr h="1048740">
                    <a:tc>
                      <a:txBody>
                        <a:bodyPr/>
                        <a:lstStyle/>
                        <a:p>
                          <a:pPr algn="ctr"/>
                          <a14:m>
                            <m:oMathPara xmlns:m="http://schemas.openxmlformats.org/officeDocument/2006/math">
                              <m:oMathParaPr>
                                <m:jc m:val="center"/>
                              </m:oMathParaPr>
                              <m:oMath xmlns:m="http://schemas.openxmlformats.org/officeDocument/2006/math">
                                <m:sSub>
                                  <m:sSubPr>
                                    <m:ctrlPr>
                                      <a:rPr lang="de-AT" sz="3600" i="1" smtClean="0">
                                        <a:latin typeface="Cambria Math" panose="02040503050406030204" pitchFamily="18" charset="0"/>
                                      </a:rPr>
                                    </m:ctrlPr>
                                  </m:sSubPr>
                                  <m:e>
                                    <m:acc>
                                      <m:accPr>
                                        <m:chr m:val="̅"/>
                                        <m:ctrlPr>
                                          <a:rPr lang="de-AT" sz="3600" i="1">
                                            <a:latin typeface="Cambria Math" panose="02040503050406030204" pitchFamily="18" charset="0"/>
                                          </a:rPr>
                                        </m:ctrlPr>
                                      </m:accPr>
                                      <m:e>
                                        <m:d>
                                          <m:dPr>
                                            <m:ctrlPr>
                                              <a:rPr lang="de-AT" sz="3600" i="1">
                                                <a:latin typeface="Cambria Math" panose="02040503050406030204" pitchFamily="18" charset="0"/>
                                              </a:rPr>
                                            </m:ctrlPr>
                                          </m:dPr>
                                          <m:e>
                                            <m:sSup>
                                              <m:sSupPr>
                                                <m:ctrlPr>
                                                  <a:rPr lang="de-AT" sz="3600" i="1">
                                                    <a:latin typeface="Cambria Math" panose="02040503050406030204" pitchFamily="18" charset="0"/>
                                                  </a:rPr>
                                                </m:ctrlPr>
                                              </m:sSupPr>
                                              <m:e>
                                                <m:r>
                                                  <a:rPr lang="de-AT" sz="3600" i="1">
                                                    <a:latin typeface="Cambria Math" panose="02040503050406030204" pitchFamily="18" charset="0"/>
                                                  </a:rPr>
                                                  <m:t>𝑤</m:t>
                                                </m:r>
                                              </m:e>
                                              <m:sup>
                                                <m:r>
                                                  <a:rPr lang="de-AT" sz="3600" i="1">
                                                    <a:latin typeface="Cambria Math" panose="02040503050406030204" pitchFamily="18" charset="0"/>
                                                  </a:rPr>
                                                  <m:t>′</m:t>
                                                </m:r>
                                              </m:sup>
                                            </m:sSup>
                                            <m:r>
                                              <a:rPr lang="de-AT" sz="3600" i="1">
                                                <a:latin typeface="Cambria Math" panose="02040503050406030204" pitchFamily="18" charset="0"/>
                                                <a:ea typeface="Cambria Math" panose="02040503050406030204" pitchFamily="18" charset="0"/>
                                              </a:rPr>
                                              <m:t>𝜃</m:t>
                                            </m:r>
                                            <m:r>
                                              <a:rPr lang="de-AT" sz="3600" i="1">
                                                <a:latin typeface="Cambria Math" panose="02040503050406030204" pitchFamily="18" charset="0"/>
                                              </a:rPr>
                                              <m:t>′</m:t>
                                            </m:r>
                                          </m:e>
                                        </m:d>
                                      </m:e>
                                    </m:acc>
                                  </m:e>
                                  <m:sub>
                                    <m:r>
                                      <a:rPr lang="de-AT" sz="3600" b="0" i="1" smtClean="0">
                                        <a:latin typeface="Cambria Math" panose="02040503050406030204" pitchFamily="18" charset="0"/>
                                      </a:rPr>
                                      <m:t>0</m:t>
                                    </m:r>
                                    <m:r>
                                      <a:rPr lang="de-AT" sz="3600" i="1">
                                        <a:latin typeface="Cambria Math" panose="02040503050406030204" pitchFamily="18" charset="0"/>
                                      </a:rPr>
                                      <m:t> </m:t>
                                    </m:r>
                                  </m:sub>
                                </m:sSub>
                              </m:oMath>
                            </m:oMathPara>
                          </a14:m>
                          <a:endParaRPr lang="en-GB" sz="3600" b="1" i="1" dirty="0"/>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5637292"/>
                      </a:ext>
                    </a:extLst>
                  </a:tr>
                  <a:tr h="1048740">
                    <a:tc>
                      <a:txBody>
                        <a:bodyPr/>
                        <a:lstStyle/>
                        <a:p>
                          <a:pPr algn="ctr"/>
                          <a14:m>
                            <m:oMathPara xmlns:m="http://schemas.openxmlformats.org/officeDocument/2006/math">
                              <m:oMathParaPr>
                                <m:jc m:val="centerGroup"/>
                              </m:oMathParaPr>
                              <m:oMath xmlns:m="http://schemas.openxmlformats.org/officeDocument/2006/math">
                                <m:sSub>
                                  <m:sSubPr>
                                    <m:ctrlPr>
                                      <a:rPr lang="en-GB" sz="3600" b="0" i="1" smtClean="0">
                                        <a:latin typeface="Cambria Math" panose="02040503050406030204" pitchFamily="18" charset="0"/>
                                      </a:rPr>
                                    </m:ctrlPr>
                                  </m:sSubPr>
                                  <m:e>
                                    <m:r>
                                      <a:rPr lang="de-AT" sz="3600" b="0" i="1" smtClean="0">
                                        <a:latin typeface="Cambria Math" panose="02040503050406030204" pitchFamily="18" charset="0"/>
                                      </a:rPr>
                                      <m:t>𝑈</m:t>
                                    </m:r>
                                  </m:e>
                                  <m:sub>
                                    <m:r>
                                      <a:rPr lang="de-AT" sz="3600" b="0" i="1" smtClean="0">
                                        <a:latin typeface="Cambria Math" panose="02040503050406030204" pitchFamily="18" charset="0"/>
                                      </a:rPr>
                                      <m:t>𝑔</m:t>
                                    </m:r>
                                  </m:sub>
                                </m:sSub>
                              </m:oMath>
                            </m:oMathPara>
                          </a14:m>
                          <a:endParaRPr lang="en-GB" sz="3600" b="0" i="1" dirty="0"/>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0.0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62193172"/>
                      </a:ext>
                    </a:extLst>
                  </a:tr>
                </a:tbl>
              </a:graphicData>
            </a:graphic>
          </p:graphicFrame>
        </mc:Choice>
        <mc:Fallback>
          <p:graphicFrame>
            <p:nvGraphicFramePr>
              <p:cNvPr id="35" name="Tabelle 34">
                <a:extLst>
                  <a:ext uri="{FF2B5EF4-FFF2-40B4-BE49-F238E27FC236}">
                    <a16:creationId xmlns:a16="http://schemas.microsoft.com/office/drawing/2014/main" id="{10EFDA74-5E69-CCD3-C658-7A1030F88DE4}"/>
                  </a:ext>
                </a:extLst>
              </p:cNvPr>
              <p:cNvGraphicFramePr>
                <a:graphicFrameLocks noGrp="1"/>
              </p:cNvGraphicFramePr>
              <p:nvPr>
                <p:extLst>
                  <p:ext uri="{D42A27DB-BD31-4B8C-83A1-F6EECF244321}">
                    <p14:modId xmlns:p14="http://schemas.microsoft.com/office/powerpoint/2010/main" val="2171770510"/>
                  </p:ext>
                </p:extLst>
              </p:nvPr>
            </p:nvGraphicFramePr>
            <p:xfrm>
              <a:off x="29839412" y="23055421"/>
              <a:ext cx="12096000" cy="3046831"/>
            </p:xfrm>
            <a:graphic>
              <a:graphicData uri="http://schemas.openxmlformats.org/drawingml/2006/table">
                <a:tbl>
                  <a:tblPr firstRow="1" bandRow="1">
                    <a:tableStyleId>{616DA210-FB5B-4158-B5E0-FEB733F419BA}</a:tableStyleId>
                  </a:tblPr>
                  <a:tblGrid>
                    <a:gridCol w="1800000">
                      <a:extLst>
                        <a:ext uri="{9D8B030D-6E8A-4147-A177-3AD203B41FA5}">
                          <a16:colId xmlns:a16="http://schemas.microsoft.com/office/drawing/2014/main" val="3118327116"/>
                        </a:ext>
                      </a:extLst>
                    </a:gridCol>
                    <a:gridCol w="936000">
                      <a:extLst>
                        <a:ext uri="{9D8B030D-6E8A-4147-A177-3AD203B41FA5}">
                          <a16:colId xmlns:a16="http://schemas.microsoft.com/office/drawing/2014/main" val="2782692818"/>
                        </a:ext>
                      </a:extLst>
                    </a:gridCol>
                    <a:gridCol w="936000">
                      <a:extLst>
                        <a:ext uri="{9D8B030D-6E8A-4147-A177-3AD203B41FA5}">
                          <a16:colId xmlns:a16="http://schemas.microsoft.com/office/drawing/2014/main" val="3596343481"/>
                        </a:ext>
                      </a:extLst>
                    </a:gridCol>
                    <a:gridCol w="936000">
                      <a:extLst>
                        <a:ext uri="{9D8B030D-6E8A-4147-A177-3AD203B41FA5}">
                          <a16:colId xmlns:a16="http://schemas.microsoft.com/office/drawing/2014/main" val="1691677794"/>
                        </a:ext>
                      </a:extLst>
                    </a:gridCol>
                    <a:gridCol w="936000">
                      <a:extLst>
                        <a:ext uri="{9D8B030D-6E8A-4147-A177-3AD203B41FA5}">
                          <a16:colId xmlns:a16="http://schemas.microsoft.com/office/drawing/2014/main" val="899574481"/>
                        </a:ext>
                      </a:extLst>
                    </a:gridCol>
                    <a:gridCol w="936000">
                      <a:extLst>
                        <a:ext uri="{9D8B030D-6E8A-4147-A177-3AD203B41FA5}">
                          <a16:colId xmlns:a16="http://schemas.microsoft.com/office/drawing/2014/main" val="3832615715"/>
                        </a:ext>
                      </a:extLst>
                    </a:gridCol>
                    <a:gridCol w="936000">
                      <a:extLst>
                        <a:ext uri="{9D8B030D-6E8A-4147-A177-3AD203B41FA5}">
                          <a16:colId xmlns:a16="http://schemas.microsoft.com/office/drawing/2014/main" val="867465479"/>
                        </a:ext>
                      </a:extLst>
                    </a:gridCol>
                    <a:gridCol w="936000">
                      <a:extLst>
                        <a:ext uri="{9D8B030D-6E8A-4147-A177-3AD203B41FA5}">
                          <a16:colId xmlns:a16="http://schemas.microsoft.com/office/drawing/2014/main" val="3585822740"/>
                        </a:ext>
                      </a:extLst>
                    </a:gridCol>
                    <a:gridCol w="936000">
                      <a:extLst>
                        <a:ext uri="{9D8B030D-6E8A-4147-A177-3AD203B41FA5}">
                          <a16:colId xmlns:a16="http://schemas.microsoft.com/office/drawing/2014/main" val="3363282446"/>
                        </a:ext>
                      </a:extLst>
                    </a:gridCol>
                    <a:gridCol w="936000">
                      <a:extLst>
                        <a:ext uri="{9D8B030D-6E8A-4147-A177-3AD203B41FA5}">
                          <a16:colId xmlns:a16="http://schemas.microsoft.com/office/drawing/2014/main" val="744750996"/>
                        </a:ext>
                      </a:extLst>
                    </a:gridCol>
                    <a:gridCol w="936000">
                      <a:extLst>
                        <a:ext uri="{9D8B030D-6E8A-4147-A177-3AD203B41FA5}">
                          <a16:colId xmlns:a16="http://schemas.microsoft.com/office/drawing/2014/main" val="2285824841"/>
                        </a:ext>
                      </a:extLst>
                    </a:gridCol>
                    <a:gridCol w="936000">
                      <a:extLst>
                        <a:ext uri="{9D8B030D-6E8A-4147-A177-3AD203B41FA5}">
                          <a16:colId xmlns:a16="http://schemas.microsoft.com/office/drawing/2014/main" val="304040382"/>
                        </a:ext>
                      </a:extLst>
                    </a:gridCol>
                  </a:tblGrid>
                  <a:tr h="949351">
                    <a:tc>
                      <a:txBody>
                        <a:bodyPr/>
                        <a:lstStyle/>
                        <a:p>
                          <a:pPr algn="ctr"/>
                          <a:endParaRPr lang="en-GB" sz="3600" b="1" dirty="0"/>
                        </a:p>
                      </a:txBody>
                      <a:tcPr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A3</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B1</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B3</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C2</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C3</a:t>
                          </a:r>
                          <a:endParaRPr lang="en-GB" sz="3200" b="0" dirty="0"/>
                        </a:p>
                      </a:txBody>
                      <a:tcPr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338353"/>
                      </a:ext>
                    </a:extLst>
                  </a:tr>
                  <a:tr h="1048740">
                    <a:tc>
                      <a:txBody>
                        <a:bodyPr/>
                        <a:lstStyle/>
                        <a:p>
                          <a:endParaRPr lang="en-US"/>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9"/>
                          <a:stretch>
                            <a:fillRect t="-90698" r="-571284" b="-100581"/>
                          </a:stretch>
                        </a:blipFill>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0.01</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0.05</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e-AT" sz="3200" b="0" dirty="0"/>
                            <a:t>0.24</a:t>
                          </a:r>
                          <a:endParaRPr lang="en-GB" sz="3200" b="0" dirty="0"/>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5637292"/>
                      </a:ext>
                    </a:extLst>
                  </a:tr>
                  <a:tr h="1048740">
                    <a:tc>
                      <a:txBody>
                        <a:bodyPr/>
                        <a:lstStyle/>
                        <a:p>
                          <a:endParaRPr lang="en-US"/>
                        </a:p>
                      </a:txBody>
                      <a:tcPr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blipFill>
                          <a:blip r:embed="rId9"/>
                          <a:stretch>
                            <a:fillRect t="-190698" r="-571284" b="-581"/>
                          </a:stretch>
                        </a:blipFill>
                      </a:tcPr>
                    </a:tc>
                    <a:tc>
                      <a:txBody>
                        <a:bodyPr/>
                        <a:lstStyle/>
                        <a:p>
                          <a:pPr algn="ctr"/>
                          <a:r>
                            <a:rPr lang="de-AT" sz="3200" b="0" dirty="0"/>
                            <a:t>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0.0</a:t>
                          </a:r>
                          <a:endParaRPr lang="en-GB" sz="3200" b="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5.0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10.0</a:t>
                          </a:r>
                          <a:endParaRPr lang="en-GB" sz="3200" b="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de-AT" sz="3200" b="0" dirty="0"/>
                            <a:t>15.0</a:t>
                          </a:r>
                          <a:endParaRPr lang="en-GB" sz="3200" b="0" dirty="0"/>
                        </a:p>
                      </a:txBody>
                      <a:tcPr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62193172"/>
                      </a:ext>
                    </a:extLst>
                  </a:tr>
                </a:tbl>
              </a:graphicData>
            </a:graphic>
          </p:graphicFrame>
        </mc:Fallback>
      </mc:AlternateContent>
      <p:sp>
        <p:nvSpPr>
          <p:cNvPr id="36" name="Rechteck 35">
            <a:extLst>
              <a:ext uri="{FF2B5EF4-FFF2-40B4-BE49-F238E27FC236}">
                <a16:creationId xmlns:a16="http://schemas.microsoft.com/office/drawing/2014/main" id="{900B7A22-ED32-D97A-F286-148C61F37D98}"/>
              </a:ext>
            </a:extLst>
          </p:cNvPr>
          <p:cNvSpPr/>
          <p:nvPr/>
        </p:nvSpPr>
        <p:spPr>
          <a:xfrm>
            <a:off x="30829377" y="14403206"/>
            <a:ext cx="1080135" cy="7312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40" name="Textfeld 39">
            <a:extLst>
              <a:ext uri="{FF2B5EF4-FFF2-40B4-BE49-F238E27FC236}">
                <a16:creationId xmlns:a16="http://schemas.microsoft.com/office/drawing/2014/main" id="{FEC8E6F3-B44F-C14C-C9E0-D0D21BC5FE12}"/>
              </a:ext>
            </a:extLst>
          </p:cNvPr>
          <p:cNvSpPr txBox="1"/>
          <p:nvPr/>
        </p:nvSpPr>
        <p:spPr>
          <a:xfrm>
            <a:off x="29877690" y="21707123"/>
            <a:ext cx="12096000" cy="1200329"/>
          </a:xfrm>
          <a:prstGeom prst="rect">
            <a:avLst/>
          </a:prstGeom>
          <a:solidFill>
            <a:schemeClr val="accent2">
              <a:lumMod val="20000"/>
              <a:lumOff val="80000"/>
            </a:schemeClr>
          </a:solid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e-AT" sz="3600" dirty="0"/>
              <a:t>LES </a:t>
            </a:r>
            <a:r>
              <a:rPr lang="de-AT" sz="3600" dirty="0" err="1"/>
              <a:t>data</a:t>
            </a:r>
            <a:r>
              <a:rPr lang="de-AT" sz="3600" dirty="0"/>
              <a:t> </a:t>
            </a:r>
            <a:r>
              <a:rPr lang="de-AT" sz="3600" dirty="0" err="1"/>
              <a:t>indicate</a:t>
            </a:r>
            <a:r>
              <a:rPr lang="de-AT" sz="3600" dirty="0"/>
              <a:t> </a:t>
            </a:r>
            <a:r>
              <a:rPr lang="de-AT" sz="3600" dirty="0" err="1"/>
              <a:t>that</a:t>
            </a:r>
            <a:r>
              <a:rPr lang="de-AT" sz="3600" dirty="0"/>
              <a:t> </a:t>
            </a:r>
            <a:r>
              <a:rPr lang="de-AT" sz="3600" dirty="0" err="1"/>
              <a:t>no</a:t>
            </a:r>
            <a:r>
              <a:rPr lang="de-AT" sz="3600" dirty="0"/>
              <a:t> universal </a:t>
            </a:r>
            <a:r>
              <a:rPr lang="de-AT" sz="3600" dirty="0" err="1"/>
              <a:t>parameter</a:t>
            </a:r>
            <a:r>
              <a:rPr lang="de-AT" sz="3600" dirty="0"/>
              <a:t> </a:t>
            </a:r>
            <a:r>
              <a:rPr lang="de-AT" sz="3600" dirty="0" err="1"/>
              <a:t>value</a:t>
            </a:r>
            <a:r>
              <a:rPr lang="de-AT" sz="3600" dirty="0"/>
              <a:t> </a:t>
            </a:r>
            <a:r>
              <a:rPr lang="de-AT" sz="3600" dirty="0" err="1"/>
              <a:t>leads</a:t>
            </a:r>
            <a:r>
              <a:rPr lang="de-AT" sz="3600" dirty="0"/>
              <a:t> </a:t>
            </a:r>
            <a:r>
              <a:rPr lang="de-AT" sz="3600" dirty="0" err="1"/>
              <a:t>to</a:t>
            </a:r>
            <a:r>
              <a:rPr lang="de-AT" sz="3600" dirty="0"/>
              <a:t> an </a:t>
            </a:r>
            <a:r>
              <a:rPr lang="de-AT" sz="3600" dirty="0" err="1"/>
              <a:t>accurate</a:t>
            </a:r>
            <a:r>
              <a:rPr lang="de-AT" sz="3600" dirty="0"/>
              <a:t> </a:t>
            </a:r>
            <a:r>
              <a:rPr lang="de-AT" sz="3600" dirty="0" err="1"/>
              <a:t>closure</a:t>
            </a:r>
            <a:r>
              <a:rPr lang="de-AT" sz="3600" dirty="0"/>
              <a:t> </a:t>
            </a:r>
            <a:r>
              <a:rPr lang="de-AT" sz="3600" dirty="0" err="1"/>
              <a:t>of</a:t>
            </a:r>
            <a:r>
              <a:rPr lang="de-AT" sz="3600" dirty="0"/>
              <a:t> </a:t>
            </a:r>
            <a:r>
              <a:rPr lang="de-AT" sz="3600" dirty="0" err="1"/>
              <a:t>the</a:t>
            </a:r>
            <a:r>
              <a:rPr lang="de-AT" sz="3600" dirty="0"/>
              <a:t> </a:t>
            </a:r>
            <a:r>
              <a:rPr lang="de-AT" sz="3600" dirty="0" err="1"/>
              <a:t>entrainment</a:t>
            </a:r>
            <a:r>
              <a:rPr lang="de-AT" sz="3600" dirty="0"/>
              <a:t> </a:t>
            </a:r>
            <a:r>
              <a:rPr lang="de-AT" sz="3600" dirty="0" err="1"/>
              <a:t>heat</a:t>
            </a:r>
            <a:r>
              <a:rPr lang="de-AT" sz="3600" dirty="0"/>
              <a:t> </a:t>
            </a:r>
            <a:r>
              <a:rPr lang="de-AT" sz="3600" dirty="0" err="1"/>
              <a:t>flux</a:t>
            </a:r>
            <a:r>
              <a:rPr lang="de-AT" sz="3600" dirty="0"/>
              <a:t>.</a:t>
            </a:r>
            <a:endParaRPr lang="en-GB" sz="3600" dirty="0" err="1"/>
          </a:p>
        </p:txBody>
      </p:sp>
      <p:sp>
        <p:nvSpPr>
          <p:cNvPr id="46" name="Rechteck 45">
            <a:extLst>
              <a:ext uri="{FF2B5EF4-FFF2-40B4-BE49-F238E27FC236}">
                <a16:creationId xmlns:a16="http://schemas.microsoft.com/office/drawing/2014/main" id="{AFB9E09C-6A6D-4BFA-4812-BDE64AB7960D}"/>
              </a:ext>
            </a:extLst>
          </p:cNvPr>
          <p:cNvSpPr/>
          <p:nvPr/>
        </p:nvSpPr>
        <p:spPr>
          <a:xfrm>
            <a:off x="32823551" y="3568756"/>
            <a:ext cx="433325" cy="5782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58" name="Textfeld 57">
            <a:extLst>
              <a:ext uri="{FF2B5EF4-FFF2-40B4-BE49-F238E27FC236}">
                <a16:creationId xmlns:a16="http://schemas.microsoft.com/office/drawing/2014/main" id="{11F26F05-791B-4FA8-90DE-D47C9FAFCC87}"/>
              </a:ext>
            </a:extLst>
          </p:cNvPr>
          <p:cNvSpPr txBox="1"/>
          <p:nvPr/>
        </p:nvSpPr>
        <p:spPr>
          <a:xfrm>
            <a:off x="13714194" y="25935781"/>
            <a:ext cx="15364262" cy="2862322"/>
          </a:xfrm>
          <a:prstGeom prst="rect">
            <a:avLst/>
          </a:prstGeom>
          <a:noFill/>
        </p:spPr>
        <p:txBody>
          <a:bodyPr wrap="square" rtlCol="0">
            <a:spAutoFit/>
          </a:bodyPr>
          <a:lstStyle/>
          <a:p>
            <a:pPr algn="ctr"/>
            <a:r>
              <a:rPr lang="de-AT" sz="6000" b="1" dirty="0">
                <a:solidFill>
                  <a:schemeClr val="bg1"/>
                </a:solidFill>
              </a:rPr>
              <a:t>C.2) </a:t>
            </a:r>
            <a:r>
              <a:rPr lang="de-AT" sz="6000" b="1" dirty="0" err="1">
                <a:solidFill>
                  <a:schemeClr val="bg1"/>
                </a:solidFill>
              </a:rPr>
              <a:t>Variations</a:t>
            </a:r>
            <a:r>
              <a:rPr lang="de-AT" sz="6000" b="1" dirty="0">
                <a:solidFill>
                  <a:schemeClr val="bg1"/>
                </a:solidFill>
              </a:rPr>
              <a:t> in </a:t>
            </a:r>
            <a:r>
              <a:rPr lang="de-AT" sz="6000" b="1" dirty="0" err="1">
                <a:solidFill>
                  <a:schemeClr val="bg1"/>
                </a:solidFill>
              </a:rPr>
              <a:t>the</a:t>
            </a:r>
            <a:r>
              <a:rPr lang="de-AT" sz="6000" b="1" dirty="0">
                <a:solidFill>
                  <a:schemeClr val="bg1"/>
                </a:solidFill>
              </a:rPr>
              <a:t> optimal </a:t>
            </a:r>
            <a:r>
              <a:rPr lang="de-AT" sz="6000" b="1" dirty="0" err="1">
                <a:solidFill>
                  <a:schemeClr val="bg1"/>
                </a:solidFill>
              </a:rPr>
              <a:t>parameters</a:t>
            </a:r>
            <a:r>
              <a:rPr lang="de-AT" sz="6000" b="1" dirty="0">
                <a:solidFill>
                  <a:schemeClr val="bg1"/>
                </a:solidFill>
              </a:rPr>
              <a:t> </a:t>
            </a:r>
            <a:r>
              <a:rPr lang="de-AT" sz="6000" b="1" dirty="0" err="1">
                <a:solidFill>
                  <a:schemeClr val="bg1"/>
                </a:solidFill>
              </a:rPr>
              <a:t>compensate</a:t>
            </a:r>
            <a:r>
              <a:rPr lang="de-AT" sz="6000" b="1" dirty="0">
                <a:solidFill>
                  <a:schemeClr val="bg1"/>
                </a:solidFill>
              </a:rPr>
              <a:t> </a:t>
            </a:r>
            <a:r>
              <a:rPr lang="de-AT" sz="6000" b="1" dirty="0" err="1">
                <a:solidFill>
                  <a:schemeClr val="bg1"/>
                </a:solidFill>
              </a:rPr>
              <a:t>for</a:t>
            </a:r>
            <a:r>
              <a:rPr lang="de-AT" sz="6000" b="1" dirty="0">
                <a:solidFill>
                  <a:schemeClr val="bg1"/>
                </a:solidFill>
              </a:rPr>
              <a:t> </a:t>
            </a:r>
            <a:r>
              <a:rPr lang="de-AT" sz="6000" b="1" dirty="0" err="1">
                <a:solidFill>
                  <a:schemeClr val="bg1"/>
                </a:solidFill>
              </a:rPr>
              <a:t>errors</a:t>
            </a:r>
            <a:r>
              <a:rPr lang="de-AT" sz="6000" b="1" dirty="0">
                <a:solidFill>
                  <a:schemeClr val="bg1"/>
                </a:solidFill>
              </a:rPr>
              <a:t> in </a:t>
            </a:r>
            <a:r>
              <a:rPr lang="de-AT" sz="6000" b="1" dirty="0" err="1">
                <a:solidFill>
                  <a:schemeClr val="bg1"/>
                </a:solidFill>
              </a:rPr>
              <a:t>the</a:t>
            </a:r>
            <a:r>
              <a:rPr lang="de-AT" sz="6000" b="1" dirty="0">
                <a:solidFill>
                  <a:schemeClr val="bg1"/>
                </a:solidFill>
              </a:rPr>
              <a:t> </a:t>
            </a:r>
            <a:r>
              <a:rPr lang="de-AT" sz="6000" b="1" dirty="0" err="1">
                <a:solidFill>
                  <a:schemeClr val="bg1"/>
                </a:solidFill>
              </a:rPr>
              <a:t>entrainment</a:t>
            </a:r>
            <a:r>
              <a:rPr lang="de-AT" sz="6000" b="1" dirty="0">
                <a:solidFill>
                  <a:schemeClr val="bg1"/>
                </a:solidFill>
              </a:rPr>
              <a:t> </a:t>
            </a:r>
            <a:r>
              <a:rPr lang="de-AT" sz="6000" b="1" dirty="0" err="1">
                <a:solidFill>
                  <a:schemeClr val="bg1"/>
                </a:solidFill>
              </a:rPr>
              <a:t>closure</a:t>
            </a:r>
            <a:r>
              <a:rPr lang="de-AT" sz="6000" b="1" dirty="0">
                <a:solidFill>
                  <a:schemeClr val="bg1"/>
                </a:solidFill>
              </a:rPr>
              <a:t> </a:t>
            </a:r>
            <a:r>
              <a:rPr lang="de-AT" sz="6000" b="1" dirty="0" err="1">
                <a:solidFill>
                  <a:schemeClr val="bg1"/>
                </a:solidFill>
              </a:rPr>
              <a:t>assumption</a:t>
            </a:r>
            <a:r>
              <a:rPr lang="de-AT" sz="6000" b="1" dirty="0">
                <a:solidFill>
                  <a:schemeClr val="bg1"/>
                </a:solidFill>
              </a:rPr>
              <a:t> (</a:t>
            </a:r>
            <a:r>
              <a:rPr lang="de-AT" sz="6000" b="1" dirty="0" err="1">
                <a:solidFill>
                  <a:schemeClr val="bg1"/>
                </a:solidFill>
              </a:rPr>
              <a:t>see</a:t>
            </a:r>
            <a:r>
              <a:rPr lang="de-AT" sz="6000" b="1" dirty="0">
                <a:solidFill>
                  <a:schemeClr val="bg1"/>
                </a:solidFill>
              </a:rPr>
              <a:t> Box 4).</a:t>
            </a:r>
            <a:endParaRPr lang="en-GB" sz="6000" b="1" dirty="0">
              <a:solidFill>
                <a:schemeClr val="bg1"/>
              </a:solidFill>
            </a:endParaRPr>
          </a:p>
        </p:txBody>
      </p:sp>
      <p:cxnSp>
        <p:nvCxnSpPr>
          <p:cNvPr id="11" name="Gerader Verbinder 10">
            <a:extLst>
              <a:ext uri="{FF2B5EF4-FFF2-40B4-BE49-F238E27FC236}">
                <a16:creationId xmlns:a16="http://schemas.microsoft.com/office/drawing/2014/main" id="{970DE206-0E8C-8905-C6D8-65D89A23AEAC}"/>
              </a:ext>
            </a:extLst>
          </p:cNvPr>
          <p:cNvCxnSpPr/>
          <p:nvPr/>
        </p:nvCxnSpPr>
        <p:spPr>
          <a:xfrm>
            <a:off x="928678" y="22335331"/>
            <a:ext cx="115200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32" name="Grafik 31">
            <a:extLst>
              <a:ext uri="{FF2B5EF4-FFF2-40B4-BE49-F238E27FC236}">
                <a16:creationId xmlns:a16="http://schemas.microsoft.com/office/drawing/2014/main" id="{0EBBA151-285B-984F-67E5-A2D0141CA4D5}"/>
              </a:ext>
            </a:extLst>
          </p:cNvPr>
          <p:cNvPicPr>
            <a:picLocks noChangeAspect="1"/>
          </p:cNvPicPr>
          <p:nvPr/>
        </p:nvPicPr>
        <p:blipFill>
          <a:blip r:embed="rId10"/>
          <a:stretch>
            <a:fillRect/>
          </a:stretch>
        </p:blipFill>
        <p:spPr>
          <a:xfrm>
            <a:off x="6149864" y="15134431"/>
            <a:ext cx="6935017" cy="5508000"/>
          </a:xfrm>
          <a:prstGeom prst="rect">
            <a:avLst/>
          </a:prstGeom>
        </p:spPr>
      </p:pic>
      <p:pic>
        <p:nvPicPr>
          <p:cNvPr id="29" name="Grafik 28">
            <a:extLst>
              <a:ext uri="{FF2B5EF4-FFF2-40B4-BE49-F238E27FC236}">
                <a16:creationId xmlns:a16="http://schemas.microsoft.com/office/drawing/2014/main" id="{76302E12-63C4-20B8-F3C2-9539B8DC70CA}"/>
              </a:ext>
            </a:extLst>
          </p:cNvPr>
          <p:cNvPicPr>
            <a:picLocks noChangeAspect="1"/>
          </p:cNvPicPr>
          <p:nvPr/>
        </p:nvPicPr>
        <p:blipFill>
          <a:blip r:embed="rId11"/>
          <a:stretch>
            <a:fillRect/>
          </a:stretch>
        </p:blipFill>
        <p:spPr>
          <a:xfrm>
            <a:off x="692297" y="15134431"/>
            <a:ext cx="5865510" cy="5508000"/>
          </a:xfrm>
          <a:prstGeom prst="rect">
            <a:avLst/>
          </a:prstGeom>
        </p:spPr>
      </p:pic>
      <p:pic>
        <p:nvPicPr>
          <p:cNvPr id="88" name="Grafik 87">
            <a:extLst>
              <a:ext uri="{FF2B5EF4-FFF2-40B4-BE49-F238E27FC236}">
                <a16:creationId xmlns:a16="http://schemas.microsoft.com/office/drawing/2014/main" id="{067280D2-3143-6024-4ECD-EDC459A28DA7}"/>
              </a:ext>
            </a:extLst>
          </p:cNvPr>
          <p:cNvPicPr>
            <a:picLocks noChangeAspect="1"/>
          </p:cNvPicPr>
          <p:nvPr/>
        </p:nvPicPr>
        <p:blipFill>
          <a:blip r:embed="rId12"/>
          <a:stretch>
            <a:fillRect/>
          </a:stretch>
        </p:blipFill>
        <p:spPr>
          <a:xfrm>
            <a:off x="18712678" y="20339633"/>
            <a:ext cx="5400000" cy="5400000"/>
          </a:xfrm>
          <a:prstGeom prst="rect">
            <a:avLst/>
          </a:prstGeom>
        </p:spPr>
      </p:pic>
      <p:pic>
        <p:nvPicPr>
          <p:cNvPr id="90" name="Grafik 89">
            <a:extLst>
              <a:ext uri="{FF2B5EF4-FFF2-40B4-BE49-F238E27FC236}">
                <a16:creationId xmlns:a16="http://schemas.microsoft.com/office/drawing/2014/main" id="{3168B083-8642-75CB-C0B9-2589F42D7D18}"/>
              </a:ext>
            </a:extLst>
          </p:cNvPr>
          <p:cNvPicPr>
            <a:picLocks noChangeAspect="1"/>
          </p:cNvPicPr>
          <p:nvPr/>
        </p:nvPicPr>
        <p:blipFill>
          <a:blip r:embed="rId13"/>
          <a:stretch>
            <a:fillRect/>
          </a:stretch>
        </p:blipFill>
        <p:spPr>
          <a:xfrm>
            <a:off x="13414055" y="20339396"/>
            <a:ext cx="5400000" cy="5400000"/>
          </a:xfrm>
          <a:prstGeom prst="rect">
            <a:avLst/>
          </a:prstGeom>
        </p:spPr>
      </p:pic>
      <p:sp>
        <p:nvSpPr>
          <p:cNvPr id="93" name="Rechteck 92">
            <a:extLst>
              <a:ext uri="{FF2B5EF4-FFF2-40B4-BE49-F238E27FC236}">
                <a16:creationId xmlns:a16="http://schemas.microsoft.com/office/drawing/2014/main" id="{FE109A85-B9EB-3EC1-7B32-7265F20675D3}"/>
              </a:ext>
            </a:extLst>
          </p:cNvPr>
          <p:cNvSpPr/>
          <p:nvPr/>
        </p:nvSpPr>
        <p:spPr>
          <a:xfrm>
            <a:off x="15556365" y="25227997"/>
            <a:ext cx="1632231" cy="53811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94" name="Rechteck 93">
            <a:extLst>
              <a:ext uri="{FF2B5EF4-FFF2-40B4-BE49-F238E27FC236}">
                <a16:creationId xmlns:a16="http://schemas.microsoft.com/office/drawing/2014/main" id="{D52BBF7F-F7AC-3B6C-7575-9418EF377CE4}"/>
              </a:ext>
            </a:extLst>
          </p:cNvPr>
          <p:cNvSpPr/>
          <p:nvPr/>
        </p:nvSpPr>
        <p:spPr>
          <a:xfrm>
            <a:off x="26343368" y="25227997"/>
            <a:ext cx="1632231" cy="53811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pic>
        <p:nvPicPr>
          <p:cNvPr id="100" name="Grafik 99">
            <a:extLst>
              <a:ext uri="{FF2B5EF4-FFF2-40B4-BE49-F238E27FC236}">
                <a16:creationId xmlns:a16="http://schemas.microsoft.com/office/drawing/2014/main" id="{1DBE72EF-336B-583D-2D60-19ED08D9005B}"/>
              </a:ext>
            </a:extLst>
          </p:cNvPr>
          <p:cNvPicPr>
            <a:picLocks noChangeAspect="1"/>
          </p:cNvPicPr>
          <p:nvPr/>
        </p:nvPicPr>
        <p:blipFill>
          <a:blip r:embed="rId14"/>
          <a:stretch>
            <a:fillRect/>
          </a:stretch>
        </p:blipFill>
        <p:spPr>
          <a:xfrm>
            <a:off x="32506448" y="3568756"/>
            <a:ext cx="6584619" cy="5328000"/>
          </a:xfrm>
          <a:prstGeom prst="rect">
            <a:avLst/>
          </a:prstGeom>
        </p:spPr>
      </p:pic>
      <p:sp>
        <p:nvSpPr>
          <p:cNvPr id="8" name="Textfeld 7">
            <a:extLst>
              <a:ext uri="{FF2B5EF4-FFF2-40B4-BE49-F238E27FC236}">
                <a16:creationId xmlns:a16="http://schemas.microsoft.com/office/drawing/2014/main" id="{E6B24DCB-7FA9-5AB8-96D1-EAC25BD3BD14}"/>
              </a:ext>
            </a:extLst>
          </p:cNvPr>
          <p:cNvSpPr txBox="1"/>
          <p:nvPr/>
        </p:nvSpPr>
        <p:spPr>
          <a:xfrm>
            <a:off x="13551130" y="0"/>
            <a:ext cx="2520315" cy="923330"/>
          </a:xfrm>
          <a:prstGeom prst="rect">
            <a:avLst/>
          </a:prstGeom>
          <a:noFill/>
        </p:spPr>
        <p:txBody>
          <a:bodyPr wrap="square" rtlCol="0">
            <a:spAutoFit/>
          </a:bodyPr>
          <a:lstStyle/>
          <a:p>
            <a:r>
              <a:rPr lang="en-GB" sz="5400" dirty="0">
                <a:solidFill>
                  <a:schemeClr val="bg1"/>
                </a:solidFill>
              </a:rPr>
              <a:t>X5.68</a:t>
            </a:r>
          </a:p>
        </p:txBody>
      </p:sp>
      <mc:AlternateContent xmlns:mc="http://schemas.openxmlformats.org/markup-compatibility/2006">
        <mc:Choice xmlns:a14="http://schemas.microsoft.com/office/drawing/2010/main" Requires="a14">
          <p:sp>
            <p:nvSpPr>
              <p:cNvPr id="10" name="Textfeld 9">
                <a:extLst>
                  <a:ext uri="{FF2B5EF4-FFF2-40B4-BE49-F238E27FC236}">
                    <a16:creationId xmlns:a16="http://schemas.microsoft.com/office/drawing/2014/main" id="{F928C467-C9B6-FB4E-784F-55FE136ABFA6}"/>
                  </a:ext>
                </a:extLst>
              </p:cNvPr>
              <p:cNvSpPr txBox="1"/>
              <p:nvPr/>
            </p:nvSpPr>
            <p:spPr>
              <a:xfrm>
                <a:off x="7781096" y="25084129"/>
                <a:ext cx="5217134" cy="1129476"/>
              </a:xfrm>
              <a:prstGeom prst="rect">
                <a:avLst/>
              </a:prstGeom>
              <a:solidFill>
                <a:schemeClr val="bg1">
                  <a:lumMod val="75000"/>
                </a:schemeClr>
              </a:solidFill>
            </p:spPr>
            <p:style>
              <a:lnRef idx="2">
                <a:schemeClr val="dk1"/>
              </a:lnRef>
              <a:fillRef idx="1">
                <a:schemeClr val="lt1"/>
              </a:fillRef>
              <a:effectRef idx="0">
                <a:schemeClr val="dk1"/>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sSubSup>
                        <m:sSubSupPr>
                          <m:ctrlPr>
                            <a:rPr lang="de-AT" sz="2700" i="1" smtClean="0">
                              <a:solidFill>
                                <a:schemeClr val="tx1"/>
                              </a:solidFill>
                              <a:latin typeface="Cambria Math" panose="02040503050406030204" pitchFamily="18" charset="0"/>
                            </a:rPr>
                          </m:ctrlPr>
                        </m:sSubSupPr>
                        <m:e>
                          <m:acc>
                            <m:accPr>
                              <m:chr m:val="̅"/>
                              <m:ctrlPr>
                                <a:rPr lang="de-AT" sz="2700" i="1">
                                  <a:solidFill>
                                    <a:schemeClr val="tx1"/>
                                  </a:solidFill>
                                  <a:latin typeface="Cambria Math" panose="02040503050406030204" pitchFamily="18" charset="0"/>
                                </a:rPr>
                              </m:ctrlPr>
                            </m:accPr>
                            <m:e>
                              <m:r>
                                <a:rPr lang="de-AT" sz="2700" b="0" i="1">
                                  <a:solidFill>
                                    <a:schemeClr val="tx1"/>
                                  </a:solidFill>
                                  <a:latin typeface="Cambria Math" panose="02040503050406030204" pitchFamily="18" charset="0"/>
                                </a:rPr>
                                <m:t>𝑥</m:t>
                              </m:r>
                            </m:e>
                          </m:acc>
                        </m:e>
                        <m:sub>
                          <m:r>
                            <a:rPr lang="de-AT" sz="2700" b="0" i="1">
                              <a:solidFill>
                                <a:schemeClr val="tx1"/>
                              </a:solidFill>
                              <a:latin typeface="Cambria Math" panose="02040503050406030204" pitchFamily="18" charset="0"/>
                            </a:rPr>
                            <m:t>𝑗</m:t>
                          </m:r>
                        </m:sub>
                        <m:sup>
                          <m:r>
                            <a:rPr lang="de-AT" sz="2700" b="0" i="1">
                              <a:solidFill>
                                <a:schemeClr val="tx1"/>
                              </a:solidFill>
                              <a:latin typeface="Cambria Math" panose="02040503050406030204" pitchFamily="18" charset="0"/>
                            </a:rPr>
                            <m:t>𝑎</m:t>
                          </m:r>
                        </m:sup>
                      </m:sSubSup>
                      <m:r>
                        <a:rPr lang="de-AT" sz="2700" b="0" i="1">
                          <a:solidFill>
                            <a:schemeClr val="tx1"/>
                          </a:solidFill>
                          <a:latin typeface="Cambria Math" panose="02040503050406030204" pitchFamily="18" charset="0"/>
                        </a:rPr>
                        <m:t>=</m:t>
                      </m:r>
                      <m:sSubSup>
                        <m:sSubSupPr>
                          <m:ctrlPr>
                            <a:rPr lang="de-AT" sz="2700" i="1">
                              <a:solidFill>
                                <a:schemeClr val="tx1"/>
                              </a:solidFill>
                              <a:latin typeface="Cambria Math" panose="02040503050406030204" pitchFamily="18" charset="0"/>
                            </a:rPr>
                          </m:ctrlPr>
                        </m:sSubSupPr>
                        <m:e>
                          <m:acc>
                            <m:accPr>
                              <m:chr m:val="̅"/>
                              <m:ctrlPr>
                                <a:rPr lang="de-AT" sz="2700" i="1">
                                  <a:solidFill>
                                    <a:schemeClr val="tx1"/>
                                  </a:solidFill>
                                  <a:latin typeface="Cambria Math" panose="02040503050406030204" pitchFamily="18" charset="0"/>
                                </a:rPr>
                              </m:ctrlPr>
                            </m:accPr>
                            <m:e>
                              <m:r>
                                <a:rPr lang="de-AT" sz="2700" b="0" i="1">
                                  <a:solidFill>
                                    <a:schemeClr val="tx1"/>
                                  </a:solidFill>
                                  <a:latin typeface="Cambria Math" panose="02040503050406030204" pitchFamily="18" charset="0"/>
                                </a:rPr>
                                <m:t>𝑥</m:t>
                              </m:r>
                            </m:e>
                          </m:acc>
                        </m:e>
                        <m:sub>
                          <m:r>
                            <a:rPr lang="de-AT" sz="2700" b="0" i="1">
                              <a:solidFill>
                                <a:schemeClr val="tx1"/>
                              </a:solidFill>
                              <a:latin typeface="Cambria Math" panose="02040503050406030204" pitchFamily="18" charset="0"/>
                            </a:rPr>
                            <m:t>𝑗</m:t>
                          </m:r>
                        </m:sub>
                        <m:sup>
                          <m:r>
                            <a:rPr lang="de-AT" sz="2700" b="0" i="1">
                              <a:solidFill>
                                <a:schemeClr val="tx1"/>
                              </a:solidFill>
                              <a:latin typeface="Cambria Math" panose="02040503050406030204" pitchFamily="18" charset="0"/>
                            </a:rPr>
                            <m:t>𝑏</m:t>
                          </m:r>
                        </m:sup>
                      </m:sSubSup>
                      <m:r>
                        <a:rPr lang="de-AT" sz="2700" b="0" i="1">
                          <a:solidFill>
                            <a:schemeClr val="tx1"/>
                          </a:solidFill>
                          <a:latin typeface="Cambria Math" panose="02040503050406030204" pitchFamily="18" charset="0"/>
                        </a:rPr>
                        <m:t>+ </m:t>
                      </m:r>
                      <m:f>
                        <m:fPr>
                          <m:ctrlPr>
                            <a:rPr lang="de-AT" sz="2700" i="1">
                              <a:solidFill>
                                <a:schemeClr val="tx1"/>
                              </a:solidFill>
                              <a:latin typeface="Cambria Math" panose="02040503050406030204" pitchFamily="18" charset="0"/>
                            </a:rPr>
                          </m:ctrlPr>
                        </m:fPr>
                        <m:num>
                          <m:r>
                            <a:rPr lang="de-AT" sz="2700" b="0" i="1">
                              <a:solidFill>
                                <a:schemeClr val="tx1"/>
                              </a:solidFill>
                              <a:latin typeface="Cambria Math" panose="02040503050406030204" pitchFamily="18" charset="0"/>
                            </a:rPr>
                            <m:t>𝑐𝑜𝑣</m:t>
                          </m:r>
                          <m:d>
                            <m:dPr>
                              <m:ctrlPr>
                                <a:rPr lang="de-AT" sz="2700" i="1">
                                  <a:solidFill>
                                    <a:schemeClr val="tx1"/>
                                  </a:solidFill>
                                  <a:latin typeface="Cambria Math" panose="02040503050406030204" pitchFamily="18" charset="0"/>
                                </a:rPr>
                              </m:ctrlPr>
                            </m:dPr>
                            <m:e>
                              <m:sSubSup>
                                <m:sSubSupPr>
                                  <m:ctrlPr>
                                    <a:rPr lang="de-AT" sz="2700" i="1">
                                      <a:solidFill>
                                        <a:schemeClr val="tx1"/>
                                      </a:solidFill>
                                      <a:latin typeface="Cambria Math" panose="02040503050406030204" pitchFamily="18" charset="0"/>
                                    </a:rPr>
                                  </m:ctrlPr>
                                </m:sSubSupPr>
                                <m:e>
                                  <m:r>
                                    <a:rPr lang="de-AT" sz="2700" b="0" i="1">
                                      <a:solidFill>
                                        <a:schemeClr val="tx1"/>
                                      </a:solidFill>
                                      <a:latin typeface="Cambria Math" panose="02040503050406030204" pitchFamily="18" charset="0"/>
                                    </a:rPr>
                                    <m:t>𝑥</m:t>
                                  </m:r>
                                </m:e>
                                <m:sub>
                                  <m:r>
                                    <a:rPr lang="de-AT" sz="2700" b="0" i="1">
                                      <a:solidFill>
                                        <a:schemeClr val="tx1"/>
                                      </a:solidFill>
                                      <a:latin typeface="Cambria Math" panose="02040503050406030204" pitchFamily="18" charset="0"/>
                                    </a:rPr>
                                    <m:t>𝑗</m:t>
                                  </m:r>
                                </m:sub>
                                <m:sup>
                                  <m:r>
                                    <a:rPr lang="de-AT" sz="2700" b="0" i="1">
                                      <a:solidFill>
                                        <a:schemeClr val="tx1"/>
                                      </a:solidFill>
                                      <a:latin typeface="Cambria Math" panose="02040503050406030204" pitchFamily="18" charset="0"/>
                                    </a:rPr>
                                    <m:t>𝑏</m:t>
                                  </m:r>
                                </m:sup>
                              </m:sSubSup>
                              <m:r>
                                <a:rPr lang="de-AT" sz="2700" b="0" i="1">
                                  <a:solidFill>
                                    <a:schemeClr val="tx1"/>
                                  </a:solidFill>
                                  <a:latin typeface="Cambria Math" panose="02040503050406030204" pitchFamily="18" charset="0"/>
                                </a:rPr>
                                <m:t>,</m:t>
                              </m:r>
                              <m:sSup>
                                <m:sSupPr>
                                  <m:ctrlPr>
                                    <a:rPr lang="de-AT" sz="2700" i="1">
                                      <a:solidFill>
                                        <a:schemeClr val="tx1"/>
                                      </a:solidFill>
                                      <a:latin typeface="Cambria Math" panose="02040503050406030204" pitchFamily="18" charset="0"/>
                                    </a:rPr>
                                  </m:ctrlPr>
                                </m:sSupPr>
                                <m:e>
                                  <m:r>
                                    <a:rPr lang="de-AT" sz="2700" b="0" i="1">
                                      <a:solidFill>
                                        <a:schemeClr val="tx1"/>
                                      </a:solidFill>
                                      <a:latin typeface="Cambria Math" panose="02040503050406030204" pitchFamily="18" charset="0"/>
                                    </a:rPr>
                                    <m:t>𝑦</m:t>
                                  </m:r>
                                </m:e>
                                <m:sup>
                                  <m:r>
                                    <a:rPr lang="de-AT" sz="2700" b="0" i="1">
                                      <a:solidFill>
                                        <a:schemeClr val="tx1"/>
                                      </a:solidFill>
                                      <a:latin typeface="Cambria Math" panose="02040503050406030204" pitchFamily="18" charset="0"/>
                                    </a:rPr>
                                    <m:t>𝑏</m:t>
                                  </m:r>
                                </m:sup>
                              </m:sSup>
                            </m:e>
                          </m:d>
                        </m:num>
                        <m:den>
                          <m:sSubSup>
                            <m:sSubSupPr>
                              <m:ctrlPr>
                                <a:rPr lang="de-AT" sz="2700" i="1">
                                  <a:solidFill>
                                    <a:schemeClr val="tx1"/>
                                  </a:solidFill>
                                  <a:latin typeface="Cambria Math" panose="02040503050406030204" pitchFamily="18" charset="0"/>
                                </a:rPr>
                              </m:ctrlPr>
                            </m:sSubSupPr>
                            <m:e>
                              <m:r>
                                <a:rPr lang="de-AT" sz="2700" b="0" i="1">
                                  <a:solidFill>
                                    <a:schemeClr val="tx1"/>
                                  </a:solidFill>
                                  <a:latin typeface="Cambria Math" panose="02040503050406030204" pitchFamily="18" charset="0"/>
                                  <a:ea typeface="Cambria Math" panose="02040503050406030204" pitchFamily="18" charset="0"/>
                                </a:rPr>
                                <m:t>𝜎</m:t>
                              </m:r>
                            </m:e>
                            <m:sub>
                              <m:r>
                                <a:rPr lang="de-AT" sz="2700" b="0" i="1">
                                  <a:solidFill>
                                    <a:schemeClr val="tx1"/>
                                  </a:solidFill>
                                  <a:latin typeface="Cambria Math" panose="02040503050406030204" pitchFamily="18" charset="0"/>
                                </a:rPr>
                                <m:t>𝑦𝑏</m:t>
                              </m:r>
                            </m:sub>
                            <m:sup>
                              <m:r>
                                <a:rPr lang="de-AT" sz="2700" b="0" i="1">
                                  <a:solidFill>
                                    <a:schemeClr val="tx1"/>
                                  </a:solidFill>
                                  <a:latin typeface="Cambria Math" panose="02040503050406030204" pitchFamily="18" charset="0"/>
                                </a:rPr>
                                <m:t>2</m:t>
                              </m:r>
                            </m:sup>
                          </m:sSubSup>
                          <m:r>
                            <a:rPr lang="de-AT" sz="2700" b="0" i="1">
                              <a:solidFill>
                                <a:schemeClr val="tx1"/>
                              </a:solidFill>
                              <a:latin typeface="Cambria Math" panose="02040503050406030204" pitchFamily="18" charset="0"/>
                            </a:rPr>
                            <m:t>+</m:t>
                          </m:r>
                          <m:sSubSup>
                            <m:sSubSupPr>
                              <m:ctrlPr>
                                <a:rPr lang="de-AT" sz="2700" i="1">
                                  <a:solidFill>
                                    <a:schemeClr val="tx1"/>
                                  </a:solidFill>
                                  <a:latin typeface="Cambria Math" panose="02040503050406030204" pitchFamily="18" charset="0"/>
                                </a:rPr>
                              </m:ctrlPr>
                            </m:sSubSupPr>
                            <m:e>
                              <m:r>
                                <a:rPr lang="de-AT" sz="2700" b="0" i="1">
                                  <a:solidFill>
                                    <a:schemeClr val="tx1"/>
                                  </a:solidFill>
                                  <a:latin typeface="Cambria Math" panose="02040503050406030204" pitchFamily="18" charset="0"/>
                                  <a:ea typeface="Cambria Math" panose="02040503050406030204" pitchFamily="18" charset="0"/>
                                </a:rPr>
                                <m:t>𝜎</m:t>
                              </m:r>
                            </m:e>
                            <m:sub>
                              <m:r>
                                <a:rPr lang="de-AT" sz="2700" b="0" i="1">
                                  <a:solidFill>
                                    <a:schemeClr val="tx1"/>
                                  </a:solidFill>
                                  <a:latin typeface="Cambria Math" panose="02040503050406030204" pitchFamily="18" charset="0"/>
                                </a:rPr>
                                <m:t>𝑦𝑜</m:t>
                              </m:r>
                            </m:sub>
                            <m:sup>
                              <m:r>
                                <a:rPr lang="de-AT" sz="2700" b="0" i="1">
                                  <a:solidFill>
                                    <a:schemeClr val="tx1"/>
                                  </a:solidFill>
                                  <a:latin typeface="Cambria Math" panose="02040503050406030204" pitchFamily="18" charset="0"/>
                                </a:rPr>
                                <m:t>2</m:t>
                              </m:r>
                            </m:sup>
                          </m:sSubSup>
                        </m:den>
                      </m:f>
                      <m:r>
                        <a:rPr lang="de-AT" sz="2700" b="0" i="1">
                          <a:solidFill>
                            <a:schemeClr val="tx1"/>
                          </a:solidFill>
                          <a:latin typeface="Cambria Math" panose="02040503050406030204" pitchFamily="18" charset="0"/>
                        </a:rPr>
                        <m:t>(</m:t>
                      </m:r>
                      <m:sSup>
                        <m:sSupPr>
                          <m:ctrlPr>
                            <a:rPr lang="de-AT" sz="2700" i="1">
                              <a:solidFill>
                                <a:schemeClr val="tx1"/>
                              </a:solidFill>
                              <a:latin typeface="Cambria Math" panose="02040503050406030204" pitchFamily="18" charset="0"/>
                            </a:rPr>
                          </m:ctrlPr>
                        </m:sSupPr>
                        <m:e>
                          <m:r>
                            <a:rPr lang="de-AT" sz="2700" b="0" i="1">
                              <a:solidFill>
                                <a:schemeClr val="tx1"/>
                              </a:solidFill>
                              <a:latin typeface="Cambria Math" panose="02040503050406030204" pitchFamily="18" charset="0"/>
                            </a:rPr>
                            <m:t>𝑦</m:t>
                          </m:r>
                        </m:e>
                        <m:sup>
                          <m:r>
                            <a:rPr lang="de-AT" sz="2700" b="0" i="1">
                              <a:solidFill>
                                <a:schemeClr val="tx1"/>
                              </a:solidFill>
                              <a:latin typeface="Cambria Math" panose="02040503050406030204" pitchFamily="18" charset="0"/>
                            </a:rPr>
                            <m:t>𝑜</m:t>
                          </m:r>
                        </m:sup>
                      </m:sSup>
                      <m:r>
                        <a:rPr lang="de-AT" sz="2700" b="0" i="1">
                          <a:solidFill>
                            <a:schemeClr val="tx1"/>
                          </a:solidFill>
                          <a:latin typeface="Cambria Math" panose="02040503050406030204" pitchFamily="18" charset="0"/>
                        </a:rPr>
                        <m:t>−</m:t>
                      </m:r>
                      <m:sSup>
                        <m:sSupPr>
                          <m:ctrlPr>
                            <a:rPr lang="de-AT" sz="2700" i="1">
                              <a:solidFill>
                                <a:schemeClr val="tx1"/>
                              </a:solidFill>
                              <a:latin typeface="Cambria Math" panose="02040503050406030204" pitchFamily="18" charset="0"/>
                            </a:rPr>
                          </m:ctrlPr>
                        </m:sSupPr>
                        <m:e>
                          <m:acc>
                            <m:accPr>
                              <m:chr m:val="̅"/>
                              <m:ctrlPr>
                                <a:rPr lang="de-AT" sz="2700" i="1">
                                  <a:solidFill>
                                    <a:schemeClr val="tx1"/>
                                  </a:solidFill>
                                  <a:latin typeface="Cambria Math" panose="02040503050406030204" pitchFamily="18" charset="0"/>
                                </a:rPr>
                              </m:ctrlPr>
                            </m:accPr>
                            <m:e>
                              <m:r>
                                <a:rPr lang="de-AT" sz="2700" b="0" i="1">
                                  <a:solidFill>
                                    <a:schemeClr val="tx1"/>
                                  </a:solidFill>
                                  <a:latin typeface="Cambria Math" panose="02040503050406030204" pitchFamily="18" charset="0"/>
                                </a:rPr>
                                <m:t>𝑦</m:t>
                              </m:r>
                            </m:e>
                          </m:acc>
                        </m:e>
                        <m:sup>
                          <m:r>
                            <a:rPr lang="de-AT" sz="2700" b="0" i="1">
                              <a:solidFill>
                                <a:schemeClr val="tx1"/>
                              </a:solidFill>
                              <a:latin typeface="Cambria Math" panose="02040503050406030204" pitchFamily="18" charset="0"/>
                            </a:rPr>
                            <m:t>𝑏</m:t>
                          </m:r>
                        </m:sup>
                      </m:sSup>
                      <m:r>
                        <a:rPr lang="de-AT" sz="2700" b="0" i="1">
                          <a:solidFill>
                            <a:schemeClr val="tx1"/>
                          </a:solidFill>
                          <a:latin typeface="Cambria Math" panose="02040503050406030204" pitchFamily="18" charset="0"/>
                        </a:rPr>
                        <m:t>)</m:t>
                      </m:r>
                    </m:oMath>
                  </m:oMathPara>
                </a14:m>
                <a:endParaRPr lang="en-GB" sz="2700" dirty="0" err="1">
                  <a:solidFill>
                    <a:schemeClr val="tx1"/>
                  </a:solidFill>
                </a:endParaRPr>
              </a:p>
            </p:txBody>
          </p:sp>
        </mc:Choice>
        <mc:Fallback>
          <p:sp>
            <p:nvSpPr>
              <p:cNvPr id="10" name="Textfeld 9">
                <a:extLst>
                  <a:ext uri="{FF2B5EF4-FFF2-40B4-BE49-F238E27FC236}">
                    <a16:creationId xmlns:a16="http://schemas.microsoft.com/office/drawing/2014/main" id="{F928C467-C9B6-FB4E-784F-55FE136ABFA6}"/>
                  </a:ext>
                </a:extLst>
              </p:cNvPr>
              <p:cNvSpPr txBox="1">
                <a:spLocks noRot="1" noChangeAspect="1" noMove="1" noResize="1" noEditPoints="1" noAdjustHandles="1" noChangeArrowheads="1" noChangeShapeType="1" noTextEdit="1"/>
              </p:cNvSpPr>
              <p:nvPr/>
            </p:nvSpPr>
            <p:spPr>
              <a:xfrm>
                <a:off x="7781096" y="25084129"/>
                <a:ext cx="5217134" cy="1129476"/>
              </a:xfrm>
              <a:prstGeom prst="rect">
                <a:avLst/>
              </a:prstGeom>
              <a:blipFill>
                <a:blip r:embed="rId15"/>
                <a:stretch>
                  <a:fillRect/>
                </a:stretch>
              </a:blipFill>
            </p:spPr>
            <p:txBody>
              <a:bodyPr/>
              <a:lstStyle/>
              <a:p>
                <a:r>
                  <a:rPr lang="en-GB">
                    <a:noFill/>
                  </a:rPr>
                  <a:t> </a:t>
                </a:r>
              </a:p>
            </p:txBody>
          </p:sp>
        </mc:Fallback>
      </mc:AlternateContent>
      <p:sp>
        <p:nvSpPr>
          <p:cNvPr id="19" name="Textfeld 18">
            <a:extLst>
              <a:ext uri="{FF2B5EF4-FFF2-40B4-BE49-F238E27FC236}">
                <a16:creationId xmlns:a16="http://schemas.microsoft.com/office/drawing/2014/main" id="{8B59B949-7FFB-BA91-247C-EF59C2F06336}"/>
              </a:ext>
            </a:extLst>
          </p:cNvPr>
          <p:cNvSpPr txBox="1"/>
          <p:nvPr/>
        </p:nvSpPr>
        <p:spPr>
          <a:xfrm>
            <a:off x="11628378" y="26213605"/>
            <a:ext cx="1344407" cy="646331"/>
          </a:xfrm>
          <a:prstGeom prst="rect">
            <a:avLst/>
          </a:prstGeom>
          <a:noFill/>
        </p:spPr>
        <p:txBody>
          <a:bodyPr wrap="none" rtlCol="0">
            <a:spAutoFit/>
          </a:bodyPr>
          <a:lstStyle/>
          <a:p>
            <a:r>
              <a:rPr lang="de-AT" sz="3600" dirty="0"/>
              <a:t>(EQ.3)</a:t>
            </a:r>
            <a:endParaRPr lang="en-GB" sz="3600" dirty="0" err="1"/>
          </a:p>
        </p:txBody>
      </p:sp>
      <p:sp>
        <p:nvSpPr>
          <p:cNvPr id="20" name="Textfeld 19">
            <a:extLst>
              <a:ext uri="{FF2B5EF4-FFF2-40B4-BE49-F238E27FC236}">
                <a16:creationId xmlns:a16="http://schemas.microsoft.com/office/drawing/2014/main" id="{4C06C306-680C-D872-631F-D65EB08F53FF}"/>
              </a:ext>
            </a:extLst>
          </p:cNvPr>
          <p:cNvSpPr txBox="1"/>
          <p:nvPr/>
        </p:nvSpPr>
        <p:spPr>
          <a:xfrm>
            <a:off x="13921252" y="11917466"/>
            <a:ext cx="14950146" cy="3477875"/>
          </a:xfrm>
          <a:prstGeom prst="rect">
            <a:avLst/>
          </a:prstGeom>
          <a:noFill/>
        </p:spPr>
        <p:txBody>
          <a:bodyPr wrap="square" rtlCol="0">
            <a:spAutoFit/>
          </a:bodyPr>
          <a:lstStyle/>
          <a:p>
            <a:r>
              <a:rPr lang="de-AT" sz="4400" b="1" dirty="0">
                <a:solidFill>
                  <a:schemeClr val="bg1"/>
                </a:solidFill>
              </a:rPr>
              <a:t>A) </a:t>
            </a:r>
            <a:r>
              <a:rPr lang="de-AT" sz="4400" b="1" dirty="0" err="1">
                <a:solidFill>
                  <a:schemeClr val="bg1"/>
                </a:solidFill>
              </a:rPr>
              <a:t>We</a:t>
            </a:r>
            <a:r>
              <a:rPr lang="de-AT" sz="4400" b="1" dirty="0">
                <a:solidFill>
                  <a:schemeClr val="bg1"/>
                </a:solidFill>
              </a:rPr>
              <a:t> </a:t>
            </a:r>
            <a:r>
              <a:rPr lang="de-AT" sz="4400" b="1" dirty="0" err="1">
                <a:solidFill>
                  <a:schemeClr val="bg1"/>
                </a:solidFill>
              </a:rPr>
              <a:t>use</a:t>
            </a:r>
            <a:r>
              <a:rPr lang="de-AT" sz="4400" b="1" dirty="0">
                <a:solidFill>
                  <a:schemeClr val="bg1"/>
                </a:solidFill>
              </a:rPr>
              <a:t> LES </a:t>
            </a:r>
            <a:r>
              <a:rPr lang="de-AT" sz="4400" b="1" dirty="0" err="1">
                <a:solidFill>
                  <a:schemeClr val="bg1"/>
                </a:solidFill>
              </a:rPr>
              <a:t>of</a:t>
            </a:r>
            <a:r>
              <a:rPr lang="de-AT" sz="4400" b="1" dirty="0">
                <a:solidFill>
                  <a:schemeClr val="bg1"/>
                </a:solidFill>
              </a:rPr>
              <a:t> </a:t>
            </a:r>
            <a:r>
              <a:rPr lang="de-AT" sz="4400" b="1" dirty="0" err="1">
                <a:solidFill>
                  <a:schemeClr val="bg1"/>
                </a:solidFill>
              </a:rPr>
              <a:t>free</a:t>
            </a:r>
            <a:r>
              <a:rPr lang="de-AT" sz="4400" b="1" dirty="0">
                <a:solidFill>
                  <a:schemeClr val="bg1"/>
                </a:solidFill>
              </a:rPr>
              <a:t> and </a:t>
            </a:r>
            <a:r>
              <a:rPr lang="de-AT" sz="4400" b="1" dirty="0" err="1">
                <a:solidFill>
                  <a:schemeClr val="bg1"/>
                </a:solidFill>
              </a:rPr>
              <a:t>forced</a:t>
            </a:r>
            <a:r>
              <a:rPr lang="de-AT" sz="4400" b="1" dirty="0">
                <a:solidFill>
                  <a:schemeClr val="bg1"/>
                </a:solidFill>
              </a:rPr>
              <a:t> </a:t>
            </a:r>
            <a:r>
              <a:rPr lang="de-AT" sz="4400" b="1" dirty="0" err="1">
                <a:solidFill>
                  <a:schemeClr val="bg1"/>
                </a:solidFill>
              </a:rPr>
              <a:t>convection</a:t>
            </a:r>
            <a:r>
              <a:rPr lang="de-AT" sz="4400" b="1" dirty="0">
                <a:solidFill>
                  <a:schemeClr val="bg1"/>
                </a:solidFill>
              </a:rPr>
              <a:t> in </a:t>
            </a:r>
            <a:r>
              <a:rPr lang="de-AT" sz="4400" b="1" dirty="0" err="1">
                <a:solidFill>
                  <a:schemeClr val="bg1"/>
                </a:solidFill>
              </a:rPr>
              <a:t>the</a:t>
            </a:r>
            <a:r>
              <a:rPr lang="de-AT" sz="4400" b="1" dirty="0">
                <a:solidFill>
                  <a:schemeClr val="bg1"/>
                </a:solidFill>
              </a:rPr>
              <a:t> PBL </a:t>
            </a:r>
            <a:r>
              <a:rPr lang="de-AT" sz="4400" b="1" dirty="0" err="1">
                <a:solidFill>
                  <a:schemeClr val="bg1"/>
                </a:solidFill>
              </a:rPr>
              <a:t>as</a:t>
            </a:r>
            <a:r>
              <a:rPr lang="de-AT" sz="4400" b="1" dirty="0">
                <a:solidFill>
                  <a:schemeClr val="bg1"/>
                </a:solidFill>
              </a:rPr>
              <a:t> virtual </a:t>
            </a:r>
            <a:r>
              <a:rPr lang="de-AT" sz="4400" b="1" dirty="0" err="1">
                <a:solidFill>
                  <a:schemeClr val="bg1"/>
                </a:solidFill>
              </a:rPr>
              <a:t>truth</a:t>
            </a:r>
            <a:r>
              <a:rPr lang="de-AT" sz="4400" b="1" dirty="0">
                <a:solidFill>
                  <a:schemeClr val="bg1"/>
                </a:solidFill>
              </a:rPr>
              <a:t> and </a:t>
            </a:r>
            <a:r>
              <a:rPr lang="de-AT" sz="4400" b="1" dirty="0" err="1">
                <a:solidFill>
                  <a:schemeClr val="bg1"/>
                </a:solidFill>
              </a:rPr>
              <a:t>objectively</a:t>
            </a:r>
            <a:r>
              <a:rPr lang="de-AT" sz="4400" b="1" dirty="0">
                <a:solidFill>
                  <a:schemeClr val="bg1"/>
                </a:solidFill>
              </a:rPr>
              <a:t> </a:t>
            </a:r>
            <a:r>
              <a:rPr lang="de-AT" sz="4400" b="1" dirty="0" err="1">
                <a:solidFill>
                  <a:schemeClr val="bg1"/>
                </a:solidFill>
              </a:rPr>
              <a:t>determine</a:t>
            </a:r>
            <a:r>
              <a:rPr lang="de-AT" sz="4400" b="1" dirty="0">
                <a:solidFill>
                  <a:schemeClr val="bg1"/>
                </a:solidFill>
              </a:rPr>
              <a:t> </a:t>
            </a:r>
            <a:r>
              <a:rPr lang="de-AT" sz="4400" b="1" dirty="0" err="1">
                <a:solidFill>
                  <a:schemeClr val="bg1"/>
                </a:solidFill>
              </a:rPr>
              <a:t>the</a:t>
            </a:r>
            <a:r>
              <a:rPr lang="de-AT" sz="4400" b="1" dirty="0">
                <a:solidFill>
                  <a:schemeClr val="bg1"/>
                </a:solidFill>
              </a:rPr>
              <a:t> optimal </a:t>
            </a:r>
            <a:r>
              <a:rPr lang="de-AT" sz="4400" b="1" dirty="0" err="1">
                <a:solidFill>
                  <a:schemeClr val="bg1"/>
                </a:solidFill>
              </a:rPr>
              <a:t>value</a:t>
            </a:r>
            <a:r>
              <a:rPr lang="de-AT" sz="4400" b="1" dirty="0">
                <a:solidFill>
                  <a:schemeClr val="bg1"/>
                </a:solidFill>
              </a:rPr>
              <a:t> </a:t>
            </a:r>
            <a:r>
              <a:rPr lang="de-AT" sz="4400" b="1" dirty="0" err="1">
                <a:solidFill>
                  <a:schemeClr val="bg1"/>
                </a:solidFill>
              </a:rPr>
              <a:t>of</a:t>
            </a:r>
            <a:r>
              <a:rPr lang="de-AT" sz="4400" b="1" dirty="0">
                <a:solidFill>
                  <a:schemeClr val="bg1"/>
                </a:solidFill>
              </a:rPr>
              <a:t> </a:t>
            </a:r>
            <a:r>
              <a:rPr lang="de-AT" sz="4400" b="1" dirty="0" err="1">
                <a:solidFill>
                  <a:schemeClr val="bg1"/>
                </a:solidFill>
              </a:rPr>
              <a:t>the</a:t>
            </a:r>
            <a:r>
              <a:rPr lang="de-AT" sz="4400" b="1" dirty="0">
                <a:solidFill>
                  <a:schemeClr val="bg1"/>
                </a:solidFill>
              </a:rPr>
              <a:t> </a:t>
            </a:r>
            <a:r>
              <a:rPr lang="de-AT" sz="4400" b="1" dirty="0" err="1">
                <a:solidFill>
                  <a:schemeClr val="bg1"/>
                </a:solidFill>
              </a:rPr>
              <a:t>parameter</a:t>
            </a:r>
            <a:r>
              <a:rPr lang="de-AT" sz="4400" b="1" dirty="0">
                <a:solidFill>
                  <a:schemeClr val="bg1"/>
                </a:solidFill>
              </a:rPr>
              <a:t> </a:t>
            </a:r>
            <a:r>
              <a:rPr lang="de-AT" sz="4400" b="1" dirty="0" err="1">
                <a:solidFill>
                  <a:schemeClr val="bg1"/>
                </a:solidFill>
              </a:rPr>
              <a:t>that</a:t>
            </a:r>
            <a:r>
              <a:rPr lang="de-AT" sz="4400" b="1" dirty="0">
                <a:solidFill>
                  <a:schemeClr val="bg1"/>
                </a:solidFill>
              </a:rPr>
              <a:t> </a:t>
            </a:r>
            <a:r>
              <a:rPr lang="de-AT" sz="4400" b="1" dirty="0" err="1">
                <a:solidFill>
                  <a:schemeClr val="bg1"/>
                </a:solidFill>
              </a:rPr>
              <a:t>controls</a:t>
            </a:r>
            <a:r>
              <a:rPr lang="de-AT" sz="4400" b="1" dirty="0">
                <a:solidFill>
                  <a:schemeClr val="bg1"/>
                </a:solidFill>
              </a:rPr>
              <a:t> </a:t>
            </a:r>
            <a:r>
              <a:rPr lang="de-AT" sz="4400" b="1" dirty="0" err="1">
                <a:solidFill>
                  <a:schemeClr val="bg1"/>
                </a:solidFill>
              </a:rPr>
              <a:t>the</a:t>
            </a:r>
            <a:r>
              <a:rPr lang="de-AT" sz="4400" b="1" dirty="0">
                <a:solidFill>
                  <a:schemeClr val="bg1"/>
                </a:solidFill>
              </a:rPr>
              <a:t> </a:t>
            </a:r>
            <a:r>
              <a:rPr lang="de-AT" sz="4400" b="1" dirty="0" err="1">
                <a:solidFill>
                  <a:schemeClr val="bg1"/>
                </a:solidFill>
              </a:rPr>
              <a:t>entrainment</a:t>
            </a:r>
            <a:r>
              <a:rPr lang="de-AT" sz="4400" b="1" dirty="0">
                <a:solidFill>
                  <a:schemeClr val="bg1"/>
                </a:solidFill>
              </a:rPr>
              <a:t> rate at </a:t>
            </a:r>
            <a:r>
              <a:rPr lang="de-AT" sz="4400" b="1" dirty="0" err="1">
                <a:solidFill>
                  <a:schemeClr val="bg1"/>
                </a:solidFill>
              </a:rPr>
              <a:t>the</a:t>
            </a:r>
            <a:r>
              <a:rPr lang="de-AT" sz="4400" b="1" dirty="0">
                <a:solidFill>
                  <a:schemeClr val="bg1"/>
                </a:solidFill>
              </a:rPr>
              <a:t> top </a:t>
            </a:r>
            <a:r>
              <a:rPr lang="de-AT" sz="4400" b="1" dirty="0" err="1">
                <a:solidFill>
                  <a:schemeClr val="bg1"/>
                </a:solidFill>
              </a:rPr>
              <a:t>of</a:t>
            </a:r>
            <a:r>
              <a:rPr lang="de-AT" sz="4400" b="1" dirty="0">
                <a:solidFill>
                  <a:schemeClr val="bg1"/>
                </a:solidFill>
              </a:rPr>
              <a:t> </a:t>
            </a:r>
            <a:r>
              <a:rPr lang="de-AT" sz="4400" b="1" dirty="0" err="1">
                <a:solidFill>
                  <a:schemeClr val="bg1"/>
                </a:solidFill>
              </a:rPr>
              <a:t>the</a:t>
            </a:r>
            <a:r>
              <a:rPr lang="de-AT" sz="4400" b="1" dirty="0">
                <a:solidFill>
                  <a:schemeClr val="bg1"/>
                </a:solidFill>
              </a:rPr>
              <a:t> PBL in a first-order </a:t>
            </a:r>
            <a:r>
              <a:rPr lang="de-AT" sz="4400" b="1" dirty="0" err="1">
                <a:solidFill>
                  <a:schemeClr val="bg1"/>
                </a:solidFill>
              </a:rPr>
              <a:t>turbulence</a:t>
            </a:r>
            <a:r>
              <a:rPr lang="de-AT" sz="4400" b="1" dirty="0">
                <a:solidFill>
                  <a:schemeClr val="bg1"/>
                </a:solidFill>
              </a:rPr>
              <a:t> </a:t>
            </a:r>
            <a:r>
              <a:rPr lang="de-AT" sz="4400" b="1" dirty="0" err="1">
                <a:solidFill>
                  <a:schemeClr val="bg1"/>
                </a:solidFill>
              </a:rPr>
              <a:t>parameterization</a:t>
            </a:r>
            <a:r>
              <a:rPr lang="de-AT" sz="4400" b="1" dirty="0">
                <a:solidFill>
                  <a:schemeClr val="bg1"/>
                </a:solidFill>
              </a:rPr>
              <a:t> </a:t>
            </a:r>
            <a:r>
              <a:rPr lang="de-AT" sz="4400" b="1" dirty="0" err="1">
                <a:solidFill>
                  <a:schemeClr val="bg1"/>
                </a:solidFill>
              </a:rPr>
              <a:t>for</a:t>
            </a:r>
            <a:r>
              <a:rPr lang="de-AT" sz="4400" b="1" dirty="0">
                <a:solidFill>
                  <a:schemeClr val="bg1"/>
                </a:solidFill>
              </a:rPr>
              <a:t> km-</a:t>
            </a:r>
            <a:r>
              <a:rPr lang="de-AT" sz="4400" b="1" dirty="0" err="1">
                <a:solidFill>
                  <a:schemeClr val="bg1"/>
                </a:solidFill>
              </a:rPr>
              <a:t>scale</a:t>
            </a:r>
            <a:r>
              <a:rPr lang="de-AT" sz="4400" b="1" dirty="0">
                <a:solidFill>
                  <a:schemeClr val="bg1"/>
                </a:solidFill>
              </a:rPr>
              <a:t> </a:t>
            </a:r>
            <a:r>
              <a:rPr lang="de-AT" sz="4400" b="1" dirty="0" err="1">
                <a:solidFill>
                  <a:schemeClr val="bg1"/>
                </a:solidFill>
              </a:rPr>
              <a:t>simulations</a:t>
            </a:r>
            <a:r>
              <a:rPr lang="de-AT" sz="4400" b="1" dirty="0">
                <a:solidFill>
                  <a:schemeClr val="bg1"/>
                </a:solidFill>
              </a:rPr>
              <a:t> (</a:t>
            </a:r>
            <a:r>
              <a:rPr lang="de-AT" sz="4400" b="1" dirty="0" err="1">
                <a:solidFill>
                  <a:schemeClr val="bg1"/>
                </a:solidFill>
              </a:rPr>
              <a:t>see</a:t>
            </a:r>
            <a:r>
              <a:rPr lang="de-AT" sz="4400" b="1" dirty="0">
                <a:solidFill>
                  <a:schemeClr val="bg1"/>
                </a:solidFill>
              </a:rPr>
              <a:t> Box 1).</a:t>
            </a:r>
            <a:endParaRPr lang="en-GB" sz="4400" b="1" dirty="0" err="1">
              <a:solidFill>
                <a:schemeClr val="bg1"/>
              </a:solidFill>
            </a:endParaRPr>
          </a:p>
        </p:txBody>
      </p:sp>
      <p:sp>
        <p:nvSpPr>
          <p:cNvPr id="23" name="Textfeld 22">
            <a:extLst>
              <a:ext uri="{FF2B5EF4-FFF2-40B4-BE49-F238E27FC236}">
                <a16:creationId xmlns:a16="http://schemas.microsoft.com/office/drawing/2014/main" id="{9380990E-49D4-1EF4-4090-62ED6F2B6EBD}"/>
              </a:ext>
            </a:extLst>
          </p:cNvPr>
          <p:cNvSpPr txBox="1"/>
          <p:nvPr/>
        </p:nvSpPr>
        <p:spPr>
          <a:xfrm>
            <a:off x="13921252" y="15800534"/>
            <a:ext cx="14950146" cy="1446550"/>
          </a:xfrm>
          <a:prstGeom prst="rect">
            <a:avLst/>
          </a:prstGeom>
          <a:noFill/>
        </p:spPr>
        <p:txBody>
          <a:bodyPr wrap="square" rtlCol="0">
            <a:spAutoFit/>
          </a:bodyPr>
          <a:lstStyle/>
          <a:p>
            <a:r>
              <a:rPr lang="de-AT" sz="4400" b="1" dirty="0">
                <a:solidFill>
                  <a:schemeClr val="bg1"/>
                </a:solidFill>
              </a:rPr>
              <a:t>B) The </a:t>
            </a:r>
            <a:r>
              <a:rPr lang="de-AT" sz="4400" b="1" dirty="0" err="1">
                <a:solidFill>
                  <a:schemeClr val="bg1"/>
                </a:solidFill>
              </a:rPr>
              <a:t>process</a:t>
            </a:r>
            <a:r>
              <a:rPr lang="de-AT" sz="4400" b="1" dirty="0">
                <a:solidFill>
                  <a:schemeClr val="bg1"/>
                </a:solidFill>
              </a:rPr>
              <a:t> </a:t>
            </a:r>
            <a:r>
              <a:rPr lang="de-AT" sz="4400" b="1" dirty="0" err="1">
                <a:solidFill>
                  <a:schemeClr val="bg1"/>
                </a:solidFill>
              </a:rPr>
              <a:t>is</a:t>
            </a:r>
            <a:r>
              <a:rPr lang="de-AT" sz="4400" b="1" dirty="0">
                <a:solidFill>
                  <a:schemeClr val="bg1"/>
                </a:solidFill>
              </a:rPr>
              <a:t> </a:t>
            </a:r>
            <a:r>
              <a:rPr lang="de-AT" sz="4400" b="1" dirty="0" err="1">
                <a:solidFill>
                  <a:schemeClr val="bg1"/>
                </a:solidFill>
              </a:rPr>
              <a:t>based</a:t>
            </a:r>
            <a:r>
              <a:rPr lang="de-AT" sz="4400" b="1" dirty="0">
                <a:solidFill>
                  <a:schemeClr val="bg1"/>
                </a:solidFill>
              </a:rPr>
              <a:t> on </a:t>
            </a:r>
            <a:r>
              <a:rPr lang="de-AT" sz="4400" b="1" dirty="0" err="1">
                <a:solidFill>
                  <a:schemeClr val="bg1"/>
                </a:solidFill>
              </a:rPr>
              <a:t>the</a:t>
            </a:r>
            <a:r>
              <a:rPr lang="de-AT" sz="4400" b="1" dirty="0">
                <a:solidFill>
                  <a:schemeClr val="bg1"/>
                </a:solidFill>
              </a:rPr>
              <a:t> EAKF, </a:t>
            </a:r>
            <a:r>
              <a:rPr lang="de-AT" sz="4400" b="1" dirty="0" err="1">
                <a:solidFill>
                  <a:schemeClr val="bg1"/>
                </a:solidFill>
              </a:rPr>
              <a:t>which</a:t>
            </a:r>
            <a:r>
              <a:rPr lang="de-AT" sz="4400" b="1" dirty="0">
                <a:solidFill>
                  <a:schemeClr val="bg1"/>
                </a:solidFill>
              </a:rPr>
              <a:t> </a:t>
            </a:r>
            <a:r>
              <a:rPr lang="de-AT" sz="4400" b="1" dirty="0" err="1">
                <a:solidFill>
                  <a:schemeClr val="bg1"/>
                </a:solidFill>
              </a:rPr>
              <a:t>adjusts</a:t>
            </a:r>
            <a:r>
              <a:rPr lang="de-AT" sz="4400" b="1" dirty="0">
                <a:solidFill>
                  <a:schemeClr val="bg1"/>
                </a:solidFill>
              </a:rPr>
              <a:t> </a:t>
            </a:r>
            <a:r>
              <a:rPr lang="de-AT" sz="4400" b="1" dirty="0" err="1">
                <a:solidFill>
                  <a:schemeClr val="bg1"/>
                </a:solidFill>
              </a:rPr>
              <a:t>parameter</a:t>
            </a:r>
            <a:r>
              <a:rPr lang="de-AT" sz="4400" b="1" dirty="0">
                <a:solidFill>
                  <a:schemeClr val="bg1"/>
                </a:solidFill>
              </a:rPr>
              <a:t> </a:t>
            </a:r>
            <a:r>
              <a:rPr lang="de-AT" sz="4400" b="1" dirty="0" err="1">
                <a:solidFill>
                  <a:schemeClr val="bg1"/>
                </a:solidFill>
              </a:rPr>
              <a:t>values</a:t>
            </a:r>
            <a:r>
              <a:rPr lang="de-AT" sz="4400" b="1" dirty="0">
                <a:solidFill>
                  <a:schemeClr val="bg1"/>
                </a:solidFill>
              </a:rPr>
              <a:t> </a:t>
            </a:r>
            <a:r>
              <a:rPr lang="de-AT" sz="4400" b="1" dirty="0" err="1">
                <a:solidFill>
                  <a:schemeClr val="bg1"/>
                </a:solidFill>
              </a:rPr>
              <a:t>using</a:t>
            </a:r>
            <a:r>
              <a:rPr lang="de-AT" sz="4400" b="1" dirty="0">
                <a:solidFill>
                  <a:schemeClr val="bg1"/>
                </a:solidFill>
              </a:rPr>
              <a:t> </a:t>
            </a:r>
            <a:r>
              <a:rPr lang="de-AT" sz="4400" b="1" dirty="0" err="1">
                <a:solidFill>
                  <a:schemeClr val="bg1"/>
                </a:solidFill>
              </a:rPr>
              <a:t>ensemble</a:t>
            </a:r>
            <a:r>
              <a:rPr lang="de-AT" sz="4400" b="1" dirty="0">
                <a:solidFill>
                  <a:schemeClr val="bg1"/>
                </a:solidFill>
              </a:rPr>
              <a:t> </a:t>
            </a:r>
            <a:r>
              <a:rPr lang="de-AT" sz="4400" b="1" dirty="0" err="1">
                <a:solidFill>
                  <a:schemeClr val="bg1"/>
                </a:solidFill>
              </a:rPr>
              <a:t>covariances</a:t>
            </a:r>
            <a:r>
              <a:rPr lang="de-AT" sz="4400" b="1" dirty="0">
                <a:solidFill>
                  <a:schemeClr val="bg1"/>
                </a:solidFill>
              </a:rPr>
              <a:t> (</a:t>
            </a:r>
            <a:r>
              <a:rPr lang="de-AT" sz="4400" b="1" dirty="0" err="1">
                <a:solidFill>
                  <a:schemeClr val="bg1"/>
                </a:solidFill>
              </a:rPr>
              <a:t>see</a:t>
            </a:r>
            <a:r>
              <a:rPr lang="de-AT" sz="4400" b="1" dirty="0">
                <a:solidFill>
                  <a:schemeClr val="bg1"/>
                </a:solidFill>
              </a:rPr>
              <a:t> Box 2).</a:t>
            </a:r>
            <a:endParaRPr lang="en-GB" sz="4400" b="1" dirty="0" err="1">
              <a:solidFill>
                <a:schemeClr val="bg1"/>
              </a:solidFill>
            </a:endParaRPr>
          </a:p>
        </p:txBody>
      </p:sp>
      <p:pic>
        <p:nvPicPr>
          <p:cNvPr id="92" name="Grafik 91">
            <a:extLst>
              <a:ext uri="{FF2B5EF4-FFF2-40B4-BE49-F238E27FC236}">
                <a16:creationId xmlns:a16="http://schemas.microsoft.com/office/drawing/2014/main" id="{51FAA151-AE5F-EFD4-DE55-DE93A0B45462}"/>
              </a:ext>
            </a:extLst>
          </p:cNvPr>
          <p:cNvPicPr>
            <a:picLocks noChangeAspect="1"/>
          </p:cNvPicPr>
          <p:nvPr/>
        </p:nvPicPr>
        <p:blipFill>
          <a:blip r:embed="rId16"/>
          <a:stretch>
            <a:fillRect/>
          </a:stretch>
        </p:blipFill>
        <p:spPr>
          <a:xfrm>
            <a:off x="23940254" y="20343740"/>
            <a:ext cx="5400000" cy="5400000"/>
          </a:xfrm>
          <a:prstGeom prst="rect">
            <a:avLst/>
          </a:prstGeom>
        </p:spPr>
      </p:pic>
      <p:sp>
        <p:nvSpPr>
          <p:cNvPr id="25" name="Rechteck 24">
            <a:extLst>
              <a:ext uri="{FF2B5EF4-FFF2-40B4-BE49-F238E27FC236}">
                <a16:creationId xmlns:a16="http://schemas.microsoft.com/office/drawing/2014/main" id="{F9F8EE02-3EFB-A0D6-5A56-F040F58193DB}"/>
              </a:ext>
            </a:extLst>
          </p:cNvPr>
          <p:cNvSpPr/>
          <p:nvPr/>
        </p:nvSpPr>
        <p:spPr>
          <a:xfrm>
            <a:off x="26255432" y="25197653"/>
            <a:ext cx="1632231" cy="53811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solidFill>
                <a:schemeClr val="tx1"/>
              </a:solidFill>
            </a:endParaRPr>
          </a:p>
        </p:txBody>
      </p:sp>
      <p:sp>
        <p:nvSpPr>
          <p:cNvPr id="37" name="Textfeld 36">
            <a:extLst>
              <a:ext uri="{FF2B5EF4-FFF2-40B4-BE49-F238E27FC236}">
                <a16:creationId xmlns:a16="http://schemas.microsoft.com/office/drawing/2014/main" id="{6CD7A2AB-FA68-3151-B3D8-3BB581A0852D}"/>
              </a:ext>
            </a:extLst>
          </p:cNvPr>
          <p:cNvSpPr txBox="1"/>
          <p:nvPr/>
        </p:nvSpPr>
        <p:spPr>
          <a:xfrm>
            <a:off x="11315065" y="8215466"/>
            <a:ext cx="1681387" cy="646331"/>
          </a:xfrm>
          <a:prstGeom prst="rect">
            <a:avLst/>
          </a:prstGeom>
          <a:noFill/>
        </p:spPr>
        <p:txBody>
          <a:bodyPr wrap="square" rtlCol="0">
            <a:spAutoFit/>
          </a:bodyPr>
          <a:lstStyle/>
          <a:p>
            <a:pPr algn="r"/>
            <a:r>
              <a:rPr lang="de-AT" sz="3600" dirty="0"/>
              <a:t>(EQ. 1)</a:t>
            </a:r>
            <a:endParaRPr lang="en-GB" sz="3600" dirty="0" err="1"/>
          </a:p>
        </p:txBody>
      </p:sp>
      <p:sp>
        <p:nvSpPr>
          <p:cNvPr id="41" name="Textfeld 40">
            <a:extLst>
              <a:ext uri="{FF2B5EF4-FFF2-40B4-BE49-F238E27FC236}">
                <a16:creationId xmlns:a16="http://schemas.microsoft.com/office/drawing/2014/main" id="{153C31AD-28FC-0740-80A0-BC0E1C157C83}"/>
              </a:ext>
            </a:extLst>
          </p:cNvPr>
          <p:cNvSpPr txBox="1"/>
          <p:nvPr/>
        </p:nvSpPr>
        <p:spPr>
          <a:xfrm>
            <a:off x="11315065" y="9707026"/>
            <a:ext cx="1681200" cy="648000"/>
          </a:xfrm>
          <a:prstGeom prst="rect">
            <a:avLst/>
          </a:prstGeom>
          <a:noFill/>
        </p:spPr>
        <p:txBody>
          <a:bodyPr wrap="square" rtlCol="0">
            <a:spAutoFit/>
          </a:bodyPr>
          <a:lstStyle/>
          <a:p>
            <a:pPr algn="r"/>
            <a:r>
              <a:rPr lang="en-GB" sz="3600" dirty="0"/>
              <a:t>(EQ. 2)</a:t>
            </a:r>
          </a:p>
        </p:txBody>
      </p:sp>
      <p:sp>
        <p:nvSpPr>
          <p:cNvPr id="45" name="Textfeld 44">
            <a:extLst>
              <a:ext uri="{FF2B5EF4-FFF2-40B4-BE49-F238E27FC236}">
                <a16:creationId xmlns:a16="http://schemas.microsoft.com/office/drawing/2014/main" id="{FD4B76DD-5542-5B68-685D-A91D6607B3B9}"/>
              </a:ext>
            </a:extLst>
          </p:cNvPr>
          <p:cNvSpPr txBox="1"/>
          <p:nvPr/>
        </p:nvSpPr>
        <p:spPr>
          <a:xfrm>
            <a:off x="40478710" y="13515997"/>
            <a:ext cx="1448602" cy="646331"/>
          </a:xfrm>
          <a:prstGeom prst="rect">
            <a:avLst/>
          </a:prstGeom>
          <a:noFill/>
        </p:spPr>
        <p:txBody>
          <a:bodyPr wrap="none" rtlCol="0">
            <a:spAutoFit/>
          </a:bodyPr>
          <a:lstStyle/>
          <a:p>
            <a:r>
              <a:rPr lang="en-GB" sz="3600" dirty="0"/>
              <a:t>(EQ. 4)</a:t>
            </a:r>
          </a:p>
        </p:txBody>
      </p:sp>
    </p:spTree>
    <p:extLst>
      <p:ext uri="{BB962C8B-B14F-4D97-AF65-F5344CB8AC3E}">
        <p14:creationId xmlns:p14="http://schemas.microsoft.com/office/powerpoint/2010/main" val="311000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SELECTEDLANGUAGE" val="English UK"/>
</p:tagLst>
</file>

<file path=ppt/theme/theme1.xml><?xml version="1.0" encoding="utf-8"?>
<a:theme xmlns:a="http://schemas.openxmlformats.org/drawingml/2006/main" name="Uni_Wien_Lehre_Forschung_Calibri">
  <a:themeElements>
    <a:clrScheme name="Universität Wien">
      <a:dk1>
        <a:sysClr val="windowText" lastClr="000000"/>
      </a:dk1>
      <a:lt1>
        <a:sysClr val="window" lastClr="FFFFFF"/>
      </a:lt1>
      <a:dk2>
        <a:srgbClr val="666666"/>
      </a:dk2>
      <a:lt2>
        <a:srgbClr val="E0E0E0"/>
      </a:lt2>
      <a:accent1>
        <a:srgbClr val="0063A6"/>
      </a:accent1>
      <a:accent2>
        <a:srgbClr val="A71C49"/>
      </a:accent2>
      <a:accent3>
        <a:srgbClr val="DD4814"/>
      </a:accent3>
      <a:accent4>
        <a:srgbClr val="F6A800"/>
      </a:accent4>
      <a:accent5>
        <a:srgbClr val="94C154"/>
      </a:accent5>
      <a:accent6>
        <a:srgbClr val="11897A"/>
      </a:accent6>
      <a:hlink>
        <a:srgbClr val="0063A6"/>
      </a:hlink>
      <a:folHlink>
        <a:srgbClr val="0063A6"/>
      </a:folHlink>
    </a:clrScheme>
    <a:fontScheme name="Uni_Wien_Calibri">
      <a:majorFont>
        <a:latin typeface="Calibri"/>
        <a:ea typeface=""/>
        <a:cs typeface=""/>
      </a:majorFont>
      <a:minorFont>
        <a:latin typeface="Calibri"/>
        <a:ea typeface=""/>
        <a:cs typeface=""/>
      </a:minorFont>
    </a:fontScheme>
    <a:fmtScheme name="Subtile Körper">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lumMod val="90000"/>
          </a:schemeClr>
        </a:solidFill>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dirty="0" err="1" smtClean="0"/>
        </a:defPPr>
      </a:lstStyle>
    </a:txDef>
  </a:objectDefaults>
  <a:extraClrSchemeLst/>
  <a:extLst>
    <a:ext uri="{05A4C25C-085E-4340-85A3-A5531E510DB2}">
      <thm15:themeFamily xmlns:thm15="http://schemas.microsoft.com/office/thememl/2012/main" name="Poster_A0_EN.potx" id="{8A1A91E4-E127-4291-9232-D065AEEFABEB}" vid="{2E881B48-A583-4C8A-8347-6F70BAF90B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Uni_Wien_Lehre_Forschung_Calibri</Template>
  <TotalTime>0</TotalTime>
  <Words>641</Words>
  <Application>Microsoft Office PowerPoint</Application>
  <PresentationFormat>Benutzerdefiniert</PresentationFormat>
  <Paragraphs>114</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Cambria Math</vt:lpstr>
      <vt:lpstr>Symbol</vt:lpstr>
      <vt:lpstr>Uni_Wien_Lehre_Forschung_Calibri</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Tobias Necker</dc:creator>
  <dc:description/>
  <cp:lastModifiedBy>Magdalena Fritz</cp:lastModifiedBy>
  <cp:revision>114</cp:revision>
  <cp:lastPrinted>2026-04-27T10:03:38Z</cp:lastPrinted>
  <dcterms:created xsi:type="dcterms:W3CDTF">2023-03-13T08:20:47Z</dcterms:created>
  <dcterms:modified xsi:type="dcterms:W3CDTF">2026-04-28T16:26:57Z</dcterms:modified>
</cp:coreProperties>
</file>