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5"/>
  </p:notesMasterIdLst>
  <p:sldIdLst>
    <p:sldId id="474" r:id="rId2"/>
    <p:sldId id="555" r:id="rId3"/>
    <p:sldId id="601" r:id="rId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44875"/>
    <a:srgbClr val="0F67A3"/>
    <a:srgbClr val="FFCCCC"/>
    <a:srgbClr val="99FFCC"/>
    <a:srgbClr val="E0EBF6"/>
    <a:srgbClr val="DD92F2"/>
    <a:srgbClr val="FFFFFF"/>
    <a:srgbClr val="FA510E"/>
    <a:srgbClr val="F95D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76" autoAdjust="0"/>
    <p:restoredTop sz="75970" autoAdjust="0"/>
  </p:normalViewPr>
  <p:slideViewPr>
    <p:cSldViewPr snapToGrid="0">
      <p:cViewPr varScale="1">
        <p:scale>
          <a:sx n="55" d="100"/>
          <a:sy n="55" d="100"/>
        </p:scale>
        <p:origin x="1380" y="4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A2F49-50EB-4CC8-9D98-862318E036C6}" type="datetimeFigureOut">
              <a:rPr lang="zh-CN" altLang="en-US" smtClean="0"/>
              <a:t>2026/5/5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3743D-E695-42CF-AB0A-FB0E395C9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19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1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3743D-E695-42CF-AB0A-FB0E395C95C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938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3743D-E695-42CF-AB0A-FB0E395C95C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536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3743D-E695-42CF-AB0A-FB0E395C95C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520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户外, 草, 路, 建筑&#10;&#10;描述已自动生成">
            <a:extLst>
              <a:ext uri="{FF2B5EF4-FFF2-40B4-BE49-F238E27FC236}">
                <a16:creationId xmlns:a16="http://schemas.microsoft.com/office/drawing/2014/main" id="{245EE413-E157-4A5C-A3BD-0D26730D8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0648"/>
            <a:ext cx="12192000" cy="4876067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6684CB46-02B6-412A-918C-FE96EE7C172E}"/>
              </a:ext>
            </a:extLst>
          </p:cNvPr>
          <p:cNvSpPr/>
          <p:nvPr userDrawn="1"/>
        </p:nvSpPr>
        <p:spPr>
          <a:xfrm flipH="1">
            <a:off x="-1" y="-50646"/>
            <a:ext cx="12195977" cy="6952865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79CCEC44-A7C0-40EB-A5EA-C5D12BA7A881}"/>
              </a:ext>
            </a:extLst>
          </p:cNvPr>
          <p:cNvSpPr/>
          <p:nvPr userDrawn="1"/>
        </p:nvSpPr>
        <p:spPr>
          <a:xfrm rot="10800000">
            <a:off x="0" y="3720868"/>
            <a:ext cx="12192000" cy="3181351"/>
          </a:xfrm>
          <a:custGeom>
            <a:avLst/>
            <a:gdLst>
              <a:gd name="connsiteX0" fmla="*/ 12192000 w 12192000"/>
              <a:gd name="connsiteY0" fmla="*/ 3181351 h 3181351"/>
              <a:gd name="connsiteX1" fmla="*/ 6391154 w 12192000"/>
              <a:gd name="connsiteY1" fmla="*/ 3181351 h 3181351"/>
              <a:gd name="connsiteX2" fmla="*/ 6096001 w 12192000"/>
              <a:gd name="connsiteY2" fmla="*/ 2672465 h 3181351"/>
              <a:gd name="connsiteX3" fmla="*/ 5800846 w 12192000"/>
              <a:gd name="connsiteY3" fmla="*/ 3181351 h 3181351"/>
              <a:gd name="connsiteX4" fmla="*/ 0 w 12192000"/>
              <a:gd name="connsiteY4" fmla="*/ 3181351 h 3181351"/>
              <a:gd name="connsiteX5" fmla="*/ 0 w 12192000"/>
              <a:gd name="connsiteY5" fmla="*/ 0 h 3181351"/>
              <a:gd name="connsiteX6" fmla="*/ 12192000 w 12192000"/>
              <a:gd name="connsiteY6" fmla="*/ 0 h 3181351"/>
              <a:gd name="connsiteX7" fmla="*/ 12192000 w 12192000"/>
              <a:gd name="connsiteY7" fmla="*/ 3181351 h 3181351"/>
              <a:gd name="connsiteX0" fmla="*/ 12192000 w 12192000"/>
              <a:gd name="connsiteY0" fmla="*/ 3181351 h 3181351"/>
              <a:gd name="connsiteX1" fmla="*/ 6391154 w 12192000"/>
              <a:gd name="connsiteY1" fmla="*/ 3181351 h 3181351"/>
              <a:gd name="connsiteX2" fmla="*/ 6096001 w 12192000"/>
              <a:gd name="connsiteY2" fmla="*/ 2895985 h 3181351"/>
              <a:gd name="connsiteX3" fmla="*/ 5800846 w 12192000"/>
              <a:gd name="connsiteY3" fmla="*/ 3181351 h 3181351"/>
              <a:gd name="connsiteX4" fmla="*/ 0 w 12192000"/>
              <a:gd name="connsiteY4" fmla="*/ 3181351 h 3181351"/>
              <a:gd name="connsiteX5" fmla="*/ 0 w 12192000"/>
              <a:gd name="connsiteY5" fmla="*/ 0 h 3181351"/>
              <a:gd name="connsiteX6" fmla="*/ 12192000 w 12192000"/>
              <a:gd name="connsiteY6" fmla="*/ 0 h 3181351"/>
              <a:gd name="connsiteX7" fmla="*/ 12192000 w 12192000"/>
              <a:gd name="connsiteY7" fmla="*/ 3181351 h 318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181351">
                <a:moveTo>
                  <a:pt x="12192000" y="3181351"/>
                </a:moveTo>
                <a:lnTo>
                  <a:pt x="6391154" y="3181351"/>
                </a:lnTo>
                <a:lnTo>
                  <a:pt x="6096001" y="2895985"/>
                </a:lnTo>
                <a:lnTo>
                  <a:pt x="5800846" y="3181351"/>
                </a:lnTo>
                <a:lnTo>
                  <a:pt x="0" y="3181351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31813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E3F20FE8-85BF-4D4C-8082-54D0CD76D1E6}"/>
              </a:ext>
            </a:extLst>
          </p:cNvPr>
          <p:cNvSpPr/>
          <p:nvPr userDrawn="1"/>
        </p:nvSpPr>
        <p:spPr>
          <a:xfrm>
            <a:off x="9267825" y="2619374"/>
            <a:ext cx="2114550" cy="21145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5FB7C14D-9A5C-447E-9127-A19B7C448A88}"/>
              </a:ext>
            </a:extLst>
          </p:cNvPr>
          <p:cNvSpPr/>
          <p:nvPr userDrawn="1"/>
        </p:nvSpPr>
        <p:spPr>
          <a:xfrm>
            <a:off x="9390408" y="2741957"/>
            <a:ext cx="1869384" cy="18693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图片包含 游戏机, 房间&#10;&#10;描述已自动生成">
            <a:extLst>
              <a:ext uri="{FF2B5EF4-FFF2-40B4-BE49-F238E27FC236}">
                <a16:creationId xmlns:a16="http://schemas.microsoft.com/office/drawing/2014/main" id="{095F44A1-D39B-42AE-9831-272CFA25E9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380" y="2700745"/>
            <a:ext cx="1994704" cy="1951807"/>
          </a:xfrm>
          <a:prstGeom prst="rect">
            <a:avLst/>
          </a:prstGeom>
        </p:spPr>
      </p:pic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DD851C-4BA5-4796-B14E-B63D71C63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0129A6-B751-4C97-A646-69204F34B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76E49-9724-474A-8966-F1C3FFBFE992}" type="datetimeFigureOut">
              <a:rPr lang="zh-CN" altLang="en-US" smtClean="0"/>
              <a:t>2026/5/5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4C611B-45C8-411F-AE2C-F27437F2C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11F8-5303-4A94-A92A-CB6DAF68212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548D159-1DB1-4C79-BFF8-47C314484D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9625" y="4115986"/>
            <a:ext cx="9144000" cy="1500404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 altLang="en-US" sz="4400" b="0" kern="1200" spc="200" noProof="0" dirty="0"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spc="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南京信息工程大学</a:t>
            </a:r>
            <a:br>
              <a:rPr kumimoji="0" lang="en-US" altLang="zh-CN" sz="4400" b="1" i="0" u="none" strike="noStrike" kern="1200" cap="none" spc="20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</a:br>
            <a:r>
              <a:rPr kumimoji="0" lang="zh-CN" altLang="en-US" sz="4400" b="1" i="0" u="none" strike="noStrike" kern="1200" cap="none" spc="20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学术答辩通用</a:t>
            </a:r>
            <a:r>
              <a:rPr kumimoji="0" lang="en-US" altLang="zh-CN" sz="4400" b="1" i="0" u="none" strike="noStrike" kern="1200" cap="none" spc="20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PPT</a:t>
            </a:r>
            <a:r>
              <a:rPr kumimoji="0" lang="zh-CN" altLang="en-US" sz="4400" b="1" i="0" u="none" strike="noStrike" kern="1200" cap="none" spc="20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模板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D959755-4B80-45DF-998A-F857C9E60A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5799584"/>
            <a:ext cx="9144000" cy="36512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zh-CN" sz="1600" kern="1200" spc="200" noProof="0" dirty="0"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20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答辩人：魏子奇  指导老师：</a:t>
            </a:r>
            <a:r>
              <a:rPr kumimoji="0" lang="en-US" altLang="zh-CN" sz="1600" b="0" i="0" u="none" strike="noStrike" kern="1200" cap="none" spc="20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XXX  </a:t>
            </a:r>
            <a:r>
              <a:rPr kumimoji="0" lang="zh-CN" altLang="en-US" sz="1600" b="0" i="0" u="none" strike="noStrike" kern="1200" cap="none" spc="20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专业：</a:t>
            </a:r>
            <a:r>
              <a:rPr kumimoji="0" lang="en-US" altLang="zh-CN" sz="1600" b="0" i="0" u="none" strike="noStrike" kern="1200" cap="none" spc="20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XXX</a:t>
            </a: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DC1A4E1F-DA8E-4DA3-96C4-C776EA789CFE}"/>
              </a:ext>
            </a:extLst>
          </p:cNvPr>
          <p:cNvSpPr/>
          <p:nvPr userDrawn="1"/>
        </p:nvSpPr>
        <p:spPr>
          <a:xfrm rot="1377023">
            <a:off x="327670" y="5046309"/>
            <a:ext cx="8128765" cy="3556561"/>
          </a:xfrm>
          <a:custGeom>
            <a:avLst/>
            <a:gdLst>
              <a:gd name="connsiteX0" fmla="*/ 0 w 8020114"/>
              <a:gd name="connsiteY0" fmla="*/ 3396143 h 3509023"/>
              <a:gd name="connsiteX1" fmla="*/ 8020114 w 8020114"/>
              <a:gd name="connsiteY1" fmla="*/ 0 h 3509023"/>
              <a:gd name="connsiteX2" fmla="*/ 8020114 w 8020114"/>
              <a:gd name="connsiteY2" fmla="*/ 133121 h 3509023"/>
              <a:gd name="connsiteX3" fmla="*/ 47799 w 8020114"/>
              <a:gd name="connsiteY3" fmla="*/ 3509023 h 3509023"/>
              <a:gd name="connsiteX4" fmla="*/ 0 w 8020114"/>
              <a:gd name="connsiteY4" fmla="*/ 3396143 h 350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0114" h="3509023">
                <a:moveTo>
                  <a:pt x="0" y="3396143"/>
                </a:moveTo>
                <a:lnTo>
                  <a:pt x="8020114" y="0"/>
                </a:lnTo>
                <a:lnTo>
                  <a:pt x="8020114" y="133121"/>
                </a:lnTo>
                <a:lnTo>
                  <a:pt x="47799" y="3509023"/>
                </a:lnTo>
                <a:lnTo>
                  <a:pt x="0" y="3396143"/>
                </a:lnTo>
                <a:close/>
              </a:path>
            </a:pathLst>
          </a:custGeom>
          <a:solidFill>
            <a:srgbClr val="006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3AAC9DBE-E06D-43F6-A703-C4CDB166F3DC}"/>
              </a:ext>
            </a:extLst>
          </p:cNvPr>
          <p:cNvSpPr/>
          <p:nvPr userDrawn="1"/>
        </p:nvSpPr>
        <p:spPr>
          <a:xfrm rot="1377023">
            <a:off x="9020858" y="6139278"/>
            <a:ext cx="3061561" cy="1409307"/>
          </a:xfrm>
          <a:custGeom>
            <a:avLst/>
            <a:gdLst>
              <a:gd name="connsiteX0" fmla="*/ 1 w 3061561"/>
              <a:gd name="connsiteY0" fmla="*/ 1276186 h 1409307"/>
              <a:gd name="connsiteX1" fmla="*/ 3013762 w 3061561"/>
              <a:gd name="connsiteY1" fmla="*/ 0 h 1409307"/>
              <a:gd name="connsiteX2" fmla="*/ 3061561 w 3061561"/>
              <a:gd name="connsiteY2" fmla="*/ 112879 h 1409307"/>
              <a:gd name="connsiteX3" fmla="*/ 0 w 3061561"/>
              <a:gd name="connsiteY3" fmla="*/ 1409307 h 1409307"/>
              <a:gd name="connsiteX4" fmla="*/ 1 w 3061561"/>
              <a:gd name="connsiteY4" fmla="*/ 1276186 h 1409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1561" h="1409307">
                <a:moveTo>
                  <a:pt x="1" y="1276186"/>
                </a:moveTo>
                <a:lnTo>
                  <a:pt x="3013762" y="0"/>
                </a:lnTo>
                <a:lnTo>
                  <a:pt x="3061561" y="112879"/>
                </a:lnTo>
                <a:lnTo>
                  <a:pt x="0" y="1409307"/>
                </a:lnTo>
                <a:lnTo>
                  <a:pt x="1" y="1276186"/>
                </a:lnTo>
                <a:close/>
              </a:path>
            </a:pathLst>
          </a:custGeom>
          <a:solidFill>
            <a:srgbClr val="EA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487857D-EB33-4552-B53E-402F41A3140D}"/>
              </a:ext>
            </a:extLst>
          </p:cNvPr>
          <p:cNvSpPr txBox="1"/>
          <p:nvPr userDrawn="1"/>
        </p:nvSpPr>
        <p:spPr>
          <a:xfrm>
            <a:off x="8872139" y="6425910"/>
            <a:ext cx="3225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spc="700"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明德格物  立己达人</a:t>
            </a:r>
            <a:endParaRPr lang="en-US" altLang="zh-CN" sz="1600" spc="700">
              <a:gradFill flip="none" rotWithShape="1">
                <a:gsLst>
                  <a:gs pos="0">
                    <a:srgbClr val="2660AD"/>
                  </a:gs>
                  <a:gs pos="100000">
                    <a:srgbClr val="00679C"/>
                  </a:gs>
                </a:gsLst>
                <a:lin ang="162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阿里巴巴普惠体 Medium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4873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草, 户外, 建筑, 红色&#10;&#10;描述已自动生成">
            <a:extLst>
              <a:ext uri="{FF2B5EF4-FFF2-40B4-BE49-F238E27FC236}">
                <a16:creationId xmlns:a16="http://schemas.microsoft.com/office/drawing/2014/main" id="{8553BF59-532E-42A1-8437-B67BDFAB2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4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DD851C-4BA5-4796-B14E-B63D71C63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0129A6-B751-4C97-A646-69204F34B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76E49-9724-474A-8966-F1C3FFBFE992}" type="datetimeFigureOut">
              <a:rPr lang="zh-CN" altLang="en-US" smtClean="0"/>
              <a:t>2026/5/5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4C611B-45C8-411F-AE2C-F27437F2C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11F8-5303-4A94-A92A-CB6DAF68212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D3D21B86-E004-4EE1-A5AA-D41F5A1CFDCD}"/>
              </a:ext>
            </a:extLst>
          </p:cNvPr>
          <p:cNvSpPr/>
          <p:nvPr userDrawn="1"/>
        </p:nvSpPr>
        <p:spPr>
          <a:xfrm>
            <a:off x="0" y="0"/>
            <a:ext cx="12192000" cy="697454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图片 30" descr="图片包含 游戏机&#10;&#10;描述已自动生成">
            <a:extLst>
              <a:ext uri="{FF2B5EF4-FFF2-40B4-BE49-F238E27FC236}">
                <a16:creationId xmlns:a16="http://schemas.microsoft.com/office/drawing/2014/main" id="{718A8119-9EC2-47E9-BD73-03B9601060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176" y="315125"/>
            <a:ext cx="2259354" cy="537942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6BE2800C-B669-4D6D-A592-9B294D277F1E}"/>
              </a:ext>
            </a:extLst>
          </p:cNvPr>
          <p:cNvSpPr txBox="1"/>
          <p:nvPr userDrawn="1"/>
        </p:nvSpPr>
        <p:spPr>
          <a:xfrm>
            <a:off x="4483087" y="6352415"/>
            <a:ext cx="3225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spc="700"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明德格物  立己达人</a:t>
            </a:r>
            <a:endParaRPr lang="en-US" altLang="zh-CN" sz="1600" spc="700">
              <a:gradFill flip="none" rotWithShape="1">
                <a:gsLst>
                  <a:gs pos="0">
                    <a:srgbClr val="2660AD"/>
                  </a:gs>
                  <a:gs pos="100000">
                    <a:srgbClr val="00679C"/>
                  </a:gs>
                </a:gsLst>
                <a:lin ang="162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阿里巴巴普惠体 Medium" panose="00020600040101010101" pitchFamily="18" charset="-122"/>
            </a:endParaRPr>
          </a:p>
        </p:txBody>
      </p:sp>
      <p:sp>
        <p:nvSpPr>
          <p:cNvPr id="37" name="标题">
            <a:extLst>
              <a:ext uri="{FF2B5EF4-FFF2-40B4-BE49-F238E27FC236}">
                <a16:creationId xmlns:a16="http://schemas.microsoft.com/office/drawing/2014/main" id="{5EB3C34D-8369-491B-BEF5-C966B27126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98188" y="2850814"/>
            <a:ext cx="7995622" cy="679982"/>
          </a:xfrm>
          <a:noFill/>
        </p:spPr>
        <p:txBody>
          <a:bodyPr>
            <a:noAutofit/>
          </a:bodyPr>
          <a:lstStyle>
            <a:lvl1pPr algn="ctr">
              <a:defRPr sz="4800" b="1">
                <a:gradFill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</a:gradFill>
              </a:defRPr>
            </a:lvl1pPr>
          </a:lstStyle>
          <a:p>
            <a:r>
              <a:rPr lang="zh-CN" altLang="en-US"/>
              <a:t>感谢您的指导！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BE6F188D-31BB-457F-956F-F2E33AC512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98188" y="3660309"/>
            <a:ext cx="7995622" cy="497714"/>
          </a:xfrm>
        </p:spPr>
        <p:txBody>
          <a:bodyPr>
            <a:normAutofit/>
          </a:bodyPr>
          <a:lstStyle>
            <a:lvl1pPr marL="0" indent="0" algn="ctr">
              <a:buNone/>
              <a:defRPr kumimoji="0" lang="en-US" altLang="zh-CN" sz="2000" b="0" i="0" u="none" strike="noStrike" kern="1200" cap="none" spc="200" normalizeH="0" baseline="0" dirty="0" smtClean="0">
                <a:ln>
                  <a:noFill/>
                </a:ln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defRPr>
            </a:lvl1pPr>
          </a:lstStyle>
          <a:p>
            <a:pPr lvl="0"/>
            <a:r>
              <a:rPr lang="en-US" altLang="zh-CN"/>
              <a:t>Thank you for your guidance and support!</a:t>
            </a:r>
          </a:p>
        </p:txBody>
      </p:sp>
      <p:sp>
        <p:nvSpPr>
          <p:cNvPr id="42" name="文本占位符 12">
            <a:extLst>
              <a:ext uri="{FF2B5EF4-FFF2-40B4-BE49-F238E27FC236}">
                <a16:creationId xmlns:a16="http://schemas.microsoft.com/office/drawing/2014/main" id="{3FFC7889-CDF2-484A-A202-90FBDF80E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98188" y="4193067"/>
            <a:ext cx="7995622" cy="497714"/>
          </a:xfrm>
        </p:spPr>
        <p:txBody>
          <a:bodyPr>
            <a:normAutofit/>
          </a:bodyPr>
          <a:lstStyle>
            <a:lvl1pPr marL="0" indent="0" algn="ctr">
              <a:buNone/>
              <a:defRPr kumimoji="0" lang="en-US" altLang="zh-CN" sz="2000" b="0" i="0" u="none" strike="noStrike" kern="1200" cap="none" spc="200" normalizeH="0" baseline="0" dirty="0" smtClean="0">
                <a:ln>
                  <a:noFill/>
                </a:ln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defRPr>
            </a:lvl1pPr>
          </a:lstStyle>
          <a:p>
            <a:pPr algn="ctr"/>
            <a:r>
              <a:rPr kumimoji="0" lang="zh-CN" altLang="en-US" sz="2000" b="0" i="0" u="none" strike="noStrike" kern="1200" cap="none" spc="20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答辩人：魏子奇  指导老师：</a:t>
            </a:r>
            <a:r>
              <a:rPr kumimoji="0" lang="en-US" altLang="zh-CN" sz="2000" b="0" i="0" u="none" strike="noStrike" kern="1200" cap="none" spc="20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XXX  </a:t>
            </a:r>
            <a:r>
              <a:rPr kumimoji="0" lang="zh-CN" altLang="en-US" sz="2000" b="0" i="0" u="none" strike="noStrike" kern="1200" cap="none" spc="20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专业：</a:t>
            </a:r>
            <a:r>
              <a:rPr kumimoji="0" lang="en-US" altLang="zh-CN" sz="2000" b="0" i="0" u="none" strike="noStrike" kern="1200" cap="none" spc="20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2660AD"/>
                    </a:gs>
                    <a:gs pos="100000">
                      <a:srgbClr val="00679C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1683365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647CD-035B-44D7-A407-58182F2FF4C4}" type="datetimeFigureOut">
              <a:rPr lang="zh-CN" altLang="en-US" smtClean="0"/>
              <a:t>2026/5/5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C2C98-909A-4F44-A6B0-C0D338BFBA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701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39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BF14F8D2-92B7-4348-A125-0E6C60EC0E7C}"/>
              </a:ext>
            </a:extLst>
          </p:cNvPr>
          <p:cNvSpPr/>
          <p:nvPr userDrawn="1"/>
        </p:nvSpPr>
        <p:spPr>
          <a:xfrm>
            <a:off x="0" y="6448424"/>
            <a:ext cx="12192000" cy="462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94345B4-5AD8-4D9A-9409-B532BA7E9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B7F3-024D-429A-ABCA-81F64A6B851E}" type="datetimeFigureOut">
              <a:rPr lang="zh-CN" altLang="en-US" smtClean="0"/>
              <a:t>2026/5/5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5F734EE-3FED-406F-83A3-633C47E26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7791953-7B80-4385-A178-C72CD7963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7D63-A816-4E6A-BE97-618CAC8BA0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B7C14FC7-7929-4B62-9990-7C3120DE76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00271" y="1000252"/>
            <a:ext cx="4731329" cy="5166517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514350" indent="-514350" algn="l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Clr>
                <a:srgbClr val="00679C"/>
              </a:buClr>
              <a:buFont typeface="+mj-lt"/>
              <a:buAutoNum type="arabicPeriod"/>
              <a:defRPr sz="2800" spc="1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/>
              <a:t>请在此输入你的标题</a:t>
            </a:r>
            <a:endParaRPr lang="en-US" altLang="zh-CN"/>
          </a:p>
          <a:p>
            <a:pPr lvl="0"/>
            <a:r>
              <a:rPr lang="zh-CN" altLang="en-US"/>
              <a:t>请在此输入你的标题</a:t>
            </a:r>
            <a:endParaRPr lang="en-US" altLang="zh-CN"/>
          </a:p>
          <a:p>
            <a:pPr lvl="0"/>
            <a:r>
              <a:rPr lang="zh-CN" altLang="en-US"/>
              <a:t>请在此输入你的标题</a:t>
            </a:r>
            <a:endParaRPr lang="en-US" altLang="zh-CN"/>
          </a:p>
          <a:p>
            <a:pPr lvl="0"/>
            <a:r>
              <a:rPr lang="zh-CN" altLang="en-US"/>
              <a:t>请在此输入你的标题</a:t>
            </a:r>
            <a:endParaRPr lang="en-US" altLang="zh-CN"/>
          </a:p>
          <a:p>
            <a:pPr lvl="0"/>
            <a:r>
              <a:rPr lang="zh-CN" altLang="en-US"/>
              <a:t>请在此输入你的标题</a:t>
            </a:r>
            <a:endParaRPr lang="en-US" altLang="zh-CN"/>
          </a:p>
        </p:txBody>
      </p:sp>
      <p:pic>
        <p:nvPicPr>
          <p:cNvPr id="9" name="图片 8" descr="图片包含 游戏机, 标志&#10;&#10;描述已自动生成">
            <a:extLst>
              <a:ext uri="{FF2B5EF4-FFF2-40B4-BE49-F238E27FC236}">
                <a16:creationId xmlns:a16="http://schemas.microsoft.com/office/drawing/2014/main" id="{7A85926B-A319-4962-8607-357CA36843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2" t="10731" r="31804" b="28177"/>
          <a:stretch/>
        </p:blipFill>
        <p:spPr>
          <a:xfrm>
            <a:off x="1660236" y="4113659"/>
            <a:ext cx="2606963" cy="274434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CC5DE24-4BC4-4C9F-9CF2-A53BDFEFDA67}"/>
              </a:ext>
            </a:extLst>
          </p:cNvPr>
          <p:cNvSpPr txBox="1"/>
          <p:nvPr userDrawn="1"/>
        </p:nvSpPr>
        <p:spPr>
          <a:xfrm>
            <a:off x="660400" y="1028700"/>
            <a:ext cx="3378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目录</a:t>
            </a:r>
            <a:b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CONTENTS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图片包含 户外, 建筑, 飞机, 大&#10;&#10;描述已自动生成">
            <a:extLst>
              <a:ext uri="{FF2B5EF4-FFF2-40B4-BE49-F238E27FC236}">
                <a16:creationId xmlns:a16="http://schemas.microsoft.com/office/drawing/2014/main" id="{6A1C08A7-2184-4611-BD5D-D043E9C8A2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4" r="14634"/>
          <a:stretch/>
        </p:blipFill>
        <p:spPr>
          <a:xfrm>
            <a:off x="0" y="0"/>
            <a:ext cx="5161280" cy="689652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A1799EC-4652-43A4-9B3C-224BC146FA6F}"/>
              </a:ext>
            </a:extLst>
          </p:cNvPr>
          <p:cNvSpPr/>
          <p:nvPr userDrawn="1"/>
        </p:nvSpPr>
        <p:spPr>
          <a:xfrm>
            <a:off x="0" y="0"/>
            <a:ext cx="5161280" cy="689652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D36A89C7-3B4F-45FD-B6A5-3F286A13DC58}"/>
              </a:ext>
            </a:extLst>
          </p:cNvPr>
          <p:cNvSpPr/>
          <p:nvPr userDrawn="1"/>
        </p:nvSpPr>
        <p:spPr>
          <a:xfrm>
            <a:off x="4276725" y="4333874"/>
            <a:ext cx="2114550" cy="21145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5E8A7E11-2FD1-424E-BD69-92F77D4B1A1B}"/>
              </a:ext>
            </a:extLst>
          </p:cNvPr>
          <p:cNvSpPr/>
          <p:nvPr userDrawn="1"/>
        </p:nvSpPr>
        <p:spPr>
          <a:xfrm>
            <a:off x="4399308" y="4456457"/>
            <a:ext cx="1869384" cy="18693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 descr="图片包含 游戏机, 房间&#10;&#10;描述已自动生成">
            <a:extLst>
              <a:ext uri="{FF2B5EF4-FFF2-40B4-BE49-F238E27FC236}">
                <a16:creationId xmlns:a16="http://schemas.microsoft.com/office/drawing/2014/main" id="{8E9D017C-F705-4394-A96A-40B2D79F7A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648" y="4415245"/>
            <a:ext cx="1994704" cy="195180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415B2A4D-F939-4544-97B9-E4D73FE37B35}"/>
              </a:ext>
            </a:extLst>
          </p:cNvPr>
          <p:cNvSpPr txBox="1"/>
          <p:nvPr userDrawn="1"/>
        </p:nvSpPr>
        <p:spPr>
          <a:xfrm>
            <a:off x="1048824" y="1789143"/>
            <a:ext cx="677108" cy="28890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3200" b="1">
                <a:solidFill>
                  <a:srgbClr val="00679C">
                    <a:alpha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3200" b="1">
              <a:solidFill>
                <a:srgbClr val="00679C">
                  <a:alpha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5123446-69A3-47F3-BFD2-1011E571075C}"/>
              </a:ext>
            </a:extLst>
          </p:cNvPr>
          <p:cNvSpPr txBox="1"/>
          <p:nvPr userDrawn="1"/>
        </p:nvSpPr>
        <p:spPr>
          <a:xfrm>
            <a:off x="1231704" y="1664522"/>
            <a:ext cx="6646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solidFill>
                  <a:srgbClr val="0067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pic>
        <p:nvPicPr>
          <p:cNvPr id="18" name="图片 17" descr="图片包含 游戏机&#10;&#10;描述已自动生成">
            <a:extLst>
              <a:ext uri="{FF2B5EF4-FFF2-40B4-BE49-F238E27FC236}">
                <a16:creationId xmlns:a16="http://schemas.microsoft.com/office/drawing/2014/main" id="{B2763418-29D0-4C56-B35A-BB819478B8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9"/>
          <a:stretch/>
        </p:blipFill>
        <p:spPr>
          <a:xfrm>
            <a:off x="9784080" y="315125"/>
            <a:ext cx="1695450" cy="53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57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我介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7492340-FC9D-46A4-ABE6-872A87EDF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76E49-9724-474A-8966-F1C3FFBFE992}" type="datetimeFigureOut">
              <a:rPr lang="zh-CN" altLang="en-US" smtClean="0"/>
              <a:t>2026/5/5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B47ED2-6F63-4076-883D-9C9F99C8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0E5883-1A52-496D-AE3E-E3E6FB424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11F8-5303-4A94-A92A-CB6DAF68212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759E9FF4-6326-4A42-9BFF-9C222035D7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464" y="246630"/>
            <a:ext cx="7995622" cy="679982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679C"/>
                </a:solidFill>
              </a:defRPr>
            </a:lvl1pPr>
          </a:lstStyle>
          <a:p>
            <a:r>
              <a:rPr lang="zh-CN" altLang="en-US" dirty="0"/>
              <a:t>自我介绍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56CE99A-D2BE-451A-A08A-1CC2864F3A43}"/>
              </a:ext>
            </a:extLst>
          </p:cNvPr>
          <p:cNvGrpSpPr/>
          <p:nvPr userDrawn="1"/>
        </p:nvGrpSpPr>
        <p:grpSpPr>
          <a:xfrm>
            <a:off x="764224" y="385700"/>
            <a:ext cx="285971" cy="401840"/>
            <a:chOff x="997527" y="407322"/>
            <a:chExt cx="304019" cy="192291"/>
          </a:xfrm>
          <a:solidFill>
            <a:srgbClr val="00679C"/>
          </a:solidFill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95B50D3-7F29-442E-97EC-A1B0ED22DD5B}"/>
                </a:ext>
              </a:extLst>
            </p:cNvPr>
            <p:cNvSpPr/>
            <p:nvPr/>
          </p:nvSpPr>
          <p:spPr>
            <a:xfrm>
              <a:off x="997527" y="407322"/>
              <a:ext cx="182882" cy="1922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971BDA3-DEFA-4A67-93CA-479B8EAF14D9}"/>
                </a:ext>
              </a:extLst>
            </p:cNvPr>
            <p:cNvSpPr/>
            <p:nvPr/>
          </p:nvSpPr>
          <p:spPr>
            <a:xfrm>
              <a:off x="1231660" y="407322"/>
              <a:ext cx="69886" cy="1922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 descr="图片包含 游戏机&#10;&#10;描述已自动生成">
            <a:extLst>
              <a:ext uri="{FF2B5EF4-FFF2-40B4-BE49-F238E27FC236}">
                <a16:creationId xmlns:a16="http://schemas.microsoft.com/office/drawing/2014/main" id="{241982E9-9644-41A8-9022-FBA7F9DB43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176" y="315125"/>
            <a:ext cx="2259354" cy="537942"/>
          </a:xfrm>
          <a:prstGeom prst="rect">
            <a:avLst/>
          </a:prstGeom>
        </p:spPr>
      </p:pic>
      <p:sp>
        <p:nvSpPr>
          <p:cNvPr id="14" name="椭圆 13">
            <a:extLst>
              <a:ext uri="{FF2B5EF4-FFF2-40B4-BE49-F238E27FC236}">
                <a16:creationId xmlns:a16="http://schemas.microsoft.com/office/drawing/2014/main" id="{8FEE8F1D-7664-4729-8693-E7EC4A2D0E83}"/>
              </a:ext>
            </a:extLst>
          </p:cNvPr>
          <p:cNvSpPr/>
          <p:nvPr userDrawn="1"/>
        </p:nvSpPr>
        <p:spPr>
          <a:xfrm>
            <a:off x="1948995" y="2059537"/>
            <a:ext cx="2114550" cy="2114550"/>
          </a:xfrm>
          <a:prstGeom prst="ellipse">
            <a:avLst/>
          </a:prstGeom>
          <a:noFill/>
          <a:ln w="38100">
            <a:solidFill>
              <a:srgbClr val="0067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>
            <a:extLst>
              <a:ext uri="{FF2B5EF4-FFF2-40B4-BE49-F238E27FC236}">
                <a16:creationId xmlns:a16="http://schemas.microsoft.com/office/drawing/2014/main" id="{ADDDD1A0-9184-400F-B724-D12687838B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15294" y="2225836"/>
            <a:ext cx="1781951" cy="1781951"/>
          </a:xfrm>
          <a:prstGeom prst="ellipse">
            <a:avLst/>
          </a:prstGeom>
        </p:spPr>
        <p:txBody>
          <a:bodyPr/>
          <a:lstStyle/>
          <a:p>
            <a:r>
              <a:rPr lang="zh-CN" altLang="en-US" dirty="0"/>
              <a:t>单击添加照片</a:t>
            </a:r>
          </a:p>
        </p:txBody>
      </p: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8721CB88-BD88-4575-8220-8C43E52738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8881" y="1858962"/>
            <a:ext cx="2346960" cy="681037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>
                <a:gradFill>
                  <a:gsLst>
                    <a:gs pos="0">
                      <a:srgbClr val="2660AD"/>
                    </a:gs>
                    <a:gs pos="100000">
                      <a:srgbClr val="0E5D86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zh-CN" altLang="en-US" dirty="0"/>
              <a:t>姓名：</a:t>
            </a:r>
            <a:r>
              <a:rPr lang="en-US" altLang="zh-CN" dirty="0"/>
              <a:t>XXX</a:t>
            </a:r>
            <a:endParaRPr lang="zh-CN" altLang="en-US" dirty="0"/>
          </a:p>
        </p:txBody>
      </p:sp>
      <p:sp>
        <p:nvSpPr>
          <p:cNvPr id="21" name="文本占位符 17">
            <a:extLst>
              <a:ext uri="{FF2B5EF4-FFF2-40B4-BE49-F238E27FC236}">
                <a16:creationId xmlns:a16="http://schemas.microsoft.com/office/drawing/2014/main" id="{E5BAD1F0-0C28-49D9-A52F-FE809584D2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8881" y="3072911"/>
            <a:ext cx="5116432" cy="167005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800"/>
            </a:lvl1pPr>
          </a:lstStyle>
          <a:p>
            <a:pPr lvl="0"/>
            <a:r>
              <a:rPr lang="zh-CN" altLang="en-US" dirty="0"/>
              <a:t>个人概况</a:t>
            </a:r>
          </a:p>
        </p:txBody>
      </p:sp>
      <p:sp>
        <p:nvSpPr>
          <p:cNvPr id="22" name="文本占位符 11">
            <a:extLst>
              <a:ext uri="{FF2B5EF4-FFF2-40B4-BE49-F238E27FC236}">
                <a16:creationId xmlns:a16="http://schemas.microsoft.com/office/drawing/2014/main" id="{9CDE45AF-63D4-415C-BDAD-ED30B0E992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15089" y="2241422"/>
            <a:ext cx="1791477" cy="298577"/>
          </a:xfrm>
          <a:gradFill>
            <a:gsLst>
              <a:gs pos="0">
                <a:srgbClr val="00679C"/>
              </a:gs>
              <a:gs pos="100000">
                <a:srgbClr val="2660AD"/>
              </a:gs>
            </a:gsLst>
            <a:lin ang="12900000" scaled="0"/>
          </a:gradFill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zh-CN" altLang="en-US" sz="1400" dirty="0"/>
              <a:t>英文名或其他信息</a:t>
            </a:r>
          </a:p>
        </p:txBody>
      </p:sp>
    </p:spTree>
    <p:extLst>
      <p:ext uri="{BB962C8B-B14F-4D97-AF65-F5344CB8AC3E}">
        <p14:creationId xmlns:p14="http://schemas.microsoft.com/office/powerpoint/2010/main" val="1623135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建筑与房屋的城市空拍图&#10;&#10;描述已自动生成">
            <a:extLst>
              <a:ext uri="{FF2B5EF4-FFF2-40B4-BE49-F238E27FC236}">
                <a16:creationId xmlns:a16="http://schemas.microsoft.com/office/drawing/2014/main" id="{CAEC7CC4-1438-4501-B963-B43EA2A9A8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17" b="1"/>
          <a:stretch/>
        </p:blipFill>
        <p:spPr>
          <a:xfrm>
            <a:off x="0" y="3429000"/>
            <a:ext cx="12192000" cy="3471671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89BF4525-FF62-423B-BDB6-62D9C9540F88}"/>
              </a:ext>
            </a:extLst>
          </p:cNvPr>
          <p:cNvSpPr/>
          <p:nvPr userDrawn="1"/>
        </p:nvSpPr>
        <p:spPr>
          <a:xfrm flipH="1">
            <a:off x="-3982" y="3429001"/>
            <a:ext cx="12195977" cy="347167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77588DE-2291-44AB-9CB0-8EC053961D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9451" y="1805672"/>
            <a:ext cx="3639652" cy="755408"/>
          </a:xfrm>
        </p:spPr>
        <p:txBody>
          <a:bodyPr anchor="b">
            <a:normAutofit/>
          </a:bodyPr>
          <a:lstStyle>
            <a:lvl1pPr marL="0" algn="l" defTabSz="914400" rtl="0" eaLnBrk="1" latinLnBrk="0" hangingPunct="1">
              <a:defRPr lang="zh-CN" altLang="en-US" sz="3200" b="1" kern="1200" dirty="0">
                <a:solidFill>
                  <a:srgbClr val="0067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节标题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8D3221-B124-481A-869A-C7585E23CC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60908" y="2540126"/>
            <a:ext cx="3628194" cy="29968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1800" kern="1200" dirty="0">
                <a:solidFill>
                  <a:srgbClr val="0067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标题英文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812CFE-E8DF-48B5-8A85-E3B714836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76E49-9724-474A-8966-F1C3FFBFE992}" type="datetimeFigureOut">
              <a:rPr lang="zh-CN" altLang="en-US" smtClean="0"/>
              <a:t>2026/5/5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89F016-AA0C-4F5B-8973-801FD898F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0C5093-F787-42E0-AFCD-1CF058CF5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11F8-5303-4A94-A92A-CB6DAF68212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8" name="平行四边形 17">
            <a:extLst>
              <a:ext uri="{FF2B5EF4-FFF2-40B4-BE49-F238E27FC236}">
                <a16:creationId xmlns:a16="http://schemas.microsoft.com/office/drawing/2014/main" id="{362A3075-32C1-44D1-96C8-870210A4AAF4}"/>
              </a:ext>
            </a:extLst>
          </p:cNvPr>
          <p:cNvSpPr/>
          <p:nvPr/>
        </p:nvSpPr>
        <p:spPr>
          <a:xfrm>
            <a:off x="2747010" y="1805672"/>
            <a:ext cx="213982" cy="1034139"/>
          </a:xfrm>
          <a:prstGeom prst="parallelogram">
            <a:avLst>
              <a:gd name="adj" fmla="val 0"/>
            </a:avLst>
          </a:prstGeom>
          <a:solidFill>
            <a:srgbClr val="006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679C"/>
              </a:solidFill>
            </a:endParaRPr>
          </a:p>
        </p:txBody>
      </p:sp>
      <p:sp>
        <p:nvSpPr>
          <p:cNvPr id="20" name="文本占位符 2">
            <a:extLst>
              <a:ext uri="{FF2B5EF4-FFF2-40B4-BE49-F238E27FC236}">
                <a16:creationId xmlns:a16="http://schemas.microsoft.com/office/drawing/2014/main" id="{C7628F9E-F865-4215-A098-0E2368878C0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55690" y="345182"/>
            <a:ext cx="2186131" cy="295318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rgbClr val="00679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30" name="平行四边形 29">
            <a:extLst>
              <a:ext uri="{FF2B5EF4-FFF2-40B4-BE49-F238E27FC236}">
                <a16:creationId xmlns:a16="http://schemas.microsoft.com/office/drawing/2014/main" id="{D3729A32-070A-499B-8627-53778A665B2F}"/>
              </a:ext>
            </a:extLst>
          </p:cNvPr>
          <p:cNvSpPr/>
          <p:nvPr userDrawn="1"/>
        </p:nvSpPr>
        <p:spPr>
          <a:xfrm>
            <a:off x="2995260" y="1805671"/>
            <a:ext cx="109961" cy="1034139"/>
          </a:xfrm>
          <a:prstGeom prst="parallelogram">
            <a:avLst>
              <a:gd name="adj" fmla="val 0"/>
            </a:avLst>
          </a:prstGeom>
          <a:solidFill>
            <a:srgbClr val="006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679C"/>
              </a:solidFill>
            </a:endParaRPr>
          </a:p>
        </p:txBody>
      </p:sp>
      <p:pic>
        <p:nvPicPr>
          <p:cNvPr id="15" name="图片 14" descr="图片包含 游戏机&#10;&#10;描述已自动生成">
            <a:extLst>
              <a:ext uri="{FF2B5EF4-FFF2-40B4-BE49-F238E27FC236}">
                <a16:creationId xmlns:a16="http://schemas.microsoft.com/office/drawing/2014/main" id="{A5C832E5-63B6-46D3-92DC-F06E56DD6A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176" y="315125"/>
            <a:ext cx="2259354" cy="53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60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4B7879-D46A-486E-95EA-DC18292315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464" y="246630"/>
            <a:ext cx="7995622" cy="679982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679C"/>
                </a:solidFill>
              </a:defRPr>
            </a:lvl1pPr>
          </a:lstStyle>
          <a:p>
            <a:r>
              <a:rPr lang="zh-CN" altLang="en-US"/>
              <a:t>学校介绍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62B5A3-A44F-4EBD-A7A4-C055C02A8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224" y="1253330"/>
            <a:ext cx="10768702" cy="4802029"/>
          </a:xfrm>
        </p:spPr>
        <p:txBody>
          <a:bodyPr>
            <a:normAutofit/>
          </a:bodyPr>
          <a:lstStyle>
            <a:lvl1pPr indent="0">
              <a:lnSpc>
                <a:spcPct val="150000"/>
              </a:lnSpc>
              <a:defRPr sz="2000"/>
            </a:lvl1pPr>
            <a:lvl2pPr indent="0">
              <a:lnSpc>
                <a:spcPct val="150000"/>
              </a:lnSpc>
              <a:defRPr sz="2000"/>
            </a:lvl2pPr>
            <a:lvl3pPr indent="0">
              <a:lnSpc>
                <a:spcPct val="150000"/>
              </a:lnSpc>
              <a:defRPr sz="2000"/>
            </a:lvl3pPr>
            <a:lvl4pPr indent="0">
              <a:lnSpc>
                <a:spcPct val="150000"/>
              </a:lnSpc>
              <a:defRPr sz="2000"/>
            </a:lvl4pPr>
            <a:lvl5pPr indent="0">
              <a:lnSpc>
                <a:spcPct val="150000"/>
              </a:lnSpc>
              <a:defRPr sz="20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9D114-48E6-4024-9422-9D19F8F81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76E49-9724-474A-8966-F1C3FFBFE992}" type="datetimeFigureOut">
              <a:rPr lang="zh-CN" altLang="en-US" smtClean="0"/>
              <a:t>2026/5/5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1D0433-6800-4DBB-BA43-B360B7B90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748F89-CBA6-487B-916B-7B41D7ED5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11F8-5303-4A94-A92A-CB6DAF68212A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A58FAEA-86E3-419C-8EBE-7D7321527142}"/>
              </a:ext>
            </a:extLst>
          </p:cNvPr>
          <p:cNvGrpSpPr/>
          <p:nvPr userDrawn="1"/>
        </p:nvGrpSpPr>
        <p:grpSpPr>
          <a:xfrm>
            <a:off x="764224" y="385700"/>
            <a:ext cx="285971" cy="401840"/>
            <a:chOff x="997527" y="407322"/>
            <a:chExt cx="304019" cy="192291"/>
          </a:xfrm>
          <a:solidFill>
            <a:srgbClr val="00679C"/>
          </a:solidFill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0DAFEB0-6A87-4521-9C24-28042DE79298}"/>
                </a:ext>
              </a:extLst>
            </p:cNvPr>
            <p:cNvSpPr/>
            <p:nvPr/>
          </p:nvSpPr>
          <p:spPr>
            <a:xfrm>
              <a:off x="997527" y="407322"/>
              <a:ext cx="182882" cy="1922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0C8FC94-4E29-4B55-85B5-010425850BA1}"/>
                </a:ext>
              </a:extLst>
            </p:cNvPr>
            <p:cNvSpPr/>
            <p:nvPr/>
          </p:nvSpPr>
          <p:spPr>
            <a:xfrm>
              <a:off x="1231660" y="407322"/>
              <a:ext cx="69886" cy="192291"/>
            </a:xfrm>
            <a:prstGeom prst="rect">
              <a:avLst/>
            </a:prstGeom>
            <a:solidFill>
              <a:srgbClr val="006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 descr="图片包含 游戏机&#10;&#10;描述已自动生成">
            <a:extLst>
              <a:ext uri="{FF2B5EF4-FFF2-40B4-BE49-F238E27FC236}">
                <a16:creationId xmlns:a16="http://schemas.microsoft.com/office/drawing/2014/main" id="{5BFC254A-1E22-4177-BFB5-D4A86212B0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176" y="315125"/>
            <a:ext cx="2259354" cy="53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17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68254C1-E695-F3B6-4101-E2BC2732D312}"/>
              </a:ext>
            </a:extLst>
          </p:cNvPr>
          <p:cNvSpPr/>
          <p:nvPr userDrawn="1"/>
        </p:nvSpPr>
        <p:spPr>
          <a:xfrm>
            <a:off x="0" y="-2"/>
            <a:ext cx="12192000" cy="635003"/>
          </a:xfrm>
          <a:prstGeom prst="rect">
            <a:avLst/>
          </a:prstGeom>
          <a:solidFill>
            <a:srgbClr val="0067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679C"/>
              </a:solidFill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7492340-FC9D-46A4-ABE6-872A87EDF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76E49-9724-474A-8966-F1C3FFBFE992}" type="datetimeFigureOut">
              <a:rPr lang="zh-CN" altLang="en-US" smtClean="0"/>
              <a:t>2026/5/5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B47ED2-6F63-4076-883D-9C9F99C8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0E5883-1A52-496D-AE3E-E3E6FB424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11F8-5303-4A94-A92A-CB6DAF6821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419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段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7492340-FC9D-46A4-ABE6-872A87EDF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76E49-9724-474A-8966-F1C3FFBFE992}" type="datetimeFigureOut">
              <a:rPr lang="zh-CN" altLang="en-US" smtClean="0"/>
              <a:t>2026/5/5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B47ED2-6F63-4076-883D-9C9F99C8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0E5883-1A52-496D-AE3E-E3E6FB424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11F8-5303-4A94-A92A-CB6DAF68212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759E9FF4-6326-4A42-9BFF-9C222035D7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464" y="246630"/>
            <a:ext cx="7995622" cy="679982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679C"/>
                </a:solidFill>
              </a:defRPr>
            </a:lvl1pPr>
          </a:lstStyle>
          <a:p>
            <a:r>
              <a:rPr lang="zh-CN" altLang="en-US" dirty="0"/>
              <a:t>三段式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56CE99A-D2BE-451A-A08A-1CC2864F3A43}"/>
              </a:ext>
            </a:extLst>
          </p:cNvPr>
          <p:cNvGrpSpPr/>
          <p:nvPr userDrawn="1"/>
        </p:nvGrpSpPr>
        <p:grpSpPr>
          <a:xfrm>
            <a:off x="764224" y="385700"/>
            <a:ext cx="285971" cy="401840"/>
            <a:chOff x="997527" y="407322"/>
            <a:chExt cx="304019" cy="192291"/>
          </a:xfrm>
          <a:solidFill>
            <a:srgbClr val="00679C"/>
          </a:solidFill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95B50D3-7F29-442E-97EC-A1B0ED22DD5B}"/>
                </a:ext>
              </a:extLst>
            </p:cNvPr>
            <p:cNvSpPr/>
            <p:nvPr/>
          </p:nvSpPr>
          <p:spPr>
            <a:xfrm>
              <a:off x="997527" y="407322"/>
              <a:ext cx="182882" cy="1922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971BDA3-DEFA-4A67-93CA-479B8EAF14D9}"/>
                </a:ext>
              </a:extLst>
            </p:cNvPr>
            <p:cNvSpPr/>
            <p:nvPr/>
          </p:nvSpPr>
          <p:spPr>
            <a:xfrm>
              <a:off x="1231660" y="407322"/>
              <a:ext cx="69886" cy="1922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 descr="图片包含 游戏机&#10;&#10;描述已自动生成">
            <a:extLst>
              <a:ext uri="{FF2B5EF4-FFF2-40B4-BE49-F238E27FC236}">
                <a16:creationId xmlns:a16="http://schemas.microsoft.com/office/drawing/2014/main" id="{241982E9-9644-41A8-9022-FBA7F9DB43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176" y="315125"/>
            <a:ext cx="2259354" cy="537942"/>
          </a:xfrm>
          <a:prstGeom prst="rect">
            <a:avLst/>
          </a:prstGeom>
        </p:spPr>
      </p:pic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0D352D22-2D5A-47C2-8548-B38886E0E7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10062" y="1600200"/>
            <a:ext cx="2150967" cy="679983"/>
          </a:xfrm>
          <a:solidFill>
            <a:srgbClr val="00679C"/>
          </a:solidFill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关键词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EEFC0E84-8161-45E3-B194-0E292B9CD3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7169" y="1600200"/>
            <a:ext cx="6462362" cy="1179513"/>
          </a:xfrm>
        </p:spPr>
        <p:txBody>
          <a:bodyPr>
            <a:normAutofit/>
          </a:bodyPr>
          <a:lstStyle>
            <a:lvl1pPr marL="0" indent="0" algn="just">
              <a:lnSpc>
                <a:spcPct val="150000"/>
              </a:lnSpc>
              <a:spcBef>
                <a:spcPts val="0"/>
              </a:spcBef>
              <a:defRPr sz="1800" spc="100" baseline="0"/>
            </a:lvl1pPr>
          </a:lstStyle>
          <a:p>
            <a:pPr lvl="0"/>
            <a:r>
              <a:rPr lang="zh-CN" altLang="en-US" dirty="0"/>
              <a:t>关键词解读</a:t>
            </a:r>
          </a:p>
        </p:txBody>
      </p:sp>
      <p:sp>
        <p:nvSpPr>
          <p:cNvPr id="15" name="文本占位符 11">
            <a:extLst>
              <a:ext uri="{FF2B5EF4-FFF2-40B4-BE49-F238E27FC236}">
                <a16:creationId xmlns:a16="http://schemas.microsoft.com/office/drawing/2014/main" id="{0C65F3BB-D8D6-4EAC-82B7-498CA5CA00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10062" y="2956214"/>
            <a:ext cx="2150967" cy="679983"/>
          </a:xfrm>
          <a:solidFill>
            <a:srgbClr val="00679C"/>
          </a:solidFill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关键词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6" name="文本占位符 13">
            <a:extLst>
              <a:ext uri="{FF2B5EF4-FFF2-40B4-BE49-F238E27FC236}">
                <a16:creationId xmlns:a16="http://schemas.microsoft.com/office/drawing/2014/main" id="{5C5CF1C9-9349-4B3E-B5E8-B37DA27E27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7169" y="2956214"/>
            <a:ext cx="6462362" cy="1179513"/>
          </a:xfrm>
        </p:spPr>
        <p:txBody>
          <a:bodyPr>
            <a:normAutofit/>
          </a:bodyPr>
          <a:lstStyle>
            <a:lvl1pPr marL="0" indent="0" algn="just">
              <a:lnSpc>
                <a:spcPct val="150000"/>
              </a:lnSpc>
              <a:spcBef>
                <a:spcPts val="0"/>
              </a:spcBef>
              <a:defRPr sz="1800" spc="100" baseline="0"/>
            </a:lvl1pPr>
          </a:lstStyle>
          <a:p>
            <a:pPr lvl="0"/>
            <a:r>
              <a:rPr lang="zh-CN" altLang="en-US" dirty="0"/>
              <a:t>关键词解读</a:t>
            </a:r>
          </a:p>
        </p:txBody>
      </p:sp>
      <p:sp>
        <p:nvSpPr>
          <p:cNvPr id="17" name="文本占位符 11">
            <a:extLst>
              <a:ext uri="{FF2B5EF4-FFF2-40B4-BE49-F238E27FC236}">
                <a16:creationId xmlns:a16="http://schemas.microsoft.com/office/drawing/2014/main" id="{40B0EE7E-AB9C-407C-85B0-1BB29862CE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10061" y="4312228"/>
            <a:ext cx="2150967" cy="679983"/>
          </a:xfrm>
          <a:solidFill>
            <a:srgbClr val="00679C"/>
          </a:solidFill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关键词</a:t>
            </a:r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8" name="文本占位符 13">
            <a:extLst>
              <a:ext uri="{FF2B5EF4-FFF2-40B4-BE49-F238E27FC236}">
                <a16:creationId xmlns:a16="http://schemas.microsoft.com/office/drawing/2014/main" id="{85194E76-3B57-4E8F-B108-3C5252F0AB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17169" y="4312228"/>
            <a:ext cx="6462362" cy="1179513"/>
          </a:xfrm>
        </p:spPr>
        <p:txBody>
          <a:bodyPr>
            <a:normAutofit/>
          </a:bodyPr>
          <a:lstStyle>
            <a:lvl1pPr marL="0" indent="0" algn="just">
              <a:lnSpc>
                <a:spcPct val="150000"/>
              </a:lnSpc>
              <a:spcBef>
                <a:spcPts val="0"/>
              </a:spcBef>
              <a:defRPr sz="1800" spc="100" baseline="0"/>
            </a:lvl1pPr>
          </a:lstStyle>
          <a:p>
            <a:pPr lvl="0"/>
            <a:r>
              <a:rPr lang="zh-CN" altLang="en-US" dirty="0"/>
              <a:t>关键词解读</a:t>
            </a:r>
          </a:p>
        </p:txBody>
      </p:sp>
      <p:sp>
        <p:nvSpPr>
          <p:cNvPr id="19" name="平行四边形 18">
            <a:extLst>
              <a:ext uri="{FF2B5EF4-FFF2-40B4-BE49-F238E27FC236}">
                <a16:creationId xmlns:a16="http://schemas.microsoft.com/office/drawing/2014/main" id="{2F6D18EA-0284-4477-A965-4C0C81D2E12F}"/>
              </a:ext>
            </a:extLst>
          </p:cNvPr>
          <p:cNvSpPr/>
          <p:nvPr userDrawn="1"/>
        </p:nvSpPr>
        <p:spPr>
          <a:xfrm>
            <a:off x="4532247" y="1599445"/>
            <a:ext cx="109961" cy="679983"/>
          </a:xfrm>
          <a:prstGeom prst="parallelogram">
            <a:avLst>
              <a:gd name="adj" fmla="val 0"/>
            </a:avLst>
          </a:prstGeom>
          <a:solidFill>
            <a:srgbClr val="006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679C"/>
              </a:solidFill>
            </a:endParaRPr>
          </a:p>
        </p:txBody>
      </p:sp>
      <p:sp>
        <p:nvSpPr>
          <p:cNvPr id="20" name="平行四边形 19">
            <a:extLst>
              <a:ext uri="{FF2B5EF4-FFF2-40B4-BE49-F238E27FC236}">
                <a16:creationId xmlns:a16="http://schemas.microsoft.com/office/drawing/2014/main" id="{83D21BBF-349D-4845-BBEA-1115E826E074}"/>
              </a:ext>
            </a:extLst>
          </p:cNvPr>
          <p:cNvSpPr/>
          <p:nvPr userDrawn="1"/>
        </p:nvSpPr>
        <p:spPr>
          <a:xfrm>
            <a:off x="4532247" y="2952261"/>
            <a:ext cx="109961" cy="679983"/>
          </a:xfrm>
          <a:prstGeom prst="parallelogram">
            <a:avLst>
              <a:gd name="adj" fmla="val 0"/>
            </a:avLst>
          </a:prstGeom>
          <a:solidFill>
            <a:srgbClr val="006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679C"/>
              </a:solidFill>
            </a:endParaRPr>
          </a:p>
        </p:txBody>
      </p:sp>
      <p:sp>
        <p:nvSpPr>
          <p:cNvPr id="21" name="平行四边形 20">
            <a:extLst>
              <a:ext uri="{FF2B5EF4-FFF2-40B4-BE49-F238E27FC236}">
                <a16:creationId xmlns:a16="http://schemas.microsoft.com/office/drawing/2014/main" id="{0BE074C4-2481-4979-8765-CEFBD9B59A55}"/>
              </a:ext>
            </a:extLst>
          </p:cNvPr>
          <p:cNvSpPr/>
          <p:nvPr userDrawn="1"/>
        </p:nvSpPr>
        <p:spPr>
          <a:xfrm>
            <a:off x="4532247" y="4305077"/>
            <a:ext cx="109961" cy="679983"/>
          </a:xfrm>
          <a:prstGeom prst="parallelogram">
            <a:avLst>
              <a:gd name="adj" fmla="val 0"/>
            </a:avLst>
          </a:prstGeom>
          <a:solidFill>
            <a:srgbClr val="006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67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69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7492340-FC9D-46A4-ABE6-872A87EDF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76E49-9724-474A-8966-F1C3FFBFE992}" type="datetimeFigureOut">
              <a:rPr lang="zh-CN" altLang="en-US" smtClean="0"/>
              <a:t>2026/5/5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B47ED2-6F63-4076-883D-9C9F99C8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0E5883-1A52-496D-AE3E-E3E6FB424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11F8-5303-4A94-A92A-CB6DAF68212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759E9FF4-6326-4A42-9BFF-9C222035D7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464" y="246630"/>
            <a:ext cx="7995622" cy="679982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679C"/>
                </a:solidFill>
              </a:defRPr>
            </a:lvl1pPr>
          </a:lstStyle>
          <a:p>
            <a:r>
              <a:rPr lang="zh-CN" altLang="en-US" dirty="0"/>
              <a:t>图文对比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56CE99A-D2BE-451A-A08A-1CC2864F3A43}"/>
              </a:ext>
            </a:extLst>
          </p:cNvPr>
          <p:cNvGrpSpPr/>
          <p:nvPr userDrawn="1"/>
        </p:nvGrpSpPr>
        <p:grpSpPr>
          <a:xfrm>
            <a:off x="764224" y="385700"/>
            <a:ext cx="285971" cy="401840"/>
            <a:chOff x="997527" y="407322"/>
            <a:chExt cx="304019" cy="192291"/>
          </a:xfrm>
          <a:solidFill>
            <a:srgbClr val="00679C"/>
          </a:solidFill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95B50D3-7F29-442E-97EC-A1B0ED22DD5B}"/>
                </a:ext>
              </a:extLst>
            </p:cNvPr>
            <p:cNvSpPr/>
            <p:nvPr/>
          </p:nvSpPr>
          <p:spPr>
            <a:xfrm>
              <a:off x="997527" y="407322"/>
              <a:ext cx="182882" cy="1922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971BDA3-DEFA-4A67-93CA-479B8EAF14D9}"/>
                </a:ext>
              </a:extLst>
            </p:cNvPr>
            <p:cNvSpPr/>
            <p:nvPr/>
          </p:nvSpPr>
          <p:spPr>
            <a:xfrm>
              <a:off x="1231660" y="407322"/>
              <a:ext cx="69886" cy="1922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 descr="图片包含 游戏机&#10;&#10;描述已自动生成">
            <a:extLst>
              <a:ext uri="{FF2B5EF4-FFF2-40B4-BE49-F238E27FC236}">
                <a16:creationId xmlns:a16="http://schemas.microsoft.com/office/drawing/2014/main" id="{241982E9-9644-41A8-9022-FBA7F9DB43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176" y="315125"/>
            <a:ext cx="2259354" cy="537942"/>
          </a:xfrm>
          <a:prstGeom prst="rect">
            <a:avLst/>
          </a:prstGeom>
        </p:spPr>
      </p:pic>
      <p:sp>
        <p:nvSpPr>
          <p:cNvPr id="12" name="图片占位符 9">
            <a:extLst>
              <a:ext uri="{FF2B5EF4-FFF2-40B4-BE49-F238E27FC236}">
                <a16:creationId xmlns:a16="http://schemas.microsoft.com/office/drawing/2014/main" id="{C53AC89A-0D6D-47F9-BE73-EBFACC7880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5158" y="1474787"/>
            <a:ext cx="2930525" cy="4359275"/>
          </a:xfrm>
        </p:spPr>
        <p:txBody>
          <a:bodyPr/>
          <a:lstStyle/>
          <a:p>
            <a:r>
              <a:rPr lang="zh-CN" altLang="en-US" dirty="0"/>
              <a:t>单击图标添加图片</a:t>
            </a:r>
          </a:p>
        </p:txBody>
      </p:sp>
      <p:sp>
        <p:nvSpPr>
          <p:cNvPr id="13" name="文本占位符 9">
            <a:extLst>
              <a:ext uri="{FF2B5EF4-FFF2-40B4-BE49-F238E27FC236}">
                <a16:creationId xmlns:a16="http://schemas.microsoft.com/office/drawing/2014/main" id="{37B7A8AC-03EC-4FDE-93A1-F3ECFFA39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8380" y="1793830"/>
            <a:ext cx="2209800" cy="644525"/>
          </a:xfrm>
          <a:solidFill>
            <a:srgbClr val="00679C"/>
          </a:solidFill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关键词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4" name="文本占位符 11">
            <a:extLst>
              <a:ext uri="{FF2B5EF4-FFF2-40B4-BE49-F238E27FC236}">
                <a16:creationId xmlns:a16="http://schemas.microsoft.com/office/drawing/2014/main" id="{D80F2E80-1A2D-457A-95D4-413562BD26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88380" y="2671297"/>
            <a:ext cx="6113832" cy="857747"/>
          </a:xfrm>
        </p:spPr>
        <p:txBody>
          <a:bodyPr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dirty="0"/>
              <a:t>关键词内容</a:t>
            </a:r>
          </a:p>
        </p:txBody>
      </p:sp>
      <p:sp>
        <p:nvSpPr>
          <p:cNvPr id="15" name="文本占位符 11">
            <a:extLst>
              <a:ext uri="{FF2B5EF4-FFF2-40B4-BE49-F238E27FC236}">
                <a16:creationId xmlns:a16="http://schemas.microsoft.com/office/drawing/2014/main" id="{85A19842-1AC9-4D97-B105-739F388524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88380" y="4615175"/>
            <a:ext cx="6113832" cy="857747"/>
          </a:xfrm>
        </p:spPr>
        <p:txBody>
          <a:bodyPr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dirty="0"/>
              <a:t>关键词内容</a:t>
            </a:r>
          </a:p>
        </p:txBody>
      </p:sp>
      <p:sp>
        <p:nvSpPr>
          <p:cNvPr id="16" name="文本占位符 9">
            <a:extLst>
              <a:ext uri="{FF2B5EF4-FFF2-40B4-BE49-F238E27FC236}">
                <a16:creationId xmlns:a16="http://schemas.microsoft.com/office/drawing/2014/main" id="{70800D87-961D-4CD5-9F8B-46F3B465C0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88380" y="3715852"/>
            <a:ext cx="2209800" cy="644525"/>
          </a:xfrm>
          <a:solidFill>
            <a:srgbClr val="00679C"/>
          </a:solidFill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关键词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7" name="平行四边形 16">
            <a:extLst>
              <a:ext uri="{FF2B5EF4-FFF2-40B4-BE49-F238E27FC236}">
                <a16:creationId xmlns:a16="http://schemas.microsoft.com/office/drawing/2014/main" id="{4EEF34B3-0D2F-4D67-9638-8EC4E90DC88E}"/>
              </a:ext>
            </a:extLst>
          </p:cNvPr>
          <p:cNvSpPr/>
          <p:nvPr userDrawn="1"/>
        </p:nvSpPr>
        <p:spPr>
          <a:xfrm>
            <a:off x="6870440" y="1787869"/>
            <a:ext cx="109961" cy="650486"/>
          </a:xfrm>
          <a:prstGeom prst="parallelogram">
            <a:avLst>
              <a:gd name="adj" fmla="val 0"/>
            </a:avLst>
          </a:prstGeom>
          <a:solidFill>
            <a:srgbClr val="006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679C"/>
              </a:solidFill>
            </a:endParaRPr>
          </a:p>
        </p:txBody>
      </p:sp>
      <p:sp>
        <p:nvSpPr>
          <p:cNvPr id="18" name="平行四边形 17">
            <a:extLst>
              <a:ext uri="{FF2B5EF4-FFF2-40B4-BE49-F238E27FC236}">
                <a16:creationId xmlns:a16="http://schemas.microsoft.com/office/drawing/2014/main" id="{C550AEFB-8425-4350-BF01-339A72710DC5}"/>
              </a:ext>
            </a:extLst>
          </p:cNvPr>
          <p:cNvSpPr/>
          <p:nvPr userDrawn="1"/>
        </p:nvSpPr>
        <p:spPr>
          <a:xfrm>
            <a:off x="6870440" y="3715853"/>
            <a:ext cx="109961" cy="644524"/>
          </a:xfrm>
          <a:prstGeom prst="parallelogram">
            <a:avLst>
              <a:gd name="adj" fmla="val 0"/>
            </a:avLst>
          </a:prstGeom>
          <a:solidFill>
            <a:srgbClr val="006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67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385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2E6AC96-9FAD-4E99-9663-0F60DD072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76E49-9724-474A-8966-F1C3FFBFE992}" type="datetimeFigureOut">
              <a:rPr lang="zh-CN" altLang="en-US" smtClean="0"/>
              <a:t>2026/5/5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46AF275-7005-410E-8336-267D39D4E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 5" descr="图片包含 游戏机&#10;&#10;描述已自动生成">
            <a:extLst>
              <a:ext uri="{FF2B5EF4-FFF2-40B4-BE49-F238E27FC236}">
                <a16:creationId xmlns:a16="http://schemas.microsoft.com/office/drawing/2014/main" id="{594BC9B2-180B-45AC-8243-1A9B66A786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176" y="315125"/>
            <a:ext cx="2259354" cy="53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63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4423762-9CAE-4D7E-958A-126FA211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8B1045-DCE6-401E-82E2-97B7C8941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86368D-BBB2-4BD3-A204-A9EA9BE98C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76E49-9724-474A-8966-F1C3FFBFE992}" type="datetimeFigureOut">
              <a:rPr lang="zh-CN" altLang="en-US" smtClean="0"/>
              <a:t>2026/5/5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09B76E-B491-4C26-B4C4-A603ECD64B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4146E0-14C8-4C66-B9C1-8D46C34DBE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211F8-5303-4A94-A92A-CB6DAF68212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D0B3B348-FDBC-43E1-AC0C-FE64FEE8BA46}"/>
              </a:ext>
            </a:extLst>
          </p:cNvPr>
          <p:cNvSpPr/>
          <p:nvPr userDrawn="1"/>
        </p:nvSpPr>
        <p:spPr>
          <a:xfrm rot="1377023">
            <a:off x="327670" y="5046309"/>
            <a:ext cx="8128765" cy="3556561"/>
          </a:xfrm>
          <a:custGeom>
            <a:avLst/>
            <a:gdLst>
              <a:gd name="connsiteX0" fmla="*/ 0 w 8020114"/>
              <a:gd name="connsiteY0" fmla="*/ 3396143 h 3509023"/>
              <a:gd name="connsiteX1" fmla="*/ 8020114 w 8020114"/>
              <a:gd name="connsiteY1" fmla="*/ 0 h 3509023"/>
              <a:gd name="connsiteX2" fmla="*/ 8020114 w 8020114"/>
              <a:gd name="connsiteY2" fmla="*/ 133121 h 3509023"/>
              <a:gd name="connsiteX3" fmla="*/ 47799 w 8020114"/>
              <a:gd name="connsiteY3" fmla="*/ 3509023 h 3509023"/>
              <a:gd name="connsiteX4" fmla="*/ 0 w 8020114"/>
              <a:gd name="connsiteY4" fmla="*/ 3396143 h 350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0114" h="3509023">
                <a:moveTo>
                  <a:pt x="0" y="3396143"/>
                </a:moveTo>
                <a:lnTo>
                  <a:pt x="8020114" y="0"/>
                </a:lnTo>
                <a:lnTo>
                  <a:pt x="8020114" y="133121"/>
                </a:lnTo>
                <a:lnTo>
                  <a:pt x="47799" y="3509023"/>
                </a:lnTo>
                <a:lnTo>
                  <a:pt x="0" y="3396143"/>
                </a:lnTo>
                <a:close/>
              </a:path>
            </a:pathLst>
          </a:custGeom>
          <a:solidFill>
            <a:srgbClr val="006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BCD4EB67-67B2-440F-8430-A5E9A3F9D120}"/>
              </a:ext>
            </a:extLst>
          </p:cNvPr>
          <p:cNvSpPr/>
          <p:nvPr userDrawn="1"/>
        </p:nvSpPr>
        <p:spPr>
          <a:xfrm rot="1377023">
            <a:off x="9020858" y="6139278"/>
            <a:ext cx="3061561" cy="1409307"/>
          </a:xfrm>
          <a:custGeom>
            <a:avLst/>
            <a:gdLst>
              <a:gd name="connsiteX0" fmla="*/ 1 w 3061561"/>
              <a:gd name="connsiteY0" fmla="*/ 1276186 h 1409307"/>
              <a:gd name="connsiteX1" fmla="*/ 3013762 w 3061561"/>
              <a:gd name="connsiteY1" fmla="*/ 0 h 1409307"/>
              <a:gd name="connsiteX2" fmla="*/ 3061561 w 3061561"/>
              <a:gd name="connsiteY2" fmla="*/ 112879 h 1409307"/>
              <a:gd name="connsiteX3" fmla="*/ 0 w 3061561"/>
              <a:gd name="connsiteY3" fmla="*/ 1409307 h 1409307"/>
              <a:gd name="connsiteX4" fmla="*/ 1 w 3061561"/>
              <a:gd name="connsiteY4" fmla="*/ 1276186 h 1409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1561" h="1409307">
                <a:moveTo>
                  <a:pt x="1" y="1276186"/>
                </a:moveTo>
                <a:lnTo>
                  <a:pt x="3013762" y="0"/>
                </a:lnTo>
                <a:lnTo>
                  <a:pt x="3061561" y="112879"/>
                </a:lnTo>
                <a:lnTo>
                  <a:pt x="0" y="1409307"/>
                </a:lnTo>
                <a:lnTo>
                  <a:pt x="1" y="1276186"/>
                </a:lnTo>
                <a:close/>
              </a:path>
            </a:pathLst>
          </a:custGeom>
          <a:solidFill>
            <a:srgbClr val="EA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22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26" r:id="rId11"/>
    <p:sldLayoutId id="21474837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4.png"/><Relationship Id="rId11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FE79130-BE65-BE07-1272-4676BCD013D6}"/>
              </a:ext>
            </a:extLst>
          </p:cNvPr>
          <p:cNvSpPr txBox="1"/>
          <p:nvPr/>
        </p:nvSpPr>
        <p:spPr>
          <a:xfrm>
            <a:off x="298939" y="55140"/>
            <a:ext cx="115593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Land-use intensification significantly increases N</a:t>
            </a:r>
            <a:r>
              <a:rPr lang="en-US" altLang="zh-CN" sz="2800" b="1" baseline="-25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en-US" altLang="zh-CN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O emissions</a:t>
            </a:r>
            <a:endParaRPr lang="zh-CN" altLang="en-US" sz="2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5137FE1-C926-EAB4-E716-E1C877B55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079" y="3578923"/>
            <a:ext cx="5325787" cy="298088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09A6E42-8061-834D-159E-A2B03857D356}"/>
              </a:ext>
            </a:extLst>
          </p:cNvPr>
          <p:cNvSpPr txBox="1"/>
          <p:nvPr/>
        </p:nvSpPr>
        <p:spPr>
          <a:xfrm>
            <a:off x="953433" y="6464306"/>
            <a:ext cx="5164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</a:rPr>
              <a:t>N</a:t>
            </a:r>
            <a:r>
              <a:rPr lang="en-US" altLang="zh-CN" sz="1600" b="1" baseline="-25000" dirty="0">
                <a:solidFill>
                  <a:srgbClr val="0000FF"/>
                </a:solidFill>
              </a:rPr>
              <a:t>2</a:t>
            </a:r>
            <a:r>
              <a:rPr lang="en-US" altLang="zh-CN" sz="1600" b="1" dirty="0">
                <a:solidFill>
                  <a:srgbClr val="0000FF"/>
                </a:solidFill>
              </a:rPr>
              <a:t>O</a:t>
            </a:r>
            <a:r>
              <a:rPr lang="zh-CN" altLang="en-US" sz="1600" b="1" dirty="0">
                <a:solidFill>
                  <a:srgbClr val="0000FF"/>
                </a:solidFill>
              </a:rPr>
              <a:t> </a:t>
            </a:r>
            <a:r>
              <a:rPr lang="en-US" altLang="zh-CN" sz="1600" b="1" dirty="0">
                <a:solidFill>
                  <a:srgbClr val="0000FF"/>
                </a:solidFill>
              </a:rPr>
              <a:t>flux in different land use of </a:t>
            </a:r>
            <a:r>
              <a:rPr lang="en-US" altLang="zh-CN" sz="1600" b="1" dirty="0" err="1">
                <a:solidFill>
                  <a:srgbClr val="0000FF"/>
                </a:solidFill>
              </a:rPr>
              <a:t>Taihu</a:t>
            </a:r>
            <a:r>
              <a:rPr lang="en-US" altLang="zh-CN" sz="1600" b="1" dirty="0">
                <a:solidFill>
                  <a:srgbClr val="0000FF"/>
                </a:solidFill>
              </a:rPr>
              <a:t> Lake region</a:t>
            </a:r>
            <a:endParaRPr lang="zh-CN" altLang="en-US" sz="1600" b="1" dirty="0">
              <a:solidFill>
                <a:srgbClr val="0000FF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E224F6E-041D-8A08-E46F-9C6CD67E32F2}"/>
              </a:ext>
            </a:extLst>
          </p:cNvPr>
          <p:cNvSpPr txBox="1"/>
          <p:nvPr/>
        </p:nvSpPr>
        <p:spPr>
          <a:xfrm>
            <a:off x="6096000" y="3823763"/>
            <a:ext cx="6101860" cy="2132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000" b="1" dirty="0"/>
              <a:t>China has lost more than 50% of its wetlands, mainly due to the conversion of wetlands to rice cultivation</a:t>
            </a:r>
          </a:p>
          <a:p>
            <a:pPr marL="342900" indent="-34290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000" b="1" dirty="0"/>
              <a:t>Intensification of land use significantly increases N</a:t>
            </a:r>
            <a:r>
              <a:rPr lang="en-US" altLang="zh-CN" sz="2000" b="1" baseline="-25000" dirty="0"/>
              <a:t>2</a:t>
            </a:r>
            <a:r>
              <a:rPr lang="en-US" altLang="zh-CN" sz="2000" b="1" dirty="0"/>
              <a:t>O emissions in </a:t>
            </a:r>
            <a:r>
              <a:rPr lang="en-US" altLang="zh-CN" sz="2000" b="1" dirty="0" err="1"/>
              <a:t>Taihu</a:t>
            </a:r>
            <a:r>
              <a:rPr lang="en-US" altLang="zh-CN" sz="2000" b="1" dirty="0"/>
              <a:t> Lake region</a:t>
            </a:r>
            <a:endParaRPr lang="zh-CN" altLang="en-US" sz="2000" b="1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4BD60D2-5631-23D8-B4CF-2D879A689269}"/>
              </a:ext>
            </a:extLst>
          </p:cNvPr>
          <p:cNvGrpSpPr/>
          <p:nvPr/>
        </p:nvGrpSpPr>
        <p:grpSpPr>
          <a:xfrm>
            <a:off x="811153" y="663761"/>
            <a:ext cx="10672514" cy="2829759"/>
            <a:chOff x="457200" y="1874519"/>
            <a:chExt cx="11492194" cy="395478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030BBB8-2394-A14B-F4D5-71C44777B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1874520"/>
              <a:ext cx="2964180" cy="395414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0763426-49D8-0EC4-E150-306BEDE01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41850" y="1874520"/>
              <a:ext cx="2964815" cy="395478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07452C5-64E3-96A3-2FCC-388140D3C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33729" y="1874520"/>
              <a:ext cx="2964180" cy="3954780"/>
            </a:xfrm>
            <a:prstGeom prst="rect">
              <a:avLst/>
            </a:prstGeom>
          </p:spPr>
        </p:pic>
        <p:sp>
          <p:nvSpPr>
            <p:cNvPr id="15" name="右箭头 9">
              <a:extLst>
                <a:ext uri="{FF2B5EF4-FFF2-40B4-BE49-F238E27FC236}">
                  <a16:creationId xmlns:a16="http://schemas.microsoft.com/office/drawing/2014/main" id="{82EDB58C-97E8-0CD7-14E5-009FC0A0D11B}"/>
                </a:ext>
              </a:extLst>
            </p:cNvPr>
            <p:cNvSpPr/>
            <p:nvPr/>
          </p:nvSpPr>
          <p:spPr>
            <a:xfrm>
              <a:off x="3536156" y="3772535"/>
              <a:ext cx="985361" cy="393065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右箭头 10">
              <a:extLst>
                <a:ext uri="{FF2B5EF4-FFF2-40B4-BE49-F238E27FC236}">
                  <a16:creationId xmlns:a16="http://schemas.microsoft.com/office/drawing/2014/main" id="{F60079C2-F5C9-7403-333B-710C97586DA3}"/>
                </a:ext>
              </a:extLst>
            </p:cNvPr>
            <p:cNvSpPr/>
            <p:nvPr/>
          </p:nvSpPr>
          <p:spPr>
            <a:xfrm>
              <a:off x="7726997" y="3772535"/>
              <a:ext cx="986400" cy="393065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DD24AD71-99C3-AFCF-3F6F-A19C80C2894B}"/>
                </a:ext>
              </a:extLst>
            </p:cNvPr>
            <p:cNvSpPr txBox="1"/>
            <p:nvPr/>
          </p:nvSpPr>
          <p:spPr>
            <a:xfrm>
              <a:off x="963193" y="1874520"/>
              <a:ext cx="2071121" cy="367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Natural wetlands</a:t>
              </a:r>
              <a:endParaRPr lang="zh-CN" alt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57102862-7C85-C159-2B19-1F4EB6213F50}"/>
                </a:ext>
              </a:extLst>
            </p:cNvPr>
            <p:cNvSpPr txBox="1"/>
            <p:nvPr/>
          </p:nvSpPr>
          <p:spPr>
            <a:xfrm>
              <a:off x="4625993" y="1874519"/>
              <a:ext cx="3006326" cy="5161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Rice-wheat rotation fields</a:t>
              </a:r>
              <a:endParaRPr lang="zh-CN" alt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7493DAA3-7E67-2DE7-7353-CFB56B8FA906}"/>
                </a:ext>
              </a:extLst>
            </p:cNvPr>
            <p:cNvSpPr txBox="1"/>
            <p:nvPr/>
          </p:nvSpPr>
          <p:spPr>
            <a:xfrm>
              <a:off x="8767304" y="1892103"/>
              <a:ext cx="3182090" cy="5161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Greenhouse vegetable fields</a:t>
              </a:r>
              <a:endParaRPr lang="zh-CN" altLang="en-US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B137AC47-EC27-2839-E464-B65CAC516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14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891"/>
    </mc:Choice>
    <mc:Fallback>
      <p:transition spd="slow" advTm="76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FDDC82C-9A47-DDBE-79DD-D9DBC28C8985}"/>
              </a:ext>
            </a:extLst>
          </p:cNvPr>
          <p:cNvSpPr txBox="1"/>
          <p:nvPr/>
        </p:nvSpPr>
        <p:spPr>
          <a:xfrm>
            <a:off x="0" y="55140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Land-use intensification exerts a greater influence on soil microbial communities than seasonal variations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E217E053-719C-56DC-53ED-E02A7E557E68}"/>
              </a:ext>
            </a:extLst>
          </p:cNvPr>
          <p:cNvGrpSpPr/>
          <p:nvPr/>
        </p:nvGrpSpPr>
        <p:grpSpPr>
          <a:xfrm>
            <a:off x="768983" y="787001"/>
            <a:ext cx="4189292" cy="4174069"/>
            <a:chOff x="768983" y="787001"/>
            <a:chExt cx="4189292" cy="4174069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29D970F3-BE9C-0BF6-3A1F-B404105C0854}"/>
                </a:ext>
              </a:extLst>
            </p:cNvPr>
            <p:cNvSpPr/>
            <p:nvPr/>
          </p:nvSpPr>
          <p:spPr>
            <a:xfrm>
              <a:off x="768983" y="787001"/>
              <a:ext cx="4189291" cy="34666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Microbial diversity in different land use</a:t>
              </a:r>
              <a:endParaRPr lang="zh-CN" alt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38516A6C-D22B-C25A-BEC3-25D04CFAF253}"/>
                </a:ext>
              </a:extLst>
            </p:cNvPr>
            <p:cNvSpPr txBox="1"/>
            <p:nvPr/>
          </p:nvSpPr>
          <p:spPr>
            <a:xfrm>
              <a:off x="3084427" y="3045330"/>
              <a:ext cx="10864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solidFill>
                    <a:schemeClr val="bg1"/>
                  </a:solidFill>
                </a:rPr>
                <a:t>1</a:t>
              </a:r>
              <a:endParaRPr lang="zh-CN" alt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EE33C0A-3726-B94F-249F-D497980B5A69}"/>
                </a:ext>
              </a:extLst>
            </p:cNvPr>
            <p:cNvSpPr/>
            <p:nvPr/>
          </p:nvSpPr>
          <p:spPr>
            <a:xfrm>
              <a:off x="768985" y="1205644"/>
              <a:ext cx="4189290" cy="3755426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D1FB33-5F77-F304-E67F-A3E49E47A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4320" y="1250412"/>
              <a:ext cx="1580775" cy="170546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E30082B-A676-1EAE-490D-E90C69C3C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3138" y="3141397"/>
              <a:ext cx="1603138" cy="1740781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42950AB-4094-47F1-F0F3-16D7E88B7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63897" y="1241906"/>
              <a:ext cx="2031669" cy="177704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53D2083-A5B9-8F0A-9E0C-246FB2A64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78376" y="3128721"/>
              <a:ext cx="2017190" cy="1777048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0A4C76E-69CC-E9FD-7705-8AC5D986EEAB}"/>
                </a:ext>
              </a:extLst>
            </p:cNvPr>
            <p:cNvSpPr txBox="1"/>
            <p:nvPr/>
          </p:nvSpPr>
          <p:spPr>
            <a:xfrm rot="16200000">
              <a:off x="362983" y="1915131"/>
              <a:ext cx="111978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Bacteria</a:t>
              </a:r>
              <a:endParaRPr lang="zh-CN" altLang="en-US" sz="1400" dirty="0">
                <a:solidFill>
                  <a:schemeClr val="accent1"/>
                </a:solidFill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8F4EDD93-B54A-864B-0EB8-9105AABAA241}"/>
                </a:ext>
              </a:extLst>
            </p:cNvPr>
            <p:cNvSpPr txBox="1"/>
            <p:nvPr/>
          </p:nvSpPr>
          <p:spPr>
            <a:xfrm rot="16200000">
              <a:off x="616651" y="3815674"/>
              <a:ext cx="68872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Fungi</a:t>
              </a:r>
              <a:endParaRPr lang="zh-CN" altLang="en-US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91C419F4-9985-E6EB-C6EE-A9BE69187024}"/>
                </a:ext>
              </a:extLst>
            </p:cNvPr>
            <p:cNvCxnSpPr>
              <a:cxnSpLocks/>
              <a:stCxn id="6" idx="1"/>
              <a:endCxn id="6" idx="3"/>
            </p:cNvCxnSpPr>
            <p:nvPr/>
          </p:nvCxnSpPr>
          <p:spPr>
            <a:xfrm>
              <a:off x="768985" y="3083357"/>
              <a:ext cx="4189290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291E7162-4D0F-9791-7817-93946FFCD65F}"/>
              </a:ext>
            </a:extLst>
          </p:cNvPr>
          <p:cNvSpPr txBox="1"/>
          <p:nvPr/>
        </p:nvSpPr>
        <p:spPr>
          <a:xfrm>
            <a:off x="346922" y="4931301"/>
            <a:ext cx="5776172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CN" sz="2000" b="1" dirty="0"/>
              <a:t>Land-use intensification has a significant impact on the diversity and composition of bacterial and fungal communities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CN" sz="2000" b="1" dirty="0"/>
              <a:t>So do seasonal changes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E16C6B0-915D-1E55-0F6A-522D94C784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3094" y="1181988"/>
            <a:ext cx="5278554" cy="274259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2587299-22F2-9BE6-69B7-69969FD1780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50000"/>
          <a:stretch>
            <a:fillRect/>
          </a:stretch>
        </p:blipFill>
        <p:spPr>
          <a:xfrm>
            <a:off x="6123094" y="4434364"/>
            <a:ext cx="5327015" cy="2158365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47DAB634-92B0-B72D-3D02-C2046C4B6674}"/>
              </a:ext>
            </a:extLst>
          </p:cNvPr>
          <p:cNvSpPr/>
          <p:nvPr/>
        </p:nvSpPr>
        <p:spPr>
          <a:xfrm>
            <a:off x="6096002" y="1133665"/>
            <a:ext cx="5327015" cy="2790917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1ED4D0D0-3567-D170-7E9A-3CCA891C8493}"/>
              </a:ext>
            </a:extLst>
          </p:cNvPr>
          <p:cNvSpPr/>
          <p:nvPr/>
        </p:nvSpPr>
        <p:spPr>
          <a:xfrm>
            <a:off x="6096002" y="715881"/>
            <a:ext cx="5327015" cy="346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zh-CN" alt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 in different seasons</a:t>
            </a:r>
            <a:endParaRPr lang="zh-CN" alt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25532C5-4805-FA79-8EC8-F390DBC74D13}"/>
              </a:ext>
            </a:extLst>
          </p:cNvPr>
          <p:cNvSpPr/>
          <p:nvPr/>
        </p:nvSpPr>
        <p:spPr>
          <a:xfrm>
            <a:off x="6096001" y="4434365"/>
            <a:ext cx="5327015" cy="2206022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93AA3AA-F472-381F-7EEA-46868BD66FED}"/>
              </a:ext>
            </a:extLst>
          </p:cNvPr>
          <p:cNvSpPr/>
          <p:nvPr/>
        </p:nvSpPr>
        <p:spPr>
          <a:xfrm>
            <a:off x="6096000" y="4026460"/>
            <a:ext cx="5327015" cy="346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 diversity in different seasons</a:t>
            </a:r>
            <a:endParaRPr lang="zh-CN" alt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音频 13">
            <a:hlinkClick r:id="" action="ppaction://media"/>
            <a:extLst>
              <a:ext uri="{FF2B5EF4-FFF2-40B4-BE49-F238E27FC236}">
                <a16:creationId xmlns:a16="http://schemas.microsoft.com/office/drawing/2014/main" id="{13DA7A88-1442-4279-ED78-E983180EF1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27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72"/>
    </mc:Choice>
    <mc:Fallback>
      <p:transition spd="slow" advTm="29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AD6005D-F60A-1E08-5F8F-18DFE210EB71}"/>
              </a:ext>
            </a:extLst>
          </p:cNvPr>
          <p:cNvSpPr txBox="1"/>
          <p:nvPr/>
        </p:nvSpPr>
        <p:spPr>
          <a:xfrm>
            <a:off x="-1" y="68685"/>
            <a:ext cx="121920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Microbial functional imbalance drives elevated N2O emissions from intensified agriculture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E9C17E4-06AF-6DBE-9944-1AD723C9CE49}"/>
              </a:ext>
            </a:extLst>
          </p:cNvPr>
          <p:cNvGrpSpPr/>
          <p:nvPr/>
        </p:nvGrpSpPr>
        <p:grpSpPr>
          <a:xfrm>
            <a:off x="988613" y="661867"/>
            <a:ext cx="9755305" cy="6232281"/>
            <a:chOff x="988613" y="661867"/>
            <a:chExt cx="9755305" cy="6232281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19980A1-0AE1-D3A3-1F47-D118922BB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42048"/>
            <a:stretch>
              <a:fillRect/>
            </a:stretch>
          </p:blipFill>
          <p:spPr>
            <a:xfrm>
              <a:off x="1026052" y="661867"/>
              <a:ext cx="9717866" cy="3345788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270532CC-8A8B-B017-5FFC-320333CC669F}"/>
                </a:ext>
              </a:extLst>
            </p:cNvPr>
            <p:cNvSpPr txBox="1"/>
            <p:nvPr/>
          </p:nvSpPr>
          <p:spPr>
            <a:xfrm>
              <a:off x="1559309" y="4101956"/>
              <a:ext cx="9184609" cy="830997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</a:rPr>
                <a:t>Significantly enhanced the absolute abundance of functional genes </a:t>
              </a:r>
              <a:r>
                <a:rPr lang="en-US" altLang="zh-CN" sz="2400" b="1" dirty="0">
                  <a:solidFill>
                    <a:srgbClr val="FF0000"/>
                  </a:solidFill>
                </a:rPr>
                <a:t>driving nitrification and denitrification processes</a:t>
              </a:r>
              <a:endParaRPr lang="zh-CN" alt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EDE3801F-2736-044B-572E-83B0AF575103}"/>
                </a:ext>
              </a:extLst>
            </p:cNvPr>
            <p:cNvSpPr txBox="1"/>
            <p:nvPr/>
          </p:nvSpPr>
          <p:spPr>
            <a:xfrm rot="10800000">
              <a:off x="988613" y="5020878"/>
              <a:ext cx="492443" cy="1873270"/>
            </a:xfrm>
            <a:prstGeom prst="rect">
              <a:avLst/>
            </a:prstGeom>
            <a:solidFill>
              <a:srgbClr val="FFFF00"/>
            </a:solidFill>
          </p:spPr>
          <p:txBody>
            <a:bodyPr vert="eaVert" wrap="none" rtlCol="0">
              <a:spAutoFit/>
            </a:bodyPr>
            <a:lstStyle/>
            <a:p>
              <a:r>
                <a:rPr lang="en-US" altLang="zh-CN" sz="2000" b="1" dirty="0"/>
                <a:t>Metagenomics</a:t>
              </a:r>
              <a:endParaRPr lang="zh-CN" altLang="en-US" sz="2000" b="1" dirty="0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8FD4688A-FD18-068C-3573-A96AAB23986C}"/>
                </a:ext>
              </a:extLst>
            </p:cNvPr>
            <p:cNvSpPr txBox="1"/>
            <p:nvPr/>
          </p:nvSpPr>
          <p:spPr>
            <a:xfrm rot="10800000">
              <a:off x="1000332" y="4101956"/>
              <a:ext cx="492443" cy="839349"/>
            </a:xfrm>
            <a:prstGeom prst="rect">
              <a:avLst/>
            </a:prstGeom>
            <a:solidFill>
              <a:srgbClr val="FFC000"/>
            </a:solidFill>
          </p:spPr>
          <p:txBody>
            <a:bodyPr vert="eaVert" wrap="square" rtlCol="0">
              <a:spAutoFit/>
            </a:bodyPr>
            <a:lstStyle/>
            <a:p>
              <a:r>
                <a:rPr lang="en-US" altLang="zh-CN" sz="2000" b="1" dirty="0"/>
                <a:t>qPCR</a:t>
              </a:r>
              <a:endParaRPr lang="zh-CN" altLang="en-US" sz="2000" b="1" dirty="0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520DBEFC-D2CE-526C-4EDF-D7FA6F5E4361}"/>
                </a:ext>
              </a:extLst>
            </p:cNvPr>
            <p:cNvSpPr txBox="1"/>
            <p:nvPr/>
          </p:nvSpPr>
          <p:spPr>
            <a:xfrm>
              <a:off x="1559309" y="5020878"/>
              <a:ext cx="9184609" cy="1569660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</a:rPr>
                <a:t>The shift from natural ecosystems to intensive agriculture amplified genetic potential for </a:t>
              </a:r>
              <a:r>
                <a:rPr lang="en-US" altLang="zh-CN" sz="2400" b="1" dirty="0">
                  <a:solidFill>
                    <a:srgbClr val="FF0000"/>
                  </a:solidFill>
                </a:rPr>
                <a:t>N</a:t>
              </a:r>
              <a:r>
                <a:rPr lang="en-US" altLang="zh-CN" sz="2400" b="1" baseline="-25000" dirty="0">
                  <a:solidFill>
                    <a:srgbClr val="FF0000"/>
                  </a:solidFill>
                </a:rPr>
                <a:t>2</a:t>
              </a:r>
              <a:r>
                <a:rPr lang="en-US" altLang="zh-CN" sz="2400" b="1" dirty="0">
                  <a:solidFill>
                    <a:srgbClr val="FF0000"/>
                  </a:solidFill>
                </a:rPr>
                <a:t>O production by enriching denitrifying guilds (e.g., </a:t>
              </a:r>
              <a:r>
                <a:rPr lang="en-US" altLang="zh-CN" sz="2400" b="1" dirty="0" err="1">
                  <a:solidFill>
                    <a:srgbClr val="FF0000"/>
                  </a:solidFill>
                </a:rPr>
                <a:t>Pseudomonadota</a:t>
              </a:r>
              <a:r>
                <a:rPr lang="en-US" altLang="zh-CN" sz="2400" b="1" dirty="0">
                  <a:solidFill>
                    <a:srgbClr val="FF0000"/>
                  </a:solidFill>
                </a:rPr>
                <a:t>) </a:t>
              </a:r>
              <a:r>
                <a:rPr lang="en-US" altLang="zh-CN" sz="2400" b="1" dirty="0">
                  <a:solidFill>
                    <a:schemeClr val="bg1"/>
                  </a:solidFill>
                </a:rPr>
                <a:t>while disrupting the functional equilibrium of denitrification pathways</a:t>
              </a:r>
              <a:endParaRPr lang="zh-CN" altLang="en-US" sz="2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DE094332-79F3-64DC-BF05-1E879438F3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7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437"/>
    </mc:Choice>
    <mc:Fallback>
      <p:transition spd="slow" advTm="71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39540</TotalTime>
  <Words>171</Words>
  <Application>Microsoft Office PowerPoint</Application>
  <PresentationFormat>宽屏</PresentationFormat>
  <Paragraphs>24</Paragraphs>
  <Slides>3</Slides>
  <Notes>3</Notes>
  <HiddenSlides>0</HiddenSlides>
  <MMClips>3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9" baseType="lpstr">
      <vt:lpstr>等线</vt:lpstr>
      <vt:lpstr>微软雅黑</vt:lpstr>
      <vt:lpstr>Arial</vt:lpstr>
      <vt:lpstr>Times New Roman</vt:lpstr>
      <vt:lpstr>Wingdings</vt:lpstr>
      <vt:lpstr>1_Office 主题​​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NO2 Inversion with Observation Bias Correction</dc:title>
  <dc:creator>Li</dc:creator>
  <cp:lastModifiedBy>Shen Weishou </cp:lastModifiedBy>
  <cp:revision>112</cp:revision>
  <dcterms:created xsi:type="dcterms:W3CDTF">2023-04-05T05:10:55Z</dcterms:created>
  <dcterms:modified xsi:type="dcterms:W3CDTF">2026-05-05T10:41:34Z</dcterms:modified>
</cp:coreProperties>
</file>