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175" r:id="rId2"/>
    <p:sldId id="2172" r:id="rId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004695"/>
    <a:srgbClr val="0A3886"/>
    <a:srgbClr val="F5F8FD"/>
    <a:srgbClr val="28366A"/>
    <a:srgbClr val="042D7B"/>
    <a:srgbClr val="F2F7FD"/>
    <a:srgbClr val="002C87"/>
    <a:srgbClr val="1D2B62"/>
    <a:srgbClr val="042A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92" autoAdjust="0"/>
    <p:restoredTop sz="67561" autoAdjust="0"/>
  </p:normalViewPr>
  <p:slideViewPr>
    <p:cSldViewPr snapToGrid="0">
      <p:cViewPr varScale="1">
        <p:scale>
          <a:sx n="67" d="100"/>
          <a:sy n="67" d="100"/>
        </p:scale>
        <p:origin x="946" y="4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55B4-5B77-420D-BED4-1D249DC36735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2DA436-45FD-4888-ADE3-6FD6B3D773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286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2B7FA-6139-3235-B67C-CBEC1B908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80C0352-8F38-B7E0-E40A-BD8755C1B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2948072-72EC-2006-0194-FB2952179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800" b="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9B607E1-CC2D-2074-5542-5F22A02C8F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2DA436-45FD-4888-ADE3-6FD6B3D7734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154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0305B-712A-8F5A-7B1E-6FA419A3A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80D582E-202D-7B32-B843-8C0323C9AF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BD3899E-EF84-83F0-2711-B549784F6A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7071D78-07B5-6D4B-B186-DC09E31E08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2DA436-45FD-4888-ADE3-6FD6B3D7734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505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679476-3845-C9E9-2901-1E154838E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13F52E1-57CD-0F50-986E-38CA79941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959B98-5AD3-0BD1-4CE5-FB40C4693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F9AD-448A-481B-B061-C074F2035E82}" type="datetime1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197CFA-B990-55BE-5C2C-22D615EC6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ABCF92-F0DC-42C5-8B2F-B4B10C93F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7A46-A956-4308-8A7F-8CDB1FDEEF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509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BE15E-785D-A9B8-0F15-7FA41D3AB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6CBDB2B-E3C2-535D-0DFF-4488B59B92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67A7C9-39BE-B4E6-D668-E8D551CFB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DD94D-7E77-4261-933E-D8BD1A826664}" type="datetime1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C37E60-196B-A9D1-370D-61741E61E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2EFDF6-F611-03EA-B733-14A016FCB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7A46-A956-4308-8A7F-8CDB1FDEEF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507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5B9FE4-4480-9D32-9FF3-ADC15D51CC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B3CA4FE-718C-543A-39EE-7F9EC9B4BA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952046-D451-90F3-6C21-5B3C36483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2296C-07C8-4F2E-B914-2A97608A9B9D}" type="datetime1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789034-518A-EE0A-D5CB-2C69931B6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D1035D-0436-1F86-2889-8A55A45D5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7A46-A956-4308-8A7F-8CDB1FDEEF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344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848FCC-8E07-50FE-2B98-B1134ABB3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1435EB-389D-0A60-F3BD-6A4120DB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B94A62F-191D-32F6-78A0-1C9B430BA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5A779-1F59-4274-9CC8-32F730313074}" type="datetime1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CEBD1F-0099-22B3-0B9D-818BF5127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C5F111-B6B1-8505-2E23-1BF28E599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7A46-A956-4308-8A7F-8CDB1FDEEF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307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339B86-CC67-EE07-F568-D0BBE2FE8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716BC1-D6BF-1645-15AE-19DB3B863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E37716-E639-7C17-1B22-44440763C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41696-2D02-4AD5-AA1A-81E050BBE0D7}" type="datetime1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32448A-9DEA-C27C-4C88-52B8DF68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A7FB2B-4F8F-41CD-71F9-C8EE0D9BD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7A46-A956-4308-8A7F-8CDB1FDEEF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94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953D09-A2C6-61B0-3ED3-85B060D6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742015-5308-DFC3-6570-28C87E765A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158911D-0574-4F18-9E09-EA9BC4879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9989FB7-3F54-9E04-D02D-2207C352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E5F0-50CD-4632-8913-66D2D62437CC}" type="datetime1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DB2CA8-BEE6-C349-EC43-CD5EA180D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32567-0464-1A45-5ECD-F2295FD0A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7A46-A956-4308-8A7F-8CDB1FDEEF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5861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0824D9-C835-C7D6-8B2E-C898A6124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DC242AA-9CB2-CB1F-10AF-D77340FDF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FD7CBF8-DEF5-1183-6040-0FD607703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022BFB-081D-8367-E148-9D9EA9FD5B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CD2D81D-B130-C10A-8285-EE7B278C9F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905F50B-1727-8190-D6E3-6CC2423CD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BA737-B595-48E5-8C5D-1EE3B29AFA08}" type="datetime1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9EAD3C9-5158-80C1-5842-983E3028D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70D608F-CCC2-8875-460E-173AE8498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7A46-A956-4308-8A7F-8CDB1FDEEF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859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D5D649-DA3F-B1C6-6EEC-B1F854EC0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96BF8-3652-104B-C5B4-58146D53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16BA-0FC5-4C78-A8E2-CEAE67F125A6}" type="datetime1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4D025F0-35E9-CAC7-6A17-1AE71B569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1E5CA13-561F-ED6C-58B0-AB0440512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7A46-A956-4308-8A7F-8CDB1FDEEF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820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95B79A6-906D-3BE9-B3E4-296D6E0B0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47A9-7320-4C4C-A22E-E50CD2909F8B}" type="datetime1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9E758F-345F-D4E9-BE43-E6AB9F5E4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7D9821-6C03-2E25-2B13-A1A2C6638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7A46-A956-4308-8A7F-8CDB1FDEEF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840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F6F93E-23A5-3D88-6B99-E2CAD5D98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240402-3285-678E-4CC3-8ADF944DC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F64BA72-1EA5-0F4C-550E-9A13F913B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FD4366-2559-4B24-4FA7-3296BAB2C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A436-E112-4C54-B112-66CB76759C3E}" type="datetime1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295A6F0-F818-8D61-3055-EB1896B0F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A805F16-8F25-A5DF-7C87-8238442E8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7A46-A956-4308-8A7F-8CDB1FDEEF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037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2B261C-B7C3-4970-BB65-36933D0CE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C5FBBCA-3FED-B56A-3D44-B8522FAAA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DF21CC0-BEE3-025F-96AC-9E4010613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1576D73-F6E1-91B3-995A-295F45211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EB48E-4119-4405-B26E-19F467A9A8D5}" type="datetime1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B672FE-573C-45ED-E348-D143DE58C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47AF957-2A7D-E456-AA16-BBF25612B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87A46-A956-4308-8A7F-8CDB1FDEEF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665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32AD36D-5C3D-E7C6-66A5-5873E7623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3FA028B-1E70-180B-6467-134D4ED8F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148AB1-49FE-C549-1D04-0B04F4B01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10BB4-13BD-4D69-B2B9-ACCAC9B0736E}" type="datetime1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E945B0-BFC6-F34D-12B5-16B3B538E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A00D6B-3C49-B885-93AA-FB2AC318E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87A46-A956-4308-8A7F-8CDB1FDEEF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24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601AF-9D81-452F-C56B-645EB3EA1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图片 142">
            <a:extLst>
              <a:ext uri="{FF2B5EF4-FFF2-40B4-BE49-F238E27FC236}">
                <a16:creationId xmlns:a16="http://schemas.microsoft.com/office/drawing/2014/main" id="{0E096228-6CE7-2D7C-EC5D-912F4237A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6" b="25566"/>
          <a:stretch>
            <a:fillRect/>
          </a:stretch>
        </p:blipFill>
        <p:spPr>
          <a:xfrm>
            <a:off x="8452628" y="3048295"/>
            <a:ext cx="3630188" cy="936387"/>
          </a:xfrm>
          <a:prstGeom prst="rect">
            <a:avLst/>
          </a:prstGeom>
        </p:spPr>
      </p:pic>
      <p:sp>
        <p:nvSpPr>
          <p:cNvPr id="137" name="矩形: 圆角 136">
            <a:extLst>
              <a:ext uri="{FF2B5EF4-FFF2-40B4-BE49-F238E27FC236}">
                <a16:creationId xmlns:a16="http://schemas.microsoft.com/office/drawing/2014/main" id="{9DF3055D-C666-0BEE-1056-B48362CD8811}"/>
              </a:ext>
            </a:extLst>
          </p:cNvPr>
          <p:cNvSpPr/>
          <p:nvPr/>
        </p:nvSpPr>
        <p:spPr>
          <a:xfrm>
            <a:off x="201735" y="4087031"/>
            <a:ext cx="3145738" cy="1288706"/>
          </a:xfrm>
          <a:prstGeom prst="roundRect">
            <a:avLst/>
          </a:prstGeom>
          <a:solidFill>
            <a:srgbClr val="FEFB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73D89E94-4143-1C63-F71E-74AD3DA05206}"/>
              </a:ext>
            </a:extLst>
          </p:cNvPr>
          <p:cNvSpPr/>
          <p:nvPr/>
        </p:nvSpPr>
        <p:spPr>
          <a:xfrm>
            <a:off x="3664371" y="1855770"/>
            <a:ext cx="4554153" cy="2243364"/>
          </a:xfrm>
          <a:prstGeom prst="roundRect">
            <a:avLst/>
          </a:prstGeom>
          <a:solidFill>
            <a:srgbClr val="F3F8F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CF99BB3-D879-4930-B874-681EE163E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" t="4434" r="17448" b="4324"/>
          <a:stretch>
            <a:fillRect/>
          </a:stretch>
        </p:blipFill>
        <p:spPr>
          <a:xfrm>
            <a:off x="154198" y="1868555"/>
            <a:ext cx="3163352" cy="1220976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70DBD419-EF7C-3D07-E117-8FC40D8D9550}"/>
              </a:ext>
            </a:extLst>
          </p:cNvPr>
          <p:cNvSpPr txBox="1"/>
          <p:nvPr/>
        </p:nvSpPr>
        <p:spPr>
          <a:xfrm>
            <a:off x="3669575" y="565707"/>
            <a:ext cx="7897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>
                <a:solidFill>
                  <a:srgbClr val="043478"/>
                </a:solidFill>
              </a:rPr>
              <a:t>Based on Multi-source Data and Machine Learning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BCF87E8A-403E-B531-EFFB-FFE38DA7A6C5}"/>
              </a:ext>
            </a:extLst>
          </p:cNvPr>
          <p:cNvSpPr/>
          <p:nvPr/>
        </p:nvSpPr>
        <p:spPr>
          <a:xfrm>
            <a:off x="126629" y="1142684"/>
            <a:ext cx="3302000" cy="441393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顶角 7">
            <a:extLst>
              <a:ext uri="{FF2B5EF4-FFF2-40B4-BE49-F238E27FC236}">
                <a16:creationId xmlns:a16="http://schemas.microsoft.com/office/drawing/2014/main" id="{9E8A0924-28DF-F3C8-8749-79E548EF0888}"/>
              </a:ext>
            </a:extLst>
          </p:cNvPr>
          <p:cNvSpPr/>
          <p:nvPr/>
        </p:nvSpPr>
        <p:spPr>
          <a:xfrm>
            <a:off x="117432" y="1117600"/>
            <a:ext cx="3302000" cy="629035"/>
          </a:xfrm>
          <a:prstGeom prst="round2SameRect">
            <a:avLst/>
          </a:prstGeom>
          <a:solidFill>
            <a:srgbClr val="01449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D3C4573-A422-3B5E-5F2C-363250320943}"/>
              </a:ext>
            </a:extLst>
          </p:cNvPr>
          <p:cNvSpPr txBox="1"/>
          <p:nvPr/>
        </p:nvSpPr>
        <p:spPr>
          <a:xfrm>
            <a:off x="440376" y="1261980"/>
            <a:ext cx="2775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Why fatalities occur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DA5A267-D3FD-8FFE-9BA3-5E35003BCEB5}"/>
              </a:ext>
            </a:extLst>
          </p:cNvPr>
          <p:cNvSpPr txBox="1"/>
          <p:nvPr/>
        </p:nvSpPr>
        <p:spPr>
          <a:xfrm>
            <a:off x="196936" y="3335899"/>
            <a:ext cx="3058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Severe building damage/collapse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People are inside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1C37CF45-A255-89A6-0DF1-84EDDCE73E88}"/>
              </a:ext>
            </a:extLst>
          </p:cNvPr>
          <p:cNvSpPr/>
          <p:nvPr/>
        </p:nvSpPr>
        <p:spPr>
          <a:xfrm>
            <a:off x="3546268" y="1117600"/>
            <a:ext cx="4756069" cy="441393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顶角 17">
            <a:extLst>
              <a:ext uri="{FF2B5EF4-FFF2-40B4-BE49-F238E27FC236}">
                <a16:creationId xmlns:a16="http://schemas.microsoft.com/office/drawing/2014/main" id="{2DFA21B2-4EAD-2F55-A7D2-BC7058A01B19}"/>
              </a:ext>
            </a:extLst>
          </p:cNvPr>
          <p:cNvSpPr/>
          <p:nvPr/>
        </p:nvSpPr>
        <p:spPr>
          <a:xfrm>
            <a:off x="3546268" y="1117600"/>
            <a:ext cx="4756069" cy="626237"/>
          </a:xfrm>
          <a:prstGeom prst="round2SameRect">
            <a:avLst/>
          </a:prstGeom>
          <a:solidFill>
            <a:srgbClr val="01449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268DB02-35F2-8EC5-A07B-DC0C772EE1CD}"/>
              </a:ext>
            </a:extLst>
          </p:cNvPr>
          <p:cNvSpPr txBox="1"/>
          <p:nvPr/>
        </p:nvSpPr>
        <p:spPr>
          <a:xfrm>
            <a:off x="3576179" y="1264117"/>
            <a:ext cx="5319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building function and height matter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F0C7204A-8B7F-A0FD-3CC0-F650269FFC23}"/>
              </a:ext>
            </a:extLst>
          </p:cNvPr>
          <p:cNvSpPr/>
          <p:nvPr/>
        </p:nvSpPr>
        <p:spPr>
          <a:xfrm>
            <a:off x="8410298" y="1142684"/>
            <a:ext cx="3652830" cy="441393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？</a:t>
            </a:r>
          </a:p>
        </p:txBody>
      </p:sp>
      <p:sp>
        <p:nvSpPr>
          <p:cNvPr id="27" name="矩形: 圆顶角 26">
            <a:extLst>
              <a:ext uri="{FF2B5EF4-FFF2-40B4-BE49-F238E27FC236}">
                <a16:creationId xmlns:a16="http://schemas.microsoft.com/office/drawing/2014/main" id="{4ECC52A6-D39E-326C-38D1-CA5A7DF6A18B}"/>
              </a:ext>
            </a:extLst>
          </p:cNvPr>
          <p:cNvSpPr/>
          <p:nvPr/>
        </p:nvSpPr>
        <p:spPr>
          <a:xfrm>
            <a:off x="8409138" y="1117600"/>
            <a:ext cx="3653990" cy="626237"/>
          </a:xfrm>
          <a:prstGeom prst="round2SameRect">
            <a:avLst/>
          </a:prstGeom>
          <a:solidFill>
            <a:srgbClr val="01449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093F5F0-9ED9-CBC7-D941-ED654A659B8D}"/>
              </a:ext>
            </a:extLst>
          </p:cNvPr>
          <p:cNvSpPr txBox="1"/>
          <p:nvPr/>
        </p:nvSpPr>
        <p:spPr>
          <a:xfrm>
            <a:off x="8974727" y="1269316"/>
            <a:ext cx="35402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Challenge and solution</a:t>
            </a:r>
            <a:endParaRPr lang="zh-CN" altLang="en-US" dirty="0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B9BC3A7D-A353-53B4-34F1-6D30651FE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4294" y="2385232"/>
            <a:ext cx="1704167" cy="1044198"/>
          </a:xfrm>
          <a:prstGeom prst="rect">
            <a:avLst/>
          </a:prstGeom>
        </p:spPr>
      </p:pic>
      <p:sp>
        <p:nvSpPr>
          <p:cNvPr id="53" name="文本框 52">
            <a:extLst>
              <a:ext uri="{FF2B5EF4-FFF2-40B4-BE49-F238E27FC236}">
                <a16:creationId xmlns:a16="http://schemas.microsoft.com/office/drawing/2014/main" id="{50BB148A-47B5-32CD-0A55-89EEFF1E0D76}"/>
              </a:ext>
            </a:extLst>
          </p:cNvPr>
          <p:cNvSpPr txBox="1"/>
          <p:nvPr/>
        </p:nvSpPr>
        <p:spPr>
          <a:xfrm>
            <a:off x="3736217" y="1931706"/>
            <a:ext cx="40491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4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indoor population exposure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95E9E63C-6CAD-E657-8F0C-68C130FC8C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6" t="28849" r="19988" b="10339"/>
          <a:stretch>
            <a:fillRect/>
          </a:stretch>
        </p:blipFill>
        <p:spPr>
          <a:xfrm>
            <a:off x="6698515" y="2434071"/>
            <a:ext cx="1452940" cy="845151"/>
          </a:xfrm>
          <a:prstGeom prst="rect">
            <a:avLst/>
          </a:prstGeom>
        </p:spPr>
      </p:pic>
      <p:sp>
        <p:nvSpPr>
          <p:cNvPr id="63" name="文本框 62">
            <a:extLst>
              <a:ext uri="{FF2B5EF4-FFF2-40B4-BE49-F238E27FC236}">
                <a16:creationId xmlns:a16="http://schemas.microsoft.com/office/drawing/2014/main" id="{DF537340-8284-FACD-6AFF-6802753FE65D}"/>
              </a:ext>
            </a:extLst>
          </p:cNvPr>
          <p:cNvSpPr txBox="1"/>
          <p:nvPr/>
        </p:nvSpPr>
        <p:spPr>
          <a:xfrm>
            <a:off x="3767633" y="3551893"/>
            <a:ext cx="51074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BFT affects indoor occupancy rate and activity 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BH reflects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potential indoor capacity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034A2EDF-9A5C-037C-7834-6E41F7C362EF}"/>
              </a:ext>
            </a:extLst>
          </p:cNvPr>
          <p:cNvSpPr/>
          <p:nvPr/>
        </p:nvSpPr>
        <p:spPr>
          <a:xfrm>
            <a:off x="3651243" y="4251992"/>
            <a:ext cx="4542941" cy="929608"/>
          </a:xfrm>
          <a:prstGeom prst="roundRect">
            <a:avLst/>
          </a:prstGeom>
          <a:solidFill>
            <a:srgbClr val="F7FC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967AA3CB-AF18-84F5-5D90-BF16A9B824C6}"/>
              </a:ext>
            </a:extLst>
          </p:cNvPr>
          <p:cNvSpPr txBox="1"/>
          <p:nvPr/>
        </p:nvSpPr>
        <p:spPr>
          <a:xfrm>
            <a:off x="3736217" y="4316514"/>
            <a:ext cx="42506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 b="1">
                <a:solidFill>
                  <a:srgbClr val="04347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From building vulnerability</a:t>
            </a:r>
            <a:endParaRPr lang="zh-CN" altLang="en-US" dirty="0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291F6586-1BB0-C5F2-4B35-0D85EF5C469D}"/>
              </a:ext>
            </a:extLst>
          </p:cNvPr>
          <p:cNvSpPr txBox="1"/>
          <p:nvPr/>
        </p:nvSpPr>
        <p:spPr>
          <a:xfrm>
            <a:off x="3767633" y="4579365"/>
            <a:ext cx="41096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1200" dirty="0"/>
              <a:t>Key parameters for structure inference</a:t>
            </a:r>
          </a:p>
          <a:p>
            <a:r>
              <a:rPr lang="en-US" altLang="zh-CN" sz="1200" dirty="0"/>
              <a:t>Support building vulnerability analysis</a:t>
            </a:r>
            <a:endParaRPr lang="zh-CN" altLang="en-US" sz="1200" dirty="0"/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B907C10A-B28F-6B29-AC91-597EE9F5ECFE}"/>
              </a:ext>
            </a:extLst>
          </p:cNvPr>
          <p:cNvSpPr txBox="1"/>
          <p:nvPr/>
        </p:nvSpPr>
        <p:spPr>
          <a:xfrm>
            <a:off x="8449617" y="2770452"/>
            <a:ext cx="32048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4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function type (BFT)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057E5303-2080-8061-FB40-B084217AB067}"/>
              </a:ext>
            </a:extLst>
          </p:cNvPr>
          <p:cNvSpPr txBox="1"/>
          <p:nvPr/>
        </p:nvSpPr>
        <p:spPr>
          <a:xfrm>
            <a:off x="8505709" y="4064751"/>
            <a:ext cx="32048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4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height (BH)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矩形: 圆角 97">
            <a:extLst>
              <a:ext uri="{FF2B5EF4-FFF2-40B4-BE49-F238E27FC236}">
                <a16:creationId xmlns:a16="http://schemas.microsoft.com/office/drawing/2014/main" id="{C4BB38D0-13D2-9FF0-5F0F-BEDB8B570AC6}"/>
              </a:ext>
            </a:extLst>
          </p:cNvPr>
          <p:cNvSpPr/>
          <p:nvPr/>
        </p:nvSpPr>
        <p:spPr>
          <a:xfrm>
            <a:off x="8465043" y="1866604"/>
            <a:ext cx="3543339" cy="819860"/>
          </a:xfrm>
          <a:prstGeom prst="roundRect">
            <a:avLst/>
          </a:prstGeom>
          <a:solidFill>
            <a:srgbClr val="FEFBE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D6CEB6EE-9540-29E5-67E0-EBAB0DFD0E8C}"/>
              </a:ext>
            </a:extLst>
          </p:cNvPr>
          <p:cNvSpPr txBox="1"/>
          <p:nvPr/>
        </p:nvSpPr>
        <p:spPr>
          <a:xfrm>
            <a:off x="8541626" y="1911319"/>
            <a:ext cx="335545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Challenge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large-scale acquisition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dynamic updating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矩形: 圆角 101">
            <a:extLst>
              <a:ext uri="{FF2B5EF4-FFF2-40B4-BE49-F238E27FC236}">
                <a16:creationId xmlns:a16="http://schemas.microsoft.com/office/drawing/2014/main" id="{93611AB7-98EA-6AC3-3147-CC9E9E66109D}"/>
              </a:ext>
            </a:extLst>
          </p:cNvPr>
          <p:cNvSpPr/>
          <p:nvPr/>
        </p:nvSpPr>
        <p:spPr>
          <a:xfrm>
            <a:off x="126628" y="5816646"/>
            <a:ext cx="10693772" cy="796650"/>
          </a:xfrm>
          <a:prstGeom prst="roundRect">
            <a:avLst/>
          </a:prstGeom>
          <a:solidFill>
            <a:srgbClr val="FEFBE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60AC039B-5CFF-CFD7-C96B-0A854A7D40D1}"/>
              </a:ext>
            </a:extLst>
          </p:cNvPr>
          <p:cNvSpPr txBox="1"/>
          <p:nvPr/>
        </p:nvSpPr>
        <p:spPr>
          <a:xfrm>
            <a:off x="1970810" y="5924887"/>
            <a:ext cx="88636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Multi-source data and machine learning make large-scale, updatable building exposure extraction possible.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D2CC3827-048C-D251-EA50-3D03F256171B}"/>
              </a:ext>
            </a:extLst>
          </p:cNvPr>
          <p:cNvCxnSpPr/>
          <p:nvPr/>
        </p:nvCxnSpPr>
        <p:spPr>
          <a:xfrm>
            <a:off x="220177" y="3226622"/>
            <a:ext cx="3012344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9" name="直接连接符 118">
            <a:extLst>
              <a:ext uri="{FF2B5EF4-FFF2-40B4-BE49-F238E27FC236}">
                <a16:creationId xmlns:a16="http://schemas.microsoft.com/office/drawing/2014/main" id="{5222D366-DC08-5D03-E573-52ADD8223EA4}"/>
              </a:ext>
            </a:extLst>
          </p:cNvPr>
          <p:cNvCxnSpPr/>
          <p:nvPr/>
        </p:nvCxnSpPr>
        <p:spPr>
          <a:xfrm>
            <a:off x="220177" y="3919114"/>
            <a:ext cx="3012344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27" name="图片 126">
            <a:extLst>
              <a:ext uri="{FF2B5EF4-FFF2-40B4-BE49-F238E27FC236}">
                <a16:creationId xmlns:a16="http://schemas.microsoft.com/office/drawing/2014/main" id="{27A48CA9-3F00-6F88-DB03-DE5D4B4B10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6" y="5877387"/>
            <a:ext cx="783319" cy="783319"/>
          </a:xfrm>
          <a:prstGeom prst="rect">
            <a:avLst/>
          </a:prstGeom>
        </p:spPr>
      </p:pic>
      <p:pic>
        <p:nvPicPr>
          <p:cNvPr id="129" name="图片 128">
            <a:extLst>
              <a:ext uri="{FF2B5EF4-FFF2-40B4-BE49-F238E27FC236}">
                <a16:creationId xmlns:a16="http://schemas.microsoft.com/office/drawing/2014/main" id="{AB338377-8848-A844-B48C-D1EDDBCB1E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85" y="5759524"/>
            <a:ext cx="554054" cy="890120"/>
          </a:xfrm>
          <a:prstGeom prst="rect">
            <a:avLst/>
          </a:prstGeom>
        </p:spPr>
      </p:pic>
      <p:pic>
        <p:nvPicPr>
          <p:cNvPr id="135" name="图片 134">
            <a:extLst>
              <a:ext uri="{FF2B5EF4-FFF2-40B4-BE49-F238E27FC236}">
                <a16:creationId xmlns:a16="http://schemas.microsoft.com/office/drawing/2014/main" id="{5B1D4293-8125-9F4F-94CD-67D2C53826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148" y="4790002"/>
            <a:ext cx="617027" cy="617027"/>
          </a:xfrm>
          <a:prstGeom prst="rect">
            <a:avLst/>
          </a:prstGeom>
        </p:spPr>
      </p:pic>
      <p:sp>
        <p:nvSpPr>
          <p:cNvPr id="136" name="文本框 135">
            <a:extLst>
              <a:ext uri="{FF2B5EF4-FFF2-40B4-BE49-F238E27FC236}">
                <a16:creationId xmlns:a16="http://schemas.microsoft.com/office/drawing/2014/main" id="{32E20F26-A82E-5F9B-F193-4F64407010F4}"/>
              </a:ext>
            </a:extLst>
          </p:cNvPr>
          <p:cNvSpPr txBox="1"/>
          <p:nvPr/>
        </p:nvSpPr>
        <p:spPr>
          <a:xfrm>
            <a:off x="196936" y="4210033"/>
            <a:ext cx="35305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Fine –scale fatality risk assessment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building vulnerability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indoor population distribution </a:t>
            </a:r>
          </a:p>
        </p:txBody>
      </p:sp>
      <p:sp>
        <p:nvSpPr>
          <p:cNvPr id="140" name="文本框 139">
            <a:extLst>
              <a:ext uri="{FF2B5EF4-FFF2-40B4-BE49-F238E27FC236}">
                <a16:creationId xmlns:a16="http://schemas.microsoft.com/office/drawing/2014/main" id="{3AA17CCF-2B89-0B9C-1155-68CF05475BE7}"/>
              </a:ext>
            </a:extLst>
          </p:cNvPr>
          <p:cNvSpPr txBox="1"/>
          <p:nvPr/>
        </p:nvSpPr>
        <p:spPr>
          <a:xfrm>
            <a:off x="0" y="192333"/>
            <a:ext cx="12065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CN" sz="2000" b="1" dirty="0">
                <a:solidFill>
                  <a:srgbClr val="04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High-resolution Building Exposure Extraction for Fine-scale Earthquake Fatality Risk Assessment</a:t>
            </a:r>
          </a:p>
        </p:txBody>
      </p:sp>
      <p:pic>
        <p:nvPicPr>
          <p:cNvPr id="145" name="图片 144">
            <a:extLst>
              <a:ext uri="{FF2B5EF4-FFF2-40B4-BE49-F238E27FC236}">
                <a16:creationId xmlns:a16="http://schemas.microsoft.com/office/drawing/2014/main" id="{033CF083-B1B8-768F-85D1-C925CEE92E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8" b="27946"/>
          <a:stretch>
            <a:fillRect/>
          </a:stretch>
        </p:blipFill>
        <p:spPr>
          <a:xfrm>
            <a:off x="8396837" y="4353169"/>
            <a:ext cx="3685979" cy="876509"/>
          </a:xfrm>
          <a:prstGeom prst="rect">
            <a:avLst/>
          </a:prstGeom>
        </p:spPr>
      </p:pic>
      <p:sp>
        <p:nvSpPr>
          <p:cNvPr id="146" name="object 2">
            <a:extLst>
              <a:ext uri="{FF2B5EF4-FFF2-40B4-BE49-F238E27FC236}">
                <a16:creationId xmlns:a16="http://schemas.microsoft.com/office/drawing/2014/main" id="{E892A0B4-6EAF-F528-0C6A-6FA8BACFB0F0}"/>
              </a:ext>
            </a:extLst>
          </p:cNvPr>
          <p:cNvSpPr/>
          <p:nvPr/>
        </p:nvSpPr>
        <p:spPr>
          <a:xfrm>
            <a:off x="761" y="930787"/>
            <a:ext cx="12191365" cy="0"/>
          </a:xfrm>
          <a:custGeom>
            <a:avLst/>
            <a:gdLst/>
            <a:ahLst/>
            <a:cxnLst/>
            <a:rect l="l" t="t" r="r" b="b"/>
            <a:pathLst>
              <a:path w="12191365">
                <a:moveTo>
                  <a:pt x="0" y="0"/>
                </a:moveTo>
                <a:lnTo>
                  <a:pt x="12191238" y="0"/>
                </a:lnTo>
              </a:path>
            </a:pathLst>
          </a:cu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8" name="图片 147">
            <a:extLst>
              <a:ext uri="{FF2B5EF4-FFF2-40B4-BE49-F238E27FC236}">
                <a16:creationId xmlns:a16="http://schemas.microsoft.com/office/drawing/2014/main" id="{786D1245-892E-267B-A5A8-742FBA62E8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216" y="5808331"/>
            <a:ext cx="792505" cy="792505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CC8A4C5-EA29-F198-6C8C-C0E8AE13F51A}"/>
              </a:ext>
            </a:extLst>
          </p:cNvPr>
          <p:cNvSpPr txBox="1"/>
          <p:nvPr/>
        </p:nvSpPr>
        <p:spPr>
          <a:xfrm>
            <a:off x="10877959" y="6600836"/>
            <a:ext cx="154168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Abstract / OSPP</a:t>
            </a:r>
            <a:endParaRPr lang="zh-CN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1C84F52-5F21-5191-6886-68D71EF8F1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550" y="2374769"/>
            <a:ext cx="1125931" cy="112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8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3"/>
    </mc:Choice>
    <mc:Fallback xmlns="">
      <p:transition spd="slow" advTm="340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8F884-905B-AEC8-B212-1D7E80235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文本框 102">
            <a:extLst>
              <a:ext uri="{FF2B5EF4-FFF2-40B4-BE49-F238E27FC236}">
                <a16:creationId xmlns:a16="http://schemas.microsoft.com/office/drawing/2014/main" id="{773C5CFB-7E0A-D52D-5CDA-BD3EACD5E43D}"/>
              </a:ext>
            </a:extLst>
          </p:cNvPr>
          <p:cNvSpPr txBox="1"/>
          <p:nvPr/>
        </p:nvSpPr>
        <p:spPr>
          <a:xfrm>
            <a:off x="169785" y="1188916"/>
            <a:ext cx="7714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b="1" dirty="0">
                <a:solidFill>
                  <a:srgbClr val="04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on fine-scale earthquake fatality risk assessment </a:t>
            </a:r>
            <a:r>
              <a:rPr lang="zh-CN" altLang="en-US" b="1" dirty="0">
                <a:solidFill>
                  <a:srgbClr val="04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b="1" dirty="0">
              <a:solidFill>
                <a:srgbClr val="0434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B519A45-712B-F90E-41BC-77938D87FFF2}"/>
              </a:ext>
            </a:extLst>
          </p:cNvPr>
          <p:cNvSpPr txBox="1"/>
          <p:nvPr/>
        </p:nvSpPr>
        <p:spPr>
          <a:xfrm>
            <a:off x="3669575" y="565707"/>
            <a:ext cx="7897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>
                <a:solidFill>
                  <a:srgbClr val="043478"/>
                </a:solidFill>
              </a:rPr>
              <a:t>Based on Multi-source Data and Machine Learning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24261D2-3ADB-3DC5-C45E-E3044FD48DC0}"/>
              </a:ext>
            </a:extLst>
          </p:cNvPr>
          <p:cNvSpPr txBox="1"/>
          <p:nvPr/>
        </p:nvSpPr>
        <p:spPr>
          <a:xfrm>
            <a:off x="0" y="192333"/>
            <a:ext cx="12065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CN" sz="2000" b="1" dirty="0">
                <a:solidFill>
                  <a:srgbClr val="04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High-resolution Building Exposure Extraction for Fine-scale Earthquake Fatality Risk Assessment</a:t>
            </a: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58A9971D-0797-BA16-F77F-0402793424DA}"/>
              </a:ext>
            </a:extLst>
          </p:cNvPr>
          <p:cNvSpPr/>
          <p:nvPr/>
        </p:nvSpPr>
        <p:spPr>
          <a:xfrm>
            <a:off x="761" y="930787"/>
            <a:ext cx="12191365" cy="0"/>
          </a:xfrm>
          <a:custGeom>
            <a:avLst/>
            <a:gdLst/>
            <a:ahLst/>
            <a:cxnLst/>
            <a:rect l="l" t="t" r="r" b="b"/>
            <a:pathLst>
              <a:path w="12191365">
                <a:moveTo>
                  <a:pt x="0" y="0"/>
                </a:moveTo>
                <a:lnTo>
                  <a:pt x="12191238" y="0"/>
                </a:lnTo>
              </a:path>
            </a:pathLst>
          </a:cu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37FFFB3F-7F5B-7F72-61BD-AE375627CA22}"/>
              </a:ext>
            </a:extLst>
          </p:cNvPr>
          <p:cNvSpPr/>
          <p:nvPr/>
        </p:nvSpPr>
        <p:spPr>
          <a:xfrm>
            <a:off x="126628" y="5816646"/>
            <a:ext cx="10693772" cy="796650"/>
          </a:xfrm>
          <a:prstGeom prst="roundRect">
            <a:avLst/>
          </a:prstGeom>
          <a:solidFill>
            <a:srgbClr val="FEFBE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C203B8D-E89E-F473-0427-9D0DC106CD04}"/>
              </a:ext>
            </a:extLst>
          </p:cNvPr>
          <p:cNvSpPr txBox="1"/>
          <p:nvPr/>
        </p:nvSpPr>
        <p:spPr>
          <a:xfrm>
            <a:off x="1970810" y="5924887"/>
            <a:ext cx="9033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High-resolution building exposure information makes fine-scale spatiotemporal earthquake fatality risk assessment possible.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127B5925-AF94-4387-453E-48DFEEEA54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216" y="5808331"/>
            <a:ext cx="792505" cy="792505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F6854B4B-240B-6CA7-BF0C-229D8EE4A8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4" y="5882292"/>
            <a:ext cx="731520" cy="73152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356260E-47F2-E149-A626-275D04B4B1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2" y="5882292"/>
            <a:ext cx="731520" cy="731520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807473F6-2194-9FCD-00F2-86BC3ED8FB60}"/>
              </a:ext>
            </a:extLst>
          </p:cNvPr>
          <p:cNvSpPr txBox="1"/>
          <p:nvPr/>
        </p:nvSpPr>
        <p:spPr>
          <a:xfrm>
            <a:off x="6057721" y="4931222"/>
            <a:ext cx="51273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Expected fatality risk in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Haidian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District, Beijing, China at 10am under seismic intensity X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865AE989-1577-3584-FF20-945C99A8211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35907"/>
          <a:stretch>
            <a:fillRect/>
          </a:stretch>
        </p:blipFill>
        <p:spPr>
          <a:xfrm>
            <a:off x="11340473" y="4099453"/>
            <a:ext cx="724684" cy="69238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A4B66D01-5C39-B906-36EA-1C618660BD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" t="14083" r="6783" b="15798"/>
          <a:stretch>
            <a:fillRect/>
          </a:stretch>
        </p:blipFill>
        <p:spPr>
          <a:xfrm>
            <a:off x="270671" y="1805822"/>
            <a:ext cx="5303408" cy="2986011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A44E2245-AE8A-B539-F6EB-A5FDC8736FCB}"/>
              </a:ext>
            </a:extLst>
          </p:cNvPr>
          <p:cNvSpPr txBox="1"/>
          <p:nvPr/>
        </p:nvSpPr>
        <p:spPr>
          <a:xfrm>
            <a:off x="-78186" y="4862704"/>
            <a:ext cx="6108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Expected fatality risk at night in the urban area of </a:t>
            </a:r>
            <a:r>
              <a:rPr lang="en-US" altLang="zh-CN" dirty="0" err="1"/>
              <a:t>Artux</a:t>
            </a:r>
            <a:r>
              <a:rPr lang="en-US" altLang="zh-CN" dirty="0"/>
              <a:t> City, China under a 10,000-year return-period earthquake scenario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B92B9C2-DEDE-6965-B13F-4FB967C4A794}"/>
              </a:ext>
            </a:extLst>
          </p:cNvPr>
          <p:cNvSpPr txBox="1"/>
          <p:nvPr/>
        </p:nvSpPr>
        <p:spPr>
          <a:xfrm>
            <a:off x="10877959" y="6600836"/>
            <a:ext cx="154168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Abstract / OSPP</a:t>
            </a:r>
            <a:endParaRPr lang="zh-CN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3D">
            <a:hlinkClick r:id="" action="ppaction://media"/>
            <a:extLst>
              <a:ext uri="{FF2B5EF4-FFF2-40B4-BE49-F238E27FC236}">
                <a16:creationId xmlns:a16="http://schemas.microsoft.com/office/drawing/2014/main" id="{E8A38C18-2697-BC2F-FC86-10915D86D1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905" t="5861" r="1905" b="5739"/>
          <a:stretch>
            <a:fillRect/>
          </a:stretch>
        </p:blipFill>
        <p:spPr>
          <a:xfrm>
            <a:off x="5574079" y="1951491"/>
            <a:ext cx="5712067" cy="284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7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"/>
    </mc:Choice>
    <mc:Fallback xmlns="">
      <p:transition spd="slow" advTm="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20200</TotalTime>
  <Words>190</Words>
  <Application>Microsoft Office PowerPoint</Application>
  <PresentationFormat>宽屏</PresentationFormat>
  <Paragraphs>33</Paragraphs>
  <Slides>2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6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wenyu nie</dc:creator>
  <cp:lastModifiedBy>wenyu nie</cp:lastModifiedBy>
  <cp:revision>96</cp:revision>
  <dcterms:created xsi:type="dcterms:W3CDTF">2023-12-07T02:14:45Z</dcterms:created>
  <dcterms:modified xsi:type="dcterms:W3CDTF">2026-05-04T07:19:28Z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2023-12-07T10:18:40Z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d2e757ba-2787-4bde-9b42-0ee9c9f65278</vt:lpwstr>
  </property>
  <property fmtid="{D5CDD505-2E9C-101B-9397-08002B2CF9AE}" pid="7" name="MSIP_Label_defa4170-0d19-0005-0004-bc88714345d2_ActionId">
    <vt:lpwstr>d5b6acc7-ab94-43d7-94e0-e271315b2d63</vt:lpwstr>
  </property>
  <property fmtid="{D5CDD505-2E9C-101B-9397-08002B2CF9AE}" pid="8" name="MSIP_Label_defa4170-0d19-0005-0004-bc88714345d2_ContentBits">
    <vt:lpwstr>0</vt:lpwstr>
  </property>
</Properties>
</file>