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4" r:id="rId2"/>
  </p:sldIdLst>
  <p:sldSz cx="51206400" cy="28803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305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89A9A0-D702-4709-B8ED-24453F4687CC}" v="21" dt="2023-08-19T13:08:00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7" d="100"/>
          <a:sy n="27" d="100"/>
        </p:scale>
        <p:origin x="63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80E9AF-2BBE-4D7A-BBBD-8CAF8EC310F2}" type="doc">
      <dgm:prSet loTypeId="urn:microsoft.com/office/officeart/2005/8/layout/process2" loCatId="process" qsTypeId="urn:microsoft.com/office/officeart/2005/8/quickstyle/simple3" qsCatId="simple" csTypeId="urn:microsoft.com/office/officeart/2005/8/colors/colorful5" csCatId="colorful" phldr="1"/>
      <dgm:spPr/>
    </dgm:pt>
    <dgm:pt modelId="{4CDDE933-80C6-42AF-98F3-0973936ECED0}">
      <dgm:prSet phldrT="[Text]" custT="1"/>
      <dgm:spPr/>
      <dgm:t>
        <a:bodyPr/>
        <a:lstStyle/>
        <a:p>
          <a: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Hansen GFC</a:t>
          </a:r>
          <a:b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(treecover2000, lossyear)</a:t>
          </a:r>
        </a:p>
      </dgm:t>
    </dgm:pt>
    <dgm:pt modelId="{3A89F023-087C-43B8-9F7D-14A3CD0BFAF7}" type="parTrans" cxnId="{7C7A787B-7838-4289-A4B1-B6DF49FEED7D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7CAE1-1A94-4B6B-8DCC-FE16AB373E40}" type="sibTrans" cxnId="{7C7A787B-7838-4289-A4B1-B6DF49FEED7D}">
      <dgm:prSet custT="1"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081950-F4A8-4445-AABC-B0D6CC76543F}">
      <dgm:prSet phldrT="[Text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Aggregation ( 30m </a:t>
          </a:r>
          <a: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 km)</a:t>
          </a:r>
          <a:b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MEAN (tree cover)</a:t>
          </a:r>
          <a:endParaRPr lang="en-IN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91122-E02B-4341-9FD5-CDC83F34BC9A}" type="parTrans" cxnId="{3C080B54-5C80-4AFF-9E1A-76F3877ECF77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CF9623-DA5A-4610-9686-D5F0B0EA565F}" type="sibTrans" cxnId="{3C080B54-5C80-4AFF-9E1A-76F3877ECF77}">
      <dgm:prSet custT="1"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D35B41-A4A8-4A0F-9B58-E222A285B759}">
      <dgm:prSet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MODIS LST (2002, 2018, 2024)</a:t>
          </a:r>
          <a:b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Annual Mean daytime LST (°C)</a:t>
          </a:r>
        </a:p>
      </dgm:t>
    </dgm:pt>
    <dgm:pt modelId="{25B2F439-1242-4507-B522-EF5EF46C92DB}" type="parTrans" cxnId="{FC0BF4A0-508A-4E53-8275-0FB5A8CCB9E3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1AAAB-A763-41C6-B1F2-F3DD65E63AC5}" type="sibTrans" cxnId="{FC0BF4A0-508A-4E53-8275-0FB5A8CCB9E3}">
      <dgm:prSet custT="1"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7AAE3-7711-43F8-8781-274023E1A622}">
      <dgm:prSet custT="1"/>
      <dgm:spPr/>
      <dgm:t>
        <a:bodyPr/>
        <a:lstStyle/>
        <a:p>
          <a: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Forest Masks</a:t>
          </a:r>
          <a:b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Stable vs Deforested</a:t>
          </a:r>
        </a:p>
      </dgm:t>
    </dgm:pt>
    <dgm:pt modelId="{F46B784D-7041-4A2B-82D9-6DF7B713CDBD}" type="parTrans" cxnId="{8829EE14-AB6F-49EC-AB8A-0B529DE73689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89B8F5-3139-43C7-949C-8F8528E4E7FC}" type="sibTrans" cxnId="{8829EE14-AB6F-49EC-AB8A-0B529DE73689}">
      <dgm:prSet custT="1"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59F74F-578E-4E06-800A-14C41B7A4EF6}">
      <dgm:prSet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Forest defined as tree cover &gt; 50% (year 2000)</a:t>
          </a:r>
          <a:endParaRPr lang="en-IN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6F2B2-4C0B-47E1-AC49-DA567152348E}" type="parTrans" cxnId="{93F16475-3439-4234-9A6E-E36140904127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19B43A-306B-4D0A-9BF8-3872958DA638}" type="sibTrans" cxnId="{93F16475-3439-4234-9A6E-E36140904127}">
      <dgm:prSet custT="1"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CCB421-6742-4EFF-8182-59762E5B36BD}">
      <dgm:prSet custT="1"/>
      <dgm:spPr/>
      <dgm:t>
        <a:bodyPr/>
        <a:lstStyle/>
        <a:p>
          <a:r>
            <a:rPr lang="el-GR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Δ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LS</a:t>
          </a:r>
          <a:r>
            <a:rPr lang="en-I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T = Tdef − Tstable</a:t>
          </a:r>
        </a:p>
      </dgm:t>
    </dgm:pt>
    <dgm:pt modelId="{5AE87527-FD3E-4AAE-AC6E-A8C7862BC33A}" type="parTrans" cxnId="{673C4454-AD74-49CD-9DF8-92354A81DD71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26FF11-1305-4713-B62E-0EFC85FA900A}" type="sibTrans" cxnId="{673C4454-AD74-49CD-9DF8-92354A81DD71}">
      <dgm:prSet/>
      <dgm:spPr/>
      <dgm:t>
        <a:bodyPr/>
        <a:lstStyle/>
        <a:p>
          <a:endParaRPr lang="en-I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234F7-CB6B-4AF2-9133-67892B250E8B}" type="pres">
      <dgm:prSet presAssocID="{2680E9AF-2BBE-4D7A-BBBD-8CAF8EC310F2}" presName="linearFlow" presStyleCnt="0">
        <dgm:presLayoutVars>
          <dgm:resizeHandles val="exact"/>
        </dgm:presLayoutVars>
      </dgm:prSet>
      <dgm:spPr/>
    </dgm:pt>
    <dgm:pt modelId="{6C560835-5D94-4555-BC1D-4BD574ADE416}" type="pres">
      <dgm:prSet presAssocID="{4CDDE933-80C6-42AF-98F3-0973936ECED0}" presName="node" presStyleLbl="node1" presStyleIdx="0" presStyleCnt="6" custScaleX="128823" custScaleY="143648">
        <dgm:presLayoutVars>
          <dgm:bulletEnabled val="1"/>
        </dgm:presLayoutVars>
      </dgm:prSet>
      <dgm:spPr/>
    </dgm:pt>
    <dgm:pt modelId="{C1F488AF-791F-4963-B4DB-37BBC734A9C0}" type="pres">
      <dgm:prSet presAssocID="{7807CAE1-1A94-4B6B-8DCC-FE16AB373E40}" presName="sibTrans" presStyleLbl="sibTrans2D1" presStyleIdx="0" presStyleCnt="5"/>
      <dgm:spPr/>
    </dgm:pt>
    <dgm:pt modelId="{165BF725-2486-4ECE-9283-BCC797C1ABAC}" type="pres">
      <dgm:prSet presAssocID="{7807CAE1-1A94-4B6B-8DCC-FE16AB373E40}" presName="connectorText" presStyleLbl="sibTrans2D1" presStyleIdx="0" presStyleCnt="5"/>
      <dgm:spPr/>
    </dgm:pt>
    <dgm:pt modelId="{A3766939-DC2D-47D4-B89B-471DD4794C58}" type="pres">
      <dgm:prSet presAssocID="{E3081950-F4A8-4445-AABC-B0D6CC76543F}" presName="node" presStyleLbl="node1" presStyleIdx="1" presStyleCnt="6" custScaleX="130360" custScaleY="102015">
        <dgm:presLayoutVars>
          <dgm:bulletEnabled val="1"/>
        </dgm:presLayoutVars>
      </dgm:prSet>
      <dgm:spPr/>
    </dgm:pt>
    <dgm:pt modelId="{B82AD23D-116D-4528-A6F1-65186DABC050}" type="pres">
      <dgm:prSet presAssocID="{D0CF9623-DA5A-4610-9686-D5F0B0EA565F}" presName="sibTrans" presStyleLbl="sibTrans2D1" presStyleIdx="1" presStyleCnt="5"/>
      <dgm:spPr/>
    </dgm:pt>
    <dgm:pt modelId="{031D895E-F551-4720-AA07-92203CA156D5}" type="pres">
      <dgm:prSet presAssocID="{D0CF9623-DA5A-4610-9686-D5F0B0EA565F}" presName="connectorText" presStyleLbl="sibTrans2D1" presStyleIdx="1" presStyleCnt="5"/>
      <dgm:spPr/>
    </dgm:pt>
    <dgm:pt modelId="{74E7FD99-BFDC-4905-AD4E-76CBC87EDC3B}" type="pres">
      <dgm:prSet presAssocID="{2859F74F-578E-4E06-800A-14C41B7A4EF6}" presName="node" presStyleLbl="node1" presStyleIdx="2" presStyleCnt="6" custScaleX="130360" custScaleY="113590">
        <dgm:presLayoutVars>
          <dgm:bulletEnabled val="1"/>
        </dgm:presLayoutVars>
      </dgm:prSet>
      <dgm:spPr/>
    </dgm:pt>
    <dgm:pt modelId="{F00E0396-01A1-40C3-823D-B4E43E1080F2}" type="pres">
      <dgm:prSet presAssocID="{D419B43A-306B-4D0A-9BF8-3872958DA638}" presName="sibTrans" presStyleLbl="sibTrans2D1" presStyleIdx="2" presStyleCnt="5"/>
      <dgm:spPr/>
    </dgm:pt>
    <dgm:pt modelId="{C75488FA-7C16-4013-9F40-5FDACD822CFB}" type="pres">
      <dgm:prSet presAssocID="{D419B43A-306B-4D0A-9BF8-3872958DA638}" presName="connectorText" presStyleLbl="sibTrans2D1" presStyleIdx="2" presStyleCnt="5"/>
      <dgm:spPr/>
    </dgm:pt>
    <dgm:pt modelId="{6B0E7DE0-7ABE-4830-AB27-E55925D69123}" type="pres">
      <dgm:prSet presAssocID="{1DE7AAE3-7711-43F8-8781-274023E1A622}" presName="node" presStyleLbl="node1" presStyleIdx="3" presStyleCnt="6" custScaleX="128823" custScaleY="114540">
        <dgm:presLayoutVars>
          <dgm:bulletEnabled val="1"/>
        </dgm:presLayoutVars>
      </dgm:prSet>
      <dgm:spPr/>
    </dgm:pt>
    <dgm:pt modelId="{FF46EB66-9D0C-4B59-8DC6-7CB59C1D7BF0}" type="pres">
      <dgm:prSet presAssocID="{0089B8F5-3139-43C7-949C-8F8528E4E7FC}" presName="sibTrans" presStyleLbl="sibTrans2D1" presStyleIdx="3" presStyleCnt="5"/>
      <dgm:spPr/>
    </dgm:pt>
    <dgm:pt modelId="{5B547E0E-79FF-4F42-9593-0FA927FB0B31}" type="pres">
      <dgm:prSet presAssocID="{0089B8F5-3139-43C7-949C-8F8528E4E7FC}" presName="connectorText" presStyleLbl="sibTrans2D1" presStyleIdx="3" presStyleCnt="5"/>
      <dgm:spPr/>
    </dgm:pt>
    <dgm:pt modelId="{2A3EFE5C-CE4C-4CE9-868E-A088509DEADB}" type="pres">
      <dgm:prSet presAssocID="{0ED35B41-A4A8-4A0F-9B58-E222A285B759}" presName="node" presStyleLbl="node1" presStyleIdx="4" presStyleCnt="6" custScaleX="128823" custScaleY="187606">
        <dgm:presLayoutVars>
          <dgm:bulletEnabled val="1"/>
        </dgm:presLayoutVars>
      </dgm:prSet>
      <dgm:spPr/>
    </dgm:pt>
    <dgm:pt modelId="{330D25F6-4495-418F-AFCD-C39BE9445174}" type="pres">
      <dgm:prSet presAssocID="{6901AAAB-A763-41C6-B1F2-F3DD65E63AC5}" presName="sibTrans" presStyleLbl="sibTrans2D1" presStyleIdx="4" presStyleCnt="5"/>
      <dgm:spPr/>
    </dgm:pt>
    <dgm:pt modelId="{E0D45CE4-97C4-494A-9022-38FBC751F731}" type="pres">
      <dgm:prSet presAssocID="{6901AAAB-A763-41C6-B1F2-F3DD65E63AC5}" presName="connectorText" presStyleLbl="sibTrans2D1" presStyleIdx="4" presStyleCnt="5"/>
      <dgm:spPr/>
    </dgm:pt>
    <dgm:pt modelId="{F6F42FA7-7EEC-4060-8F42-1A7736EDB727}" type="pres">
      <dgm:prSet presAssocID="{D2CCB421-6742-4EFF-8182-59762E5B36BD}" presName="node" presStyleLbl="node1" presStyleIdx="5" presStyleCnt="6" custScaleX="130360" custScaleY="105128">
        <dgm:presLayoutVars>
          <dgm:bulletEnabled val="1"/>
        </dgm:presLayoutVars>
      </dgm:prSet>
      <dgm:spPr/>
    </dgm:pt>
  </dgm:ptLst>
  <dgm:cxnLst>
    <dgm:cxn modelId="{8829EE14-AB6F-49EC-AB8A-0B529DE73689}" srcId="{2680E9AF-2BBE-4D7A-BBBD-8CAF8EC310F2}" destId="{1DE7AAE3-7711-43F8-8781-274023E1A622}" srcOrd="3" destOrd="0" parTransId="{F46B784D-7041-4A2B-82D9-6DF7B713CDBD}" sibTransId="{0089B8F5-3139-43C7-949C-8F8528E4E7FC}"/>
    <dgm:cxn modelId="{3C88AC30-37BF-4AA4-A3B6-FCBEB9681D6E}" type="presOf" srcId="{D419B43A-306B-4D0A-9BF8-3872958DA638}" destId="{C75488FA-7C16-4013-9F40-5FDACD822CFB}" srcOrd="1" destOrd="0" presId="urn:microsoft.com/office/officeart/2005/8/layout/process2"/>
    <dgm:cxn modelId="{0D5F1837-2A1E-4217-9314-C9EDD6A05AB0}" type="presOf" srcId="{D0CF9623-DA5A-4610-9686-D5F0B0EA565F}" destId="{B82AD23D-116D-4528-A6F1-65186DABC050}" srcOrd="0" destOrd="0" presId="urn:microsoft.com/office/officeart/2005/8/layout/process2"/>
    <dgm:cxn modelId="{42981A5C-1532-46F5-8EA9-F0BB1A5EFF56}" type="presOf" srcId="{D0CF9623-DA5A-4610-9686-D5F0B0EA565F}" destId="{031D895E-F551-4720-AA07-92203CA156D5}" srcOrd="1" destOrd="0" presId="urn:microsoft.com/office/officeart/2005/8/layout/process2"/>
    <dgm:cxn modelId="{2CCB0B5D-9CD8-469E-A3AF-802385F07E7C}" type="presOf" srcId="{2859F74F-578E-4E06-800A-14C41B7A4EF6}" destId="{74E7FD99-BFDC-4905-AD4E-76CBC87EDC3B}" srcOrd="0" destOrd="0" presId="urn:microsoft.com/office/officeart/2005/8/layout/process2"/>
    <dgm:cxn modelId="{1FF40842-AE62-489B-8AEE-212E40024F9F}" type="presOf" srcId="{7807CAE1-1A94-4B6B-8DCC-FE16AB373E40}" destId="{C1F488AF-791F-4963-B4DB-37BBC734A9C0}" srcOrd="0" destOrd="0" presId="urn:microsoft.com/office/officeart/2005/8/layout/process2"/>
    <dgm:cxn modelId="{95423563-772B-45F9-A50D-96B558129547}" type="presOf" srcId="{4CDDE933-80C6-42AF-98F3-0973936ECED0}" destId="{6C560835-5D94-4555-BC1D-4BD574ADE416}" srcOrd="0" destOrd="0" presId="urn:microsoft.com/office/officeart/2005/8/layout/process2"/>
    <dgm:cxn modelId="{0BD14669-06F3-40AC-8053-755ED1FD08E9}" type="presOf" srcId="{6901AAAB-A763-41C6-B1F2-F3DD65E63AC5}" destId="{E0D45CE4-97C4-494A-9022-38FBC751F731}" srcOrd="1" destOrd="0" presId="urn:microsoft.com/office/officeart/2005/8/layout/process2"/>
    <dgm:cxn modelId="{59B9E36B-CF62-497C-B8A6-9635DFFC4F8D}" type="presOf" srcId="{0089B8F5-3139-43C7-949C-8F8528E4E7FC}" destId="{5B547E0E-79FF-4F42-9593-0FA927FB0B31}" srcOrd="1" destOrd="0" presId="urn:microsoft.com/office/officeart/2005/8/layout/process2"/>
    <dgm:cxn modelId="{A088D66F-31AB-4DD3-982C-A369CD5C88A1}" type="presOf" srcId="{2680E9AF-2BBE-4D7A-BBBD-8CAF8EC310F2}" destId="{916234F7-CB6B-4AF2-9133-67892B250E8B}" srcOrd="0" destOrd="0" presId="urn:microsoft.com/office/officeart/2005/8/layout/process2"/>
    <dgm:cxn modelId="{3C080B54-5C80-4AFF-9E1A-76F3877ECF77}" srcId="{2680E9AF-2BBE-4D7A-BBBD-8CAF8EC310F2}" destId="{E3081950-F4A8-4445-AABC-B0D6CC76543F}" srcOrd="1" destOrd="0" parTransId="{08991122-E02B-4341-9FD5-CDC83F34BC9A}" sibTransId="{D0CF9623-DA5A-4610-9686-D5F0B0EA565F}"/>
    <dgm:cxn modelId="{673C4454-AD74-49CD-9DF8-92354A81DD71}" srcId="{2680E9AF-2BBE-4D7A-BBBD-8CAF8EC310F2}" destId="{D2CCB421-6742-4EFF-8182-59762E5B36BD}" srcOrd="5" destOrd="0" parTransId="{5AE87527-FD3E-4AAE-AC6E-A8C7862BC33A}" sibTransId="{FF26FF11-1305-4713-B62E-0EFC85FA900A}"/>
    <dgm:cxn modelId="{93F16475-3439-4234-9A6E-E36140904127}" srcId="{2680E9AF-2BBE-4D7A-BBBD-8CAF8EC310F2}" destId="{2859F74F-578E-4E06-800A-14C41B7A4EF6}" srcOrd="2" destOrd="0" parTransId="{FCE6F2B2-4C0B-47E1-AC49-DA567152348E}" sibTransId="{D419B43A-306B-4D0A-9BF8-3872958DA638}"/>
    <dgm:cxn modelId="{7C7A787B-7838-4289-A4B1-B6DF49FEED7D}" srcId="{2680E9AF-2BBE-4D7A-BBBD-8CAF8EC310F2}" destId="{4CDDE933-80C6-42AF-98F3-0973936ECED0}" srcOrd="0" destOrd="0" parTransId="{3A89F023-087C-43B8-9F7D-14A3CD0BFAF7}" sibTransId="{7807CAE1-1A94-4B6B-8DCC-FE16AB373E40}"/>
    <dgm:cxn modelId="{CF50FA83-C18D-446D-8D68-5DAD8FB630EA}" type="presOf" srcId="{7807CAE1-1A94-4B6B-8DCC-FE16AB373E40}" destId="{165BF725-2486-4ECE-9283-BCC797C1ABAC}" srcOrd="1" destOrd="0" presId="urn:microsoft.com/office/officeart/2005/8/layout/process2"/>
    <dgm:cxn modelId="{0B6DCCA0-CF51-4A40-BBE5-E1B7A37550B7}" type="presOf" srcId="{0089B8F5-3139-43C7-949C-8F8528E4E7FC}" destId="{FF46EB66-9D0C-4B59-8DC6-7CB59C1D7BF0}" srcOrd="0" destOrd="0" presId="urn:microsoft.com/office/officeart/2005/8/layout/process2"/>
    <dgm:cxn modelId="{FC0BF4A0-508A-4E53-8275-0FB5A8CCB9E3}" srcId="{2680E9AF-2BBE-4D7A-BBBD-8CAF8EC310F2}" destId="{0ED35B41-A4A8-4A0F-9B58-E222A285B759}" srcOrd="4" destOrd="0" parTransId="{25B2F439-1242-4507-B522-EF5EF46C92DB}" sibTransId="{6901AAAB-A763-41C6-B1F2-F3DD65E63AC5}"/>
    <dgm:cxn modelId="{BBC20CA2-DF62-419A-947E-69FD7740C144}" type="presOf" srcId="{1DE7AAE3-7711-43F8-8781-274023E1A622}" destId="{6B0E7DE0-7ABE-4830-AB27-E55925D69123}" srcOrd="0" destOrd="0" presId="urn:microsoft.com/office/officeart/2005/8/layout/process2"/>
    <dgm:cxn modelId="{AA1533B1-63B1-4500-8FC3-C4CD87E2A9AF}" type="presOf" srcId="{D419B43A-306B-4D0A-9BF8-3872958DA638}" destId="{F00E0396-01A1-40C3-823D-B4E43E1080F2}" srcOrd="0" destOrd="0" presId="urn:microsoft.com/office/officeart/2005/8/layout/process2"/>
    <dgm:cxn modelId="{22D32CB6-5D5E-41F3-8DD6-3725AC0FD56C}" type="presOf" srcId="{0ED35B41-A4A8-4A0F-9B58-E222A285B759}" destId="{2A3EFE5C-CE4C-4CE9-868E-A088509DEADB}" srcOrd="0" destOrd="0" presId="urn:microsoft.com/office/officeart/2005/8/layout/process2"/>
    <dgm:cxn modelId="{0F9008C1-7636-4DAB-A17C-921713E11DF8}" type="presOf" srcId="{E3081950-F4A8-4445-AABC-B0D6CC76543F}" destId="{A3766939-DC2D-47D4-B89B-471DD4794C58}" srcOrd="0" destOrd="0" presId="urn:microsoft.com/office/officeart/2005/8/layout/process2"/>
    <dgm:cxn modelId="{767536CB-6047-4122-AE23-F7CBE420A28A}" type="presOf" srcId="{6901AAAB-A763-41C6-B1F2-F3DD65E63AC5}" destId="{330D25F6-4495-418F-AFCD-C39BE9445174}" srcOrd="0" destOrd="0" presId="urn:microsoft.com/office/officeart/2005/8/layout/process2"/>
    <dgm:cxn modelId="{E7FEAAE5-5442-44C7-859F-C64164D7F0D4}" type="presOf" srcId="{D2CCB421-6742-4EFF-8182-59762E5B36BD}" destId="{F6F42FA7-7EEC-4060-8F42-1A7736EDB727}" srcOrd="0" destOrd="0" presId="urn:microsoft.com/office/officeart/2005/8/layout/process2"/>
    <dgm:cxn modelId="{4274B62B-5CE1-48D9-B906-838776CF2DAD}" type="presParOf" srcId="{916234F7-CB6B-4AF2-9133-67892B250E8B}" destId="{6C560835-5D94-4555-BC1D-4BD574ADE416}" srcOrd="0" destOrd="0" presId="urn:microsoft.com/office/officeart/2005/8/layout/process2"/>
    <dgm:cxn modelId="{8C5CB537-7548-4BDE-88A7-56BFB21BDDFD}" type="presParOf" srcId="{916234F7-CB6B-4AF2-9133-67892B250E8B}" destId="{C1F488AF-791F-4963-B4DB-37BBC734A9C0}" srcOrd="1" destOrd="0" presId="urn:microsoft.com/office/officeart/2005/8/layout/process2"/>
    <dgm:cxn modelId="{91DD1FEC-8BAA-413C-A9B4-94621CCCB458}" type="presParOf" srcId="{C1F488AF-791F-4963-B4DB-37BBC734A9C0}" destId="{165BF725-2486-4ECE-9283-BCC797C1ABAC}" srcOrd="0" destOrd="0" presId="urn:microsoft.com/office/officeart/2005/8/layout/process2"/>
    <dgm:cxn modelId="{9652BF39-B703-4EB2-A355-C2A0C451DE9A}" type="presParOf" srcId="{916234F7-CB6B-4AF2-9133-67892B250E8B}" destId="{A3766939-DC2D-47D4-B89B-471DD4794C58}" srcOrd="2" destOrd="0" presId="urn:microsoft.com/office/officeart/2005/8/layout/process2"/>
    <dgm:cxn modelId="{CEA837DB-CA63-49DB-B9A7-935205EF98D1}" type="presParOf" srcId="{916234F7-CB6B-4AF2-9133-67892B250E8B}" destId="{B82AD23D-116D-4528-A6F1-65186DABC050}" srcOrd="3" destOrd="0" presId="urn:microsoft.com/office/officeart/2005/8/layout/process2"/>
    <dgm:cxn modelId="{00CEA4FF-4B3B-4361-9BB6-5E3C5F25E176}" type="presParOf" srcId="{B82AD23D-116D-4528-A6F1-65186DABC050}" destId="{031D895E-F551-4720-AA07-92203CA156D5}" srcOrd="0" destOrd="0" presId="urn:microsoft.com/office/officeart/2005/8/layout/process2"/>
    <dgm:cxn modelId="{F93F4456-367D-4947-99AA-63028A850AAF}" type="presParOf" srcId="{916234F7-CB6B-4AF2-9133-67892B250E8B}" destId="{74E7FD99-BFDC-4905-AD4E-76CBC87EDC3B}" srcOrd="4" destOrd="0" presId="urn:microsoft.com/office/officeart/2005/8/layout/process2"/>
    <dgm:cxn modelId="{F9AA4FD9-25F1-4707-BED2-5269261BBBFA}" type="presParOf" srcId="{916234F7-CB6B-4AF2-9133-67892B250E8B}" destId="{F00E0396-01A1-40C3-823D-B4E43E1080F2}" srcOrd="5" destOrd="0" presId="urn:microsoft.com/office/officeart/2005/8/layout/process2"/>
    <dgm:cxn modelId="{68400244-F3CF-4AA9-8EE9-EBDFCC747A9A}" type="presParOf" srcId="{F00E0396-01A1-40C3-823D-B4E43E1080F2}" destId="{C75488FA-7C16-4013-9F40-5FDACD822CFB}" srcOrd="0" destOrd="0" presId="urn:microsoft.com/office/officeart/2005/8/layout/process2"/>
    <dgm:cxn modelId="{53A17231-013F-4B09-A21C-8181C2B07D9D}" type="presParOf" srcId="{916234F7-CB6B-4AF2-9133-67892B250E8B}" destId="{6B0E7DE0-7ABE-4830-AB27-E55925D69123}" srcOrd="6" destOrd="0" presId="urn:microsoft.com/office/officeart/2005/8/layout/process2"/>
    <dgm:cxn modelId="{B7B61C32-31E4-4A67-9C54-FA46EFF6ACCB}" type="presParOf" srcId="{916234F7-CB6B-4AF2-9133-67892B250E8B}" destId="{FF46EB66-9D0C-4B59-8DC6-7CB59C1D7BF0}" srcOrd="7" destOrd="0" presId="urn:microsoft.com/office/officeart/2005/8/layout/process2"/>
    <dgm:cxn modelId="{6A2F0AF6-1DCC-4E05-B050-7459421273CB}" type="presParOf" srcId="{FF46EB66-9D0C-4B59-8DC6-7CB59C1D7BF0}" destId="{5B547E0E-79FF-4F42-9593-0FA927FB0B31}" srcOrd="0" destOrd="0" presId="urn:microsoft.com/office/officeart/2005/8/layout/process2"/>
    <dgm:cxn modelId="{1963684B-A5B8-4C2D-9CF0-FC5EC3A2E8B7}" type="presParOf" srcId="{916234F7-CB6B-4AF2-9133-67892B250E8B}" destId="{2A3EFE5C-CE4C-4CE9-868E-A088509DEADB}" srcOrd="8" destOrd="0" presId="urn:microsoft.com/office/officeart/2005/8/layout/process2"/>
    <dgm:cxn modelId="{0BC5655E-F75F-463C-9964-81ACDB9CE562}" type="presParOf" srcId="{916234F7-CB6B-4AF2-9133-67892B250E8B}" destId="{330D25F6-4495-418F-AFCD-C39BE9445174}" srcOrd="9" destOrd="0" presId="urn:microsoft.com/office/officeart/2005/8/layout/process2"/>
    <dgm:cxn modelId="{4775736F-BA02-4E65-A3E7-A8CBDF677BAC}" type="presParOf" srcId="{330D25F6-4495-418F-AFCD-C39BE9445174}" destId="{E0D45CE4-97C4-494A-9022-38FBC751F731}" srcOrd="0" destOrd="0" presId="urn:microsoft.com/office/officeart/2005/8/layout/process2"/>
    <dgm:cxn modelId="{AFE6D9A9-1D7F-4A78-AA15-31625A13183E}" type="presParOf" srcId="{916234F7-CB6B-4AF2-9133-67892B250E8B}" destId="{F6F42FA7-7EEC-4060-8F42-1A7736EDB72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60835-5D94-4555-BC1D-4BD574ADE416}">
      <dsp:nvSpPr>
        <dsp:cNvPr id="0" name=""/>
        <dsp:cNvSpPr/>
      </dsp:nvSpPr>
      <dsp:spPr>
        <a:xfrm>
          <a:off x="258857" y="10992"/>
          <a:ext cx="5375397" cy="1498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Hansen GFC</a:t>
          </a:r>
          <a:b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(treecover2000, lossyear)</a:t>
          </a:r>
        </a:p>
      </dsp:txBody>
      <dsp:txXfrm>
        <a:off x="302747" y="54882"/>
        <a:ext cx="5287617" cy="1410720"/>
      </dsp:txXfrm>
    </dsp:sp>
    <dsp:sp modelId="{C1F488AF-791F-4963-B4DB-37BBC734A9C0}">
      <dsp:nvSpPr>
        <dsp:cNvPr id="0" name=""/>
        <dsp:cNvSpPr/>
      </dsp:nvSpPr>
      <dsp:spPr>
        <a:xfrm rot="5400000">
          <a:off x="2750961" y="1535571"/>
          <a:ext cx="391190" cy="469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5729" y="1574690"/>
        <a:ext cx="281656" cy="273833"/>
      </dsp:txXfrm>
    </dsp:sp>
    <dsp:sp modelId="{A3766939-DC2D-47D4-B89B-471DD4794C58}">
      <dsp:nvSpPr>
        <dsp:cNvPr id="0" name=""/>
        <dsp:cNvSpPr/>
      </dsp:nvSpPr>
      <dsp:spPr>
        <a:xfrm>
          <a:off x="226790" y="2031080"/>
          <a:ext cx="5439531" cy="106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Aggregation ( 30m </a:t>
          </a:r>
          <a: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km)</a:t>
          </a:r>
          <a:b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MEAN (tree cover)</a:t>
          </a:r>
          <a:endParaRPr lang="en-IN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959" y="2062249"/>
        <a:ext cx="5377193" cy="1001857"/>
      </dsp:txXfrm>
    </dsp:sp>
    <dsp:sp modelId="{B82AD23D-116D-4528-A6F1-65186DABC050}">
      <dsp:nvSpPr>
        <dsp:cNvPr id="0" name=""/>
        <dsp:cNvSpPr/>
      </dsp:nvSpPr>
      <dsp:spPr>
        <a:xfrm rot="5400000">
          <a:off x="2750961" y="3121354"/>
          <a:ext cx="391190" cy="469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5729" y="3160473"/>
        <a:ext cx="281656" cy="273833"/>
      </dsp:txXfrm>
    </dsp:sp>
    <dsp:sp modelId="{74E7FD99-BFDC-4905-AD4E-76CBC87EDC3B}">
      <dsp:nvSpPr>
        <dsp:cNvPr id="0" name=""/>
        <dsp:cNvSpPr/>
      </dsp:nvSpPr>
      <dsp:spPr>
        <a:xfrm>
          <a:off x="226790" y="3616862"/>
          <a:ext cx="5439531" cy="11849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Forest defined as tree cover &gt; 50% (year 2000)</a:t>
          </a:r>
          <a:endParaRPr lang="en-IN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496" y="3651568"/>
        <a:ext cx="5370119" cy="1115530"/>
      </dsp:txXfrm>
    </dsp:sp>
    <dsp:sp modelId="{F00E0396-01A1-40C3-823D-B4E43E1080F2}">
      <dsp:nvSpPr>
        <dsp:cNvPr id="0" name=""/>
        <dsp:cNvSpPr/>
      </dsp:nvSpPr>
      <dsp:spPr>
        <a:xfrm rot="5400000">
          <a:off x="2750961" y="4827884"/>
          <a:ext cx="391190" cy="469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5729" y="4867003"/>
        <a:ext cx="281656" cy="273833"/>
      </dsp:txXfrm>
    </dsp:sp>
    <dsp:sp modelId="{6B0E7DE0-7ABE-4830-AB27-E55925D69123}">
      <dsp:nvSpPr>
        <dsp:cNvPr id="0" name=""/>
        <dsp:cNvSpPr/>
      </dsp:nvSpPr>
      <dsp:spPr>
        <a:xfrm>
          <a:off x="258857" y="5323392"/>
          <a:ext cx="5375397" cy="1194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Forest Masks</a:t>
          </a:r>
          <a:b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Stable vs Deforested</a:t>
          </a:r>
        </a:p>
      </dsp:txBody>
      <dsp:txXfrm>
        <a:off x="293853" y="5358388"/>
        <a:ext cx="5305405" cy="1124860"/>
      </dsp:txXfrm>
    </dsp:sp>
    <dsp:sp modelId="{FF46EB66-9D0C-4B59-8DC6-7CB59C1D7BF0}">
      <dsp:nvSpPr>
        <dsp:cNvPr id="0" name=""/>
        <dsp:cNvSpPr/>
      </dsp:nvSpPr>
      <dsp:spPr>
        <a:xfrm rot="5400000">
          <a:off x="2750961" y="6544324"/>
          <a:ext cx="391190" cy="469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5729" y="6583443"/>
        <a:ext cx="281656" cy="273833"/>
      </dsp:txXfrm>
    </dsp:sp>
    <dsp:sp modelId="{2A3EFE5C-CE4C-4CE9-868E-A088509DEADB}">
      <dsp:nvSpPr>
        <dsp:cNvPr id="0" name=""/>
        <dsp:cNvSpPr/>
      </dsp:nvSpPr>
      <dsp:spPr>
        <a:xfrm>
          <a:off x="258857" y="7039832"/>
          <a:ext cx="5375397" cy="1957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MODIS LST (2002, 2018, 2024)</a:t>
          </a:r>
          <a:b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Annual Mean daytime LST (°C)</a:t>
          </a:r>
        </a:p>
      </dsp:txBody>
      <dsp:txXfrm>
        <a:off x="316177" y="7097152"/>
        <a:ext cx="5260757" cy="1842418"/>
      </dsp:txXfrm>
    </dsp:sp>
    <dsp:sp modelId="{330D25F6-4495-418F-AFCD-C39BE9445174}">
      <dsp:nvSpPr>
        <dsp:cNvPr id="0" name=""/>
        <dsp:cNvSpPr/>
      </dsp:nvSpPr>
      <dsp:spPr>
        <a:xfrm rot="5400000">
          <a:off x="2750961" y="9022971"/>
          <a:ext cx="391190" cy="469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05729" y="9062090"/>
        <a:ext cx="281656" cy="273833"/>
      </dsp:txXfrm>
    </dsp:sp>
    <dsp:sp modelId="{F6F42FA7-7EEC-4060-8F42-1A7736EDB727}">
      <dsp:nvSpPr>
        <dsp:cNvPr id="0" name=""/>
        <dsp:cNvSpPr/>
      </dsp:nvSpPr>
      <dsp:spPr>
        <a:xfrm>
          <a:off x="226790" y="9518479"/>
          <a:ext cx="5439531" cy="1096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Δ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LS</a:t>
          </a:r>
          <a:r>
            <a:rPr lang="en-I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 = Tdef − Tstable</a:t>
          </a:r>
        </a:p>
      </dsp:txBody>
      <dsp:txXfrm>
        <a:off x="258910" y="9550599"/>
        <a:ext cx="5375291" cy="1032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303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87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1533525"/>
            <a:ext cx="11041380" cy="24409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1533525"/>
            <a:ext cx="32484060" cy="244097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749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686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7180902"/>
            <a:ext cx="44165520" cy="11981495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19275747"/>
            <a:ext cx="44165520" cy="6300785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25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773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518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411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91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2" userDrawn="1">
          <p15:clr>
            <a:srgbClr val="FBAE40"/>
          </p15:clr>
        </p15:guide>
        <p15:guide id="2" pos="1612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187"/>
            <a:ext cx="25923240" cy="20469225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4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187"/>
            <a:ext cx="25923240" cy="20469225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964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4ADFF-04F6-4D53-90A1-3866A35D3A6E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CE425-4385-4B56-8614-EBE4619DD3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057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Data" Target="../diagrams/data1.xml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13.tif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diagramDrawing" Target="../diagrams/drawing1.xml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diagramColors" Target="../diagrams/colors1.xml"/><Relationship Id="rId20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6.tiff"/><Relationship Id="rId5" Type="http://schemas.openxmlformats.org/officeDocument/2006/relationships/image" Target="../media/image4.png"/><Relationship Id="rId15" Type="http://schemas.openxmlformats.org/officeDocument/2006/relationships/diagramQuickStyle" Target="../diagrams/quickStyle1.xml"/><Relationship Id="rId23" Type="http://schemas.openxmlformats.org/officeDocument/2006/relationships/image" Target="../media/image15.tiff"/><Relationship Id="rId10" Type="http://schemas.openxmlformats.org/officeDocument/2006/relationships/hyperlink" Target="mailto:subir.sen@hs.iitr.ac.in" TargetMode="External"/><Relationship Id="rId19" Type="http://schemas.openxmlformats.org/officeDocument/2006/relationships/image" Target="../media/image11.tif"/><Relationship Id="rId4" Type="http://schemas.openxmlformats.org/officeDocument/2006/relationships/image" Target="../media/image3.png"/><Relationship Id="rId9" Type="http://schemas.openxmlformats.org/officeDocument/2006/relationships/hyperlink" Target="mailto:sweeti_r@dm.iitr.ac.in" TargetMode="External"/><Relationship Id="rId14" Type="http://schemas.openxmlformats.org/officeDocument/2006/relationships/diagramLayout" Target="../diagrams/layout1.xml"/><Relationship Id="rId2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6E18525-27C0-6130-5212-FF864CA59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50" y="372685"/>
            <a:ext cx="2135103" cy="2105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C96551-276F-1FF2-E614-1F4CD113F7EA}"/>
              </a:ext>
            </a:extLst>
          </p:cNvPr>
          <p:cNvSpPr txBox="1"/>
          <p:nvPr/>
        </p:nvSpPr>
        <p:spPr>
          <a:xfrm>
            <a:off x="5961888" y="449344"/>
            <a:ext cx="42472061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Deforestation-Driven Surface Warming and Heat Exposure in a Tropical Dry Forest District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E519E7-6EA1-4E9A-5357-458D6DFF9345}"/>
              </a:ext>
            </a:extLst>
          </p:cNvPr>
          <p:cNvSpPr txBox="1"/>
          <p:nvPr/>
        </p:nvSpPr>
        <p:spPr>
          <a:xfrm>
            <a:off x="11335307" y="1827227"/>
            <a:ext cx="26515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9950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Sweeti Rani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Subir Sen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9950">
              <a:buFontTx/>
              <a:buChar char="•"/>
            </a:pPr>
            <a:r>
              <a:rPr lang="en-US" alt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Roorkee, Centre of Excellence in Disaster Mitigation and Management, India (sweeti_r@dm.iitr.ac.in)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341C88F0-B673-BB79-3EE9-EA2A1A46F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3" y="372685"/>
            <a:ext cx="2048537" cy="20290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98F86CD-291D-E0B0-B1B4-8C50D47523B2}"/>
              </a:ext>
            </a:extLst>
          </p:cNvPr>
          <p:cNvSpPr/>
          <p:nvPr/>
        </p:nvSpPr>
        <p:spPr>
          <a:xfrm>
            <a:off x="174737" y="249228"/>
            <a:ext cx="50702479" cy="355853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99FDD-1FA8-B7B1-6857-0ACC50958767}"/>
              </a:ext>
            </a:extLst>
          </p:cNvPr>
          <p:cNvSpPr txBox="1"/>
          <p:nvPr/>
        </p:nvSpPr>
        <p:spPr>
          <a:xfrm>
            <a:off x="15015345" y="28217707"/>
            <a:ext cx="1412694" cy="75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93ED5-09A4-1760-F320-DA1AD4824AFE}"/>
              </a:ext>
            </a:extLst>
          </p:cNvPr>
          <p:cNvSpPr txBox="1"/>
          <p:nvPr/>
        </p:nvSpPr>
        <p:spPr>
          <a:xfrm>
            <a:off x="174738" y="4016603"/>
            <a:ext cx="12893324" cy="8475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Background/ Motivation</a:t>
            </a:r>
            <a:endParaRPr lang="en-I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9DDA6F-0F5D-7367-4898-764652ECDBE3}"/>
              </a:ext>
            </a:extLst>
          </p:cNvPr>
          <p:cNvSpPr txBox="1"/>
          <p:nvPr/>
        </p:nvSpPr>
        <p:spPr>
          <a:xfrm>
            <a:off x="398843" y="5034964"/>
            <a:ext cx="7015740" cy="65730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26235" indent="-326235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Forests regulate temperature via: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6843" lvl="1" indent="-271863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evapotranspiration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6843" lvl="1" indent="-271863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canopy shading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6235" indent="-326235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Deforestation → increases surface heating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6235" indent="-326235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Most studies: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3118" indent="-16311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coarse resolution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3118" indent="-16311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lack district-scale analysis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6235" indent="-326235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Tropical dry forests in India</a:t>
            </a: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6843" lvl="1" indent="-271863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heat stress </a:t>
            </a:r>
            <a:endParaRPr lang="en-I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6843" lvl="1" indent="-271863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vulnerability</a:t>
            </a:r>
            <a:endParaRPr lang="en-IN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6DF3B8-689B-8A18-4B1C-6C814389B91A}"/>
              </a:ext>
            </a:extLst>
          </p:cNvPr>
          <p:cNvSpPr txBox="1"/>
          <p:nvPr/>
        </p:nvSpPr>
        <p:spPr>
          <a:xfrm>
            <a:off x="227322" y="12640546"/>
            <a:ext cx="9408924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Quantify deforestation-induced warming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Compare: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stable forest vs deforested pixels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Analyze temporal change: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2002 → 2018 → 2024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Isolate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biophysical impact of forest loss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27519E-D4FE-71D9-A990-8A1010E45C28}"/>
              </a:ext>
            </a:extLst>
          </p:cNvPr>
          <p:cNvSpPr txBox="1"/>
          <p:nvPr/>
        </p:nvSpPr>
        <p:spPr>
          <a:xfrm>
            <a:off x="34381440" y="4899416"/>
            <a:ext cx="8083296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Strong increase in warming over time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4× increase from 2018 to 2024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temperature decreased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2024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difference increased </a:t>
            </a:r>
          </a:p>
          <a:p>
            <a:pPr marL="271860" indent="-27186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Meaning: deforestation impact intensified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66E530-CA01-BDEA-AAF2-31D49B80F0EF}"/>
              </a:ext>
            </a:extLst>
          </p:cNvPr>
          <p:cNvSpPr txBox="1"/>
          <p:nvPr/>
        </p:nvSpPr>
        <p:spPr>
          <a:xfrm>
            <a:off x="42970836" y="5053870"/>
            <a:ext cx="806686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loss leads to: reduced evapotranspiration &amp; reduced shading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in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land surface heating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ΔLST suggests: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land degradation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land–atmosphere coupling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variability affects: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temperature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relative differences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Likely to increase heat exposure and unsafe working conditions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D04B22-2196-0059-7798-74001034AFE7}"/>
              </a:ext>
            </a:extLst>
          </p:cNvPr>
          <p:cNvSpPr txBox="1"/>
          <p:nvPr/>
        </p:nvSpPr>
        <p:spPr>
          <a:xfrm>
            <a:off x="43736309" y="13101611"/>
            <a:ext cx="7350211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 causes measurable warming</a:t>
            </a:r>
          </a:p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increased significantly over time </a:t>
            </a:r>
          </a:p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ΔLST (deforested – stable) is key indicator </a:t>
            </a:r>
          </a:p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conservation = climate regulation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998BC19-E123-40BF-88F3-8847BDF81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8247" y="343381"/>
            <a:ext cx="1998969" cy="2662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B202B-6A97-4DC9-A3B4-9413F69BB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827" y="5007043"/>
            <a:ext cx="5614234" cy="4259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AC166F-25C5-463B-85E8-46FF7CC843DD}"/>
              </a:ext>
            </a:extLst>
          </p:cNvPr>
          <p:cNvSpPr/>
          <p:nvPr/>
        </p:nvSpPr>
        <p:spPr>
          <a:xfrm>
            <a:off x="7054121" y="9356009"/>
            <a:ext cx="60700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Fig.1 -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Trees pull water from the ground and release water vapor through their leaves, generating atmospheric rivers of moisture </a:t>
            </a:r>
            <a:r>
              <a:rPr lang="en-I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(Adapted from: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World Resources Institute, June 2018</a:t>
            </a:r>
            <a:r>
              <a:rPr lang="en-I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IN" sz="2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C5B472-7B61-457D-9CFD-83001BC78B89}"/>
              </a:ext>
            </a:extLst>
          </p:cNvPr>
          <p:cNvSpPr txBox="1"/>
          <p:nvPr/>
        </p:nvSpPr>
        <p:spPr>
          <a:xfrm>
            <a:off x="227322" y="11697875"/>
            <a:ext cx="13233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lang="en-I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07A595-612B-4341-9ABA-7070DA67F32C}"/>
              </a:ext>
            </a:extLst>
          </p:cNvPr>
          <p:cNvSpPr txBox="1"/>
          <p:nvPr/>
        </p:nvSpPr>
        <p:spPr>
          <a:xfrm>
            <a:off x="257654" y="16305025"/>
            <a:ext cx="12810407" cy="8512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047F50-5956-4DBD-937E-0DE101B9ED13}"/>
              </a:ext>
            </a:extLst>
          </p:cNvPr>
          <p:cNvSpPr/>
          <p:nvPr/>
        </p:nvSpPr>
        <p:spPr>
          <a:xfrm>
            <a:off x="8137587" y="26152107"/>
            <a:ext cx="5574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summer temperature </a:t>
            </a:r>
          </a:p>
          <a:p>
            <a:pPr marL="57150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deforestation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5598AF-772D-474C-9F90-D5477CF99B73}"/>
              </a:ext>
            </a:extLst>
          </p:cNvPr>
          <p:cNvSpPr txBox="1"/>
          <p:nvPr/>
        </p:nvSpPr>
        <p:spPr>
          <a:xfrm>
            <a:off x="13379691" y="4032554"/>
            <a:ext cx="743689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&amp; Methodology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1181A1-B948-484E-BA87-C23C14D78FD7}"/>
              </a:ext>
            </a:extLst>
          </p:cNvPr>
          <p:cNvSpPr/>
          <p:nvPr/>
        </p:nvSpPr>
        <p:spPr>
          <a:xfrm>
            <a:off x="13734451" y="17393986"/>
            <a:ext cx="6764118" cy="31085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Hansen → Forest Masks → Deforestation</a:t>
            </a:r>
          </a:p>
          <a:p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↓</a:t>
            </a:r>
          </a:p>
          <a:p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→ LST →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↓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ERA5 → Diurnal Cycle → Heat Index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↓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Comparison: Stable vs Deforested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AB2B7C-B253-46DD-8967-F227F507D8A5}"/>
              </a:ext>
            </a:extLst>
          </p:cNvPr>
          <p:cNvSpPr/>
          <p:nvPr/>
        </p:nvSpPr>
        <p:spPr>
          <a:xfrm>
            <a:off x="13734451" y="16528969"/>
            <a:ext cx="5514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Workflow Diagram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3A209B-CEF1-4B99-A8E7-025E800CF14D}"/>
              </a:ext>
            </a:extLst>
          </p:cNvPr>
          <p:cNvSpPr txBox="1"/>
          <p:nvPr/>
        </p:nvSpPr>
        <p:spPr>
          <a:xfrm>
            <a:off x="21143720" y="4032053"/>
            <a:ext cx="2158842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B98F2F-A2E1-4704-9376-06015886A176}"/>
              </a:ext>
            </a:extLst>
          </p:cNvPr>
          <p:cNvSpPr txBox="1"/>
          <p:nvPr/>
        </p:nvSpPr>
        <p:spPr>
          <a:xfrm>
            <a:off x="20816581" y="10599143"/>
            <a:ext cx="2191556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F8EA69-8827-4044-8856-400004D66FD6}"/>
              </a:ext>
            </a:extLst>
          </p:cNvPr>
          <p:cNvSpPr txBox="1"/>
          <p:nvPr/>
        </p:nvSpPr>
        <p:spPr>
          <a:xfrm>
            <a:off x="43103716" y="4041867"/>
            <a:ext cx="798280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71C513-F9F8-420C-99C6-66922B9846E6}"/>
              </a:ext>
            </a:extLst>
          </p:cNvPr>
          <p:cNvSpPr txBox="1"/>
          <p:nvPr/>
        </p:nvSpPr>
        <p:spPr>
          <a:xfrm>
            <a:off x="43628867" y="12089608"/>
            <a:ext cx="735021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9EF2AA-5E72-471A-B4D9-4346AE42B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2869" y="26295946"/>
            <a:ext cx="1727096" cy="24168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CE95808-7509-4660-ACA5-70D7AC00A8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86" y="26519913"/>
            <a:ext cx="2149134" cy="214913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28257B-5832-4C95-AED5-1FDFB8B22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48859965" y="3089330"/>
            <a:ext cx="2017251" cy="6361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964BFAF-818D-4E4E-9161-2827AF3397F3}"/>
              </a:ext>
            </a:extLst>
          </p:cNvPr>
          <p:cNvSpPr txBox="1"/>
          <p:nvPr/>
        </p:nvSpPr>
        <p:spPr>
          <a:xfrm>
            <a:off x="15015345" y="26109285"/>
            <a:ext cx="1777542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References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0AB3382-F28A-4B59-A0AE-4BA9462E57B7}"/>
              </a:ext>
            </a:extLst>
          </p:cNvPr>
          <p:cNvSpPr/>
          <p:nvPr/>
        </p:nvSpPr>
        <p:spPr>
          <a:xfrm>
            <a:off x="20045186" y="3006207"/>
            <a:ext cx="11235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2026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Vienna, Austria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ED371C3-3045-45B7-8443-C737A4D9F007}"/>
              </a:ext>
            </a:extLst>
          </p:cNvPr>
          <p:cNvSpPr/>
          <p:nvPr/>
        </p:nvSpPr>
        <p:spPr>
          <a:xfrm>
            <a:off x="37264940" y="26311085"/>
            <a:ext cx="9672761" cy="2405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Sweeti Rani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Scholar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 of Excellence in Disaster Mitigation and Management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Technology, Roorkee, Uttarakhand, India.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Email-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sweeti_r@dm.iitr.ac.in</a:t>
            </a:r>
            <a:endParaRPr lang="en-IN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00B7733-F08B-4B3E-89FE-51CAB7748843}"/>
              </a:ext>
            </a:extLst>
          </p:cNvPr>
          <p:cNvSpPr txBox="1"/>
          <p:nvPr/>
        </p:nvSpPr>
        <p:spPr>
          <a:xfrm>
            <a:off x="43716013" y="17977692"/>
            <a:ext cx="723273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392686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3">
            <a:extLst>
              <a:ext uri="{FF2B5EF4-FFF2-40B4-BE49-F238E27FC236}">
                <a16:creationId xmlns:a16="http://schemas.microsoft.com/office/drawing/2014/main" id="{4C008A7E-D81A-4E3F-BBE4-742D6DC9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4752" y="19053961"/>
            <a:ext cx="7115253" cy="47551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Roorkee, Centre of Excellence in Disaster Mitigation and Management, India (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sweeti_r@dm.iitr.ac.in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Roorkee, Centre of Excellence in Disaster Mitigation and Management, India (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subir.sen@hs.iitr.ac.in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F96FC3C-DC96-481F-91B3-305278016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024298"/>
              </p:ext>
            </p:extLst>
          </p:nvPr>
        </p:nvGraphicFramePr>
        <p:xfrm>
          <a:off x="21520257" y="5131081"/>
          <a:ext cx="12151251" cy="4056403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338010">
                  <a:extLst>
                    <a:ext uri="{9D8B030D-6E8A-4147-A177-3AD203B41FA5}">
                      <a16:colId xmlns:a16="http://schemas.microsoft.com/office/drawing/2014/main" val="1928029291"/>
                    </a:ext>
                  </a:extLst>
                </a:gridCol>
                <a:gridCol w="1346001">
                  <a:extLst>
                    <a:ext uri="{9D8B030D-6E8A-4147-A177-3AD203B41FA5}">
                      <a16:colId xmlns:a16="http://schemas.microsoft.com/office/drawing/2014/main" val="650234474"/>
                    </a:ext>
                  </a:extLst>
                </a:gridCol>
                <a:gridCol w="2705035">
                  <a:extLst>
                    <a:ext uri="{9D8B030D-6E8A-4147-A177-3AD203B41FA5}">
                      <a16:colId xmlns:a16="http://schemas.microsoft.com/office/drawing/2014/main" val="1135746299"/>
                    </a:ext>
                  </a:extLst>
                </a:gridCol>
                <a:gridCol w="2639876">
                  <a:extLst>
                    <a:ext uri="{9D8B030D-6E8A-4147-A177-3AD203B41FA5}">
                      <a16:colId xmlns:a16="http://schemas.microsoft.com/office/drawing/2014/main" val="2394476232"/>
                    </a:ext>
                  </a:extLst>
                </a:gridCol>
                <a:gridCol w="2122329">
                  <a:extLst>
                    <a:ext uri="{9D8B030D-6E8A-4147-A177-3AD203B41FA5}">
                      <a16:colId xmlns:a16="http://schemas.microsoft.com/office/drawing/2014/main" val="607165512"/>
                    </a:ext>
                  </a:extLst>
                </a:gridCol>
              </a:tblGrid>
              <a:tr h="1280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Region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Stable Forest (°C)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Deforested Pixels (°C)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ΔLST (°C)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596536"/>
                  </a:ext>
                </a:extLst>
              </a:tr>
              <a:tr h="92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Palamu–Latehar 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26.59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26.68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IN" sz="3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062075"/>
                  </a:ext>
                </a:extLst>
              </a:tr>
              <a:tr h="92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Palamu–Latehar 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26.71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26.92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n-IN" sz="3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361488"/>
                  </a:ext>
                </a:extLst>
              </a:tr>
              <a:tr h="925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Palamu–Latehar 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25.38</a:t>
                      </a:r>
                      <a:endParaRPr lang="en-IN" sz="34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26.19</a:t>
                      </a:r>
                      <a:endParaRPr lang="en-IN" sz="34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3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</a:t>
                      </a:r>
                      <a:endParaRPr lang="en-IN" sz="3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0674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3CC564F-F96D-4CF4-9A78-EE4555E80F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4" y="17449588"/>
            <a:ext cx="12810407" cy="8619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E2971F-CB0E-45B9-93F9-AE4C5976BF58}"/>
              </a:ext>
            </a:extLst>
          </p:cNvPr>
          <p:cNvSpPr/>
          <p:nvPr/>
        </p:nvSpPr>
        <p:spPr>
          <a:xfrm>
            <a:off x="20907804" y="9502041"/>
            <a:ext cx="21915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Key Finding - Deforestation-driven warming increased from 0.09°C to 0.81°C (2002–2024)</a:t>
            </a:r>
            <a:endParaRPr lang="en-IN" sz="44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C4EE4-BD92-4D6F-A88E-AB686CD99E69}"/>
              </a:ext>
            </a:extLst>
          </p:cNvPr>
          <p:cNvSpPr/>
          <p:nvPr/>
        </p:nvSpPr>
        <p:spPr>
          <a:xfrm>
            <a:off x="13878231" y="21022361"/>
            <a:ext cx="55741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6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Sources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Hansen Global Forest Change v1.12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MOD11A1 LST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ERA5 reanalysis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7D2AD47-AAB7-4A37-A821-1DE05BCDC32E}"/>
              </a:ext>
            </a:extLst>
          </p:cNvPr>
          <p:cNvSpPr/>
          <p:nvPr/>
        </p:nvSpPr>
        <p:spPr>
          <a:xfrm>
            <a:off x="15015345" y="27034350"/>
            <a:ext cx="18149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Wolff, N.H. et al. (2021).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Deforestation, climate change, and heat exposure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Lancet Planetary Health </a:t>
            </a:r>
          </a:p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Hansen, M.C. et al. (2013). Global Forest Change dataset </a:t>
            </a:r>
          </a:p>
          <a:p>
            <a:pPr marL="571500" lvl="0" indent="-5715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Land Surface Temperature (MOD11A1), NASA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3B7387-9DC1-488F-ADED-B38A64979BD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2741" r="2524" b="2597"/>
          <a:stretch/>
        </p:blipFill>
        <p:spPr>
          <a:xfrm>
            <a:off x="34778363" y="26295946"/>
            <a:ext cx="2389822" cy="24050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241DECF-80F7-441A-B440-66022F63E6D3}"/>
              </a:ext>
            </a:extLst>
          </p:cNvPr>
          <p:cNvSpPr/>
          <p:nvPr/>
        </p:nvSpPr>
        <p:spPr>
          <a:xfrm>
            <a:off x="227322" y="26206902"/>
            <a:ext cx="8019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Palamu–Latehar, Jharkhand </a:t>
            </a:r>
          </a:p>
          <a:p>
            <a:pPr marL="571500" lvl="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type: Tropical dry deciduous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7943E-E7A7-4935-933D-C7B08C875D3A}"/>
              </a:ext>
            </a:extLst>
          </p:cNvPr>
          <p:cNvSpPr/>
          <p:nvPr/>
        </p:nvSpPr>
        <p:spPr>
          <a:xfrm>
            <a:off x="227322" y="27306269"/>
            <a:ext cx="6196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8699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Includes: Betla National Park     &amp; Palamu Tiger Reserve </a:t>
            </a:r>
          </a:p>
        </p:txBody>
      </p:sp>
      <p:graphicFrame>
        <p:nvGraphicFramePr>
          <p:cNvPr id="55" name="Diagram 54">
            <a:extLst>
              <a:ext uri="{FF2B5EF4-FFF2-40B4-BE49-F238E27FC236}">
                <a16:creationId xmlns:a16="http://schemas.microsoft.com/office/drawing/2014/main" id="{893C81F2-F19C-4318-993D-074A7CEE2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091055"/>
              </p:ext>
            </p:extLst>
          </p:nvPr>
        </p:nvGraphicFramePr>
        <p:xfrm>
          <a:off x="14191895" y="5286072"/>
          <a:ext cx="5893113" cy="1062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B2E0670-1E64-4DFF-B336-9D04C24F8A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35091" y="12628704"/>
            <a:ext cx="4625231" cy="2700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A841C8-D495-45B8-9598-412E9864906F}"/>
              </a:ext>
            </a:extLst>
          </p:cNvPr>
          <p:cNvSpPr/>
          <p:nvPr/>
        </p:nvSpPr>
        <p:spPr>
          <a:xfrm>
            <a:off x="8720403" y="15382896"/>
            <a:ext cx="57646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2: Sal forest canopy (Source: Adapted from Catch Foundation, 2026)</a:t>
            </a: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EAEF22C-BDDF-4BB2-A09F-E05261294818}"/>
              </a:ext>
            </a:extLst>
          </p:cNvPr>
          <p:cNvGrpSpPr/>
          <p:nvPr/>
        </p:nvGrpSpPr>
        <p:grpSpPr>
          <a:xfrm>
            <a:off x="20865115" y="11721848"/>
            <a:ext cx="22238601" cy="14015071"/>
            <a:chOff x="3767328" y="1792223"/>
            <a:chExt cx="41457390" cy="2534867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50E24C6-FD6B-4095-950C-EFB099967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t="4102" r="31546" b="9054"/>
            <a:stretch/>
          </p:blipFill>
          <p:spPr>
            <a:xfrm>
              <a:off x="3767328" y="1792223"/>
              <a:ext cx="12197711" cy="1179440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A6F0A7D-5447-476F-8EB1-4751F24FA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9" t="2963" r="16580" b="9455"/>
            <a:stretch/>
          </p:blipFill>
          <p:spPr>
            <a:xfrm>
              <a:off x="16623791" y="1965869"/>
              <a:ext cx="13478257" cy="1142094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F32ADE3-4BF0-41D0-8107-88BD2BD56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" t="4312" r="11584" b="7681"/>
            <a:stretch/>
          </p:blipFill>
          <p:spPr>
            <a:xfrm>
              <a:off x="30760800" y="2040203"/>
              <a:ext cx="14463918" cy="1134661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CB6D719-6D52-450E-9913-8E151115C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9" t="962" r="27023" b="11470"/>
            <a:stretch/>
          </p:blipFill>
          <p:spPr>
            <a:xfrm>
              <a:off x="3767328" y="14635470"/>
              <a:ext cx="12856463" cy="1237590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7C311A3-7629-4672-87E9-4373B627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3" t="2794" r="30083" b="10078"/>
            <a:stretch/>
          </p:blipFill>
          <p:spPr>
            <a:xfrm>
              <a:off x="16879823" y="14864661"/>
              <a:ext cx="13222225" cy="1214671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CD32590-FCA9-40D0-8FC5-7840B84A6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4" t="2157" r="27568" b="8867"/>
            <a:stretch/>
          </p:blipFill>
          <p:spPr>
            <a:xfrm>
              <a:off x="30614112" y="14547468"/>
              <a:ext cx="14484095" cy="1259343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BE3E8A5-16D6-4EB6-9E9F-97EBF0DB2A7C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6417" t="20738" r="5122" b="21040"/>
          <a:stretch/>
        </p:blipFill>
        <p:spPr>
          <a:xfrm>
            <a:off x="1597048" y="2469256"/>
            <a:ext cx="2462888" cy="12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4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7688</TotalTime>
  <Words>630</Words>
  <Application>Microsoft Office PowerPoint</Application>
  <PresentationFormat>Custom</PresentationFormat>
  <Paragraphs>107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CHANDA KUMARI</dc:creator>
  <cp:lastModifiedBy>SWEETI  RANI</cp:lastModifiedBy>
  <cp:revision>73</cp:revision>
  <dcterms:created xsi:type="dcterms:W3CDTF">2023-08-13T03:10:57Z</dcterms:created>
  <dcterms:modified xsi:type="dcterms:W3CDTF">2026-05-04T12:59:46Z</dcterms:modified>
</cp:coreProperties>
</file>