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30279975" cy="42808525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4" userDrawn="1">
          <p15:clr>
            <a:srgbClr val="A4A3A4"/>
          </p15:clr>
        </p15:guide>
        <p15:guide id="2" pos="993" userDrawn="1">
          <p15:clr>
            <a:srgbClr val="A4A3A4"/>
          </p15:clr>
        </p15:guide>
        <p15:guide id="3" pos="18081" userDrawn="1">
          <p15:clr>
            <a:srgbClr val="A4A3A4"/>
          </p15:clr>
        </p15:guide>
        <p15:guide id="4" pos="9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enobi, Uzoamaka (IMK)" initials="EU(" lastIdx="1" clrIdx="0">
    <p:extLst>
      <p:ext uri="{19B8F6BF-5375-455C-9EA6-DF929625EA0E}">
        <p15:presenceInfo xmlns:p15="http://schemas.microsoft.com/office/powerpoint/2012/main" userId="S-1-5-21-1202744845-3101423955-345487624-359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0EC"/>
    <a:srgbClr val="FF00FF"/>
    <a:srgbClr val="A6591A"/>
    <a:srgbClr val="0000FF"/>
    <a:srgbClr val="202820"/>
    <a:srgbClr val="E5E6E7"/>
    <a:srgbClr val="E6E6E6"/>
    <a:srgbClr val="C7ECF1"/>
    <a:srgbClr val="C1F7F7"/>
    <a:srgbClr val="E6F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6323" autoAdjust="0"/>
  </p:normalViewPr>
  <p:slideViewPr>
    <p:cSldViewPr snapToGrid="0">
      <p:cViewPr>
        <p:scale>
          <a:sx n="37" d="100"/>
          <a:sy n="37" d="100"/>
        </p:scale>
        <p:origin x="1650" y="24"/>
      </p:cViewPr>
      <p:guideLst>
        <p:guide orient="horz" pos="2444"/>
        <p:guide pos="993"/>
        <p:guide pos="18081"/>
        <p:guide pos="96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1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049" cy="4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4" tIns="46562" rIns="93124" bIns="46562" numCol="1" anchor="t" anchorCtr="0" compatLnSpc="1">
            <a:prstTxWarp prst="textNoShape">
              <a:avLst/>
            </a:prstTxWarp>
          </a:bodyPr>
          <a:lstStyle>
            <a:lvl1pPr defTabSz="931465">
              <a:defRPr sz="1200"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5" y="2"/>
            <a:ext cx="3038049" cy="4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4" tIns="46562" rIns="93124" bIns="46562" numCol="1" anchor="t" anchorCtr="0" compatLnSpc="1">
            <a:prstTxWarp prst="textNoShape">
              <a:avLst/>
            </a:prstTxWarp>
          </a:bodyPr>
          <a:lstStyle>
            <a:lvl1pPr algn="r" defTabSz="931465">
              <a:defRPr sz="1200"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3300" y="698500"/>
            <a:ext cx="2463800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9" y="4415322"/>
            <a:ext cx="5608947" cy="418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4" tIns="46562" rIns="93124" bIns="46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4"/>
            <a:ext cx="3038049" cy="4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4" tIns="46562" rIns="93124" bIns="46562" numCol="1" anchor="b" anchorCtr="0" compatLnSpc="1">
            <a:prstTxWarp prst="textNoShape">
              <a:avLst/>
            </a:prstTxWarp>
          </a:bodyPr>
          <a:lstStyle>
            <a:lvl1pPr defTabSz="931465">
              <a:defRPr sz="1200"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5" y="8830644"/>
            <a:ext cx="3038049" cy="4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4" tIns="46562" rIns="93124" bIns="46562" numCol="1" anchor="b" anchorCtr="0" compatLnSpc="1">
            <a:prstTxWarp prst="textNoShape">
              <a:avLst/>
            </a:prstTxWarp>
          </a:bodyPr>
          <a:lstStyle>
            <a:lvl1pPr algn="r" defTabSz="931465">
              <a:defRPr sz="1200"/>
            </a:lvl1pPr>
          </a:lstStyle>
          <a:p>
            <a:fld id="{4A6CD4C1-6D6D-4CFB-9DC5-1D8FF776892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8208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90"/>
            <a:ext cx="25736550" cy="91757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7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9" indent="0" algn="ctr">
              <a:buNone/>
              <a:defRPr/>
            </a:lvl2pPr>
            <a:lvl3pPr marL="914414" indent="0" algn="ctr">
              <a:buNone/>
              <a:defRPr/>
            </a:lvl3pPr>
            <a:lvl4pPr marL="1371622" indent="0" algn="ctr">
              <a:buNone/>
              <a:defRPr/>
            </a:lvl4pPr>
            <a:lvl5pPr marL="1828826" indent="0" algn="ctr">
              <a:buNone/>
              <a:defRPr/>
            </a:lvl5pPr>
            <a:lvl6pPr marL="2286036" indent="0" algn="ctr">
              <a:buNone/>
              <a:defRPr/>
            </a:lvl6pPr>
            <a:lvl7pPr marL="2743242" indent="0" algn="ctr">
              <a:buNone/>
              <a:defRPr/>
            </a:lvl7pPr>
            <a:lvl8pPr marL="3200450" indent="0" algn="ctr">
              <a:buNone/>
              <a:defRPr/>
            </a:lvl8pPr>
            <a:lvl9pPr marL="3657659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189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275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623339" y="8356602"/>
            <a:ext cx="6408737" cy="133207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44763" y="8356602"/>
            <a:ext cx="19078576" cy="133207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3973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066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6" y="27508201"/>
            <a:ext cx="25738136" cy="8502649"/>
          </a:xfr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6" y="18143539"/>
            <a:ext cx="25738136" cy="9364662"/>
          </a:xfrm>
        </p:spPr>
        <p:txBody>
          <a:bodyPr anchor="b"/>
          <a:lstStyle>
            <a:lvl1pPr marL="0" indent="0">
              <a:buNone/>
              <a:defRPr sz="2002"/>
            </a:lvl1pPr>
            <a:lvl2pPr marL="457209" indent="0">
              <a:buNone/>
              <a:defRPr sz="1799"/>
            </a:lvl2pPr>
            <a:lvl3pPr marL="914414" indent="0">
              <a:buNone/>
              <a:defRPr sz="1598"/>
            </a:lvl3pPr>
            <a:lvl4pPr marL="1371622" indent="0">
              <a:buNone/>
              <a:defRPr sz="1400"/>
            </a:lvl4pPr>
            <a:lvl5pPr marL="1828826" indent="0">
              <a:buNone/>
              <a:defRPr sz="1400"/>
            </a:lvl5pPr>
            <a:lvl6pPr marL="2286036" indent="0">
              <a:buNone/>
              <a:defRPr sz="1400"/>
            </a:lvl6pPr>
            <a:lvl7pPr marL="2743242" indent="0">
              <a:buNone/>
              <a:defRPr sz="1400"/>
            </a:lvl7pPr>
            <a:lvl8pPr marL="3200450" indent="0">
              <a:buNone/>
              <a:defRPr sz="1400"/>
            </a:lvl8pPr>
            <a:lvl9pPr marL="3657659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623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3952" y="11969752"/>
            <a:ext cx="12742863" cy="6049964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2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89213" y="11969752"/>
            <a:ext cx="12742862" cy="6049964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2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93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7741923"/>
            <a:ext cx="27251026" cy="42608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8" y="12508231"/>
            <a:ext cx="13377863" cy="3994150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09" indent="0">
              <a:buNone/>
              <a:defRPr sz="2002" b="1"/>
            </a:lvl2pPr>
            <a:lvl3pPr marL="914414" indent="0">
              <a:buNone/>
              <a:defRPr sz="1799" b="1"/>
            </a:lvl3pPr>
            <a:lvl4pPr marL="1371622" indent="0">
              <a:buNone/>
              <a:defRPr sz="1598" b="1"/>
            </a:lvl4pPr>
            <a:lvl5pPr marL="1828826" indent="0">
              <a:buNone/>
              <a:defRPr sz="1598" b="1"/>
            </a:lvl5pPr>
            <a:lvl6pPr marL="2286036" indent="0">
              <a:buNone/>
              <a:defRPr sz="1598" b="1"/>
            </a:lvl6pPr>
            <a:lvl7pPr marL="2743242" indent="0">
              <a:buNone/>
              <a:defRPr sz="1598" b="1"/>
            </a:lvl7pPr>
            <a:lvl8pPr marL="3200450" indent="0">
              <a:buNone/>
              <a:defRPr sz="1598" b="1"/>
            </a:lvl8pPr>
            <a:lvl9pPr marL="3657659" indent="0">
              <a:buNone/>
              <a:defRPr sz="1598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8" y="17007842"/>
            <a:ext cx="13377863" cy="21231860"/>
          </a:xfrm>
        </p:spPr>
        <p:txBody>
          <a:bodyPr/>
          <a:lstStyle>
            <a:lvl1pPr>
              <a:defRPr sz="2401"/>
            </a:lvl1pPr>
            <a:lvl2pPr>
              <a:defRPr sz="2002"/>
            </a:lvl2pPr>
            <a:lvl3pPr>
              <a:defRPr sz="1799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90" y="12508231"/>
            <a:ext cx="13384212" cy="3994150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09" indent="0">
              <a:buNone/>
              <a:defRPr sz="2002" b="1"/>
            </a:lvl2pPr>
            <a:lvl3pPr marL="914414" indent="0">
              <a:buNone/>
              <a:defRPr sz="1799" b="1"/>
            </a:lvl3pPr>
            <a:lvl4pPr marL="1371622" indent="0">
              <a:buNone/>
              <a:defRPr sz="1598" b="1"/>
            </a:lvl4pPr>
            <a:lvl5pPr marL="1828826" indent="0">
              <a:buNone/>
              <a:defRPr sz="1598" b="1"/>
            </a:lvl5pPr>
            <a:lvl6pPr marL="2286036" indent="0">
              <a:buNone/>
              <a:defRPr sz="1598" b="1"/>
            </a:lvl6pPr>
            <a:lvl7pPr marL="2743242" indent="0">
              <a:buNone/>
              <a:defRPr sz="1598" b="1"/>
            </a:lvl7pPr>
            <a:lvl8pPr marL="3200450" indent="0">
              <a:buNone/>
              <a:defRPr sz="1598" b="1"/>
            </a:lvl8pPr>
            <a:lvl9pPr marL="3657659" indent="0">
              <a:buNone/>
              <a:defRPr sz="1598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90" y="17007842"/>
            <a:ext cx="13384212" cy="21231860"/>
          </a:xfrm>
        </p:spPr>
        <p:txBody>
          <a:bodyPr/>
          <a:lstStyle>
            <a:lvl1pPr>
              <a:defRPr sz="2401"/>
            </a:lvl1pPr>
            <a:lvl2pPr>
              <a:defRPr sz="2002"/>
            </a:lvl2pPr>
            <a:lvl3pPr>
              <a:defRPr sz="1799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007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003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6" y="5606417"/>
            <a:ext cx="9961562" cy="7253288"/>
          </a:xfrm>
        </p:spPr>
        <p:txBody>
          <a:bodyPr/>
          <a:lstStyle>
            <a:lvl1pPr algn="l">
              <a:defRPr sz="2002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8"/>
            <a:ext cx="16927512" cy="365347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8" y="13533122"/>
            <a:ext cx="9961562" cy="24706580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4" indent="0">
              <a:buNone/>
              <a:defRPr sz="1000"/>
            </a:lvl3pPr>
            <a:lvl4pPr marL="1371622" indent="0">
              <a:buNone/>
              <a:defRPr sz="901"/>
            </a:lvl4pPr>
            <a:lvl5pPr marL="1828826" indent="0">
              <a:buNone/>
              <a:defRPr sz="901"/>
            </a:lvl5pPr>
            <a:lvl6pPr marL="2286036" indent="0">
              <a:buNone/>
              <a:defRPr sz="901"/>
            </a:lvl6pPr>
            <a:lvl7pPr marL="2743242" indent="0">
              <a:buNone/>
              <a:defRPr sz="901"/>
            </a:lvl7pPr>
            <a:lvl8pPr marL="3200450" indent="0">
              <a:buNone/>
              <a:defRPr sz="901"/>
            </a:lvl8pPr>
            <a:lvl9pPr marL="3657659" indent="0">
              <a:buNone/>
              <a:defRPr sz="90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81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4" y="29965652"/>
            <a:ext cx="18167350" cy="3538538"/>
          </a:xfrm>
        </p:spPr>
        <p:txBody>
          <a:bodyPr/>
          <a:lstStyle>
            <a:lvl1pPr algn="l">
              <a:defRPr sz="2002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4" y="8534401"/>
            <a:ext cx="18167350" cy="20975637"/>
          </a:xfrm>
        </p:spPr>
        <p:txBody>
          <a:bodyPr/>
          <a:lstStyle>
            <a:lvl1pPr marL="0" indent="0">
              <a:buNone/>
              <a:defRPr sz="3199"/>
            </a:lvl1pPr>
            <a:lvl2pPr marL="457209" indent="0">
              <a:buNone/>
              <a:defRPr sz="2799"/>
            </a:lvl2pPr>
            <a:lvl3pPr marL="914414" indent="0">
              <a:buNone/>
              <a:defRPr sz="2401"/>
            </a:lvl3pPr>
            <a:lvl4pPr marL="1371622" indent="0">
              <a:buNone/>
              <a:defRPr sz="2002"/>
            </a:lvl4pPr>
            <a:lvl5pPr marL="1828826" indent="0">
              <a:buNone/>
              <a:defRPr sz="2002"/>
            </a:lvl5pPr>
            <a:lvl6pPr marL="2286036" indent="0">
              <a:buNone/>
              <a:defRPr sz="2002"/>
            </a:lvl6pPr>
            <a:lvl7pPr marL="2743242" indent="0">
              <a:buNone/>
              <a:defRPr sz="2002"/>
            </a:lvl7pPr>
            <a:lvl8pPr marL="3200450" indent="0">
              <a:buNone/>
              <a:defRPr sz="2002"/>
            </a:lvl8pPr>
            <a:lvl9pPr marL="3657659" indent="0">
              <a:buNone/>
              <a:defRPr sz="2002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4" y="33504189"/>
            <a:ext cx="18167350" cy="5022849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4" indent="0">
              <a:buNone/>
              <a:defRPr sz="1000"/>
            </a:lvl3pPr>
            <a:lvl4pPr marL="1371622" indent="0">
              <a:buNone/>
              <a:defRPr sz="901"/>
            </a:lvl4pPr>
            <a:lvl5pPr marL="1828826" indent="0">
              <a:buNone/>
              <a:defRPr sz="901"/>
            </a:lvl5pPr>
            <a:lvl6pPr marL="2286036" indent="0">
              <a:buNone/>
              <a:defRPr sz="901"/>
            </a:lvl6pPr>
            <a:lvl7pPr marL="2743242" indent="0">
              <a:buNone/>
              <a:defRPr sz="901"/>
            </a:lvl7pPr>
            <a:lvl8pPr marL="3200450" indent="0">
              <a:buNone/>
              <a:defRPr sz="901"/>
            </a:lvl8pPr>
            <a:lvl9pPr marL="3657659" indent="0">
              <a:buNone/>
              <a:defRPr sz="90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03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4394" y="7882271"/>
            <a:ext cx="25563512" cy="21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3952" y="12928631"/>
            <a:ext cx="25638125" cy="645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Aufzählungspunkt 1</a:t>
            </a:r>
          </a:p>
          <a:p>
            <a:pPr lvl="1"/>
            <a:r>
              <a:rPr lang="de-DE" altLang="de-DE"/>
              <a:t>Aufzählungspunkt 2</a:t>
            </a:r>
          </a:p>
          <a:p>
            <a:pPr lvl="2"/>
            <a:r>
              <a:rPr lang="de-DE" altLang="de-DE"/>
              <a:t>Aufzählungspunkt 3</a:t>
            </a:r>
          </a:p>
          <a:p>
            <a:pPr lvl="3"/>
            <a:r>
              <a:rPr lang="de-DE" altLang="de-DE"/>
              <a:t>Aufzählungspunkt 4</a:t>
            </a:r>
          </a:p>
          <a:p>
            <a:pPr lvl="4"/>
            <a:r>
              <a:rPr lang="de-DE" altLang="de-DE"/>
              <a:t>Aufzählungspunkt 5</a:t>
            </a:r>
          </a:p>
          <a:p>
            <a:pPr lvl="4"/>
            <a:r>
              <a:rPr lang="de-DE" altLang="de-DE"/>
              <a:t>Aufzählungspunkt 6</a:t>
            </a:r>
          </a:p>
          <a:p>
            <a:pPr lvl="0"/>
            <a:r>
              <a:rPr lang="de-DE" altLang="de-DE"/>
              <a:t>Aufzählungspunkt 7</a:t>
            </a:r>
          </a:p>
          <a:p>
            <a:pPr lvl="0"/>
            <a:r>
              <a:rPr lang="de-DE" altLang="de-DE"/>
              <a:t>Aufzählungspunkt 8</a:t>
            </a:r>
          </a:p>
          <a:p>
            <a:pPr lvl="0"/>
            <a:endParaRPr lang="de-DE" altLang="de-DE"/>
          </a:p>
        </p:txBody>
      </p:sp>
      <p:pic>
        <p:nvPicPr>
          <p:cNvPr id="1052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438276"/>
            <a:ext cx="7200000" cy="35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637200" y="41656837"/>
            <a:ext cx="14458950" cy="60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301" dirty="0"/>
              <a:t>KIT – The Research</a:t>
            </a:r>
            <a:r>
              <a:rPr lang="de-DE" altLang="de-DE" sz="3301" baseline="0" dirty="0"/>
              <a:t> </a:t>
            </a:r>
            <a:r>
              <a:rPr lang="de-DE" altLang="de-DE" sz="3301" dirty="0"/>
              <a:t>University in the Helmholtz </a:t>
            </a:r>
            <a:r>
              <a:rPr lang="de-DE" altLang="de-DE" sz="3301" dirty="0" err="1"/>
              <a:t>Association</a:t>
            </a:r>
            <a:endParaRPr lang="de-DE" altLang="de-DE" sz="3301" dirty="0"/>
          </a:p>
        </p:txBody>
      </p:sp>
      <p:sp>
        <p:nvSpPr>
          <p:cNvPr id="7" name="Diagonal liegende Ecken des Rechtecks abrunden 6"/>
          <p:cNvSpPr/>
          <p:nvPr userDrawn="1"/>
        </p:nvSpPr>
        <p:spPr bwMode="auto">
          <a:xfrm rot="5400000">
            <a:off x="-4912857" y="6419599"/>
            <a:ext cx="40079978" cy="28694293"/>
          </a:xfrm>
          <a:prstGeom prst="round2DiagRect">
            <a:avLst>
              <a:gd name="adj1" fmla="val 2453"/>
              <a:gd name="adj2" fmla="val 0"/>
            </a:avLst>
          </a:prstGeom>
          <a:noFill/>
          <a:ln w="63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998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25" y="40989252"/>
            <a:ext cx="5810250" cy="1819275"/>
          </a:xfrm>
          <a:prstGeom prst="rect">
            <a:avLst/>
          </a:prstGeom>
        </p:spPr>
      </p:pic>
      <p:pic>
        <p:nvPicPr>
          <p:cNvPr id="9" name="Picture 24" descr="wiss_poster_background_hoch_en">
            <a:extLst>
              <a:ext uri="{FF2B5EF4-FFF2-40B4-BE49-F238E27FC236}">
                <a16:creationId xmlns:a16="http://schemas.microsoft.com/office/drawing/2014/main" id="{19B5F566-118A-4198-9BBB-ECB624C949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437" y="4"/>
            <a:ext cx="30275213" cy="428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2pPr>
      <a:lvl3pPr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3pPr>
      <a:lvl4pPr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4pPr>
      <a:lvl5pPr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5pPr>
      <a:lvl6pPr marL="457209"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6pPr>
      <a:lvl7pPr marL="914414"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7pPr>
      <a:lvl8pPr marL="1371622"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8pPr>
      <a:lvl9pPr marL="1828826" algn="l" defTabSz="4176780" rtl="0" fontAlgn="base"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Arial" charset="0"/>
        </a:defRPr>
      </a:lvl9pPr>
    </p:titleStyle>
    <p:bodyStyle>
      <a:lvl1pPr marL="609610" indent="-609610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rgbClr val="000000"/>
          </a:solidFill>
          <a:latin typeface="+mn-lt"/>
          <a:ea typeface="+mn-ea"/>
          <a:cs typeface="+mn-cs"/>
        </a:defRPr>
      </a:lvl1pPr>
      <a:lvl2pPr marL="1447822" indent="-658825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2pPr>
      <a:lvl3pPr marL="2247935" indent="-620724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3pPr>
      <a:lvl4pPr marL="3048048" indent="-620724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4pPr>
      <a:lvl5pPr marL="3848160" indent="-620724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5pPr>
      <a:lvl6pPr marL="4305369" indent="-620724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6pPr>
      <a:lvl7pPr marL="4762576" indent="-620724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7pPr>
      <a:lvl8pPr marL="5219783" indent="-620724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8pPr>
      <a:lvl9pPr marL="5676990" indent="-620724" algn="l" defTabSz="4176780" rtl="0" fontAlgn="base">
        <a:spcBef>
          <a:spcPct val="20000"/>
        </a:spcBef>
        <a:spcAft>
          <a:spcPct val="0"/>
        </a:spcAft>
        <a:buBlip>
          <a:blip r:embed="rId16"/>
        </a:buBlip>
        <a:defRPr sz="399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14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6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2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0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9" algn="l" defTabSz="9144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emf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emf"/><Relationship Id="rId38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32" Type="http://schemas.openxmlformats.org/officeDocument/2006/relationships/image" Target="../media/image35.emf"/><Relationship Id="rId37" Type="http://schemas.openxmlformats.org/officeDocument/2006/relationships/image" Target="../media/image40.jpe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36" Type="http://schemas.openxmlformats.org/officeDocument/2006/relationships/image" Target="../media/image39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35" Type="http://schemas.openxmlformats.org/officeDocument/2006/relationships/image" Target="../media/image38.emf"/><Relationship Id="rId8" Type="http://schemas.openxmlformats.org/officeDocument/2006/relationships/image" Target="../media/image11.sv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18B4CD-124A-47C8-BD60-EC27234DDD40}"/>
              </a:ext>
            </a:extLst>
          </p:cNvPr>
          <p:cNvSpPr txBox="1"/>
          <p:nvPr/>
        </p:nvSpPr>
        <p:spPr>
          <a:xfrm>
            <a:off x="846294" y="4015097"/>
            <a:ext cx="28663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Secondary organic aerosol from oxidation of camphene with ozone and OH radicals – kinetics, yields and molecular composition at 313 – 243K</a:t>
            </a:r>
            <a:endParaRPr lang="en-GB" sz="5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5C1B8-9EA3-45B4-8EB0-14450B4AE4C7}"/>
              </a:ext>
            </a:extLst>
          </p:cNvPr>
          <p:cNvSpPr txBox="1"/>
          <p:nvPr/>
        </p:nvSpPr>
        <p:spPr>
          <a:xfrm>
            <a:off x="7281965" y="1248971"/>
            <a:ext cx="15135725" cy="156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4">
              <a:defRPr/>
            </a:pPr>
            <a:r>
              <a:rPr lang="en-US" sz="4801" dirty="0">
                <a:solidFill>
                  <a:srgbClr val="4D4D4D"/>
                </a:solidFill>
              </a:rPr>
              <a:t>Institute of Meteorology and Climate Research (</a:t>
            </a:r>
            <a:r>
              <a:rPr lang="en-US" altLang="zh-CN" sz="4801" dirty="0">
                <a:solidFill>
                  <a:srgbClr val="4D4D4D"/>
                </a:solidFill>
              </a:rPr>
              <a:t>IMK</a:t>
            </a:r>
            <a:r>
              <a:rPr lang="zh-CN" altLang="en-US" sz="4801" dirty="0">
                <a:solidFill>
                  <a:srgbClr val="4D4D4D"/>
                </a:solidFill>
              </a:rPr>
              <a:t>）</a:t>
            </a:r>
            <a:endParaRPr lang="en-US" sz="4801" dirty="0">
              <a:solidFill>
                <a:srgbClr val="4D4D4D"/>
              </a:solidFill>
            </a:endParaRPr>
          </a:p>
          <a:p>
            <a:pPr defTabSz="914414">
              <a:defRPr/>
            </a:pPr>
            <a:r>
              <a:rPr lang="en-US" sz="4801" dirty="0">
                <a:solidFill>
                  <a:srgbClr val="4D4D4D"/>
                </a:solidFill>
              </a:rPr>
              <a:t>Atmospheric Aerosol Research (IMK-AAF)</a:t>
            </a:r>
            <a:endParaRPr lang="de-DE" sz="4801" dirty="0">
              <a:solidFill>
                <a:srgbClr val="4D4D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05353-C556-4E8E-A385-0B2A5B1727E4}"/>
              </a:ext>
            </a:extLst>
          </p:cNvPr>
          <p:cNvSpPr txBox="1"/>
          <p:nvPr/>
        </p:nvSpPr>
        <p:spPr>
          <a:xfrm>
            <a:off x="1613180" y="5894887"/>
            <a:ext cx="25838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14">
              <a:defRPr/>
            </a:pPr>
            <a:r>
              <a:rPr lang="en-US" altLang="zh-CN" sz="3200" b="1" dirty="0">
                <a:solidFill>
                  <a:srgbClr val="000000"/>
                </a:solidFill>
              </a:rPr>
              <a:t>Uzoamaka Ezenobi</a:t>
            </a:r>
            <a:r>
              <a:rPr lang="de-DE" sz="3200" dirty="0">
                <a:solidFill>
                  <a:srgbClr val="000000"/>
                </a:solidFill>
              </a:rPr>
              <a:t>, H.Saathoff, Yanxia Li, and T. Leisner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1B09B1-A3FB-4E5B-81F5-797DA9FE2861}"/>
              </a:ext>
            </a:extLst>
          </p:cNvPr>
          <p:cNvSpPr txBox="1"/>
          <p:nvPr/>
        </p:nvSpPr>
        <p:spPr>
          <a:xfrm>
            <a:off x="9267354" y="7414036"/>
            <a:ext cx="204003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 Camphene is an important biogenic VOC contributing to secondary organic aerosol</a:t>
            </a:r>
          </a:p>
          <a:p>
            <a:pPr>
              <a:buClr>
                <a:srgbClr val="00B050"/>
              </a:buClr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formation, with implications for particle growth and climate-relevant processes. </a:t>
            </a:r>
            <a:r>
              <a:rPr lang="en-GB" baseline="30000" dirty="0">
                <a:effectLst/>
                <a:latin typeface="+mn-lt"/>
                <a:ea typeface="Times New Roman" panose="02020603050405020304" pitchFamily="18" charset="0"/>
              </a:rPr>
              <a:t>1)3)</a:t>
            </a:r>
          </a:p>
          <a:p>
            <a:pPr marL="342900" indent="-342900">
              <a:buClr>
                <a:srgbClr val="00B05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n-US" dirty="0">
                <a:latin typeface="+mn-lt"/>
                <a:cs typeface="Times New Roman" panose="02020603050405020304" pitchFamily="18" charset="0"/>
                <a:sym typeface="+mn-ea"/>
              </a:rPr>
              <a:t> Only a few studies covering 288–311 K</a:t>
            </a:r>
            <a:r>
              <a:rPr lang="en-GB" baseline="30000" dirty="0">
                <a:effectLst/>
                <a:latin typeface="+mn-lt"/>
                <a:ea typeface="Times New Roman" panose="02020603050405020304" pitchFamily="18" charset="0"/>
              </a:rPr>
              <a:t> 3)2)1</a:t>
            </a:r>
            <a:r>
              <a:rPr lang="en-US" altLang="en-US" baseline="30000" dirty="0">
                <a:latin typeface="+mn-lt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dirty="0">
                <a:latin typeface="+mn-lt"/>
                <a:cs typeface="Times New Roman" panose="02020603050405020304" pitchFamily="18" charset="0"/>
                <a:sym typeface="+mn-ea"/>
              </a:rPr>
              <a:t>exist, limiting its representation in</a:t>
            </a:r>
          </a:p>
          <a:p>
            <a:pPr>
              <a:buClr>
                <a:srgbClr val="00B050"/>
              </a:buClr>
              <a:buSzPct val="100000"/>
            </a:pPr>
            <a:r>
              <a:rPr lang="en-US" altLang="en-US" dirty="0">
                <a:latin typeface="+mn-lt"/>
                <a:cs typeface="Times New Roman" panose="02020603050405020304" pitchFamily="18" charset="0"/>
                <a:sym typeface="+mn-ea"/>
              </a:rPr>
              <a:t>     atmospheric models.</a:t>
            </a:r>
            <a:endParaRPr lang="en-US" altLang="en-US" sz="2000" baseline="30000" dirty="0">
              <a:latin typeface="+mn-lt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D88D346-3DE1-44EF-B7E1-4653790EF2E5}"/>
              </a:ext>
            </a:extLst>
          </p:cNvPr>
          <p:cNvSpPr txBox="1"/>
          <p:nvPr/>
        </p:nvSpPr>
        <p:spPr>
          <a:xfrm>
            <a:off x="9194270" y="9975949"/>
            <a:ext cx="20115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DengXian" panose="02010600030101010101" pitchFamily="2" charset="-122"/>
              </a:rPr>
              <a:t>AIDA simulation chamber, instrumentation, and experimental conditions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6FC599A5-4B45-4240-8054-B3C6D237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492" y="18675265"/>
            <a:ext cx="9951773" cy="8545652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94A9705E-0F0C-4816-AE7C-C3BC3A7AE85C}"/>
              </a:ext>
            </a:extLst>
          </p:cNvPr>
          <p:cNvSpPr txBox="1"/>
          <p:nvPr/>
        </p:nvSpPr>
        <p:spPr>
          <a:xfrm>
            <a:off x="18391072" y="18499112"/>
            <a:ext cx="13861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SOA yields of camphene + O</a:t>
            </a:r>
            <a:r>
              <a:rPr lang="en-US" sz="3600" b="1" baseline="-25000" dirty="0"/>
              <a:t>3</a:t>
            </a:r>
            <a:r>
              <a:rPr lang="en-US" sz="3600" b="1" dirty="0"/>
              <a:t> and OH  radicals</a:t>
            </a:r>
          </a:p>
        </p:txBody>
      </p:sp>
      <p:pic>
        <p:nvPicPr>
          <p:cNvPr id="150" name="Grafik 2" descr="image002">
            <a:extLst>
              <a:ext uri="{FF2B5EF4-FFF2-40B4-BE49-F238E27FC236}">
                <a16:creationId xmlns:a16="http://schemas.microsoft.com/office/drawing/2014/main" id="{81DAA99E-0E96-4B0C-BF4C-66BAD027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259" y="26272302"/>
            <a:ext cx="8542484" cy="56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C3B2524E-78D5-45CD-BD49-3D38D8455468}"/>
              </a:ext>
            </a:extLst>
          </p:cNvPr>
          <p:cNvSpPr txBox="1"/>
          <p:nvPr/>
        </p:nvSpPr>
        <p:spPr>
          <a:xfrm>
            <a:off x="18311932" y="31988968"/>
            <a:ext cx="1068876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4" indent="-342904">
              <a:spcBef>
                <a:spcPts val="599"/>
              </a:spcBef>
              <a:spcAft>
                <a:spcPts val="599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↓ → yield peaks at 273 K</a:t>
            </a:r>
          </a:p>
          <a:p>
            <a:pPr marL="342904" indent="-342904">
              <a:spcBef>
                <a:spcPts val="599"/>
              </a:spcBef>
              <a:spcAft>
                <a:spcPts val="599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OA mass → yield ↑</a:t>
            </a:r>
          </a:p>
          <a:p>
            <a:pPr marL="342904" indent="-342904">
              <a:spcBef>
                <a:spcPts val="599"/>
              </a:spcBef>
              <a:spcAft>
                <a:spcPts val="599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SVOC to LVOC by OH → yield ↑</a:t>
            </a:r>
          </a:p>
          <a:p>
            <a:pPr marL="342904" indent="-342904">
              <a:spcBef>
                <a:spcPts val="599"/>
              </a:spcBef>
              <a:spcAft>
                <a:spcPts val="599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yields observed by OH radical reactions</a:t>
            </a:r>
          </a:p>
          <a:p>
            <a:pPr marL="342904" indent="-342904">
              <a:spcBef>
                <a:spcPts val="599"/>
              </a:spcBef>
              <a:spcAft>
                <a:spcPts val="599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 products are: C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4" indent="-342904">
              <a:spcBef>
                <a:spcPts val="599"/>
              </a:spcBef>
              <a:spcAft>
                <a:spcPts val="599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725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Heavier monomers and more dimers formed at lower temperatures</a:t>
            </a:r>
          </a:p>
          <a:p>
            <a:pPr marL="342904" indent="-342904">
              <a:spcBef>
                <a:spcPts val="599"/>
              </a:spcBef>
              <a:spcAft>
                <a:spcPts val="599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725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HOMs are more abundant in the OH radical system compared to ozonolysis</a:t>
            </a:r>
            <a:endParaRPr lang="de-DE" sz="3998" dirty="0">
              <a:solidFill>
                <a:srgbClr val="000000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8BFCB6E-7613-4A32-8C85-58B6E57BB7FB}"/>
              </a:ext>
            </a:extLst>
          </p:cNvPr>
          <p:cNvSpPr/>
          <p:nvPr/>
        </p:nvSpPr>
        <p:spPr bwMode="auto">
          <a:xfrm>
            <a:off x="760411" y="36694748"/>
            <a:ext cx="21560912" cy="4093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pPr defTabSz="4176780">
              <a:buClr>
                <a:srgbClr val="4664AA"/>
              </a:buClr>
              <a:buSzPct val="100000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9" indent="-571509" defTabSz="4176780">
              <a:buClr>
                <a:srgbClr val="4664AA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de-DE" sz="3998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6489D-29DA-47B7-AF05-2221CA4BFBA6}"/>
              </a:ext>
            </a:extLst>
          </p:cNvPr>
          <p:cNvSpPr txBox="1"/>
          <p:nvPr/>
        </p:nvSpPr>
        <p:spPr>
          <a:xfrm rot="10800000" flipV="1">
            <a:off x="846295" y="40807732"/>
            <a:ext cx="1117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Contact</a:t>
            </a:r>
            <a:r>
              <a:rPr lang="en-GB" sz="2000" b="1" dirty="0"/>
              <a:t>: </a:t>
            </a:r>
            <a:r>
              <a:rPr lang="en-GB" sz="2000" dirty="0"/>
              <a:t>uzoamaka.ezenobi@kit.edu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19AC697-405D-46C7-A6C7-49A7A6496039}"/>
              </a:ext>
            </a:extLst>
          </p:cNvPr>
          <p:cNvSpPr/>
          <p:nvPr/>
        </p:nvSpPr>
        <p:spPr bwMode="auto">
          <a:xfrm>
            <a:off x="22321323" y="36683392"/>
            <a:ext cx="7137330" cy="409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3998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73CC4B8-DFC3-4052-8A9C-EEA95213CE6D}"/>
              </a:ext>
            </a:extLst>
          </p:cNvPr>
          <p:cNvSpPr txBox="1"/>
          <p:nvPr/>
        </p:nvSpPr>
        <p:spPr>
          <a:xfrm>
            <a:off x="22394456" y="37525873"/>
            <a:ext cx="687047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Gaona-Colmán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al., RSC Adv., 7, 2733–2744,  https://doi.org/10.1039/c6ra26656h, 2017.</a:t>
            </a:r>
            <a:endParaRPr lang="fr-FR" sz="2000" dirty="0">
              <a:latin typeface="+mn-lt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Mehra et al., Atmos. Chem. Phys., 20, 10953-10965, https://doi.org/10.5194/acp-20-10953-2020, 2020.</a:t>
            </a: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 et al., Atmos. Chem. Phys., 22(5), 3131–3147.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https://doi.org/10.5194/acp-22-3131-2022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2022.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703FFE-1FC9-423B-B2D1-033D70EFD137}"/>
              </a:ext>
            </a:extLst>
          </p:cNvPr>
          <p:cNvGrpSpPr/>
          <p:nvPr/>
        </p:nvGrpSpPr>
        <p:grpSpPr>
          <a:xfrm>
            <a:off x="412025" y="8277745"/>
            <a:ext cx="9609895" cy="9070900"/>
            <a:chOff x="404166" y="7276195"/>
            <a:chExt cx="8552514" cy="8213929"/>
          </a:xfrm>
        </p:grpSpPr>
        <p:pic>
          <p:nvPicPr>
            <p:cNvPr id="1030" name="Picture 6" descr="C5H8">
              <a:extLst>
                <a:ext uri="{FF2B5EF4-FFF2-40B4-BE49-F238E27FC236}">
                  <a16:creationId xmlns:a16="http://schemas.microsoft.com/office/drawing/2014/main" id="{B7E2BB7E-E220-4956-8AB7-FBD2F8C2B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66" y="9309349"/>
              <a:ext cx="1973899" cy="149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84F9DB3-59FC-46D8-B848-E9A0F3EEE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859" y="8896199"/>
              <a:ext cx="1843587" cy="202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Camphene | CAS#:79-92-5 | Chemsrc">
              <a:extLst>
                <a:ext uri="{FF2B5EF4-FFF2-40B4-BE49-F238E27FC236}">
                  <a16:creationId xmlns:a16="http://schemas.microsoft.com/office/drawing/2014/main" id="{5F45733D-3C05-4384-A9E1-AE39FE38A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751" y="10255325"/>
              <a:ext cx="1554578" cy="1635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raphic 19" descr="Forest scene with solid fill">
              <a:extLst>
                <a:ext uri="{FF2B5EF4-FFF2-40B4-BE49-F238E27FC236}">
                  <a16:creationId xmlns:a16="http://schemas.microsoft.com/office/drawing/2014/main" id="{EE9B2F70-3E65-4479-87A1-7A9F23676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0840" y="13167403"/>
              <a:ext cx="1554578" cy="2185738"/>
            </a:xfrm>
            <a:prstGeom prst="rect">
              <a:avLst/>
            </a:prstGeom>
          </p:spPr>
        </p:pic>
        <p:pic>
          <p:nvPicPr>
            <p:cNvPr id="13" name="Graphic 12" descr="Deciduous tree with solid fill">
              <a:extLst>
                <a:ext uri="{FF2B5EF4-FFF2-40B4-BE49-F238E27FC236}">
                  <a16:creationId xmlns:a16="http://schemas.microsoft.com/office/drawing/2014/main" id="{EB484B22-7531-4DD6-99EE-3F0C1BBF2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55666" y="13573569"/>
              <a:ext cx="893072" cy="1916555"/>
            </a:xfrm>
            <a:prstGeom prst="rect">
              <a:avLst/>
            </a:prstGeom>
          </p:spPr>
        </p:pic>
        <p:pic>
          <p:nvPicPr>
            <p:cNvPr id="15" name="Graphic 14" descr="Back with solid fill">
              <a:extLst>
                <a:ext uri="{FF2B5EF4-FFF2-40B4-BE49-F238E27FC236}">
                  <a16:creationId xmlns:a16="http://schemas.microsoft.com/office/drawing/2014/main" id="{8B87A8F7-088A-4AE9-A9C9-7B8BB9086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432442">
              <a:off x="761435" y="12293167"/>
              <a:ext cx="1252251" cy="914402"/>
            </a:xfrm>
            <a:prstGeom prst="rect">
              <a:avLst/>
            </a:prstGeom>
          </p:spPr>
        </p:pic>
        <p:pic>
          <p:nvPicPr>
            <p:cNvPr id="17" name="Graphic 16" descr="Arrow: Counter-clockwise curve with solid fill">
              <a:extLst>
                <a:ext uri="{FF2B5EF4-FFF2-40B4-BE49-F238E27FC236}">
                  <a16:creationId xmlns:a16="http://schemas.microsoft.com/office/drawing/2014/main" id="{14FE449D-5A5A-4B35-A974-ADCC18CD5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0322897">
              <a:off x="3196230" y="12226051"/>
              <a:ext cx="967128" cy="1558646"/>
            </a:xfrm>
            <a:prstGeom prst="rect">
              <a:avLst/>
            </a:prstGeom>
          </p:spPr>
        </p:pic>
        <p:pic>
          <p:nvPicPr>
            <p:cNvPr id="19" name="Graphic 18" descr="Tropical scene with solid fill">
              <a:extLst>
                <a:ext uri="{FF2B5EF4-FFF2-40B4-BE49-F238E27FC236}">
                  <a16:creationId xmlns:a16="http://schemas.microsoft.com/office/drawing/2014/main" id="{B859244F-AE2A-47E6-9499-C9741F021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310096" y="13346132"/>
              <a:ext cx="1345570" cy="185628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96C9A7-0C85-4BAE-9E03-92256E840595}"/>
                </a:ext>
              </a:extLst>
            </p:cNvPr>
            <p:cNvSpPr txBox="1"/>
            <p:nvPr/>
          </p:nvSpPr>
          <p:spPr>
            <a:xfrm>
              <a:off x="1091286" y="11594058"/>
              <a:ext cx="3807994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799" dirty="0"/>
                <a:t>VOCs precursors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7D95F-DEA8-41AE-8036-DBF9D8C7E8A2}"/>
                </a:ext>
              </a:extLst>
            </p:cNvPr>
            <p:cNvSpPr txBox="1"/>
            <p:nvPr/>
          </p:nvSpPr>
          <p:spPr>
            <a:xfrm>
              <a:off x="1132650" y="7813525"/>
              <a:ext cx="1583367" cy="52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99" dirty="0">
                  <a:solidFill>
                    <a:prstClr val="black"/>
                  </a:solidFill>
                  <a:latin typeface="Arial"/>
                </a:rPr>
                <a:t>O</a:t>
              </a:r>
              <a:r>
                <a:rPr lang="en-US" sz="2799" baseline="-25000" dirty="0">
                  <a:solidFill>
                    <a:prstClr val="black"/>
                  </a:solidFill>
                  <a:latin typeface="Arial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0CD62A-5171-4D67-AEA6-9FA313AA0E47}"/>
                </a:ext>
              </a:extLst>
            </p:cNvPr>
            <p:cNvSpPr txBox="1"/>
            <p:nvPr/>
          </p:nvSpPr>
          <p:spPr>
            <a:xfrm>
              <a:off x="1903749" y="7276195"/>
              <a:ext cx="1099015" cy="52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99" dirty="0">
                  <a:solidFill>
                    <a:prstClr val="black"/>
                  </a:solidFill>
                  <a:latin typeface="Arial"/>
                </a:rPr>
                <a:t>NO</a:t>
              </a:r>
              <a:r>
                <a:rPr lang="en-US" sz="2799" baseline="-25000" dirty="0">
                  <a:solidFill>
                    <a:prstClr val="black"/>
                  </a:solidFill>
                  <a:latin typeface="Arial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8746E8-C304-4D75-9929-0647B69A4AFB}"/>
                </a:ext>
              </a:extLst>
            </p:cNvPr>
            <p:cNvSpPr txBox="1"/>
            <p:nvPr/>
          </p:nvSpPr>
          <p:spPr>
            <a:xfrm>
              <a:off x="2757865" y="7849161"/>
              <a:ext cx="1347537" cy="52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99" dirty="0">
                  <a:solidFill>
                    <a:prstClr val="black"/>
                  </a:solidFill>
                  <a:latin typeface="Arial"/>
                </a:rPr>
                <a:t>OH</a:t>
              </a:r>
              <a:endParaRPr lang="en-US" sz="2799" baseline="-250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7" name="Graphic 26" descr="Arrow: Clockwise curve with solid fill">
              <a:extLst>
                <a:ext uri="{FF2B5EF4-FFF2-40B4-BE49-F238E27FC236}">
                  <a16:creationId xmlns:a16="http://schemas.microsoft.com/office/drawing/2014/main" id="{70F49531-3BD1-4C33-BD7D-11085A71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271920" y="8916423"/>
              <a:ext cx="914402" cy="91440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513C56-FB15-475B-8E60-D0D27243CDBD}"/>
                </a:ext>
              </a:extLst>
            </p:cNvPr>
            <p:cNvSpPr txBox="1"/>
            <p:nvPr/>
          </p:nvSpPr>
          <p:spPr>
            <a:xfrm>
              <a:off x="760411" y="8371653"/>
              <a:ext cx="5583392" cy="52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799" dirty="0"/>
                <a:t>Atmospheric Oxidants</a:t>
              </a:r>
              <a:endParaRPr lang="en-US" sz="2799" baseline="-25000" dirty="0"/>
            </a:p>
          </p:txBody>
        </p:sp>
        <p:pic>
          <p:nvPicPr>
            <p:cNvPr id="33" name="Graphic 32" descr="Arrow: Slight curve with solid fill">
              <a:extLst>
                <a:ext uri="{FF2B5EF4-FFF2-40B4-BE49-F238E27FC236}">
                  <a16:creationId xmlns:a16="http://schemas.microsoft.com/office/drawing/2014/main" id="{EDA675D7-7049-445E-B0DF-610C98BA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121065" y="8021639"/>
              <a:ext cx="1099015" cy="1122387"/>
            </a:xfrm>
            <a:prstGeom prst="rect">
              <a:avLst/>
            </a:prstGeom>
          </p:spPr>
        </p:pic>
        <p:pic>
          <p:nvPicPr>
            <p:cNvPr id="42" name="Graphic 41" descr="A scattering of small circles">
              <a:extLst>
                <a:ext uri="{FF2B5EF4-FFF2-40B4-BE49-F238E27FC236}">
                  <a16:creationId xmlns:a16="http://schemas.microsoft.com/office/drawing/2014/main" id="{5AA67805-E26A-495B-8EC9-224465E2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498518" y="8623253"/>
              <a:ext cx="1554578" cy="1414411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1F96C82-98C2-475D-950F-8722F3AD3718}"/>
                </a:ext>
              </a:extLst>
            </p:cNvPr>
            <p:cNvSpPr txBox="1"/>
            <p:nvPr/>
          </p:nvSpPr>
          <p:spPr>
            <a:xfrm>
              <a:off x="4540915" y="11535310"/>
              <a:ext cx="3366170" cy="1322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998" dirty="0"/>
                <a:t>☁️☁️☁️☁️</a:t>
              </a:r>
              <a:br>
                <a:rPr lang="en-GB" sz="3998" dirty="0"/>
              </a:br>
              <a:r>
                <a:rPr lang="en-GB" sz="3998" dirty="0"/>
                <a:t>☁️☁️☁️☁️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F5DAA65-B8B5-4375-8619-D41206ED7413}"/>
                </a:ext>
              </a:extLst>
            </p:cNvPr>
            <p:cNvSpPr txBox="1"/>
            <p:nvPr/>
          </p:nvSpPr>
          <p:spPr>
            <a:xfrm>
              <a:off x="4668677" y="11878968"/>
              <a:ext cx="18472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dirty="0"/>
                <a:t>CCN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7AF9297-EA2D-452A-A3C2-F624D93B0C0B}"/>
                </a:ext>
              </a:extLst>
            </p:cNvPr>
            <p:cNvSpPr txBox="1"/>
            <p:nvPr/>
          </p:nvSpPr>
          <p:spPr>
            <a:xfrm>
              <a:off x="5934011" y="7511893"/>
              <a:ext cx="28619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/>
                <a:t>Radiative forcing</a:t>
              </a:r>
            </a:p>
          </p:txBody>
        </p:sp>
        <p:pic>
          <p:nvPicPr>
            <p:cNvPr id="93" name="Graphic 92" descr="A collection of circles in various sizes and patterns">
              <a:extLst>
                <a:ext uri="{FF2B5EF4-FFF2-40B4-BE49-F238E27FC236}">
                  <a16:creationId xmlns:a16="http://schemas.microsoft.com/office/drawing/2014/main" id="{819D14F2-3A2D-4A93-ABDD-2DEDB6B02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836409" y="8232193"/>
              <a:ext cx="2195205" cy="2226101"/>
            </a:xfrm>
            <a:prstGeom prst="rect">
              <a:avLst/>
            </a:prstGeom>
          </p:spPr>
        </p:pic>
        <p:pic>
          <p:nvPicPr>
            <p:cNvPr id="98" name="Graphic 97" descr="Arrow: Slight curve with solid fill">
              <a:extLst>
                <a:ext uri="{FF2B5EF4-FFF2-40B4-BE49-F238E27FC236}">
                  <a16:creationId xmlns:a16="http://schemas.microsoft.com/office/drawing/2014/main" id="{603DB0C1-E1DA-4D15-8338-FE8D8067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5163876">
              <a:off x="4680042" y="10326991"/>
              <a:ext cx="1768929" cy="1122387"/>
            </a:xfrm>
            <a:prstGeom prst="rect">
              <a:avLst/>
            </a:prstGeom>
          </p:spPr>
        </p:pic>
        <p:pic>
          <p:nvPicPr>
            <p:cNvPr id="22" name="Graphic 21" descr="Sun with solid fill">
              <a:extLst>
                <a:ext uri="{FF2B5EF4-FFF2-40B4-BE49-F238E27FC236}">
                  <a16:creationId xmlns:a16="http://schemas.microsoft.com/office/drawing/2014/main" id="{DD49FB73-B472-4E76-A251-9F11B1B49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251084" y="7905245"/>
              <a:ext cx="914402" cy="914402"/>
            </a:xfrm>
            <a:prstGeom prst="rect">
              <a:avLst/>
            </a:prstGeom>
          </p:spPr>
        </p:pic>
        <p:pic>
          <p:nvPicPr>
            <p:cNvPr id="24" name="Graphic 23" descr="Transfer with solid fill">
              <a:extLst>
                <a:ext uri="{FF2B5EF4-FFF2-40B4-BE49-F238E27FC236}">
                  <a16:creationId xmlns:a16="http://schemas.microsoft.com/office/drawing/2014/main" id="{01964BDC-AE3B-47BF-A604-9094EEC0B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8396985">
              <a:off x="6690588" y="8736671"/>
              <a:ext cx="824476" cy="745728"/>
            </a:xfrm>
            <a:prstGeom prst="rect">
              <a:avLst/>
            </a:prstGeom>
          </p:spPr>
        </p:pic>
        <p:pic>
          <p:nvPicPr>
            <p:cNvPr id="100" name="Graphic 99" descr="A scattering of small circles">
              <a:extLst>
                <a:ext uri="{FF2B5EF4-FFF2-40B4-BE49-F238E27FC236}">
                  <a16:creationId xmlns:a16="http://schemas.microsoft.com/office/drawing/2014/main" id="{43F35E6A-1BEF-40D9-BC57-4EECC81B0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 rot="19354953">
              <a:off x="4800758" y="8508725"/>
              <a:ext cx="1554578" cy="1414411"/>
            </a:xfrm>
            <a:prstGeom prst="rect">
              <a:avLst/>
            </a:prstGeom>
          </p:spPr>
        </p:pic>
        <p:pic>
          <p:nvPicPr>
            <p:cNvPr id="104" name="Graphic 103" descr="Arrow: Counter-clockwise curve with solid fill">
              <a:extLst>
                <a:ext uri="{FF2B5EF4-FFF2-40B4-BE49-F238E27FC236}">
                  <a16:creationId xmlns:a16="http://schemas.microsoft.com/office/drawing/2014/main" id="{64966565-7227-49BC-AAA0-7965BB338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4451967" flipH="1">
              <a:off x="5532506" y="11893933"/>
              <a:ext cx="919915" cy="3103651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4A5FF42-6CFE-45AB-AFB4-5A210418E201}"/>
                </a:ext>
              </a:extLst>
            </p:cNvPr>
            <p:cNvSpPr txBox="1"/>
            <p:nvPr/>
          </p:nvSpPr>
          <p:spPr>
            <a:xfrm rot="19616250">
              <a:off x="4287112" y="13479554"/>
              <a:ext cx="4669568" cy="400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2" dirty="0"/>
                <a:t>Atmosphere biosphere feedback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C94D940-35B2-4263-A23C-F25C5E2EA365}"/>
                </a:ext>
              </a:extLst>
            </p:cNvPr>
            <p:cNvSpPr txBox="1"/>
            <p:nvPr/>
          </p:nvSpPr>
          <p:spPr>
            <a:xfrm>
              <a:off x="5268853" y="8338659"/>
              <a:ext cx="3673203" cy="52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99" dirty="0">
                  <a:solidFill>
                    <a:prstClr val="black"/>
                  </a:solidFill>
                  <a:latin typeface="Arial"/>
                </a:rPr>
                <a:t>SOA</a:t>
              </a:r>
              <a:endParaRPr lang="en-US" sz="2799" baseline="-250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69" name="Picture 16" descr="Pinene">
              <a:extLst>
                <a:ext uri="{FF2B5EF4-FFF2-40B4-BE49-F238E27FC236}">
                  <a16:creationId xmlns:a16="http://schemas.microsoft.com/office/drawing/2014/main" id="{983609F8-1413-46EE-B7FA-5411E4BCD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346" y="8703199"/>
              <a:ext cx="980229" cy="1414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1560ACAC-E82C-4E70-90BD-1E1B48A2D0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740632" y="19482899"/>
            <a:ext cx="8828000" cy="8073528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B3312250-088D-4F72-884E-C98DA4F00EB5}"/>
              </a:ext>
            </a:extLst>
          </p:cNvPr>
          <p:cNvSpPr txBox="1"/>
          <p:nvPr/>
        </p:nvSpPr>
        <p:spPr>
          <a:xfrm>
            <a:off x="1851535" y="25516465"/>
            <a:ext cx="7660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R</a:t>
            </a:r>
            <a:r>
              <a:rPr lang="en-US" sz="2400" dirty="0"/>
              <a:t> = 17.1 ± 1.5 KJ/mol</a:t>
            </a:r>
          </a:p>
          <a:p>
            <a:r>
              <a:rPr lang="en-US" sz="2400" dirty="0"/>
              <a:t>k = (6.7 ± 4.1) × 10</a:t>
            </a:r>
            <a:r>
              <a:rPr lang="en-US" sz="2400" baseline="30000" dirty="0"/>
              <a:t> -16 </a:t>
            </a:r>
            <a:r>
              <a:rPr lang="en-US" sz="2400" dirty="0"/>
              <a:t>exp[-(2055 ± 174)/T] </a:t>
            </a:r>
          </a:p>
          <a:p>
            <a:endParaRPr lang="en-US" sz="24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6E18784-A4FE-47CF-B24C-B22DA260AF31}"/>
              </a:ext>
            </a:extLst>
          </p:cNvPr>
          <p:cNvSpPr txBox="1"/>
          <p:nvPr/>
        </p:nvSpPr>
        <p:spPr>
          <a:xfrm>
            <a:off x="10443732" y="25456348"/>
            <a:ext cx="6616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R</a:t>
            </a:r>
            <a:r>
              <a:rPr lang="en-US" sz="2400" dirty="0"/>
              <a:t> = 6.3 ± 0.3 KJ/mol</a:t>
            </a:r>
          </a:p>
          <a:p>
            <a:r>
              <a:rPr lang="en-US" sz="2400" dirty="0"/>
              <a:t>k = (4.1 ± 0.2) × 10</a:t>
            </a:r>
            <a:r>
              <a:rPr lang="en-US" sz="2400" baseline="30000" dirty="0"/>
              <a:t> -12 </a:t>
            </a:r>
            <a:r>
              <a:rPr lang="en-US" sz="2400" dirty="0"/>
              <a:t>exp[-(756 ± 32)/T]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14AF09-1F46-4982-90AE-D6B4A843769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0439" y="20291679"/>
            <a:ext cx="8451369" cy="6958177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C5EAF29-3B61-4E78-8172-D1B5ED64DA98}"/>
              </a:ext>
            </a:extLst>
          </p:cNvPr>
          <p:cNvGrpSpPr/>
          <p:nvPr/>
        </p:nvGrpSpPr>
        <p:grpSpPr>
          <a:xfrm>
            <a:off x="10123925" y="18691930"/>
            <a:ext cx="7001688" cy="1581845"/>
            <a:chOff x="21884944" y="18705269"/>
            <a:chExt cx="7001688" cy="1581845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0A5EA8B3-AA24-43DF-898D-9EF78D06659B}"/>
                </a:ext>
              </a:extLst>
            </p:cNvPr>
            <p:cNvGrpSpPr/>
            <p:nvPr/>
          </p:nvGrpSpPr>
          <p:grpSpPr>
            <a:xfrm>
              <a:off x="21884944" y="18705269"/>
              <a:ext cx="7001688" cy="1581845"/>
              <a:chOff x="21879608" y="18704827"/>
              <a:chExt cx="7001688" cy="1581845"/>
            </a:xfrm>
          </p:grpSpPr>
          <p:pic>
            <p:nvPicPr>
              <p:cNvPr id="167" name="Picture 18" descr="Camphene | CAS#:79-92-5 | Chemsrc">
                <a:extLst>
                  <a:ext uri="{FF2B5EF4-FFF2-40B4-BE49-F238E27FC236}">
                    <a16:creationId xmlns:a16="http://schemas.microsoft.com/office/drawing/2014/main" id="{A273E53B-B702-464D-8AB8-DF2F8D140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9608" y="18704827"/>
                <a:ext cx="1726742" cy="1581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484319D-F665-420D-BC19-3CE810D76FEE}"/>
                  </a:ext>
                </a:extLst>
              </p:cNvPr>
              <p:cNvSpPr txBox="1"/>
              <p:nvPr/>
            </p:nvSpPr>
            <p:spPr>
              <a:xfrm flipH="1">
                <a:off x="23617685" y="18946917"/>
                <a:ext cx="674991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998" dirty="0"/>
                  <a:t>+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3F0C467-78C6-44A5-A891-DFF04EF866B5}"/>
                  </a:ext>
                </a:extLst>
              </p:cNvPr>
              <p:cNvSpPr txBox="1"/>
              <p:nvPr/>
            </p:nvSpPr>
            <p:spPr>
              <a:xfrm>
                <a:off x="25446299" y="18884119"/>
                <a:ext cx="3434997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998" dirty="0">
                    <a:solidFill>
                      <a:srgbClr val="000000"/>
                    </a:solidFill>
                  </a:rPr>
                  <a:t>→ Products</a:t>
                </a:r>
                <a:endParaRPr lang="en-GB" sz="3998" dirty="0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29D28F7-63A9-4EEE-99B3-979C3A915C20}"/>
                </a:ext>
              </a:extLst>
            </p:cNvPr>
            <p:cNvSpPr txBox="1"/>
            <p:nvPr/>
          </p:nvSpPr>
          <p:spPr>
            <a:xfrm>
              <a:off x="24166343" y="18964606"/>
              <a:ext cx="1451156" cy="707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998" dirty="0"/>
                <a:t>OH</a:t>
              </a:r>
              <a:r>
                <a:rPr lang="de-DE" sz="4801" baseline="30000" dirty="0"/>
                <a:t>•</a:t>
              </a:r>
              <a:endParaRPr lang="en-GB" sz="4801" baseline="30000" dirty="0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F125332A-D243-415C-B80E-562D8A760E77}"/>
              </a:ext>
            </a:extLst>
          </p:cNvPr>
          <p:cNvSpPr txBox="1"/>
          <p:nvPr/>
        </p:nvSpPr>
        <p:spPr>
          <a:xfrm>
            <a:off x="5288704" y="27368920"/>
            <a:ext cx="7012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SOA molecular composition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AAF9C12-DEB4-482C-9C6C-236332BACE9B}"/>
              </a:ext>
            </a:extLst>
          </p:cNvPr>
          <p:cNvSpPr txBox="1"/>
          <p:nvPr/>
        </p:nvSpPr>
        <p:spPr>
          <a:xfrm>
            <a:off x="19120660" y="28677222"/>
            <a:ext cx="656742" cy="256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baseline="-2500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3F829DC-D570-49A7-8F55-871AE8DA4167}"/>
              </a:ext>
            </a:extLst>
          </p:cNvPr>
          <p:cNvSpPr txBox="1"/>
          <p:nvPr/>
        </p:nvSpPr>
        <p:spPr>
          <a:xfrm>
            <a:off x="14099206" y="27447210"/>
            <a:ext cx="42043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Camphene + O</a:t>
            </a:r>
            <a:r>
              <a:rPr lang="en-GB" sz="3200" baseline="-25000" dirty="0"/>
              <a:t>3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OH</a:t>
            </a:r>
            <a:endParaRPr lang="en-GB" sz="3200" baseline="-250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74BBCF80-6D4D-4C95-B4EF-4893F3CC87F9}"/>
              </a:ext>
            </a:extLst>
          </p:cNvPr>
          <p:cNvSpPr txBox="1"/>
          <p:nvPr/>
        </p:nvSpPr>
        <p:spPr>
          <a:xfrm>
            <a:off x="1474125" y="27432421"/>
            <a:ext cx="31291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Camphene + O</a:t>
            </a:r>
            <a:r>
              <a:rPr lang="en-GB" sz="3200" baseline="-25000" dirty="0"/>
              <a:t>3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E2574AF-B8C6-46AF-8F49-545E66BE8DE2}"/>
              </a:ext>
            </a:extLst>
          </p:cNvPr>
          <p:cNvSpPr txBox="1"/>
          <p:nvPr/>
        </p:nvSpPr>
        <p:spPr>
          <a:xfrm>
            <a:off x="13431194" y="29165468"/>
            <a:ext cx="1094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</a:t>
            </a:r>
            <a:r>
              <a:rPr lang="en-GB" sz="1600" baseline="-25000" dirty="0"/>
              <a:t>10</a:t>
            </a:r>
            <a:r>
              <a:rPr lang="en-GB" sz="1600" dirty="0"/>
              <a:t>H</a:t>
            </a:r>
            <a:r>
              <a:rPr lang="en-GB" sz="1600" baseline="-25000" dirty="0"/>
              <a:t>18</a:t>
            </a:r>
            <a:r>
              <a:rPr lang="en-GB" sz="1600" dirty="0"/>
              <a:t>O</a:t>
            </a:r>
            <a:r>
              <a:rPr lang="en-GB" sz="1600" baseline="-25000" dirty="0"/>
              <a:t>4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DE341C9-A887-436B-AA62-375E100C262D}"/>
              </a:ext>
            </a:extLst>
          </p:cNvPr>
          <p:cNvGrpSpPr/>
          <p:nvPr/>
        </p:nvGrpSpPr>
        <p:grpSpPr>
          <a:xfrm>
            <a:off x="789371" y="28450309"/>
            <a:ext cx="8140964" cy="8260265"/>
            <a:chOff x="17314376" y="28025105"/>
            <a:chExt cx="6465093" cy="669534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038061B-C076-4084-B94B-43415F27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7314376" y="28091512"/>
              <a:ext cx="6117762" cy="66289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84F8C3-7235-4764-8E4B-D104213CB49B}"/>
                </a:ext>
              </a:extLst>
            </p:cNvPr>
            <p:cNvSpPr txBox="1"/>
            <p:nvPr/>
          </p:nvSpPr>
          <p:spPr>
            <a:xfrm>
              <a:off x="18251219" y="28465408"/>
              <a:ext cx="8581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2</a:t>
              </a:r>
              <a:r>
                <a:rPr lang="en-GB" sz="1600" dirty="0"/>
                <a:t>H</a:t>
              </a:r>
              <a:r>
                <a:rPr lang="en-GB" sz="1600" baseline="-25000" dirty="0"/>
                <a:t>2</a:t>
              </a:r>
              <a:r>
                <a:rPr lang="en-GB" sz="1600" dirty="0"/>
                <a:t>O</a:t>
              </a:r>
              <a:r>
                <a:rPr lang="en-GB" sz="1600" baseline="-25000" dirty="0"/>
                <a:t>4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2533BB0-4096-4812-A655-CAEA79587BBC}"/>
                </a:ext>
              </a:extLst>
            </p:cNvPr>
            <p:cNvSpPr txBox="1"/>
            <p:nvPr/>
          </p:nvSpPr>
          <p:spPr>
            <a:xfrm>
              <a:off x="18923698" y="28235414"/>
              <a:ext cx="9969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14</a:t>
              </a:r>
              <a:r>
                <a:rPr lang="en-GB" sz="1600" dirty="0"/>
                <a:t>O</a:t>
              </a:r>
              <a:r>
                <a:rPr lang="en-GB" sz="1600" baseline="-25000" dirty="0"/>
                <a:t>4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D9A41D-5EF6-4535-A085-1FCA919CC04C}"/>
                </a:ext>
              </a:extLst>
            </p:cNvPr>
            <p:cNvSpPr txBox="1"/>
            <p:nvPr/>
          </p:nvSpPr>
          <p:spPr>
            <a:xfrm>
              <a:off x="19729672" y="28347408"/>
              <a:ext cx="996975" cy="256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baseline="-25000" dirty="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41518B7-40AB-417C-87B2-74D20BDF937F}"/>
                </a:ext>
              </a:extLst>
            </p:cNvPr>
            <p:cNvSpPr txBox="1"/>
            <p:nvPr/>
          </p:nvSpPr>
          <p:spPr>
            <a:xfrm>
              <a:off x="19906309" y="28109574"/>
              <a:ext cx="9969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16</a:t>
              </a:r>
              <a:r>
                <a:rPr lang="en-GB" sz="1600" dirty="0"/>
                <a:t>O</a:t>
              </a:r>
              <a:r>
                <a:rPr lang="en-GB" sz="1600" baseline="-25000" dirty="0"/>
                <a:t>4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3B1AECB-C1B9-4222-9028-25CC5AC27F98}"/>
                </a:ext>
              </a:extLst>
            </p:cNvPr>
            <p:cNvSpPr txBox="1"/>
            <p:nvPr/>
          </p:nvSpPr>
          <p:spPr>
            <a:xfrm>
              <a:off x="21130951" y="28460094"/>
              <a:ext cx="996975" cy="256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baseline="-25000"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33E2F08-4FC7-4E77-80FF-61682891F018}"/>
                </a:ext>
              </a:extLst>
            </p:cNvPr>
            <p:cNvSpPr txBox="1"/>
            <p:nvPr/>
          </p:nvSpPr>
          <p:spPr>
            <a:xfrm>
              <a:off x="21158696" y="28189044"/>
              <a:ext cx="11611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C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17</a:t>
              </a:r>
              <a:r>
                <a:rPr lang="en-GB" sz="1600" dirty="0">
                  <a:solidFill>
                    <a:srgbClr val="00B050"/>
                  </a:solidFill>
                </a:rPr>
                <a:t>H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30</a:t>
              </a:r>
              <a:r>
                <a:rPr lang="en-GB" sz="1600" dirty="0">
                  <a:solidFill>
                    <a:srgbClr val="00B050"/>
                  </a:solidFill>
                </a:rPr>
                <a:t>O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3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E8BB5095-041B-4159-8772-A27070D64A12}"/>
                </a:ext>
              </a:extLst>
            </p:cNvPr>
            <p:cNvCxnSpPr/>
            <p:nvPr/>
          </p:nvCxnSpPr>
          <p:spPr bwMode="auto">
            <a:xfrm flipH="1">
              <a:off x="21053653" y="28468502"/>
              <a:ext cx="211634" cy="2196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0E93E4D-313F-4E17-85B7-3E083645E2D7}"/>
                </a:ext>
              </a:extLst>
            </p:cNvPr>
            <p:cNvSpPr txBox="1"/>
            <p:nvPr/>
          </p:nvSpPr>
          <p:spPr>
            <a:xfrm>
              <a:off x="21956293" y="28025105"/>
              <a:ext cx="18231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Camphene + O</a:t>
              </a:r>
              <a:r>
                <a:rPr lang="en-GB" sz="1600" baseline="-25000" dirty="0"/>
                <a:t>3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F0144D7-23AA-46CC-BC7C-FB1F862D47AA}"/>
                </a:ext>
              </a:extLst>
            </p:cNvPr>
            <p:cNvSpPr txBox="1"/>
            <p:nvPr/>
          </p:nvSpPr>
          <p:spPr>
            <a:xfrm>
              <a:off x="18804595" y="29937237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10</a:t>
              </a:r>
              <a:r>
                <a:rPr lang="en-GB" sz="1600" dirty="0"/>
                <a:t>H</a:t>
              </a:r>
              <a:r>
                <a:rPr lang="en-GB" sz="1600" baseline="-25000" dirty="0"/>
                <a:t>20</a:t>
              </a:r>
              <a:r>
                <a:rPr lang="en-GB" sz="1600" dirty="0"/>
                <a:t>O</a:t>
              </a:r>
              <a:r>
                <a:rPr lang="en-GB" sz="1600" baseline="-25000" dirty="0"/>
                <a:t>2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AA03261-57DB-4687-B09A-BBB341C18E62}"/>
                </a:ext>
              </a:extLst>
            </p:cNvPr>
            <p:cNvSpPr txBox="1"/>
            <p:nvPr/>
          </p:nvSpPr>
          <p:spPr>
            <a:xfrm>
              <a:off x="19612920" y="30234102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B5369612-DAC5-4363-93A5-711C9F93C09E}"/>
                </a:ext>
              </a:extLst>
            </p:cNvPr>
            <p:cNvSpPr txBox="1"/>
            <p:nvPr/>
          </p:nvSpPr>
          <p:spPr>
            <a:xfrm>
              <a:off x="21046542" y="29672632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13</a:t>
              </a:r>
              <a:r>
                <a:rPr lang="en-GB" sz="1600" dirty="0"/>
                <a:t>H</a:t>
              </a:r>
              <a:r>
                <a:rPr lang="en-GB" sz="1600" baseline="-25000" dirty="0"/>
                <a:t>24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4C474B0-0C58-40BA-A5BF-1AF2825D0B7C}"/>
                </a:ext>
              </a:extLst>
            </p:cNvPr>
            <p:cNvSpPr txBox="1"/>
            <p:nvPr/>
          </p:nvSpPr>
          <p:spPr>
            <a:xfrm>
              <a:off x="18225880" y="31268116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2</a:t>
              </a:r>
              <a:r>
                <a:rPr lang="en-GB" sz="1600" dirty="0"/>
                <a:t>H</a:t>
              </a:r>
              <a:r>
                <a:rPr lang="en-GB" sz="1600" baseline="-25000" dirty="0"/>
                <a:t>2</a:t>
              </a:r>
              <a:r>
                <a:rPr lang="en-GB" sz="1600" dirty="0"/>
                <a:t>O</a:t>
              </a:r>
              <a:r>
                <a:rPr lang="en-GB" sz="1600" baseline="-25000" dirty="0"/>
                <a:t>2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916118D-3FE5-4169-8021-EB7D69EBD67B}"/>
                </a:ext>
              </a:extLst>
            </p:cNvPr>
            <p:cNvSpPr txBox="1"/>
            <p:nvPr/>
          </p:nvSpPr>
          <p:spPr>
            <a:xfrm>
              <a:off x="18841053" y="31553349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3</a:t>
              </a:r>
              <a:r>
                <a:rPr lang="en-GB" sz="1600" dirty="0"/>
                <a:t>H</a:t>
              </a:r>
              <a:r>
                <a:rPr lang="en-GB" sz="1600" baseline="-25000" dirty="0"/>
                <a:t>6</a:t>
              </a:r>
              <a:r>
                <a:rPr lang="en-GB" sz="1600" dirty="0"/>
                <a:t>O</a:t>
              </a:r>
              <a:r>
                <a:rPr lang="en-GB" sz="1600" baseline="-25000" dirty="0"/>
                <a:t>3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1EE2E5E-BC44-41FE-BB8D-01A2AEC10A0D}"/>
                </a:ext>
              </a:extLst>
            </p:cNvPr>
            <p:cNvSpPr txBox="1"/>
            <p:nvPr/>
          </p:nvSpPr>
          <p:spPr>
            <a:xfrm>
              <a:off x="19864112" y="31369153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57D1653-15CD-4516-B93E-4B635C61D09B}"/>
                </a:ext>
              </a:extLst>
            </p:cNvPr>
            <p:cNvSpPr txBox="1"/>
            <p:nvPr/>
          </p:nvSpPr>
          <p:spPr>
            <a:xfrm>
              <a:off x="18284685" y="33395895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7</a:t>
              </a:r>
              <a:r>
                <a:rPr lang="en-GB" sz="1600" dirty="0"/>
                <a:t>H</a:t>
              </a:r>
              <a:r>
                <a:rPr lang="en-GB" sz="1600" baseline="-25000" dirty="0"/>
                <a:t>10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18FCA2D-BCAE-4B32-93D6-4CB8B79C6608}"/>
                </a:ext>
              </a:extLst>
            </p:cNvPr>
            <p:cNvSpPr txBox="1"/>
            <p:nvPr/>
          </p:nvSpPr>
          <p:spPr>
            <a:xfrm>
              <a:off x="18873619" y="33123997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8</a:t>
              </a:r>
              <a:r>
                <a:rPr lang="en-GB" sz="1600" dirty="0"/>
                <a:t>H</a:t>
              </a:r>
              <a:r>
                <a:rPr lang="en-GB" sz="1600" baseline="-25000" dirty="0"/>
                <a:t>10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1621793B-FDA4-4D5B-887D-A91205F9E5DD}"/>
                </a:ext>
              </a:extLst>
            </p:cNvPr>
            <p:cNvSpPr txBox="1"/>
            <p:nvPr/>
          </p:nvSpPr>
          <p:spPr>
            <a:xfrm>
              <a:off x="19880873" y="33179158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4CEE7EC4-4014-478A-86FD-3196194F30B9}"/>
                </a:ext>
              </a:extLst>
            </p:cNvPr>
            <p:cNvCxnSpPr/>
            <p:nvPr/>
          </p:nvCxnSpPr>
          <p:spPr bwMode="auto">
            <a:xfrm flipH="1">
              <a:off x="19891614" y="28346996"/>
              <a:ext cx="198226" cy="2749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F3F991F-728E-4CFE-85EB-265E2D2E0139}"/>
              </a:ext>
            </a:extLst>
          </p:cNvPr>
          <p:cNvGrpSpPr/>
          <p:nvPr/>
        </p:nvGrpSpPr>
        <p:grpSpPr>
          <a:xfrm>
            <a:off x="9267353" y="28017193"/>
            <a:ext cx="8303955" cy="8766559"/>
            <a:chOff x="23021969" y="27732758"/>
            <a:chExt cx="6108774" cy="694149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9A5F217-AF65-4661-BC07-243E5113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3021969" y="27856656"/>
              <a:ext cx="6108774" cy="6817594"/>
            </a:xfrm>
            <a:prstGeom prst="rect">
              <a:avLst/>
            </a:prstGeom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B257D4C-7973-4670-AC6F-279BE87311C1}"/>
                </a:ext>
              </a:extLst>
            </p:cNvPr>
            <p:cNvSpPr txBox="1"/>
            <p:nvPr/>
          </p:nvSpPr>
          <p:spPr>
            <a:xfrm>
              <a:off x="26404462" y="28303234"/>
              <a:ext cx="11611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C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16</a:t>
              </a:r>
              <a:r>
                <a:rPr lang="en-GB" sz="1600" dirty="0">
                  <a:solidFill>
                    <a:srgbClr val="00B050"/>
                  </a:solidFill>
                </a:rPr>
                <a:t>H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26</a:t>
              </a:r>
              <a:r>
                <a:rPr lang="en-GB" sz="1600" dirty="0">
                  <a:solidFill>
                    <a:srgbClr val="00B050"/>
                  </a:solidFill>
                </a:rPr>
                <a:t>O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3693980-E222-4338-8AC0-E4D490DD810A}"/>
                </a:ext>
              </a:extLst>
            </p:cNvPr>
            <p:cNvSpPr txBox="1"/>
            <p:nvPr/>
          </p:nvSpPr>
          <p:spPr>
            <a:xfrm>
              <a:off x="27377712" y="28285367"/>
              <a:ext cx="11611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C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18</a:t>
              </a:r>
              <a:r>
                <a:rPr lang="en-GB" sz="1600" dirty="0">
                  <a:solidFill>
                    <a:srgbClr val="00B050"/>
                  </a:solidFill>
                </a:rPr>
                <a:t>H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36</a:t>
              </a:r>
              <a:r>
                <a:rPr lang="en-GB" sz="1600" dirty="0">
                  <a:solidFill>
                    <a:srgbClr val="00B050"/>
                  </a:solidFill>
                </a:rPr>
                <a:t>O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688D2A1-C278-4868-8637-623D621FE003}"/>
                </a:ext>
              </a:extLst>
            </p:cNvPr>
            <p:cNvSpPr txBox="1"/>
            <p:nvPr/>
          </p:nvSpPr>
          <p:spPr>
            <a:xfrm>
              <a:off x="27760322" y="28591215"/>
              <a:ext cx="11611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C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18</a:t>
              </a:r>
              <a:r>
                <a:rPr lang="en-GB" sz="1600" dirty="0">
                  <a:solidFill>
                    <a:srgbClr val="00B050"/>
                  </a:solidFill>
                </a:rPr>
                <a:t>H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22</a:t>
              </a:r>
              <a:r>
                <a:rPr lang="en-GB" sz="1600" dirty="0">
                  <a:solidFill>
                    <a:srgbClr val="00B050"/>
                  </a:solidFill>
                </a:rPr>
                <a:t>O</a:t>
              </a:r>
              <a:r>
                <a:rPr lang="en-GB" sz="1600" baseline="-25000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0E29484-5803-4ACD-B416-29E47A7EEA8F}"/>
                </a:ext>
              </a:extLst>
            </p:cNvPr>
            <p:cNvSpPr txBox="1"/>
            <p:nvPr/>
          </p:nvSpPr>
          <p:spPr>
            <a:xfrm>
              <a:off x="24018437" y="27765169"/>
              <a:ext cx="9969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16</a:t>
              </a:r>
              <a:r>
                <a:rPr lang="en-GB" sz="1600" dirty="0"/>
                <a:t>O</a:t>
              </a:r>
              <a:r>
                <a:rPr lang="en-GB" sz="1600" baseline="-25000" dirty="0"/>
                <a:t>3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B2BDA212-F880-4657-8A43-9F31E8A4F943}"/>
                </a:ext>
              </a:extLst>
            </p:cNvPr>
            <p:cNvSpPr txBox="1"/>
            <p:nvPr/>
          </p:nvSpPr>
          <p:spPr>
            <a:xfrm>
              <a:off x="25388517" y="27732758"/>
              <a:ext cx="9969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16</a:t>
              </a:r>
              <a:r>
                <a:rPr lang="en-GB" sz="1600" dirty="0"/>
                <a:t>O</a:t>
              </a:r>
              <a:r>
                <a:rPr lang="en-GB" sz="1600" baseline="-25000" dirty="0"/>
                <a:t>4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00E6AFD-96C0-4D90-83B3-FC1A28C88227}"/>
                </a:ext>
              </a:extLst>
            </p:cNvPr>
            <p:cNvCxnSpPr/>
            <p:nvPr/>
          </p:nvCxnSpPr>
          <p:spPr bwMode="auto">
            <a:xfrm flipH="1">
              <a:off x="25468022" y="27983167"/>
              <a:ext cx="206290" cy="1081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15CB838-3C2B-43EF-8380-D41DAA445FAE}"/>
                </a:ext>
              </a:extLst>
            </p:cNvPr>
            <p:cNvCxnSpPr/>
            <p:nvPr/>
          </p:nvCxnSpPr>
          <p:spPr bwMode="auto">
            <a:xfrm flipV="1">
              <a:off x="25635156" y="28285071"/>
              <a:ext cx="189731" cy="313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7A778D73-8627-4581-9DAD-6CFBCB148680}"/>
                </a:ext>
              </a:extLst>
            </p:cNvPr>
            <p:cNvSpPr txBox="1"/>
            <p:nvPr/>
          </p:nvSpPr>
          <p:spPr>
            <a:xfrm>
              <a:off x="24321856" y="29539612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8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0E4C47A8-E13B-4F85-B9CA-1BEBB222DA9D}"/>
                </a:ext>
              </a:extLst>
            </p:cNvPr>
            <p:cNvSpPr txBox="1"/>
            <p:nvPr/>
          </p:nvSpPr>
          <p:spPr>
            <a:xfrm>
              <a:off x="24250339" y="29264636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7</a:t>
              </a:r>
              <a:r>
                <a:rPr lang="en-GB" sz="1600" dirty="0"/>
                <a:t>H</a:t>
              </a:r>
              <a:r>
                <a:rPr lang="en-GB" sz="1600" baseline="-25000" dirty="0"/>
                <a:t>10</a:t>
              </a:r>
              <a:r>
                <a:rPr lang="en-GB" sz="1600" dirty="0"/>
                <a:t>O</a:t>
              </a:r>
              <a:r>
                <a:rPr lang="en-GB" sz="1600" baseline="-25000" dirty="0"/>
                <a:t>6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55D9B52-A848-4647-AA7C-40702E1E72AD}"/>
                </a:ext>
              </a:extLst>
            </p:cNvPr>
            <p:cNvSpPr txBox="1"/>
            <p:nvPr/>
          </p:nvSpPr>
          <p:spPr>
            <a:xfrm>
              <a:off x="25598708" y="29521017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3</a:t>
              </a:r>
              <a:r>
                <a:rPr lang="en-GB" sz="1600" dirty="0"/>
                <a:t>H</a:t>
              </a:r>
              <a:r>
                <a:rPr lang="en-GB" sz="1600" baseline="-25000" dirty="0"/>
                <a:t>16</a:t>
              </a:r>
              <a:r>
                <a:rPr lang="en-GB" sz="1600" dirty="0"/>
                <a:t>O</a:t>
              </a:r>
              <a:r>
                <a:rPr lang="en-GB" sz="1600" baseline="-25000" dirty="0"/>
                <a:t>2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C6228CA-3ABB-46F5-90E5-9D2755ECE066}"/>
                </a:ext>
              </a:extLst>
            </p:cNvPr>
            <p:cNvSpPr txBox="1"/>
            <p:nvPr/>
          </p:nvSpPr>
          <p:spPr>
            <a:xfrm>
              <a:off x="26124510" y="30015885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10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8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48B6512-1276-4D50-89E6-1039928F8CF9}"/>
                </a:ext>
              </a:extLst>
            </p:cNvPr>
            <p:cNvSpPr txBox="1"/>
            <p:nvPr/>
          </p:nvSpPr>
          <p:spPr>
            <a:xfrm>
              <a:off x="24163357" y="30717132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3</a:t>
              </a:r>
              <a:r>
                <a:rPr lang="en-GB" sz="1600" dirty="0"/>
                <a:t>H</a:t>
              </a:r>
              <a:r>
                <a:rPr lang="en-GB" sz="1600" baseline="-25000" dirty="0"/>
                <a:t>6</a:t>
              </a:r>
              <a:r>
                <a:rPr lang="en-GB" sz="1600" dirty="0"/>
                <a:t>O</a:t>
              </a:r>
              <a:r>
                <a:rPr lang="en-GB" sz="1600" baseline="-25000" dirty="0"/>
                <a:t>3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36E207F-0508-4F56-B9DA-77C052D00E95}"/>
                </a:ext>
              </a:extLst>
            </p:cNvPr>
            <p:cNvCxnSpPr/>
            <p:nvPr/>
          </p:nvCxnSpPr>
          <p:spPr bwMode="auto">
            <a:xfrm flipH="1">
              <a:off x="24215561" y="30931174"/>
              <a:ext cx="93652" cy="1572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EF0EC6C-59E5-4E55-9D95-C005B46DBC58}"/>
                </a:ext>
              </a:extLst>
            </p:cNvPr>
            <p:cNvSpPr txBox="1"/>
            <p:nvPr/>
          </p:nvSpPr>
          <p:spPr>
            <a:xfrm>
              <a:off x="25110370" y="30689290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45EC5F1-0877-4B6B-AB59-78D2511BCF9A}"/>
                </a:ext>
              </a:extLst>
            </p:cNvPr>
            <p:cNvSpPr txBox="1"/>
            <p:nvPr/>
          </p:nvSpPr>
          <p:spPr>
            <a:xfrm>
              <a:off x="24452048" y="30992108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6</a:t>
              </a:r>
              <a:r>
                <a:rPr lang="en-GB" sz="1600" dirty="0"/>
                <a:t>H</a:t>
              </a:r>
              <a:r>
                <a:rPr lang="en-GB" sz="1600" baseline="-25000" dirty="0"/>
                <a:t>6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11C0D39-7254-464A-9D5C-FDF94FB96FCA}"/>
                </a:ext>
              </a:extLst>
            </p:cNvPr>
            <p:cNvCxnSpPr/>
            <p:nvPr/>
          </p:nvCxnSpPr>
          <p:spPr bwMode="auto">
            <a:xfrm flipV="1">
              <a:off x="25036835" y="29427344"/>
              <a:ext cx="239964" cy="65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76D136A-7E9D-4899-9975-1ABA7D7B7CC9}"/>
                </a:ext>
              </a:extLst>
            </p:cNvPr>
            <p:cNvCxnSpPr/>
            <p:nvPr/>
          </p:nvCxnSpPr>
          <p:spPr bwMode="auto">
            <a:xfrm>
              <a:off x="24857567" y="27980869"/>
              <a:ext cx="219262" cy="343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0E8ED52A-A288-4BAE-817E-0F365CD9440A}"/>
                </a:ext>
              </a:extLst>
            </p:cNvPr>
            <p:cNvCxnSpPr/>
            <p:nvPr/>
          </p:nvCxnSpPr>
          <p:spPr bwMode="auto">
            <a:xfrm>
              <a:off x="25350349" y="30996883"/>
              <a:ext cx="235871" cy="111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5E1003D-62A9-4EE4-8EDF-80A3F7EA6C3A}"/>
                </a:ext>
              </a:extLst>
            </p:cNvPr>
            <p:cNvSpPr txBox="1"/>
            <p:nvPr/>
          </p:nvSpPr>
          <p:spPr>
            <a:xfrm>
              <a:off x="25536684" y="32353746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11</a:t>
              </a:r>
              <a:r>
                <a:rPr lang="en-GB" sz="1600" dirty="0"/>
                <a:t>H</a:t>
              </a:r>
              <a:r>
                <a:rPr lang="en-GB" sz="1600" baseline="-25000" dirty="0"/>
                <a:t>20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DD590D8-F40C-489B-8CDB-AA7FCA1F067F}"/>
                </a:ext>
              </a:extLst>
            </p:cNvPr>
            <p:cNvSpPr txBox="1"/>
            <p:nvPr/>
          </p:nvSpPr>
          <p:spPr>
            <a:xfrm>
              <a:off x="24853422" y="30739647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08290725-D883-49E9-AA3F-BC344C3716E4}"/>
                </a:ext>
              </a:extLst>
            </p:cNvPr>
            <p:cNvSpPr txBox="1"/>
            <p:nvPr/>
          </p:nvSpPr>
          <p:spPr>
            <a:xfrm>
              <a:off x="23905864" y="33312408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3</a:t>
              </a:r>
              <a:r>
                <a:rPr lang="en-GB" sz="1600" dirty="0"/>
                <a:t>H</a:t>
              </a:r>
              <a:r>
                <a:rPr lang="en-GB" sz="1600" baseline="-25000" dirty="0"/>
                <a:t>6</a:t>
              </a:r>
              <a:r>
                <a:rPr lang="en-GB" sz="1600" dirty="0"/>
                <a:t>O</a:t>
              </a:r>
              <a:r>
                <a:rPr lang="en-GB" sz="1600" baseline="-25000" dirty="0"/>
                <a:t>3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8F5F29F3-DF30-4A5F-B88D-ACDB43825B23}"/>
                </a:ext>
              </a:extLst>
            </p:cNvPr>
            <p:cNvSpPr txBox="1"/>
            <p:nvPr/>
          </p:nvSpPr>
          <p:spPr>
            <a:xfrm>
              <a:off x="24679462" y="33395141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6</a:t>
              </a:r>
              <a:r>
                <a:rPr lang="en-GB" sz="1600" dirty="0"/>
                <a:t>H</a:t>
              </a:r>
              <a:r>
                <a:rPr lang="en-GB" sz="1600" baseline="-25000" dirty="0"/>
                <a:t>6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A3CEB5A5-EF90-4B51-B746-3D495685508B}"/>
                </a:ext>
              </a:extLst>
            </p:cNvPr>
            <p:cNvSpPr txBox="1"/>
            <p:nvPr/>
          </p:nvSpPr>
          <p:spPr>
            <a:xfrm>
              <a:off x="24867077" y="33180994"/>
              <a:ext cx="1039820" cy="256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baseline="-250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8FC8558-3A31-4C24-9485-336BABFD955F}"/>
                </a:ext>
              </a:extLst>
            </p:cNvPr>
            <p:cNvSpPr txBox="1"/>
            <p:nvPr/>
          </p:nvSpPr>
          <p:spPr>
            <a:xfrm>
              <a:off x="24882644" y="33046967"/>
              <a:ext cx="1039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12</a:t>
              </a:r>
              <a:r>
                <a:rPr lang="en-GB" sz="1600" dirty="0"/>
                <a:t>O</a:t>
              </a:r>
              <a:r>
                <a:rPr lang="en-GB" sz="1600" baseline="-25000" dirty="0"/>
                <a:t>5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D69476A-C0A4-4C35-BC72-2F13570C0C56}"/>
                </a:ext>
              </a:extLst>
            </p:cNvPr>
            <p:cNvSpPr txBox="1"/>
            <p:nvPr/>
          </p:nvSpPr>
          <p:spPr>
            <a:xfrm>
              <a:off x="25326300" y="33776986"/>
              <a:ext cx="519839" cy="256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baseline="-250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62716A62-B03C-4383-8778-BB1BFAF7C807}"/>
                </a:ext>
              </a:extLst>
            </p:cNvPr>
            <p:cNvSpPr txBox="1"/>
            <p:nvPr/>
          </p:nvSpPr>
          <p:spPr>
            <a:xfrm>
              <a:off x="25474011" y="33625777"/>
              <a:ext cx="264648" cy="256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baseline="-25000" dirty="0"/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E38E3AA6-435C-41D9-92E3-3A9415BDD202}"/>
                </a:ext>
              </a:extLst>
            </p:cNvPr>
            <p:cNvCxnSpPr>
              <a:stCxn id="245" idx="2"/>
            </p:cNvCxnSpPr>
            <p:nvPr/>
          </p:nvCxnSpPr>
          <p:spPr bwMode="auto">
            <a:xfrm>
              <a:off x="25402554" y="33385523"/>
              <a:ext cx="144914" cy="6593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9260BF5-352F-4BF6-918E-A8E9EB2E9AB7}"/>
                </a:ext>
              </a:extLst>
            </p:cNvPr>
            <p:cNvSpPr txBox="1"/>
            <p:nvPr/>
          </p:nvSpPr>
          <p:spPr>
            <a:xfrm>
              <a:off x="24156593" y="29912756"/>
              <a:ext cx="9969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</a:t>
              </a:r>
              <a:r>
                <a:rPr lang="en-GB" sz="1600" baseline="-25000" dirty="0"/>
                <a:t>9</a:t>
              </a:r>
              <a:r>
                <a:rPr lang="en-GB" sz="1600" dirty="0"/>
                <a:t>H</a:t>
              </a:r>
              <a:r>
                <a:rPr lang="en-GB" sz="1600" baseline="-25000" dirty="0"/>
                <a:t>16</a:t>
              </a:r>
              <a:r>
                <a:rPr lang="en-GB" sz="1600" dirty="0"/>
                <a:t>O</a:t>
              </a:r>
              <a:r>
                <a:rPr lang="en-GB" sz="1600" baseline="-25000" dirty="0"/>
                <a:t>3</a:t>
              </a:r>
            </a:p>
          </p:txBody>
        </p: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67D8EC0D-25A0-4E36-B433-BD03D48F5890}"/>
                </a:ext>
              </a:extLst>
            </p:cNvPr>
            <p:cNvCxnSpPr/>
            <p:nvPr/>
          </p:nvCxnSpPr>
          <p:spPr bwMode="auto">
            <a:xfrm>
              <a:off x="25295940" y="30967874"/>
              <a:ext cx="290279" cy="1381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490F879A-D8F2-4C80-8CBC-9C6788542B9C}"/>
                </a:ext>
              </a:extLst>
            </p:cNvPr>
            <p:cNvSpPr txBox="1"/>
            <p:nvPr/>
          </p:nvSpPr>
          <p:spPr>
            <a:xfrm>
              <a:off x="26137380" y="28706967"/>
              <a:ext cx="641909" cy="2030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baseline="-25000"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00C3776-26C5-47AB-87F6-DC72390A1B55}"/>
              </a:ext>
            </a:extLst>
          </p:cNvPr>
          <p:cNvGrpSpPr/>
          <p:nvPr/>
        </p:nvGrpSpPr>
        <p:grpSpPr>
          <a:xfrm>
            <a:off x="20772126" y="10736071"/>
            <a:ext cx="10425962" cy="2930204"/>
            <a:chOff x="20772126" y="10736071"/>
            <a:chExt cx="10568935" cy="2930204"/>
          </a:xfrm>
        </p:grpSpPr>
        <p:pic>
          <p:nvPicPr>
            <p:cNvPr id="116" name="Picture 8" descr="study.com">
              <a:extLst>
                <a:ext uri="{FF2B5EF4-FFF2-40B4-BE49-F238E27FC236}">
                  <a16:creationId xmlns:a16="http://schemas.microsoft.com/office/drawing/2014/main" id="{BCE828C0-14B1-49CA-87BB-C2B0E9168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939" y="11762243"/>
              <a:ext cx="1761086" cy="169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2E1C954-3EF9-46DD-9D0D-ED0D160C28A0}"/>
                </a:ext>
              </a:extLst>
            </p:cNvPr>
            <p:cNvGrpSpPr/>
            <p:nvPr/>
          </p:nvGrpSpPr>
          <p:grpSpPr>
            <a:xfrm>
              <a:off x="20772126" y="10736071"/>
              <a:ext cx="10568935" cy="2930204"/>
              <a:chOff x="1019506" y="18849993"/>
              <a:chExt cx="10568935" cy="2930204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D632083-2F0E-4382-8EF8-8F66DBB5ED90}"/>
                  </a:ext>
                </a:extLst>
              </p:cNvPr>
              <p:cNvSpPr txBox="1"/>
              <p:nvPr/>
            </p:nvSpPr>
            <p:spPr>
              <a:xfrm flipV="1">
                <a:off x="8929548" y="19942213"/>
                <a:ext cx="1472584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GB" sz="3998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2CA71E6-361D-4430-926A-B05DC9D6516C}"/>
                  </a:ext>
                </a:extLst>
              </p:cNvPr>
              <p:cNvSpPr txBox="1"/>
              <p:nvPr/>
            </p:nvSpPr>
            <p:spPr>
              <a:xfrm>
                <a:off x="2714084" y="19156121"/>
                <a:ext cx="451572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998" dirty="0"/>
                  <a:t>+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4B5ED21-592C-4B89-8A77-9FCFC81481BD}"/>
                  </a:ext>
                </a:extLst>
              </p:cNvPr>
              <p:cNvSpPr txBox="1"/>
              <p:nvPr/>
            </p:nvSpPr>
            <p:spPr>
              <a:xfrm>
                <a:off x="3149914" y="19236194"/>
                <a:ext cx="937340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998" dirty="0">
                    <a:solidFill>
                      <a:prstClr val="black"/>
                    </a:solidFill>
                    <a:latin typeface="Arial"/>
                  </a:rPr>
                  <a:t>O</a:t>
                </a:r>
                <a:r>
                  <a:rPr lang="en-US" sz="3998" baseline="-25000" dirty="0">
                    <a:solidFill>
                      <a:prstClr val="black"/>
                    </a:solidFill>
                    <a:latin typeface="Arial"/>
                  </a:rPr>
                  <a:t>3</a:t>
                </a:r>
                <a:endParaRPr lang="en-GB" sz="3998" dirty="0"/>
              </a:p>
            </p:txBody>
          </p:sp>
          <p:pic>
            <p:nvPicPr>
              <p:cNvPr id="112" name="Picture 4" descr="fishersci.dk">
                <a:extLst>
                  <a:ext uri="{FF2B5EF4-FFF2-40B4-BE49-F238E27FC236}">
                    <a16:creationId xmlns:a16="http://schemas.microsoft.com/office/drawing/2014/main" id="{EAFF98C8-EC77-428C-8794-FC96EA8BBA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506" y="20035988"/>
                <a:ext cx="1831289" cy="1744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18" descr="Camphene | CAS#:79-92-5 | Chemsrc">
                <a:extLst>
                  <a:ext uri="{FF2B5EF4-FFF2-40B4-BE49-F238E27FC236}">
                    <a16:creationId xmlns:a16="http://schemas.microsoft.com/office/drawing/2014/main" id="{FA550CF4-DD18-41C1-90A9-C09895351C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26" t="14880" b="14366"/>
              <a:stretch/>
            </p:blipFill>
            <p:spPr bwMode="auto">
              <a:xfrm>
                <a:off x="1059543" y="18849993"/>
                <a:ext cx="1666453" cy="1397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53B851A-2B5F-4357-A662-848CB0831C54}"/>
                  </a:ext>
                </a:extLst>
              </p:cNvPr>
              <p:cNvSpPr txBox="1"/>
              <p:nvPr/>
            </p:nvSpPr>
            <p:spPr>
              <a:xfrm>
                <a:off x="6034199" y="20364224"/>
                <a:ext cx="556023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998" dirty="0"/>
                  <a:t>+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694EF91-FC84-4B05-834E-CF3A26D77ED8}"/>
                  </a:ext>
                </a:extLst>
              </p:cNvPr>
              <p:cNvSpPr txBox="1"/>
              <p:nvPr/>
            </p:nvSpPr>
            <p:spPr>
              <a:xfrm>
                <a:off x="4978511" y="20389362"/>
                <a:ext cx="1306469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998" dirty="0"/>
                  <a:t>OH</a:t>
                </a:r>
                <a:r>
                  <a:rPr lang="de-DE" sz="4801" baseline="30000" dirty="0"/>
                  <a:t>•</a:t>
                </a:r>
                <a:endParaRPr lang="en-GB" sz="4801" baseline="30000" dirty="0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B286099-45D0-4B33-8055-60C4973D4700}"/>
                  </a:ext>
                </a:extLst>
              </p:cNvPr>
              <p:cNvSpPr txBox="1"/>
              <p:nvPr/>
            </p:nvSpPr>
            <p:spPr>
              <a:xfrm>
                <a:off x="7540024" y="20376581"/>
                <a:ext cx="751691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998" dirty="0"/>
                  <a:t>+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989C565-0EB3-4410-963F-C8F27D165F23}"/>
                  </a:ext>
                </a:extLst>
              </p:cNvPr>
              <p:cNvSpPr txBox="1"/>
              <p:nvPr/>
            </p:nvSpPr>
            <p:spPr>
              <a:xfrm>
                <a:off x="8050256" y="20336928"/>
                <a:ext cx="3538185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998" dirty="0"/>
                  <a:t>Prod.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7345D11-5EA9-4BF8-B72C-37D680C5BDC7}"/>
                  </a:ext>
                </a:extLst>
              </p:cNvPr>
              <p:cNvSpPr txBox="1"/>
              <p:nvPr/>
            </p:nvSpPr>
            <p:spPr>
              <a:xfrm>
                <a:off x="4949956" y="19181807"/>
                <a:ext cx="2033336" cy="707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998" dirty="0"/>
                  <a:t>SOA</a:t>
                </a:r>
              </a:p>
            </p:txBody>
          </p:sp>
          <p:sp>
            <p:nvSpPr>
              <p:cNvPr id="152" name="TextBox 109">
                <a:extLst>
                  <a:ext uri="{FF2B5EF4-FFF2-40B4-BE49-F238E27FC236}">
                    <a16:creationId xmlns:a16="http://schemas.microsoft.com/office/drawing/2014/main" id="{843AC67A-B5B5-4DF0-B699-39C04A3FBFAA}"/>
                  </a:ext>
                </a:extLst>
              </p:cNvPr>
              <p:cNvSpPr txBox="1"/>
              <p:nvPr/>
            </p:nvSpPr>
            <p:spPr>
              <a:xfrm>
                <a:off x="2759960" y="20420982"/>
                <a:ext cx="451572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998" dirty="0"/>
                  <a:t>+</a:t>
                </a:r>
              </a:p>
            </p:txBody>
          </p:sp>
          <p:sp>
            <p:nvSpPr>
              <p:cNvPr id="153" name="TextBox 110">
                <a:extLst>
                  <a:ext uri="{FF2B5EF4-FFF2-40B4-BE49-F238E27FC236}">
                    <a16:creationId xmlns:a16="http://schemas.microsoft.com/office/drawing/2014/main" id="{88134E09-03BB-45E5-8DCA-74DFAD693495}"/>
                  </a:ext>
                </a:extLst>
              </p:cNvPr>
              <p:cNvSpPr txBox="1"/>
              <p:nvPr/>
            </p:nvSpPr>
            <p:spPr>
              <a:xfrm>
                <a:off x="3194734" y="20410634"/>
                <a:ext cx="937340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998" dirty="0">
                    <a:solidFill>
                      <a:prstClr val="black"/>
                    </a:solidFill>
                    <a:latin typeface="Arial"/>
                  </a:rPr>
                  <a:t>O</a:t>
                </a:r>
                <a:r>
                  <a:rPr lang="en-US" sz="3998" baseline="-25000" dirty="0">
                    <a:solidFill>
                      <a:prstClr val="black"/>
                    </a:solidFill>
                    <a:latin typeface="Arial"/>
                  </a:rPr>
                  <a:t>3</a:t>
                </a:r>
                <a:endParaRPr lang="en-GB" sz="3998" dirty="0"/>
              </a:p>
            </p:txBody>
          </p:sp>
          <p:cxnSp>
            <p:nvCxnSpPr>
              <p:cNvPr id="155" name="Straight Arrow Connector 106">
                <a:extLst>
                  <a:ext uri="{FF2B5EF4-FFF2-40B4-BE49-F238E27FC236}">
                    <a16:creationId xmlns:a16="http://schemas.microsoft.com/office/drawing/2014/main" id="{ADDC2892-B863-4BEE-B295-2F8496430CF6}"/>
                  </a:ext>
                </a:extLst>
              </p:cNvPr>
              <p:cNvCxnSpPr/>
              <p:nvPr/>
            </p:nvCxnSpPr>
            <p:spPr bwMode="auto">
              <a:xfrm>
                <a:off x="4082264" y="20743145"/>
                <a:ext cx="718756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Arrow Connector 106">
                <a:extLst>
                  <a:ext uri="{FF2B5EF4-FFF2-40B4-BE49-F238E27FC236}">
                    <a16:creationId xmlns:a16="http://schemas.microsoft.com/office/drawing/2014/main" id="{42CA62BA-782F-4CE6-A247-730EA82B0D7A}"/>
                  </a:ext>
                </a:extLst>
              </p:cNvPr>
              <p:cNvCxnSpPr/>
              <p:nvPr/>
            </p:nvCxnSpPr>
            <p:spPr bwMode="auto">
              <a:xfrm>
                <a:off x="4117653" y="19548801"/>
                <a:ext cx="718756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62" name="TextBox 7">
            <a:extLst>
              <a:ext uri="{FF2B5EF4-FFF2-40B4-BE49-F238E27FC236}">
                <a16:creationId xmlns:a16="http://schemas.microsoft.com/office/drawing/2014/main" id="{00B4F87E-751E-46BF-8E32-2E2162A0F2C3}"/>
              </a:ext>
            </a:extLst>
          </p:cNvPr>
          <p:cNvSpPr txBox="1"/>
          <p:nvPr/>
        </p:nvSpPr>
        <p:spPr>
          <a:xfrm>
            <a:off x="740439" y="6509598"/>
            <a:ext cx="28769392" cy="8311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1" b="1" dirty="0">
                <a:solidFill>
                  <a:schemeClr val="bg1"/>
                </a:solidFill>
              </a:rPr>
              <a:t>Motivation &amp; Methods</a:t>
            </a:r>
          </a:p>
        </p:txBody>
      </p:sp>
      <p:pic>
        <p:nvPicPr>
          <p:cNvPr id="84" name="Grafik 5">
            <a:extLst>
              <a:ext uri="{FF2B5EF4-FFF2-40B4-BE49-F238E27FC236}">
                <a16:creationId xmlns:a16="http://schemas.microsoft.com/office/drawing/2014/main" id="{63A0D943-0975-4387-9098-ADECD35B3FC0}"/>
              </a:ext>
            </a:extLst>
          </p:cNvPr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65" y="10644705"/>
            <a:ext cx="10830084" cy="6904892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E83D1FE2-3CFB-402F-9432-5D47232A9334}"/>
              </a:ext>
            </a:extLst>
          </p:cNvPr>
          <p:cNvSpPr txBox="1"/>
          <p:nvPr/>
        </p:nvSpPr>
        <p:spPr>
          <a:xfrm>
            <a:off x="20438962" y="13362314"/>
            <a:ext cx="8617672" cy="4398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4" indent="-285754">
              <a:buFont typeface="Arial" panose="020B0604020202020204" pitchFamily="34" charset="0"/>
              <a:buChar char="•"/>
            </a:pPr>
            <a:r>
              <a:rPr lang="de-DE" sz="3998" dirty="0" err="1"/>
              <a:t>Temperatures</a:t>
            </a:r>
            <a:r>
              <a:rPr lang="de-DE" sz="3998" dirty="0"/>
              <a:t>: 243, 273, 298, 313K</a:t>
            </a:r>
          </a:p>
          <a:p>
            <a:pPr marL="285754" indent="-285754">
              <a:buFont typeface="Arial" panose="020B0604020202020204" pitchFamily="34" charset="0"/>
              <a:buChar char="•"/>
            </a:pPr>
            <a:r>
              <a:rPr lang="de-DE" sz="3998" dirty="0" err="1"/>
              <a:t>Pressure</a:t>
            </a:r>
            <a:r>
              <a:rPr lang="de-DE" sz="3998" dirty="0"/>
              <a:t>: 1 atm</a:t>
            </a:r>
          </a:p>
          <a:p>
            <a:pPr marL="285754" indent="-285754">
              <a:buFont typeface="Arial" panose="020B0604020202020204" pitchFamily="34" charset="0"/>
              <a:buChar char="•"/>
            </a:pPr>
            <a:r>
              <a:rPr lang="de-DE" sz="3998" dirty="0"/>
              <a:t>Humidity: 13 – 85</a:t>
            </a:r>
            <a:r>
              <a:rPr lang="en-US" sz="3998" dirty="0"/>
              <a:t> %</a:t>
            </a:r>
            <a:endParaRPr lang="de-DE" sz="3998" dirty="0"/>
          </a:p>
          <a:p>
            <a:pPr marL="285754" indent="-285754">
              <a:buFont typeface="Arial" panose="020B0604020202020204" pitchFamily="34" charset="0"/>
              <a:buChar char="•"/>
            </a:pPr>
            <a:r>
              <a:rPr lang="de-DE" sz="3998" dirty="0"/>
              <a:t>Seed particles:   (NH</a:t>
            </a:r>
            <a:r>
              <a:rPr lang="de-DE" sz="3998" baseline="-25000" dirty="0"/>
              <a:t>4</a:t>
            </a:r>
            <a:r>
              <a:rPr lang="de-DE" sz="3998" dirty="0"/>
              <a:t>)</a:t>
            </a:r>
            <a:r>
              <a:rPr lang="de-DE" sz="3998" baseline="-25000" dirty="0"/>
              <a:t>2</a:t>
            </a:r>
            <a:r>
              <a:rPr lang="de-DE" sz="3998" dirty="0"/>
              <a:t>SO</a:t>
            </a:r>
            <a:r>
              <a:rPr lang="de-DE" sz="3998" baseline="-25000" dirty="0"/>
              <a:t>4</a:t>
            </a:r>
            <a:endParaRPr lang="de-DE" sz="3998" dirty="0"/>
          </a:p>
          <a:p>
            <a:pPr marL="285754" indent="-285754">
              <a:buFont typeface="Arial" panose="020B0604020202020204" pitchFamily="34" charset="0"/>
              <a:buChar char="•"/>
            </a:pPr>
            <a:r>
              <a:rPr lang="de-DE" sz="3998" dirty="0"/>
              <a:t>Camphene:   26 – 44 ppb</a:t>
            </a:r>
          </a:p>
          <a:p>
            <a:pPr marL="285754" indent="-285754">
              <a:buFont typeface="Arial" panose="020B0604020202020204" pitchFamily="34" charset="0"/>
              <a:buChar char="•"/>
            </a:pPr>
            <a:r>
              <a:rPr lang="de-DE" sz="3998" dirty="0"/>
              <a:t>O</a:t>
            </a:r>
            <a:r>
              <a:rPr lang="de-DE" sz="3998" baseline="-25000" dirty="0"/>
              <a:t>3 </a:t>
            </a:r>
            <a:r>
              <a:rPr lang="de-DE" sz="3998" dirty="0"/>
              <a:t>:   2.18 – 3.72 ppm</a:t>
            </a:r>
          </a:p>
          <a:p>
            <a:pPr marL="285754" indent="-285754">
              <a:buFont typeface="Arial" panose="020B0604020202020204" pitchFamily="34" charset="0"/>
              <a:buChar char="•"/>
            </a:pPr>
            <a:r>
              <a:rPr lang="de-DE" sz="3998" dirty="0"/>
              <a:t>50 cm</a:t>
            </a:r>
            <a:r>
              <a:rPr lang="de-DE" sz="3998" baseline="30000" dirty="0"/>
              <a:t>3</a:t>
            </a:r>
            <a:r>
              <a:rPr lang="de-DE" sz="3998" dirty="0"/>
              <a:t>/min of 1% TME in N</a:t>
            </a:r>
            <a:r>
              <a:rPr lang="de-DE" sz="3998" baseline="-25000" dirty="0"/>
              <a:t>2</a:t>
            </a:r>
          </a:p>
        </p:txBody>
      </p:sp>
      <p:sp>
        <p:nvSpPr>
          <p:cNvPr id="163" name="TextBox 180">
            <a:extLst>
              <a:ext uri="{FF2B5EF4-FFF2-40B4-BE49-F238E27FC236}">
                <a16:creationId xmlns:a16="http://schemas.microsoft.com/office/drawing/2014/main" id="{D4628532-1144-4D0F-A7AE-E8B0FE31907E}"/>
              </a:ext>
            </a:extLst>
          </p:cNvPr>
          <p:cNvSpPr txBox="1"/>
          <p:nvPr/>
        </p:nvSpPr>
        <p:spPr>
          <a:xfrm>
            <a:off x="6515827" y="18406954"/>
            <a:ext cx="7012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Kinetics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9C14DE-FFD6-4611-AEF5-74B789898F62}"/>
              </a:ext>
            </a:extLst>
          </p:cNvPr>
          <p:cNvCxnSpPr/>
          <p:nvPr/>
        </p:nvCxnSpPr>
        <p:spPr bwMode="auto">
          <a:xfrm>
            <a:off x="11977138" y="30594399"/>
            <a:ext cx="371448" cy="1454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065BFF-9636-4096-AB57-1F32CC77CDFE}"/>
              </a:ext>
            </a:extLst>
          </p:cNvPr>
          <p:cNvCxnSpPr/>
          <p:nvPr/>
        </p:nvCxnSpPr>
        <p:spPr bwMode="auto">
          <a:xfrm>
            <a:off x="11741092" y="31018210"/>
            <a:ext cx="486111" cy="130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134E5C-4756-4A1E-95BD-D845D578C937}"/>
              </a:ext>
            </a:extLst>
          </p:cNvPr>
          <p:cNvCxnSpPr/>
          <p:nvPr/>
        </p:nvCxnSpPr>
        <p:spPr bwMode="auto">
          <a:xfrm flipV="1">
            <a:off x="4215984" y="28949515"/>
            <a:ext cx="5820" cy="19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0745DDF-B0B4-412B-8902-85A707F37754}"/>
              </a:ext>
            </a:extLst>
          </p:cNvPr>
          <p:cNvCxnSpPr/>
          <p:nvPr/>
        </p:nvCxnSpPr>
        <p:spPr bwMode="auto">
          <a:xfrm>
            <a:off x="3441387" y="29007859"/>
            <a:ext cx="302752" cy="2034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E95AC76F-31D6-4F90-9106-772ABD6B0BBB}"/>
              </a:ext>
            </a:extLst>
          </p:cNvPr>
          <p:cNvGrpSpPr/>
          <p:nvPr/>
        </p:nvGrpSpPr>
        <p:grpSpPr>
          <a:xfrm>
            <a:off x="982818" y="18782932"/>
            <a:ext cx="6861625" cy="1581845"/>
            <a:chOff x="21884944" y="18705269"/>
            <a:chExt cx="6861625" cy="1581845"/>
          </a:xfrm>
        </p:grpSpPr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91E56F0F-94A7-4AC4-9B5E-A14FF7825222}"/>
                </a:ext>
              </a:extLst>
            </p:cNvPr>
            <p:cNvGrpSpPr/>
            <p:nvPr/>
          </p:nvGrpSpPr>
          <p:grpSpPr>
            <a:xfrm>
              <a:off x="21884944" y="18705269"/>
              <a:ext cx="6861625" cy="1581845"/>
              <a:chOff x="21879608" y="18704827"/>
              <a:chExt cx="6861625" cy="1581845"/>
            </a:xfrm>
          </p:grpSpPr>
          <p:pic>
            <p:nvPicPr>
              <p:cNvPr id="160" name="Picture 18" descr="Camphene | CAS#:79-92-5 | Chemsrc">
                <a:extLst>
                  <a:ext uri="{FF2B5EF4-FFF2-40B4-BE49-F238E27FC236}">
                    <a16:creationId xmlns:a16="http://schemas.microsoft.com/office/drawing/2014/main" id="{842877E2-4200-4EEA-AC8F-0F2B1E469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9608" y="18704827"/>
                <a:ext cx="1726742" cy="1581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1" name="TextBox 167">
                <a:extLst>
                  <a:ext uri="{FF2B5EF4-FFF2-40B4-BE49-F238E27FC236}">
                    <a16:creationId xmlns:a16="http://schemas.microsoft.com/office/drawing/2014/main" id="{1A4F87F3-28DB-4576-B130-0D43CEDCDDE3}"/>
                  </a:ext>
                </a:extLst>
              </p:cNvPr>
              <p:cNvSpPr txBox="1"/>
              <p:nvPr/>
            </p:nvSpPr>
            <p:spPr>
              <a:xfrm flipH="1">
                <a:off x="23617685" y="18946917"/>
                <a:ext cx="674991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998" dirty="0"/>
                  <a:t>+</a:t>
                </a:r>
              </a:p>
            </p:txBody>
          </p:sp>
          <p:sp>
            <p:nvSpPr>
              <p:cNvPr id="169" name="TextBox 169">
                <a:extLst>
                  <a:ext uri="{FF2B5EF4-FFF2-40B4-BE49-F238E27FC236}">
                    <a16:creationId xmlns:a16="http://schemas.microsoft.com/office/drawing/2014/main" id="{9924F394-9D26-4CE6-9909-182DB1474EDE}"/>
                  </a:ext>
                </a:extLst>
              </p:cNvPr>
              <p:cNvSpPr txBox="1"/>
              <p:nvPr/>
            </p:nvSpPr>
            <p:spPr>
              <a:xfrm>
                <a:off x="24998430" y="18931109"/>
                <a:ext cx="3742803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998" dirty="0">
                    <a:solidFill>
                      <a:srgbClr val="000000"/>
                    </a:solidFill>
                  </a:rPr>
                  <a:t>→ Products</a:t>
                </a:r>
                <a:endParaRPr lang="en-GB" sz="3998" dirty="0"/>
              </a:p>
            </p:txBody>
          </p:sp>
        </p:grpSp>
        <p:sp>
          <p:nvSpPr>
            <p:cNvPr id="154" name="TextBox 177">
              <a:extLst>
                <a:ext uri="{FF2B5EF4-FFF2-40B4-BE49-F238E27FC236}">
                  <a16:creationId xmlns:a16="http://schemas.microsoft.com/office/drawing/2014/main" id="{1D71A526-3626-4D10-B8B6-72F47181D174}"/>
                </a:ext>
              </a:extLst>
            </p:cNvPr>
            <p:cNvSpPr txBox="1"/>
            <p:nvPr/>
          </p:nvSpPr>
          <p:spPr>
            <a:xfrm>
              <a:off x="24166343" y="18964606"/>
              <a:ext cx="1451156" cy="707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998" dirty="0"/>
                <a:t>O</a:t>
              </a:r>
              <a:r>
                <a:rPr lang="de-DE" sz="3998" baseline="-25000" dirty="0"/>
                <a:t>3</a:t>
              </a:r>
              <a:endParaRPr lang="en-GB" sz="4801" baseline="-25000" dirty="0"/>
            </a:p>
          </p:txBody>
        </p:sp>
      </p:grpSp>
      <p:pic>
        <p:nvPicPr>
          <p:cNvPr id="175" name="Picture 2">
            <a:extLst>
              <a:ext uri="{FF2B5EF4-FFF2-40B4-BE49-F238E27FC236}">
                <a16:creationId xmlns:a16="http://schemas.microsoft.com/office/drawing/2014/main" id="{1FE69727-4795-4444-87E7-04F7E7CA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012" y="40777345"/>
            <a:ext cx="2515303" cy="20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C8ED14F8-DBD4-4B57-99CB-2E3E1041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550" y="40822761"/>
            <a:ext cx="2440981" cy="19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43A80DA9-C1BB-4239-820E-D943D00FCE3E}"/>
              </a:ext>
            </a:extLst>
          </p:cNvPr>
          <p:cNvSpPr txBox="1"/>
          <p:nvPr/>
        </p:nvSpPr>
        <p:spPr>
          <a:xfrm flipH="1">
            <a:off x="789371" y="37512440"/>
            <a:ext cx="21531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9" indent="-571509" defTabSz="4176780">
              <a:buClr>
                <a:srgbClr val="4664AA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linear Arrhenius behavior is observed showing a positive temperature dependence for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negative for OH radicals while the ozonolysis is too slow to have impact in the atmosphere.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9" indent="-571509" defTabSz="4176780">
              <a:buClr>
                <a:srgbClr val="4664AA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rate determined for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stronger temperature dependence than in the literature.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9" indent="-571509" defTabSz="4176780">
              <a:buClr>
                <a:srgbClr val="4664AA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2725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SOA yield is dominated by OH radical reactions and shows a nonlinear temperature dependence.</a:t>
            </a:r>
          </a:p>
          <a:p>
            <a:pPr marL="571509" indent="-571509" defTabSz="4176780">
              <a:buClr>
                <a:srgbClr val="4664AA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SOA composition shows </a:t>
            </a:r>
            <a:r>
              <a:rPr lang="en-US" dirty="0">
                <a:solidFill>
                  <a:srgbClr val="2725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>
                <a:solidFill>
                  <a:srgbClr val="2725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eavier monomers and more dimers at lower temperatures.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7">
            <a:extLst>
              <a:ext uri="{FF2B5EF4-FFF2-40B4-BE49-F238E27FC236}">
                <a16:creationId xmlns:a16="http://schemas.microsoft.com/office/drawing/2014/main" id="{892CCCF5-6923-4552-A942-147368DC5837}"/>
              </a:ext>
            </a:extLst>
          </p:cNvPr>
          <p:cNvSpPr txBox="1"/>
          <p:nvPr/>
        </p:nvSpPr>
        <p:spPr>
          <a:xfrm>
            <a:off x="765463" y="17650028"/>
            <a:ext cx="28769392" cy="8311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1" b="1" dirty="0">
                <a:solidFill>
                  <a:schemeClr val="bg1"/>
                </a:solidFill>
              </a:rPr>
              <a:t>Results: Kinetics of camphene + O</a:t>
            </a:r>
            <a:r>
              <a:rPr lang="en-US" sz="4801" b="1" baseline="-25000" dirty="0">
                <a:solidFill>
                  <a:schemeClr val="bg1"/>
                </a:solidFill>
              </a:rPr>
              <a:t>3</a:t>
            </a:r>
            <a:r>
              <a:rPr lang="en-US" sz="4801" b="1" dirty="0">
                <a:solidFill>
                  <a:schemeClr val="bg1"/>
                </a:solidFill>
              </a:rPr>
              <a:t> and OH radicals, SOA yields &amp; composition</a:t>
            </a:r>
          </a:p>
        </p:txBody>
      </p:sp>
      <p:sp>
        <p:nvSpPr>
          <p:cNvPr id="186" name="TextBox 7">
            <a:extLst>
              <a:ext uri="{FF2B5EF4-FFF2-40B4-BE49-F238E27FC236}">
                <a16:creationId xmlns:a16="http://schemas.microsoft.com/office/drawing/2014/main" id="{01BDBA32-79F8-42F0-962C-6389990E385B}"/>
              </a:ext>
            </a:extLst>
          </p:cNvPr>
          <p:cNvSpPr txBox="1"/>
          <p:nvPr/>
        </p:nvSpPr>
        <p:spPr>
          <a:xfrm>
            <a:off x="740439" y="36660688"/>
            <a:ext cx="28744367" cy="8311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4801" b="1" dirty="0">
              <a:solidFill>
                <a:schemeClr val="bg1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CDF80CC0-7097-43EE-A23E-5DCDE065087C}"/>
              </a:ext>
            </a:extLst>
          </p:cNvPr>
          <p:cNvSpPr txBox="1"/>
          <p:nvPr/>
        </p:nvSpPr>
        <p:spPr>
          <a:xfrm>
            <a:off x="982818" y="36736814"/>
            <a:ext cx="529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    Conclusion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ECFB957-8EE0-4B83-9F31-F6879525B451}"/>
              </a:ext>
            </a:extLst>
          </p:cNvPr>
          <p:cNvSpPr txBox="1"/>
          <p:nvPr/>
        </p:nvSpPr>
        <p:spPr>
          <a:xfrm>
            <a:off x="21855361" y="36683392"/>
            <a:ext cx="529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802DB-4793-406E-9DAB-1EA38A107234}"/>
              </a:ext>
            </a:extLst>
          </p:cNvPr>
          <p:cNvSpPr txBox="1"/>
          <p:nvPr/>
        </p:nvSpPr>
        <p:spPr>
          <a:xfrm>
            <a:off x="846294" y="7342611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C7EB510-045B-4153-AAAD-CE1BB844EF08}"/>
              </a:ext>
            </a:extLst>
          </p:cNvPr>
          <p:cNvSpPr txBox="1"/>
          <p:nvPr/>
        </p:nvSpPr>
        <p:spPr>
          <a:xfrm>
            <a:off x="9030136" y="10734965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Fig.2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0F9A833-6781-4FAD-8B36-15B1C2CC48E7}"/>
              </a:ext>
            </a:extLst>
          </p:cNvPr>
          <p:cNvSpPr txBox="1"/>
          <p:nvPr/>
        </p:nvSpPr>
        <p:spPr>
          <a:xfrm>
            <a:off x="814152" y="18495866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Fig.3,a)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71D494B-298B-4683-B017-E27E1F458FFE}"/>
              </a:ext>
            </a:extLst>
          </p:cNvPr>
          <p:cNvSpPr txBox="1"/>
          <p:nvPr/>
        </p:nvSpPr>
        <p:spPr>
          <a:xfrm>
            <a:off x="9726754" y="18550615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Fig.3,b)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4857262-366D-47B2-AB88-530EF42D23EF}"/>
              </a:ext>
            </a:extLst>
          </p:cNvPr>
          <p:cNvSpPr txBox="1"/>
          <p:nvPr/>
        </p:nvSpPr>
        <p:spPr>
          <a:xfrm>
            <a:off x="18374188" y="19362837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Fig.4,a)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A688422-63FD-4805-876D-6A69B67BEDF9}"/>
              </a:ext>
            </a:extLst>
          </p:cNvPr>
          <p:cNvSpPr txBox="1"/>
          <p:nvPr/>
        </p:nvSpPr>
        <p:spPr>
          <a:xfrm>
            <a:off x="18535433" y="26332155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Fig.4,b)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CBB15486-AD1E-431E-B518-D2E1104799C8}"/>
              </a:ext>
            </a:extLst>
          </p:cNvPr>
          <p:cNvSpPr txBox="1"/>
          <p:nvPr/>
        </p:nvSpPr>
        <p:spPr>
          <a:xfrm>
            <a:off x="733501" y="27830741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Fig.5,a)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BFFB736-B7B9-481E-8D33-2163D12F92A0}"/>
              </a:ext>
            </a:extLst>
          </p:cNvPr>
          <p:cNvSpPr txBox="1"/>
          <p:nvPr/>
        </p:nvSpPr>
        <p:spPr>
          <a:xfrm>
            <a:off x="8682740" y="27856249"/>
            <a:ext cx="193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Fig.5,b)</a:t>
            </a:r>
          </a:p>
        </p:txBody>
      </p:sp>
    </p:spTree>
    <p:extLst>
      <p:ext uri="{BB962C8B-B14F-4D97-AF65-F5344CB8AC3E}">
        <p14:creationId xmlns:p14="http://schemas.microsoft.com/office/powerpoint/2010/main" val="2763958848"/>
      </p:ext>
    </p:extLst>
  </p:cSld>
  <p:clrMapOvr>
    <a:masterClrMapping/>
  </p:clrMapOvr>
</p:sld>
</file>

<file path=ppt/theme/theme1.xml><?xml version="1.0" encoding="utf-8"?>
<a:theme xmlns:a="http://schemas.openxmlformats.org/drawingml/2006/main" name="KIT_W-Poster_A0_hoch_en">
  <a:themeElements>
    <a:clrScheme name="KIT_W-Poster_A0_hoch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D9D9D9"/>
      </a:hlink>
      <a:folHlink>
        <a:srgbClr val="B3E0DA"/>
      </a:folHlink>
    </a:clrScheme>
    <a:fontScheme name="KIT_W-Poster_A0_hoch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_W-Poster_A0_hoch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D9D9D9"/>
        </a:hlink>
        <a:folHlink>
          <a:srgbClr val="B3E0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KIT_W-Poster_A0_hoch_en</Template>
  <TotalTime>3700</TotalTime>
  <Words>592</Words>
  <Application>Microsoft Office PowerPoint</Application>
  <PresentationFormat>Custom</PresentationFormat>
  <Paragraphs>111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KIT_W-Poster_A0_hoch_en</vt:lpstr>
      <vt:lpstr>PowerPoint Presentation</vt:lpstr>
    </vt:vector>
  </TitlesOfParts>
  <Company>KIT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Subject, Arial 80 pt. bold   black or KIT green</dc:title>
  <dc:creator>HAII,IuK</dc:creator>
  <cp:lastModifiedBy>Ezenobi, Uzoamaka (IMK)</cp:lastModifiedBy>
  <cp:revision>519</cp:revision>
  <cp:lastPrinted>2026-04-30T07:21:59Z</cp:lastPrinted>
  <dcterms:created xsi:type="dcterms:W3CDTF">2010-04-09T11:31:58Z</dcterms:created>
  <dcterms:modified xsi:type="dcterms:W3CDTF">2026-05-02T20:32:27Z</dcterms:modified>
</cp:coreProperties>
</file>