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58" r:id="rId6"/>
    <p:sldId id="262" r:id="rId7"/>
    <p:sldId id="257" r:id="rId8"/>
    <p:sldId id="263" r:id="rId9"/>
    <p:sldId id="267" r:id="rId10"/>
    <p:sldId id="269" r:id="rId11"/>
    <p:sldId id="264" r:id="rId12"/>
    <p:sldId id="268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>
        <p:scale>
          <a:sx n="100" d="100"/>
          <a:sy n="100" d="100"/>
        </p:scale>
        <p:origin x="-970" y="-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B4E7-F51F-412E-8AD3-22156149A6D2}" type="datetimeFigureOut">
              <a:rPr lang="en-IN" smtClean="0"/>
              <a:t>06-05-2026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730A9-BC44-467C-B1E9-700923F8D4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72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730A9-BC44-467C-B1E9-700923F8D44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74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730A9-BC44-467C-B1E9-700923F8D448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74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730A9-BC44-467C-B1E9-700923F8D44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74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6812-6F2B-4551-816F-270F672206E5}" type="datetime1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43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9BFD-1A62-479E-B807-AB42578F8CE0}" type="datetime1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39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B0A0-50CC-4D11-BA0A-538912DE6E9B}" type="datetime1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670B-F46B-45E2-990E-46B803EE1116}" type="datetime1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87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185D-B989-4CA4-9CE6-E28F88FCED87}" type="datetime1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49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4062-FBB2-4573-8FE5-A0077A7721D8}" type="datetime1">
              <a:rPr lang="en-IN" smtClean="0"/>
              <a:t>07-05-2026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22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7EDC-0C57-4C62-BADC-1EED2164B4E8}" type="datetime1">
              <a:rPr lang="en-IN" smtClean="0"/>
              <a:t>07-05-2026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70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4D3A-5B7E-4968-B6BD-0A0633B8E8AE}" type="datetime1">
              <a:rPr lang="en-IN" smtClean="0"/>
              <a:t>07-05-2026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40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A465-86DE-4556-8168-5A7DC9112548}" type="datetime1">
              <a:rPr lang="en-IN" smtClean="0"/>
              <a:t>07-05-2026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410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36C7-2A2A-41B1-9A49-93FEAD6250EC}" type="datetime1">
              <a:rPr lang="en-IN" smtClean="0"/>
              <a:t>07-05-2026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628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51B21-6A4F-4684-9360-3748DAC0654E}" type="datetime1">
              <a:rPr lang="en-IN" smtClean="0"/>
              <a:t>07-05-2026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811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DE6F-F1AD-4AB2-883C-9433300B7970}" type="datetime1">
              <a:rPr lang="en-IN" smtClean="0"/>
              <a:t>07-05-2026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A38F0-7279-4654-A153-0C8F1B6A09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703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r.wathore@neeri.res.i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26010"/>
            <a:ext cx="7920880" cy="648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Evaluating Environmental and Temporal Performance of Machine Learning Calibration Models for Low-cost Particulate Matter Sensors: A Case Study Across 4 Indian Cities</a:t>
            </a:r>
            <a:endParaRPr lang="en-IN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192" y="1946090"/>
            <a:ext cx="7798256" cy="1152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1200" b="1" u="sng" dirty="0" smtClean="0">
                <a:solidFill>
                  <a:schemeClr val="tx1"/>
                </a:solidFill>
              </a:rPr>
              <a:t>Roshan </a:t>
            </a:r>
            <a:r>
              <a:rPr lang="en-IN" sz="1200" b="1" u="sng" dirty="0" smtClean="0">
                <a:solidFill>
                  <a:schemeClr val="tx1"/>
                </a:solidFill>
              </a:rPr>
              <a:t>Wathore</a:t>
            </a:r>
            <a:r>
              <a:rPr lang="en-IN" sz="1200" b="1" baseline="30000" dirty="0" smtClean="0">
                <a:solidFill>
                  <a:schemeClr val="tx1"/>
                </a:solidFill>
              </a:rPr>
              <a:t>1,2*</a:t>
            </a:r>
            <a:r>
              <a:rPr lang="en-IN" sz="1200" b="1" dirty="0" smtClean="0">
                <a:solidFill>
                  <a:schemeClr val="tx1"/>
                </a:solidFill>
              </a:rPr>
              <a:t>, </a:t>
            </a:r>
            <a:r>
              <a:rPr lang="en-IN" sz="1200" b="1" dirty="0" smtClean="0">
                <a:solidFill>
                  <a:schemeClr val="tx1"/>
                </a:solidFill>
              </a:rPr>
              <a:t>Devishree Jadhao</a:t>
            </a:r>
            <a:r>
              <a:rPr lang="en-IN" sz="1200" b="1" baseline="30000" dirty="0" smtClean="0">
                <a:solidFill>
                  <a:schemeClr val="tx1"/>
                </a:solidFill>
              </a:rPr>
              <a:t>1</a:t>
            </a:r>
            <a:r>
              <a:rPr lang="en-IN" sz="1200" b="1" dirty="0" smtClean="0">
                <a:solidFill>
                  <a:schemeClr val="tx1"/>
                </a:solidFill>
              </a:rPr>
              <a:t>, Abhishek Chakraborty</a:t>
            </a:r>
            <a:r>
              <a:rPr lang="en-IN" sz="1200" b="1" baseline="30000" dirty="0" smtClean="0">
                <a:solidFill>
                  <a:schemeClr val="tx1"/>
                </a:solidFill>
              </a:rPr>
              <a:t>3,4</a:t>
            </a:r>
            <a:r>
              <a:rPr lang="en-IN" sz="1200" b="1" dirty="0" smtClean="0">
                <a:solidFill>
                  <a:schemeClr val="tx1"/>
                </a:solidFill>
              </a:rPr>
              <a:t>, and Nitin </a:t>
            </a:r>
            <a:r>
              <a:rPr lang="en-IN" sz="1200" b="1" dirty="0" smtClean="0">
                <a:solidFill>
                  <a:schemeClr val="tx1"/>
                </a:solidFill>
              </a:rPr>
              <a:t>Labhasetwar</a:t>
            </a:r>
            <a:r>
              <a:rPr lang="en-IN" sz="1200" b="1" baseline="30000" dirty="0" smtClean="0">
                <a:solidFill>
                  <a:schemeClr val="tx1"/>
                </a:solidFill>
              </a:rPr>
              <a:t>1,2 </a:t>
            </a:r>
            <a:r>
              <a:rPr lang="en-IN" sz="1200" b="1" baseline="30000" dirty="0" smtClean="0">
                <a:solidFill>
                  <a:schemeClr val="tx1"/>
                </a:solidFill>
              </a:rPr>
              <a:t>#</a:t>
            </a:r>
            <a:endParaRPr lang="en-IN" sz="1200" b="1" baseline="30000" dirty="0" smtClean="0">
              <a:solidFill>
                <a:schemeClr val="tx1"/>
              </a:solidFill>
            </a:endParaRPr>
          </a:p>
          <a:p>
            <a:r>
              <a:rPr lang="en-IN" sz="900" i="1" baseline="300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IN" sz="900" i="1" dirty="0" smtClean="0">
                <a:solidFill>
                  <a:schemeClr val="bg2">
                    <a:lumMod val="25000"/>
                  </a:schemeClr>
                </a:solidFill>
              </a:rPr>
              <a:t>CSIR-National Environmental Engineering Research Institute, CSIR-NEERI, Nagpur 440020, India</a:t>
            </a:r>
          </a:p>
          <a:p>
            <a:r>
              <a:rPr lang="en-IN" sz="900" i="1" baseline="30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IN" sz="900" i="1" dirty="0" smtClean="0">
                <a:solidFill>
                  <a:schemeClr val="bg2">
                    <a:lumMod val="25000"/>
                  </a:schemeClr>
                </a:solidFill>
              </a:rPr>
              <a:t>Academy of Scientific and Innovative Research (</a:t>
            </a:r>
            <a:r>
              <a:rPr lang="en-IN" sz="900" i="1" dirty="0" err="1" smtClean="0">
                <a:solidFill>
                  <a:schemeClr val="bg2">
                    <a:lumMod val="25000"/>
                  </a:schemeClr>
                </a:solidFill>
              </a:rPr>
              <a:t>AcSIR</a:t>
            </a:r>
            <a:r>
              <a:rPr lang="en-IN" sz="900" i="1" dirty="0" smtClean="0">
                <a:solidFill>
                  <a:schemeClr val="bg2">
                    <a:lumMod val="25000"/>
                  </a:schemeClr>
                </a:solidFill>
              </a:rPr>
              <a:t>), Ghaziabad 201002, India</a:t>
            </a:r>
          </a:p>
          <a:p>
            <a:r>
              <a:rPr lang="en-IN" sz="900" i="1" baseline="300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IN" sz="900" i="1" dirty="0" smtClean="0">
                <a:solidFill>
                  <a:schemeClr val="bg2">
                    <a:lumMod val="25000"/>
                  </a:schemeClr>
                </a:solidFill>
              </a:rPr>
              <a:t>Environmental Science and Engineering Department, Indian Institute of Technology Bombay, Mumbai, 400076, India</a:t>
            </a:r>
          </a:p>
          <a:p>
            <a:r>
              <a:rPr lang="en-IN" sz="900" i="1" baseline="300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n-IN" sz="900" i="1" dirty="0" smtClean="0">
                <a:solidFill>
                  <a:schemeClr val="bg2">
                    <a:lumMod val="25000"/>
                  </a:schemeClr>
                </a:solidFill>
              </a:rPr>
              <a:t>Centre for Climate Studies, Indian Institute of Technology Bombay, Mumbai, 400076, </a:t>
            </a:r>
            <a:r>
              <a:rPr lang="en-IN" sz="900" i="1" dirty="0" smtClean="0">
                <a:solidFill>
                  <a:schemeClr val="bg2">
                    <a:lumMod val="25000"/>
                  </a:schemeClr>
                </a:solidFill>
              </a:rPr>
              <a:t>India</a:t>
            </a:r>
          </a:p>
          <a:p>
            <a:r>
              <a:rPr lang="en-IN" sz="900" i="1" dirty="0" smtClean="0">
                <a:solidFill>
                  <a:schemeClr val="bg2">
                    <a:lumMod val="25000"/>
                  </a:schemeClr>
                </a:solidFill>
              </a:rPr>
              <a:t># </a:t>
            </a:r>
            <a:r>
              <a:rPr lang="en-IN" sz="900" i="1" dirty="0">
                <a:solidFill>
                  <a:schemeClr val="bg2">
                    <a:lumMod val="25000"/>
                  </a:schemeClr>
                </a:solidFill>
              </a:rPr>
              <a:t>Current affiliation: </a:t>
            </a:r>
            <a:r>
              <a:rPr lang="en-IN" sz="900" i="1" dirty="0" err="1">
                <a:solidFill>
                  <a:schemeClr val="bg2">
                    <a:lumMod val="25000"/>
                  </a:schemeClr>
                </a:solidFill>
              </a:rPr>
              <a:t>Somaiya</a:t>
            </a:r>
            <a:r>
              <a:rPr lang="en-IN" sz="900" i="1" dirty="0">
                <a:solidFill>
                  <a:schemeClr val="bg2">
                    <a:lumMod val="25000"/>
                  </a:schemeClr>
                </a:solidFill>
              </a:rPr>
              <a:t> Institute for Research and Consultancy (SIRAC), </a:t>
            </a:r>
            <a:r>
              <a:rPr lang="en-IN" sz="900" i="1" dirty="0" err="1">
                <a:solidFill>
                  <a:schemeClr val="bg2">
                    <a:lumMod val="25000"/>
                  </a:schemeClr>
                </a:solidFill>
              </a:rPr>
              <a:t>Somaiya</a:t>
            </a:r>
            <a:r>
              <a:rPr lang="en-IN" sz="9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900" i="1" dirty="0" err="1">
                <a:solidFill>
                  <a:schemeClr val="bg2">
                    <a:lumMod val="25000"/>
                  </a:schemeClr>
                </a:solidFill>
              </a:rPr>
              <a:t>Vidyavihar</a:t>
            </a:r>
            <a:r>
              <a:rPr lang="en-IN" sz="900" i="1" dirty="0">
                <a:solidFill>
                  <a:schemeClr val="bg2">
                    <a:lumMod val="25000"/>
                  </a:schemeClr>
                </a:solidFill>
              </a:rPr>
              <a:t> University (SVU), Mumbai - 400077, </a:t>
            </a:r>
            <a:r>
              <a:rPr lang="en-IN" sz="900" i="1" dirty="0" smtClean="0">
                <a:solidFill>
                  <a:schemeClr val="bg2">
                    <a:lumMod val="25000"/>
                  </a:schemeClr>
                </a:solidFill>
              </a:rPr>
              <a:t>India</a:t>
            </a:r>
          </a:p>
          <a:p>
            <a:endParaRPr lang="en-IN" sz="900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IN" sz="900" i="1" dirty="0" smtClean="0">
                <a:solidFill>
                  <a:schemeClr val="tx1"/>
                </a:solidFill>
              </a:rPr>
              <a:t>* Corresponding author Email address: </a:t>
            </a:r>
            <a:r>
              <a:rPr lang="en-IN" sz="900" i="1" dirty="0" smtClean="0">
                <a:solidFill>
                  <a:schemeClr val="tx1"/>
                </a:solidFill>
                <a:hlinkClick r:id="rId2"/>
              </a:rPr>
              <a:t>r.wathore@neeri.res.in</a:t>
            </a:r>
            <a:r>
              <a:rPr lang="en-IN" sz="900" i="1" dirty="0" smtClean="0">
                <a:solidFill>
                  <a:schemeClr val="tx1"/>
                </a:solidFill>
              </a:rPr>
              <a:t> </a:t>
            </a:r>
            <a:endParaRPr lang="en-IN" sz="900" i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06709" y="195196"/>
            <a:ext cx="3816424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Supplementary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63" y="4304802"/>
            <a:ext cx="679809" cy="713793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82" y="171200"/>
            <a:ext cx="1091577" cy="51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9512" y="109847"/>
            <a:ext cx="920566" cy="631475"/>
            <a:chOff x="11724620" y="9468757"/>
            <a:chExt cx="5112720" cy="37076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9" t="1161" r="15916" b="1"/>
            <a:stretch/>
          </p:blipFill>
          <p:spPr>
            <a:xfrm>
              <a:off x="11724620" y="9468757"/>
              <a:ext cx="2642893" cy="37076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2" r="2183"/>
            <a:stretch/>
          </p:blipFill>
          <p:spPr>
            <a:xfrm>
              <a:off x="14367515" y="9468757"/>
              <a:ext cx="2469825" cy="370765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13" y="83840"/>
            <a:ext cx="560283" cy="595764"/>
          </a:xfrm>
          <a:prstGeom prst="rect">
            <a:avLst/>
          </a:prstGeom>
        </p:spPr>
      </p:pic>
      <p:pic>
        <p:nvPicPr>
          <p:cNvPr id="13" name="Picture 12" descr="A picture containing logo, graphics, symbol, font&#10;&#10;Description automatically generated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12426" r="1652" b="13010"/>
          <a:stretch/>
        </p:blipFill>
        <p:spPr bwMode="auto">
          <a:xfrm>
            <a:off x="7308304" y="195196"/>
            <a:ext cx="1093954" cy="373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827584" y="987574"/>
            <a:ext cx="7574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421555"/>
          </a:xfrm>
        </p:spPr>
        <p:txBody>
          <a:bodyPr>
            <a:normAutofit/>
          </a:bodyPr>
          <a:lstStyle/>
          <a:p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AQI Classification - </a:t>
            </a:r>
            <a:r>
              <a:rPr lang="en-IN" sz="20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Hamirpur</a:t>
            </a:r>
            <a:endParaRPr lang="en-IN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10</a:t>
            </a:fld>
            <a:endParaRPr lang="en-IN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49763" y="1071266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        Baseline			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</a:t>
            </a:r>
            <a:r>
              <a:rPr lang="en-IN" sz="1200" dirty="0" err="1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XGBoost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        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Hybrid</a:t>
            </a:r>
            <a:endParaRPr lang="en-IN" sz="1200" dirty="0">
              <a:solidFill>
                <a:schemeClr val="bg2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766586"/>
            <a:ext cx="82089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1580" y="4128840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Figure </a:t>
            </a:r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S6.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The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hybrid model reduces confusion between ‘Poor’ and ‘Very Poor’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categories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indicating improved sensitivity to extreme pollution conditions</a:t>
            </a:r>
            <a:endParaRPr lang="en-IN" sz="11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31"/>
          <a:stretch/>
        </p:blipFill>
        <p:spPr>
          <a:xfrm>
            <a:off x="3145791" y="1521253"/>
            <a:ext cx="2542985" cy="2475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2"/>
          <a:stretch/>
        </p:blipFill>
        <p:spPr>
          <a:xfrm>
            <a:off x="337480" y="1552630"/>
            <a:ext cx="2464909" cy="2413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"/>
          <a:stretch/>
        </p:blipFill>
        <p:spPr>
          <a:xfrm>
            <a:off x="5928885" y="1489875"/>
            <a:ext cx="2913987" cy="24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Model Evaluation Under Environmental Conditions</a:t>
            </a:r>
            <a:b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(Bangalore)</a:t>
            </a:r>
            <a:endParaRPr lang="en-IN" sz="2000" dirty="0">
              <a:solidFill>
                <a:schemeClr val="accent4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11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452468" y="102562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   Temperature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			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Relative Humidity</a:t>
            </a:r>
            <a:endParaRPr lang="en-IN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01191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Figure </a:t>
            </a:r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S7. </a:t>
            </a:r>
            <a:r>
              <a:rPr lang="en-IN" sz="1100" dirty="0" smtClean="0">
                <a:ea typeface="Open Sans" pitchFamily="2" charset="0"/>
                <a:cs typeface="Open Sans" pitchFamily="2" charset="0"/>
              </a:rPr>
              <a:t>H</a:t>
            </a:r>
            <a:r>
              <a:rPr lang="en-US" sz="1100" dirty="0" err="1" smtClean="0">
                <a:ea typeface="Open Sans" pitchFamily="2" charset="0"/>
                <a:cs typeface="Open Sans" pitchFamily="2" charset="0"/>
              </a:rPr>
              <a:t>ybrid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 model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maintains near-zero error (within ±5%) across all temperature and RH ranges, consistently outperforming all other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models.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Baseline MLR and XGB models exhibit moderate overestimation (~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20-24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%) at lower temperatures and a systematic negative bias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(~-10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%) at mid-range RH (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20-45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%), which the 7-parameter corrections largely resolve, keeping errors within ±5% across most bins.</a:t>
            </a:r>
            <a:endParaRPr lang="en-IN" sz="11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913"/>
            <a:ext cx="3616289" cy="2567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31" y="1357299"/>
            <a:ext cx="3528392" cy="25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Model Evaluation Under Temporal Conditions</a:t>
            </a:r>
            <a:b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(Bangalore)</a:t>
            </a:r>
            <a:endParaRPr lang="en-IN" sz="2000" dirty="0">
              <a:solidFill>
                <a:schemeClr val="accent4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12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11560" y="1093767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Hour of the Day			                Month of the Year</a:t>
            </a:r>
            <a:endParaRPr lang="en-IN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147" y="3924661"/>
            <a:ext cx="770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Figure </a:t>
            </a:r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S8. </a:t>
            </a:r>
            <a:r>
              <a:rPr lang="en-IN" sz="1100" dirty="0" smtClean="0">
                <a:ea typeface="Open Sans" pitchFamily="2" charset="0"/>
                <a:cs typeface="Open Sans" pitchFamily="2" charset="0"/>
              </a:rPr>
              <a:t>H</a:t>
            </a:r>
            <a:r>
              <a:rPr lang="en-US" sz="1100" dirty="0" err="1" smtClean="0">
                <a:ea typeface="Open Sans" pitchFamily="2" charset="0"/>
                <a:cs typeface="Open Sans" pitchFamily="2" charset="0"/>
              </a:rPr>
              <a:t>ybrid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 model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is the most stable across all hours (within ±5%) and months (within ±10%), showing no significant diurnal or seasonal drift.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Baseline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MLR and XGB models show a moderate October peak (~28%) that the 7-parameter corrections largely suppress, keeping seasonal bias near zero.</a:t>
            </a:r>
            <a:r>
              <a:rPr lang="en-IN" sz="1100" dirty="0" smtClean="0">
                <a:ea typeface="Open Sans" pitchFamily="2" charset="0"/>
                <a:cs typeface="Open Sans" pitchFamily="2" charset="0"/>
              </a:rPr>
              <a:t> </a:t>
            </a:r>
            <a:endParaRPr lang="en-IN" sz="11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0179"/>
            <a:ext cx="4824536" cy="2325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77" y="1446758"/>
            <a:ext cx="3099663" cy="23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421555"/>
          </a:xfrm>
        </p:spPr>
        <p:txBody>
          <a:bodyPr>
            <a:normAutofit/>
          </a:bodyPr>
          <a:lstStyle/>
          <a:p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AQI Classification - Bangalore</a:t>
            </a:r>
            <a:endParaRPr lang="en-IN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13</a:t>
            </a:fld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86048" y="1071266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        Baseline			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IN" sz="1200" dirty="0" err="1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XGBoost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	   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            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Hybrid</a:t>
            </a:r>
            <a:endParaRPr lang="en-IN" sz="1200" dirty="0">
              <a:solidFill>
                <a:schemeClr val="bg2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766586"/>
            <a:ext cx="82089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9826" y="411251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 smtClean="0">
                <a:ea typeface="Open Sans" pitchFamily="2" charset="0"/>
                <a:cs typeface="Open Sans" pitchFamily="2" charset="0"/>
              </a:rPr>
              <a:t>Figure </a:t>
            </a:r>
            <a:r>
              <a:rPr lang="en-IN" sz="1200" b="1" dirty="0" smtClean="0">
                <a:ea typeface="Open Sans" pitchFamily="2" charset="0"/>
                <a:cs typeface="Open Sans" pitchFamily="2" charset="0"/>
              </a:rPr>
              <a:t>S9. </a:t>
            </a:r>
            <a:r>
              <a:rPr lang="en-US" sz="1200" dirty="0" smtClean="0">
                <a:ea typeface="Open Sans" pitchFamily="2" charset="0"/>
                <a:cs typeface="Open Sans" pitchFamily="2" charset="0"/>
              </a:rPr>
              <a:t>A </a:t>
            </a:r>
            <a:r>
              <a:rPr lang="en-US" sz="1200" dirty="0">
                <a:ea typeface="Open Sans" pitchFamily="2" charset="0"/>
                <a:cs typeface="Open Sans" pitchFamily="2" charset="0"/>
              </a:rPr>
              <a:t>similar trend is </a:t>
            </a:r>
            <a:r>
              <a:rPr lang="en-US" sz="1200" dirty="0" smtClean="0">
                <a:ea typeface="Open Sans" pitchFamily="2" charset="0"/>
                <a:cs typeface="Open Sans" pitchFamily="2" charset="0"/>
              </a:rPr>
              <a:t>observed where </a:t>
            </a:r>
            <a:r>
              <a:rPr lang="en-US" sz="1200" dirty="0" err="1">
                <a:ea typeface="Open Sans" pitchFamily="2" charset="0"/>
                <a:cs typeface="Open Sans" pitchFamily="2" charset="0"/>
              </a:rPr>
              <a:t>XGBoost</a:t>
            </a:r>
            <a:r>
              <a:rPr lang="en-US" sz="1200" dirty="0">
                <a:ea typeface="Open Sans" pitchFamily="2" charset="0"/>
                <a:cs typeface="Open Sans" pitchFamily="2" charset="0"/>
              </a:rPr>
              <a:t> and hybrid models better capture extreme conditions (‘Poor’ and ‘Very Poor</a:t>
            </a:r>
            <a:r>
              <a:rPr lang="en-US" sz="1200" dirty="0" smtClean="0">
                <a:ea typeface="Open Sans" pitchFamily="2" charset="0"/>
                <a:cs typeface="Open Sans" pitchFamily="2" charset="0"/>
              </a:rPr>
              <a:t>’) while </a:t>
            </a:r>
            <a:r>
              <a:rPr lang="en-US" sz="1200" dirty="0">
                <a:ea typeface="Open Sans" pitchFamily="2" charset="0"/>
                <a:cs typeface="Open Sans" pitchFamily="2" charset="0"/>
              </a:rPr>
              <a:t>the baseline performs reliably only under ‘Good’ </a:t>
            </a:r>
            <a:r>
              <a:rPr lang="en-US" sz="1200" dirty="0" smtClean="0">
                <a:ea typeface="Open Sans" pitchFamily="2" charset="0"/>
                <a:cs typeface="Open Sans" pitchFamily="2" charset="0"/>
              </a:rPr>
              <a:t>conditions</a:t>
            </a:r>
            <a:endParaRPr lang="en-IN" sz="12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2"/>
          <a:stretch/>
        </p:blipFill>
        <p:spPr>
          <a:xfrm>
            <a:off x="3131840" y="1468417"/>
            <a:ext cx="2499741" cy="2453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49" y="1434481"/>
            <a:ext cx="3131839" cy="2505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0"/>
          <a:stretch/>
        </p:blipFill>
        <p:spPr>
          <a:xfrm>
            <a:off x="323528" y="1493981"/>
            <a:ext cx="2520280" cy="24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6695"/>
            <a:ext cx="8229600" cy="6480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Evaluation Metrics of the </a:t>
            </a:r>
            <a:r>
              <a:rPr lang="en-IN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</a:t>
            </a: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est </a:t>
            </a:r>
            <a:r>
              <a:rPr lang="en-IN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</a:t>
            </a: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erforming models</a:t>
            </a:r>
            <a:b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(Delhi)</a:t>
            </a:r>
            <a:endParaRPr lang="en-IN" sz="2000" dirty="0">
              <a:solidFill>
                <a:schemeClr val="bg2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2</a:t>
            </a:fld>
            <a:endParaRPr lang="en-IN"/>
          </a:p>
        </p:txBody>
      </p:sp>
      <p:graphicFrame>
        <p:nvGraphicFramePr>
          <p:cNvPr id="5" name="Google Shape;262;g33cddf9b572_0_1085"/>
          <p:cNvGraphicFramePr/>
          <p:nvPr>
            <p:extLst>
              <p:ext uri="{D42A27DB-BD31-4B8C-83A1-F6EECF244321}">
                <p14:modId xmlns:p14="http://schemas.microsoft.com/office/powerpoint/2010/main" val="3920438323"/>
              </p:ext>
            </p:extLst>
          </p:nvPr>
        </p:nvGraphicFramePr>
        <p:xfrm>
          <a:off x="611560" y="1419622"/>
          <a:ext cx="7992887" cy="1965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8111"/>
                <a:gridCol w="1466029"/>
                <a:gridCol w="1342283"/>
                <a:gridCol w="1008112"/>
                <a:gridCol w="1152128"/>
                <a:gridCol w="936104"/>
                <a:gridCol w="108012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Model 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+mn-lt"/>
                        </a:rPr>
                        <a:t>Model</a:t>
                      </a:r>
                      <a:r>
                        <a:rPr lang="en-US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en-US" sz="1400" b="1" u="none" strike="noStrike" cap="none" dirty="0" smtClean="0">
                          <a:latin typeface="+mn-lt"/>
                        </a:rPr>
                        <a:t>Name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RMSE (</a:t>
                      </a:r>
                      <a:r>
                        <a:rPr lang="en-US" sz="1400" b="1" u="none" strike="noStrike" cap="none" dirty="0" smtClean="0">
                          <a:latin typeface="+mn-lt"/>
                        </a:rPr>
                        <a:t>µg/m</a:t>
                      </a:r>
                      <a:r>
                        <a:rPr lang="en-US" sz="1400" b="1" u="none" strike="noStrike" cap="none" baseline="30000" dirty="0" smtClean="0">
                          <a:latin typeface="+mn-lt"/>
                        </a:rPr>
                        <a:t>3</a:t>
                      </a:r>
                      <a:r>
                        <a:rPr lang="en-US" sz="1400" b="1" u="none" strike="noStrike" cap="none" dirty="0" smtClean="0">
                          <a:latin typeface="+mn-lt"/>
                        </a:rPr>
                        <a:t>)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+mn-lt"/>
                        </a:rPr>
                        <a:t>R</a:t>
                      </a:r>
                      <a:r>
                        <a:rPr lang="en-US" sz="1400" b="1" u="none" strike="noStrike" cap="none" baseline="30000" dirty="0" smtClean="0">
                          <a:latin typeface="+mn-lt"/>
                        </a:rPr>
                        <a:t>2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NRMSE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Slope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Intercept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MLR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7 parameters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 smtClean="0">
                          <a:latin typeface="+mn-lt"/>
                        </a:rPr>
                        <a:t>33.6618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0.8182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+mn-lt"/>
                        </a:rPr>
                        <a:t>0.3231</a:t>
                      </a:r>
                      <a:endParaRPr sz="1400" u="none" strike="noStrike" cap="none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+mn-lt"/>
                        </a:rPr>
                        <a:t>1.0699</a:t>
                      </a:r>
                      <a:endParaRPr sz="1400" u="none" strike="noStrike" cap="none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+mn-lt"/>
                        </a:rPr>
                        <a:t>-2.4952</a:t>
                      </a:r>
                      <a:endParaRPr sz="1400" u="none" strike="noStrike" cap="none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RF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7 parameters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21.6314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0.9249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0.2076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+mn-lt"/>
                        </a:rPr>
                        <a:t>1.0951</a:t>
                      </a:r>
                      <a:endParaRPr sz="1400" u="none" strike="noStrike" cap="none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+mn-lt"/>
                        </a:rPr>
                        <a:t>-5.6541</a:t>
                      </a:r>
                      <a:endParaRPr sz="1400" u="none" strike="noStrike" cap="none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XGB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7 parameters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 21.9805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0.9225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0.2110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1.0824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+mn-lt"/>
                        </a:rPr>
                        <a:t>-4.1549</a:t>
                      </a:r>
                      <a:endParaRPr sz="1400" u="none" strike="noStrike" cap="none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Hybrid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Best 3 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20.7565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0.9308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0.1992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1.0654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-2.6320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9024" y="3723878"/>
            <a:ext cx="7704856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200" b="1" dirty="0" smtClean="0">
                <a:ea typeface="Open Sans" pitchFamily="2" charset="0"/>
                <a:cs typeface="Open Sans" pitchFamily="2" charset="0"/>
              </a:rPr>
              <a:t>Table S1</a:t>
            </a:r>
            <a:r>
              <a:rPr lang="en-IN" sz="1200" b="1" dirty="0" smtClean="0">
                <a:ea typeface="Open Sans" pitchFamily="2" charset="0"/>
                <a:cs typeface="Open Sans" pitchFamily="2" charset="0"/>
              </a:rPr>
              <a:t>. </a:t>
            </a:r>
            <a:r>
              <a:rPr lang="en-US" sz="1200" dirty="0">
                <a:ea typeface="Open Sans" pitchFamily="2" charset="0"/>
                <a:cs typeface="Open Sans" pitchFamily="2" charset="0"/>
              </a:rPr>
              <a:t>Model performance in Delhi shows a substantial reduction in RMSE from 33.66 µg/m³ (baseline) to 20.76 µg/m³ (hybrid), indicating significant improvement in predictive accuracy with machine learning </a:t>
            </a:r>
            <a:r>
              <a:rPr lang="en-US" sz="1200" dirty="0" smtClean="0">
                <a:ea typeface="Open Sans" pitchFamily="2" charset="0"/>
                <a:cs typeface="Open Sans" pitchFamily="2" charset="0"/>
              </a:rPr>
              <a:t>approaches</a:t>
            </a:r>
            <a:endParaRPr lang="en-IN" sz="1200" dirty="0"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6695"/>
            <a:ext cx="8229600" cy="6480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Evaluation Metrics of the </a:t>
            </a:r>
            <a:r>
              <a:rPr lang="en-IN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</a:t>
            </a: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est </a:t>
            </a:r>
            <a:r>
              <a:rPr lang="en-IN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</a:t>
            </a: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erforming models</a:t>
            </a:r>
            <a:b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n-IN" sz="2000" dirty="0" err="1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Hamirpur</a:t>
            </a: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lang="en-IN" sz="2000" dirty="0">
              <a:solidFill>
                <a:schemeClr val="bg2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3</a:t>
            </a:fld>
            <a:endParaRPr lang="en-IN"/>
          </a:p>
        </p:txBody>
      </p:sp>
      <p:graphicFrame>
        <p:nvGraphicFramePr>
          <p:cNvPr id="5" name="Google Shape;262;g33cddf9b572_0_1085"/>
          <p:cNvGraphicFramePr/>
          <p:nvPr>
            <p:extLst>
              <p:ext uri="{D42A27DB-BD31-4B8C-83A1-F6EECF244321}">
                <p14:modId xmlns:p14="http://schemas.microsoft.com/office/powerpoint/2010/main" val="1029765210"/>
              </p:ext>
            </p:extLst>
          </p:nvPr>
        </p:nvGraphicFramePr>
        <p:xfrm>
          <a:off x="611560" y="1419622"/>
          <a:ext cx="7992887" cy="1965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8111"/>
                <a:gridCol w="1466029"/>
                <a:gridCol w="1342283"/>
                <a:gridCol w="1008112"/>
                <a:gridCol w="1152128"/>
                <a:gridCol w="936104"/>
                <a:gridCol w="108012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Model 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+mn-lt"/>
                        </a:rPr>
                        <a:t>Model</a:t>
                      </a:r>
                      <a:r>
                        <a:rPr lang="en-US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en-US" sz="1400" b="1" u="none" strike="noStrike" cap="none" dirty="0" smtClean="0">
                          <a:latin typeface="+mn-lt"/>
                        </a:rPr>
                        <a:t>Name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RMSE (</a:t>
                      </a:r>
                      <a:r>
                        <a:rPr lang="en-US" sz="1400" b="1" u="none" strike="noStrike" cap="none" dirty="0" smtClean="0">
                          <a:latin typeface="+mn-lt"/>
                        </a:rPr>
                        <a:t>µg/m</a:t>
                      </a:r>
                      <a:r>
                        <a:rPr lang="en-US" sz="1400" b="1" u="none" strike="noStrike" cap="none" baseline="30000" dirty="0" smtClean="0">
                          <a:latin typeface="+mn-lt"/>
                        </a:rPr>
                        <a:t>3</a:t>
                      </a:r>
                      <a:r>
                        <a:rPr lang="en-US" sz="1400" b="1" u="none" strike="noStrike" cap="none" dirty="0" smtClean="0">
                          <a:latin typeface="+mn-lt"/>
                        </a:rPr>
                        <a:t>)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+mn-lt"/>
                        </a:rPr>
                        <a:t>R</a:t>
                      </a:r>
                      <a:r>
                        <a:rPr lang="en-US" sz="1400" b="1" u="none" strike="noStrike" cap="none" baseline="30000" dirty="0" smtClean="0">
                          <a:latin typeface="+mn-lt"/>
                        </a:rPr>
                        <a:t>2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NRMSE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Slope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Intercept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MLR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</a:rPr>
                        <a:t>5 parameters (H)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 smtClean="0"/>
                        <a:t>8.2225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0.9539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/>
                        <a:t>0.2003</a:t>
                      </a:r>
                      <a:endParaRPr sz="1400" b="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/>
                        <a:t>1.0131</a:t>
                      </a:r>
                      <a:endParaRPr sz="1400" b="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/>
                        <a:t>-0.4317</a:t>
                      </a:r>
                      <a:endParaRPr sz="1400" b="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RF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</a:rPr>
                        <a:t>5 parameters (M)</a:t>
                      </a:r>
                      <a:endParaRPr sz="18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6.6994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0.9694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0.1632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/>
                        <a:t>0.9347</a:t>
                      </a:r>
                      <a:endParaRPr sz="1400" b="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      1.8674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XGB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/>
                        <a:t>7 parameters</a:t>
                      </a:r>
                      <a:endParaRPr sz="1400" b="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8.0715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0.9555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0.1967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 dirty="0"/>
                        <a:t>0.9834</a:t>
                      </a:r>
                      <a:endParaRPr sz="1400" b="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0" u="none" strike="noStrike" cap="none"/>
                        <a:t>0.5480</a:t>
                      </a:r>
                      <a:endParaRPr sz="1400" b="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Hybrid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Best 3 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7.2777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0.9638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0.1773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0.9493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1.5284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548" y="3651870"/>
            <a:ext cx="7704856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200" b="1" dirty="0" smtClean="0">
                <a:ea typeface="Open Sans" pitchFamily="2" charset="0"/>
                <a:cs typeface="Open Sans" pitchFamily="2" charset="0"/>
              </a:rPr>
              <a:t>Table S2</a:t>
            </a:r>
            <a:r>
              <a:rPr lang="en-IN" sz="1200" b="1" dirty="0" smtClean="0">
                <a:ea typeface="Open Sans" pitchFamily="2" charset="0"/>
                <a:cs typeface="Open Sans" pitchFamily="2" charset="0"/>
              </a:rPr>
              <a:t>. </a:t>
            </a:r>
            <a:r>
              <a:rPr lang="en-US" sz="1200" dirty="0">
                <a:ea typeface="Open Sans" pitchFamily="2" charset="0"/>
                <a:cs typeface="Open Sans" pitchFamily="2" charset="0"/>
              </a:rPr>
              <a:t>For </a:t>
            </a:r>
            <a:r>
              <a:rPr lang="en-US" sz="1200" dirty="0" err="1">
                <a:ea typeface="Open Sans" pitchFamily="2" charset="0"/>
                <a:cs typeface="Open Sans" pitchFamily="2" charset="0"/>
              </a:rPr>
              <a:t>Hamirpur</a:t>
            </a:r>
            <a:r>
              <a:rPr lang="en-US" sz="1200" dirty="0">
                <a:ea typeface="Open Sans" pitchFamily="2" charset="0"/>
                <a:cs typeface="Open Sans" pitchFamily="2" charset="0"/>
              </a:rPr>
              <a:t>, RMSE is reduced from 8.22 µg/m³ (baseline) to 6.70 µg/m³ with Random Forest, with the hybrid model maintaining low error while ensuring consistent overall performance</a:t>
            </a:r>
            <a:r>
              <a:rPr lang="en-IN" sz="1200" dirty="0" smtClean="0">
                <a:ea typeface="Open Sans" pitchFamily="2" charset="0"/>
                <a:cs typeface="Open Sans" pitchFamily="2" charset="0"/>
              </a:rPr>
              <a:t> </a:t>
            </a:r>
            <a:endParaRPr lang="en-IN" sz="1200" dirty="0"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6695"/>
            <a:ext cx="8229600" cy="6480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Evaluation Metrics of the </a:t>
            </a:r>
            <a:r>
              <a:rPr lang="en-IN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</a:t>
            </a: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est </a:t>
            </a:r>
            <a:r>
              <a:rPr lang="en-IN" sz="2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</a:t>
            </a: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erforming models</a:t>
            </a:r>
            <a:b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IN" sz="20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(Bangalore)</a:t>
            </a:r>
            <a:endParaRPr lang="en-IN" sz="2000" dirty="0">
              <a:solidFill>
                <a:schemeClr val="bg2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4</a:t>
            </a:fld>
            <a:endParaRPr lang="en-IN"/>
          </a:p>
        </p:txBody>
      </p:sp>
      <p:graphicFrame>
        <p:nvGraphicFramePr>
          <p:cNvPr id="5" name="Google Shape;262;g33cddf9b572_0_1085"/>
          <p:cNvGraphicFramePr/>
          <p:nvPr>
            <p:extLst>
              <p:ext uri="{D42A27DB-BD31-4B8C-83A1-F6EECF244321}">
                <p14:modId xmlns:p14="http://schemas.microsoft.com/office/powerpoint/2010/main" val="2470830860"/>
              </p:ext>
            </p:extLst>
          </p:nvPr>
        </p:nvGraphicFramePr>
        <p:xfrm>
          <a:off x="611560" y="1419622"/>
          <a:ext cx="7992887" cy="1965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8111"/>
                <a:gridCol w="1466029"/>
                <a:gridCol w="1342283"/>
                <a:gridCol w="1008112"/>
                <a:gridCol w="1152128"/>
                <a:gridCol w="936104"/>
                <a:gridCol w="108012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Model 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+mn-lt"/>
                        </a:rPr>
                        <a:t>Model</a:t>
                      </a:r>
                      <a:r>
                        <a:rPr lang="en-US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en-US" sz="1400" b="1" u="none" strike="noStrike" cap="none" dirty="0" smtClean="0">
                          <a:latin typeface="+mn-lt"/>
                        </a:rPr>
                        <a:t>Name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RMSE (</a:t>
                      </a:r>
                      <a:r>
                        <a:rPr lang="en-US" sz="1400" b="1" u="none" strike="noStrike" cap="none" dirty="0" smtClean="0">
                          <a:latin typeface="+mn-lt"/>
                        </a:rPr>
                        <a:t>µg/m</a:t>
                      </a:r>
                      <a:r>
                        <a:rPr lang="en-US" sz="1400" b="1" u="none" strike="noStrike" cap="none" baseline="30000" dirty="0" smtClean="0">
                          <a:latin typeface="+mn-lt"/>
                        </a:rPr>
                        <a:t>3</a:t>
                      </a:r>
                      <a:r>
                        <a:rPr lang="en-US" sz="1400" b="1" u="none" strike="noStrike" cap="none" dirty="0" smtClean="0">
                          <a:latin typeface="+mn-lt"/>
                        </a:rPr>
                        <a:t>)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+mn-lt"/>
                        </a:rPr>
                        <a:t>R</a:t>
                      </a:r>
                      <a:r>
                        <a:rPr lang="en-US" sz="1400" b="1" u="none" strike="noStrike" cap="none" baseline="30000" dirty="0" smtClean="0">
                          <a:latin typeface="+mn-lt"/>
                        </a:rPr>
                        <a:t>2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NRMSE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Slope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Intercept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MLR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7 parameters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4.8292</a:t>
                      </a:r>
                      <a:endParaRPr sz="140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0.8839</a:t>
                      </a:r>
                      <a:endParaRPr sz="140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0.1903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1.0072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-0.4465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RF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7 parameters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2.0968</a:t>
                      </a:r>
                      <a:endParaRPr sz="140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0.9781</a:t>
                      </a:r>
                      <a:endParaRPr sz="140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0.0826</a:t>
                      </a:r>
                      <a:endParaRPr sz="140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1.0233</a:t>
                      </a:r>
                      <a:endParaRPr sz="140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-0.7755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XGB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+mn-lt"/>
                        </a:rPr>
                        <a:t>7 parameters</a:t>
                      </a:r>
                      <a:endParaRPr sz="1400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2.5717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0.9670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0.1013</a:t>
                      </a:r>
                      <a:endParaRPr sz="140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1.0130</a:t>
                      </a:r>
                      <a:endParaRPr sz="1400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/>
                        <a:t>-0.5336</a:t>
                      </a:r>
                      <a:endParaRPr sz="1400" u="none" strike="noStrike" cap="none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Hybrid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+mn-lt"/>
                        </a:rPr>
                        <a:t>Best 3 </a:t>
                      </a:r>
                      <a:endParaRPr sz="1400" b="1" u="none" strike="noStrike" cap="none" dirty="0"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1.9210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0.9816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0.0757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1.0002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-0.1344</a:t>
                      </a:r>
                      <a:endParaRPr sz="1400" b="1" u="none" strike="noStrike" cap="none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4548" y="3651870"/>
            <a:ext cx="7704856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200" b="1" dirty="0" smtClean="0">
                <a:ea typeface="Open Sans" pitchFamily="2" charset="0"/>
                <a:cs typeface="Open Sans" pitchFamily="2" charset="0"/>
              </a:rPr>
              <a:t>Table </a:t>
            </a:r>
            <a:r>
              <a:rPr lang="en-IN" sz="1200" b="1" dirty="0" smtClean="0">
                <a:ea typeface="Open Sans" pitchFamily="2" charset="0"/>
                <a:cs typeface="Open Sans" pitchFamily="2" charset="0"/>
              </a:rPr>
              <a:t>S3. </a:t>
            </a:r>
            <a:r>
              <a:rPr lang="en-US" sz="1200" dirty="0">
                <a:ea typeface="Open Sans" pitchFamily="2" charset="0"/>
                <a:cs typeface="Open Sans" pitchFamily="2" charset="0"/>
              </a:rPr>
              <a:t>A substantial RMSE reduction </a:t>
            </a:r>
            <a:r>
              <a:rPr lang="en-US" sz="1200" dirty="0" smtClean="0">
                <a:ea typeface="Open Sans" pitchFamily="2" charset="0"/>
                <a:cs typeface="Open Sans" pitchFamily="2" charset="0"/>
              </a:rPr>
              <a:t>(~60</a:t>
            </a:r>
            <a:r>
              <a:rPr lang="en-US" sz="1200" dirty="0">
                <a:ea typeface="Open Sans" pitchFamily="2" charset="0"/>
                <a:cs typeface="Open Sans" pitchFamily="2" charset="0"/>
              </a:rPr>
              <a:t>%) in Bangalore demonstrates strong gains in predictive accuracy, with the hybrid model achieving the lowest error</a:t>
            </a:r>
            <a:endParaRPr lang="en-IN" sz="1200" dirty="0"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Model Evaluation Under Environmental Conditions</a:t>
            </a:r>
            <a:b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(Delhi)</a:t>
            </a:r>
            <a:endParaRPr lang="en-IN" sz="2000" dirty="0">
              <a:solidFill>
                <a:schemeClr val="accent4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5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408926" y="977003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  Temperature				Relative Humidity</a:t>
            </a:r>
            <a:endParaRPr lang="en-IN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939902"/>
            <a:ext cx="7920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Figure S1</a:t>
            </a:r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. </a:t>
            </a:r>
            <a:r>
              <a:rPr lang="en-US" sz="1100" dirty="0" smtClean="0"/>
              <a:t>The hybrid model </a:t>
            </a:r>
            <a:r>
              <a:rPr lang="en-US" sz="1100" dirty="0"/>
              <a:t>consistently maintains near-zero error (±5%) across nearly all temperature and RH ranges, outperforming all baselines. </a:t>
            </a:r>
            <a:r>
              <a:rPr lang="en-US" sz="1100" dirty="0" smtClean="0"/>
              <a:t>The </a:t>
            </a:r>
            <a:r>
              <a:rPr lang="en-US" sz="1100" dirty="0"/>
              <a:t>7-parameter variants (</a:t>
            </a:r>
            <a:r>
              <a:rPr lang="en-US" sz="1100" dirty="0" err="1"/>
              <a:t>mlr</a:t>
            </a:r>
            <a:r>
              <a:rPr lang="en-US" sz="1100" dirty="0"/>
              <a:t>, </a:t>
            </a:r>
            <a:r>
              <a:rPr lang="en-US" sz="1100" dirty="0" err="1"/>
              <a:t>rf</a:t>
            </a:r>
            <a:r>
              <a:rPr lang="en-US" sz="1100" dirty="0"/>
              <a:t>, </a:t>
            </a:r>
            <a:r>
              <a:rPr lang="en-US" sz="1100" dirty="0" err="1"/>
              <a:t>xgb</a:t>
            </a:r>
            <a:r>
              <a:rPr lang="en-US" sz="1100" dirty="0"/>
              <a:t>) substantially reduce errors of their respective baselines, while xgb_7Parameter performs closest to the hybrid model, particularly at moderate RH levels.</a:t>
            </a:r>
            <a:r>
              <a:rPr lang="en-IN" sz="1100" dirty="0" smtClean="0">
                <a:ea typeface="Open Sans" pitchFamily="2" charset="0"/>
                <a:cs typeface="Open Sans" pitchFamily="2" charset="0"/>
              </a:rPr>
              <a:t> </a:t>
            </a:r>
            <a:endParaRPr lang="en-IN" sz="11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0" y="1353045"/>
            <a:ext cx="3629793" cy="2443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60" y="1321791"/>
            <a:ext cx="4736704" cy="25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Model Evaluation Under Temporal </a:t>
            </a: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Conditions</a:t>
            </a:r>
            <a:b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(Delhi</a:t>
            </a: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lang="en-IN" sz="2000" dirty="0">
              <a:solidFill>
                <a:schemeClr val="accent4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6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52400" y="986801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Hour of the Day			                Month of the Year</a:t>
            </a:r>
            <a:endParaRPr lang="en-IN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011910"/>
            <a:ext cx="7704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Figure </a:t>
            </a:r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S2. </a:t>
            </a:r>
            <a:r>
              <a:rPr lang="en-US" sz="1100" dirty="0" smtClean="0"/>
              <a:t>The hybrid model </a:t>
            </a:r>
            <a:r>
              <a:rPr lang="en-US" sz="1100" dirty="0"/>
              <a:t>remains the most stable across all hours (within ±5%) and seasons (within ±10</a:t>
            </a:r>
            <a:r>
              <a:rPr lang="en-US" sz="1100" dirty="0" smtClean="0"/>
              <a:t>%) whereas baseline </a:t>
            </a:r>
            <a:r>
              <a:rPr lang="en-US" sz="1100" dirty="0"/>
              <a:t>MLR and XGB models show elevated errors (~20–30%) during daytime hours and monsoon season, reflecting humidity-driven aerosol hygroscopic growth. The 7-parameter corrections markedly reduce seasonal and diurnal bias across all ML models.</a:t>
            </a:r>
            <a:r>
              <a:rPr lang="en-IN" sz="1100" dirty="0" smtClean="0">
                <a:ea typeface="Open Sans" pitchFamily="2" charset="0"/>
                <a:cs typeface="Open Sans" pitchFamily="2" charset="0"/>
              </a:rPr>
              <a:t> </a:t>
            </a:r>
            <a:endParaRPr lang="en-IN" sz="11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2" y="1409453"/>
            <a:ext cx="4789932" cy="2490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92" y="1370561"/>
            <a:ext cx="3456384" cy="25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421555"/>
          </a:xfrm>
        </p:spPr>
        <p:txBody>
          <a:bodyPr>
            <a:normAutofit/>
          </a:bodyPr>
          <a:lstStyle/>
          <a:p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AQI Classification - Delhi</a:t>
            </a:r>
            <a:endParaRPr lang="en-IN" sz="20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7</a:t>
            </a:fld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86048" y="1071266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n-IN" sz="1200" dirty="0" smtClean="0">
                <a:solidFill>
                  <a:schemeClr val="bg2">
                    <a:lumMod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                   Baseline			Random Forest		             Hybrid</a:t>
            </a:r>
            <a:endParaRPr lang="en-IN" sz="1200" dirty="0">
              <a:solidFill>
                <a:schemeClr val="bg2">
                  <a:lumMod val="2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766586"/>
            <a:ext cx="820891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4" y="3997102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Figure </a:t>
            </a:r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S3.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Random forest </a:t>
            </a:r>
            <a:r>
              <a:rPr lang="en-US" sz="1100" dirty="0" smtClean="0"/>
              <a:t>improves </a:t>
            </a:r>
            <a:r>
              <a:rPr lang="en-US" sz="1100" dirty="0"/>
              <a:t>predictions in mid-range pollution </a:t>
            </a:r>
            <a:r>
              <a:rPr lang="en-US" sz="1100" dirty="0" smtClean="0"/>
              <a:t>levels  but overall hybrid </a:t>
            </a:r>
            <a:r>
              <a:rPr lang="en-US" sz="1100" dirty="0"/>
              <a:t>model enhances sensitivity to higher pollution </a:t>
            </a:r>
            <a:r>
              <a:rPr lang="en-US" sz="1100" dirty="0" smtClean="0"/>
              <a:t>levels while </a:t>
            </a:r>
            <a:r>
              <a:rPr lang="en-US" sz="1100" dirty="0"/>
              <a:t>maintaining overall </a:t>
            </a:r>
            <a:r>
              <a:rPr lang="en-US" sz="1100" dirty="0" smtClean="0"/>
              <a:t>classification accuracy </a:t>
            </a:r>
            <a:endParaRPr lang="en-IN" sz="11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5"/>
          <a:stretch/>
        </p:blipFill>
        <p:spPr>
          <a:xfrm>
            <a:off x="528057" y="1509982"/>
            <a:ext cx="2479954" cy="2382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5"/>
          <a:stretch/>
        </p:blipFill>
        <p:spPr>
          <a:xfrm>
            <a:off x="3277376" y="1477116"/>
            <a:ext cx="2449328" cy="2380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31" y="1473454"/>
            <a:ext cx="2998663" cy="23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Model Evaluation Under Environmental Conditions</a:t>
            </a:r>
            <a:b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n-IN" sz="2000" dirty="0" err="1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Hamirpur</a:t>
            </a: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lang="en-IN" sz="2000" dirty="0">
              <a:solidFill>
                <a:schemeClr val="accent4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8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94412" y="1018370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Temperature			              Relative Humidity</a:t>
            </a:r>
            <a:endParaRPr lang="en-IN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86789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Figure </a:t>
            </a:r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S4.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The hybrid model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maintains near-zero error (within ±5%) across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all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temperature and RH ranges, demonstrating the strongest overall performance.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Baseline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MLR and XGB models show moderate overestimation (~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25-33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%) in the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28-32</a:t>
            </a:r>
            <a:r>
              <a:rPr lang="en-US" sz="1100" dirty="0" smtClean="0">
                <a:ea typeface="Open Sans" pitchFamily="2" charset="0"/>
                <a:cs typeface="Dubai"/>
              </a:rPr>
              <a:t>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°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C range and increasing negative bias at high temperatures, while their 5H/7-parameter variants substantially reduce these errors, remaining close to zero across most bins.</a:t>
            </a:r>
            <a:endParaRPr lang="en-IN" sz="11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2" y="1414077"/>
            <a:ext cx="3682395" cy="2342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07" y="1414077"/>
            <a:ext cx="4785962" cy="23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Model Evaluation Under Temporal Conditions</a:t>
            </a:r>
            <a:br>
              <a:rPr lang="en-IN" sz="20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n-IN" sz="2000" dirty="0" err="1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Hamirpur</a:t>
            </a:r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lang="en-IN" sz="2000" dirty="0">
              <a:solidFill>
                <a:schemeClr val="accent4">
                  <a:lumMod val="7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38F0-7279-4654-A153-0C8F1B6A0947}" type="slidenum">
              <a:rPr lang="en-IN" smtClean="0"/>
              <a:t>9</a:t>
            </a:fld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10524" y="1083683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	   Hour 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of the Day	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Month </a:t>
            </a:r>
            <a:r>
              <a:rPr lang="en-IN" sz="1400" b="1" dirty="0" smtClean="0">
                <a:solidFill>
                  <a:schemeClr val="bg2">
                    <a:lumMod val="25000"/>
                  </a:schemeClr>
                </a:solidFill>
              </a:rPr>
              <a:t>of the Year</a:t>
            </a:r>
            <a:endParaRPr lang="en-IN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178" y="3846123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Figure </a:t>
            </a:r>
            <a:r>
              <a:rPr lang="en-IN" sz="1100" b="1" dirty="0" smtClean="0">
                <a:ea typeface="Open Sans" pitchFamily="2" charset="0"/>
                <a:cs typeface="Open Sans" pitchFamily="2" charset="0"/>
              </a:rPr>
              <a:t>S5.</a:t>
            </a:r>
            <a:r>
              <a:rPr lang="en-US" sz="1100" b="1" dirty="0">
                <a:ea typeface="Open Sans" pitchFamily="2" charset="0"/>
                <a:cs typeface="Open Sans" pitchFamily="2" charset="0"/>
              </a:rPr>
              <a:t>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Average percentage error by hour-of-day (0–23) and month (1–12) at </a:t>
            </a:r>
            <a:r>
              <a:rPr lang="en-US" sz="1100" dirty="0" err="1">
                <a:ea typeface="Open Sans" pitchFamily="2" charset="0"/>
                <a:cs typeface="Open Sans" pitchFamily="2" charset="0"/>
              </a:rPr>
              <a:t>Hamirpur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.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Hybrid model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is the most stable model across all hours (within ±5%) and months (within ±8%), with no notable diurnal or seasonal drift. </a:t>
            </a:r>
            <a:r>
              <a:rPr lang="en-US" sz="1100" dirty="0" smtClean="0">
                <a:ea typeface="Open Sans" pitchFamily="2" charset="0"/>
                <a:cs typeface="Open Sans" pitchFamily="2" charset="0"/>
              </a:rPr>
              <a:t>Baseline </a:t>
            </a:r>
            <a:r>
              <a:rPr lang="en-US" sz="1100" dirty="0">
                <a:ea typeface="Open Sans" pitchFamily="2" charset="0"/>
                <a:cs typeface="Open Sans" pitchFamily="2" charset="0"/>
              </a:rPr>
              <a:t>MLR and XGB models show increasing positive bias through afternoon and evening hours (~20–35%) and a sharp monsoon-season peak (~50%), which the 5H/7-parameter corrections substantially reduce, bringing errors near zero across most hours and months.</a:t>
            </a:r>
            <a:r>
              <a:rPr lang="en-IN" sz="1100" dirty="0" smtClean="0">
                <a:ea typeface="Open Sans" pitchFamily="2" charset="0"/>
                <a:cs typeface="Open Sans" pitchFamily="2" charset="0"/>
              </a:rPr>
              <a:t> </a:t>
            </a:r>
            <a:endParaRPr lang="en-IN" sz="11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91" y="1512235"/>
            <a:ext cx="2549443" cy="218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9" y="1512235"/>
            <a:ext cx="5368076" cy="21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969</Words>
  <Application>Microsoft Office PowerPoint</Application>
  <PresentationFormat>On-screen Show (16:9)</PresentationFormat>
  <Paragraphs>163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Evaluating Environmental and Temporal Performance of Machine Learning Calibration Models for Low-cost Particulate Matter Sensors: A Case Study Across 4 Indian Cities</vt:lpstr>
      <vt:lpstr>Evaluation Metrics of the best performing models (Delhi)</vt:lpstr>
      <vt:lpstr>Evaluation Metrics of the best performing models (Hamirpur)</vt:lpstr>
      <vt:lpstr>Evaluation Metrics of the best performing models (Bangalore)</vt:lpstr>
      <vt:lpstr>Model Evaluation Under Environmental Conditions (Delhi)</vt:lpstr>
      <vt:lpstr>Model Evaluation Under Temporal Conditions (Delhi)</vt:lpstr>
      <vt:lpstr>AQI Classification - Delhi</vt:lpstr>
      <vt:lpstr>Model Evaluation Under Environmental Conditions (Hamirpur)</vt:lpstr>
      <vt:lpstr>Model Evaluation Under Temporal Conditions (Hamirpur)</vt:lpstr>
      <vt:lpstr>AQI Classification - Hamirpur</vt:lpstr>
      <vt:lpstr>Model Evaluation Under Environmental Conditions (Bangalore)</vt:lpstr>
      <vt:lpstr>Model Evaluation Under Temporal Conditions (Bangalore)</vt:lpstr>
      <vt:lpstr>AQI Classification - Bangalore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Devishree Jadhao</dc:creator>
  <cp:lastModifiedBy>Devishree Jadhao</cp:lastModifiedBy>
  <cp:revision>175</cp:revision>
  <dcterms:created xsi:type="dcterms:W3CDTF">2026-05-06T08:16:48Z</dcterms:created>
  <dcterms:modified xsi:type="dcterms:W3CDTF">2026-05-06T20:07:24Z</dcterms:modified>
</cp:coreProperties>
</file>