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7" r:id="rId2"/>
    <p:sldId id="301" r:id="rId3"/>
    <p:sldId id="278" r:id="rId4"/>
    <p:sldId id="303" r:id="rId5"/>
    <p:sldId id="279" r:id="rId6"/>
    <p:sldId id="331" r:id="rId7"/>
    <p:sldId id="332" r:id="rId8"/>
    <p:sldId id="295" r:id="rId9"/>
    <p:sldId id="296" r:id="rId10"/>
    <p:sldId id="297" r:id="rId11"/>
    <p:sldId id="299" r:id="rId12"/>
    <p:sldId id="312" r:id="rId13"/>
    <p:sldId id="313" r:id="rId14"/>
    <p:sldId id="282" r:id="rId15"/>
    <p:sldId id="300" r:id="rId16"/>
    <p:sldId id="307" r:id="rId17"/>
    <p:sldId id="308" r:id="rId18"/>
    <p:sldId id="311" r:id="rId19"/>
    <p:sldId id="309" r:id="rId20"/>
    <p:sldId id="304" r:id="rId21"/>
    <p:sldId id="335" r:id="rId22"/>
    <p:sldId id="337" r:id="rId23"/>
    <p:sldId id="330" r:id="rId24"/>
    <p:sldId id="326" r:id="rId25"/>
    <p:sldId id="324" r:id="rId26"/>
    <p:sldId id="281" r:id="rId27"/>
    <p:sldId id="316" r:id="rId28"/>
    <p:sldId id="314" r:id="rId29"/>
    <p:sldId id="280" r:id="rId30"/>
    <p:sldId id="291" r:id="rId31"/>
    <p:sldId id="333" r:id="rId32"/>
    <p:sldId id="3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- ZIMK -" initials="-Z-" lastIdx="1" clrIdx="0">
    <p:extLst>
      <p:ext uri="{19B8F6BF-5375-455C-9EA6-DF929625EA0E}">
        <p15:presenceInfo xmlns:p15="http://schemas.microsoft.com/office/powerpoint/2012/main" userId="afb292901dd10a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3C5"/>
    <a:srgbClr val="7775A7"/>
    <a:srgbClr val="514FF8"/>
    <a:srgbClr val="E94398"/>
    <a:srgbClr val="93D0BF"/>
    <a:srgbClr val="000000"/>
    <a:srgbClr val="A5B8C9"/>
    <a:srgbClr val="E8A773"/>
    <a:srgbClr val="4C78A8"/>
    <a:srgbClr val="C6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75791" autoAdjust="0"/>
  </p:normalViewPr>
  <p:slideViewPr>
    <p:cSldViewPr snapToGrid="0">
      <p:cViewPr varScale="1">
        <p:scale>
          <a:sx n="62" d="100"/>
          <a:sy n="62" d="100"/>
        </p:scale>
        <p:origin x="12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94F12-1EE0-4F9F-A308-AB371493F320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DF85C-1E3C-458C-837E-52A7CAD2672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93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8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63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31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Intermediate components linked to biologically active soil layers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97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687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1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361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034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744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2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107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45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438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Aus</a:t>
            </a:r>
            <a:r>
              <a:rPr lang="en-GB" dirty="0" smtClean="0"/>
              <a:t> </a:t>
            </a:r>
            <a:r>
              <a:rPr lang="en-GB" dirty="0" err="1" smtClean="0"/>
              <a:t>rlp</a:t>
            </a:r>
            <a:r>
              <a:rPr lang="en-GB" dirty="0" smtClean="0"/>
              <a:t> </a:t>
            </a:r>
            <a:r>
              <a:rPr lang="en-GB" dirty="0" err="1" smtClean="0"/>
              <a:t>datensatz</a:t>
            </a:r>
            <a:r>
              <a:rPr lang="en-GB" dirty="0" smtClean="0"/>
              <a:t> </a:t>
            </a:r>
            <a:r>
              <a:rPr lang="en-GB" dirty="0" err="1" smtClean="0"/>
              <a:t>verwenden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12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96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427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05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70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5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424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33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92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95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84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F85C-1E3C-458C-837E-52A7CAD267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83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8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28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0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5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26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64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97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83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18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03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4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9AD31-F482-4E1A-8875-4C82D5586F8A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063B1-1874-48B3-998E-FDF03D68FF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85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slide" Target="slide26.xml"/><Relationship Id="rId12" Type="http://schemas.openxmlformats.org/officeDocument/2006/relationships/image" Target="../media/image4.png"/><Relationship Id="rId17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image" Target="../media/image3.png"/><Relationship Id="rId5" Type="http://schemas.openxmlformats.org/officeDocument/2006/relationships/slide" Target="slide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openxmlformats.org/officeDocument/2006/relationships/slide" Target="slide2.xml"/><Relationship Id="rId4" Type="http://schemas.openxmlformats.org/officeDocument/2006/relationships/slide" Target="slide29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1.xml"/><Relationship Id="rId7" Type="http://schemas.openxmlformats.org/officeDocument/2006/relationships/image" Target="../media/image3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slide" Target="slide12.xml"/><Relationship Id="rId10" Type="http://schemas.openxmlformats.org/officeDocument/2006/relationships/image" Target="../media/image16.png"/><Relationship Id="rId4" Type="http://schemas.openxmlformats.org/officeDocument/2006/relationships/slide" Target="slide1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3.xml"/><Relationship Id="rId7" Type="http://schemas.openxmlformats.org/officeDocument/2006/relationships/image" Target="../media/image2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slide" Target="slide11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" Target="slide1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slide" Target="slide12.xml"/><Relationship Id="rId15" Type="http://schemas.openxmlformats.org/officeDocument/2006/relationships/image" Target="../media/image16.png"/><Relationship Id="rId10" Type="http://schemas.openxmlformats.org/officeDocument/2006/relationships/image" Target="../media/image38.png"/><Relationship Id="rId4" Type="http://schemas.openxmlformats.org/officeDocument/2006/relationships/slide" Target="slide14.xml"/><Relationship Id="rId9" Type="http://schemas.openxmlformats.org/officeDocument/2006/relationships/image" Target="../media/image37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13.xml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" Target="slide15.xml"/><Relationship Id="rId10" Type="http://schemas.openxmlformats.org/officeDocument/2006/relationships/image" Target="../media/image15.png"/><Relationship Id="rId4" Type="http://schemas.openxmlformats.org/officeDocument/2006/relationships/slide" Target="slide1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11.png"/><Relationship Id="rId5" Type="http://schemas.openxmlformats.org/officeDocument/2006/relationships/image" Target="../media/image44.png"/><Relationship Id="rId10" Type="http://schemas.openxmlformats.org/officeDocument/2006/relationships/slide" Target="slide14.xml"/><Relationship Id="rId4" Type="http://schemas.openxmlformats.org/officeDocument/2006/relationships/image" Target="../media/image43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.xml"/><Relationship Id="rId4" Type="http://schemas.openxmlformats.org/officeDocument/2006/relationships/image" Target="../media/image48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10" Type="http://schemas.openxmlformats.org/officeDocument/2006/relationships/image" Target="../media/image16.png"/><Relationship Id="rId4" Type="http://schemas.openxmlformats.org/officeDocument/2006/relationships/slide" Target="slide1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20.xml"/><Relationship Id="rId10" Type="http://schemas.openxmlformats.org/officeDocument/2006/relationships/image" Target="../media/image16.png"/><Relationship Id="rId4" Type="http://schemas.openxmlformats.org/officeDocument/2006/relationships/slide" Target="slide1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slide" Target="slide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21.xml"/><Relationship Id="rId7" Type="http://schemas.openxmlformats.org/officeDocument/2006/relationships/image" Target="../media/image5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slide" Target="slide19.xm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slide" Target="slide1.xml"/><Relationship Id="rId7" Type="http://schemas.openxmlformats.org/officeDocument/2006/relationships/image" Target="../media/image57.png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0.png"/><Relationship Id="rId5" Type="http://schemas.openxmlformats.org/officeDocument/2006/relationships/slide" Target="slide20.xml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slide" Target="slide22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64.png"/><Relationship Id="rId7" Type="http://schemas.openxmlformats.org/officeDocument/2006/relationships/slide" Target="slide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66.png"/><Relationship Id="rId10" Type="http://schemas.openxmlformats.org/officeDocument/2006/relationships/image" Target="../media/image16.png"/><Relationship Id="rId4" Type="http://schemas.openxmlformats.org/officeDocument/2006/relationships/image" Target="../media/image65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openxmlformats.org/officeDocument/2006/relationships/image" Target="../media/image67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0.png"/><Relationship Id="rId5" Type="http://schemas.openxmlformats.org/officeDocument/2006/relationships/slide" Target="slide22.xml"/><Relationship Id="rId10" Type="http://schemas.openxmlformats.org/officeDocument/2006/relationships/image" Target="../media/image69.png"/><Relationship Id="rId4" Type="http://schemas.openxmlformats.org/officeDocument/2006/relationships/slide" Target="slide24.xml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6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" Target="slide1.xml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slide" Target="slide25.xml"/><Relationship Id="rId15" Type="http://schemas.openxmlformats.org/officeDocument/2006/relationships/image" Target="../media/image18.png"/><Relationship Id="rId10" Type="http://schemas.openxmlformats.org/officeDocument/2006/relationships/image" Target="../media/image75.png"/><Relationship Id="rId4" Type="http://schemas.openxmlformats.org/officeDocument/2006/relationships/slide" Target="slide27.xml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79.png"/><Relationship Id="rId7" Type="http://schemas.openxmlformats.org/officeDocument/2006/relationships/slide" Target="slide28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8.png"/><Relationship Id="rId5" Type="http://schemas.openxmlformats.org/officeDocument/2006/relationships/image" Target="../media/image81.png"/><Relationship Id="rId10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" Target="slide29.xml"/><Relationship Id="rId7" Type="http://schemas.openxmlformats.org/officeDocument/2006/relationships/image" Target="../media/image84.png"/><Relationship Id="rId12" Type="http://schemas.openxmlformats.org/officeDocument/2006/relationships/image" Target="../media/image1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87.png"/><Relationship Id="rId4" Type="http://schemas.openxmlformats.org/officeDocument/2006/relationships/slide" Target="slide27.xml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8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.xm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30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slide" Target="slide3.xml"/><Relationship Id="rId10" Type="http://schemas.openxmlformats.org/officeDocument/2006/relationships/image" Target="../media/image22.png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slide" Target="slide1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slide" Target="slide8.xml"/><Relationship Id="rId10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" Target="slide7.xml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slide" Target="slide10.xml"/><Relationship Id="rId4" Type="http://schemas.openxmlformats.org/officeDocument/2006/relationships/slide" Target="slide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hlinkClick r:id="rId3" action="ppaction://hlinksldjump"/>
          </p:cNvPr>
          <p:cNvSpPr/>
          <p:nvPr/>
        </p:nvSpPr>
        <p:spPr>
          <a:xfrm>
            <a:off x="109063" y="1318954"/>
            <a:ext cx="7044091" cy="1639046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98961" y="1263723"/>
            <a:ext cx="276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+mj-lt"/>
                <a:cs typeface="Arial" panose="020B0604020202020204" pitchFamily="34" charset="0"/>
              </a:rPr>
              <a:t>Motivation</a:t>
            </a:r>
            <a:endParaRPr lang="en-GB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2" name="Textfeld 121">
            <a:hlinkClick r:id="rId3" action="ppaction://hlinksldjump"/>
          </p:cNvPr>
          <p:cNvSpPr txBox="1"/>
          <p:nvPr/>
        </p:nvSpPr>
        <p:spPr>
          <a:xfrm>
            <a:off x="128412" y="1713812"/>
            <a:ext cx="2793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Develop </a:t>
            </a:r>
            <a:r>
              <a:rPr lang="en-GB" sz="2000" dirty="0"/>
              <a:t>a </a:t>
            </a:r>
            <a:r>
              <a:rPr lang="en-US" sz="2000" dirty="0" smtClean="0"/>
              <a:t>work routine</a:t>
            </a:r>
            <a:r>
              <a:rPr lang="en-GB" sz="2000" dirty="0" smtClean="0"/>
              <a:t> </a:t>
            </a:r>
            <a:r>
              <a:rPr lang="en-GB" sz="2000" dirty="0"/>
              <a:t>to identify dynamic catchment </a:t>
            </a:r>
            <a:r>
              <a:rPr lang="en-GB" sz="2000" dirty="0" smtClean="0"/>
              <a:t>storages.</a:t>
            </a:r>
            <a:endParaRPr lang="en-GB" sz="2000" dirty="0"/>
          </a:p>
        </p:txBody>
      </p:sp>
      <p:sp>
        <p:nvSpPr>
          <p:cNvPr id="19" name="Rechteck 18">
            <a:hlinkClick r:id="rId4" action="ppaction://hlinksldjump"/>
          </p:cNvPr>
          <p:cNvSpPr/>
          <p:nvPr/>
        </p:nvSpPr>
        <p:spPr>
          <a:xfrm>
            <a:off x="109063" y="5235068"/>
            <a:ext cx="10266283" cy="1223603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>
            <a:hlinkClick r:id="rId5" action="ppaction://hlinksldjump"/>
          </p:cNvPr>
          <p:cNvSpPr/>
          <p:nvPr/>
        </p:nvSpPr>
        <p:spPr>
          <a:xfrm>
            <a:off x="109063" y="3053266"/>
            <a:ext cx="7044091" cy="2100490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Kreis 14"/>
          <p:cNvSpPr/>
          <p:nvPr/>
        </p:nvSpPr>
        <p:spPr>
          <a:xfrm rot="5400000">
            <a:off x="2723999" y="-6273083"/>
            <a:ext cx="15336000" cy="14976000"/>
          </a:xfrm>
          <a:prstGeom prst="pie">
            <a:avLst>
              <a:gd name="adj1" fmla="val 21594577"/>
              <a:gd name="adj2" fmla="val 5402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Kreis 9"/>
          <p:cNvSpPr/>
          <p:nvPr/>
        </p:nvSpPr>
        <p:spPr>
          <a:xfrm rot="5400000">
            <a:off x="7872000" y="-3135821"/>
            <a:ext cx="8640000" cy="8640000"/>
          </a:xfrm>
          <a:prstGeom prst="pie">
            <a:avLst>
              <a:gd name="adj1" fmla="val 21594577"/>
              <a:gd name="adj2" fmla="val 5402789"/>
            </a:avLst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/>
        </p:nvSpPr>
        <p:spPr>
          <a:xfrm rot="5400000">
            <a:off x="8243575" y="-2777224"/>
            <a:ext cx="7920000" cy="7920000"/>
          </a:xfrm>
          <a:prstGeom prst="pie">
            <a:avLst>
              <a:gd name="adj1" fmla="val 21594577"/>
              <a:gd name="adj2" fmla="val 5402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1" y="914401"/>
            <a:ext cx="12192000" cy="281353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reis 6"/>
          <p:cNvSpPr/>
          <p:nvPr/>
        </p:nvSpPr>
        <p:spPr>
          <a:xfrm rot="5400000">
            <a:off x="8592000" y="-2415821"/>
            <a:ext cx="7200000" cy="7200000"/>
          </a:xfrm>
          <a:prstGeom prst="pie">
            <a:avLst>
              <a:gd name="adj1" fmla="val 21594577"/>
              <a:gd name="adj2" fmla="val 5402789"/>
            </a:avLst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" y="6595754"/>
            <a:ext cx="12192000" cy="281353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 rot="3034678">
            <a:off x="7594464" y="2857926"/>
            <a:ext cx="3834638" cy="124189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114247"/>
              </a:avLst>
            </a:prstTxWarp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Opportunities &amp; Application Fields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hlinkClick r:id="rId5" action="ppaction://hlinksldjump"/>
          </p:cNvPr>
          <p:cNvSpPr txBox="1"/>
          <p:nvPr/>
        </p:nvSpPr>
        <p:spPr>
          <a:xfrm>
            <a:off x="106965" y="3012886"/>
            <a:ext cx="2980745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latin typeface="+mj-lt"/>
                <a:cs typeface="Arial" panose="020B0604020202020204" pitchFamily="34" charset="0"/>
              </a:rPr>
              <a:t>Methods</a:t>
            </a:r>
            <a:endParaRPr lang="en-GB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feld 13">
            <a:hlinkClick r:id="rId4" action="ppaction://hlinksldjump"/>
          </p:cNvPr>
          <p:cNvSpPr txBox="1"/>
          <p:nvPr/>
        </p:nvSpPr>
        <p:spPr>
          <a:xfrm>
            <a:off x="106965" y="5149449"/>
            <a:ext cx="3897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latin typeface="+mj-lt"/>
                <a:cs typeface="Arial" panose="020B0604020202020204" pitchFamily="34" charset="0"/>
              </a:rPr>
              <a:t>Conclusion</a:t>
            </a:r>
            <a:endParaRPr lang="en-GB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feld 26">
            <a:hlinkClick r:id="rId6" action="ppaction://hlinksldjump"/>
          </p:cNvPr>
          <p:cNvSpPr txBox="1"/>
          <p:nvPr/>
        </p:nvSpPr>
        <p:spPr>
          <a:xfrm>
            <a:off x="4387573" y="3988515"/>
            <a:ext cx="4396461" cy="1477328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Beyond BFI - </a:t>
            </a:r>
            <a:endParaRPr lang="en-GB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en-GB" sz="22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Identification of                                   streamflow </a:t>
            </a:r>
          </a:p>
          <a:p>
            <a:r>
              <a:rPr lang="en-GB" sz="22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components</a:t>
            </a:r>
          </a:p>
        </p:txBody>
      </p:sp>
      <p:sp>
        <p:nvSpPr>
          <p:cNvPr id="29" name="Textfeld 28">
            <a:hlinkClick r:id="rId7" action="ppaction://hlinksldjump"/>
          </p:cNvPr>
          <p:cNvSpPr txBox="1"/>
          <p:nvPr/>
        </p:nvSpPr>
        <p:spPr>
          <a:xfrm>
            <a:off x="6255328" y="5608754"/>
            <a:ext cx="4278138" cy="830997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Morphology-driven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storage complexity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8175169" y="1189487"/>
            <a:ext cx="4696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DelayedFlowIndex</a:t>
            </a:r>
            <a:r>
              <a:rPr lang="de-DE" sz="2800" baseline="30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25717" y="158950"/>
            <a:ext cx="120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Are hydro-graphically assessed streamflow components hydro-chemically meaningful?</a:t>
            </a:r>
            <a:endParaRPr lang="en-GB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feld 27">
            <a:hlinkClick r:id="rId8" action="ppaction://hlinksldjump"/>
          </p:cNvPr>
          <p:cNvSpPr txBox="1"/>
          <p:nvPr/>
        </p:nvSpPr>
        <p:spPr>
          <a:xfrm>
            <a:off x="109062" y="6546535"/>
            <a:ext cx="353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References &amp; </a:t>
            </a:r>
            <a:r>
              <a:rPr lang="de-DE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Authors</a:t>
            </a:r>
            <a:endParaRPr lang="en-GB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25717" y="886365"/>
            <a:ext cx="342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Sofia Frietsch </a:t>
            </a:r>
            <a:r>
              <a:rPr lang="en-GB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and Tobias </a:t>
            </a:r>
            <a:r>
              <a:rPr lang="en-GB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Schütz</a:t>
            </a:r>
            <a:r>
              <a:rPr lang="en-GB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GB" dirty="0">
              <a:solidFill>
                <a:schemeClr val="bg1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771877" y="845585"/>
            <a:ext cx="342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University of Trier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8" t="88618" r="18401" b="2326"/>
          <a:stretch/>
        </p:blipFill>
        <p:spPr>
          <a:xfrm>
            <a:off x="10634807" y="3644484"/>
            <a:ext cx="313330" cy="360952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4" t="81813" r="18501" b="10411"/>
          <a:stretch/>
        </p:blipFill>
        <p:spPr>
          <a:xfrm>
            <a:off x="10644248" y="3913710"/>
            <a:ext cx="298486" cy="30990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7" t="83391" r="7761" b="12301"/>
          <a:stretch/>
        </p:blipFill>
        <p:spPr>
          <a:xfrm>
            <a:off x="10641889" y="4214845"/>
            <a:ext cx="249631" cy="17173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2" t="88236" r="7054" b="2566"/>
          <a:stretch/>
        </p:blipFill>
        <p:spPr>
          <a:xfrm>
            <a:off x="10644967" y="3378079"/>
            <a:ext cx="307209" cy="366593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10887676" y="3362319"/>
            <a:ext cx="10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fast</a:t>
            </a:r>
            <a:endParaRPr lang="en-GB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10895843" y="3619427"/>
            <a:ext cx="109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moderate</a:t>
            </a:r>
            <a:endParaRPr lang="en-GB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0887034" y="3873696"/>
            <a:ext cx="141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delayed</a:t>
            </a:r>
            <a:endParaRPr lang="en-GB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10911350" y="4110283"/>
            <a:ext cx="138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high delayed</a:t>
            </a:r>
            <a:endParaRPr lang="en-GB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0593369" y="3139737"/>
            <a:ext cx="136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Components</a:t>
            </a:r>
            <a:endParaRPr lang="en-GB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3" b="24602"/>
          <a:stretch/>
        </p:blipFill>
        <p:spPr>
          <a:xfrm>
            <a:off x="9414585" y="1686813"/>
            <a:ext cx="2503558" cy="1506891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9814560" y="1686813"/>
            <a:ext cx="1033443" cy="153649"/>
          </a:xfrm>
          <a:prstGeom prst="rect">
            <a:avLst/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feld 114"/>
          <p:cNvSpPr txBox="1"/>
          <p:nvPr/>
        </p:nvSpPr>
        <p:spPr>
          <a:xfrm rot="2519240">
            <a:off x="8224122" y="3009984"/>
            <a:ext cx="3834638" cy="124189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114247"/>
              </a:avLst>
            </a:prstTxWarp>
            <a:spAutoFit/>
          </a:bodyPr>
          <a:lstStyle/>
          <a:p>
            <a:r>
              <a:rPr lang="en-GB" sz="2400" b="1" dirty="0" smtClean="0">
                <a:solidFill>
                  <a:srgbClr val="0072B2"/>
                </a:solidFill>
              </a:rPr>
              <a:t>Results &amp; Discussion</a:t>
            </a:r>
            <a:endParaRPr lang="en-GB" sz="2400" b="1" dirty="0">
              <a:solidFill>
                <a:srgbClr val="0072B2"/>
              </a:solidFill>
            </a:endParaRPr>
          </a:p>
        </p:txBody>
      </p:sp>
      <p:sp>
        <p:nvSpPr>
          <p:cNvPr id="118" name="Pfeil nach links 117"/>
          <p:cNvSpPr/>
          <p:nvPr/>
        </p:nvSpPr>
        <p:spPr>
          <a:xfrm rot="17901068">
            <a:off x="9921250" y="5125426"/>
            <a:ext cx="580351" cy="391351"/>
          </a:xfrm>
          <a:prstGeom prst="leftArrow">
            <a:avLst/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Pfeil nach links 118"/>
          <p:cNvSpPr/>
          <p:nvPr/>
        </p:nvSpPr>
        <p:spPr>
          <a:xfrm rot="20112304">
            <a:off x="8895594" y="4393839"/>
            <a:ext cx="580351" cy="391351"/>
          </a:xfrm>
          <a:prstGeom prst="leftArrow">
            <a:avLst/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uppieren 67"/>
          <p:cNvGrpSpPr>
            <a:grpSpLocks noChangeAspect="1"/>
          </p:cNvGrpSpPr>
          <p:nvPr/>
        </p:nvGrpSpPr>
        <p:grpSpPr>
          <a:xfrm>
            <a:off x="8801918" y="5272670"/>
            <a:ext cx="1726671" cy="1483503"/>
            <a:chOff x="3686780" y="1657314"/>
            <a:chExt cx="4639095" cy="3985768"/>
          </a:xfrm>
        </p:grpSpPr>
        <p:grpSp>
          <p:nvGrpSpPr>
            <p:cNvPr id="69" name="Gruppieren 68"/>
            <p:cNvGrpSpPr>
              <a:grpSpLocks noChangeAspect="1"/>
            </p:cNvGrpSpPr>
            <p:nvPr/>
          </p:nvGrpSpPr>
          <p:grpSpPr>
            <a:xfrm>
              <a:off x="5920883" y="2241296"/>
              <a:ext cx="2404992" cy="3401786"/>
              <a:chOff x="7335970" y="-1133995"/>
              <a:chExt cx="4326712" cy="6120000"/>
            </a:xfrm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74" name="Grafik 73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13"/>
              <a:stretch/>
            </p:blipFill>
            <p:spPr>
              <a:xfrm>
                <a:off x="8343900" y="-1133995"/>
                <a:ext cx="3313702" cy="6120000"/>
              </a:xfrm>
              <a:prstGeom prst="rect">
                <a:avLst/>
              </a:prstGeom>
            </p:spPr>
          </p:pic>
          <p:pic>
            <p:nvPicPr>
              <p:cNvPr id="75" name="Grafik 7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33" b="-1"/>
              <a:stretch/>
            </p:blipFill>
            <p:spPr>
              <a:xfrm>
                <a:off x="7335970" y="581562"/>
                <a:ext cx="4326712" cy="4404443"/>
              </a:xfrm>
              <a:prstGeom prst="rect">
                <a:avLst/>
              </a:prstGeom>
            </p:spPr>
          </p:pic>
        </p:grpSp>
        <p:pic>
          <p:nvPicPr>
            <p:cNvPr id="70" name="Grafik 69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9" b="6315"/>
            <a:stretch/>
          </p:blipFill>
          <p:spPr>
            <a:xfrm>
              <a:off x="4829623" y="2307352"/>
              <a:ext cx="2346397" cy="2855145"/>
            </a:xfrm>
            <a:prstGeom prst="rect">
              <a:avLst/>
            </a:prstGeom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spPr>
        </p:pic>
        <p:grpSp>
          <p:nvGrpSpPr>
            <p:cNvPr id="71" name="Gruppieren 70"/>
            <p:cNvGrpSpPr>
              <a:grpSpLocks noChangeAspect="1"/>
            </p:cNvGrpSpPr>
            <p:nvPr/>
          </p:nvGrpSpPr>
          <p:grpSpPr>
            <a:xfrm>
              <a:off x="3686780" y="1657314"/>
              <a:ext cx="2434063" cy="3440630"/>
              <a:chOff x="6005107" y="-2541112"/>
              <a:chExt cx="3843134" cy="5432400"/>
            </a:xfrm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72" name="Grafik 71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44"/>
              <a:stretch/>
            </p:blipFill>
            <p:spPr>
              <a:xfrm>
                <a:off x="7092399" y="-2541112"/>
                <a:ext cx="2755842" cy="5432400"/>
              </a:xfrm>
              <a:prstGeom prst="rect">
                <a:avLst/>
              </a:prstGeom>
            </p:spPr>
          </p:pic>
          <p:pic>
            <p:nvPicPr>
              <p:cNvPr id="73" name="Grafik 72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302" b="23626"/>
              <a:stretch/>
            </p:blipFill>
            <p:spPr>
              <a:xfrm>
                <a:off x="6005107" y="-1115057"/>
                <a:ext cx="3840594" cy="2720151"/>
              </a:xfrm>
              <a:prstGeom prst="rect">
                <a:avLst/>
              </a:prstGeom>
            </p:spPr>
          </p:pic>
        </p:grpSp>
      </p:grpSp>
      <p:sp>
        <p:nvSpPr>
          <p:cNvPr id="124" name="Textfeld 123">
            <a:hlinkClick r:id="rId5" action="ppaction://hlinksldjump"/>
          </p:cNvPr>
          <p:cNvSpPr txBox="1"/>
          <p:nvPr/>
        </p:nvSpPr>
        <p:spPr>
          <a:xfrm>
            <a:off x="98961" y="3479341"/>
            <a:ext cx="32489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DFI</a:t>
            </a:r>
            <a:r>
              <a:rPr lang="en-GB" sz="2000" baseline="30000" dirty="0"/>
              <a:t>+</a:t>
            </a:r>
            <a:r>
              <a:rPr lang="en-GB" sz="2000" dirty="0"/>
              <a:t>: </a:t>
            </a:r>
            <a:r>
              <a:rPr lang="en-GB" sz="2000" dirty="0" smtClean="0"/>
              <a:t>A </a:t>
            </a:r>
            <a:r>
              <a:rPr lang="en-GB" sz="2000" dirty="0"/>
              <a:t>hydrographical multi-filter algorithm and linear storage detection method derived from the </a:t>
            </a:r>
            <a:r>
              <a:rPr lang="en-GB" sz="2000" dirty="0" err="1"/>
              <a:t>Baseflow</a:t>
            </a:r>
            <a:r>
              <a:rPr lang="en-GB" sz="2000" dirty="0"/>
              <a:t> Index (IH-UK</a:t>
            </a:r>
            <a:r>
              <a:rPr lang="en-GB" sz="2000" dirty="0" smtClean="0"/>
              <a:t>).</a:t>
            </a:r>
            <a:endParaRPr lang="en-GB" sz="2000" dirty="0"/>
          </a:p>
        </p:txBody>
      </p:sp>
      <p:sp>
        <p:nvSpPr>
          <p:cNvPr id="126" name="Textfeld 125">
            <a:hlinkClick r:id="rId4" action="ppaction://hlinksldjump"/>
          </p:cNvPr>
          <p:cNvSpPr txBox="1"/>
          <p:nvPr/>
        </p:nvSpPr>
        <p:spPr>
          <a:xfrm>
            <a:off x="112562" y="5580446"/>
            <a:ext cx="4412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DFI</a:t>
            </a:r>
            <a:r>
              <a:rPr lang="en-GB" sz="2000" baseline="30000" dirty="0" smtClean="0"/>
              <a:t>+</a:t>
            </a:r>
            <a:r>
              <a:rPr lang="en-GB" sz="2000" dirty="0" smtClean="0"/>
              <a:t>-derived </a:t>
            </a:r>
            <a:r>
              <a:rPr lang="en-GB" sz="2000" dirty="0"/>
              <a:t>streamflow components correlate with distinct solute </a:t>
            </a:r>
            <a:r>
              <a:rPr lang="en-GB" sz="2000" dirty="0" smtClean="0"/>
              <a:t>signatures. </a:t>
            </a:r>
            <a:endParaRPr lang="en-GB" sz="2000" dirty="0"/>
          </a:p>
        </p:txBody>
      </p:sp>
      <p:pic>
        <p:nvPicPr>
          <p:cNvPr id="2050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9" y="-3950"/>
            <a:ext cx="650899" cy="91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gu25.eu/EGU22-sharing-is-not-permitte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1" y="-7929"/>
            <a:ext cx="658211" cy="92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rafik 6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553" r="36992" b="25841"/>
          <a:stretch/>
        </p:blipFill>
        <p:spPr>
          <a:xfrm>
            <a:off x="6455557" y="4062185"/>
            <a:ext cx="2176380" cy="132998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6" name="Grafik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7" t="12553" r="34201" b="25841"/>
          <a:stretch/>
        </p:blipFill>
        <p:spPr>
          <a:xfrm>
            <a:off x="8547968" y="4062185"/>
            <a:ext cx="180391" cy="132998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3" name="Textfeld 32">
            <a:hlinkClick r:id="rId17" action="ppaction://hlinksldjump"/>
          </p:cNvPr>
          <p:cNvSpPr txBox="1"/>
          <p:nvPr/>
        </p:nvSpPr>
        <p:spPr>
          <a:xfrm>
            <a:off x="3534836" y="1319905"/>
            <a:ext cx="3890038" cy="2469907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Hydro-chemical signature</a:t>
            </a:r>
          </a:p>
          <a:p>
            <a:endParaRPr lang="en-GB" sz="2400" dirty="0" smtClean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endParaRPr lang="en-GB" sz="1050" b="1" dirty="0" smtClean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3" name="Grafik 2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660" t="553" r="513" b="280"/>
          <a:stretch/>
        </p:blipFill>
        <p:spPr>
          <a:xfrm>
            <a:off x="4305300" y="1776414"/>
            <a:ext cx="2324100" cy="1905000"/>
          </a:xfrm>
          <a:prstGeom prst="rect">
            <a:avLst/>
          </a:prstGeom>
        </p:spPr>
      </p:pic>
      <p:sp>
        <p:nvSpPr>
          <p:cNvPr id="117" name="Pfeil nach links 116"/>
          <p:cNvSpPr/>
          <p:nvPr/>
        </p:nvSpPr>
        <p:spPr>
          <a:xfrm rot="21011647">
            <a:off x="7378791" y="1793836"/>
            <a:ext cx="580351" cy="391351"/>
          </a:xfrm>
          <a:prstGeom prst="leftArrow">
            <a:avLst/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hteck 54">
            <a:hlinkClick r:id="rId19" action="ppaction://hlinksldjump"/>
          </p:cNvPr>
          <p:cNvSpPr/>
          <p:nvPr/>
        </p:nvSpPr>
        <p:spPr>
          <a:xfrm>
            <a:off x="10908658" y="6176961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htwinkliges Dreieck 55">
            <a:hlinkClick r:id="rId19" action="ppaction://hlinksldjump"/>
          </p:cNvPr>
          <p:cNvSpPr/>
          <p:nvPr/>
        </p:nvSpPr>
        <p:spPr>
          <a:xfrm rot="13493398">
            <a:off x="1109089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3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7248674" y="1162331"/>
            <a:ext cx="4661386" cy="487812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hteck 33"/>
          <p:cNvSpPr/>
          <p:nvPr/>
        </p:nvSpPr>
        <p:spPr>
          <a:xfrm>
            <a:off x="838199" y="1162330"/>
            <a:ext cx="6205528" cy="490214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229360"/>
            <a:ext cx="6205528" cy="4947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Delayed Flow Index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+</a:t>
            </a:r>
            <a:r>
              <a:rPr lang="en-GB" sz="2400" b="1" dirty="0" smtClean="0">
                <a:solidFill>
                  <a:schemeClr val="bg1"/>
                </a:solidFill>
              </a:rPr>
              <a:t> (DFI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+</a:t>
            </a:r>
            <a:r>
              <a:rPr lang="en-GB" sz="24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GB" sz="2400" dirty="0" smtClean="0"/>
              <a:t>High-resolution hydrograph </a:t>
            </a:r>
            <a:r>
              <a:rPr lang="en-GB" sz="2400" dirty="0"/>
              <a:t>s</a:t>
            </a:r>
            <a:r>
              <a:rPr lang="en-GB" sz="2400" dirty="0" smtClean="0"/>
              <a:t>eparation</a:t>
            </a:r>
            <a:endParaRPr lang="en-GB" sz="2400" dirty="0"/>
          </a:p>
          <a:p>
            <a:r>
              <a:rPr lang="en-GB" sz="2400" dirty="0"/>
              <a:t>Filters from 0 to 60 days (→ 61 delay curves) </a:t>
            </a:r>
          </a:p>
          <a:p>
            <a:r>
              <a:rPr lang="en-GB" sz="2400" dirty="0"/>
              <a:t>Automatic identification of homogeneously draining storage components (bias &lt; 0.02) adapted to individual drainage </a:t>
            </a:r>
            <a:r>
              <a:rPr lang="en-GB" sz="2400" dirty="0" smtClean="0"/>
              <a:t>behaviour</a:t>
            </a:r>
          </a:p>
          <a:p>
            <a:r>
              <a:rPr lang="en-GB" sz="2400" dirty="0" smtClean="0"/>
              <a:t>Convergence </a:t>
            </a:r>
            <a:r>
              <a:rPr lang="en-GB" sz="2400" dirty="0"/>
              <a:t>between hydrographical and </a:t>
            </a:r>
            <a:r>
              <a:rPr lang="en-GB" sz="2400" dirty="0" err="1" smtClean="0"/>
              <a:t>hydrochemical</a:t>
            </a:r>
            <a:r>
              <a:rPr lang="en-GB" sz="2400" dirty="0" smtClean="0"/>
              <a:t> separation</a:t>
            </a:r>
          </a:p>
          <a:p>
            <a:endParaRPr lang="en-GB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7376160" y="1229360"/>
            <a:ext cx="3977640" cy="4947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 smtClean="0">
                <a:solidFill>
                  <a:schemeClr val="bg1"/>
                </a:solidFill>
              </a:rPr>
              <a:t>Baseflow</a:t>
            </a:r>
            <a:r>
              <a:rPr lang="en-GB" sz="2400" b="1" dirty="0" smtClean="0">
                <a:solidFill>
                  <a:schemeClr val="bg1"/>
                </a:solidFill>
              </a:rPr>
              <a:t> Index (BFI)</a:t>
            </a:r>
          </a:p>
          <a:p>
            <a:r>
              <a:rPr lang="en-GB" sz="2400" dirty="0" smtClean="0"/>
              <a:t>Dual hydrograph </a:t>
            </a:r>
            <a:r>
              <a:rPr lang="en-GB" sz="2400" dirty="0"/>
              <a:t>s</a:t>
            </a:r>
            <a:r>
              <a:rPr lang="en-GB" sz="2400" dirty="0" smtClean="0"/>
              <a:t>eparation</a:t>
            </a:r>
          </a:p>
          <a:p>
            <a:r>
              <a:rPr lang="en-GB" sz="2400" dirty="0"/>
              <a:t>Binary </a:t>
            </a:r>
            <a:r>
              <a:rPr lang="en-GB" sz="2400" dirty="0" smtClean="0"/>
              <a:t>separation</a:t>
            </a:r>
            <a:endParaRPr lang="en-GB" sz="2400" dirty="0"/>
          </a:p>
          <a:p>
            <a:r>
              <a:rPr lang="en-GB" sz="2400" dirty="0"/>
              <a:t>Fixed filter (e.g., 5-day filter)</a:t>
            </a:r>
          </a:p>
          <a:p>
            <a:endParaRPr lang="en-GB" sz="2400" dirty="0"/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3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4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4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3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1"/>
          <a:stretch/>
        </p:blipFill>
        <p:spPr>
          <a:xfrm>
            <a:off x="7043727" y="4509630"/>
            <a:ext cx="5043353" cy="1637257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7432923" y="4515341"/>
            <a:ext cx="1115220" cy="154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2"/>
          <a:stretch/>
        </p:blipFill>
        <p:spPr>
          <a:xfrm>
            <a:off x="879341" y="4599857"/>
            <a:ext cx="4735073" cy="152483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4" t="86123" r="24124" b="3546"/>
          <a:stretch/>
        </p:blipFill>
        <p:spPr>
          <a:xfrm>
            <a:off x="7544011" y="4457967"/>
            <a:ext cx="2581181" cy="399153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1543040" y="4575508"/>
            <a:ext cx="1115220" cy="154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2271" y="4517827"/>
            <a:ext cx="5105107" cy="272659"/>
          </a:xfrm>
          <a:prstGeom prst="rect">
            <a:avLst/>
          </a:prstGeom>
        </p:spPr>
      </p:pic>
      <p:sp>
        <p:nvSpPr>
          <p:cNvPr id="22" name="Abgerundetes Rechteck 21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838200" y="3546936"/>
            <a:ext cx="11170920" cy="2547676"/>
          </a:xfrm>
          <a:prstGeom prst="rect">
            <a:avLst/>
          </a:prstGeom>
          <a:solidFill>
            <a:srgbClr val="777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2092799" y="3662309"/>
            <a:ext cx="7285620" cy="2321452"/>
          </a:xfrm>
          <a:prstGeom prst="rect">
            <a:avLst/>
          </a:prstGeom>
          <a:solidFill>
            <a:schemeClr val="bg1"/>
          </a:solidFill>
          <a:ln>
            <a:solidFill>
              <a:srgbClr val="7775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3140" r="3848" b="28775"/>
          <a:stretch/>
        </p:blipFill>
        <p:spPr>
          <a:xfrm>
            <a:off x="2204721" y="3646053"/>
            <a:ext cx="7132320" cy="22352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nhaltsplatzhalter 2"/>
          <p:cNvSpPr txBox="1">
            <a:spLocks/>
          </p:cNvSpPr>
          <p:nvPr/>
        </p:nvSpPr>
        <p:spPr>
          <a:xfrm>
            <a:off x="838200" y="1229360"/>
            <a:ext cx="10515600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Chemical signatures are </a:t>
            </a:r>
            <a:r>
              <a:rPr lang="en-GB" dirty="0"/>
              <a:t>assigned to </a:t>
            </a:r>
            <a:r>
              <a:rPr lang="en-GB" dirty="0" smtClean="0"/>
              <a:t>streamflow components </a:t>
            </a:r>
            <a:r>
              <a:rPr lang="en-GB" dirty="0"/>
              <a:t>by identifying the shortest delay component equal </a:t>
            </a:r>
            <a:r>
              <a:rPr lang="en-GB" dirty="0" smtClean="0"/>
              <a:t>to the </a:t>
            </a:r>
            <a:r>
              <a:rPr lang="en-GB" dirty="0"/>
              <a:t>total </a:t>
            </a:r>
            <a:r>
              <a:rPr lang="en-GB" dirty="0" smtClean="0"/>
              <a:t>streamflow.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As </a:t>
            </a:r>
            <a:r>
              <a:rPr lang="en-GB" dirty="0"/>
              <a:t>delays increase, contributions from faster components are successively removed, leaving only </a:t>
            </a:r>
            <a:r>
              <a:rPr lang="en-GB" dirty="0" smtClean="0"/>
              <a:t>delayed </a:t>
            </a:r>
            <a:r>
              <a:rPr lang="en-GB" dirty="0"/>
              <a:t>flow components. </a:t>
            </a:r>
            <a:endParaRPr lang="en-GB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This </a:t>
            </a:r>
            <a:r>
              <a:rPr lang="en-GB" dirty="0"/>
              <a:t>results in a progressive separation of </a:t>
            </a:r>
            <a:r>
              <a:rPr lang="en-GB" dirty="0" err="1"/>
              <a:t>hydrochemical</a:t>
            </a:r>
            <a:r>
              <a:rPr lang="en-GB" dirty="0"/>
              <a:t> </a:t>
            </a:r>
            <a:r>
              <a:rPr lang="en-GB" dirty="0" smtClean="0"/>
              <a:t>signatures </a:t>
            </a:r>
            <a:r>
              <a:rPr lang="en-GB" dirty="0"/>
              <a:t>and enables the identification of distinct source areas.</a:t>
            </a:r>
            <a:endParaRPr lang="en-GB" dirty="0" smtClean="0"/>
          </a:p>
        </p:txBody>
      </p:sp>
      <p:sp>
        <p:nvSpPr>
          <p:cNvPr id="30" name="Textfeld 29"/>
          <p:cNvSpPr txBox="1"/>
          <p:nvPr/>
        </p:nvSpPr>
        <p:spPr>
          <a:xfrm rot="16200000">
            <a:off x="374771" y="4185168"/>
            <a:ext cx="227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3636FF"/>
                </a:solidFill>
              </a:rPr>
              <a:t>NO</a:t>
            </a:r>
            <a:r>
              <a:rPr lang="en-GB" sz="2400" baseline="-25000" dirty="0" smtClean="0">
                <a:solidFill>
                  <a:srgbClr val="3636FF"/>
                </a:solidFill>
              </a:rPr>
              <a:t>3 </a:t>
            </a:r>
            <a:r>
              <a:rPr lang="en-GB" sz="2400" dirty="0" smtClean="0">
                <a:solidFill>
                  <a:srgbClr val="3636FF"/>
                </a:solidFill>
              </a:rPr>
              <a:t>[mg L</a:t>
            </a:r>
            <a:r>
              <a:rPr lang="en-GB" sz="2400" baseline="30000" dirty="0" smtClean="0">
                <a:solidFill>
                  <a:srgbClr val="3636FF"/>
                </a:solidFill>
              </a:rPr>
              <a:t>-1</a:t>
            </a:r>
            <a:r>
              <a:rPr lang="en-GB" sz="2400" dirty="0" smtClean="0">
                <a:solidFill>
                  <a:srgbClr val="3636FF"/>
                </a:solidFill>
              </a:rPr>
              <a:t>]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1BFF1B"/>
                </a:solidFill>
              </a:rPr>
              <a:t>DOC [mg L</a:t>
            </a:r>
            <a:r>
              <a:rPr lang="en-GB" sz="2400" baseline="30000" dirty="0" smtClean="0">
                <a:solidFill>
                  <a:srgbClr val="1BFF1B"/>
                </a:solidFill>
              </a:rPr>
              <a:t>-1</a:t>
            </a:r>
            <a:r>
              <a:rPr lang="en-GB" sz="2400" dirty="0" smtClean="0">
                <a:solidFill>
                  <a:srgbClr val="1BFF1B"/>
                </a:solidFill>
              </a:rPr>
              <a:t>]</a:t>
            </a:r>
            <a:r>
              <a:rPr lang="en-GB" sz="2400" dirty="0" smtClean="0"/>
              <a:t> Q*10 [mm day</a:t>
            </a:r>
            <a:r>
              <a:rPr lang="en-GB" sz="2400" baseline="30000" dirty="0" smtClean="0"/>
              <a:t>-1</a:t>
            </a:r>
            <a:r>
              <a:rPr lang="en-GB" sz="2400" dirty="0" smtClean="0"/>
              <a:t>]</a:t>
            </a:r>
            <a:endParaRPr lang="en-GB" sz="2400" dirty="0"/>
          </a:p>
        </p:txBody>
      </p:sp>
      <p:sp>
        <p:nvSpPr>
          <p:cNvPr id="32" name="Textfeld 31"/>
          <p:cNvSpPr txBox="1"/>
          <p:nvPr/>
        </p:nvSpPr>
        <p:spPr>
          <a:xfrm rot="5400000">
            <a:off x="8430676" y="4621319"/>
            <a:ext cx="227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rgbClr val="FFFF54"/>
                </a:solidFill>
              </a:rPr>
              <a:t>spCond</a:t>
            </a:r>
            <a:r>
              <a:rPr lang="en-GB" sz="2400" dirty="0" smtClean="0">
                <a:solidFill>
                  <a:srgbClr val="FFFF54"/>
                </a:solidFill>
              </a:rPr>
              <a:t> [µs cm</a:t>
            </a:r>
            <a:r>
              <a:rPr lang="en-GB" sz="2400" baseline="30000" dirty="0" smtClean="0">
                <a:solidFill>
                  <a:srgbClr val="FFFF54"/>
                </a:solidFill>
              </a:rPr>
              <a:t>-1</a:t>
            </a:r>
            <a:r>
              <a:rPr lang="en-GB" sz="2400" dirty="0" smtClean="0">
                <a:solidFill>
                  <a:srgbClr val="FFFF54"/>
                </a:solidFill>
              </a:rPr>
              <a:t>]</a:t>
            </a:r>
            <a:endParaRPr lang="en-GB" sz="2400" dirty="0">
              <a:solidFill>
                <a:srgbClr val="FFFF54"/>
              </a:solidFill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4347" y="3729740"/>
            <a:ext cx="5105107" cy="27265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8" name="Gerade Verbindung mit Pfeil 37"/>
          <p:cNvCxnSpPr/>
          <p:nvPr/>
        </p:nvCxnSpPr>
        <p:spPr>
          <a:xfrm flipH="1">
            <a:off x="3797300" y="4748967"/>
            <a:ext cx="3810" cy="30861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3049637" y="4553416"/>
            <a:ext cx="7087" cy="72980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442442" y="4699437"/>
            <a:ext cx="4588" cy="4859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9799321" y="4040277"/>
            <a:ext cx="2118359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chemical signature assigned to the fast component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53" name="Gerade Verbindung mit Pfeil 52"/>
          <p:cNvCxnSpPr/>
          <p:nvPr/>
        </p:nvCxnSpPr>
        <p:spPr>
          <a:xfrm>
            <a:off x="10074379" y="4198775"/>
            <a:ext cx="4588" cy="4859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bgerundetes Rechteck 23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feld 29"/>
          <p:cNvSpPr txBox="1"/>
          <p:nvPr/>
        </p:nvSpPr>
        <p:spPr>
          <a:xfrm>
            <a:off x="838200" y="5014536"/>
            <a:ext cx="6517640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</a:t>
            </a:r>
            <a:r>
              <a:rPr lang="en-GB" sz="2400" dirty="0"/>
              <a:t>landscape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</a:t>
            </a:r>
            <a:r>
              <a:rPr lang="en-GB" sz="2400" dirty="0"/>
              <a:t>geology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</a:t>
            </a:r>
            <a:r>
              <a:rPr lang="en-GB" sz="2400" dirty="0"/>
              <a:t>climate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</a:t>
            </a:r>
            <a:r>
              <a:rPr lang="en-GB" sz="2400" dirty="0"/>
              <a:t>land-use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Various </a:t>
            </a:r>
            <a:r>
              <a:rPr lang="en-GB" sz="2400" dirty="0"/>
              <a:t>hydrological </a:t>
            </a:r>
            <a:r>
              <a:rPr lang="en-GB" sz="2400" dirty="0" smtClean="0"/>
              <a:t>regimes</a:t>
            </a:r>
            <a:endParaRPr lang="en-GB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3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4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4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3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51451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838200" y="1615439"/>
            <a:ext cx="651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Multi-catchment dataset across </a:t>
            </a:r>
            <a:r>
              <a:rPr lang="en-GB" sz="2400" b="1" dirty="0" smtClean="0"/>
              <a:t>countries:</a:t>
            </a:r>
            <a:endParaRPr lang="en-GB" sz="2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838200" y="2077104"/>
            <a:ext cx="6168081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USA </a:t>
            </a:r>
            <a:r>
              <a:rPr lang="en-GB" sz="2400" dirty="0" smtClean="0"/>
              <a:t>including Puerto Rico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Germany, Sweden, and Switzerland</a:t>
            </a:r>
            <a:endParaRPr lang="en-GB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838200" y="2897479"/>
            <a:ext cx="651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Setup dataset</a:t>
            </a:r>
            <a:r>
              <a:rPr lang="en-GB" sz="2400" b="1" dirty="0"/>
              <a:t>: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838200" y="3352542"/>
            <a:ext cx="641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74 </a:t>
            </a:r>
            <a:r>
              <a:rPr lang="en-GB" sz="2400" dirty="0" smtClean="0"/>
              <a:t>nested catchments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Daily measurements of discharge and chemical parameters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838200" y="4552871"/>
            <a:ext cx="651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Heterogeneous catchment </a:t>
            </a:r>
            <a:r>
              <a:rPr lang="en-GB" sz="2400" b="1" dirty="0" smtClean="0"/>
              <a:t>characteristics:</a:t>
            </a:r>
            <a:endParaRPr lang="en-GB" sz="24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838200" y="1049599"/>
            <a:ext cx="11074400" cy="461665"/>
          </a:xfrm>
          <a:prstGeom prst="rect">
            <a:avLst/>
          </a:prstGeom>
          <a:solidFill>
            <a:srgbClr val="7775A7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Dataset 1: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/>
          <a:stretch/>
        </p:blipFill>
        <p:spPr>
          <a:xfrm>
            <a:off x="8995719" y="3643993"/>
            <a:ext cx="3196281" cy="321400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/>
          <a:stretch/>
        </p:blipFill>
        <p:spPr>
          <a:xfrm>
            <a:off x="6534776" y="1772735"/>
            <a:ext cx="4673043" cy="268858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4" b="82219"/>
          <a:stretch/>
        </p:blipFill>
        <p:spPr>
          <a:xfrm>
            <a:off x="11065272" y="1634638"/>
            <a:ext cx="1109169" cy="58743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6689" b="74566"/>
          <a:stretch/>
        </p:blipFill>
        <p:spPr>
          <a:xfrm>
            <a:off x="7627648" y="5867055"/>
            <a:ext cx="1059742" cy="8174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1814" r="63777" b="83224"/>
          <a:stretch/>
        </p:blipFill>
        <p:spPr>
          <a:xfrm>
            <a:off x="11529541" y="2170148"/>
            <a:ext cx="383059" cy="49427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9" r="88853" b="64011"/>
          <a:stretch/>
        </p:blipFill>
        <p:spPr>
          <a:xfrm>
            <a:off x="7248674" y="5270921"/>
            <a:ext cx="1666726" cy="926041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9608606" y="2402808"/>
            <a:ext cx="21077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USA</a:t>
            </a:r>
            <a:endParaRPr lang="en-GB" sz="28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8265136" y="4420617"/>
            <a:ext cx="21077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Europe</a:t>
            </a:r>
            <a:endParaRPr lang="en-GB" sz="2800" b="1" dirty="0"/>
          </a:p>
        </p:txBody>
      </p:sp>
      <p:sp>
        <p:nvSpPr>
          <p:cNvPr id="31" name="Abgerundetes Rechteck 30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feld 29"/>
          <p:cNvSpPr txBox="1"/>
          <p:nvPr/>
        </p:nvSpPr>
        <p:spPr>
          <a:xfrm>
            <a:off x="838200" y="5379864"/>
            <a:ext cx="651764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</a:t>
            </a:r>
            <a:r>
              <a:rPr lang="en-GB" sz="2400" dirty="0"/>
              <a:t>landscape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geology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Diverse land-use</a:t>
            </a:r>
            <a:endParaRPr lang="en-GB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51451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838200" y="1619807"/>
            <a:ext cx="651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Multi-catchment dataset across </a:t>
            </a:r>
            <a:r>
              <a:rPr lang="en-GB" sz="2400" b="1" dirty="0" smtClean="0"/>
              <a:t>Rhineland-Palatinate</a:t>
            </a:r>
            <a:r>
              <a:rPr lang="en-GB" sz="2400" b="1" dirty="0"/>
              <a:t>: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38200" y="2490806"/>
            <a:ext cx="6517640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Region of Germany with divers landscape but identical hydrological regime (</a:t>
            </a:r>
            <a:r>
              <a:rPr lang="en-GB" sz="2400" dirty="0" err="1" smtClean="0"/>
              <a:t>Pardé-Coef</a:t>
            </a:r>
            <a:r>
              <a:rPr lang="en-GB" sz="2400" dirty="0" smtClean="0"/>
              <a:t>.)</a:t>
            </a:r>
            <a:endParaRPr lang="en-GB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838200" y="3262807"/>
            <a:ext cx="651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Setup dataset</a:t>
            </a:r>
            <a:r>
              <a:rPr lang="en-GB" sz="2400" b="1" dirty="0"/>
              <a:t>: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838200" y="3717870"/>
            <a:ext cx="6517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123 </a:t>
            </a:r>
            <a:r>
              <a:rPr lang="en-GB" sz="2400" dirty="0"/>
              <a:t>catchments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Daily discharge measurements for periods &gt;10 years, up to &gt;60 </a:t>
            </a:r>
            <a:r>
              <a:rPr lang="en-GB" sz="2400" dirty="0" smtClean="0"/>
              <a:t>years (n=41)</a:t>
            </a:r>
            <a:endParaRPr lang="en-GB" sz="2400" dirty="0"/>
          </a:p>
        </p:txBody>
      </p:sp>
      <p:sp>
        <p:nvSpPr>
          <p:cNvPr id="29" name="Textfeld 28"/>
          <p:cNvSpPr txBox="1"/>
          <p:nvPr/>
        </p:nvSpPr>
        <p:spPr>
          <a:xfrm>
            <a:off x="838200" y="4918199"/>
            <a:ext cx="651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Heterogeneous catchment </a:t>
            </a:r>
            <a:r>
              <a:rPr lang="en-GB" sz="2400" b="1" dirty="0" smtClean="0"/>
              <a:t>characteristics:</a:t>
            </a:r>
            <a:endParaRPr lang="en-GB" sz="24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838200" y="1053967"/>
            <a:ext cx="6517640" cy="461665"/>
          </a:xfrm>
          <a:prstGeom prst="rect">
            <a:avLst/>
          </a:prstGeom>
          <a:solidFill>
            <a:srgbClr val="7775A7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Dataset 2: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503339" y="1047106"/>
            <a:ext cx="4790233" cy="5952787"/>
            <a:chOff x="7456156" y="1049599"/>
            <a:chExt cx="4790233" cy="5952787"/>
          </a:xfrm>
        </p:grpSpPr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06"/>
            <a:stretch/>
          </p:blipFill>
          <p:spPr>
            <a:xfrm>
              <a:off x="8442346" y="3193152"/>
              <a:ext cx="3804043" cy="3809234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86"/>
            <a:stretch/>
          </p:blipFill>
          <p:spPr>
            <a:xfrm>
              <a:off x="9382404" y="1621685"/>
              <a:ext cx="2861187" cy="5380701"/>
            </a:xfrm>
            <a:prstGeom prst="rect">
              <a:avLst/>
            </a:prstGeom>
          </p:spPr>
        </p:pic>
        <p:grpSp>
          <p:nvGrpSpPr>
            <p:cNvPr id="38" name="Gruppieren 37"/>
            <p:cNvGrpSpPr/>
            <p:nvPr/>
          </p:nvGrpSpPr>
          <p:grpSpPr>
            <a:xfrm>
              <a:off x="7456156" y="1049599"/>
              <a:ext cx="2247754" cy="2050045"/>
              <a:chOff x="10440366" y="1254167"/>
              <a:chExt cx="2309800" cy="2050045"/>
            </a:xfrm>
          </p:grpSpPr>
          <p:sp>
            <p:nvSpPr>
              <p:cNvPr id="39" name="Abgerundetes Rechteck 38"/>
              <p:cNvSpPr/>
              <p:nvPr/>
            </p:nvSpPr>
            <p:spPr>
              <a:xfrm>
                <a:off x="10440366" y="1254167"/>
                <a:ext cx="2309800" cy="2028596"/>
              </a:xfrm>
              <a:prstGeom prst="round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0" name="Grafik 3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6" t="5426" b="4750"/>
              <a:stretch/>
            </p:blipFill>
            <p:spPr>
              <a:xfrm>
                <a:off x="10538999" y="1678112"/>
                <a:ext cx="2211167" cy="1253557"/>
              </a:xfrm>
              <a:prstGeom prst="rect">
                <a:avLst/>
              </a:prstGeom>
            </p:spPr>
          </p:pic>
          <p:sp>
            <p:nvSpPr>
              <p:cNvPr id="41" name="Textfeld 40"/>
              <p:cNvSpPr txBox="1"/>
              <p:nvPr/>
            </p:nvSpPr>
            <p:spPr>
              <a:xfrm>
                <a:off x="10440366" y="1372410"/>
                <a:ext cx="230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 smtClean="0">
                    <a:cs typeface="Segoe UI" panose="020B0502040204020203" pitchFamily="34" charset="0"/>
                  </a:rPr>
                  <a:t>Pardé-Coef</a:t>
                </a:r>
                <a:r>
                  <a:rPr lang="de-DE" sz="2000" dirty="0" smtClean="0">
                    <a:cs typeface="Segoe UI" panose="020B0502040204020203" pitchFamily="34" charset="0"/>
                  </a:rPr>
                  <a:t>. (pluvial)</a:t>
                </a:r>
                <a:endParaRPr lang="de-DE" sz="2000" dirty="0">
                  <a:cs typeface="Segoe UI" panose="020B0502040204020203" pitchFamily="34" charset="0"/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10647793" y="2904102"/>
                <a:ext cx="1993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smtClean="0">
                    <a:cs typeface="Segoe UI" panose="020B0502040204020203" pitchFamily="34" charset="0"/>
                  </a:rPr>
                  <a:t>Q </a:t>
                </a:r>
                <a:r>
                  <a:rPr lang="de-DE" sz="2000" dirty="0" err="1" smtClean="0">
                    <a:cs typeface="Segoe UI" panose="020B0502040204020203" pitchFamily="34" charset="0"/>
                  </a:rPr>
                  <a:t>during</a:t>
                </a:r>
                <a:r>
                  <a:rPr lang="de-DE" sz="2000" dirty="0" smtClean="0">
                    <a:cs typeface="Segoe UI" panose="020B0502040204020203" pitchFamily="34" charset="0"/>
                  </a:rPr>
                  <a:t> </a:t>
                </a:r>
                <a:r>
                  <a:rPr lang="de-DE" sz="2000" dirty="0" err="1" smtClean="0">
                    <a:cs typeface="Segoe UI" panose="020B0502040204020203" pitchFamily="34" charset="0"/>
                  </a:rPr>
                  <a:t>year</a:t>
                </a:r>
                <a:endParaRPr lang="de-DE" sz="2000" dirty="0"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" name="Gruppieren 2"/>
            <p:cNvGrpSpPr/>
            <p:nvPr/>
          </p:nvGrpSpPr>
          <p:grpSpPr>
            <a:xfrm>
              <a:off x="7511050" y="5452787"/>
              <a:ext cx="2227502" cy="1405213"/>
              <a:chOff x="9423667" y="5116391"/>
              <a:chExt cx="2227502" cy="1405213"/>
            </a:xfrm>
          </p:grpSpPr>
          <p:grpSp>
            <p:nvGrpSpPr>
              <p:cNvPr id="2" name="Gruppieren 1"/>
              <p:cNvGrpSpPr/>
              <p:nvPr/>
            </p:nvGrpSpPr>
            <p:grpSpPr>
              <a:xfrm>
                <a:off x="9423667" y="5116391"/>
                <a:ext cx="2227502" cy="1405213"/>
                <a:chOff x="6781112" y="4897406"/>
                <a:chExt cx="2227502" cy="1405213"/>
              </a:xfrm>
            </p:grpSpPr>
            <p:sp>
              <p:nvSpPr>
                <p:cNvPr id="27" name="Abgerundetes Rechteck 26"/>
                <p:cNvSpPr/>
                <p:nvPr/>
              </p:nvSpPr>
              <p:spPr>
                <a:xfrm>
                  <a:off x="6781112" y="4959596"/>
                  <a:ext cx="2227502" cy="1226622"/>
                </a:xfrm>
                <a:prstGeom prst="roundRect">
                  <a:avLst/>
                </a:prstGeom>
                <a:solidFill>
                  <a:schemeClr val="bg1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7434369" y="4897406"/>
                  <a:ext cx="128941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000" dirty="0" err="1" smtClean="0">
                      <a:cs typeface="Segoe UI" panose="020B0502040204020203" pitchFamily="34" charset="0"/>
                    </a:rPr>
                    <a:t>gauges</a:t>
                  </a:r>
                  <a:endParaRPr lang="de-DE" sz="2000" dirty="0"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-1" r="77547" b="-16782"/>
                <a:stretch/>
              </p:blipFill>
              <p:spPr>
                <a:xfrm>
                  <a:off x="6902296" y="5369953"/>
                  <a:ext cx="256930" cy="235826"/>
                </a:xfrm>
                <a:prstGeom prst="rect">
                  <a:avLst/>
                </a:prstGeom>
              </p:spPr>
            </p:pic>
            <p:pic>
              <p:nvPicPr>
                <p:cNvPr id="35" name="Grafik 34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9313" t="16756" b="1"/>
                <a:stretch/>
              </p:blipFill>
              <p:spPr>
                <a:xfrm>
                  <a:off x="6919576" y="5002991"/>
                  <a:ext cx="265775" cy="211876"/>
                </a:xfrm>
                <a:prstGeom prst="rect">
                  <a:avLst/>
                </a:prstGeom>
              </p:spPr>
            </p:pic>
            <p:pic>
              <p:nvPicPr>
                <p:cNvPr id="36" name="Grafik 35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58" t="29500" r="18166" b="62444"/>
                <a:stretch/>
              </p:blipFill>
              <p:spPr>
                <a:xfrm>
                  <a:off x="6836029" y="5750155"/>
                  <a:ext cx="1025748" cy="552464"/>
                </a:xfrm>
                <a:prstGeom prst="rect">
                  <a:avLst/>
                </a:prstGeom>
              </p:spPr>
            </p:pic>
            <p:sp>
              <p:nvSpPr>
                <p:cNvPr id="37" name="Textfeld 36"/>
                <p:cNvSpPr txBox="1"/>
                <p:nvPr/>
              </p:nvSpPr>
              <p:spPr>
                <a:xfrm>
                  <a:off x="7457070" y="5744703"/>
                  <a:ext cx="1475812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000" dirty="0" smtClean="0">
                      <a:cs typeface="Segoe UI" panose="020B0502040204020203" pitchFamily="34" charset="0"/>
                    </a:rPr>
                    <a:t>DEM </a:t>
                  </a:r>
                  <a:r>
                    <a:rPr lang="de-DE" sz="2000" dirty="0" err="1" smtClean="0">
                      <a:cs typeface="Segoe UI" panose="020B0502040204020203" pitchFamily="34" charset="0"/>
                    </a:rPr>
                    <a:t>m.a.s.l</a:t>
                  </a:r>
                  <a:r>
                    <a:rPr lang="de-DE" sz="2000" dirty="0" smtClean="0">
                      <a:cs typeface="Segoe UI" panose="020B0502040204020203" pitchFamily="34" charset="0"/>
                    </a:rPr>
                    <a:t>.</a:t>
                  </a:r>
                  <a:endParaRPr lang="de-DE" sz="2000" dirty="0"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3" name="Textfeld 32"/>
              <p:cNvSpPr txBox="1"/>
              <p:nvPr/>
            </p:nvSpPr>
            <p:spPr>
              <a:xfrm>
                <a:off x="10098203" y="5516444"/>
                <a:ext cx="142505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err="1" smtClean="0">
                    <a:cs typeface="Segoe UI" panose="020B0502040204020203" pitchFamily="34" charset="0"/>
                  </a:rPr>
                  <a:t>catchments</a:t>
                </a:r>
                <a:endParaRPr lang="de-DE" sz="2000" dirty="0"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5" r="82194" b="70759"/>
            <a:stretch/>
          </p:blipFill>
          <p:spPr>
            <a:xfrm>
              <a:off x="7456156" y="3634932"/>
              <a:ext cx="770404" cy="1056640"/>
            </a:xfrm>
            <a:prstGeom prst="rect">
              <a:avLst/>
            </a:prstGeom>
          </p:spPr>
        </p:pic>
      </p:grpSp>
      <p:sp>
        <p:nvSpPr>
          <p:cNvPr id="45" name="Abgerundetes Rechteck 44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971803" y="4776651"/>
            <a:ext cx="3342629" cy="1650562"/>
            <a:chOff x="5971803" y="4776651"/>
            <a:chExt cx="3342629" cy="1650562"/>
          </a:xfrm>
        </p:grpSpPr>
        <p:grpSp>
          <p:nvGrpSpPr>
            <p:cNvPr id="5" name="Gruppieren 4"/>
            <p:cNvGrpSpPr>
              <a:grpSpLocks noChangeAspect="1"/>
            </p:cNvGrpSpPr>
            <p:nvPr/>
          </p:nvGrpSpPr>
          <p:grpSpPr>
            <a:xfrm>
              <a:off x="6229125" y="4776651"/>
              <a:ext cx="3085307" cy="1546052"/>
              <a:chOff x="656121" y="4977270"/>
              <a:chExt cx="3326599" cy="1666963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1" t="83654" r="49584" b="1618"/>
              <a:stretch/>
            </p:blipFill>
            <p:spPr>
              <a:xfrm>
                <a:off x="714084" y="4977270"/>
                <a:ext cx="2304878" cy="822960"/>
              </a:xfrm>
              <a:prstGeom prst="rect">
                <a:avLst/>
              </a:prstGeom>
            </p:spPr>
          </p:pic>
          <p:pic>
            <p:nvPicPr>
              <p:cNvPr id="7" name="Grafik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29" t="83109" r="30514" b="2163"/>
              <a:stretch/>
            </p:blipFill>
            <p:spPr>
              <a:xfrm>
                <a:off x="656121" y="5541799"/>
                <a:ext cx="1926881" cy="822960"/>
              </a:xfrm>
              <a:prstGeom prst="rect">
                <a:avLst/>
              </a:prstGeom>
            </p:spPr>
          </p:pic>
          <p:sp>
            <p:nvSpPr>
              <p:cNvPr id="8" name="Rechteck 7"/>
              <p:cNvSpPr/>
              <p:nvPr/>
            </p:nvSpPr>
            <p:spPr>
              <a:xfrm>
                <a:off x="3018962" y="5388750"/>
                <a:ext cx="963758" cy="4786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" name="Grafik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63" t="83109" r="23871" b="11155"/>
              <a:stretch/>
            </p:blipFill>
            <p:spPr>
              <a:xfrm>
                <a:off x="672406" y="6323712"/>
                <a:ext cx="660400" cy="320521"/>
              </a:xfrm>
              <a:prstGeom prst="rect">
                <a:avLst/>
              </a:prstGeom>
            </p:spPr>
          </p:pic>
        </p:grpSp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1" t="90230" r="17550" b="2163"/>
            <a:stretch/>
          </p:blipFill>
          <p:spPr>
            <a:xfrm>
              <a:off x="7185541" y="6032992"/>
              <a:ext cx="1168775" cy="394221"/>
            </a:xfrm>
            <a:prstGeom prst="rect">
              <a:avLst/>
            </a:prstGeom>
          </p:spPr>
        </p:pic>
        <p:sp>
          <p:nvSpPr>
            <p:cNvPr id="53" name="Textfeld 52"/>
            <p:cNvSpPr txBox="1"/>
            <p:nvPr/>
          </p:nvSpPr>
          <p:spPr>
            <a:xfrm>
              <a:off x="5971803" y="4937877"/>
              <a:ext cx="25035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chemical parameters</a:t>
              </a:r>
              <a:endParaRPr lang="en-GB" sz="2000" b="1" dirty="0"/>
            </a:p>
          </p:txBody>
        </p:sp>
      </p:grpSp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0" name="Rechteck 9">
            <a:hlinkClick r:id="rId3" action="ppaction://hlinksldjump"/>
          </p:cNvPr>
          <p:cNvSpPr/>
          <p:nvPr/>
        </p:nvSpPr>
        <p:spPr>
          <a:xfrm>
            <a:off x="906590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hlinkClick r:id="rId4" action="ppaction://hlinksldjump"/>
          </p:cNvPr>
          <p:cNvSpPr/>
          <p:nvPr/>
        </p:nvSpPr>
        <p:spPr>
          <a:xfrm>
            <a:off x="998728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hteck 13">
            <a:hlinkClick r:id="rId5" action="ppaction://hlinksldjump"/>
          </p:cNvPr>
          <p:cNvSpPr/>
          <p:nvPr/>
        </p:nvSpPr>
        <p:spPr>
          <a:xfrm>
            <a:off x="1090865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winkliges Dreieck 14">
            <a:hlinkClick r:id="rId3" action="ppaction://hlinksldjump"/>
          </p:cNvPr>
          <p:cNvSpPr/>
          <p:nvPr/>
        </p:nvSpPr>
        <p:spPr>
          <a:xfrm rot="2698091">
            <a:off x="934466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winkliges Dreieck 15">
            <a:hlinkClick r:id="rId5" action="ppaction://hlinksldjump"/>
          </p:cNvPr>
          <p:cNvSpPr/>
          <p:nvPr/>
        </p:nvSpPr>
        <p:spPr>
          <a:xfrm rot="13493398">
            <a:off x="1109089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28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r="66830" b="12189"/>
          <a:stretch/>
        </p:blipFill>
        <p:spPr>
          <a:xfrm>
            <a:off x="7848392" y="2078603"/>
            <a:ext cx="2033918" cy="144376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8" r="65868" b="11650"/>
          <a:stretch/>
        </p:blipFill>
        <p:spPr>
          <a:xfrm>
            <a:off x="9879921" y="2037929"/>
            <a:ext cx="2165172" cy="151491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b="45566"/>
          <a:stretch/>
        </p:blipFill>
        <p:spPr>
          <a:xfrm>
            <a:off x="373896" y="4886960"/>
            <a:ext cx="5725659" cy="1551268"/>
          </a:xfrm>
          <a:prstGeom prst="rect">
            <a:avLst/>
          </a:prstGeom>
        </p:spPr>
      </p:pic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1" y="1314565"/>
            <a:ext cx="5404167" cy="3383029"/>
            <a:chOff x="5887387" y="1463040"/>
            <a:chExt cx="6039093" cy="3780495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5"/>
            <a:stretch/>
          </p:blipFill>
          <p:spPr>
            <a:xfrm>
              <a:off x="6095999" y="1548647"/>
              <a:ext cx="5830481" cy="3455216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6688715" y="4727630"/>
              <a:ext cx="5144651" cy="515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Filter: Delay N (0-60 days)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4589140" y="2761287"/>
              <a:ext cx="30581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DFI</a:t>
              </a:r>
              <a:endParaRPr lang="en-GB" sz="2400" dirty="0"/>
            </a:p>
          </p:txBody>
        </p:sp>
      </p:grpSp>
      <p:sp>
        <p:nvSpPr>
          <p:cNvPr id="25" name="Geschweifte Klammer rechts 24"/>
          <p:cNvSpPr/>
          <p:nvPr/>
        </p:nvSpPr>
        <p:spPr>
          <a:xfrm>
            <a:off x="5331473" y="1386538"/>
            <a:ext cx="540852" cy="13344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Geschweifte Klammer rechts 25"/>
          <p:cNvSpPr/>
          <p:nvPr/>
        </p:nvSpPr>
        <p:spPr>
          <a:xfrm>
            <a:off x="5320845" y="2720976"/>
            <a:ext cx="540852" cy="6464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Geschweifte Klammer rechts 26"/>
          <p:cNvSpPr/>
          <p:nvPr/>
        </p:nvSpPr>
        <p:spPr>
          <a:xfrm>
            <a:off x="5371347" y="3367462"/>
            <a:ext cx="540852" cy="43385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Geschweifte Klammer rechts 27"/>
          <p:cNvSpPr/>
          <p:nvPr/>
        </p:nvSpPr>
        <p:spPr>
          <a:xfrm>
            <a:off x="5366267" y="3801319"/>
            <a:ext cx="540852" cy="26368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feld 28"/>
          <p:cNvSpPr txBox="1"/>
          <p:nvPr/>
        </p:nvSpPr>
        <p:spPr>
          <a:xfrm>
            <a:off x="5908792" y="1822923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S1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908792" y="2778463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S2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908792" y="3317069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S3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891625" y="3702331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S4</a:t>
            </a:r>
          </a:p>
        </p:txBody>
      </p:sp>
      <p:sp>
        <p:nvSpPr>
          <p:cNvPr id="33" name="Trapezoid 32"/>
          <p:cNvSpPr/>
          <p:nvPr/>
        </p:nvSpPr>
        <p:spPr>
          <a:xfrm rot="5400000">
            <a:off x="5709820" y="2099360"/>
            <a:ext cx="2826213" cy="1296345"/>
          </a:xfrm>
          <a:prstGeom prst="trapezoid">
            <a:avLst>
              <a:gd name="adj" fmla="val 22795"/>
            </a:avLst>
          </a:prstGeom>
          <a:solidFill>
            <a:srgbClr val="1D196D">
              <a:alpha val="3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feld 33"/>
          <p:cNvSpPr txBox="1"/>
          <p:nvPr/>
        </p:nvSpPr>
        <p:spPr>
          <a:xfrm>
            <a:off x="595609" y="1435776"/>
            <a:ext cx="5285504" cy="41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CDC: Catchment HBEF (USA)</a:t>
            </a:r>
            <a:endParaRPr lang="en-GB" sz="2400" dirty="0"/>
          </a:p>
        </p:txBody>
      </p:sp>
      <p:sp>
        <p:nvSpPr>
          <p:cNvPr id="35" name="Textfeld 34"/>
          <p:cNvSpPr txBox="1"/>
          <p:nvPr/>
        </p:nvSpPr>
        <p:spPr>
          <a:xfrm>
            <a:off x="8490419" y="3446498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36" name="Textfeld 35"/>
          <p:cNvSpPr txBox="1"/>
          <p:nvPr/>
        </p:nvSpPr>
        <p:spPr>
          <a:xfrm>
            <a:off x="10521948" y="3440318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1433324" y="4939851"/>
            <a:ext cx="360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/>
              <a:t>Catchments with 4 storages</a:t>
            </a:r>
            <a:endParaRPr lang="en-GB" sz="2400" u="sng" dirty="0"/>
          </a:p>
        </p:txBody>
      </p:sp>
      <p:sp>
        <p:nvSpPr>
          <p:cNvPr id="38" name="Rechteck 37"/>
          <p:cNvSpPr/>
          <p:nvPr/>
        </p:nvSpPr>
        <p:spPr>
          <a:xfrm>
            <a:off x="6978157" y="4357544"/>
            <a:ext cx="1726559" cy="229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feld 38"/>
          <p:cNvSpPr txBox="1"/>
          <p:nvPr/>
        </p:nvSpPr>
        <p:spPr>
          <a:xfrm>
            <a:off x="8227043" y="1601746"/>
            <a:ext cx="360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progressive separation </a:t>
            </a:r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8650624" y="2063411"/>
            <a:ext cx="1036320" cy="1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10665073" y="2063411"/>
            <a:ext cx="1036320" cy="1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332525" y="4731748"/>
            <a:ext cx="8183813" cy="52735"/>
          </a:xfrm>
          <a:prstGeom prst="line">
            <a:avLst/>
          </a:prstGeom>
          <a:ln w="76200">
            <a:solidFill>
              <a:srgbClr val="1D1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/>
          <p:cNvSpPr/>
          <p:nvPr/>
        </p:nvSpPr>
        <p:spPr>
          <a:xfrm>
            <a:off x="8944536" y="4240872"/>
            <a:ext cx="3078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DFI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-components confirming </a:t>
            </a:r>
            <a:r>
              <a:rPr lang="en-GB" sz="2400" dirty="0"/>
              <a:t>their hydro-chemical relevance. 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581706" y="4307815"/>
            <a:ext cx="324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!</a:t>
            </a:r>
            <a:endParaRPr lang="en-GB" sz="6000" dirty="0"/>
          </a:p>
        </p:txBody>
      </p:sp>
      <p:sp>
        <p:nvSpPr>
          <p:cNvPr id="46" name="Rechteck 45"/>
          <p:cNvSpPr/>
          <p:nvPr/>
        </p:nvSpPr>
        <p:spPr>
          <a:xfrm>
            <a:off x="8516338" y="4059509"/>
            <a:ext cx="3548046" cy="1542684"/>
          </a:xfrm>
          <a:prstGeom prst="rect">
            <a:avLst/>
          </a:prstGeom>
          <a:solidFill>
            <a:srgbClr val="1D196D">
              <a:alpha val="1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19" y="2291376"/>
            <a:ext cx="883744" cy="883744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3942080" y="2280872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1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941910" y="2973694"/>
            <a:ext cx="1432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2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777122" y="3339189"/>
            <a:ext cx="6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S3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777122" y="3682220"/>
            <a:ext cx="6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S4</a:t>
            </a:r>
          </a:p>
        </p:txBody>
      </p:sp>
      <p:sp>
        <p:nvSpPr>
          <p:cNvPr id="52" name="Rechteck 51"/>
          <p:cNvSpPr/>
          <p:nvPr/>
        </p:nvSpPr>
        <p:spPr>
          <a:xfrm>
            <a:off x="5971803" y="1337784"/>
            <a:ext cx="487789" cy="2826212"/>
          </a:xfrm>
          <a:prstGeom prst="rect">
            <a:avLst/>
          </a:prstGeom>
          <a:solidFill>
            <a:srgbClr val="1D196D">
              <a:alpha val="4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feld 53"/>
          <p:cNvSpPr txBox="1"/>
          <p:nvPr/>
        </p:nvSpPr>
        <p:spPr>
          <a:xfrm>
            <a:off x="2884554" y="6237875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storages</a:t>
            </a:r>
            <a:endParaRPr lang="en-GB" sz="2400" dirty="0"/>
          </a:p>
        </p:txBody>
      </p:sp>
      <p:sp>
        <p:nvSpPr>
          <p:cNvPr id="55" name="Rechteck 54"/>
          <p:cNvSpPr/>
          <p:nvPr/>
        </p:nvSpPr>
        <p:spPr>
          <a:xfrm>
            <a:off x="7769929" y="1624684"/>
            <a:ext cx="4294455" cy="2240480"/>
          </a:xfrm>
          <a:prstGeom prst="rect">
            <a:avLst/>
          </a:prstGeom>
          <a:solidFill>
            <a:srgbClr val="1D196D">
              <a:alpha val="1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r="67218" b="12063"/>
          <a:stretch/>
        </p:blipFill>
        <p:spPr>
          <a:xfrm>
            <a:off x="1394444" y="3015702"/>
            <a:ext cx="1945902" cy="1415013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r="66992" b="11340"/>
          <a:stretch/>
        </p:blipFill>
        <p:spPr>
          <a:xfrm>
            <a:off x="1484468" y="4415521"/>
            <a:ext cx="1902521" cy="1379823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67069" b="11588"/>
          <a:stretch/>
        </p:blipFill>
        <p:spPr>
          <a:xfrm>
            <a:off x="3302589" y="2987972"/>
            <a:ext cx="1990130" cy="1458952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r="67012" b="12120"/>
          <a:stretch/>
        </p:blipFill>
        <p:spPr>
          <a:xfrm>
            <a:off x="3411667" y="4454251"/>
            <a:ext cx="1888403" cy="1362349"/>
          </a:xfrm>
          <a:prstGeom prst="rect">
            <a:avLst/>
          </a:prstGeom>
        </p:spPr>
      </p:pic>
      <p:sp>
        <p:nvSpPr>
          <p:cNvPr id="52" name="Textfeld 51"/>
          <p:cNvSpPr txBox="1"/>
          <p:nvPr/>
        </p:nvSpPr>
        <p:spPr>
          <a:xfrm rot="16200000">
            <a:off x="2871145" y="4970498"/>
            <a:ext cx="135730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 err="1" smtClean="0"/>
              <a:t>spCond</a:t>
            </a:r>
            <a:r>
              <a:rPr lang="en-GB" sz="1300" dirty="0" smtClean="0"/>
              <a:t> [µS cm</a:t>
            </a:r>
            <a:r>
              <a:rPr lang="en-GB" sz="1300" baseline="30000" dirty="0" smtClean="0"/>
              <a:t>-1</a:t>
            </a:r>
            <a:r>
              <a:rPr lang="en-GB" sz="1300" dirty="0" smtClean="0"/>
              <a:t>]</a:t>
            </a:r>
            <a:endParaRPr lang="en-GB" sz="1300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7407" b="7750"/>
          <a:stretch/>
        </p:blipFill>
        <p:spPr>
          <a:xfrm>
            <a:off x="6970184" y="3139381"/>
            <a:ext cx="4962503" cy="2827829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38200" y="1229360"/>
            <a:ext cx="5394960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err="1" smtClean="0"/>
              <a:t>Hydrochemical</a:t>
            </a:r>
            <a:r>
              <a:rPr lang="en-GB" dirty="0" smtClean="0"/>
              <a:t> </a:t>
            </a:r>
            <a:r>
              <a:rPr lang="en-GB" dirty="0"/>
              <a:t>data were used to evaluate the </a:t>
            </a:r>
            <a:r>
              <a:rPr lang="en-GB" dirty="0" err="1" smtClean="0"/>
              <a:t>hydrochemical</a:t>
            </a:r>
            <a:r>
              <a:rPr lang="en-GB" dirty="0" smtClean="0"/>
              <a:t> </a:t>
            </a:r>
            <a:r>
              <a:rPr lang="en-GB" dirty="0"/>
              <a:t>interpretability of streamflow components derived from the </a:t>
            </a:r>
            <a:r>
              <a:rPr lang="en-GB" dirty="0" smtClean="0"/>
              <a:t>DFI</a:t>
            </a:r>
            <a:r>
              <a:rPr lang="en-GB" baseline="30000" dirty="0" smtClean="0"/>
              <a:t>+</a:t>
            </a:r>
            <a:r>
              <a:rPr lang="en-GB" dirty="0"/>
              <a:t>. </a:t>
            </a:r>
            <a:endParaRPr lang="en-GB" dirty="0" smtClean="0"/>
          </a:p>
        </p:txBody>
      </p:sp>
      <p:sp>
        <p:nvSpPr>
          <p:cNvPr id="5" name="Inhaltsplatzhalter 18"/>
          <p:cNvSpPr txBox="1">
            <a:spLocks/>
          </p:cNvSpPr>
          <p:nvPr/>
        </p:nvSpPr>
        <p:spPr>
          <a:xfrm>
            <a:off x="6172200" y="1229360"/>
            <a:ext cx="5897880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2400" dirty="0"/>
              <a:t>Progressive separation of </a:t>
            </a:r>
            <a:r>
              <a:rPr lang="en-GB" sz="2400" dirty="0" smtClean="0"/>
              <a:t>storage components (S</a:t>
            </a:r>
            <a:r>
              <a:rPr lang="en-GB" sz="2400" dirty="0"/>
              <a:t>) during catchment drainage </a:t>
            </a:r>
            <a:endParaRPr lang="en-GB" sz="2400" dirty="0" smtClean="0"/>
          </a:p>
          <a:p>
            <a:pPr marL="342900" indent="-342900"/>
            <a:r>
              <a:rPr lang="en-GB" sz="2400" dirty="0" smtClean="0"/>
              <a:t>→ </a:t>
            </a:r>
            <a:r>
              <a:rPr lang="en-GB" sz="2400" dirty="0"/>
              <a:t>distinct </a:t>
            </a:r>
            <a:r>
              <a:rPr lang="en-GB" sz="2400" dirty="0" err="1" smtClean="0"/>
              <a:t>hydrochemical</a:t>
            </a:r>
            <a:r>
              <a:rPr lang="en-GB" sz="2400" dirty="0" smtClean="0"/>
              <a:t> </a:t>
            </a:r>
            <a:r>
              <a:rPr lang="en-GB" sz="2400" dirty="0"/>
              <a:t>signatures for each subset, reflecting different flow paths and source zones.</a:t>
            </a:r>
            <a:endParaRPr lang="en-GB" dirty="0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6529024" y="3196085"/>
            <a:ext cx="5178605" cy="3230630"/>
            <a:chOff x="6046337" y="1633346"/>
            <a:chExt cx="5787029" cy="3610189"/>
          </a:xfrm>
        </p:grpSpPr>
        <p:sp>
          <p:nvSpPr>
            <p:cNvPr id="11" name="Textfeld 10"/>
            <p:cNvSpPr txBox="1"/>
            <p:nvPr/>
          </p:nvSpPr>
          <p:spPr>
            <a:xfrm>
              <a:off x="6688715" y="4727630"/>
              <a:ext cx="5144651" cy="515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Filter: Delay N (0-60 days)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 rot="16200000">
              <a:off x="4748090" y="2931593"/>
              <a:ext cx="3058157" cy="461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DFI</a:t>
              </a:r>
              <a:endParaRPr lang="en-GB" sz="2400" dirty="0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7388794" y="3164894"/>
            <a:ext cx="445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CDC: Catchment </a:t>
            </a:r>
            <a:r>
              <a:rPr lang="en-GB" sz="2400" dirty="0" err="1" smtClean="0"/>
              <a:t>Hunsrück</a:t>
            </a:r>
            <a:r>
              <a:rPr lang="en-GB" sz="2400" dirty="0" smtClean="0"/>
              <a:t> (Germany)</a:t>
            </a:r>
            <a:endParaRPr lang="en-GB" sz="2400" dirty="0"/>
          </a:p>
        </p:txBody>
      </p:sp>
      <p:sp>
        <p:nvSpPr>
          <p:cNvPr id="23" name="Textfeld 22"/>
          <p:cNvSpPr txBox="1"/>
          <p:nvPr/>
        </p:nvSpPr>
        <p:spPr>
          <a:xfrm>
            <a:off x="1927059" y="5712178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24" name="Textfeld 23"/>
          <p:cNvSpPr txBox="1"/>
          <p:nvPr/>
        </p:nvSpPr>
        <p:spPr>
          <a:xfrm>
            <a:off x="3958588" y="5705998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25" name="Textfeld 24"/>
          <p:cNvSpPr txBox="1"/>
          <p:nvPr/>
        </p:nvSpPr>
        <p:spPr>
          <a:xfrm>
            <a:off x="1663683" y="2526306"/>
            <a:ext cx="360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progressive separation 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2087264" y="2987971"/>
            <a:ext cx="1036320" cy="1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4101713" y="2987971"/>
            <a:ext cx="1036320" cy="1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0389825" y="3847430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1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0409975" y="4540252"/>
            <a:ext cx="1432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S2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163907" y="5068307"/>
            <a:ext cx="6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S3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163907" y="5411338"/>
            <a:ext cx="6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S4</a:t>
            </a:r>
          </a:p>
        </p:txBody>
      </p:sp>
      <p:sp>
        <p:nvSpPr>
          <p:cNvPr id="39" name="Rechteck 38">
            <a:hlinkClick r:id="rId8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hteck 39">
            <a:hlinkClick r:id="rId9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hteck 40">
            <a:hlinkClick r:id="rId10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htwinkliges Dreieck 41">
            <a:hlinkClick r:id="rId10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htwinkliges Dreieck 42">
            <a:hlinkClick r:id="rId9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" descr="Home, Family, House Icon - Home Button Png Transparent, Png Download -  kind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1244392" y="2621280"/>
            <a:ext cx="4294455" cy="3514400"/>
          </a:xfrm>
          <a:prstGeom prst="rect">
            <a:avLst/>
          </a:prstGeom>
          <a:solidFill>
            <a:srgbClr val="1D196D">
              <a:alpha val="1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57912" y="1229360"/>
            <a:ext cx="601428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Stream flow components and their typical </a:t>
            </a:r>
            <a:r>
              <a:rPr lang="en-GB" dirty="0" err="1" smtClean="0"/>
              <a:t>hydrochemical</a:t>
            </a:r>
            <a:r>
              <a:rPr lang="en-GB" dirty="0" smtClean="0"/>
              <a:t> marker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5" name="Inhaltsplatzhalter 18"/>
          <p:cNvSpPr txBox="1">
            <a:spLocks/>
          </p:cNvSpPr>
          <p:nvPr/>
        </p:nvSpPr>
        <p:spPr>
          <a:xfrm>
            <a:off x="6172200" y="1229360"/>
            <a:ext cx="5948680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 smtClean="0"/>
              <a:t>Storage with highest median concentration across catchments worldwide </a:t>
            </a:r>
          </a:p>
          <a:p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12733"/>
          <a:stretch/>
        </p:blipFill>
        <p:spPr>
          <a:xfrm>
            <a:off x="7744064" y="2084724"/>
            <a:ext cx="4123637" cy="20624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b="12588"/>
          <a:stretch/>
        </p:blipFill>
        <p:spPr>
          <a:xfrm>
            <a:off x="7739814" y="4226673"/>
            <a:ext cx="4123637" cy="2032000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916701"/>
              </p:ext>
            </p:extLst>
          </p:nvPr>
        </p:nvGraphicFramePr>
        <p:xfrm>
          <a:off x="157913" y="1950720"/>
          <a:ext cx="6014287" cy="463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39287">
                  <a:extLst>
                    <a:ext uri="{9D8B030D-6E8A-4147-A177-3AD203B41FA5}">
                      <a16:colId xmlns:a16="http://schemas.microsoft.com/office/drawing/2014/main" val="2295292952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3382837990"/>
                    </a:ext>
                  </a:extLst>
                </a:gridCol>
                <a:gridCol w="2453640">
                  <a:extLst>
                    <a:ext uri="{9D8B030D-6E8A-4147-A177-3AD203B41FA5}">
                      <a16:colId xmlns:a16="http://schemas.microsoft.com/office/drawing/2014/main" val="60702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Streamflow Component</a:t>
                      </a:r>
                      <a:endParaRPr lang="en-GB" sz="2000" dirty="0"/>
                    </a:p>
                  </a:txBody>
                  <a:tcPr>
                    <a:solidFill>
                      <a:srgbClr val="A5A3C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Sto-rage</a:t>
                      </a:r>
                      <a:endParaRPr lang="en-GB" sz="2000" dirty="0"/>
                    </a:p>
                  </a:txBody>
                  <a:tcPr>
                    <a:solidFill>
                      <a:srgbClr val="A5A3C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Typical hydro-chemical marker</a:t>
                      </a:r>
                      <a:endParaRPr lang="en-GB" sz="2000" dirty="0"/>
                    </a:p>
                  </a:txBody>
                  <a:tcPr>
                    <a:solidFill>
                      <a:srgbClr val="A5A3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Rapid components reflecting near-surface flow</a:t>
                      </a:r>
                      <a:endParaRPr lang="en-GB" sz="2000" dirty="0"/>
                    </a:p>
                  </a:txBody>
                  <a:tcPr>
                    <a:solidFill>
                      <a:srgbClr val="009E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S1</a:t>
                      </a:r>
                      <a:endParaRPr lang="en-GB" sz="2000" dirty="0"/>
                    </a:p>
                  </a:txBody>
                  <a:tcPr>
                    <a:solidFill>
                      <a:srgbClr val="009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Dissolved organic carbon (DOC)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009E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Linked to different layers</a:t>
                      </a:r>
                      <a:r>
                        <a:rPr lang="en-GB" sz="2000" baseline="0" dirty="0" smtClean="0"/>
                        <a:t> (e.g. </a:t>
                      </a:r>
                      <a:r>
                        <a:rPr lang="en-GB" sz="2000" dirty="0" smtClean="0"/>
                        <a:t>biologically active soil layer, NO</a:t>
                      </a:r>
                      <a:r>
                        <a:rPr lang="en-GB" sz="2000" baseline="-25000" dirty="0" smtClean="0"/>
                        <a:t>3</a:t>
                      </a:r>
                      <a:r>
                        <a:rPr lang="en-GB" sz="2000" dirty="0" smtClean="0"/>
                        <a:t>-N-rich groundwater)</a:t>
                      </a:r>
                      <a:endParaRPr lang="en-GB" sz="2000" dirty="0"/>
                    </a:p>
                  </a:txBody>
                  <a:tcPr>
                    <a:solidFill>
                      <a:srgbClr val="1F78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S2</a:t>
                      </a:r>
                      <a:endParaRPr lang="en-GB" sz="2000" dirty="0"/>
                    </a:p>
                  </a:txBody>
                  <a:tcPr>
                    <a:solidFill>
                      <a:srgbClr val="1F78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NO</a:t>
                      </a:r>
                      <a:r>
                        <a:rPr lang="en-GB" sz="2000" baseline="-25000" dirty="0" smtClean="0">
                          <a:sym typeface="Wingdings" panose="05000000000000000000" pitchFamily="2" charset="2"/>
                        </a:rPr>
                        <a:t>3</a:t>
                      </a: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-N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1F78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2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Delayed components indicating  longer residence times and stronger water–rock interaction</a:t>
                      </a:r>
                      <a:endParaRPr lang="en-GB" sz="2000" dirty="0"/>
                    </a:p>
                  </a:txBody>
                  <a:tcPr>
                    <a:pattFill prst="ltUpDiag">
                      <a:fgClr>
                        <a:srgbClr val="E69F00"/>
                      </a:fgClr>
                      <a:bgClr>
                        <a:srgbClr val="CC79A7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S3 &amp; S4</a:t>
                      </a:r>
                      <a:endParaRPr lang="en-GB" sz="2000" dirty="0"/>
                    </a:p>
                  </a:txBody>
                  <a:tcPr>
                    <a:pattFill prst="ltUpDiag">
                      <a:fgClr>
                        <a:srgbClr val="E69F00"/>
                      </a:fgClr>
                      <a:bgClr>
                        <a:srgbClr val="CC79A7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Silica (Si) and electrical conductivity (</a:t>
                      </a:r>
                      <a:r>
                        <a:rPr lang="en-GB" sz="2000" dirty="0" err="1" smtClean="0"/>
                        <a:t>spCond</a:t>
                      </a:r>
                      <a:r>
                        <a:rPr lang="en-GB" sz="2000" dirty="0" smtClean="0"/>
                        <a:t>)</a:t>
                      </a:r>
                    </a:p>
                  </a:txBody>
                  <a:tcPr>
                    <a:pattFill prst="ltUpDiag">
                      <a:fgClr>
                        <a:srgbClr val="E69F00"/>
                      </a:fgClr>
                      <a:bgClr>
                        <a:srgbClr val="CC79A7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994816176"/>
                  </a:ext>
                </a:extLst>
              </a:tr>
            </a:tbl>
          </a:graphicData>
        </a:graphic>
      </p:graphicFrame>
      <p:sp>
        <p:nvSpPr>
          <p:cNvPr id="11" name="Rechteck 10">
            <a:hlinkClick r:id="rId5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hlinkClick r:id="rId6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hlinkClick r:id="rId7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winkliges Dreieck 13">
            <a:hlinkClick r:id="rId7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winkliges Dreieck 14">
            <a:hlinkClick r:id="rId6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 descr="Home, Family, House Icon - Home Button Png Transparent, Png Download -  kind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8261245" y="6243935"/>
            <a:ext cx="35141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   S1         S2        S3        S4</a:t>
            </a:r>
            <a:endParaRPr lang="en-GB" sz="2400" dirty="0"/>
          </a:p>
        </p:txBody>
      </p:sp>
      <p:sp>
        <p:nvSpPr>
          <p:cNvPr id="18" name="Textfeld 17"/>
          <p:cNvSpPr txBox="1"/>
          <p:nvPr/>
        </p:nvSpPr>
        <p:spPr>
          <a:xfrm>
            <a:off x="8233305" y="2084724"/>
            <a:ext cx="35141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DOC (n=51)</a:t>
            </a:r>
            <a:endParaRPr lang="en-GB" sz="2400" dirty="0"/>
          </a:p>
        </p:txBody>
      </p:sp>
      <p:sp>
        <p:nvSpPr>
          <p:cNvPr id="19" name="Textfeld 18"/>
          <p:cNvSpPr txBox="1"/>
          <p:nvPr/>
        </p:nvSpPr>
        <p:spPr>
          <a:xfrm>
            <a:off x="8261245" y="4283613"/>
            <a:ext cx="35141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NO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-N (n=57)</a:t>
            </a:r>
            <a:endParaRPr lang="en-GB" sz="2400" dirty="0"/>
          </a:p>
        </p:txBody>
      </p:sp>
      <p:sp>
        <p:nvSpPr>
          <p:cNvPr id="20" name="Textfeld 19"/>
          <p:cNvSpPr txBox="1"/>
          <p:nvPr/>
        </p:nvSpPr>
        <p:spPr>
          <a:xfrm rot="16200000">
            <a:off x="6603247" y="2761282"/>
            <a:ext cx="21843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Catchments (%)</a:t>
            </a:r>
            <a:endParaRPr lang="en-GB" sz="2400"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6606910" y="5004903"/>
            <a:ext cx="21770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Catchments (%)</a:t>
            </a:r>
            <a:endParaRPr lang="en-GB" sz="2400" dirty="0"/>
          </a:p>
        </p:txBody>
      </p:sp>
      <p:sp>
        <p:nvSpPr>
          <p:cNvPr id="22" name="Textfeld 21"/>
          <p:cNvSpPr txBox="1"/>
          <p:nvPr/>
        </p:nvSpPr>
        <p:spPr>
          <a:xfrm>
            <a:off x="8261245" y="2222009"/>
            <a:ext cx="98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72.5%</a:t>
            </a:r>
            <a:endParaRPr lang="en-GB" sz="2400" dirty="0"/>
          </a:p>
        </p:txBody>
      </p:sp>
      <p:sp>
        <p:nvSpPr>
          <p:cNvPr id="23" name="Textfeld 22"/>
          <p:cNvSpPr txBox="1"/>
          <p:nvPr/>
        </p:nvSpPr>
        <p:spPr>
          <a:xfrm>
            <a:off x="9165484" y="3553856"/>
            <a:ext cx="8040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3.9%</a:t>
            </a:r>
            <a:endParaRPr lang="en-GB" sz="2400" dirty="0"/>
          </a:p>
        </p:txBody>
      </p:sp>
      <p:sp>
        <p:nvSpPr>
          <p:cNvPr id="24" name="Textfeld 23"/>
          <p:cNvSpPr txBox="1"/>
          <p:nvPr/>
        </p:nvSpPr>
        <p:spPr>
          <a:xfrm>
            <a:off x="9921822" y="3323828"/>
            <a:ext cx="98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15.7%</a:t>
            </a:r>
            <a:endParaRPr lang="en-GB" sz="2400" dirty="0"/>
          </a:p>
        </p:txBody>
      </p:sp>
      <p:sp>
        <p:nvSpPr>
          <p:cNvPr id="25" name="Textfeld 24"/>
          <p:cNvSpPr txBox="1"/>
          <p:nvPr/>
        </p:nvSpPr>
        <p:spPr>
          <a:xfrm>
            <a:off x="10864162" y="3477629"/>
            <a:ext cx="827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7.8%</a:t>
            </a:r>
            <a:endParaRPr lang="en-GB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8208926" y="5401410"/>
            <a:ext cx="98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17.5%</a:t>
            </a:r>
            <a:endParaRPr lang="en-GB" sz="2400" dirty="0"/>
          </a:p>
        </p:txBody>
      </p:sp>
      <p:sp>
        <p:nvSpPr>
          <p:cNvPr id="29" name="Textfeld 28"/>
          <p:cNvSpPr txBox="1"/>
          <p:nvPr/>
        </p:nvSpPr>
        <p:spPr>
          <a:xfrm>
            <a:off x="10841302" y="5265789"/>
            <a:ext cx="9416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24.6%</a:t>
            </a:r>
            <a:endParaRPr lang="en-GB" sz="2400" dirty="0"/>
          </a:p>
        </p:txBody>
      </p:sp>
      <p:sp>
        <p:nvSpPr>
          <p:cNvPr id="28" name="Textfeld 27"/>
          <p:cNvSpPr txBox="1"/>
          <p:nvPr/>
        </p:nvSpPr>
        <p:spPr>
          <a:xfrm>
            <a:off x="9972622" y="5264388"/>
            <a:ext cx="98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24.6%</a:t>
            </a:r>
            <a:endParaRPr lang="en-GB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9124844" y="5098176"/>
            <a:ext cx="9564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33.3%</a:t>
            </a:r>
            <a:endParaRPr lang="en-GB" sz="2400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2290"/>
          <a:stretch/>
        </p:blipFill>
        <p:spPr>
          <a:xfrm>
            <a:off x="7743243" y="2094564"/>
            <a:ext cx="4123637" cy="2058336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57912" y="1229360"/>
            <a:ext cx="601428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Stream flow components and their typical </a:t>
            </a:r>
            <a:r>
              <a:rPr lang="en-GB" dirty="0" err="1" smtClean="0"/>
              <a:t>hydrochemical</a:t>
            </a:r>
            <a:r>
              <a:rPr lang="en-GB" dirty="0" smtClean="0"/>
              <a:t> marker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5" name="Inhaltsplatzhalter 18"/>
          <p:cNvSpPr txBox="1">
            <a:spLocks/>
          </p:cNvSpPr>
          <p:nvPr/>
        </p:nvSpPr>
        <p:spPr>
          <a:xfrm>
            <a:off x="6172200" y="1229360"/>
            <a:ext cx="5948680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 smtClean="0"/>
              <a:t>Storage with highest median concentration across catchments worldwide </a:t>
            </a:r>
          </a:p>
          <a:p>
            <a:endParaRPr lang="en-GB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163543"/>
              </p:ext>
            </p:extLst>
          </p:nvPr>
        </p:nvGraphicFramePr>
        <p:xfrm>
          <a:off x="157913" y="1950720"/>
          <a:ext cx="6014287" cy="463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39287">
                  <a:extLst>
                    <a:ext uri="{9D8B030D-6E8A-4147-A177-3AD203B41FA5}">
                      <a16:colId xmlns:a16="http://schemas.microsoft.com/office/drawing/2014/main" val="2295292952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3382837990"/>
                    </a:ext>
                  </a:extLst>
                </a:gridCol>
                <a:gridCol w="2453640">
                  <a:extLst>
                    <a:ext uri="{9D8B030D-6E8A-4147-A177-3AD203B41FA5}">
                      <a16:colId xmlns:a16="http://schemas.microsoft.com/office/drawing/2014/main" val="60702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Streamflow Component</a:t>
                      </a:r>
                      <a:endParaRPr lang="en-GB" sz="2000" dirty="0"/>
                    </a:p>
                  </a:txBody>
                  <a:tcPr>
                    <a:solidFill>
                      <a:srgbClr val="A5A3C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smtClean="0"/>
                        <a:t>Sto-rage</a:t>
                      </a:r>
                      <a:endParaRPr lang="en-GB" sz="2000" dirty="0"/>
                    </a:p>
                  </a:txBody>
                  <a:tcPr>
                    <a:solidFill>
                      <a:srgbClr val="A5A3C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Typical hydro-chemical marker</a:t>
                      </a:r>
                      <a:endParaRPr lang="en-GB" sz="2000" dirty="0"/>
                    </a:p>
                  </a:txBody>
                  <a:tcPr>
                    <a:solidFill>
                      <a:srgbClr val="A5A3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Rapid components reflecting near-surface flow</a:t>
                      </a:r>
                      <a:endParaRPr lang="en-GB" sz="2000" dirty="0"/>
                    </a:p>
                  </a:txBody>
                  <a:tcPr>
                    <a:solidFill>
                      <a:srgbClr val="009E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S1</a:t>
                      </a:r>
                      <a:endParaRPr lang="en-GB" sz="2000" dirty="0"/>
                    </a:p>
                  </a:txBody>
                  <a:tcPr>
                    <a:solidFill>
                      <a:srgbClr val="009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Dissolved organic carbon (DOC)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009E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Linked to different layers</a:t>
                      </a:r>
                      <a:r>
                        <a:rPr lang="en-GB" sz="2000" baseline="0" dirty="0" smtClean="0"/>
                        <a:t> (e.g. </a:t>
                      </a:r>
                      <a:r>
                        <a:rPr lang="en-GB" sz="2000" dirty="0" smtClean="0"/>
                        <a:t>biologically active soil layer, NO</a:t>
                      </a:r>
                      <a:r>
                        <a:rPr lang="en-GB" sz="2000" baseline="-25000" dirty="0" smtClean="0"/>
                        <a:t>3</a:t>
                      </a:r>
                      <a:r>
                        <a:rPr lang="en-GB" sz="2000" dirty="0" smtClean="0"/>
                        <a:t>-N-rich groundwater)</a:t>
                      </a:r>
                      <a:endParaRPr lang="en-GB" sz="2000" dirty="0"/>
                    </a:p>
                  </a:txBody>
                  <a:tcPr>
                    <a:solidFill>
                      <a:srgbClr val="1F78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S2</a:t>
                      </a:r>
                      <a:endParaRPr lang="en-GB" sz="2000" dirty="0"/>
                    </a:p>
                  </a:txBody>
                  <a:tcPr>
                    <a:solidFill>
                      <a:srgbClr val="1F78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NO</a:t>
                      </a:r>
                      <a:r>
                        <a:rPr lang="en-GB" sz="2000" baseline="-25000" dirty="0" smtClean="0">
                          <a:sym typeface="Wingdings" panose="05000000000000000000" pitchFamily="2" charset="2"/>
                        </a:rPr>
                        <a:t>3</a:t>
                      </a: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-N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1F78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2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Delayed components indicating  longer residence times and stronger water–rock interaction</a:t>
                      </a:r>
                      <a:endParaRPr lang="en-GB" sz="2000" dirty="0"/>
                    </a:p>
                  </a:txBody>
                  <a:tcPr>
                    <a:pattFill prst="ltUpDiag">
                      <a:fgClr>
                        <a:srgbClr val="E69F00"/>
                      </a:fgClr>
                      <a:bgClr>
                        <a:srgbClr val="CC79A7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S3 &amp; S4</a:t>
                      </a:r>
                      <a:endParaRPr lang="en-GB" sz="2000" dirty="0"/>
                    </a:p>
                  </a:txBody>
                  <a:tcPr>
                    <a:pattFill prst="ltUpDiag">
                      <a:fgClr>
                        <a:srgbClr val="E69F00"/>
                      </a:fgClr>
                      <a:bgClr>
                        <a:srgbClr val="CC79A7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Silica (Si) and electrical conductivity (</a:t>
                      </a:r>
                      <a:r>
                        <a:rPr lang="en-GB" sz="2000" dirty="0" err="1" smtClean="0"/>
                        <a:t>spCond</a:t>
                      </a:r>
                      <a:r>
                        <a:rPr lang="en-GB" sz="2000" dirty="0" smtClean="0"/>
                        <a:t>)</a:t>
                      </a:r>
                    </a:p>
                  </a:txBody>
                  <a:tcPr>
                    <a:pattFill prst="ltUpDiag">
                      <a:fgClr>
                        <a:srgbClr val="E69F00"/>
                      </a:fgClr>
                      <a:bgClr>
                        <a:srgbClr val="CC79A7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994816176"/>
                  </a:ext>
                </a:extLst>
              </a:tr>
            </a:tbl>
          </a:graphicData>
        </a:graphic>
      </p:graphicFrame>
      <p:sp>
        <p:nvSpPr>
          <p:cNvPr id="11" name="Rechteck 10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winkliges Dreieck 13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winkliges Dreieck 14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7464608" y="1899921"/>
            <a:ext cx="4398843" cy="4805679"/>
            <a:chOff x="7464608" y="1899921"/>
            <a:chExt cx="4398843" cy="480567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48" b="12510"/>
            <a:stretch/>
          </p:blipFill>
          <p:spPr>
            <a:xfrm>
              <a:off x="7739814" y="4224143"/>
              <a:ext cx="4123637" cy="2052320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8261245" y="6243935"/>
              <a:ext cx="35141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    S1         S2        S3        S4</a:t>
              </a:r>
              <a:endParaRPr lang="en-GB" sz="24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233305" y="2064404"/>
              <a:ext cx="35141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Si (n=44)</a:t>
              </a:r>
              <a:endParaRPr lang="en-GB" sz="2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261245" y="4283613"/>
              <a:ext cx="35141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err="1" smtClean="0"/>
                <a:t>spCond</a:t>
              </a:r>
              <a:r>
                <a:rPr lang="en-GB" sz="2400" dirty="0" smtClean="0"/>
                <a:t> (n=69)</a:t>
              </a:r>
              <a:endParaRPr lang="en-GB" sz="24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8232721" y="3499226"/>
              <a:ext cx="8479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6.8%</a:t>
              </a:r>
              <a:endParaRPr lang="en-GB" sz="24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152555" y="3538078"/>
              <a:ext cx="80401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4.5%</a:t>
              </a:r>
              <a:endParaRPr lang="en-GB" sz="24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860862" y="3228324"/>
              <a:ext cx="9804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20.5%</a:t>
              </a:r>
              <a:endParaRPr lang="en-GB" sz="24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0802037" y="2299069"/>
              <a:ext cx="9656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68.2%</a:t>
              </a:r>
              <a:endParaRPr lang="en-GB" sz="24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217480" y="5558890"/>
              <a:ext cx="9566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10.1%</a:t>
              </a:r>
              <a:endParaRPr lang="en-GB" sz="2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9080624" y="5486461"/>
              <a:ext cx="95641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14.5%</a:t>
              </a:r>
              <a:endParaRPr lang="en-GB" sz="24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0814049" y="4776701"/>
              <a:ext cx="9416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60.7%</a:t>
              </a:r>
              <a:endParaRPr lang="en-GB" sz="2400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9948951" y="5305379"/>
              <a:ext cx="9804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 smtClean="0"/>
                <a:t>23.2%</a:t>
              </a:r>
              <a:endParaRPr lang="en-GB" sz="2400" dirty="0"/>
            </a:p>
          </p:txBody>
        </p:sp>
        <p:sp>
          <p:nvSpPr>
            <p:cNvPr id="30" name="Textfeld 29"/>
            <p:cNvSpPr txBox="1"/>
            <p:nvPr/>
          </p:nvSpPr>
          <p:spPr>
            <a:xfrm rot="16200000">
              <a:off x="6603247" y="2761282"/>
              <a:ext cx="21843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Catchments (%)</a:t>
              </a:r>
              <a:endParaRPr lang="en-GB" sz="2400" dirty="0"/>
            </a:p>
          </p:txBody>
        </p:sp>
        <p:sp>
          <p:nvSpPr>
            <p:cNvPr id="31" name="Textfeld 30"/>
            <p:cNvSpPr txBox="1"/>
            <p:nvPr/>
          </p:nvSpPr>
          <p:spPr>
            <a:xfrm rot="16200000">
              <a:off x="6606910" y="5004903"/>
              <a:ext cx="21770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Catchments (%)</a:t>
              </a:r>
              <a:endParaRPr lang="en-GB" sz="2400" dirty="0"/>
            </a:p>
          </p:txBody>
        </p:sp>
        <p:sp>
          <p:nvSpPr>
            <p:cNvPr id="2" name="Rechteck 1"/>
            <p:cNvSpPr/>
            <p:nvPr/>
          </p:nvSpPr>
          <p:spPr>
            <a:xfrm>
              <a:off x="8394192" y="4128915"/>
              <a:ext cx="3282696" cy="76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Grafik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0" b="34100"/>
          <a:stretch/>
        </p:blipFill>
        <p:spPr>
          <a:xfrm>
            <a:off x="615177" y="3402394"/>
            <a:ext cx="6802879" cy="2164087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0" y="2739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5" name="Inhaltsplatzhalter 18"/>
          <p:cNvSpPr txBox="1">
            <a:spLocks/>
          </p:cNvSpPr>
          <p:nvPr/>
        </p:nvSpPr>
        <p:spPr>
          <a:xfrm>
            <a:off x="6172200" y="1229360"/>
            <a:ext cx="5181600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/>
              <a:t>es</a:t>
            </a:r>
            <a:r>
              <a:rPr lang="en-GB" sz="2400" dirty="0" smtClean="0"/>
              <a:t>. </a:t>
            </a:r>
          </a:p>
          <a:p>
            <a:endParaRPr lang="en-GB" dirty="0"/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Kreis 29"/>
          <p:cNvSpPr/>
          <p:nvPr/>
        </p:nvSpPr>
        <p:spPr>
          <a:xfrm rot="5400000">
            <a:off x="8558860" y="-5531653"/>
            <a:ext cx="7272000" cy="12672000"/>
          </a:xfrm>
          <a:prstGeom prst="pie">
            <a:avLst>
              <a:gd name="adj1" fmla="val 21594577"/>
              <a:gd name="adj2" fmla="val 5427127"/>
            </a:avLst>
          </a:prstGeom>
          <a:solidFill>
            <a:srgbClr val="A5A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8718372" y="4628229"/>
            <a:ext cx="2503539" cy="1650562"/>
            <a:chOff x="5971803" y="4776651"/>
            <a:chExt cx="2503539" cy="1650562"/>
          </a:xfrm>
        </p:grpSpPr>
        <p:grpSp>
          <p:nvGrpSpPr>
            <p:cNvPr id="32" name="Gruppieren 31"/>
            <p:cNvGrpSpPr>
              <a:grpSpLocks noChangeAspect="1"/>
            </p:cNvGrpSpPr>
            <p:nvPr/>
          </p:nvGrpSpPr>
          <p:grpSpPr>
            <a:xfrm>
              <a:off x="6229125" y="4776651"/>
              <a:ext cx="2191454" cy="1546052"/>
              <a:chOff x="656121" y="4977270"/>
              <a:chExt cx="2362841" cy="1666963"/>
            </a:xfrm>
          </p:grpSpPr>
          <p:pic>
            <p:nvPicPr>
              <p:cNvPr id="35" name="Grafik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1" t="83654" r="49584" b="1618"/>
              <a:stretch/>
            </p:blipFill>
            <p:spPr>
              <a:xfrm>
                <a:off x="714084" y="4977270"/>
                <a:ext cx="2304878" cy="822960"/>
              </a:xfrm>
              <a:prstGeom prst="rect">
                <a:avLst/>
              </a:prstGeom>
            </p:spPr>
          </p:pic>
          <p:pic>
            <p:nvPicPr>
              <p:cNvPr id="36" name="Grafik 3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29" t="83109" r="30514" b="2163"/>
              <a:stretch/>
            </p:blipFill>
            <p:spPr>
              <a:xfrm>
                <a:off x="656121" y="5541799"/>
                <a:ext cx="1926881" cy="822960"/>
              </a:xfrm>
              <a:prstGeom prst="rect">
                <a:avLst/>
              </a:prstGeom>
            </p:spPr>
          </p:pic>
          <p:pic>
            <p:nvPicPr>
              <p:cNvPr id="38" name="Grafik 3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63" t="83109" r="23871" b="11155"/>
              <a:stretch/>
            </p:blipFill>
            <p:spPr>
              <a:xfrm>
                <a:off x="672406" y="6323712"/>
                <a:ext cx="660400" cy="320521"/>
              </a:xfrm>
              <a:prstGeom prst="rect">
                <a:avLst/>
              </a:prstGeom>
            </p:spPr>
          </p:pic>
        </p:grpSp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1" t="90230" r="17550" b="2163"/>
            <a:stretch/>
          </p:blipFill>
          <p:spPr>
            <a:xfrm>
              <a:off x="7185541" y="6032992"/>
              <a:ext cx="1168775" cy="394221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5971803" y="4937877"/>
              <a:ext cx="25035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chemical parameters</a:t>
              </a:r>
              <a:endParaRPr lang="en-GB" sz="2000" b="1" dirty="0"/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8189223" y="853861"/>
            <a:ext cx="3440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count distribution (n=74)</a:t>
            </a:r>
            <a:endParaRPr lang="en-GB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/>
          <a:stretch/>
        </p:blipFill>
        <p:spPr>
          <a:xfrm>
            <a:off x="7199580" y="711200"/>
            <a:ext cx="5022089" cy="29999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993875" y="660681"/>
            <a:ext cx="5090160" cy="296458"/>
          </a:xfrm>
          <a:prstGeom prst="rect">
            <a:avLst/>
          </a:prstGeom>
          <a:solidFill>
            <a:srgbClr val="A5A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Inhaltsplatzhalter 2"/>
          <p:cNvSpPr txBox="1">
            <a:spLocks/>
          </p:cNvSpPr>
          <p:nvPr/>
        </p:nvSpPr>
        <p:spPr>
          <a:xfrm>
            <a:off x="838200" y="1229360"/>
            <a:ext cx="5181600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Overall</a:t>
            </a:r>
            <a:r>
              <a:rPr lang="en-GB" dirty="0"/>
              <a:t>, </a:t>
            </a:r>
            <a:r>
              <a:rPr lang="en-GB" dirty="0" err="1" smtClean="0"/>
              <a:t>hydrochemical</a:t>
            </a:r>
            <a:r>
              <a:rPr lang="en-GB" dirty="0" smtClean="0"/>
              <a:t> </a:t>
            </a:r>
            <a:r>
              <a:rPr lang="en-GB" dirty="0"/>
              <a:t>gradients </a:t>
            </a:r>
            <a:r>
              <a:rPr lang="en-GB" dirty="0" smtClean="0"/>
              <a:t>reflect </a:t>
            </a:r>
            <a:r>
              <a:rPr lang="en-GB" dirty="0"/>
              <a:t>increasing residence time along flow paths, supporting the </a:t>
            </a:r>
            <a:r>
              <a:rPr lang="en-GB" dirty="0" smtClean="0"/>
              <a:t>interpretation </a:t>
            </a:r>
            <a:r>
              <a:rPr lang="en-GB" dirty="0"/>
              <a:t>of DFI-derived components as </a:t>
            </a:r>
            <a:r>
              <a:rPr lang="en-GB" dirty="0" smtClean="0"/>
              <a:t>hydrological and </a:t>
            </a:r>
            <a:r>
              <a:rPr lang="en-GB" dirty="0" err="1" smtClean="0"/>
              <a:t>hydrochemical</a:t>
            </a:r>
            <a:r>
              <a:rPr lang="en-GB" dirty="0" smtClean="0"/>
              <a:t> meaningful.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41232" y="5508502"/>
            <a:ext cx="700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storages     1                   2                   3                   4</a:t>
            </a:r>
            <a:endParaRPr lang="en-GB" sz="2400" b="1" dirty="0"/>
          </a:p>
        </p:txBody>
      </p:sp>
      <p:sp>
        <p:nvSpPr>
          <p:cNvPr id="40" name="Rechteck 39"/>
          <p:cNvSpPr/>
          <p:nvPr/>
        </p:nvSpPr>
        <p:spPr>
          <a:xfrm>
            <a:off x="8397551" y="3638752"/>
            <a:ext cx="3794449" cy="81577"/>
          </a:xfrm>
          <a:prstGeom prst="rect">
            <a:avLst/>
          </a:prstGeom>
          <a:solidFill>
            <a:srgbClr val="A5A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Bogen 17"/>
          <p:cNvSpPr/>
          <p:nvPr/>
        </p:nvSpPr>
        <p:spPr>
          <a:xfrm rot="5642852">
            <a:off x="6636474" y="704202"/>
            <a:ext cx="2294619" cy="5551912"/>
          </a:xfrm>
          <a:prstGeom prst="arc">
            <a:avLst/>
          </a:prstGeom>
          <a:ln w="76200">
            <a:solidFill>
              <a:srgbClr val="4C7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/>
          <p:cNvSpPr/>
          <p:nvPr/>
        </p:nvSpPr>
        <p:spPr>
          <a:xfrm>
            <a:off x="9932110" y="1625600"/>
            <a:ext cx="1168775" cy="1816794"/>
          </a:xfrm>
          <a:prstGeom prst="rect">
            <a:avLst/>
          </a:prstGeom>
          <a:solidFill>
            <a:srgbClr val="4C78A8">
              <a:alpha val="10196"/>
            </a:srgbClr>
          </a:solidFill>
          <a:ln>
            <a:solidFill>
              <a:srgbClr val="4C7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7537601" y="4624606"/>
            <a:ext cx="174728" cy="4330"/>
          </a:xfrm>
          <a:prstGeom prst="straightConnector1">
            <a:avLst/>
          </a:prstGeom>
          <a:ln w="76200">
            <a:solidFill>
              <a:srgbClr val="4C78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b="45566"/>
          <a:stretch/>
        </p:blipFill>
        <p:spPr>
          <a:xfrm>
            <a:off x="391778" y="3638752"/>
            <a:ext cx="7951802" cy="2154403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0" y="2739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5" name="Inhaltsplatzhalter 18"/>
          <p:cNvSpPr txBox="1">
            <a:spLocks/>
          </p:cNvSpPr>
          <p:nvPr/>
        </p:nvSpPr>
        <p:spPr>
          <a:xfrm>
            <a:off x="6172200" y="1229360"/>
            <a:ext cx="5181600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/>
              <a:t>es</a:t>
            </a:r>
            <a:r>
              <a:rPr lang="en-GB" sz="2400" dirty="0" smtClean="0"/>
              <a:t>. </a:t>
            </a:r>
          </a:p>
          <a:p>
            <a:endParaRPr lang="en-GB" dirty="0"/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1105658" y="5658912"/>
            <a:ext cx="736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</a:t>
            </a:r>
            <a:r>
              <a:rPr lang="en-GB" sz="2400" b="1" dirty="0" smtClean="0"/>
              <a:t>torages</a:t>
            </a:r>
            <a:endParaRPr lang="en-GB" sz="2400" b="1" dirty="0"/>
          </a:p>
        </p:txBody>
      </p:sp>
      <p:sp>
        <p:nvSpPr>
          <p:cNvPr id="30" name="Kreis 29"/>
          <p:cNvSpPr/>
          <p:nvPr/>
        </p:nvSpPr>
        <p:spPr>
          <a:xfrm rot="5400000">
            <a:off x="8558860" y="-5531653"/>
            <a:ext cx="7272000" cy="12672000"/>
          </a:xfrm>
          <a:prstGeom prst="pie">
            <a:avLst>
              <a:gd name="adj1" fmla="val 21594577"/>
              <a:gd name="adj2" fmla="val 5427127"/>
            </a:avLst>
          </a:prstGeom>
          <a:solidFill>
            <a:srgbClr val="A5A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8718372" y="4628229"/>
            <a:ext cx="2503539" cy="1650562"/>
            <a:chOff x="5971803" y="4776651"/>
            <a:chExt cx="2503539" cy="1650562"/>
          </a:xfrm>
        </p:grpSpPr>
        <p:grpSp>
          <p:nvGrpSpPr>
            <p:cNvPr id="32" name="Gruppieren 31"/>
            <p:cNvGrpSpPr>
              <a:grpSpLocks noChangeAspect="1"/>
            </p:cNvGrpSpPr>
            <p:nvPr/>
          </p:nvGrpSpPr>
          <p:grpSpPr>
            <a:xfrm>
              <a:off x="6229125" y="4776651"/>
              <a:ext cx="2191454" cy="1546052"/>
              <a:chOff x="656121" y="4977270"/>
              <a:chExt cx="2362841" cy="1666963"/>
            </a:xfrm>
          </p:grpSpPr>
          <p:pic>
            <p:nvPicPr>
              <p:cNvPr id="35" name="Grafik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1" t="83654" r="49584" b="1618"/>
              <a:stretch/>
            </p:blipFill>
            <p:spPr>
              <a:xfrm>
                <a:off x="714084" y="4977270"/>
                <a:ext cx="2304878" cy="822960"/>
              </a:xfrm>
              <a:prstGeom prst="rect">
                <a:avLst/>
              </a:prstGeom>
            </p:spPr>
          </p:pic>
          <p:pic>
            <p:nvPicPr>
              <p:cNvPr id="36" name="Grafik 3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29" t="83109" r="30514" b="2163"/>
              <a:stretch/>
            </p:blipFill>
            <p:spPr>
              <a:xfrm>
                <a:off x="656121" y="5541799"/>
                <a:ext cx="1926881" cy="822960"/>
              </a:xfrm>
              <a:prstGeom prst="rect">
                <a:avLst/>
              </a:prstGeom>
            </p:spPr>
          </p:pic>
          <p:pic>
            <p:nvPicPr>
              <p:cNvPr id="38" name="Grafik 3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63" t="83109" r="23871" b="11155"/>
              <a:stretch/>
            </p:blipFill>
            <p:spPr>
              <a:xfrm>
                <a:off x="672406" y="6323712"/>
                <a:ext cx="660400" cy="320521"/>
              </a:xfrm>
              <a:prstGeom prst="rect">
                <a:avLst/>
              </a:prstGeom>
            </p:spPr>
          </p:pic>
        </p:grpSp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1" t="90230" r="17550" b="2163"/>
            <a:stretch/>
          </p:blipFill>
          <p:spPr>
            <a:xfrm>
              <a:off x="7185541" y="6032992"/>
              <a:ext cx="1168775" cy="394221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5971803" y="4937877"/>
              <a:ext cx="25035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chemical parameters</a:t>
              </a:r>
              <a:endParaRPr lang="en-GB" sz="2000" b="1" dirty="0"/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8189223" y="853861"/>
            <a:ext cx="3440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count distribution (n=74)</a:t>
            </a:r>
            <a:endParaRPr lang="en-GB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/>
          <a:stretch/>
        </p:blipFill>
        <p:spPr>
          <a:xfrm>
            <a:off x="7199580" y="711200"/>
            <a:ext cx="5022089" cy="29999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993875" y="660681"/>
            <a:ext cx="5090160" cy="296458"/>
          </a:xfrm>
          <a:prstGeom prst="rect">
            <a:avLst/>
          </a:prstGeom>
          <a:solidFill>
            <a:srgbClr val="A5A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Inhaltsplatzhalter 2"/>
          <p:cNvSpPr txBox="1">
            <a:spLocks/>
          </p:cNvSpPr>
          <p:nvPr/>
        </p:nvSpPr>
        <p:spPr>
          <a:xfrm>
            <a:off x="838200" y="1229360"/>
            <a:ext cx="598658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Median Z-scores were calculated </a:t>
            </a:r>
            <a:r>
              <a:rPr lang="en-GB" dirty="0" smtClean="0"/>
              <a:t>for      </a:t>
            </a:r>
            <a:r>
              <a:rPr lang="en-GB" dirty="0"/>
              <a:t>each catchment and subsequently </a:t>
            </a:r>
            <a:r>
              <a:rPr lang="en-GB" dirty="0" smtClean="0"/>
              <a:t> averaged </a:t>
            </a:r>
            <a:r>
              <a:rPr lang="en-GB" dirty="0"/>
              <a:t>across </a:t>
            </a:r>
            <a:r>
              <a:rPr lang="en-GB" dirty="0" smtClean="0"/>
              <a:t>catchments,      representing </a:t>
            </a:r>
            <a:r>
              <a:rPr lang="en-GB" dirty="0"/>
              <a:t>generalized </a:t>
            </a:r>
            <a:r>
              <a:rPr lang="en-GB" dirty="0" err="1" smtClean="0"/>
              <a:t>hydrochemical</a:t>
            </a:r>
            <a:r>
              <a:rPr lang="en-GB" dirty="0" smtClean="0"/>
              <a:t> </a:t>
            </a:r>
            <a:r>
              <a:rPr lang="en-GB" dirty="0"/>
              <a:t>gradients along flow paths, supporting the interpretation of </a:t>
            </a:r>
            <a:r>
              <a:rPr lang="en-GB" dirty="0" smtClean="0"/>
              <a:t>DFI</a:t>
            </a:r>
            <a:r>
              <a:rPr lang="en-GB" baseline="30000" dirty="0" smtClean="0"/>
              <a:t>+</a:t>
            </a:r>
            <a:r>
              <a:rPr lang="en-GB" dirty="0" smtClean="0"/>
              <a:t>-</a:t>
            </a:r>
            <a:r>
              <a:rPr lang="en-GB" dirty="0"/>
              <a:t>derived components as </a:t>
            </a:r>
            <a:r>
              <a:rPr lang="en-GB" dirty="0" err="1" smtClean="0"/>
              <a:t>hydrochemically</a:t>
            </a:r>
            <a:r>
              <a:rPr lang="en-GB" dirty="0" smtClean="0"/>
              <a:t> meaningful.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936969" y="3880980"/>
            <a:ext cx="5106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catchments with 4 storages (n=45)</a:t>
            </a:r>
            <a:endParaRPr lang="en-GB" sz="2400" b="1" dirty="0"/>
          </a:p>
        </p:txBody>
      </p:sp>
      <p:sp>
        <p:nvSpPr>
          <p:cNvPr id="2" name="Rechteck 1"/>
          <p:cNvSpPr/>
          <p:nvPr/>
        </p:nvSpPr>
        <p:spPr>
          <a:xfrm>
            <a:off x="8397551" y="3638752"/>
            <a:ext cx="3794449" cy="81577"/>
          </a:xfrm>
          <a:prstGeom prst="rect">
            <a:avLst/>
          </a:prstGeom>
          <a:solidFill>
            <a:srgbClr val="A5A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/>
          <p:cNvSpPr/>
          <p:nvPr/>
        </p:nvSpPr>
        <p:spPr>
          <a:xfrm>
            <a:off x="1" y="6595754"/>
            <a:ext cx="12192000" cy="281353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6229125" y="4776651"/>
            <a:ext cx="3085307" cy="1546052"/>
            <a:chOff x="656121" y="4977270"/>
            <a:chExt cx="3326599" cy="1666963"/>
          </a:xfrm>
        </p:grpSpPr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1" t="83654" r="49584" b="1618"/>
            <a:stretch/>
          </p:blipFill>
          <p:spPr>
            <a:xfrm>
              <a:off x="714084" y="4977270"/>
              <a:ext cx="2304878" cy="822960"/>
            </a:xfrm>
            <a:prstGeom prst="rect">
              <a:avLst/>
            </a:prstGeom>
          </p:spPr>
        </p:pic>
        <p:pic>
          <p:nvPicPr>
            <p:cNvPr id="63" name="Grafik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9" t="83109" r="30514" b="2163"/>
            <a:stretch/>
          </p:blipFill>
          <p:spPr>
            <a:xfrm>
              <a:off x="656121" y="5541799"/>
              <a:ext cx="1926881" cy="822960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3018962" y="5388750"/>
              <a:ext cx="963758" cy="478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3" t="83109" r="23871" b="11155"/>
            <a:stretch/>
          </p:blipFill>
          <p:spPr>
            <a:xfrm>
              <a:off x="672406" y="6323712"/>
              <a:ext cx="660400" cy="320521"/>
            </a:xfrm>
            <a:prstGeom prst="rect">
              <a:avLst/>
            </a:prstGeom>
          </p:spPr>
        </p:pic>
      </p:grpSp>
      <p:sp>
        <p:nvSpPr>
          <p:cNvPr id="49" name="Rechteck 48">
            <a:hlinkClick r:id="rId4" action="ppaction://hlinksldjump"/>
          </p:cNvPr>
          <p:cNvSpPr/>
          <p:nvPr/>
        </p:nvSpPr>
        <p:spPr>
          <a:xfrm>
            <a:off x="9065902" y="617664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hteck 34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feld 39"/>
          <p:cNvSpPr txBox="1"/>
          <p:nvPr/>
        </p:nvSpPr>
        <p:spPr>
          <a:xfrm>
            <a:off x="125717" y="158950"/>
            <a:ext cx="120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Are hydro-graphically assessed streamflow components hydro-chemically meaningful?</a:t>
            </a:r>
            <a:endParaRPr lang="en-GB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1" y="914401"/>
            <a:ext cx="12192000" cy="281353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feld 43"/>
          <p:cNvSpPr txBox="1"/>
          <p:nvPr/>
        </p:nvSpPr>
        <p:spPr>
          <a:xfrm>
            <a:off x="125717" y="886365"/>
            <a:ext cx="342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Sofia Frietsch </a:t>
            </a:r>
            <a:r>
              <a:rPr lang="en-GB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and Tobias </a:t>
            </a:r>
            <a:r>
              <a:rPr lang="en-GB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Schütz</a:t>
            </a:r>
            <a:r>
              <a:rPr lang="en-GB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GB" dirty="0">
              <a:solidFill>
                <a:schemeClr val="bg1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Rechteck 46">
            <a:hlinkClick r:id="rId4" action="ppaction://hlinksldjump"/>
          </p:cNvPr>
          <p:cNvSpPr/>
          <p:nvPr/>
        </p:nvSpPr>
        <p:spPr>
          <a:xfrm>
            <a:off x="9987280" y="617696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hteck 47">
            <a:hlinkClick r:id="rId5" action="ppaction://hlinksldjump"/>
          </p:cNvPr>
          <p:cNvSpPr/>
          <p:nvPr/>
        </p:nvSpPr>
        <p:spPr>
          <a:xfrm>
            <a:off x="10908658" y="6176961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htwinkliges Dreieck 49">
            <a:hlinkClick r:id="rId4" action="ppaction://hlinksldjump"/>
          </p:cNvPr>
          <p:cNvSpPr/>
          <p:nvPr/>
        </p:nvSpPr>
        <p:spPr>
          <a:xfrm rot="2698091">
            <a:off x="934466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htwinkliges Dreieck 50">
            <a:hlinkClick r:id="rId5" action="ppaction://hlinksldjump"/>
          </p:cNvPr>
          <p:cNvSpPr/>
          <p:nvPr/>
        </p:nvSpPr>
        <p:spPr>
          <a:xfrm rot="13493398">
            <a:off x="1109089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28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r="66830" b="12189"/>
          <a:stretch/>
        </p:blipFill>
        <p:spPr>
          <a:xfrm>
            <a:off x="7848392" y="2078603"/>
            <a:ext cx="2033918" cy="1443760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8" r="65868" b="11650"/>
          <a:stretch/>
        </p:blipFill>
        <p:spPr>
          <a:xfrm>
            <a:off x="9879921" y="2037929"/>
            <a:ext cx="2165172" cy="1514914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b="45566"/>
          <a:stretch/>
        </p:blipFill>
        <p:spPr>
          <a:xfrm>
            <a:off x="373896" y="4886960"/>
            <a:ext cx="5725659" cy="1551268"/>
          </a:xfrm>
          <a:prstGeom prst="rect">
            <a:avLst/>
          </a:prstGeom>
        </p:spPr>
      </p:pic>
      <p:grpSp>
        <p:nvGrpSpPr>
          <p:cNvPr id="67" name="Gruppieren 66"/>
          <p:cNvGrpSpPr>
            <a:grpSpLocks noChangeAspect="1"/>
          </p:cNvGrpSpPr>
          <p:nvPr/>
        </p:nvGrpSpPr>
        <p:grpSpPr>
          <a:xfrm>
            <a:off x="1" y="1314565"/>
            <a:ext cx="5404167" cy="3383029"/>
            <a:chOff x="5887387" y="1463040"/>
            <a:chExt cx="6039093" cy="378049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5"/>
            <a:stretch/>
          </p:blipFill>
          <p:spPr>
            <a:xfrm>
              <a:off x="6095999" y="1548647"/>
              <a:ext cx="5830481" cy="3455216"/>
            </a:xfrm>
            <a:prstGeom prst="rect">
              <a:avLst/>
            </a:prstGeom>
          </p:spPr>
        </p:pic>
        <p:sp>
          <p:nvSpPr>
            <p:cNvPr id="64" name="Textfeld 63"/>
            <p:cNvSpPr txBox="1"/>
            <p:nvPr/>
          </p:nvSpPr>
          <p:spPr>
            <a:xfrm>
              <a:off x="6688715" y="4727630"/>
              <a:ext cx="5144651" cy="515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Filter: Delay N (0-60 days)</a:t>
              </a:r>
            </a:p>
          </p:txBody>
        </p:sp>
        <p:sp>
          <p:nvSpPr>
            <p:cNvPr id="65" name="Textfeld 64"/>
            <p:cNvSpPr txBox="1"/>
            <p:nvPr/>
          </p:nvSpPr>
          <p:spPr>
            <a:xfrm rot="16200000">
              <a:off x="4589140" y="2761287"/>
              <a:ext cx="30581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DFI</a:t>
              </a:r>
              <a:endParaRPr lang="en-GB" sz="2400" dirty="0"/>
            </a:p>
          </p:txBody>
        </p:sp>
      </p:grpSp>
      <p:sp>
        <p:nvSpPr>
          <p:cNvPr id="68" name="Geschweifte Klammer rechts 67"/>
          <p:cNvSpPr/>
          <p:nvPr/>
        </p:nvSpPr>
        <p:spPr>
          <a:xfrm>
            <a:off x="5331473" y="1386538"/>
            <a:ext cx="540852" cy="13344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Geschweifte Klammer rechts 68"/>
          <p:cNvSpPr/>
          <p:nvPr/>
        </p:nvSpPr>
        <p:spPr>
          <a:xfrm>
            <a:off x="5320845" y="2720976"/>
            <a:ext cx="540852" cy="6464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Geschweifte Klammer rechts 69"/>
          <p:cNvSpPr/>
          <p:nvPr/>
        </p:nvSpPr>
        <p:spPr>
          <a:xfrm>
            <a:off x="5371347" y="3367462"/>
            <a:ext cx="540852" cy="43385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Geschweifte Klammer rechts 70"/>
          <p:cNvSpPr/>
          <p:nvPr/>
        </p:nvSpPr>
        <p:spPr>
          <a:xfrm>
            <a:off x="5366267" y="3801319"/>
            <a:ext cx="540852" cy="26368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feld 72"/>
          <p:cNvSpPr txBox="1"/>
          <p:nvPr/>
        </p:nvSpPr>
        <p:spPr>
          <a:xfrm>
            <a:off x="5908792" y="1822923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S1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5908792" y="2778463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S2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5908792" y="3317069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S3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5891625" y="3702331"/>
            <a:ext cx="674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S4</a:t>
            </a:r>
          </a:p>
        </p:txBody>
      </p:sp>
      <p:sp>
        <p:nvSpPr>
          <p:cNvPr id="87" name="Trapezoid 86"/>
          <p:cNvSpPr/>
          <p:nvPr/>
        </p:nvSpPr>
        <p:spPr>
          <a:xfrm rot="5400000">
            <a:off x="5709820" y="2099360"/>
            <a:ext cx="2826213" cy="1296345"/>
          </a:xfrm>
          <a:prstGeom prst="trapezoid">
            <a:avLst>
              <a:gd name="adj" fmla="val 22795"/>
            </a:avLst>
          </a:prstGeom>
          <a:solidFill>
            <a:srgbClr val="1D196D">
              <a:alpha val="3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feld 87"/>
          <p:cNvSpPr txBox="1"/>
          <p:nvPr/>
        </p:nvSpPr>
        <p:spPr>
          <a:xfrm>
            <a:off x="595609" y="1435776"/>
            <a:ext cx="5285504" cy="41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CDC: Catchment HBEF (USA)</a:t>
            </a:r>
            <a:endParaRPr lang="en-GB" sz="2400" dirty="0"/>
          </a:p>
        </p:txBody>
      </p:sp>
      <p:sp>
        <p:nvSpPr>
          <p:cNvPr id="36" name="Textfeld 35"/>
          <p:cNvSpPr txBox="1"/>
          <p:nvPr/>
        </p:nvSpPr>
        <p:spPr>
          <a:xfrm>
            <a:off x="8490419" y="3446498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10521948" y="3440318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38" name="Textfeld 37"/>
          <p:cNvSpPr txBox="1"/>
          <p:nvPr/>
        </p:nvSpPr>
        <p:spPr>
          <a:xfrm>
            <a:off x="1433324" y="4939851"/>
            <a:ext cx="360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/>
              <a:t>Catchments with 4 storages</a:t>
            </a:r>
            <a:endParaRPr lang="en-GB" sz="2400" u="sng" dirty="0"/>
          </a:p>
        </p:txBody>
      </p:sp>
      <p:sp>
        <p:nvSpPr>
          <p:cNvPr id="3" name="Rechteck 2"/>
          <p:cNvSpPr/>
          <p:nvPr/>
        </p:nvSpPr>
        <p:spPr>
          <a:xfrm>
            <a:off x="6978157" y="4357544"/>
            <a:ext cx="1726559" cy="229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feld 38"/>
          <p:cNvSpPr txBox="1"/>
          <p:nvPr/>
        </p:nvSpPr>
        <p:spPr>
          <a:xfrm>
            <a:off x="8227043" y="1601746"/>
            <a:ext cx="360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progressive separation 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8650624" y="2063411"/>
            <a:ext cx="1036320" cy="1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10665073" y="2063411"/>
            <a:ext cx="1036320" cy="1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332525" y="4731748"/>
            <a:ext cx="8183813" cy="52735"/>
          </a:xfrm>
          <a:prstGeom prst="line">
            <a:avLst/>
          </a:prstGeom>
          <a:ln w="76200">
            <a:solidFill>
              <a:srgbClr val="1D1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8944536" y="4240872"/>
            <a:ext cx="3078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DFI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-components confirming </a:t>
            </a:r>
            <a:r>
              <a:rPr lang="en-GB" sz="2400" dirty="0"/>
              <a:t>their hydro-chemical relevance.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581706" y="4307815"/>
            <a:ext cx="324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!</a:t>
            </a:r>
            <a:endParaRPr lang="en-GB" sz="6000" dirty="0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1" t="90230" r="17550" b="2163"/>
          <a:stretch/>
        </p:blipFill>
        <p:spPr>
          <a:xfrm>
            <a:off x="7185541" y="6032992"/>
            <a:ext cx="1168775" cy="394221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8516338" y="4059509"/>
            <a:ext cx="3548046" cy="1542684"/>
          </a:xfrm>
          <a:prstGeom prst="rect">
            <a:avLst/>
          </a:prstGeom>
          <a:solidFill>
            <a:srgbClr val="1D196D">
              <a:alpha val="1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19" y="2291376"/>
            <a:ext cx="883744" cy="883744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>
            <a:off x="3942080" y="2280872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1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3941910" y="2973694"/>
            <a:ext cx="1432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Storage 2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777122" y="3339189"/>
            <a:ext cx="6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S3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777122" y="3682220"/>
            <a:ext cx="6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S4</a:t>
            </a:r>
          </a:p>
        </p:txBody>
      </p:sp>
      <p:sp>
        <p:nvSpPr>
          <p:cNvPr id="77" name="Rechteck 76"/>
          <p:cNvSpPr/>
          <p:nvPr/>
        </p:nvSpPr>
        <p:spPr>
          <a:xfrm>
            <a:off x="5971803" y="1337784"/>
            <a:ext cx="487789" cy="2826212"/>
          </a:xfrm>
          <a:prstGeom prst="rect">
            <a:avLst/>
          </a:prstGeom>
          <a:solidFill>
            <a:srgbClr val="1D196D">
              <a:alpha val="4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extfeld 81"/>
          <p:cNvSpPr txBox="1"/>
          <p:nvPr/>
        </p:nvSpPr>
        <p:spPr>
          <a:xfrm>
            <a:off x="5971803" y="4937877"/>
            <a:ext cx="25035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chemical parameters</a:t>
            </a:r>
            <a:endParaRPr lang="en-GB" sz="2000" b="1" dirty="0"/>
          </a:p>
        </p:txBody>
      </p:sp>
      <p:sp>
        <p:nvSpPr>
          <p:cNvPr id="83" name="Textfeld 82"/>
          <p:cNvSpPr txBox="1"/>
          <p:nvPr/>
        </p:nvSpPr>
        <p:spPr>
          <a:xfrm>
            <a:off x="2884554" y="6237875"/>
            <a:ext cx="13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torages</a:t>
            </a:r>
            <a:endParaRPr lang="en-GB" sz="2400" dirty="0"/>
          </a:p>
        </p:txBody>
      </p:sp>
      <p:sp>
        <p:nvSpPr>
          <p:cNvPr id="78" name="Rechteck 77"/>
          <p:cNvSpPr/>
          <p:nvPr/>
        </p:nvSpPr>
        <p:spPr>
          <a:xfrm>
            <a:off x="7769929" y="1624684"/>
            <a:ext cx="4294455" cy="2240480"/>
          </a:xfrm>
          <a:prstGeom prst="rect">
            <a:avLst/>
          </a:prstGeom>
          <a:solidFill>
            <a:srgbClr val="1D196D">
              <a:alpha val="10000"/>
            </a:srgbClr>
          </a:solidFill>
          <a:ln w="38100">
            <a:solidFill>
              <a:srgbClr val="1D1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feld 56"/>
          <p:cNvSpPr txBox="1"/>
          <p:nvPr/>
        </p:nvSpPr>
        <p:spPr>
          <a:xfrm>
            <a:off x="6487633" y="3199915"/>
            <a:ext cx="1255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PICO 4.15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2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38200" y="1229360"/>
            <a:ext cx="10319327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Concentration–discharge </a:t>
            </a:r>
            <a:r>
              <a:rPr lang="en-GB" dirty="0"/>
              <a:t>relationships further demonstrate a strong </a:t>
            </a:r>
            <a:r>
              <a:rPr lang="en-GB" dirty="0" smtClean="0"/>
              <a:t>coupling (p &lt; 0.1) </a:t>
            </a:r>
            <a:r>
              <a:rPr lang="en-GB" dirty="0"/>
              <a:t>between flow dynamics and solute </a:t>
            </a:r>
            <a:r>
              <a:rPr lang="en-GB" dirty="0" smtClean="0"/>
              <a:t>behaviour in each streamflow component. </a:t>
            </a:r>
            <a:r>
              <a:rPr lang="en-GB" dirty="0"/>
              <a:t>However, these signals are not strictly </a:t>
            </a:r>
            <a:r>
              <a:rPr lang="en-GB" dirty="0" err="1"/>
              <a:t>chemostatic</a:t>
            </a:r>
            <a:r>
              <a:rPr lang="en-GB" dirty="0"/>
              <a:t> but vary with discharge and </a:t>
            </a:r>
            <a:r>
              <a:rPr lang="en-GB" dirty="0" smtClean="0"/>
              <a:t>season.</a:t>
            </a:r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4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3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ome, Family, House Icon - Home Button Png Transparent, Png Download -  kind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8025812" y="6457890"/>
            <a:ext cx="41661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EC (</a:t>
            </a:r>
            <a:r>
              <a:rPr lang="en-GB" sz="2000" dirty="0" err="1" smtClean="0"/>
              <a:t>spCond</a:t>
            </a:r>
            <a:r>
              <a:rPr lang="en-GB" sz="2000" dirty="0" smtClean="0"/>
              <a:t>) – electrical conductivity</a:t>
            </a:r>
            <a:endParaRPr lang="en-GB" sz="2000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125717" y="4690015"/>
            <a:ext cx="2051228" cy="2167985"/>
            <a:chOff x="125717" y="4690015"/>
            <a:chExt cx="2051228" cy="2167985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20" b="54263"/>
            <a:stretch/>
          </p:blipFill>
          <p:spPr>
            <a:xfrm>
              <a:off x="125717" y="4690015"/>
              <a:ext cx="1740549" cy="2167985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125717" y="4908184"/>
              <a:ext cx="205122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/>
                <a:t>Storage Components</a:t>
              </a:r>
              <a:endParaRPr lang="en-GB" sz="2000" b="1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151331" y="2947259"/>
            <a:ext cx="10011001" cy="2899999"/>
            <a:chOff x="934090" y="2675971"/>
            <a:chExt cx="10011001" cy="289999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090" y="2675971"/>
              <a:ext cx="4320000" cy="288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80" y="2675971"/>
              <a:ext cx="4320000" cy="2880000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8"/>
            <a:stretch/>
          </p:blipFill>
          <p:spPr>
            <a:xfrm>
              <a:off x="7428614" y="2695970"/>
              <a:ext cx="3224991" cy="2880000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>
            <a:xfrm>
              <a:off x="1097413" y="2695969"/>
              <a:ext cx="9847678" cy="232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2517469" y="2736423"/>
            <a:ext cx="744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cQ</a:t>
            </a:r>
            <a:r>
              <a:rPr lang="en-GB" sz="2400" dirty="0" smtClean="0"/>
              <a:t> relationships for a catchment in </a:t>
            </a:r>
            <a:r>
              <a:rPr lang="en-GB" sz="2400" dirty="0" err="1" smtClean="0"/>
              <a:t>Hunsrück</a:t>
            </a:r>
            <a:r>
              <a:rPr lang="en-GB" sz="2400" dirty="0" smtClean="0"/>
              <a:t> (Germany)</a:t>
            </a:r>
            <a:endParaRPr lang="en-GB" sz="2400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38200" y="1229360"/>
            <a:ext cx="11178929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c–Q relationships vary between clusters (1–4) and storage components (S1–S4), suggesting that catchment-specific drainage behaviour influences solute transport. This behaviour is closely linked to the landscape characteristics identified by PCA. </a:t>
            </a:r>
            <a:endParaRPr lang="en-GB" dirty="0" smtClean="0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8160507" y="2454414"/>
            <a:ext cx="3856622" cy="1362789"/>
            <a:chOff x="125717" y="5403450"/>
            <a:chExt cx="3403355" cy="1362789"/>
          </a:xfrm>
        </p:grpSpPr>
        <p:sp>
          <p:nvSpPr>
            <p:cNvPr id="12" name="Rechteck 11"/>
            <p:cNvSpPr/>
            <p:nvPr/>
          </p:nvSpPr>
          <p:spPr>
            <a:xfrm>
              <a:off x="125717" y="5403450"/>
              <a:ext cx="3403355" cy="13627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A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32" t="42421" r="7598" b="41426"/>
            <a:stretch/>
          </p:blipFill>
          <p:spPr>
            <a:xfrm>
              <a:off x="2977326" y="5448300"/>
              <a:ext cx="307551" cy="129540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25717" y="5642282"/>
              <a:ext cx="2474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 smtClean="0"/>
                <a:t>cluster of characteristic delay curves (CDCs)</a:t>
              </a:r>
              <a:endParaRPr lang="en-GB" sz="2000" b="1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59461" y="2454414"/>
            <a:ext cx="4640660" cy="2505414"/>
            <a:chOff x="2480305" y="2592126"/>
            <a:chExt cx="4640660" cy="2505414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0" t="6489" r="6101" b="14439"/>
            <a:stretch/>
          </p:blipFill>
          <p:spPr>
            <a:xfrm>
              <a:off x="3333750" y="2592126"/>
              <a:ext cx="3552826" cy="1998924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4" r="14369"/>
            <a:stretch/>
          </p:blipFill>
          <p:spPr>
            <a:xfrm>
              <a:off x="2480305" y="2632126"/>
              <a:ext cx="4640660" cy="2465414"/>
            </a:xfrm>
            <a:prstGeom prst="rect">
              <a:avLst/>
            </a:prstGeom>
          </p:spPr>
        </p:pic>
      </p:grp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547938" y="5082374"/>
            <a:ext cx="2602888" cy="1375476"/>
            <a:chOff x="5715628" y="3422762"/>
            <a:chExt cx="4680308" cy="2473272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2" t="9015" r="14369" b="21506"/>
            <a:stretch/>
          </p:blipFill>
          <p:spPr>
            <a:xfrm>
              <a:off x="6553199" y="3422762"/>
              <a:ext cx="3776141" cy="1882663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0" t="6489" r="6101" b="14439"/>
            <a:stretch/>
          </p:blipFill>
          <p:spPr>
            <a:xfrm>
              <a:off x="6542126" y="3422762"/>
              <a:ext cx="3552826" cy="1882663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4" r="86226"/>
            <a:stretch/>
          </p:blipFill>
          <p:spPr>
            <a:xfrm>
              <a:off x="5715628" y="3428428"/>
              <a:ext cx="746483" cy="2465414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79365" r="13641"/>
            <a:stretch/>
          </p:blipFill>
          <p:spPr>
            <a:xfrm>
              <a:off x="5715628" y="5336885"/>
              <a:ext cx="4680308" cy="559149"/>
            </a:xfrm>
            <a:prstGeom prst="rect">
              <a:avLst/>
            </a:prstGeom>
          </p:spPr>
        </p:pic>
      </p:grpSp>
      <p:sp>
        <p:nvSpPr>
          <p:cNvPr id="17" name="Textfeld 16"/>
          <p:cNvSpPr txBox="1"/>
          <p:nvPr/>
        </p:nvSpPr>
        <p:spPr>
          <a:xfrm>
            <a:off x="1168100" y="2489189"/>
            <a:ext cx="35094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Dataset </a:t>
            </a:r>
            <a:r>
              <a:rPr lang="en-GB" sz="2000" dirty="0"/>
              <a:t>1 </a:t>
            </a:r>
            <a:r>
              <a:rPr lang="en-GB" sz="2000" dirty="0" smtClean="0"/>
              <a:t>including catchments worldwide </a:t>
            </a:r>
            <a:endParaRPr lang="en-GB" sz="2000" dirty="0"/>
          </a:p>
        </p:txBody>
      </p:sp>
      <p:sp>
        <p:nvSpPr>
          <p:cNvPr id="30" name="Textfeld 29"/>
          <p:cNvSpPr txBox="1"/>
          <p:nvPr/>
        </p:nvSpPr>
        <p:spPr>
          <a:xfrm>
            <a:off x="4777683" y="2488281"/>
            <a:ext cx="3206553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 PCA explanatory variables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55511" y="5040669"/>
            <a:ext cx="37144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rgbClr val="514FF8"/>
                </a:solidFill>
              </a:rPr>
              <a:t>catchments under </a:t>
            </a:r>
            <a:r>
              <a:rPr lang="en-GB" sz="2000" dirty="0">
                <a:solidFill>
                  <a:srgbClr val="514FF8"/>
                </a:solidFill>
              </a:rPr>
              <a:t>glacial influence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048281" y="5129614"/>
            <a:ext cx="323882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under investigation</a:t>
            </a:r>
            <a:endParaRPr lang="en-GB" sz="2000" dirty="0"/>
          </a:p>
        </p:txBody>
      </p:sp>
      <p:sp>
        <p:nvSpPr>
          <p:cNvPr id="35" name="Textfeld 34"/>
          <p:cNvSpPr txBox="1"/>
          <p:nvPr/>
        </p:nvSpPr>
        <p:spPr>
          <a:xfrm>
            <a:off x="5048281" y="2990307"/>
            <a:ext cx="32091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high geological hydraulic conductivity 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5048281" y="4044747"/>
            <a:ext cx="32091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high elevation</a:t>
            </a:r>
            <a:endParaRPr lang="en-GB" sz="2000" dirty="0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r="95298" b="42365"/>
          <a:stretch/>
        </p:blipFill>
        <p:spPr>
          <a:xfrm>
            <a:off x="416503" y="4689814"/>
            <a:ext cx="254823" cy="131744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89013" r="27191"/>
          <a:stretch/>
        </p:blipFill>
        <p:spPr>
          <a:xfrm>
            <a:off x="0" y="6307780"/>
            <a:ext cx="3945712" cy="297701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8160507" y="3821442"/>
            <a:ext cx="3856621" cy="2677656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PCA</a:t>
            </a:r>
            <a:r>
              <a:rPr lang="en-GB" sz="2400" dirty="0">
                <a:solidFill>
                  <a:schemeClr val="bg1"/>
                </a:solidFill>
              </a:rPr>
              <a:t>: static </a:t>
            </a:r>
            <a:r>
              <a:rPr lang="en-GB" sz="2400" dirty="0" smtClean="0">
                <a:solidFill>
                  <a:schemeClr val="bg1"/>
                </a:solidFill>
              </a:rPr>
              <a:t>morphological </a:t>
            </a:r>
            <a:r>
              <a:rPr lang="en-GB" sz="2400" dirty="0">
                <a:solidFill>
                  <a:schemeClr val="bg1"/>
                </a:solidFill>
              </a:rPr>
              <a:t>variables (e.g. elevation, </a:t>
            </a:r>
            <a:r>
              <a:rPr lang="en-GB" sz="2400" dirty="0" smtClean="0">
                <a:solidFill>
                  <a:schemeClr val="bg1"/>
                </a:solidFill>
              </a:rPr>
              <a:t>geological </a:t>
            </a:r>
            <a:r>
              <a:rPr lang="en-GB" sz="2400" dirty="0">
                <a:solidFill>
                  <a:schemeClr val="bg1"/>
                </a:solidFill>
              </a:rPr>
              <a:t>hydraulic </a:t>
            </a:r>
            <a:r>
              <a:rPr lang="en-GB" sz="2400" dirty="0" smtClean="0">
                <a:solidFill>
                  <a:schemeClr val="bg1"/>
                </a:solidFill>
              </a:rPr>
              <a:t>conductivity</a:t>
            </a:r>
            <a:r>
              <a:rPr lang="en-GB" sz="2400" dirty="0">
                <a:solidFill>
                  <a:schemeClr val="bg1"/>
                </a:solidFill>
              </a:rPr>
              <a:t>) </a:t>
            </a:r>
            <a:r>
              <a:rPr lang="en-GB" sz="2400" dirty="0" smtClean="0">
                <a:solidFill>
                  <a:schemeClr val="bg1"/>
                </a:solidFill>
              </a:rPr>
              <a:t>dominate </a:t>
            </a:r>
            <a:r>
              <a:rPr lang="en-GB" sz="2400" dirty="0">
                <a:solidFill>
                  <a:schemeClr val="bg1"/>
                </a:solidFill>
              </a:rPr>
              <a:t>over </a:t>
            </a:r>
            <a:r>
              <a:rPr lang="en-GB" sz="2400" dirty="0" smtClean="0">
                <a:solidFill>
                  <a:schemeClr val="bg1"/>
                </a:solidFill>
              </a:rPr>
              <a:t>temporal </a:t>
            </a:r>
            <a:r>
              <a:rPr lang="en-GB" sz="2400" dirty="0">
                <a:solidFill>
                  <a:schemeClr val="bg1"/>
                </a:solidFill>
              </a:rPr>
              <a:t>hydrological </a:t>
            </a:r>
            <a:r>
              <a:rPr lang="en-GB" sz="2400" dirty="0" smtClean="0">
                <a:solidFill>
                  <a:schemeClr val="bg1"/>
                </a:solidFill>
              </a:rPr>
              <a:t>parameters </a:t>
            </a:r>
            <a:r>
              <a:rPr lang="en-GB" sz="2400" dirty="0">
                <a:solidFill>
                  <a:schemeClr val="bg1"/>
                </a:solidFill>
              </a:rPr>
              <a:t>like hydrological </a:t>
            </a:r>
            <a:r>
              <a:rPr lang="en-GB" sz="2400" dirty="0" smtClean="0">
                <a:solidFill>
                  <a:schemeClr val="bg1"/>
                </a:solidFill>
              </a:rPr>
              <a:t>regime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9" name="Pfeil nach rechts 48"/>
          <p:cNvSpPr/>
          <p:nvPr/>
        </p:nvSpPr>
        <p:spPr>
          <a:xfrm rot="10800000">
            <a:off x="4635852" y="3107537"/>
            <a:ext cx="440540" cy="447374"/>
          </a:xfrm>
          <a:prstGeom prst="rightArrow">
            <a:avLst/>
          </a:prstGeom>
          <a:solidFill>
            <a:srgbClr val="93D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Pfeil nach rechts 51"/>
          <p:cNvSpPr/>
          <p:nvPr/>
        </p:nvSpPr>
        <p:spPr>
          <a:xfrm rot="10800000">
            <a:off x="4638965" y="4093041"/>
            <a:ext cx="440540" cy="447374"/>
          </a:xfrm>
          <a:prstGeom prst="rightArrow">
            <a:avLst/>
          </a:prstGeom>
          <a:solidFill>
            <a:srgbClr val="E943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feil nach rechts 52"/>
          <p:cNvSpPr/>
          <p:nvPr/>
        </p:nvSpPr>
        <p:spPr>
          <a:xfrm rot="10800000">
            <a:off x="4396880" y="5138095"/>
            <a:ext cx="678618" cy="447374"/>
          </a:xfrm>
          <a:prstGeom prst="rightArrow">
            <a:avLst/>
          </a:prstGeom>
          <a:solidFill>
            <a:srgbClr val="514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2" t="38269" r="8262" b="39828"/>
          <a:stretch/>
        </p:blipFill>
        <p:spPr>
          <a:xfrm>
            <a:off x="10999558" y="2621555"/>
            <a:ext cx="357659" cy="1133445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85" y="2302031"/>
            <a:ext cx="4160000" cy="288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51" y="2298282"/>
            <a:ext cx="4160000" cy="28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3" y="2302031"/>
            <a:ext cx="4160000" cy="2880000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38200" y="1229360"/>
            <a:ext cx="11178929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 err="1" smtClean="0"/>
              <a:t>cQ</a:t>
            </a:r>
            <a:r>
              <a:rPr lang="en-GB" dirty="0" smtClean="0"/>
              <a:t> </a:t>
            </a:r>
            <a:r>
              <a:rPr lang="en-GB" dirty="0"/>
              <a:t>relationships vary between clusters (1–4) and storage components (S1–S4), suggesting that catchment-specific drainage behaviour influences solute transport. </a:t>
            </a:r>
            <a:endParaRPr lang="en-GB" dirty="0" smtClean="0"/>
          </a:p>
        </p:txBody>
      </p:sp>
      <p:sp>
        <p:nvSpPr>
          <p:cNvPr id="6" name="Rechteck 5">
            <a:hlinkClick r:id="rId6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7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8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8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7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ome, Family, House Icon - Home Button Png Transparent, Png Download -  kind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4598833" y="2116740"/>
            <a:ext cx="3600000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NO</a:t>
            </a:r>
            <a:r>
              <a:rPr lang="en-GB" sz="2000" b="1" baseline="-25000" dirty="0" smtClean="0">
                <a:solidFill>
                  <a:schemeClr val="bg1"/>
                </a:solidFill>
              </a:rPr>
              <a:t>3</a:t>
            </a:r>
            <a:endParaRPr lang="en-GB" sz="2000" b="1" baseline="-250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48383" y="2116740"/>
            <a:ext cx="3600000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DOC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551412" y="2116740"/>
            <a:ext cx="3600000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silicate</a:t>
            </a:r>
            <a:endParaRPr lang="en-GB" sz="2000" b="1" baseline="-25000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 rot="16200000">
            <a:off x="-695262" y="3444718"/>
            <a:ext cx="16978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/>
              <a:t>cQ</a:t>
            </a:r>
            <a:r>
              <a:rPr lang="en-GB" sz="2400" b="1" dirty="0" smtClean="0"/>
              <a:t>-slope</a:t>
            </a:r>
            <a:endParaRPr lang="en-GB" sz="2400" b="1" dirty="0"/>
          </a:p>
        </p:txBody>
      </p:sp>
      <p:sp>
        <p:nvSpPr>
          <p:cNvPr id="36" name="Rechteck 35"/>
          <p:cNvSpPr/>
          <p:nvPr/>
        </p:nvSpPr>
        <p:spPr>
          <a:xfrm>
            <a:off x="7820724" y="3323347"/>
            <a:ext cx="63679" cy="79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/>
          <p:cNvSpPr txBox="1"/>
          <p:nvPr/>
        </p:nvSpPr>
        <p:spPr>
          <a:xfrm>
            <a:off x="468993" y="4843789"/>
            <a:ext cx="39547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storage component</a:t>
            </a:r>
            <a:endParaRPr lang="en-GB" sz="24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4450280" y="4843788"/>
            <a:ext cx="39547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storage component</a:t>
            </a:r>
            <a:endParaRPr lang="en-GB" sz="24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8597930" y="4843787"/>
            <a:ext cx="35534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storage component</a:t>
            </a:r>
            <a:endParaRPr lang="en-GB" sz="2400" b="1" dirty="0"/>
          </a:p>
        </p:txBody>
      </p:sp>
      <p:sp>
        <p:nvSpPr>
          <p:cNvPr id="35" name="Textfeld 34"/>
          <p:cNvSpPr txBox="1"/>
          <p:nvPr/>
        </p:nvSpPr>
        <p:spPr>
          <a:xfrm>
            <a:off x="1987009" y="5263615"/>
            <a:ext cx="8638319" cy="830997"/>
          </a:xfrm>
          <a:prstGeom prst="rect">
            <a:avLst/>
          </a:prstGeom>
          <a:solidFill>
            <a:schemeClr val="bg1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Additional catchments are required to verify the differential transport behaviour, particularly for Cluster 1.</a:t>
            </a:r>
            <a:endParaRPr lang="en-GB" sz="2400" baseline="-2500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1D19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Hydrochemical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signature of DFI</a:t>
            </a:r>
            <a:r>
              <a:rPr lang="en-GB" sz="2800" baseline="30000" dirty="0" smtClean="0">
                <a:solidFill>
                  <a:schemeClr val="bg1"/>
                </a:solidFill>
                <a:cs typeface="Segoe UI" panose="020B0502040204020203" pitchFamily="34" charset="0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 streamflow components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38200" y="1229360"/>
            <a:ext cx="11178929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results show that there is </a:t>
            </a:r>
            <a:r>
              <a:rPr lang="en-GB" dirty="0" smtClean="0"/>
              <a:t>an interaction </a:t>
            </a:r>
            <a:r>
              <a:rPr lang="en-GB" dirty="0"/>
              <a:t>between drainage behaviour and its storage structure, landscape morphology, and solute transport. This is supported by the </a:t>
            </a:r>
            <a:r>
              <a:rPr lang="en-GB" dirty="0" err="1"/>
              <a:t>hydrochemical</a:t>
            </a:r>
            <a:r>
              <a:rPr lang="en-GB" dirty="0"/>
              <a:t> </a:t>
            </a:r>
            <a:r>
              <a:rPr lang="en-GB" dirty="0" smtClean="0"/>
              <a:t>relevance </a:t>
            </a:r>
            <a:r>
              <a:rPr lang="en-GB" dirty="0"/>
              <a:t>of DFI</a:t>
            </a:r>
            <a:r>
              <a:rPr lang="en-GB" baseline="30000" dirty="0"/>
              <a:t>+</a:t>
            </a:r>
            <a:r>
              <a:rPr lang="en-GB" dirty="0"/>
              <a:t>-derived components. Further investigations are ongoing to better quantify these </a:t>
            </a:r>
            <a:r>
              <a:rPr lang="en-GB" dirty="0" smtClean="0"/>
              <a:t>relationships.</a:t>
            </a:r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A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pieren 32"/>
          <p:cNvGrpSpPr>
            <a:grpSpLocks noChangeAspect="1"/>
          </p:cNvGrpSpPr>
          <p:nvPr/>
        </p:nvGrpSpPr>
        <p:grpSpPr>
          <a:xfrm>
            <a:off x="4674092" y="3360219"/>
            <a:ext cx="2962652" cy="1599486"/>
            <a:chOff x="2480305" y="2592126"/>
            <a:chExt cx="4640660" cy="2505414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0" t="6489" r="6101" b="14439"/>
            <a:stretch/>
          </p:blipFill>
          <p:spPr>
            <a:xfrm>
              <a:off x="3333750" y="2592126"/>
              <a:ext cx="3552826" cy="1998924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4" r="14369"/>
            <a:stretch/>
          </p:blipFill>
          <p:spPr>
            <a:xfrm>
              <a:off x="2480305" y="2632126"/>
              <a:ext cx="4640660" cy="2465414"/>
            </a:xfrm>
            <a:prstGeom prst="rect">
              <a:avLst/>
            </a:prstGeom>
          </p:spPr>
        </p:pic>
      </p:grp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29693" y="3125823"/>
            <a:ext cx="2594621" cy="2332299"/>
            <a:chOff x="6534776" y="1772735"/>
            <a:chExt cx="5657224" cy="5085265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2"/>
            <a:stretch/>
          </p:blipFill>
          <p:spPr>
            <a:xfrm>
              <a:off x="8995719" y="3643993"/>
              <a:ext cx="3196281" cy="3214007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20"/>
            <a:stretch/>
          </p:blipFill>
          <p:spPr>
            <a:xfrm>
              <a:off x="6534776" y="1772735"/>
              <a:ext cx="4673043" cy="2688589"/>
            </a:xfrm>
            <a:prstGeom prst="rect">
              <a:avLst/>
            </a:prstGeom>
          </p:spPr>
        </p:pic>
      </p:grp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r="25464"/>
          <a:stretch/>
        </p:blipFill>
        <p:spPr>
          <a:xfrm>
            <a:off x="8797181" y="3063590"/>
            <a:ext cx="3219948" cy="2632680"/>
          </a:xfrm>
          <a:prstGeom prst="rect">
            <a:avLst/>
          </a:prstGeom>
        </p:spPr>
      </p:pic>
      <p:sp>
        <p:nvSpPr>
          <p:cNvPr id="15" name="Pfeil nach links und rechts 14"/>
          <p:cNvSpPr/>
          <p:nvPr/>
        </p:nvSpPr>
        <p:spPr>
          <a:xfrm>
            <a:off x="2996436" y="3669174"/>
            <a:ext cx="1597581" cy="665144"/>
          </a:xfrm>
          <a:prstGeom prst="leftRightArrow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Pfeil nach links und rechts 38"/>
          <p:cNvSpPr/>
          <p:nvPr/>
        </p:nvSpPr>
        <p:spPr>
          <a:xfrm>
            <a:off x="7567182" y="3707854"/>
            <a:ext cx="1191839" cy="665144"/>
          </a:xfrm>
          <a:prstGeom prst="leftRightArrow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feld 39"/>
          <p:cNvSpPr txBox="1"/>
          <p:nvPr/>
        </p:nvSpPr>
        <p:spPr>
          <a:xfrm>
            <a:off x="429693" y="5638395"/>
            <a:ext cx="2594621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landscape morphology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4651275" y="5638395"/>
            <a:ext cx="2915907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drainage behaviour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8759021" y="5638395"/>
            <a:ext cx="3258108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solute transport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29693" y="2593744"/>
            <a:ext cx="11587436" cy="400110"/>
          </a:xfrm>
          <a:prstGeom prst="rect">
            <a:avLst/>
          </a:prstGeom>
          <a:solidFill>
            <a:srgbClr val="A5A3C5"/>
          </a:solidFill>
          <a:ln>
            <a:solidFill>
              <a:srgbClr val="A5A3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interaction between…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29693" y="2593744"/>
            <a:ext cx="11587436" cy="3444761"/>
          </a:xfrm>
          <a:prstGeom prst="rect">
            <a:avLst/>
          </a:prstGeom>
          <a:noFill/>
          <a:ln>
            <a:solidFill>
              <a:srgbClr val="A5A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01611"/>
              </p:ext>
            </p:extLst>
          </p:nvPr>
        </p:nvGraphicFramePr>
        <p:xfrm>
          <a:off x="841679" y="1079812"/>
          <a:ext cx="10798632" cy="50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9316">
                  <a:extLst>
                    <a:ext uri="{9D8B030D-6E8A-4147-A177-3AD203B41FA5}">
                      <a16:colId xmlns:a16="http://schemas.microsoft.com/office/drawing/2014/main" val="935751835"/>
                    </a:ext>
                  </a:extLst>
                </a:gridCol>
                <a:gridCol w="5399316">
                  <a:extLst>
                    <a:ext uri="{9D8B030D-6E8A-4147-A177-3AD203B41FA5}">
                      <a16:colId xmlns:a16="http://schemas.microsoft.com/office/drawing/2014/main" val="1953444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DFI</a:t>
                      </a:r>
                      <a:r>
                        <a:rPr lang="en-GB" sz="2400" b="1" baseline="30000" dirty="0" smtClean="0"/>
                        <a:t>+</a:t>
                      </a:r>
                      <a:endParaRPr lang="en-GB" sz="2400" b="1" dirty="0" smtClean="0"/>
                    </a:p>
                  </a:txBody>
                  <a:tcPr anchor="ctr">
                    <a:solidFill>
                      <a:srgbClr val="A5B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BFI</a:t>
                      </a:r>
                    </a:p>
                  </a:txBody>
                  <a:tcPr anchor="ctr">
                    <a:solidFill>
                      <a:srgbClr val="A5B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881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Multi-filter approach (0–60 days) </a:t>
                      </a:r>
                    </a:p>
                  </a:txBody>
                  <a:tcPr marL="72000" marR="72000" marT="72000" marB="108000"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Fixed filter (e.g., </a:t>
                      </a:r>
                      <a:r>
                        <a:rPr lang="en-GB" sz="2400" baseline="0" dirty="0" smtClean="0"/>
                        <a:t>~</a:t>
                      </a:r>
                      <a:r>
                        <a:rPr lang="en-GB" sz="2400" dirty="0" smtClean="0"/>
                        <a:t>5 days), dual separation </a:t>
                      </a:r>
                      <a:endParaRPr lang="en-GB" sz="2400" dirty="0"/>
                    </a:p>
                  </a:txBody>
                  <a:tcPr marL="72000" marR="72000" marT="72000" marB="108000" anchor="ctr"/>
                </a:tc>
                <a:extLst>
                  <a:ext uri="{0D108BD9-81ED-4DB2-BD59-A6C34878D82A}">
                    <a16:rowId xmlns:a16="http://schemas.microsoft.com/office/drawing/2014/main" val="427306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Resolves streamflow into multiple linear drainage subsets (DS) </a:t>
                      </a:r>
                    </a:p>
                  </a:txBody>
                  <a:tcPr marL="72000" marR="72000" marT="72000" marB="108000"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Separates streamflow only into </a:t>
                      </a:r>
                      <a:r>
                        <a:rPr lang="en-GB" sz="2400" dirty="0" err="1" smtClean="0"/>
                        <a:t>quickflow</a:t>
                      </a:r>
                      <a:r>
                        <a:rPr lang="en-GB" sz="2400" dirty="0" smtClean="0"/>
                        <a:t> and </a:t>
                      </a:r>
                      <a:r>
                        <a:rPr lang="en-GB" sz="2400" dirty="0" err="1" smtClean="0"/>
                        <a:t>baseflow</a:t>
                      </a:r>
                      <a:r>
                        <a:rPr lang="en-GB" sz="2400" dirty="0" smtClean="0"/>
                        <a:t> </a:t>
                      </a:r>
                      <a:endParaRPr lang="en-GB" sz="2400" dirty="0"/>
                    </a:p>
                  </a:txBody>
                  <a:tcPr marL="72000" marR="72000" marT="72000" marB="108000" anchor="ctr"/>
                </a:tc>
                <a:extLst>
                  <a:ext uri="{0D108BD9-81ED-4DB2-BD59-A6C34878D82A}">
                    <a16:rowId xmlns:a16="http://schemas.microsoft.com/office/drawing/2014/main" val="2515466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GB" sz="2400" dirty="0" smtClean="0"/>
                        <a:t>Each subset represents a distinct delayed response </a:t>
                      </a:r>
                    </a:p>
                  </a:txBody>
                  <a:tcPr marL="72000" marR="72000" marT="72000" marB="108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Leads to aggregation and potential misclassification of flow components</a:t>
                      </a:r>
                    </a:p>
                  </a:txBody>
                  <a:tcPr marL="72000" marR="72000" marT="72000" marB="108000" anchor="ctr"/>
                </a:tc>
                <a:extLst>
                  <a:ext uri="{0D108BD9-81ED-4DB2-BD59-A6C34878D82A}">
                    <a16:rowId xmlns:a16="http://schemas.microsoft.com/office/drawing/2014/main" val="1240972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Enables high-resolution, process-based analysis of drainage behaviour and storage dynamics  </a:t>
                      </a:r>
                    </a:p>
                  </a:txBody>
                  <a:tcPr marL="72000" marR="72000" marT="72000" marB="108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Provides a simplified, lumped representation of streamflow components</a:t>
                      </a:r>
                    </a:p>
                  </a:txBody>
                  <a:tcPr marL="72000" marR="72000" marT="72000" marB="108000" anchor="ctr"/>
                </a:tc>
                <a:extLst>
                  <a:ext uri="{0D108BD9-81ED-4DB2-BD59-A6C34878D82A}">
                    <a16:rowId xmlns:a16="http://schemas.microsoft.com/office/drawing/2014/main" val="110137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 smtClean="0"/>
                        <a:t>Baseflow</a:t>
                      </a:r>
                      <a:r>
                        <a:rPr lang="en-GB" sz="2400" dirty="0" smtClean="0"/>
                        <a:t> at DFI</a:t>
                      </a:r>
                      <a:r>
                        <a:rPr lang="en-GB" sz="2400" baseline="-25000" dirty="0" smtClean="0"/>
                        <a:t>60</a:t>
                      </a:r>
                      <a:r>
                        <a:rPr lang="en-GB" sz="2400" dirty="0" smtClean="0"/>
                        <a:t> approximates the mean annual low flow</a:t>
                      </a:r>
                    </a:p>
                  </a:txBody>
                  <a:tcPr marL="72000" marR="72000" marT="72000" marB="108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 smtClean="0"/>
                        <a:t>Baseflow</a:t>
                      </a:r>
                      <a:r>
                        <a:rPr lang="en-GB" sz="2400" dirty="0" smtClean="0"/>
                        <a:t> at BF</a:t>
                      </a:r>
                      <a:r>
                        <a:rPr lang="en-GB" sz="2400" baseline="0" dirty="0" smtClean="0"/>
                        <a:t>I</a:t>
                      </a:r>
                      <a:r>
                        <a:rPr lang="en-GB" sz="2400" baseline="-25000" dirty="0" smtClean="0"/>
                        <a:t>5</a:t>
                      </a:r>
                      <a:r>
                        <a:rPr lang="en-GB" sz="2400" dirty="0" smtClean="0"/>
                        <a:t> may include dynamic streamflow components</a:t>
                      </a:r>
                    </a:p>
                  </a:txBody>
                  <a:tcPr marL="72000" marR="72000" marT="72000" marB="108000" anchor="ctr"/>
                </a:tc>
                <a:extLst>
                  <a:ext uri="{0D108BD9-81ED-4DB2-BD59-A6C34878D82A}">
                    <a16:rowId xmlns:a16="http://schemas.microsoft.com/office/drawing/2014/main" val="1931293680"/>
                  </a:ext>
                </a:extLst>
              </a:tr>
            </a:tbl>
          </a:graphicData>
        </a:graphic>
      </p:graphicFrame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A5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Beyond BFI -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Identification of 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streamflow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components</a:t>
            </a:r>
            <a:endParaRPr lang="en-GB" sz="28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6" name="Inhaltsplatzhalter 18"/>
          <p:cNvSpPr txBox="1">
            <a:spLocks/>
          </p:cNvSpPr>
          <p:nvPr/>
        </p:nvSpPr>
        <p:spPr>
          <a:xfrm>
            <a:off x="6209271" y="4439704"/>
            <a:ext cx="5855336" cy="1736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400" dirty="0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B8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B8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B8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12553" b="25841"/>
          <a:stretch/>
        </p:blipFill>
        <p:spPr>
          <a:xfrm>
            <a:off x="5368680" y="2517941"/>
            <a:ext cx="6695927" cy="2681970"/>
          </a:xfrm>
          <a:prstGeom prst="rect">
            <a:avLst/>
          </a:prstGeom>
        </p:spPr>
      </p:pic>
      <p:sp>
        <p:nvSpPr>
          <p:cNvPr id="33" name="Legende mit Linie 2 32"/>
          <p:cNvSpPr/>
          <p:nvPr/>
        </p:nvSpPr>
        <p:spPr>
          <a:xfrm rot="16200000">
            <a:off x="5427997" y="-3970978"/>
            <a:ext cx="1332000" cy="11412000"/>
          </a:xfrm>
          <a:prstGeom prst="borderCallout2">
            <a:avLst>
              <a:gd name="adj1" fmla="val 49821"/>
              <a:gd name="adj2" fmla="val 3108"/>
              <a:gd name="adj3" fmla="val 50338"/>
              <a:gd name="adj4" fmla="val -27193"/>
              <a:gd name="adj5" fmla="val 50821"/>
              <a:gd name="adj6" fmla="val -56430"/>
            </a:avLst>
          </a:prstGeom>
          <a:solidFill>
            <a:srgbClr val="A5B8C9"/>
          </a:solidFill>
          <a:ln w="38100">
            <a:solidFill>
              <a:srgbClr val="A5B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Legende mit Linie 3 30"/>
          <p:cNvSpPr/>
          <p:nvPr/>
        </p:nvSpPr>
        <p:spPr>
          <a:xfrm rot="16200000">
            <a:off x="981997" y="1919532"/>
            <a:ext cx="3312000" cy="4500000"/>
          </a:xfrm>
          <a:prstGeom prst="borderCallout3">
            <a:avLst>
              <a:gd name="adj1" fmla="val 99153"/>
              <a:gd name="adj2" fmla="val 122"/>
              <a:gd name="adj3" fmla="val 135649"/>
              <a:gd name="adj4" fmla="val 445"/>
              <a:gd name="adj5" fmla="val 135493"/>
              <a:gd name="adj6" fmla="val 9676"/>
              <a:gd name="adj7" fmla="val 135593"/>
              <a:gd name="adj8" fmla="val 21439"/>
            </a:avLst>
          </a:prstGeom>
          <a:solidFill>
            <a:srgbClr val="A5B8C9"/>
          </a:solidFill>
          <a:ln w="57150">
            <a:solidFill>
              <a:srgbClr val="A5B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838200" y="1229039"/>
            <a:ext cx="10515600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b="1" dirty="0" smtClean="0">
              <a:solidFill>
                <a:schemeClr val="bg1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A5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Beyond BFI -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Identification of 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streamflow </a:t>
            </a:r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components</a:t>
            </a:r>
            <a:endParaRPr lang="en-GB" sz="28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47976" y="1156929"/>
            <a:ext cx="11253873" cy="1147199"/>
          </a:xfrm>
          <a:prstGeom prst="rect">
            <a:avLst/>
          </a:prstGeom>
          <a:solidFill>
            <a:schemeClr val="bg1"/>
          </a:solidFill>
          <a:ln w="57150">
            <a:solidFill>
              <a:srgbClr val="A5B8C9"/>
            </a:solidFill>
          </a:ln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/>
              <a:t>DFI</a:t>
            </a:r>
            <a:r>
              <a:rPr lang="en-GB" baseline="30000" dirty="0" smtClean="0"/>
              <a:t>+</a:t>
            </a:r>
            <a:r>
              <a:rPr lang="en-GB" dirty="0" smtClean="0"/>
              <a:t>: Characteristic delay curves (CDC) </a:t>
            </a:r>
            <a:r>
              <a:rPr lang="en-GB" b="1" dirty="0" smtClean="0"/>
              <a:t>reveal distinct drainage behaviours </a:t>
            </a:r>
            <a:r>
              <a:rPr lang="en-GB" dirty="0" smtClean="0"/>
              <a:t>(Cluster 1-4), with increasing storage complexity and hydrological delay response reflected by multiple </a:t>
            </a:r>
            <a:r>
              <a:rPr lang="en-GB" dirty="0"/>
              <a:t>breakpoints (</a:t>
            </a:r>
            <a:r>
              <a:rPr lang="en-GB" dirty="0" smtClean="0"/>
              <a:t>bps) </a:t>
            </a:r>
            <a:r>
              <a:rPr lang="en-GB" dirty="0"/>
              <a:t>and drainage segments (segments separated by </a:t>
            </a:r>
            <a:r>
              <a:rPr lang="en-GB" dirty="0" smtClean="0"/>
              <a:t>bps).</a:t>
            </a:r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</p:txBody>
      </p:sp>
      <p:sp>
        <p:nvSpPr>
          <p:cNvPr id="6" name="Inhaltsplatzhalter 18"/>
          <p:cNvSpPr txBox="1">
            <a:spLocks/>
          </p:cNvSpPr>
          <p:nvPr/>
        </p:nvSpPr>
        <p:spPr>
          <a:xfrm>
            <a:off x="6209271" y="4439704"/>
            <a:ext cx="5855336" cy="1736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400" dirty="0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5B8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5B8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5B8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6620636" y="5209989"/>
            <a:ext cx="46037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Filter: Delay N (0-60 days)</a:t>
            </a: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3348156" y="3662478"/>
            <a:ext cx="370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DFI</a:t>
            </a:r>
            <a:endParaRPr lang="en-GB" sz="24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3" t="83753"/>
          <a:stretch/>
        </p:blipFill>
        <p:spPr>
          <a:xfrm>
            <a:off x="10008475" y="6056045"/>
            <a:ext cx="2172721" cy="80910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83753" r="41431"/>
          <a:stretch/>
        </p:blipFill>
        <p:spPr>
          <a:xfrm>
            <a:off x="2128042" y="6048899"/>
            <a:ext cx="1087395" cy="80910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134207" y="6181321"/>
            <a:ext cx="250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breakpoints</a:t>
            </a:r>
            <a:endParaRPr lang="en-GB" sz="20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-283972" y="5825854"/>
            <a:ext cx="2503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/>
              <a:t>cluster of characteristic delay curves (CDCs)</a:t>
            </a:r>
            <a:endParaRPr lang="en-GB" sz="2000" b="1" dirty="0"/>
          </a:p>
        </p:txBody>
      </p:sp>
      <p:sp>
        <p:nvSpPr>
          <p:cNvPr id="28" name="Inhaltsplatzhalter 2"/>
          <p:cNvSpPr txBox="1">
            <a:spLocks/>
          </p:cNvSpPr>
          <p:nvPr/>
        </p:nvSpPr>
        <p:spPr>
          <a:xfrm>
            <a:off x="442826" y="2556001"/>
            <a:ext cx="4371726" cy="3197981"/>
          </a:xfrm>
          <a:prstGeom prst="rect">
            <a:avLst/>
          </a:prstGeom>
          <a:solidFill>
            <a:schemeClr val="bg1"/>
          </a:solidFill>
          <a:ln>
            <a:solidFill>
              <a:srgbClr val="A5B8C9"/>
            </a:solidFill>
          </a:ln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/>
              <a:t>BFI: </a:t>
            </a:r>
            <a:r>
              <a:rPr lang="en-GB" dirty="0"/>
              <a:t>uses a fixed, non-adaptive filter that does not account for catchment-specific drainage behaviour, and its </a:t>
            </a:r>
            <a:r>
              <a:rPr lang="en-GB" b="1" dirty="0"/>
              <a:t>rigid separation</a:t>
            </a:r>
            <a:r>
              <a:rPr lang="en-GB" dirty="0"/>
              <a:t> into </a:t>
            </a:r>
            <a:r>
              <a:rPr lang="en-GB" dirty="0" err="1"/>
              <a:t>quickflow</a:t>
            </a:r>
            <a:r>
              <a:rPr lang="en-GB" dirty="0"/>
              <a:t> and </a:t>
            </a:r>
            <a:r>
              <a:rPr lang="en-GB" dirty="0" err="1"/>
              <a:t>baseflow</a:t>
            </a:r>
            <a:r>
              <a:rPr lang="en-GB" dirty="0"/>
              <a:t> can misclassify delayed components (e.g</a:t>
            </a:r>
            <a:r>
              <a:rPr lang="en-GB" dirty="0" smtClean="0"/>
              <a:t>., </a:t>
            </a:r>
            <a:r>
              <a:rPr lang="en-GB" dirty="0"/>
              <a:t>moderately delayed flow being assigned to </a:t>
            </a:r>
            <a:r>
              <a:rPr lang="en-GB" dirty="0" err="1"/>
              <a:t>quickflow</a:t>
            </a:r>
            <a:r>
              <a:rPr lang="en-GB" dirty="0"/>
              <a:t>).</a:t>
            </a:r>
          </a:p>
        </p:txBody>
      </p:sp>
      <p:cxnSp>
        <p:nvCxnSpPr>
          <p:cNvPr id="35" name="Gerader Verbinder 34"/>
          <p:cNvCxnSpPr/>
          <p:nvPr/>
        </p:nvCxnSpPr>
        <p:spPr>
          <a:xfrm>
            <a:off x="6829693" y="2392036"/>
            <a:ext cx="173229" cy="1300113"/>
          </a:xfrm>
          <a:prstGeom prst="line">
            <a:avLst/>
          </a:prstGeom>
          <a:ln w="57150">
            <a:solidFill>
              <a:srgbClr val="A5B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8682779" y="2376117"/>
            <a:ext cx="239739" cy="1849774"/>
          </a:xfrm>
          <a:prstGeom prst="line">
            <a:avLst/>
          </a:prstGeom>
          <a:ln w="57150">
            <a:solidFill>
              <a:srgbClr val="A5B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6180689" y="3078304"/>
            <a:ext cx="79769" cy="429888"/>
          </a:xfrm>
          <a:prstGeom prst="straightConnector1">
            <a:avLst/>
          </a:prstGeom>
          <a:ln w="57150">
            <a:solidFill>
              <a:srgbClr val="A5B8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6976370" y="3507653"/>
            <a:ext cx="79769" cy="429888"/>
          </a:xfrm>
          <a:prstGeom prst="straightConnector1">
            <a:avLst/>
          </a:prstGeom>
          <a:ln w="57150">
            <a:solidFill>
              <a:srgbClr val="A5B8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8864418" y="3774213"/>
            <a:ext cx="58100" cy="454503"/>
          </a:xfrm>
          <a:prstGeom prst="straightConnector1">
            <a:avLst/>
          </a:prstGeom>
          <a:ln w="57150">
            <a:solidFill>
              <a:srgbClr val="A5B8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 flipV="1">
            <a:off x="6478532" y="5016278"/>
            <a:ext cx="5080" cy="348463"/>
          </a:xfrm>
          <a:prstGeom prst="straightConnector1">
            <a:avLst/>
          </a:prstGeom>
          <a:ln w="57150">
            <a:solidFill>
              <a:srgbClr val="A5B8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10256201" y="2651573"/>
            <a:ext cx="1320697" cy="400110"/>
          </a:xfrm>
          <a:prstGeom prst="rect">
            <a:avLst/>
          </a:prstGeom>
          <a:solidFill>
            <a:schemeClr val="bg1"/>
          </a:solidFill>
          <a:ln>
            <a:solidFill>
              <a:srgbClr val="A5B8C9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/>
              <a:t>dataset 2</a:t>
            </a:r>
            <a:endParaRPr lang="en-GB" sz="2000" b="1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AF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Morphology-driven storage 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complexity</a:t>
            </a:r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Gruppieren 127"/>
          <p:cNvGrpSpPr/>
          <p:nvPr/>
        </p:nvGrpSpPr>
        <p:grpSpPr>
          <a:xfrm>
            <a:off x="-736613" y="1000008"/>
            <a:ext cx="12787288" cy="5857992"/>
            <a:chOff x="-736613" y="1000008"/>
            <a:chExt cx="12787288" cy="5857992"/>
          </a:xfrm>
        </p:grpSpPr>
        <p:grpSp>
          <p:nvGrpSpPr>
            <p:cNvPr id="67" name="Gruppieren 66"/>
            <p:cNvGrpSpPr>
              <a:grpSpLocks noChangeAspect="1"/>
            </p:cNvGrpSpPr>
            <p:nvPr/>
          </p:nvGrpSpPr>
          <p:grpSpPr>
            <a:xfrm>
              <a:off x="9363239" y="3097840"/>
              <a:ext cx="2600820" cy="3678778"/>
              <a:chOff x="-701352" y="2972676"/>
              <a:chExt cx="3160494" cy="4470420"/>
            </a:xfrm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65" name="Grafik 64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5"/>
              <a:stretch/>
            </p:blipFill>
            <p:spPr>
              <a:xfrm>
                <a:off x="128015" y="2972676"/>
                <a:ext cx="2327847" cy="4470420"/>
              </a:xfrm>
              <a:prstGeom prst="rect">
                <a:avLst/>
              </a:prstGeom>
            </p:spPr>
          </p:pic>
          <p:pic>
            <p:nvPicPr>
              <p:cNvPr id="66" name="Grafik 6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76" b="27970"/>
              <a:stretch/>
            </p:blipFill>
            <p:spPr>
              <a:xfrm>
                <a:off x="-701352" y="3980687"/>
                <a:ext cx="3160494" cy="2215293"/>
              </a:xfrm>
              <a:prstGeom prst="rect">
                <a:avLst/>
              </a:prstGeom>
            </p:spPr>
          </p:pic>
        </p:grpSp>
        <p:grpSp>
          <p:nvGrpSpPr>
            <p:cNvPr id="28" name="Gruppieren 27"/>
            <p:cNvGrpSpPr>
              <a:grpSpLocks noChangeAspect="1"/>
            </p:cNvGrpSpPr>
            <p:nvPr/>
          </p:nvGrpSpPr>
          <p:grpSpPr>
            <a:xfrm>
              <a:off x="3888310" y="1320035"/>
              <a:ext cx="6878359" cy="5079123"/>
              <a:chOff x="1861656" y="869774"/>
              <a:chExt cx="6464219" cy="4773308"/>
            </a:xfrm>
          </p:grpSpPr>
          <p:grpSp>
            <p:nvGrpSpPr>
              <p:cNvPr id="29" name="Gruppieren 28"/>
              <p:cNvGrpSpPr>
                <a:grpSpLocks noChangeAspect="1"/>
              </p:cNvGrpSpPr>
              <p:nvPr/>
            </p:nvGrpSpPr>
            <p:grpSpPr>
              <a:xfrm>
                <a:off x="5920883" y="2241296"/>
                <a:ext cx="2404992" cy="3401786"/>
                <a:chOff x="7335970" y="-1133995"/>
                <a:chExt cx="4326712" cy="6120000"/>
              </a:xfrm>
              <a:effectLst>
                <a:outerShdw blurRad="50800" dist="50800" dir="5400000" sx="105000" sy="105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413"/>
                <a:stretch/>
              </p:blipFill>
              <p:spPr>
                <a:xfrm>
                  <a:off x="8343900" y="-1133995"/>
                  <a:ext cx="3313702" cy="6120000"/>
                </a:xfrm>
                <a:prstGeom prst="rect">
                  <a:avLst/>
                </a:prstGeom>
              </p:spPr>
            </p:pic>
            <p:pic>
              <p:nvPicPr>
                <p:cNvPr id="35" name="Grafik 3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033" b="-1"/>
                <a:stretch/>
              </p:blipFill>
              <p:spPr>
                <a:xfrm>
                  <a:off x="7335970" y="581562"/>
                  <a:ext cx="4326712" cy="4404443"/>
                </a:xfrm>
                <a:prstGeom prst="rect">
                  <a:avLst/>
                </a:prstGeom>
              </p:spPr>
            </p:pic>
          </p:grpSp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59" b="6315"/>
              <a:stretch/>
            </p:blipFill>
            <p:spPr>
              <a:xfrm>
                <a:off x="4829623" y="2307352"/>
                <a:ext cx="2346397" cy="2855145"/>
              </a:xfrm>
              <a:prstGeom prst="rect">
                <a:avLst/>
              </a:prstGeom>
              <a:effectLst>
                <a:outerShdw blurRad="50800" dist="50800" dir="5400000" sx="105000" sy="105000" algn="ctr" rotWithShape="0">
                  <a:srgbClr val="000000">
                    <a:alpha val="43137"/>
                  </a:srgbClr>
                </a:outerShdw>
              </a:effectLst>
            </p:spPr>
          </p:pic>
          <p:grpSp>
            <p:nvGrpSpPr>
              <p:cNvPr id="31" name="Gruppieren 30"/>
              <p:cNvGrpSpPr>
                <a:grpSpLocks noChangeAspect="1"/>
              </p:cNvGrpSpPr>
              <p:nvPr/>
            </p:nvGrpSpPr>
            <p:grpSpPr>
              <a:xfrm>
                <a:off x="1861656" y="869774"/>
                <a:ext cx="2434059" cy="3440630"/>
                <a:chOff x="3123422" y="-3784571"/>
                <a:chExt cx="3843131" cy="5432400"/>
              </a:xfrm>
              <a:effectLst>
                <a:outerShdw blurRad="50800" dist="50800" dir="5400000" sx="105000" sy="105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32" name="Grafik 3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244"/>
                <a:stretch/>
              </p:blipFill>
              <p:spPr>
                <a:xfrm>
                  <a:off x="4210713" y="-3784571"/>
                  <a:ext cx="2755840" cy="5432400"/>
                </a:xfrm>
                <a:prstGeom prst="rect">
                  <a:avLst/>
                </a:prstGeom>
              </p:spPr>
            </p:pic>
            <p:pic>
              <p:nvPicPr>
                <p:cNvPr id="33" name="Grafik 3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302" b="23626"/>
                <a:stretch/>
              </p:blipFill>
              <p:spPr>
                <a:xfrm>
                  <a:off x="3123422" y="-2358516"/>
                  <a:ext cx="3840595" cy="2720151"/>
                </a:xfrm>
                <a:prstGeom prst="rect">
                  <a:avLst/>
                </a:prstGeom>
              </p:spPr>
            </p:pic>
          </p:grpSp>
        </p:grpSp>
        <p:sp>
          <p:nvSpPr>
            <p:cNvPr id="3" name="Legende mit Linie 3 (Akzentuierungsbalken) 2"/>
            <p:cNvSpPr/>
            <p:nvPr/>
          </p:nvSpPr>
          <p:spPr>
            <a:xfrm rot="16200000">
              <a:off x="6424680" y="4493046"/>
              <a:ext cx="763245" cy="2237974"/>
            </a:xfrm>
            <a:prstGeom prst="accentCallout3">
              <a:avLst>
                <a:gd name="adj1" fmla="val 88209"/>
                <a:gd name="adj2" fmla="val -10995"/>
                <a:gd name="adj3" fmla="val 115385"/>
                <a:gd name="adj4" fmla="val -62819"/>
                <a:gd name="adj5" fmla="val 140934"/>
                <a:gd name="adj6" fmla="val -62821"/>
                <a:gd name="adj7" fmla="val 139931"/>
                <a:gd name="adj8" fmla="val 109078"/>
              </a:avLst>
            </a:prstGeom>
            <a:solidFill>
              <a:srgbClr val="AFBCA7"/>
            </a:solidFill>
            <a:ln w="38100">
              <a:solidFill>
                <a:srgbClr val="AFB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" name="Gerader Verbinder 55"/>
            <p:cNvCxnSpPr/>
            <p:nvPr/>
          </p:nvCxnSpPr>
          <p:spPr>
            <a:xfrm flipV="1">
              <a:off x="8828621" y="4996090"/>
              <a:ext cx="515581" cy="596798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 flipH="1" flipV="1">
              <a:off x="8450555" y="4212007"/>
              <a:ext cx="378066" cy="1253559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/>
          </p:nvCxnSpPr>
          <p:spPr>
            <a:xfrm flipV="1">
              <a:off x="8824162" y="4621256"/>
              <a:ext cx="367640" cy="749668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hteck 67"/>
            <p:cNvSpPr/>
            <p:nvPr/>
          </p:nvSpPr>
          <p:spPr>
            <a:xfrm>
              <a:off x="6955971" y="2521131"/>
              <a:ext cx="816429" cy="724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Legende mit Linie 3 (Akzentuierungsbalken) 68"/>
            <p:cNvSpPr/>
            <p:nvPr/>
          </p:nvSpPr>
          <p:spPr>
            <a:xfrm rot="16200000">
              <a:off x="10380681" y="880131"/>
              <a:ext cx="1044025" cy="2237974"/>
            </a:xfrm>
            <a:prstGeom prst="accentCallout3">
              <a:avLst>
                <a:gd name="adj1" fmla="val 50070"/>
                <a:gd name="adj2" fmla="val -17304"/>
                <a:gd name="adj3" fmla="val 50466"/>
                <a:gd name="adj4" fmla="val -41523"/>
                <a:gd name="adj5" fmla="val 51953"/>
                <a:gd name="adj6" fmla="val -60158"/>
                <a:gd name="adj7" fmla="val 85449"/>
                <a:gd name="adj8" fmla="val -322392"/>
              </a:avLst>
            </a:prstGeom>
            <a:solidFill>
              <a:srgbClr val="AFBCA7"/>
            </a:solidFill>
            <a:ln w="38100">
              <a:solidFill>
                <a:srgbClr val="AFB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Gerader Verbinder 69"/>
            <p:cNvCxnSpPr/>
            <p:nvPr/>
          </p:nvCxnSpPr>
          <p:spPr>
            <a:xfrm flipV="1">
              <a:off x="10495211" y="3850331"/>
              <a:ext cx="675979" cy="361676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 flipV="1">
              <a:off x="11050139" y="4532273"/>
              <a:ext cx="283281" cy="509242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>
            <a:xfrm flipV="1">
              <a:off x="11116857" y="5700042"/>
              <a:ext cx="511076" cy="307993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 flipV="1">
              <a:off x="11415918" y="4838786"/>
              <a:ext cx="180839" cy="5150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 flipV="1">
              <a:off x="8844481" y="5654296"/>
              <a:ext cx="286174" cy="243986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Legende mit Linie 3 (Akzentuierungsbalken) 78"/>
            <p:cNvSpPr/>
            <p:nvPr/>
          </p:nvSpPr>
          <p:spPr>
            <a:xfrm rot="16200000">
              <a:off x="7233426" y="428019"/>
              <a:ext cx="1490984" cy="2695239"/>
            </a:xfrm>
            <a:prstGeom prst="accentCallout3">
              <a:avLst>
                <a:gd name="adj1" fmla="val 80946"/>
                <a:gd name="adj2" fmla="val -12328"/>
                <a:gd name="adj3" fmla="val 97226"/>
                <a:gd name="adj4" fmla="val -33536"/>
                <a:gd name="adj5" fmla="val 110517"/>
                <a:gd name="adj6" fmla="val -54833"/>
                <a:gd name="adj7" fmla="val 116705"/>
                <a:gd name="adj8" fmla="val -156293"/>
              </a:avLst>
            </a:prstGeom>
            <a:solidFill>
              <a:srgbClr val="AFBCA7"/>
            </a:solidFill>
            <a:ln w="38100">
              <a:solidFill>
                <a:srgbClr val="AFB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feil nach rechts 81"/>
            <p:cNvSpPr/>
            <p:nvPr/>
          </p:nvSpPr>
          <p:spPr>
            <a:xfrm rot="12321389">
              <a:off x="6381585" y="2815076"/>
              <a:ext cx="1141102" cy="539440"/>
            </a:xfrm>
            <a:prstGeom prst="rightArrow">
              <a:avLst/>
            </a:prstGeom>
            <a:solidFill>
              <a:srgbClr val="AFBCA7"/>
            </a:solidFill>
            <a:ln>
              <a:solidFill>
                <a:schemeClr val="bg1"/>
              </a:solidFill>
            </a:ln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Pfeil nach rechts 82"/>
            <p:cNvSpPr/>
            <p:nvPr/>
          </p:nvSpPr>
          <p:spPr>
            <a:xfrm rot="12321389">
              <a:off x="6500417" y="3448947"/>
              <a:ext cx="635138" cy="539440"/>
            </a:xfrm>
            <a:prstGeom prst="rightArrow">
              <a:avLst/>
            </a:prstGeom>
            <a:solidFill>
              <a:srgbClr val="AFBCA7"/>
            </a:solidFill>
            <a:ln>
              <a:solidFill>
                <a:schemeClr val="bg1"/>
              </a:solidFill>
            </a:ln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Pfeil nach rechts 83"/>
            <p:cNvSpPr/>
            <p:nvPr/>
          </p:nvSpPr>
          <p:spPr>
            <a:xfrm rot="12321389">
              <a:off x="6360081" y="4275123"/>
              <a:ext cx="892442" cy="539440"/>
            </a:xfrm>
            <a:prstGeom prst="rightArrow">
              <a:avLst/>
            </a:prstGeom>
            <a:solidFill>
              <a:srgbClr val="AFBCA7"/>
            </a:solidFill>
            <a:ln>
              <a:solidFill>
                <a:schemeClr val="bg1"/>
              </a:solidFill>
            </a:ln>
            <a:effectLst>
              <a:outerShdw blurRad="50800" dist="50800" dir="5400000" sx="105000" sy="105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5" name="Grafik 84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" t="5426" b="11283"/>
            <a:stretch/>
          </p:blipFill>
          <p:spPr>
            <a:xfrm>
              <a:off x="6627111" y="1052683"/>
              <a:ext cx="2699042" cy="1458030"/>
            </a:xfrm>
            <a:prstGeom prst="rect">
              <a:avLst/>
            </a:prstGeom>
          </p:spPr>
        </p:pic>
        <p:sp>
          <p:nvSpPr>
            <p:cNvPr id="86" name="Textfeld 85"/>
            <p:cNvSpPr txBox="1"/>
            <p:nvPr/>
          </p:nvSpPr>
          <p:spPr>
            <a:xfrm>
              <a:off x="7236220" y="1000008"/>
              <a:ext cx="21843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cs typeface="Segoe UI" panose="020B0502040204020203" pitchFamily="34" charset="0"/>
                </a:rPr>
                <a:t>Identical hydrological regime</a:t>
              </a:r>
              <a:endParaRPr lang="en-GB" sz="2000" dirty="0">
                <a:cs typeface="Segoe UI" panose="020B0502040204020203" pitchFamily="34" charset="0"/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6533049" y="2139655"/>
              <a:ext cx="176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cs typeface="Segoe UI" panose="020B0502040204020203" pitchFamily="34" charset="0"/>
                </a:rPr>
                <a:t>Q during year</a:t>
              </a:r>
              <a:endParaRPr lang="en-GB" sz="2000" dirty="0">
                <a:cs typeface="Segoe UI" panose="020B0502040204020203" pitchFamily="34" charset="0"/>
              </a:endParaRPr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9802921" y="1491286"/>
              <a:ext cx="22477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cs typeface="Segoe UI" panose="020B0502040204020203" pitchFamily="34" charset="0"/>
                </a:rPr>
                <a:t>Diverse landscapes and topography (elevation)</a:t>
              </a:r>
              <a:endParaRPr lang="en-GB" sz="2000" dirty="0">
                <a:cs typeface="Segoe UI" panose="020B0502040204020203" pitchFamily="34" charset="0"/>
              </a:endParaRP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5628466" y="5279518"/>
              <a:ext cx="2374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cs typeface="Segoe UI" panose="020B0502040204020203" pitchFamily="34" charset="0"/>
                </a:rPr>
                <a:t>Diverse geology and soil properties</a:t>
              </a:r>
              <a:endParaRPr lang="en-GB" sz="2000" dirty="0">
                <a:cs typeface="Segoe UI" panose="020B0502040204020203" pitchFamily="34" charset="0"/>
              </a:endParaRPr>
            </a:p>
          </p:txBody>
        </p:sp>
        <p:sp>
          <p:nvSpPr>
            <p:cNvPr id="91" name="Legende mit Linie 3 (Akzentuierungsbalken) 90"/>
            <p:cNvSpPr/>
            <p:nvPr/>
          </p:nvSpPr>
          <p:spPr>
            <a:xfrm rot="16200000">
              <a:off x="1490230" y="2982882"/>
              <a:ext cx="1824128" cy="4117266"/>
            </a:xfrm>
            <a:prstGeom prst="accentCallout3">
              <a:avLst>
                <a:gd name="adj1" fmla="val 102988"/>
                <a:gd name="adj2" fmla="val -8496"/>
                <a:gd name="adj3" fmla="val 112502"/>
                <a:gd name="adj4" fmla="val 16236"/>
                <a:gd name="adj5" fmla="val 118924"/>
                <a:gd name="adj6" fmla="val 57774"/>
                <a:gd name="adj7" fmla="val 124097"/>
                <a:gd name="adj8" fmla="val 168123"/>
              </a:avLst>
            </a:prstGeom>
            <a:solidFill>
              <a:srgbClr val="AFBCA7"/>
            </a:solidFill>
            <a:ln w="38100">
              <a:solidFill>
                <a:srgbClr val="AFB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" name="Gerader Verbinder 91"/>
            <p:cNvCxnSpPr/>
            <p:nvPr/>
          </p:nvCxnSpPr>
          <p:spPr>
            <a:xfrm>
              <a:off x="4675947" y="3046245"/>
              <a:ext cx="741864" cy="292688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/>
            <p:cNvCxnSpPr/>
            <p:nvPr/>
          </p:nvCxnSpPr>
          <p:spPr>
            <a:xfrm flipV="1">
              <a:off x="5296631" y="4124240"/>
              <a:ext cx="663104" cy="253807"/>
            </a:xfrm>
            <a:prstGeom prst="line">
              <a:avLst/>
            </a:prstGeom>
            <a:ln w="38100">
              <a:solidFill>
                <a:srgbClr val="AFB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feld 100"/>
            <p:cNvSpPr txBox="1"/>
            <p:nvPr/>
          </p:nvSpPr>
          <p:spPr>
            <a:xfrm>
              <a:off x="282953" y="4127973"/>
              <a:ext cx="4192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cs typeface="Segoe UI" panose="020B0502040204020203" pitchFamily="34" charset="0"/>
                </a:rPr>
                <a:t>Diverse storage complexity</a:t>
              </a:r>
              <a:endParaRPr lang="en-GB" sz="2400" b="1" dirty="0">
                <a:cs typeface="Segoe UI" panose="020B0502040204020203" pitchFamily="34" charset="0"/>
              </a:endParaRP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-736613" y="4005053"/>
              <a:ext cx="23741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 smtClean="0">
                  <a:cs typeface="Segoe UI" panose="020B0502040204020203" pitchFamily="34" charset="0"/>
                </a:rPr>
                <a:t>!</a:t>
              </a:r>
              <a:endParaRPr lang="de-DE" sz="5400" dirty="0">
                <a:cs typeface="Segoe UI" panose="020B0502040204020203" pitchFamily="34" charset="0"/>
              </a:endParaRPr>
            </a:p>
          </p:txBody>
        </p:sp>
        <p:pic>
          <p:nvPicPr>
            <p:cNvPr id="110" name="Grafik 109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8" t="5882" r="-2359" b="13756"/>
            <a:stretch/>
          </p:blipFill>
          <p:spPr>
            <a:xfrm>
              <a:off x="3081020" y="4625379"/>
              <a:ext cx="1073959" cy="612101"/>
            </a:xfrm>
            <a:prstGeom prst="rect">
              <a:avLst/>
            </a:prstGeom>
          </p:spPr>
        </p:pic>
        <p:pic>
          <p:nvPicPr>
            <p:cNvPr id="111" name="Grafik 110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8" t="8076" r="2483" b="12992"/>
            <a:stretch/>
          </p:blipFill>
          <p:spPr>
            <a:xfrm>
              <a:off x="1821180" y="4645152"/>
              <a:ext cx="1063868" cy="615188"/>
            </a:xfrm>
            <a:prstGeom prst="rect">
              <a:avLst/>
            </a:prstGeom>
          </p:spPr>
        </p:pic>
        <p:pic>
          <p:nvPicPr>
            <p:cNvPr id="112" name="Grafik 111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5" t="6738" b="13025"/>
            <a:stretch/>
          </p:blipFill>
          <p:spPr>
            <a:xfrm>
              <a:off x="594360" y="4651677"/>
              <a:ext cx="1070169" cy="611203"/>
            </a:xfrm>
            <a:prstGeom prst="rect">
              <a:avLst/>
            </a:prstGeom>
          </p:spPr>
        </p:pic>
        <p:sp>
          <p:nvSpPr>
            <p:cNvPr id="113" name="Textfeld 112"/>
            <p:cNvSpPr txBox="1"/>
            <p:nvPr/>
          </p:nvSpPr>
          <p:spPr>
            <a:xfrm>
              <a:off x="489818" y="5249416"/>
              <a:ext cx="35470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cs typeface="Segoe UI" panose="020B0502040204020203" pitchFamily="34" charset="0"/>
                </a:rPr>
                <a:t>      2S                 3S                  4S</a:t>
              </a:r>
            </a:p>
            <a:p>
              <a:pPr algn="ctr"/>
              <a:r>
                <a:rPr lang="en-GB" sz="2000" dirty="0" smtClean="0">
                  <a:cs typeface="Segoe UI" panose="020B0502040204020203" pitchFamily="34" charset="0"/>
                </a:rPr>
                <a:t> number of storages</a:t>
              </a:r>
              <a:endParaRPr lang="en-GB" sz="2000" dirty="0">
                <a:cs typeface="Segoe UI" panose="020B0502040204020203" pitchFamily="34" charset="0"/>
              </a:endParaRPr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3096399" y="4005595"/>
              <a:ext cx="23741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 smtClean="0">
                  <a:cs typeface="Segoe UI" panose="020B0502040204020203" pitchFamily="34" charset="0"/>
                </a:rPr>
                <a:t>!</a:t>
              </a:r>
              <a:endParaRPr lang="de-DE" sz="5400" dirty="0">
                <a:cs typeface="Segoe UI" panose="020B0502040204020203" pitchFamily="34" charset="0"/>
              </a:endParaRPr>
            </a:p>
          </p:txBody>
        </p:sp>
        <p:sp>
          <p:nvSpPr>
            <p:cNvPr id="120" name="Ellipse 119"/>
            <p:cNvSpPr/>
            <p:nvPr/>
          </p:nvSpPr>
          <p:spPr>
            <a:xfrm flipH="1" flipV="1">
              <a:off x="648166" y="5347974"/>
              <a:ext cx="162186" cy="171628"/>
            </a:xfrm>
            <a:prstGeom prst="ellipse">
              <a:avLst/>
            </a:prstGeom>
            <a:solidFill>
              <a:srgbClr val="A2CB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Ellipse 120"/>
            <p:cNvSpPr/>
            <p:nvPr/>
          </p:nvSpPr>
          <p:spPr>
            <a:xfrm flipH="1" flipV="1">
              <a:off x="1890625" y="5342299"/>
              <a:ext cx="162186" cy="171628"/>
            </a:xfrm>
            <a:prstGeom prst="ellipse">
              <a:avLst/>
            </a:prstGeom>
            <a:solidFill>
              <a:srgbClr val="D6AD6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Ellipse 121"/>
            <p:cNvSpPr/>
            <p:nvPr/>
          </p:nvSpPr>
          <p:spPr>
            <a:xfrm flipH="1" flipV="1">
              <a:off x="3144369" y="5331440"/>
              <a:ext cx="162186" cy="171628"/>
            </a:xfrm>
            <a:prstGeom prst="ellipse">
              <a:avLst/>
            </a:prstGeom>
            <a:solidFill>
              <a:srgbClr val="D9212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3535680" y="2015671"/>
              <a:ext cx="1021080" cy="361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6130769" y="2222030"/>
              <a:ext cx="498820" cy="361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8056577" y="6496231"/>
              <a:ext cx="2910538" cy="361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8883504" y="6317558"/>
              <a:ext cx="1814976" cy="361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9106115" y="6197733"/>
              <a:ext cx="1021080" cy="361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9" name="Inhaltsplatzhalter 2"/>
          <p:cNvSpPr txBox="1">
            <a:spLocks/>
          </p:cNvSpPr>
          <p:nvPr/>
        </p:nvSpPr>
        <p:spPr>
          <a:xfrm>
            <a:off x="838200" y="1229361"/>
            <a:ext cx="4154641" cy="802426"/>
          </a:xfrm>
          <a:prstGeom prst="rect">
            <a:avLst/>
          </a:prstGeom>
          <a:solidFill>
            <a:srgbClr val="AFBCA7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Approach: </a:t>
            </a:r>
            <a:r>
              <a:rPr lang="en-GB" dirty="0"/>
              <a:t>Principal Component Analysis (PCA</a:t>
            </a:r>
            <a:r>
              <a:rPr lang="en-GB" dirty="0" smtClean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130" name="Inhaltsplatzhalter 2"/>
          <p:cNvSpPr txBox="1">
            <a:spLocks/>
          </p:cNvSpPr>
          <p:nvPr/>
        </p:nvSpPr>
        <p:spPr>
          <a:xfrm>
            <a:off x="838200" y="2139655"/>
            <a:ext cx="3195551" cy="5294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Storage complexity is </a:t>
            </a:r>
            <a:r>
              <a:rPr lang="en-GB" dirty="0"/>
              <a:t>mainly driven by geology, elevation, and soil </a:t>
            </a:r>
            <a:r>
              <a:rPr lang="en-GB" dirty="0" smtClean="0"/>
              <a:t>permeability</a:t>
            </a:r>
          </a:p>
        </p:txBody>
      </p:sp>
      <p:sp>
        <p:nvSpPr>
          <p:cNvPr id="62" name="Abgerundetes Rechteck 61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4" name="Grafik 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bgerundetes Rechteck 16"/>
          <p:cNvSpPr/>
          <p:nvPr/>
        </p:nvSpPr>
        <p:spPr>
          <a:xfrm>
            <a:off x="386080" y="1662262"/>
            <a:ext cx="11694160" cy="4432349"/>
          </a:xfrm>
          <a:prstGeom prst="roundRect">
            <a:avLst/>
          </a:prstGeom>
          <a:solidFill>
            <a:srgbClr val="AF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8105" r="1169" b="15369"/>
          <a:stretch/>
        </p:blipFill>
        <p:spPr>
          <a:xfrm>
            <a:off x="5243718" y="1977691"/>
            <a:ext cx="2340000" cy="11388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8702" r="1528" b="15734"/>
          <a:stretch/>
        </p:blipFill>
        <p:spPr>
          <a:xfrm>
            <a:off x="5276208" y="3213445"/>
            <a:ext cx="2340000" cy="11245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7980" r="1338" b="15170"/>
          <a:stretch/>
        </p:blipFill>
        <p:spPr>
          <a:xfrm>
            <a:off x="5265846" y="4453438"/>
            <a:ext cx="2340000" cy="1141347"/>
          </a:xfrm>
          <a:prstGeom prst="rect">
            <a:avLst/>
          </a:prstGeom>
        </p:spPr>
      </p:pic>
      <p:sp>
        <p:nvSpPr>
          <p:cNvPr id="79" name="Textfeld 78"/>
          <p:cNvSpPr txBox="1"/>
          <p:nvPr/>
        </p:nvSpPr>
        <p:spPr>
          <a:xfrm rot="16200000">
            <a:off x="-169833" y="3945886"/>
            <a:ext cx="2714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value at DFI</a:t>
            </a:r>
            <a:r>
              <a:rPr lang="en-GB" sz="2000" baseline="-25000" dirty="0"/>
              <a:t>60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AF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Morphology-driven storage 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complexity</a:t>
            </a:r>
          </a:p>
        </p:txBody>
      </p:sp>
      <p:sp>
        <p:nvSpPr>
          <p:cNvPr id="7" name="Rechteck 6">
            <a:hlinkClick r:id="rId6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7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8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8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7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ome, Family, House Icon - Home Button Png Transparent, Png Download -  kind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feld 74"/>
          <p:cNvSpPr txBox="1"/>
          <p:nvPr/>
        </p:nvSpPr>
        <p:spPr>
          <a:xfrm>
            <a:off x="3170432" y="1067454"/>
            <a:ext cx="6125455" cy="461665"/>
          </a:xfrm>
          <a:prstGeom prst="rect">
            <a:avLst/>
          </a:prstGeom>
          <a:solidFill>
            <a:srgbClr val="AFBC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  <a:cs typeface="Segoe UI" panose="020B0502040204020203" pitchFamily="34" charset="0"/>
              </a:rPr>
              <a:t>Various storage complexity is driven by…</a:t>
            </a:r>
            <a:endParaRPr lang="en-GB" sz="2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6360386" y="1917598"/>
            <a:ext cx="125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cs typeface="Segoe UI" panose="020B0502040204020203" pitchFamily="34" charset="0"/>
              </a:rPr>
              <a:t>2 storages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94" name="Ellipse 93"/>
          <p:cNvSpPr/>
          <p:nvPr/>
        </p:nvSpPr>
        <p:spPr>
          <a:xfrm flipH="1" flipV="1">
            <a:off x="6260447" y="2035122"/>
            <a:ext cx="162186" cy="171628"/>
          </a:xfrm>
          <a:prstGeom prst="ellipse">
            <a:avLst/>
          </a:prstGeom>
          <a:solidFill>
            <a:srgbClr val="A2CB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Ellipse 95"/>
          <p:cNvSpPr/>
          <p:nvPr/>
        </p:nvSpPr>
        <p:spPr>
          <a:xfrm flipH="1" flipV="1">
            <a:off x="6260447" y="3266665"/>
            <a:ext cx="162186" cy="171628"/>
          </a:xfrm>
          <a:prstGeom prst="ellipse">
            <a:avLst/>
          </a:prstGeom>
          <a:solidFill>
            <a:srgbClr val="D6AD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Ellipse 96"/>
          <p:cNvSpPr/>
          <p:nvPr/>
        </p:nvSpPr>
        <p:spPr>
          <a:xfrm flipH="1" flipV="1">
            <a:off x="6262147" y="4497252"/>
            <a:ext cx="162186" cy="171628"/>
          </a:xfrm>
          <a:prstGeom prst="ellipse">
            <a:avLst/>
          </a:prstGeom>
          <a:solidFill>
            <a:srgbClr val="D921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Textfeld 97"/>
          <p:cNvSpPr txBox="1"/>
          <p:nvPr/>
        </p:nvSpPr>
        <p:spPr>
          <a:xfrm>
            <a:off x="6384074" y="3163258"/>
            <a:ext cx="1277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Segoe UI" panose="020B0502040204020203" pitchFamily="34" charset="0"/>
              </a:rPr>
              <a:t>3</a:t>
            </a:r>
            <a:r>
              <a:rPr lang="en-GB" sz="2000" dirty="0" smtClean="0">
                <a:cs typeface="Segoe UI" panose="020B0502040204020203" pitchFamily="34" charset="0"/>
              </a:rPr>
              <a:t> storages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6383942" y="4389940"/>
            <a:ext cx="127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Segoe UI" panose="020B0502040204020203" pitchFamily="34" charset="0"/>
              </a:rPr>
              <a:t>4</a:t>
            </a:r>
            <a:r>
              <a:rPr lang="en-GB" sz="2000" dirty="0" smtClean="0">
                <a:cs typeface="Segoe UI" panose="020B0502040204020203" pitchFamily="34" charset="0"/>
              </a:rPr>
              <a:t> storages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20" name="Gleichschenkliges Dreieck 19"/>
          <p:cNvSpPr/>
          <p:nvPr/>
        </p:nvSpPr>
        <p:spPr>
          <a:xfrm>
            <a:off x="9986450" y="2189308"/>
            <a:ext cx="280258" cy="3702250"/>
          </a:xfrm>
          <a:prstGeom prst="triangle">
            <a:avLst/>
          </a:prstGeom>
          <a:solidFill>
            <a:srgbClr val="4E67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feld 103"/>
          <p:cNvSpPr txBox="1"/>
          <p:nvPr/>
        </p:nvSpPr>
        <p:spPr>
          <a:xfrm>
            <a:off x="7958220" y="1678758"/>
            <a:ext cx="400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cs typeface="Segoe UI" panose="020B0502040204020203" pitchFamily="34" charset="0"/>
              </a:rPr>
              <a:t>… share of catchment characteristics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105" name="Textfeld 104"/>
          <p:cNvSpPr txBox="1"/>
          <p:nvPr/>
        </p:nvSpPr>
        <p:spPr>
          <a:xfrm rot="16200000">
            <a:off x="6544534" y="3540449"/>
            <a:ext cx="363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sandstone systems with </a:t>
            </a:r>
            <a:endParaRPr lang="en-GB" sz="2000" dirty="0" smtClean="0"/>
          </a:p>
          <a:p>
            <a:pPr algn="ctr"/>
            <a:r>
              <a:rPr lang="en-GB" sz="2000" dirty="0" smtClean="0"/>
              <a:t>porous–fractured properties [%]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54" name="Gleichschenkliges Dreieck 53"/>
          <p:cNvSpPr/>
          <p:nvPr/>
        </p:nvSpPr>
        <p:spPr>
          <a:xfrm flipV="1">
            <a:off x="8685723" y="2151340"/>
            <a:ext cx="280260" cy="3832435"/>
          </a:xfrm>
          <a:prstGeom prst="triangle">
            <a:avLst>
              <a:gd name="adj" fmla="val 47354"/>
            </a:avLst>
          </a:prstGeom>
          <a:solidFill>
            <a:srgbClr val="4E67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feld 55"/>
          <p:cNvSpPr txBox="1"/>
          <p:nvPr/>
        </p:nvSpPr>
        <p:spPr>
          <a:xfrm rot="16200000">
            <a:off x="8310572" y="3713614"/>
            <a:ext cx="271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fractured, clay-rich </a:t>
            </a:r>
            <a:r>
              <a:rPr lang="en-GB" sz="2000" dirty="0" smtClean="0"/>
              <a:t>systems [%]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 rot="16200000">
            <a:off x="9760712" y="3821394"/>
            <a:ext cx="2714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Elevation [%]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68" name="Gleichschenkliges Dreieck 67"/>
          <p:cNvSpPr/>
          <p:nvPr/>
        </p:nvSpPr>
        <p:spPr>
          <a:xfrm>
            <a:off x="11323833" y="2167776"/>
            <a:ext cx="280258" cy="3702250"/>
          </a:xfrm>
          <a:prstGeom prst="triangle">
            <a:avLst/>
          </a:prstGeom>
          <a:solidFill>
            <a:srgbClr val="4E67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feld 68"/>
          <p:cNvSpPr txBox="1"/>
          <p:nvPr/>
        </p:nvSpPr>
        <p:spPr>
          <a:xfrm>
            <a:off x="4992841" y="5559555"/>
            <a:ext cx="28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Filter: Delay </a:t>
            </a:r>
            <a:r>
              <a:rPr lang="en-GB" sz="2400" dirty="0" smtClean="0"/>
              <a:t>N (0-60)</a:t>
            </a:r>
            <a:endParaRPr lang="en-GB" sz="2400" dirty="0"/>
          </a:p>
        </p:txBody>
      </p:sp>
      <p:sp>
        <p:nvSpPr>
          <p:cNvPr id="70" name="Textfeld 69"/>
          <p:cNvSpPr txBox="1"/>
          <p:nvPr/>
        </p:nvSpPr>
        <p:spPr>
          <a:xfrm rot="16200000">
            <a:off x="3462657" y="3637035"/>
            <a:ext cx="305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DFI ranges from 0 to 1</a:t>
            </a:r>
            <a:endParaRPr lang="en-GB" sz="2400" dirty="0"/>
          </a:p>
        </p:txBody>
      </p:sp>
      <p:sp>
        <p:nvSpPr>
          <p:cNvPr id="72" name="Inhaltsplatzhalter 2"/>
          <p:cNvSpPr txBox="1">
            <a:spLocks/>
          </p:cNvSpPr>
          <p:nvPr/>
        </p:nvSpPr>
        <p:spPr>
          <a:xfrm>
            <a:off x="838200" y="1229360"/>
            <a:ext cx="603338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6" name="Textfeld 75"/>
          <p:cNvSpPr txBox="1"/>
          <p:nvPr/>
        </p:nvSpPr>
        <p:spPr>
          <a:xfrm>
            <a:off x="1315645" y="1678758"/>
            <a:ext cx="400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cs typeface="Segoe UI" panose="020B0502040204020203" pitchFamily="34" charset="0"/>
              </a:rPr>
              <a:t>… catchment drainage behaviour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78" name="Gleichschenkliges Dreieck 77"/>
          <p:cNvSpPr/>
          <p:nvPr/>
        </p:nvSpPr>
        <p:spPr>
          <a:xfrm>
            <a:off x="2813942" y="2184226"/>
            <a:ext cx="280258" cy="3702250"/>
          </a:xfrm>
          <a:prstGeom prst="triangle">
            <a:avLst/>
          </a:prstGeom>
          <a:solidFill>
            <a:srgbClr val="4E67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Gleichschenkliges Dreieck 84"/>
          <p:cNvSpPr/>
          <p:nvPr/>
        </p:nvSpPr>
        <p:spPr>
          <a:xfrm flipV="1">
            <a:off x="1513215" y="2146258"/>
            <a:ext cx="280260" cy="3832435"/>
          </a:xfrm>
          <a:prstGeom prst="triangle">
            <a:avLst>
              <a:gd name="adj" fmla="val 47354"/>
            </a:avLst>
          </a:prstGeom>
          <a:solidFill>
            <a:srgbClr val="4E67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feld 85"/>
          <p:cNvSpPr txBox="1"/>
          <p:nvPr/>
        </p:nvSpPr>
        <p:spPr>
          <a:xfrm rot="16200000">
            <a:off x="924283" y="3648640"/>
            <a:ext cx="314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the share </a:t>
            </a:r>
            <a:r>
              <a:rPr lang="en-GB" sz="2000" dirty="0"/>
              <a:t>of fast storage (S1)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87" name="Textfeld 86"/>
          <p:cNvSpPr txBox="1"/>
          <p:nvPr/>
        </p:nvSpPr>
        <p:spPr>
          <a:xfrm rot="16200000">
            <a:off x="2323668" y="3438081"/>
            <a:ext cx="3163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ym typeface="Wingdings" panose="05000000000000000000" pitchFamily="2" charset="2"/>
              </a:rPr>
              <a:t>d</a:t>
            </a:r>
            <a:r>
              <a:rPr lang="en-GB" sz="2000" dirty="0" smtClean="0">
                <a:sym typeface="Wingdings" panose="05000000000000000000" pitchFamily="2" charset="2"/>
              </a:rPr>
              <a:t>epletion rate </a:t>
            </a:r>
            <a:r>
              <a:rPr lang="en-GB" sz="2000" dirty="0">
                <a:sym typeface="Wingdings" panose="05000000000000000000" pitchFamily="2" charset="2"/>
              </a:rPr>
              <a:t>of the fast </a:t>
            </a:r>
            <a:r>
              <a:rPr lang="en-GB" sz="2000" dirty="0" smtClean="0">
                <a:sym typeface="Wingdings" panose="05000000000000000000" pitchFamily="2" charset="2"/>
              </a:rPr>
              <a:t>storage (storage slope)</a:t>
            </a:r>
            <a:endParaRPr lang="en-GB" sz="2000" dirty="0">
              <a:cs typeface="Segoe UI" panose="020B0502040204020203" pitchFamily="34" charset="0"/>
            </a:endParaRPr>
          </a:p>
        </p:txBody>
      </p:sp>
      <p:sp>
        <p:nvSpPr>
          <p:cNvPr id="89" name="Gleichschenkliges Dreieck 88"/>
          <p:cNvSpPr/>
          <p:nvPr/>
        </p:nvSpPr>
        <p:spPr>
          <a:xfrm>
            <a:off x="4151325" y="2162694"/>
            <a:ext cx="280258" cy="3702250"/>
          </a:xfrm>
          <a:prstGeom prst="triangle">
            <a:avLst/>
          </a:prstGeom>
          <a:solidFill>
            <a:srgbClr val="4E67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Ellipse 89"/>
          <p:cNvSpPr/>
          <p:nvPr/>
        </p:nvSpPr>
        <p:spPr>
          <a:xfrm flipH="1" flipV="1">
            <a:off x="7344883" y="2532055"/>
            <a:ext cx="162186" cy="171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Ellipse 91"/>
          <p:cNvSpPr/>
          <p:nvPr/>
        </p:nvSpPr>
        <p:spPr>
          <a:xfrm flipH="1" flipV="1">
            <a:off x="7382368" y="3917911"/>
            <a:ext cx="162186" cy="171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Ellipse 92"/>
          <p:cNvSpPr/>
          <p:nvPr/>
        </p:nvSpPr>
        <p:spPr>
          <a:xfrm flipH="1" flipV="1">
            <a:off x="7382368" y="5404057"/>
            <a:ext cx="162186" cy="171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Ellipse 94"/>
          <p:cNvSpPr/>
          <p:nvPr/>
        </p:nvSpPr>
        <p:spPr>
          <a:xfrm flipH="1" flipV="1">
            <a:off x="1103869" y="5427463"/>
            <a:ext cx="162186" cy="171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ckige Klammer rechts 3"/>
          <p:cNvSpPr/>
          <p:nvPr/>
        </p:nvSpPr>
        <p:spPr>
          <a:xfrm>
            <a:off x="6057706" y="1991481"/>
            <a:ext cx="120721" cy="25977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Eckige Klammer rechts 100"/>
          <p:cNvSpPr/>
          <p:nvPr/>
        </p:nvSpPr>
        <p:spPr>
          <a:xfrm>
            <a:off x="6057707" y="3209416"/>
            <a:ext cx="120721" cy="44897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Eckige Klammer rechts 101"/>
          <p:cNvSpPr/>
          <p:nvPr/>
        </p:nvSpPr>
        <p:spPr>
          <a:xfrm>
            <a:off x="6051160" y="4471126"/>
            <a:ext cx="131413" cy="43493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355744" y="5317889"/>
            <a:ext cx="243861" cy="381033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>
          <a:xfrm>
            <a:off x="5329828" y="2035300"/>
            <a:ext cx="208909" cy="2422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Gerader Verbinder 107"/>
          <p:cNvCxnSpPr/>
          <p:nvPr/>
        </p:nvCxnSpPr>
        <p:spPr>
          <a:xfrm>
            <a:off x="5367693" y="3243379"/>
            <a:ext cx="130921" cy="453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Gerader Verbinder 108"/>
          <p:cNvCxnSpPr/>
          <p:nvPr/>
        </p:nvCxnSpPr>
        <p:spPr>
          <a:xfrm>
            <a:off x="5382022" y="4499890"/>
            <a:ext cx="20092" cy="40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Gerader Verbinder 109"/>
          <p:cNvCxnSpPr/>
          <p:nvPr/>
        </p:nvCxnSpPr>
        <p:spPr>
          <a:xfrm>
            <a:off x="3773808" y="5364395"/>
            <a:ext cx="289360" cy="2346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Abgerundetes Rechteck 49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AF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Morphology-driven storage </a:t>
            </a:r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complexity</a:t>
            </a:r>
          </a:p>
        </p:txBody>
      </p:sp>
      <p:sp>
        <p:nvSpPr>
          <p:cNvPr id="7" name="Rechteck 6">
            <a:hlinkClick r:id="rId2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3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4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AFB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4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3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ome, Family, House Icon - Home Button Png Transparent, Png Download -  kind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Inhaltsplatzhalter 2"/>
          <p:cNvSpPr txBox="1">
            <a:spLocks/>
          </p:cNvSpPr>
          <p:nvPr/>
        </p:nvSpPr>
        <p:spPr>
          <a:xfrm>
            <a:off x="838200" y="1229361"/>
            <a:ext cx="6189630" cy="3269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Approach: PCA </a:t>
            </a:r>
            <a:r>
              <a:rPr lang="en-GB" dirty="0"/>
              <a:t>based on 29 landscape characteristics </a:t>
            </a:r>
            <a:r>
              <a:rPr lang="en-GB" dirty="0" smtClean="0"/>
              <a:t>to </a:t>
            </a:r>
            <a:r>
              <a:rPr lang="en-GB" dirty="0"/>
              <a:t>explain storage structure and drainage </a:t>
            </a:r>
            <a:r>
              <a:rPr lang="en-GB" dirty="0" smtClean="0"/>
              <a:t>behaviour.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Storage complexity is mainly driven by geology, elevation, and soil permeability and further characterized by </a:t>
            </a:r>
            <a:r>
              <a:rPr lang="en-GB" dirty="0" smtClean="0"/>
              <a:t>storage parameters: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400" dirty="0" smtClean="0"/>
              <a:t>the value at DFI</a:t>
            </a:r>
            <a:r>
              <a:rPr lang="en-GB" sz="2400" baseline="-25000" dirty="0" smtClean="0"/>
              <a:t>60</a:t>
            </a:r>
            <a:endParaRPr lang="en-GB" sz="2400" dirty="0" smtClean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400" dirty="0" smtClean="0"/>
              <a:t>the share </a:t>
            </a:r>
            <a:r>
              <a:rPr lang="en-GB" sz="2400" dirty="0"/>
              <a:t>of fast storage (S1</a:t>
            </a:r>
            <a:r>
              <a:rPr lang="en-GB" sz="2400" dirty="0" smtClean="0"/>
              <a:t>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400" dirty="0" smtClean="0"/>
              <a:t>and depletion rate of S1 (storage slope)</a:t>
            </a:r>
          </a:p>
        </p:txBody>
      </p: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6534777" y="954401"/>
            <a:ext cx="5427991" cy="3544105"/>
            <a:chOff x="6739076" y="954403"/>
            <a:chExt cx="5202872" cy="3397118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6739076" y="954403"/>
              <a:ext cx="5202872" cy="3397118"/>
              <a:chOff x="6739076" y="954403"/>
              <a:chExt cx="5202872" cy="3397118"/>
            </a:xfrm>
          </p:grpSpPr>
          <p:grpSp>
            <p:nvGrpSpPr>
              <p:cNvPr id="14" name="Gruppieren 13"/>
              <p:cNvGrpSpPr>
                <a:grpSpLocks noChangeAspect="1"/>
              </p:cNvGrpSpPr>
              <p:nvPr/>
            </p:nvGrpSpPr>
            <p:grpSpPr>
              <a:xfrm>
                <a:off x="6739076" y="954403"/>
                <a:ext cx="5202872" cy="3397118"/>
                <a:chOff x="3496181" y="1320035"/>
                <a:chExt cx="8467878" cy="5528943"/>
              </a:xfrm>
            </p:grpSpPr>
            <p:grpSp>
              <p:nvGrpSpPr>
                <p:cNvPr id="13" name="Gruppieren 12"/>
                <p:cNvGrpSpPr>
                  <a:grpSpLocks noChangeAspect="1"/>
                </p:cNvGrpSpPr>
                <p:nvPr/>
              </p:nvGrpSpPr>
              <p:grpSpPr>
                <a:xfrm>
                  <a:off x="3888310" y="1320035"/>
                  <a:ext cx="8075749" cy="5528943"/>
                  <a:chOff x="3888310" y="1320035"/>
                  <a:chExt cx="8075749" cy="5528943"/>
                </a:xfrm>
              </p:grpSpPr>
              <p:grpSp>
                <p:nvGrpSpPr>
                  <p:cNvPr id="6" name="Gruppieren 5"/>
                  <p:cNvGrpSpPr/>
                  <p:nvPr/>
                </p:nvGrpSpPr>
                <p:grpSpPr>
                  <a:xfrm>
                    <a:off x="3888310" y="1320035"/>
                    <a:ext cx="8075749" cy="5456583"/>
                    <a:chOff x="3888310" y="1320035"/>
                    <a:chExt cx="8075749" cy="5456583"/>
                  </a:xfrm>
                </p:grpSpPr>
                <p:grpSp>
                  <p:nvGrpSpPr>
                    <p:cNvPr id="67" name="Gruppieren 6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363239" y="3097840"/>
                      <a:ext cx="2600820" cy="3678778"/>
                      <a:chOff x="-701352" y="2972676"/>
                      <a:chExt cx="3160494" cy="4470420"/>
                    </a:xfrm>
                    <a:effectLst>
                      <a:outerShdw blurRad="50800" dist="50800" dir="5400000" sx="105000" sy="105000" algn="ctr" rotWithShape="0">
                        <a:srgbClr val="000000">
                          <a:alpha val="43137"/>
                        </a:srgbClr>
                      </a:outerShdw>
                    </a:effectLst>
                  </p:grpSpPr>
                  <p:pic>
                    <p:nvPicPr>
                      <p:cNvPr id="65" name="Grafik 6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345"/>
                      <a:stretch/>
                    </p:blipFill>
                    <p:spPr>
                      <a:xfrm>
                        <a:off x="128015" y="2972676"/>
                        <a:ext cx="2327847" cy="447042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Grafik 6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476" b="27970"/>
                      <a:stretch/>
                    </p:blipFill>
                    <p:spPr>
                      <a:xfrm>
                        <a:off x="-701352" y="3980687"/>
                        <a:ext cx="3160494" cy="221529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" name="Gruppieren 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88310" y="1320035"/>
                      <a:ext cx="6878359" cy="5079123"/>
                      <a:chOff x="1861656" y="869774"/>
                      <a:chExt cx="6464219" cy="4773308"/>
                    </a:xfrm>
                  </p:grpSpPr>
                  <p:grpSp>
                    <p:nvGrpSpPr>
                      <p:cNvPr id="29" name="Gruppieren 2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5920883" y="2241296"/>
                        <a:ext cx="2404992" cy="3401786"/>
                        <a:chOff x="7335970" y="-1133995"/>
                        <a:chExt cx="4326712" cy="6120000"/>
                      </a:xfrm>
                      <a:effectLst>
                        <a:outerShdw blurRad="50800" dist="50800" dir="5400000" sx="105000" sy="105000" algn="ctr" rotWithShape="0">
                          <a:srgbClr val="000000">
                            <a:alpha val="43137"/>
                          </a:srgbClr>
                        </a:outerShdw>
                      </a:effectLst>
                    </p:grpSpPr>
                    <p:pic>
                      <p:nvPicPr>
                        <p:cNvPr id="34" name="Grafik 33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7" cstate="print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413"/>
                        <a:stretch/>
                      </p:blipFill>
                      <p:spPr>
                        <a:xfrm>
                          <a:off x="8343900" y="-1133995"/>
                          <a:ext cx="3313702" cy="61200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35" name="Grafik 34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 cstate="print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8033" b="-1"/>
                        <a:stretch/>
                      </p:blipFill>
                      <p:spPr>
                        <a:xfrm>
                          <a:off x="7335970" y="581562"/>
                          <a:ext cx="4326712" cy="4404443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0" name="Grafik 29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59" b="6315"/>
                      <a:stretch/>
                    </p:blipFill>
                    <p:spPr>
                      <a:xfrm>
                        <a:off x="4829623" y="2307352"/>
                        <a:ext cx="2346397" cy="2855145"/>
                      </a:xfrm>
                      <a:prstGeom prst="rect">
                        <a:avLst/>
                      </a:prstGeom>
                      <a:effectLst>
                        <a:outerShdw blurRad="50800" dist="50800" dir="5400000" sx="105000" sy="105000" algn="ctr" rotWithShape="0">
                          <a:srgbClr val="000000">
                            <a:alpha val="43137"/>
                          </a:srgbClr>
                        </a:outerShdw>
                      </a:effectLst>
                    </p:spPr>
                  </p:pic>
                  <p:grpSp>
                    <p:nvGrpSpPr>
                      <p:cNvPr id="31" name="Gruppieren 3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861656" y="869774"/>
                        <a:ext cx="2434059" cy="3440630"/>
                        <a:chOff x="3123422" y="-3784571"/>
                        <a:chExt cx="3843131" cy="5432400"/>
                      </a:xfrm>
                      <a:effectLst>
                        <a:outerShdw blurRad="50800" dist="50800" dir="5400000" sx="105000" sy="105000" algn="ctr" rotWithShape="0">
                          <a:srgbClr val="000000">
                            <a:alpha val="43137"/>
                          </a:srgbClr>
                        </a:outerShdw>
                      </a:effectLst>
                    </p:grpSpPr>
                    <p:pic>
                      <p:nvPicPr>
                        <p:cNvPr id="32" name="Grafik 3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0" cstate="print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8244"/>
                        <a:stretch/>
                      </p:blipFill>
                      <p:spPr>
                        <a:xfrm>
                          <a:off x="4210713" y="-3784571"/>
                          <a:ext cx="2755840" cy="5432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33" name="Grafik 32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0" cstate="print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6302" b="23626"/>
                        <a:stretch/>
                      </p:blipFill>
                      <p:spPr>
                        <a:xfrm>
                          <a:off x="3123422" y="-2358516"/>
                          <a:ext cx="3840595" cy="2720151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sp>
                  <p:nvSpPr>
                    <p:cNvPr id="83" name="Pfeil nach rechts 82"/>
                    <p:cNvSpPr/>
                    <p:nvPr/>
                  </p:nvSpPr>
                  <p:spPr>
                    <a:xfrm rot="12321389">
                      <a:off x="6500417" y="3448947"/>
                      <a:ext cx="635138" cy="539440"/>
                    </a:xfrm>
                    <a:prstGeom prst="rightArrow">
                      <a:avLst/>
                    </a:prstGeom>
                    <a:solidFill>
                      <a:srgbClr val="AFBCA7"/>
                    </a:solidFill>
                    <a:ln>
                      <a:solidFill>
                        <a:schemeClr val="bg1"/>
                      </a:solidFill>
                    </a:ln>
                    <a:effectLst>
                      <a:outerShdw blurRad="50800" dist="50800" dir="5400000" sx="105000" sy="105000" algn="ctr" rotWithShape="0">
                        <a:srgbClr val="000000">
                          <a:alpha val="43137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Pfeil nach rechts 83"/>
                    <p:cNvSpPr/>
                    <p:nvPr/>
                  </p:nvSpPr>
                  <p:spPr>
                    <a:xfrm rot="12321389">
                      <a:off x="6360081" y="4275123"/>
                      <a:ext cx="892442" cy="539440"/>
                    </a:xfrm>
                    <a:prstGeom prst="rightArrow">
                      <a:avLst/>
                    </a:prstGeom>
                    <a:solidFill>
                      <a:srgbClr val="AFBCA7"/>
                    </a:solidFill>
                    <a:ln>
                      <a:solidFill>
                        <a:schemeClr val="bg1"/>
                      </a:solidFill>
                    </a:ln>
                    <a:effectLst>
                      <a:outerShdw blurRad="50800" dist="50800" dir="5400000" sx="105000" sy="105000" algn="ctr" rotWithShape="0">
                        <a:srgbClr val="000000">
                          <a:alpha val="43137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" name="Rechteck 1"/>
                    <p:cNvSpPr/>
                    <p:nvPr/>
                  </p:nvSpPr>
                  <p:spPr>
                    <a:xfrm>
                      <a:off x="6930674" y="2645664"/>
                      <a:ext cx="628440" cy="5425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Pfeil nach rechts 81"/>
                    <p:cNvSpPr/>
                    <p:nvPr/>
                  </p:nvSpPr>
                  <p:spPr>
                    <a:xfrm rot="12321389">
                      <a:off x="6381585" y="2815076"/>
                      <a:ext cx="1141102" cy="539440"/>
                    </a:xfrm>
                    <a:prstGeom prst="rightArrow">
                      <a:avLst/>
                    </a:prstGeom>
                    <a:solidFill>
                      <a:srgbClr val="AFBCA7"/>
                    </a:solidFill>
                    <a:ln>
                      <a:solidFill>
                        <a:schemeClr val="bg1"/>
                      </a:solidFill>
                    </a:ln>
                    <a:effectLst>
                      <a:outerShdw blurRad="50800" dist="50800" dir="5400000" sx="105000" sy="105000" algn="ctr" rotWithShape="0">
                        <a:srgbClr val="000000">
                          <a:alpha val="43137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57" name="Rechteck 56"/>
                  <p:cNvSpPr/>
                  <p:nvPr/>
                </p:nvSpPr>
                <p:spPr>
                  <a:xfrm>
                    <a:off x="4032252" y="1777595"/>
                    <a:ext cx="628440" cy="5425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Rechteck 60"/>
                  <p:cNvSpPr/>
                  <p:nvPr/>
                </p:nvSpPr>
                <p:spPr>
                  <a:xfrm>
                    <a:off x="6170275" y="2034177"/>
                    <a:ext cx="628440" cy="5425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Rechteck 61"/>
                  <p:cNvSpPr/>
                  <p:nvPr/>
                </p:nvSpPr>
                <p:spPr>
                  <a:xfrm>
                    <a:off x="7958748" y="6200168"/>
                    <a:ext cx="2152992" cy="5425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Rechteck 63"/>
                  <p:cNvSpPr/>
                  <p:nvPr/>
                </p:nvSpPr>
                <p:spPr>
                  <a:xfrm flipV="1">
                    <a:off x="8988210" y="6409937"/>
                    <a:ext cx="1893134" cy="4390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5" name="Rechteck 54"/>
                <p:cNvSpPr/>
                <p:nvPr/>
              </p:nvSpPr>
              <p:spPr>
                <a:xfrm>
                  <a:off x="3496181" y="2048867"/>
                  <a:ext cx="1046978" cy="3514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3" name="Rechteck 72"/>
              <p:cNvSpPr/>
              <p:nvPr/>
            </p:nvSpPr>
            <p:spPr>
              <a:xfrm flipV="1">
                <a:off x="10080852" y="1759196"/>
                <a:ext cx="749916" cy="2269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Rechteck 14"/>
            <p:cNvSpPr/>
            <p:nvPr/>
          </p:nvSpPr>
          <p:spPr>
            <a:xfrm>
              <a:off x="9209618" y="1819702"/>
              <a:ext cx="749916" cy="12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6" name="Inhaltsplatzhalter 2"/>
          <p:cNvSpPr txBox="1">
            <a:spLocks/>
          </p:cNvSpPr>
          <p:nvPr/>
        </p:nvSpPr>
        <p:spPr>
          <a:xfrm>
            <a:off x="838199" y="4649845"/>
            <a:ext cx="10504055" cy="133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Conclusion: Storage complexity </a:t>
            </a:r>
            <a:r>
              <a:rPr lang="en-GB" dirty="0"/>
              <a:t>is closely linked to landscape properties, with spatial characteristics and storage parameters jointly controlling hydrological </a:t>
            </a:r>
            <a:r>
              <a:rPr lang="en-GB" dirty="0" smtClean="0"/>
              <a:t>response and drainage behaviour.</a:t>
            </a:r>
            <a:endParaRPr lang="en-GB" dirty="0"/>
          </a:p>
        </p:txBody>
      </p:sp>
      <p:sp>
        <p:nvSpPr>
          <p:cNvPr id="167" name="Legende mit Linie 3 (Akzentuierungsbalken) 166"/>
          <p:cNvSpPr/>
          <p:nvPr/>
        </p:nvSpPr>
        <p:spPr>
          <a:xfrm rot="16200000">
            <a:off x="7824038" y="2899715"/>
            <a:ext cx="905790" cy="2027296"/>
          </a:xfrm>
          <a:prstGeom prst="accentCallout3">
            <a:avLst>
              <a:gd name="adj1" fmla="val -6523"/>
              <a:gd name="adj2" fmla="val -9023"/>
              <a:gd name="adj3" fmla="val -6479"/>
              <a:gd name="adj4" fmla="val 119987"/>
              <a:gd name="adj5" fmla="val 5878"/>
              <a:gd name="adj6" fmla="val 161574"/>
              <a:gd name="adj7" fmla="val 22043"/>
              <a:gd name="adj8" fmla="val 215029"/>
            </a:avLst>
          </a:prstGeom>
          <a:solidFill>
            <a:srgbClr val="AFBCA7"/>
          </a:solidFill>
          <a:ln w="38100">
            <a:solidFill>
              <a:srgbClr val="AFB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Textfeld 167"/>
          <p:cNvSpPr txBox="1"/>
          <p:nvPr/>
        </p:nvSpPr>
        <p:spPr>
          <a:xfrm>
            <a:off x="6628521" y="3425504"/>
            <a:ext cx="329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cs typeface="Segoe UI" panose="020B0502040204020203" pitchFamily="34" charset="0"/>
              </a:rPr>
              <a:t>Varying storage complexity</a:t>
            </a:r>
            <a:endParaRPr lang="en-GB" sz="2400" dirty="0">
              <a:cs typeface="Segoe UI" panose="020B0502040204020203" pitchFamily="34" charset="0"/>
            </a:endParaRPr>
          </a:p>
        </p:txBody>
      </p:sp>
      <p:sp>
        <p:nvSpPr>
          <p:cNvPr id="41" name="Abgerundetes Rechteck 40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838200" y="2631122"/>
            <a:ext cx="7848600" cy="2560320"/>
          </a:xfrm>
          <a:prstGeom prst="rect">
            <a:avLst/>
          </a:prstGeom>
          <a:solidFill>
            <a:srgbClr val="777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38200" y="1168400"/>
            <a:ext cx="10515600" cy="5008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/>
              <a:t>DFI-derived </a:t>
            </a:r>
            <a:r>
              <a:rPr lang="en-GB" dirty="0"/>
              <a:t>streamflow components show consistent hydro-chemical signatures </a:t>
            </a:r>
            <a:endParaRPr lang="en-GB" dirty="0" smtClean="0"/>
          </a:p>
          <a:p>
            <a:pPr lvl="1" algn="l"/>
            <a:r>
              <a:rPr lang="en-GB" sz="2400" dirty="0" smtClean="0"/>
              <a:t>→ </a:t>
            </a:r>
            <a:r>
              <a:rPr lang="en-GB" sz="2400" dirty="0"/>
              <a:t>hydrological and </a:t>
            </a:r>
            <a:r>
              <a:rPr lang="en-GB" sz="2400" dirty="0" err="1" smtClean="0"/>
              <a:t>hydrochemical</a:t>
            </a:r>
            <a:r>
              <a:rPr lang="en-GB" sz="2400" dirty="0" smtClean="0"/>
              <a:t> </a:t>
            </a:r>
            <a:r>
              <a:rPr lang="en-GB" sz="2400" dirty="0"/>
              <a:t>separation show strong </a:t>
            </a:r>
            <a:r>
              <a:rPr lang="en-GB" sz="2400" dirty="0" smtClean="0"/>
              <a:t>agreement  </a:t>
            </a:r>
          </a:p>
          <a:p>
            <a:pPr lvl="1" algn="l"/>
            <a:r>
              <a:rPr lang="en-GB" sz="2400" dirty="0"/>
              <a:t>→</a:t>
            </a:r>
            <a:r>
              <a:rPr lang="en-GB" sz="2400" dirty="0" smtClean="0">
                <a:sym typeface="Wingdings" panose="05000000000000000000" pitchFamily="2" charset="2"/>
              </a:rPr>
              <a:t> </a:t>
            </a:r>
            <a:r>
              <a:rPr lang="en-GB" sz="2400" dirty="0" smtClean="0"/>
              <a:t>indicating </a:t>
            </a:r>
            <a:r>
              <a:rPr lang="en-GB" sz="2400" dirty="0"/>
              <a:t>physically and process-based meaningful streamflow </a:t>
            </a:r>
            <a:r>
              <a:rPr lang="en-GB" sz="2400" dirty="0" smtClean="0"/>
              <a:t>components</a:t>
            </a:r>
          </a:p>
          <a:p>
            <a:pPr algn="l"/>
            <a:endParaRPr lang="en-GB" sz="1000" dirty="0" smtClean="0"/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Robust </a:t>
            </a:r>
            <a:r>
              <a:rPr lang="en-GB" dirty="0">
                <a:solidFill>
                  <a:schemeClr val="bg1"/>
                </a:solidFill>
              </a:rPr>
              <a:t>identification of storage </a:t>
            </a:r>
            <a:r>
              <a:rPr lang="en-GB" dirty="0" smtClean="0">
                <a:solidFill>
                  <a:schemeClr val="bg1"/>
                </a:solidFill>
              </a:rPr>
              <a:t>structure</a:t>
            </a:r>
          </a:p>
          <a:p>
            <a:pPr lvl="1" algn="l"/>
            <a:r>
              <a:rPr lang="en-GB" sz="2400" dirty="0" smtClean="0">
                <a:solidFill>
                  <a:schemeClr val="bg1"/>
                </a:solidFill>
              </a:rPr>
              <a:t>→ </a:t>
            </a:r>
            <a:r>
              <a:rPr lang="en-GB" sz="2400" dirty="0">
                <a:solidFill>
                  <a:schemeClr val="bg1"/>
                </a:solidFill>
              </a:rPr>
              <a:t>automated detection of linear drainage subsets </a:t>
            </a:r>
            <a:endParaRPr lang="en-GB" sz="2400" dirty="0" smtClean="0">
              <a:solidFill>
                <a:schemeClr val="bg1"/>
              </a:solidFill>
            </a:endParaRP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Hydro-chemical </a:t>
            </a:r>
            <a:r>
              <a:rPr lang="en-GB" dirty="0">
                <a:solidFill>
                  <a:schemeClr val="bg1"/>
                </a:solidFill>
              </a:rPr>
              <a:t>validation strengthens </a:t>
            </a:r>
            <a:r>
              <a:rPr lang="en-GB" dirty="0" smtClean="0">
                <a:solidFill>
                  <a:schemeClr val="bg1"/>
                </a:solidFill>
              </a:rPr>
              <a:t>interpretability</a:t>
            </a:r>
          </a:p>
          <a:p>
            <a:pPr lvl="1" algn="l"/>
            <a:r>
              <a:rPr lang="en-GB" sz="2400" dirty="0" smtClean="0">
                <a:solidFill>
                  <a:schemeClr val="bg1"/>
                </a:solidFill>
              </a:rPr>
              <a:t>→ links flow components to flow paths and source zones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Transferable </a:t>
            </a:r>
            <a:r>
              <a:rPr lang="en-GB" dirty="0">
                <a:solidFill>
                  <a:schemeClr val="bg1"/>
                </a:solidFill>
              </a:rPr>
              <a:t>approach across </a:t>
            </a:r>
            <a:r>
              <a:rPr lang="en-GB" dirty="0" smtClean="0">
                <a:solidFill>
                  <a:schemeClr val="bg1"/>
                </a:solidFill>
              </a:rPr>
              <a:t>catchments</a:t>
            </a:r>
          </a:p>
          <a:p>
            <a:pPr lvl="1" algn="l"/>
            <a:r>
              <a:rPr lang="en-GB" sz="2400" dirty="0" smtClean="0">
                <a:solidFill>
                  <a:schemeClr val="bg1"/>
                </a:solidFill>
              </a:rPr>
              <a:t>→ applicable to diverse hydrogeological settings</a:t>
            </a:r>
          </a:p>
          <a:p>
            <a:pPr lvl="1" algn="l"/>
            <a:endParaRPr lang="en-GB" sz="1000" dirty="0" smtClean="0"/>
          </a:p>
          <a:p>
            <a:pPr algn="l"/>
            <a:r>
              <a:rPr lang="en-GB" dirty="0" smtClean="0"/>
              <a:t>Key insight: improved </a:t>
            </a:r>
            <a:r>
              <a:rPr lang="en-GB" dirty="0"/>
              <a:t>understanding of storage depletion and groundwater dynamics, especially under low-flow and drought conditions</a:t>
            </a:r>
            <a:endParaRPr lang="en-GB" dirty="0" smtClean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Conclusion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winkliges Dreieck 9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bgerundetes Rechteck 13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838197" y="1229359"/>
            <a:ext cx="5430523" cy="461666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hteck 20"/>
          <p:cNvSpPr/>
          <p:nvPr/>
        </p:nvSpPr>
        <p:spPr>
          <a:xfrm>
            <a:off x="838197" y="3083696"/>
            <a:ext cx="5430523" cy="461666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Motivation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5" name="Rechteck 4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winkliges Dreieck 7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838199" y="1229360"/>
            <a:ext cx="5696577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Increasing hydrological </a:t>
            </a:r>
            <a:r>
              <a:rPr lang="en-GB" dirty="0" smtClean="0">
                <a:solidFill>
                  <a:schemeClr val="bg1"/>
                </a:solidFill>
              </a:rPr>
              <a:t>extremes</a:t>
            </a:r>
          </a:p>
          <a:p>
            <a:pPr algn="l"/>
            <a:r>
              <a:rPr lang="en-GB" dirty="0"/>
              <a:t>Hydrological extremes are intensifying worldwide, with more severe droughts and rainfall, increasing variability and pressure on water resources</a:t>
            </a:r>
            <a:r>
              <a:rPr lang="en-GB" dirty="0" smtClean="0"/>
              <a:t>.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Knowledge </a:t>
            </a:r>
            <a:r>
              <a:rPr lang="en-GB" dirty="0">
                <a:solidFill>
                  <a:schemeClr val="bg1"/>
                </a:solidFill>
              </a:rPr>
              <a:t>gap in catchment </a:t>
            </a:r>
            <a:r>
              <a:rPr lang="en-GB" dirty="0" smtClean="0">
                <a:solidFill>
                  <a:schemeClr val="bg1"/>
                </a:solidFill>
              </a:rPr>
              <a:t>functioning</a:t>
            </a:r>
          </a:p>
          <a:p>
            <a:pPr algn="l"/>
            <a:r>
              <a:rPr lang="en-GB" dirty="0" smtClean="0"/>
              <a:t>Storage-flow interactions </a:t>
            </a:r>
            <a:r>
              <a:rPr lang="en-GB" dirty="0"/>
              <a:t>in complex hydrogeological </a:t>
            </a:r>
            <a:r>
              <a:rPr lang="en-GB" dirty="0" smtClean="0"/>
              <a:t>systems </a:t>
            </a:r>
            <a:r>
              <a:rPr lang="en-GB" dirty="0"/>
              <a:t>remain poorly understood, especially regarding streamflow </a:t>
            </a:r>
            <a:r>
              <a:rPr lang="en-GB" dirty="0" smtClean="0"/>
              <a:t>generation under dry </a:t>
            </a:r>
            <a:r>
              <a:rPr lang="en-GB" dirty="0"/>
              <a:t>conditions</a:t>
            </a:r>
            <a:r>
              <a:rPr lang="en-GB" dirty="0" smtClean="0"/>
              <a:t>.</a:t>
            </a:r>
          </a:p>
        </p:txBody>
      </p:sp>
      <p:sp>
        <p:nvSpPr>
          <p:cNvPr id="18" name="Shape 6" descr="Abb. xy: Überflutung in Stromberg, im Hintergrund am Vortag abgelagertes Geschiebe&#10;der Hauptwelle (Copyright: SWR)&#10;"/>
          <p:cNvSpPr>
            <a:spLocks noChangeAspect="1"/>
          </p:cNvSpPr>
          <p:nvPr/>
        </p:nvSpPr>
        <p:spPr>
          <a:xfrm>
            <a:off x="6739076" y="1229359"/>
            <a:ext cx="5141764" cy="3857065"/>
          </a:xfrm>
          <a:prstGeom prst="roundRect">
            <a:avLst>
              <a:gd name="adj" fmla="val 3850"/>
            </a:avLst>
          </a:prstGeom>
          <a:blipFill>
            <a:blip r:embed="rId7"/>
            <a:stretch>
              <a:fillRect/>
            </a:stretch>
          </a:blipFill>
          <a:ln w="30480">
            <a:solidFill>
              <a:srgbClr val="7775A7"/>
            </a:solidFill>
            <a:prstDash val="solid"/>
          </a:ln>
        </p:spPr>
      </p:sp>
      <p:sp>
        <p:nvSpPr>
          <p:cNvPr id="19" name="Textfeld 18"/>
          <p:cNvSpPr txBox="1"/>
          <p:nvPr/>
        </p:nvSpPr>
        <p:spPr>
          <a:xfrm>
            <a:off x="6739076" y="1301919"/>
            <a:ext cx="5141764" cy="584775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Drought and low-flow event </a:t>
            </a:r>
            <a:endParaRPr lang="en-GB" sz="16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February to April 2025 (</a:t>
            </a:r>
            <a:r>
              <a:rPr lang="en-GB" sz="16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Hunsrück</a:t>
            </a:r>
            <a:r>
              <a:rPr lang="en-GB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Germany)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Abgerundetes Rechteck 14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8"/>
          <p:cNvSpPr txBox="1">
            <a:spLocks/>
          </p:cNvSpPr>
          <p:nvPr/>
        </p:nvSpPr>
        <p:spPr>
          <a:xfrm>
            <a:off x="7452194" y="1229360"/>
            <a:ext cx="3251739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/>
              <a:t>Authors</a:t>
            </a:r>
          </a:p>
          <a:p>
            <a:pPr marL="0" indent="0">
              <a:buNone/>
            </a:pPr>
            <a:r>
              <a:rPr lang="en-GB" sz="2400" dirty="0"/>
              <a:t>Faculty of Spatial and </a:t>
            </a:r>
            <a:r>
              <a:rPr lang="en-GB" sz="2400" dirty="0" smtClean="0"/>
              <a:t>Environmental </a:t>
            </a:r>
            <a:r>
              <a:rPr lang="en-GB" sz="2400" dirty="0"/>
              <a:t>Sciences – Department of Hydrology at Trier University </a:t>
            </a:r>
          </a:p>
          <a:p>
            <a:r>
              <a:rPr lang="en-GB" sz="2400" dirty="0" smtClean="0"/>
              <a:t>Frietsch, Sofia</a:t>
            </a:r>
            <a:endParaRPr lang="en-GB" sz="2400" dirty="0"/>
          </a:p>
          <a:p>
            <a:r>
              <a:rPr lang="en-GB" sz="2400" dirty="0" smtClean="0"/>
              <a:t>Tobias, </a:t>
            </a:r>
            <a:r>
              <a:rPr lang="en-GB" sz="2400" dirty="0" err="1" smtClean="0"/>
              <a:t>Schuetz</a:t>
            </a:r>
            <a:endParaRPr lang="en-GB" sz="2400" dirty="0" smtClean="0"/>
          </a:p>
          <a:p>
            <a:endParaRPr lang="en-GB" sz="2400" dirty="0"/>
          </a:p>
          <a:p>
            <a:endParaRPr lang="en-GB" sz="2000" dirty="0" smtClean="0"/>
          </a:p>
          <a:p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838200" y="1147330"/>
            <a:ext cx="6410474" cy="47752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7456156" y="1147330"/>
            <a:ext cx="4367542" cy="47752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References &amp; Authors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56" y="4551040"/>
            <a:ext cx="1310281" cy="1310281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7967173" y="5880100"/>
            <a:ext cx="3866402" cy="575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EGU26-998</a:t>
            </a:r>
          </a:p>
          <a:p>
            <a:r>
              <a:rPr lang="en-GB" dirty="0"/>
              <a:t> QR code for </a:t>
            </a:r>
            <a:r>
              <a:rPr lang="en-GB" dirty="0" smtClean="0"/>
              <a:t>our </a:t>
            </a:r>
            <a:r>
              <a:rPr lang="en-GB" dirty="0"/>
              <a:t>abstract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38200" y="1229360"/>
            <a:ext cx="613421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smtClean="0"/>
              <a:t>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ESRI </a:t>
            </a:r>
            <a:r>
              <a:rPr lang="en-GB" sz="2000" dirty="0"/>
              <a:t>Satellite </a:t>
            </a:r>
            <a:r>
              <a:rPr lang="en-GB" sz="2000" dirty="0" smtClean="0"/>
              <a:t>URL type=</a:t>
            </a:r>
            <a:r>
              <a:rPr lang="en-GB" sz="2000" dirty="0" err="1" smtClean="0"/>
              <a:t>xyz&amp;url</a:t>
            </a:r>
            <a:r>
              <a:rPr lang="en-GB" sz="2000" dirty="0" smtClean="0"/>
              <a:t>=https</a:t>
            </a:r>
            <a:r>
              <a:rPr lang="en-GB" sz="2000" dirty="0"/>
              <a:t>://server.arcgisonline.com/ArcGIS/rest/services/World_Imagery/MapServer/tile/%7Bz%7D/%7By%7D/%</a:t>
            </a:r>
            <a:r>
              <a:rPr lang="en-GB" sz="2000" dirty="0" smtClean="0"/>
              <a:t>7Bx%7D&amp;zmax=19&amp;zmin=0 last access: 25.04.2026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Federal </a:t>
            </a:r>
            <a:r>
              <a:rPr lang="en-GB" sz="2000" dirty="0"/>
              <a:t>Institute for Geosciences and Natural Resources (BGR) &amp; State Geological Surveys (SGD). (2019). Hydrogeological Overview Map of Germany 1:250,000 (HÜK250): Digital dataset. https://www.bgr.bund.de/DE/Themen/Wasser/Projekte/laufend/Beratung/Huek200/huek200_projektbeschr.html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sp>
        <p:nvSpPr>
          <p:cNvPr id="10" name="Rechteck 9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winkliges Dreieck 12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winkliges Dreieck 13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8"/>
          <a:srcRect l="13506" t="10732"/>
          <a:stretch/>
        </p:blipFill>
        <p:spPr>
          <a:xfrm>
            <a:off x="10550772" y="1710942"/>
            <a:ext cx="1405898" cy="133108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/>
          <a:srcRect l="10826" t="6246" b="1"/>
          <a:stretch/>
        </p:blipFill>
        <p:spPr>
          <a:xfrm>
            <a:off x="10484521" y="3128670"/>
            <a:ext cx="1401047" cy="1349212"/>
          </a:xfrm>
          <a:prstGeom prst="rect">
            <a:avLst/>
          </a:prstGeom>
        </p:spPr>
      </p:pic>
      <p:sp>
        <p:nvSpPr>
          <p:cNvPr id="19" name="Abgerundetes Rechteck 18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38200" y="1147330"/>
            <a:ext cx="10985498" cy="47752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References &amp; Authors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38200" y="1229360"/>
            <a:ext cx="1098549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smtClean="0"/>
              <a:t>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Federal </a:t>
            </a:r>
            <a:r>
              <a:rPr lang="en-GB" sz="2000" dirty="0"/>
              <a:t>Institute for Geosciences and Natural Resources (BGR</a:t>
            </a:r>
            <a:r>
              <a:rPr lang="en-GB" sz="2000" dirty="0" smtClean="0"/>
              <a:t>) </a:t>
            </a:r>
            <a:r>
              <a:rPr lang="en-GB" sz="2000" dirty="0"/>
              <a:t>(2023). Land-use differentiated soil overview map of Germany (BÜK1000N</a:t>
            </a:r>
            <a:r>
              <a:rPr lang="en-GB" sz="2000" dirty="0" smtClean="0"/>
              <a:t>).https</a:t>
            </a:r>
            <a:r>
              <a:rPr lang="en-GB" sz="2000" dirty="0"/>
              <a:t>://</a:t>
            </a:r>
            <a:r>
              <a:rPr lang="en-GB" sz="2000" dirty="0" smtClean="0"/>
              <a:t>geoportal.bgr.de/</a:t>
            </a:r>
            <a:r>
              <a:rPr lang="en-GB" sz="2000" dirty="0" err="1" smtClean="0"/>
              <a:t>mapapps</a:t>
            </a:r>
            <a:r>
              <a:rPr lang="en-GB" sz="2000" dirty="0" smtClean="0"/>
              <a:t>/resources/apps/geoportal /</a:t>
            </a:r>
            <a:r>
              <a:rPr lang="en-GB" sz="2000" dirty="0" err="1"/>
              <a:t>index.html?lang</a:t>
            </a:r>
            <a:r>
              <a:rPr lang="en-GB" sz="2000" dirty="0"/>
              <a:t>=</a:t>
            </a:r>
            <a:r>
              <a:rPr lang="en-GB" sz="2000" dirty="0" err="1"/>
              <a:t>en</a:t>
            </a:r>
            <a:r>
              <a:rPr lang="en-GB" sz="2000" dirty="0" smtClean="0"/>
              <a:t>#/datasets/portal/9F57D939-7BF4-4E0B-A13D-2F07009E08C1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Knapp, J.L.A., </a:t>
            </a:r>
            <a:r>
              <a:rPr lang="en-GB" sz="2000" dirty="0" err="1"/>
              <a:t>Napitupulu</a:t>
            </a:r>
            <a:r>
              <a:rPr lang="en-GB" sz="2000" dirty="0"/>
              <a:t>, T., von Freyberg, J., </a:t>
            </a:r>
            <a:r>
              <a:rPr lang="en-GB" sz="2000" dirty="0" err="1"/>
              <a:t>Ruecker</a:t>
            </a:r>
            <a:r>
              <a:rPr lang="en-GB" sz="2000" dirty="0"/>
              <a:t>, A., </a:t>
            </a:r>
            <a:r>
              <a:rPr lang="en-GB" sz="2000" dirty="0" err="1"/>
              <a:t>Studer</a:t>
            </a:r>
            <a:r>
              <a:rPr lang="en-GB" sz="2000" dirty="0"/>
              <a:t>, B., Zappa, M. and Kirchner, J.W. (2024): Multi-years time series of daily solute and isotope measurements from three Swiss pre-Alpine catchments, </a:t>
            </a:r>
            <a:r>
              <a:rPr lang="en-GB" sz="2000" dirty="0" err="1"/>
              <a:t>Sci</a:t>
            </a:r>
            <a:r>
              <a:rPr lang="en-GB" sz="2000" dirty="0"/>
              <a:t> Data.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Mike </a:t>
            </a:r>
            <a:r>
              <a:rPr lang="en-GB" sz="2000" dirty="0" err="1"/>
              <a:t>Vlah</a:t>
            </a:r>
            <a:r>
              <a:rPr lang="en-GB" sz="2000" dirty="0"/>
              <a:t>, </a:t>
            </a:r>
            <a:r>
              <a:rPr lang="en-GB" sz="2000" dirty="0" err="1"/>
              <a:t>spencerrhea</a:t>
            </a:r>
            <a:r>
              <a:rPr lang="en-GB" sz="2000" dirty="0"/>
              <a:t>, Wes Slaughter, Matthew R.V. Ross, Nicholas </a:t>
            </a:r>
            <a:r>
              <a:rPr lang="en-GB" sz="2000" dirty="0" err="1"/>
              <a:t>Gubbins</a:t>
            </a:r>
            <a:r>
              <a:rPr lang="en-GB" sz="2000" dirty="0"/>
              <a:t>, </a:t>
            </a:r>
            <a:r>
              <a:rPr lang="en-GB" sz="2000" dirty="0" err="1"/>
              <a:t>Biniam</a:t>
            </a:r>
            <a:r>
              <a:rPr lang="en-GB" sz="2000" dirty="0"/>
              <a:t> </a:t>
            </a:r>
            <a:r>
              <a:rPr lang="en-GB" sz="2000" dirty="0" err="1"/>
              <a:t>Garomsa</a:t>
            </a:r>
            <a:r>
              <a:rPr lang="en-GB" sz="2000" dirty="0"/>
              <a:t>, &amp; </a:t>
            </a:r>
            <a:r>
              <a:rPr lang="en-GB" sz="2000" dirty="0" err="1"/>
              <a:t>Pranavi</a:t>
            </a:r>
            <a:r>
              <a:rPr lang="en-GB" sz="2000" dirty="0"/>
              <a:t> </a:t>
            </a:r>
            <a:r>
              <a:rPr lang="en-GB" sz="2000" dirty="0" err="1"/>
              <a:t>Reddi</a:t>
            </a:r>
            <a:r>
              <a:rPr lang="en-GB" sz="2000" dirty="0"/>
              <a:t>. (2023). </a:t>
            </a:r>
            <a:r>
              <a:rPr lang="en-GB" sz="2000" dirty="0" err="1"/>
              <a:t>MacroSHEDS</a:t>
            </a:r>
            <a:r>
              <a:rPr lang="en-GB" sz="2000" dirty="0"/>
              <a:t>/</a:t>
            </a:r>
            <a:r>
              <a:rPr lang="en-GB" sz="2000" dirty="0" err="1"/>
              <a:t>data_processing</a:t>
            </a:r>
            <a:r>
              <a:rPr lang="en-GB" sz="2000" dirty="0"/>
              <a:t>: </a:t>
            </a:r>
            <a:r>
              <a:rPr lang="en-GB" sz="2000" dirty="0" err="1"/>
              <a:t>MacroSheds</a:t>
            </a:r>
            <a:r>
              <a:rPr lang="en-GB" sz="2000" dirty="0"/>
              <a:t> data pipelines (v1.0.0). </a:t>
            </a:r>
            <a:r>
              <a:rPr lang="en-GB" sz="2000" dirty="0" err="1"/>
              <a:t>Zenodo</a:t>
            </a:r>
            <a:r>
              <a:rPr lang="en-GB" sz="2000" dirty="0"/>
              <a:t>. https://doi.org/10.5281/zenodo.7633926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State </a:t>
            </a:r>
            <a:r>
              <a:rPr lang="en-GB" sz="2000" dirty="0"/>
              <a:t>Office for Surveying and </a:t>
            </a:r>
            <a:r>
              <a:rPr lang="en-GB" sz="2000" dirty="0" err="1"/>
              <a:t>Geobasis</a:t>
            </a:r>
            <a:r>
              <a:rPr lang="en-GB" sz="2000" dirty="0"/>
              <a:t> Information. (2019). Digital Elevation Model (DGM25), 25 m resolution. https://lvermgeo.rlp.de/geodaten-geoshop/open-dataState Office for the Environment Rhineland-Palatinate. (2025). Water Portal Rhineland-Palatinate: Data, maps and applications. https://</a:t>
            </a:r>
            <a:r>
              <a:rPr lang="en-GB" sz="2000" dirty="0" smtClean="0"/>
              <a:t>wasserportal.rlp-umwelt.de/auskunftssysteme/analysen-und-messwerte</a:t>
            </a:r>
          </a:p>
        </p:txBody>
      </p:sp>
      <p:sp>
        <p:nvSpPr>
          <p:cNvPr id="8" name="Inhaltsplatzhalter 18"/>
          <p:cNvSpPr txBox="1">
            <a:spLocks/>
          </p:cNvSpPr>
          <p:nvPr/>
        </p:nvSpPr>
        <p:spPr>
          <a:xfrm>
            <a:off x="7452194" y="1229360"/>
            <a:ext cx="3061223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0" name="Rechteck 9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winkliges Dreieck 12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winkliges Dreieck 13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bgerundetes Rechteck 15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38200" y="1147330"/>
            <a:ext cx="10985498" cy="47752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hteck 57"/>
          <p:cNvSpPr/>
          <p:nvPr/>
        </p:nvSpPr>
        <p:spPr>
          <a:xfrm>
            <a:off x="1" y="1"/>
            <a:ext cx="12192000" cy="91440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Segoe UI" panose="020B0502040204020203" pitchFamily="34" charset="0"/>
              </a:rPr>
              <a:t>References &amp; Authors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38200" y="1229360"/>
            <a:ext cx="10985498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smtClean="0"/>
              <a:t>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err="1" smtClean="0"/>
              <a:t>Stoelzle</a:t>
            </a:r>
            <a:r>
              <a:rPr lang="en-GB" sz="2000" dirty="0"/>
              <a:t>, M., </a:t>
            </a:r>
            <a:r>
              <a:rPr lang="en-GB" sz="2000" dirty="0" err="1"/>
              <a:t>Schuetz</a:t>
            </a:r>
            <a:r>
              <a:rPr lang="en-GB" sz="2000" dirty="0"/>
              <a:t>, T., </a:t>
            </a:r>
            <a:r>
              <a:rPr lang="en-GB" sz="2000" dirty="0" err="1"/>
              <a:t>Weiler</a:t>
            </a:r>
            <a:r>
              <a:rPr lang="en-GB" sz="2000" dirty="0"/>
              <a:t>, M., Stahl, K., </a:t>
            </a:r>
            <a:r>
              <a:rPr lang="en-GB" sz="2000" dirty="0" err="1"/>
              <a:t>Talaksen</a:t>
            </a:r>
            <a:r>
              <a:rPr lang="en-GB" sz="2000" dirty="0"/>
              <a:t>, L.M</a:t>
            </a:r>
            <a:r>
              <a:rPr lang="en-GB" sz="2000" dirty="0" smtClean="0"/>
              <a:t>. (2020): </a:t>
            </a:r>
            <a:r>
              <a:rPr lang="en-GB" sz="2000" dirty="0"/>
              <a:t>Beyond binary </a:t>
            </a:r>
            <a:r>
              <a:rPr lang="en-GB" sz="2000" dirty="0" err="1"/>
              <a:t>baseflow</a:t>
            </a:r>
            <a:r>
              <a:rPr lang="en-GB" sz="2000" dirty="0"/>
              <a:t> separation: a delayed-flow index for multiple streamflow contributions. Hydrology and Earth System Sciences, 4, 2, </a:t>
            </a:r>
            <a:r>
              <a:rPr lang="en-GB" sz="2000" dirty="0" err="1"/>
              <a:t>doi</a:t>
            </a:r>
            <a:r>
              <a:rPr lang="en-GB" sz="2000" dirty="0"/>
              <a:t>: </a:t>
            </a:r>
            <a:r>
              <a:rPr lang="en-GB" sz="2000" dirty="0" smtClean="0"/>
              <a:t>10.5194/hess-24-849-2020.</a:t>
            </a: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err="1"/>
              <a:t>Stoelzle</a:t>
            </a:r>
            <a:r>
              <a:rPr lang="en-GB" sz="2000" dirty="0"/>
              <a:t>, M., </a:t>
            </a:r>
            <a:r>
              <a:rPr lang="en-GB" sz="2000" dirty="0" err="1"/>
              <a:t>Weiler</a:t>
            </a:r>
            <a:r>
              <a:rPr lang="en-GB" sz="2000" dirty="0"/>
              <a:t>, M., Stahl, K., </a:t>
            </a:r>
            <a:r>
              <a:rPr lang="en-GB" sz="2000" dirty="0" err="1"/>
              <a:t>Morhard</a:t>
            </a:r>
            <a:r>
              <a:rPr lang="en-GB" sz="2000" dirty="0"/>
              <a:t>, A., &amp; </a:t>
            </a:r>
            <a:r>
              <a:rPr lang="en-GB" sz="2000" dirty="0" err="1"/>
              <a:t>Schuetz</a:t>
            </a:r>
            <a:r>
              <a:rPr lang="en-GB" sz="2000" dirty="0"/>
              <a:t>, T. (2015). Is there a superior conceptual groundwater model structure for </a:t>
            </a:r>
            <a:r>
              <a:rPr lang="en-GB" sz="2000" dirty="0" err="1"/>
              <a:t>baseflow</a:t>
            </a:r>
            <a:r>
              <a:rPr lang="en-GB" sz="2000" dirty="0"/>
              <a:t> simulation? Hydrological Processes, 29(6), 1301–1313. https://doi.org/10.1002/hyp.10251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8" name="Inhaltsplatzhalter 18"/>
          <p:cNvSpPr txBox="1">
            <a:spLocks/>
          </p:cNvSpPr>
          <p:nvPr/>
        </p:nvSpPr>
        <p:spPr>
          <a:xfrm>
            <a:off x="7452194" y="1229360"/>
            <a:ext cx="3061223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0" name="Rechteck 9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hlinkClick r:id="rId4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D2D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winkliges Dreieck 12">
            <a:hlinkClick r:id="rId4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bgerundetes Rechteck 10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838196" y="4681734"/>
            <a:ext cx="5430523" cy="461666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838197" y="1229359"/>
            <a:ext cx="5430523" cy="461666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hteck 19"/>
          <p:cNvSpPr/>
          <p:nvPr/>
        </p:nvSpPr>
        <p:spPr>
          <a:xfrm>
            <a:off x="838196" y="2782142"/>
            <a:ext cx="5430523" cy="461666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838199" y="1229360"/>
            <a:ext cx="5596875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Limitations of existing approaches</a:t>
            </a:r>
          </a:p>
          <a:p>
            <a:pPr algn="l"/>
            <a:r>
              <a:rPr lang="en-GB" dirty="0"/>
              <a:t>Many methods are too data-intensive or </a:t>
            </a:r>
            <a:r>
              <a:rPr lang="en-GB" dirty="0" smtClean="0"/>
              <a:t>too complex</a:t>
            </a:r>
            <a:r>
              <a:rPr lang="en-GB" dirty="0"/>
              <a:t>, limiting their transferability and applicability across diverse catchments.</a:t>
            </a:r>
          </a:p>
          <a:p>
            <a:pPr algn="l"/>
            <a:r>
              <a:rPr lang="en-GB" dirty="0">
                <a:solidFill>
                  <a:schemeClr val="bg1"/>
                </a:solidFill>
              </a:rPr>
              <a:t>Need for parsimonious frameworks</a:t>
            </a:r>
          </a:p>
          <a:p>
            <a:pPr algn="l"/>
            <a:r>
              <a:rPr lang="en-GB" dirty="0"/>
              <a:t>DFI</a:t>
            </a:r>
            <a:r>
              <a:rPr lang="en-GB" baseline="30000" dirty="0"/>
              <a:t>+</a:t>
            </a:r>
            <a:r>
              <a:rPr lang="en-GB" dirty="0"/>
              <a:t> is a simple approach </a:t>
            </a:r>
            <a:r>
              <a:rPr lang="en-GB" dirty="0" smtClean="0"/>
              <a:t>leverages </a:t>
            </a:r>
            <a:r>
              <a:rPr lang="en-GB" dirty="0"/>
              <a:t>existing </a:t>
            </a:r>
            <a:r>
              <a:rPr lang="en-GB" dirty="0" smtClean="0"/>
              <a:t>(discharge) data structures to </a:t>
            </a:r>
            <a:r>
              <a:rPr lang="en-GB" dirty="0"/>
              <a:t>identify key streamflow components and storage </a:t>
            </a:r>
            <a:r>
              <a:rPr lang="en-GB" dirty="0" smtClean="0"/>
              <a:t>dynamics to </a:t>
            </a:r>
            <a:r>
              <a:rPr lang="en-GB" dirty="0"/>
              <a:t>support predictions.</a:t>
            </a:r>
          </a:p>
          <a:p>
            <a:pPr algn="l"/>
            <a:r>
              <a:rPr lang="en-GB" dirty="0">
                <a:solidFill>
                  <a:schemeClr val="bg1"/>
                </a:solidFill>
              </a:rPr>
              <a:t>Relevance for water management</a:t>
            </a:r>
          </a:p>
          <a:p>
            <a:pPr algn="l"/>
            <a:r>
              <a:rPr lang="en-GB" dirty="0"/>
              <a:t>Better understanding improves flood mitigation, drought resilience, and sustainable water management.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Motivation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5" name="Rechteck 4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winkliges Dreieck 7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winkliges Dreieck 8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18"/>
          <p:cNvSpPr txBox="1">
            <a:spLocks/>
          </p:cNvSpPr>
          <p:nvPr/>
        </p:nvSpPr>
        <p:spPr>
          <a:xfrm>
            <a:off x="6172200" y="1229360"/>
            <a:ext cx="5181600" cy="4947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6636378" y="1229360"/>
            <a:ext cx="5184782" cy="461665"/>
          </a:xfrm>
          <a:prstGeom prst="rect">
            <a:avLst/>
          </a:prstGeom>
          <a:solidFill>
            <a:srgbClr val="7775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Diverse catchments across the world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/>
          <a:stretch/>
        </p:blipFill>
        <p:spPr>
          <a:xfrm>
            <a:off x="8995719" y="3643993"/>
            <a:ext cx="3196281" cy="321400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/>
          <a:stretch/>
        </p:blipFill>
        <p:spPr>
          <a:xfrm>
            <a:off x="6534776" y="1772735"/>
            <a:ext cx="4673043" cy="268858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4" b="82219"/>
          <a:stretch/>
        </p:blipFill>
        <p:spPr>
          <a:xfrm>
            <a:off x="11065272" y="1634638"/>
            <a:ext cx="1109169" cy="58743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6689" b="74566"/>
          <a:stretch/>
        </p:blipFill>
        <p:spPr>
          <a:xfrm>
            <a:off x="7627648" y="5867055"/>
            <a:ext cx="1059742" cy="81747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1814" r="63777" b="83224"/>
          <a:stretch/>
        </p:blipFill>
        <p:spPr>
          <a:xfrm>
            <a:off x="11529541" y="2170148"/>
            <a:ext cx="383059" cy="49427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9" r="88853" b="64011"/>
          <a:stretch/>
        </p:blipFill>
        <p:spPr>
          <a:xfrm>
            <a:off x="7248674" y="5270921"/>
            <a:ext cx="1666726" cy="926041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9608606" y="2402808"/>
            <a:ext cx="21077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USA</a:t>
            </a:r>
            <a:endParaRPr lang="en-GB" sz="2800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8265136" y="4420617"/>
            <a:ext cx="21077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Europe</a:t>
            </a:r>
            <a:endParaRPr lang="en-GB" sz="2800" b="1" dirty="0"/>
          </a:p>
        </p:txBody>
      </p:sp>
      <p:sp>
        <p:nvSpPr>
          <p:cNvPr id="29" name="Abgerundetes Rechteck 28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ieren 48"/>
          <p:cNvGrpSpPr/>
          <p:nvPr/>
        </p:nvGrpSpPr>
        <p:grpSpPr>
          <a:xfrm>
            <a:off x="125717" y="5480362"/>
            <a:ext cx="11232458" cy="778310"/>
            <a:chOff x="537312" y="5356620"/>
            <a:chExt cx="11232458" cy="778310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9" t="87325" r="44015" b="-302"/>
            <a:stretch/>
          </p:blipFill>
          <p:spPr>
            <a:xfrm>
              <a:off x="5463540" y="5365628"/>
              <a:ext cx="1539240" cy="769302"/>
            </a:xfrm>
            <a:prstGeom prst="rect">
              <a:avLst/>
            </a:prstGeom>
          </p:spPr>
        </p:pic>
        <p:sp>
          <p:nvSpPr>
            <p:cNvPr id="56" name="Textfeld 55"/>
            <p:cNvSpPr txBox="1"/>
            <p:nvPr/>
          </p:nvSpPr>
          <p:spPr>
            <a:xfrm>
              <a:off x="5874791" y="5382015"/>
              <a:ext cx="17243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moderate</a:t>
              </a:r>
              <a:endParaRPr lang="en-GB" sz="2400" dirty="0"/>
            </a:p>
          </p:txBody>
        </p:sp>
        <p:pic>
          <p:nvPicPr>
            <p:cNvPr id="58" name="Grafik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8" t="87325" r="20033" b="-302"/>
            <a:stretch/>
          </p:blipFill>
          <p:spPr>
            <a:xfrm>
              <a:off x="7418750" y="5356620"/>
              <a:ext cx="3539017" cy="769302"/>
            </a:xfrm>
            <a:prstGeom prst="rect">
              <a:avLst/>
            </a:prstGeom>
          </p:spPr>
        </p:pic>
        <p:sp>
          <p:nvSpPr>
            <p:cNvPr id="60" name="Textfeld 59"/>
            <p:cNvSpPr txBox="1"/>
            <p:nvPr/>
          </p:nvSpPr>
          <p:spPr>
            <a:xfrm>
              <a:off x="7825550" y="5382015"/>
              <a:ext cx="14084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delayed</a:t>
              </a:r>
              <a:endParaRPr lang="en-GB" sz="2400" dirty="0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9662000" y="5382015"/>
              <a:ext cx="21077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highly delayed</a:t>
              </a:r>
              <a:endParaRPr lang="en-GB" sz="2400" dirty="0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537312" y="5375543"/>
              <a:ext cx="36139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s</a:t>
              </a:r>
              <a:r>
                <a:rPr lang="en-GB" sz="2400" b="1" dirty="0" smtClean="0"/>
                <a:t>treamflow components:</a:t>
              </a:r>
              <a:endParaRPr lang="en-GB" sz="2400" b="1" dirty="0"/>
            </a:p>
          </p:txBody>
        </p:sp>
        <p:pic>
          <p:nvPicPr>
            <p:cNvPr id="63" name="Grafik 6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9" t="87325" r="62067" b="-302"/>
            <a:stretch/>
          </p:blipFill>
          <p:spPr>
            <a:xfrm>
              <a:off x="3973783" y="5365628"/>
              <a:ext cx="500020" cy="769302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>
              <a:off x="4409066" y="5382767"/>
              <a:ext cx="10820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fast</a:t>
              </a:r>
              <a:endParaRPr lang="en-GB" sz="2400" dirty="0"/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1852128" y="2692132"/>
            <a:ext cx="8487743" cy="2733309"/>
            <a:chOff x="1852128" y="2692132"/>
            <a:chExt cx="8487743" cy="2733309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92"/>
            <a:stretch/>
          </p:blipFill>
          <p:spPr>
            <a:xfrm>
              <a:off x="1852128" y="2692133"/>
              <a:ext cx="8487743" cy="2733308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2484120" y="2692132"/>
              <a:ext cx="1821180" cy="258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Abgerundetes Rechteck 26"/>
          <p:cNvSpPr/>
          <p:nvPr/>
        </p:nvSpPr>
        <p:spPr>
          <a:xfrm>
            <a:off x="4899660" y="3300300"/>
            <a:ext cx="5848193" cy="830997"/>
          </a:xfrm>
          <a:prstGeom prst="roundRect">
            <a:avLst/>
          </a:prstGeom>
          <a:solidFill>
            <a:srgbClr val="777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229360"/>
            <a:ext cx="5181600" cy="4947603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Approach: Delayed Flow Index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(DFI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), a hydrographical </a:t>
            </a:r>
            <a:r>
              <a:rPr lang="en-GB" sz="2400" dirty="0"/>
              <a:t>filter </a:t>
            </a:r>
            <a:r>
              <a:rPr lang="en-GB" sz="2400" dirty="0" smtClean="0"/>
              <a:t>algorithm (</a:t>
            </a:r>
            <a:r>
              <a:rPr lang="en-GB" sz="2400" dirty="0" err="1" smtClean="0"/>
              <a:t>Stoelzle</a:t>
            </a:r>
            <a:r>
              <a:rPr lang="en-GB" sz="2400" dirty="0" smtClean="0"/>
              <a:t> et al., 2020) combined with </a:t>
            </a:r>
            <a:r>
              <a:rPr lang="en-GB" sz="2400" dirty="0"/>
              <a:t>a linear storage detection </a:t>
            </a:r>
            <a:r>
              <a:rPr lang="en-GB" sz="2400" dirty="0" smtClean="0"/>
              <a:t>approach </a:t>
            </a:r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nhaltsplatzhalter 18"/>
          <p:cNvSpPr>
            <a:spLocks noGrp="1"/>
          </p:cNvSpPr>
          <p:nvPr>
            <p:ph sz="half" idx="2"/>
          </p:nvPr>
        </p:nvSpPr>
        <p:spPr>
          <a:xfrm>
            <a:off x="6172200" y="1229360"/>
            <a:ext cx="5181600" cy="4947603"/>
          </a:xfrm>
        </p:spPr>
        <p:txBody>
          <a:bodyPr/>
          <a:lstStyle/>
          <a:p>
            <a:r>
              <a:rPr lang="en-GB" sz="2400" dirty="0"/>
              <a:t>Testing the hydro-chemical interpretability of DFI</a:t>
            </a:r>
            <a:r>
              <a:rPr lang="en-GB" sz="2400" baseline="30000" dirty="0"/>
              <a:t>+</a:t>
            </a:r>
            <a:r>
              <a:rPr lang="en-GB" sz="2400" dirty="0"/>
              <a:t>-derived linear storage by using data of nested catchments in Switzerland, </a:t>
            </a:r>
            <a:r>
              <a:rPr lang="en-GB" sz="2400" dirty="0" smtClean="0"/>
              <a:t>Germany, Sweden, </a:t>
            </a:r>
            <a:r>
              <a:rPr lang="en-GB" sz="2400" dirty="0"/>
              <a:t>and the United States. </a:t>
            </a:r>
          </a:p>
          <a:p>
            <a:endParaRPr lang="en-GB" dirty="0"/>
          </a:p>
        </p:txBody>
      </p:sp>
      <p:sp>
        <p:nvSpPr>
          <p:cNvPr id="25" name="Textfeld 24"/>
          <p:cNvSpPr txBox="1"/>
          <p:nvPr/>
        </p:nvSpPr>
        <p:spPr>
          <a:xfrm>
            <a:off x="4789805" y="3300300"/>
            <a:ext cx="59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Are streamflow components with different delays </a:t>
            </a:r>
            <a:r>
              <a:rPr lang="en-GB" sz="2400" dirty="0" err="1">
                <a:solidFill>
                  <a:schemeClr val="bg1"/>
                </a:solidFill>
              </a:rPr>
              <a:t>hydrochemically</a:t>
            </a:r>
            <a:r>
              <a:rPr lang="en-GB" sz="2400" dirty="0">
                <a:solidFill>
                  <a:schemeClr val="bg1"/>
                </a:solidFill>
              </a:rPr>
              <a:t> meaningful?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9182100" y="4213007"/>
            <a:ext cx="3020" cy="519075"/>
          </a:xfrm>
          <a:prstGeom prst="straightConnector1">
            <a:avLst/>
          </a:prstGeom>
          <a:ln w="762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5709920" y="4213007"/>
            <a:ext cx="5080" cy="376880"/>
          </a:xfrm>
          <a:prstGeom prst="straightConnector1">
            <a:avLst/>
          </a:prstGeom>
          <a:ln w="76200">
            <a:solidFill>
              <a:srgbClr val="E69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6579080" y="4213007"/>
            <a:ext cx="0" cy="376880"/>
          </a:xfrm>
          <a:prstGeom prst="straightConnector1">
            <a:avLst/>
          </a:prstGeom>
          <a:ln w="76200">
            <a:solidFill>
              <a:srgbClr val="D55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>
            <a:off x="10119360" y="4213007"/>
            <a:ext cx="9979" cy="519075"/>
          </a:xfrm>
          <a:prstGeom prst="straightConnector1">
            <a:avLst/>
          </a:prstGeom>
          <a:ln w="76200">
            <a:solidFill>
              <a:srgbClr val="CC79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229360"/>
            <a:ext cx="4358833" cy="4947603"/>
          </a:xfrm>
        </p:spPr>
        <p:txBody>
          <a:bodyPr>
            <a:noAutofit/>
          </a:bodyPr>
          <a:lstStyle/>
          <a:p>
            <a:r>
              <a:rPr lang="en-GB" sz="2400" dirty="0" smtClean="0"/>
              <a:t>The Delayed Flow Index (DFI), derived from the </a:t>
            </a:r>
            <a:r>
              <a:rPr lang="en-GB" sz="2400" dirty="0" err="1"/>
              <a:t>Baseflow</a:t>
            </a:r>
            <a:r>
              <a:rPr lang="en-GB" sz="2400" dirty="0"/>
              <a:t> Index (IH-UK), generates Characteristic Delay Curves (CDCs) that describe catchment drainage </a:t>
            </a:r>
            <a:r>
              <a:rPr lang="en-GB" sz="2400" dirty="0" smtClean="0"/>
              <a:t>behaviour </a:t>
            </a:r>
            <a:r>
              <a:rPr lang="en-GB" sz="2400" dirty="0"/>
              <a:t>as a function of </a:t>
            </a:r>
            <a:r>
              <a:rPr lang="en-GB" sz="2400" dirty="0" smtClean="0"/>
              <a:t>delay (N days).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5"/>
          <a:stretch/>
        </p:blipFill>
        <p:spPr>
          <a:xfrm>
            <a:off x="6096000" y="1463040"/>
            <a:ext cx="5906488" cy="3558376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6096000" y="47276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Filter: Delay N (0-60 days)</a:t>
            </a:r>
            <a:endParaRPr lang="en-GB" sz="2400" dirty="0"/>
          </a:p>
        </p:txBody>
      </p:sp>
      <p:sp>
        <p:nvSpPr>
          <p:cNvPr id="35" name="Textfeld 34"/>
          <p:cNvSpPr txBox="1"/>
          <p:nvPr/>
        </p:nvSpPr>
        <p:spPr>
          <a:xfrm rot="16200000">
            <a:off x="4589140" y="2761287"/>
            <a:ext cx="3058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DFI</a:t>
            </a:r>
            <a:endParaRPr lang="en-GB" sz="2400" dirty="0"/>
          </a:p>
        </p:txBody>
      </p:sp>
      <p:sp>
        <p:nvSpPr>
          <p:cNvPr id="36" name="Textfeld 35"/>
          <p:cNvSpPr txBox="1"/>
          <p:nvPr/>
        </p:nvSpPr>
        <p:spPr>
          <a:xfrm>
            <a:off x="6285512" y="9868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CDC: Catchment </a:t>
            </a:r>
            <a:r>
              <a:rPr lang="en-GB" sz="2400" dirty="0" err="1" smtClean="0"/>
              <a:t>Hunsrück</a:t>
            </a:r>
            <a:r>
              <a:rPr lang="en-GB" sz="2400" dirty="0" smtClean="0"/>
              <a:t> (Germany)</a:t>
            </a:r>
            <a:endParaRPr lang="en-GB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9519920" y="1501308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Storage 1</a:t>
            </a:r>
            <a:endParaRPr lang="en-GB" sz="2400" dirty="0"/>
          </a:p>
        </p:txBody>
      </p:sp>
      <p:sp>
        <p:nvSpPr>
          <p:cNvPr id="40" name="Textfeld 39"/>
          <p:cNvSpPr txBox="1"/>
          <p:nvPr/>
        </p:nvSpPr>
        <p:spPr>
          <a:xfrm>
            <a:off x="9519920" y="2761286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2</a:t>
            </a:r>
            <a:endParaRPr lang="en-GB" sz="2400" dirty="0"/>
          </a:p>
        </p:txBody>
      </p:sp>
      <p:sp>
        <p:nvSpPr>
          <p:cNvPr id="41" name="Textfeld 40"/>
          <p:cNvSpPr txBox="1"/>
          <p:nvPr/>
        </p:nvSpPr>
        <p:spPr>
          <a:xfrm>
            <a:off x="9519920" y="3442093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3</a:t>
            </a:r>
            <a:endParaRPr lang="en-GB" sz="2400" dirty="0"/>
          </a:p>
        </p:txBody>
      </p:sp>
      <p:sp>
        <p:nvSpPr>
          <p:cNvPr id="42" name="Textfeld 41"/>
          <p:cNvSpPr txBox="1"/>
          <p:nvPr/>
        </p:nvSpPr>
        <p:spPr>
          <a:xfrm>
            <a:off x="9519920" y="4041504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4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709250" y="3726218"/>
                <a:ext cx="5386750" cy="859210"/>
              </a:xfrm>
              <a:prstGeom prst="rect">
                <a:avLst/>
              </a:prstGeom>
              <a:solidFill>
                <a:srgbClr val="7775A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𝐷𝐹𝐼</m:t>
                      </m:r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𝑑𝑒𝑙𝑎𝑦𝑒𝑑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𝑓𝑙𝑜𝑤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𝑎𝑡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𝑑𝑒𝑙𝑎𝑦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𝑓𝑙𝑜𝑤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50" y="3726218"/>
                <a:ext cx="5386750" cy="8592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bgerundetes Rechteck 20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5"/>
          <a:stretch/>
        </p:blipFill>
        <p:spPr>
          <a:xfrm>
            <a:off x="6096000" y="1463040"/>
            <a:ext cx="5906488" cy="35583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229360"/>
            <a:ext cx="4773723" cy="4947603"/>
          </a:xfrm>
        </p:spPr>
        <p:txBody>
          <a:bodyPr>
            <a:noAutofit/>
          </a:bodyPr>
          <a:lstStyle/>
          <a:p>
            <a:r>
              <a:rPr lang="en-GB" sz="2400" dirty="0" smtClean="0"/>
              <a:t>DFI(N) calculation workflow: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GB" dirty="0" smtClean="0"/>
              <a:t>Division of the hydrograph into N-day block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GB" dirty="0" smtClean="0"/>
              <a:t>Identification </a:t>
            </a:r>
            <a:r>
              <a:rPr lang="en-GB" dirty="0"/>
              <a:t>of minima within each </a:t>
            </a:r>
            <a:r>
              <a:rPr lang="en-GB" dirty="0" smtClean="0"/>
              <a:t>block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GB" dirty="0"/>
              <a:t>Interpolation between successive lower minima for each filter N (N = 0–60</a:t>
            </a:r>
            <a:r>
              <a:rPr lang="en-GB" dirty="0" smtClean="0"/>
              <a:t>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GB" dirty="0"/>
              <a:t>Calculation of DFI(N)</a:t>
            </a:r>
            <a:endParaRPr lang="en-GB" sz="2400" dirty="0" smtClean="0"/>
          </a:p>
          <a:p>
            <a:endParaRPr lang="en-GB" sz="2400" dirty="0"/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6096000" y="47276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Filter: Delay N (0-60 days)</a:t>
            </a:r>
          </a:p>
        </p:txBody>
      </p:sp>
      <p:sp>
        <p:nvSpPr>
          <p:cNvPr id="35" name="Textfeld 34"/>
          <p:cNvSpPr txBox="1"/>
          <p:nvPr/>
        </p:nvSpPr>
        <p:spPr>
          <a:xfrm rot="16200000">
            <a:off x="4589140" y="2761287"/>
            <a:ext cx="3058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DFI</a:t>
            </a:r>
            <a:endParaRPr lang="en-GB" sz="2400" dirty="0"/>
          </a:p>
        </p:txBody>
      </p:sp>
      <p:sp>
        <p:nvSpPr>
          <p:cNvPr id="36" name="Textfeld 35"/>
          <p:cNvSpPr txBox="1"/>
          <p:nvPr/>
        </p:nvSpPr>
        <p:spPr>
          <a:xfrm>
            <a:off x="6285512" y="9868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CDC: Catchment </a:t>
            </a:r>
            <a:r>
              <a:rPr lang="en-GB" sz="2400" dirty="0" err="1" smtClean="0"/>
              <a:t>Hunsrück</a:t>
            </a:r>
            <a:r>
              <a:rPr lang="en-GB" sz="2400" dirty="0" smtClean="0"/>
              <a:t> (Germany)</a:t>
            </a:r>
            <a:endParaRPr lang="en-GB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9519920" y="1501308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Storage 1</a:t>
            </a:r>
            <a:endParaRPr lang="en-GB" sz="2400" dirty="0"/>
          </a:p>
        </p:txBody>
      </p:sp>
      <p:sp>
        <p:nvSpPr>
          <p:cNvPr id="40" name="Textfeld 39"/>
          <p:cNvSpPr txBox="1"/>
          <p:nvPr/>
        </p:nvSpPr>
        <p:spPr>
          <a:xfrm>
            <a:off x="9519920" y="2761286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2</a:t>
            </a:r>
            <a:endParaRPr lang="en-GB" sz="2400" dirty="0"/>
          </a:p>
        </p:txBody>
      </p:sp>
      <p:sp>
        <p:nvSpPr>
          <p:cNvPr id="41" name="Textfeld 40"/>
          <p:cNvSpPr txBox="1"/>
          <p:nvPr/>
        </p:nvSpPr>
        <p:spPr>
          <a:xfrm>
            <a:off x="9519920" y="3442093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3</a:t>
            </a:r>
            <a:endParaRPr lang="en-GB" sz="2400" dirty="0"/>
          </a:p>
        </p:txBody>
      </p:sp>
      <p:sp>
        <p:nvSpPr>
          <p:cNvPr id="42" name="Textfeld 41"/>
          <p:cNvSpPr txBox="1"/>
          <p:nvPr/>
        </p:nvSpPr>
        <p:spPr>
          <a:xfrm>
            <a:off x="9519920" y="4004928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4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838200" y="4836159"/>
                <a:ext cx="5386750" cy="859210"/>
              </a:xfrm>
              <a:prstGeom prst="rect">
                <a:avLst/>
              </a:prstGeom>
              <a:solidFill>
                <a:srgbClr val="7775A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𝐷𝐹𝐼</m:t>
                      </m:r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𝑑𝑒𝑙𝑎𝑦𝑒𝑑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𝑓𝑙𝑜𝑤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𝑎𝑡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𝑑𝑒𝑙𝑎𝑦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𝑓𝑙𝑜𝑤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36159"/>
                <a:ext cx="5386750" cy="8592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b="19492"/>
          <a:stretch/>
        </p:blipFill>
        <p:spPr>
          <a:xfrm>
            <a:off x="7597140" y="1611056"/>
            <a:ext cx="2805223" cy="952702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7664222" y="1611056"/>
            <a:ext cx="634777" cy="90218"/>
          </a:xfrm>
          <a:prstGeom prst="rect">
            <a:avLst/>
          </a:prstGeom>
          <a:solidFill>
            <a:srgbClr val="E8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/>
          <p:cNvSpPr/>
          <p:nvPr/>
        </p:nvSpPr>
        <p:spPr>
          <a:xfrm>
            <a:off x="7456156" y="1558242"/>
            <a:ext cx="3044204" cy="1005515"/>
          </a:xfrm>
          <a:prstGeom prst="rect">
            <a:avLst/>
          </a:prstGeom>
          <a:noFill/>
          <a:ln w="12700">
            <a:solidFill>
              <a:srgbClr val="7775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Bogen 24"/>
          <p:cNvSpPr/>
          <p:nvPr/>
        </p:nvSpPr>
        <p:spPr>
          <a:xfrm rot="5080380">
            <a:off x="7368846" y="1716526"/>
            <a:ext cx="1336818" cy="2053117"/>
          </a:xfrm>
          <a:prstGeom prst="arc">
            <a:avLst/>
          </a:prstGeom>
          <a:ln w="76200">
            <a:solidFill>
              <a:srgbClr val="777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7851025" y="3409908"/>
            <a:ext cx="254107" cy="44885"/>
          </a:xfrm>
          <a:prstGeom prst="straightConnector1">
            <a:avLst/>
          </a:prstGeom>
          <a:ln w="76200">
            <a:solidFill>
              <a:srgbClr val="7775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8841377" y="1583544"/>
            <a:ext cx="165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775A7"/>
                </a:solidFill>
              </a:rPr>
              <a:t>hydrograph</a:t>
            </a:r>
            <a:endParaRPr lang="en-GB" sz="2400" dirty="0">
              <a:solidFill>
                <a:srgbClr val="7775A7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574737" y="1611056"/>
            <a:ext cx="45719" cy="952701"/>
          </a:xfrm>
          <a:prstGeom prst="rect">
            <a:avLst/>
          </a:prstGeom>
          <a:solidFill>
            <a:srgbClr val="E8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bgerundetes Rechteck 27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229360"/>
            <a:ext cx="5181600" cy="4947603"/>
          </a:xfrm>
        </p:spPr>
        <p:txBody>
          <a:bodyPr>
            <a:noAutofit/>
          </a:bodyPr>
          <a:lstStyle/>
          <a:p>
            <a:pPr marL="914400" lvl="1" indent="-457200">
              <a:buFont typeface="+mj-lt"/>
              <a:buAutoNum type="alphaLcParenR"/>
            </a:pPr>
            <a:endParaRPr lang="en-GB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5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4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5"/>
          <a:stretch/>
        </p:blipFill>
        <p:spPr>
          <a:xfrm>
            <a:off x="6096000" y="1463040"/>
            <a:ext cx="5906488" cy="35583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7828" r="7564" b="16715"/>
          <a:stretch/>
        </p:blipFill>
        <p:spPr>
          <a:xfrm>
            <a:off x="6892191" y="1757680"/>
            <a:ext cx="4763361" cy="2686304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6096000" y="47276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Filter: Delay N (0-60 days)</a:t>
            </a:r>
          </a:p>
        </p:txBody>
      </p:sp>
      <p:sp>
        <p:nvSpPr>
          <p:cNvPr id="35" name="Textfeld 34"/>
          <p:cNvSpPr txBox="1"/>
          <p:nvPr/>
        </p:nvSpPr>
        <p:spPr>
          <a:xfrm rot="16200000">
            <a:off x="4589140" y="2761287"/>
            <a:ext cx="3058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DFI</a:t>
            </a:r>
            <a:endParaRPr lang="en-GB" sz="2400" dirty="0"/>
          </a:p>
        </p:txBody>
      </p:sp>
      <p:sp>
        <p:nvSpPr>
          <p:cNvPr id="36" name="Textfeld 35"/>
          <p:cNvSpPr txBox="1"/>
          <p:nvPr/>
        </p:nvSpPr>
        <p:spPr>
          <a:xfrm>
            <a:off x="6285512" y="9868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CDC: Catchment </a:t>
            </a:r>
            <a:r>
              <a:rPr lang="en-GB" sz="2400" dirty="0" err="1" smtClean="0"/>
              <a:t>Hunsrück</a:t>
            </a:r>
            <a:r>
              <a:rPr lang="en-GB" sz="2400" dirty="0" smtClean="0"/>
              <a:t> (Germany)</a:t>
            </a:r>
            <a:endParaRPr lang="en-GB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9519920" y="1501308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Storage 1</a:t>
            </a:r>
            <a:endParaRPr lang="en-GB" sz="2400" dirty="0"/>
          </a:p>
        </p:txBody>
      </p:sp>
      <p:sp>
        <p:nvSpPr>
          <p:cNvPr id="38" name="Textfeld 37"/>
          <p:cNvSpPr txBox="1"/>
          <p:nvPr/>
        </p:nvSpPr>
        <p:spPr>
          <a:xfrm>
            <a:off x="6534777" y="3785252"/>
            <a:ext cx="213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ED7D31"/>
                </a:solidFill>
              </a:rPr>
              <a:t>bias &lt; </a:t>
            </a:r>
            <a:r>
              <a:rPr lang="en-GB" sz="2400" dirty="0" smtClean="0">
                <a:solidFill>
                  <a:srgbClr val="ED7D31"/>
                </a:solidFill>
              </a:rPr>
              <a:t>0.02 </a:t>
            </a:r>
            <a:endParaRPr lang="en-GB" sz="2400" dirty="0">
              <a:solidFill>
                <a:srgbClr val="ED7D31"/>
              </a:solidFill>
            </a:endParaRPr>
          </a:p>
        </p:txBody>
      </p:sp>
      <p:sp>
        <p:nvSpPr>
          <p:cNvPr id="12" name="Geschweifte Klammer rechts 11"/>
          <p:cNvSpPr/>
          <p:nvPr/>
        </p:nvSpPr>
        <p:spPr>
          <a:xfrm rot="5400000">
            <a:off x="7037240" y="3321050"/>
            <a:ext cx="630350" cy="207481"/>
          </a:xfrm>
          <a:prstGeom prst="rightBrace">
            <a:avLst>
              <a:gd name="adj1" fmla="val 8333"/>
              <a:gd name="adj2" fmla="val 56464"/>
            </a:avLst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feld 39"/>
          <p:cNvSpPr txBox="1"/>
          <p:nvPr/>
        </p:nvSpPr>
        <p:spPr>
          <a:xfrm>
            <a:off x="9519920" y="2761286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2</a:t>
            </a:r>
            <a:endParaRPr lang="en-GB" sz="2400" dirty="0"/>
          </a:p>
        </p:txBody>
      </p:sp>
      <p:sp>
        <p:nvSpPr>
          <p:cNvPr id="41" name="Textfeld 40"/>
          <p:cNvSpPr txBox="1"/>
          <p:nvPr/>
        </p:nvSpPr>
        <p:spPr>
          <a:xfrm>
            <a:off x="9519920" y="3442093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3</a:t>
            </a:r>
            <a:endParaRPr lang="en-GB" sz="2400" dirty="0"/>
          </a:p>
        </p:txBody>
      </p:sp>
      <p:sp>
        <p:nvSpPr>
          <p:cNvPr id="42" name="Textfeld 41"/>
          <p:cNvSpPr txBox="1"/>
          <p:nvPr/>
        </p:nvSpPr>
        <p:spPr>
          <a:xfrm>
            <a:off x="9519920" y="4004928"/>
            <a:ext cx="240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S 4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065110" y="5455449"/>
                <a:ext cx="5673966" cy="461665"/>
              </a:xfrm>
              <a:prstGeom prst="rect">
                <a:avLst/>
              </a:prstGeom>
              <a:solidFill>
                <a:srgbClr val="7775A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𝐷𝐹</m:t>
                    </m:r>
                    <m:r>
                      <a:rPr lang="de-DE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sz="24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i="1" dirty="0" smtClean="0">
                    <a:solidFill>
                      <a:schemeClr val="bg1"/>
                    </a:solidFill>
                  </a:rPr>
                  <a:t> DFI (N) + storage detection method </a:t>
                </a:r>
                <a:endParaRPr lang="en-GB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10" y="5455449"/>
                <a:ext cx="5673966" cy="461665"/>
              </a:xfrm>
              <a:prstGeom prst="rect">
                <a:avLst/>
              </a:prstGeom>
              <a:blipFill>
                <a:blip r:embed="rId9"/>
                <a:stretch>
                  <a:fillRect l="-323" t="-10526" r="-753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Inhaltsplatzhalter 2"/>
          <p:cNvSpPr txBox="1">
            <a:spLocks/>
          </p:cNvSpPr>
          <p:nvPr/>
        </p:nvSpPr>
        <p:spPr>
          <a:xfrm>
            <a:off x="838200" y="1229360"/>
            <a:ext cx="4358833" cy="494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/>
              <a:t>Storage </a:t>
            </a:r>
            <a:r>
              <a:rPr lang="en-GB" sz="2400" dirty="0"/>
              <a:t>Detection Method for CDC </a:t>
            </a:r>
            <a:r>
              <a:rPr lang="en-GB" sz="2400" dirty="0" smtClean="0"/>
              <a:t>Segmentation</a:t>
            </a:r>
          </a:p>
          <a:p>
            <a:r>
              <a:rPr lang="en-GB" sz="2400" dirty="0"/>
              <a:t>A workflow was developed to segment CDCs into linearly draining subsets. </a:t>
            </a:r>
            <a:endParaRPr lang="en-GB" sz="2400" dirty="0" smtClean="0"/>
          </a:p>
          <a:p>
            <a:r>
              <a:rPr lang="en-GB" sz="2400" dirty="0" smtClean="0"/>
              <a:t>Each </a:t>
            </a:r>
            <a:r>
              <a:rPr lang="en-GB" sz="2400" dirty="0"/>
              <a:t>subset represents a homogeneously draining storage (S). </a:t>
            </a:r>
            <a:endParaRPr lang="en-GB" sz="2400" dirty="0" smtClean="0"/>
          </a:p>
          <a:p>
            <a:r>
              <a:rPr lang="en-GB" sz="2400" dirty="0"/>
              <a:t>The storage detection method finalizes the DFI⁺ approach.</a:t>
            </a:r>
          </a:p>
        </p:txBody>
      </p:sp>
      <p:sp>
        <p:nvSpPr>
          <p:cNvPr id="26" name="Abgerundetes Rechteck 25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b="11227"/>
          <a:stretch/>
        </p:blipFill>
        <p:spPr>
          <a:xfrm>
            <a:off x="5765800" y="1488497"/>
            <a:ext cx="6105576" cy="290062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9083040" y="1591473"/>
            <a:ext cx="2660502" cy="265540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1D19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125717" y="158950"/>
            <a:ext cx="120662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cs typeface="Segoe UI" panose="020B0502040204020203" pitchFamily="34" charset="0"/>
              </a:rPr>
              <a:t>Methods</a:t>
            </a:r>
            <a:endParaRPr lang="en-GB" sz="2800" b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229360"/>
            <a:ext cx="5181600" cy="4947603"/>
          </a:xfrm>
        </p:spPr>
        <p:txBody>
          <a:bodyPr>
            <a:noAutofit/>
          </a:bodyPr>
          <a:lstStyle/>
          <a:p>
            <a:r>
              <a:rPr lang="en-GB" sz="2400" dirty="0"/>
              <a:t>Model optimization of the linear storage detection method until bias &lt; 0.02 is achieved (bias defined as the mean of MSE and RMSE, 50:50 weighting).</a:t>
            </a:r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5709920" y="617696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6631298" y="6176961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4788542" y="6176642"/>
            <a:ext cx="824858" cy="589597"/>
          </a:xfrm>
          <a:prstGeom prst="rect">
            <a:avLst/>
          </a:prstGeom>
          <a:solidFill>
            <a:srgbClr val="777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winkliges Dreieck 6">
            <a:hlinkClick r:id="rId6" action="ppaction://hlinksldjump"/>
          </p:cNvPr>
          <p:cNvSpPr/>
          <p:nvPr/>
        </p:nvSpPr>
        <p:spPr>
          <a:xfrm rot="2698091">
            <a:off x="5067300" y="6291759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winkliges Dreieck 10">
            <a:hlinkClick r:id="rId5" action="ppaction://hlinksldjump"/>
          </p:cNvPr>
          <p:cNvSpPr/>
          <p:nvPr/>
        </p:nvSpPr>
        <p:spPr>
          <a:xfrm rot="13493398">
            <a:off x="6813535" y="6291761"/>
            <a:ext cx="360680" cy="360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040363" y="9128432"/>
            <a:ext cx="45719" cy="86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Home, Family, House Icon - Home Button Png Transparent, Png Download -  kind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1" y="6258673"/>
            <a:ext cx="824856" cy="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6285512" y="986830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Model Optimization</a:t>
            </a:r>
            <a:endParaRPr lang="en-GB" sz="2400" dirty="0"/>
          </a:p>
        </p:txBody>
      </p:sp>
      <p:sp>
        <p:nvSpPr>
          <p:cNvPr id="19" name="Textfeld 18"/>
          <p:cNvSpPr txBox="1"/>
          <p:nvPr/>
        </p:nvSpPr>
        <p:spPr>
          <a:xfrm>
            <a:off x="6158858" y="4590543"/>
            <a:ext cx="5906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number of linear </a:t>
            </a:r>
            <a:r>
              <a:rPr lang="en-GB" sz="2400" dirty="0" smtClean="0"/>
              <a:t>segments / drainage subsets</a:t>
            </a:r>
            <a:endParaRPr lang="en-GB" sz="2400" dirty="0"/>
          </a:p>
        </p:txBody>
      </p:sp>
      <p:sp>
        <p:nvSpPr>
          <p:cNvPr id="20" name="Textfeld 19"/>
          <p:cNvSpPr txBox="1"/>
          <p:nvPr/>
        </p:nvSpPr>
        <p:spPr>
          <a:xfrm rot="16200000">
            <a:off x="4477544" y="2737622"/>
            <a:ext cx="27539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BIAS</a:t>
            </a:r>
            <a:endParaRPr lang="en-GB" sz="2400" dirty="0"/>
          </a:p>
        </p:txBody>
      </p:sp>
      <p:sp>
        <p:nvSpPr>
          <p:cNvPr id="21" name="Textfeld 20"/>
          <p:cNvSpPr txBox="1"/>
          <p:nvPr/>
        </p:nvSpPr>
        <p:spPr>
          <a:xfrm>
            <a:off x="6504297" y="4345437"/>
            <a:ext cx="53670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1                        2                        3                         4                        5</a:t>
            </a:r>
            <a:endParaRPr lang="en-GB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9398000" y="1591473"/>
            <a:ext cx="234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9E6D00"/>
                </a:solidFill>
              </a:rPr>
              <a:t>model </a:t>
            </a:r>
            <a:r>
              <a:rPr lang="en-GB" sz="2400" dirty="0" smtClean="0">
                <a:solidFill>
                  <a:srgbClr val="9E6D00"/>
                </a:solidFill>
              </a:rPr>
              <a:t>over- parameterization</a:t>
            </a:r>
            <a:endParaRPr lang="en-GB" sz="2400" dirty="0">
              <a:solidFill>
                <a:srgbClr val="9E6D00"/>
              </a:solidFill>
            </a:endParaRPr>
          </a:p>
        </p:txBody>
      </p:sp>
      <p:sp>
        <p:nvSpPr>
          <p:cNvPr id="23" name="Abgerundetes Rechteck 22"/>
          <p:cNvSpPr>
            <a:spLocks noChangeAspect="1"/>
          </p:cNvSpPr>
          <p:nvPr/>
        </p:nvSpPr>
        <p:spPr>
          <a:xfrm>
            <a:off x="9375980" y="154738"/>
            <a:ext cx="2504860" cy="57728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2530</Words>
  <Application>Microsoft Office PowerPoint</Application>
  <PresentationFormat>Breitbild</PresentationFormat>
  <Paragraphs>430</Paragraphs>
  <Slides>32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Segoe UI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 Trier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 ZIMK -</dc:creator>
  <cp:lastModifiedBy>- ZIMK -</cp:lastModifiedBy>
  <cp:revision>276</cp:revision>
  <dcterms:created xsi:type="dcterms:W3CDTF">2026-04-09T11:58:38Z</dcterms:created>
  <dcterms:modified xsi:type="dcterms:W3CDTF">2026-05-05T15:30:27Z</dcterms:modified>
</cp:coreProperties>
</file>