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57" r:id="rId4"/>
    <p:sldId id="289" r:id="rId5"/>
    <p:sldId id="290" r:id="rId6"/>
    <p:sldId id="291" r:id="rId7"/>
    <p:sldId id="269" r:id="rId8"/>
    <p:sldId id="265" r:id="rId9"/>
    <p:sldId id="282" r:id="rId10"/>
    <p:sldId id="278" r:id="rId11"/>
    <p:sldId id="279" r:id="rId12"/>
    <p:sldId id="280" r:id="rId13"/>
    <p:sldId id="283" r:id="rId14"/>
    <p:sldId id="284" r:id="rId15"/>
    <p:sldId id="285" r:id="rId16"/>
    <p:sldId id="286" r:id="rId17"/>
    <p:sldId id="287" r:id="rId18"/>
    <p:sldId id="288" r:id="rId19"/>
    <p:sldId id="277" r:id="rId20"/>
    <p:sldId id="270" r:id="rId21"/>
    <p:sldId id="292" r:id="rId2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4" autoAdjust="0"/>
    <p:restoredTop sz="94660"/>
  </p:normalViewPr>
  <p:slideViewPr>
    <p:cSldViewPr>
      <p:cViewPr varScale="1">
        <p:scale>
          <a:sx n="108" d="100"/>
          <a:sy n="108" d="100"/>
        </p:scale>
        <p:origin x="-11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299" rIns="90599" bIns="45299" numCol="1" anchor="t" anchorCtr="0" compatLnSpc="1">
            <a:prstTxWarp prst="textNoShape">
              <a:avLst/>
            </a:prstTxWarp>
          </a:bodyPr>
          <a:lstStyle>
            <a:lvl1pPr defTabSz="906463"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299" rIns="90599" bIns="45299" numCol="1" anchor="t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299" rIns="90599" bIns="45299" numCol="1" anchor="b" anchorCtr="0" compatLnSpc="1">
            <a:prstTxWarp prst="textNoShape">
              <a:avLst/>
            </a:prstTxWarp>
          </a:bodyPr>
          <a:lstStyle>
            <a:lvl1pPr defTabSz="906463"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299" rIns="90599" bIns="45299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/>
            </a:lvl1pPr>
          </a:lstStyle>
          <a:p>
            <a:pPr>
              <a:defRPr/>
            </a:pPr>
            <a:fld id="{42BD0BD5-CF45-47A0-AC73-E1D8CD2A25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299" rIns="90599" bIns="45299" numCol="1" anchor="t" anchorCtr="0" compatLnSpc="1">
            <a:prstTxWarp prst="textNoShape">
              <a:avLst/>
            </a:prstTxWarp>
          </a:bodyPr>
          <a:lstStyle>
            <a:lvl1pPr defTabSz="9064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299" rIns="90599" bIns="45299" numCol="1" anchor="t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299" rIns="90599" bIns="45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299" rIns="90599" bIns="45299" numCol="1" anchor="b" anchorCtr="0" compatLnSpc="1">
            <a:prstTxWarp prst="textNoShape">
              <a:avLst/>
            </a:prstTxWarp>
          </a:bodyPr>
          <a:lstStyle>
            <a:lvl1pPr defTabSz="9064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299" rIns="90599" bIns="45299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/>
            </a:lvl1pPr>
          </a:lstStyle>
          <a:p>
            <a:pPr>
              <a:defRPr/>
            </a:pPr>
            <a:fld id="{502FA67A-EE99-44F8-AC8F-B4431586D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45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FA67A-EE99-44F8-AC8F-B4431586D4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2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5" name="Picture 11" descr="ppt_layout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3863" y="1501775"/>
            <a:ext cx="4529137" cy="2155825"/>
          </a:xfrm>
        </p:spPr>
        <p:txBody>
          <a:bodyPr wrap="square" anchor="ctr"/>
          <a:lstStyle>
            <a:lvl1pPr>
              <a:defRPr/>
            </a:lvl1pPr>
          </a:lstStyle>
          <a:p>
            <a:pPr lvl="0"/>
            <a:r>
              <a:rPr lang="fi-FI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2750" y="3886200"/>
            <a:ext cx="454025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54224" y="6622596"/>
            <a:ext cx="2781672" cy="197630"/>
          </a:xfrm>
        </p:spPr>
        <p:txBody>
          <a:bodyPr wrap="square"/>
          <a:lstStyle>
            <a:lvl1pPr algn="l">
              <a:defRPr/>
            </a:lvl1pPr>
          </a:lstStyle>
          <a:p>
            <a:pPr>
              <a:defRPr/>
            </a:pPr>
            <a:r>
              <a:rPr lang="fi-FI" dirty="0" smtClean="0"/>
              <a:t>11th EMS </a:t>
            </a:r>
            <a:r>
              <a:rPr lang="fi-FI" dirty="0" err="1" smtClean="0"/>
              <a:t>meeting</a:t>
            </a:r>
            <a:r>
              <a:rPr lang="fi-FI" dirty="0" smtClean="0"/>
              <a:t> 12-16 </a:t>
            </a:r>
            <a:r>
              <a:rPr lang="fi-FI" dirty="0" err="1" smtClean="0"/>
              <a:t>Sep</a:t>
            </a:r>
            <a:r>
              <a:rPr lang="fi-FI" dirty="0" smtClean="0"/>
              <a:t> 2011, </a:t>
            </a:r>
            <a:r>
              <a:rPr lang="fi-FI" dirty="0" err="1" smtClean="0"/>
              <a:t>Irene.Suomi@fmi.fi</a:t>
            </a: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" y="6598004"/>
            <a:ext cx="634921" cy="2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7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9BF8-C77B-4F60-8B31-90507EA0E2F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744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7288"/>
            <a:ext cx="2057400" cy="5395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7288"/>
            <a:ext cx="6019800" cy="5395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B525-9D85-48B4-AA5A-D80B5A6D3B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21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3250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3250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5576" y="6622596"/>
            <a:ext cx="2895600" cy="1730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A46D-C319-4399-9EA7-1AD3766C73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" y="6598004"/>
            <a:ext cx="634921" cy="2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569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3250"/>
            <a:ext cx="403860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3250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9425"/>
            <a:ext cx="4038600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2CFF-1939-4C9C-AC7E-CB4439EDEA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38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5576" y="6640339"/>
            <a:ext cx="2895600" cy="1730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F244A-B201-458D-93D0-A5FDCACAF0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" y="6598004"/>
            <a:ext cx="634921" cy="2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27584" y="6622596"/>
            <a:ext cx="2895600" cy="1730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44B4-9313-4AEF-A9A3-3EC66E715A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" y="6598004"/>
            <a:ext cx="634921" cy="2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7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3250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3250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008B-9A34-460E-B888-51F8970697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29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CD3BC-5CF2-4008-AAEC-8F0E1CFDDC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29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A539-37A1-494A-ACEE-C9D8A821F9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7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28B5F-DD76-4CCF-8547-6703E46D75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45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8882-AF11-4B7C-B69E-9261939BCB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218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CAE5-7BAE-4E7F-A5C1-CF42AAFBA0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54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852488"/>
            <a:chOff x="0" y="0"/>
            <a:chExt cx="5760" cy="537"/>
          </a:xfrm>
        </p:grpSpPr>
        <p:pic>
          <p:nvPicPr>
            <p:cNvPr id="1032" name="Picture 10" descr="ppt_layout2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 descr="logo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264"/>
              <a:ext cx="158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7288"/>
            <a:ext cx="82296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3250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51550" y="6624638"/>
            <a:ext cx="213360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624638"/>
            <a:ext cx="289560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/>
            </a:lvl1pPr>
          </a:lstStyle>
          <a:p>
            <a:pPr>
              <a:defRPr/>
            </a:pPr>
            <a:r>
              <a:rPr lang="fi-FI"/>
              <a:t>Ilmatieteen laitos / PowerPoint ohjeistus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24638"/>
            <a:ext cx="492125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9C8EA32D-D063-4805-BED3-629BF57854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rgbClr val="80808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Gustiness parameterization in the atmospheric boundary layer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Irene Suomi</a:t>
            </a:r>
          </a:p>
          <a:p>
            <a:pPr eaLnBrk="1" hangingPunct="1"/>
            <a:r>
              <a:rPr lang="fi-FI" b="0" smtClean="0"/>
              <a:t>Timo Vihma</a:t>
            </a:r>
          </a:p>
          <a:p>
            <a:pPr eaLnBrk="1" hangingPunct="1"/>
            <a:r>
              <a:rPr lang="fi-FI" b="0" smtClean="0"/>
              <a:t>Sven-Erik Gryning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69912"/>
          </a:xfrm>
        </p:spPr>
        <p:txBody>
          <a:bodyPr/>
          <a:lstStyle/>
          <a:p>
            <a:pPr eaLnBrk="1" hangingPunct="1"/>
            <a:r>
              <a:rPr lang="fi-FI" dirty="0" err="1" smtClean="0"/>
              <a:t>Results</a:t>
            </a:r>
            <a:r>
              <a:rPr lang="fi-FI" dirty="0" smtClean="0"/>
              <a:t>: Isosaari East/South (</a:t>
            </a:r>
            <a:r>
              <a:rPr lang="fi-FI" dirty="0" err="1" smtClean="0"/>
              <a:t>marine</a:t>
            </a:r>
            <a:r>
              <a:rPr lang="fi-FI" dirty="0" smtClean="0"/>
              <a:t> </a:t>
            </a:r>
            <a:r>
              <a:rPr lang="fi-FI" dirty="0" err="1" smtClean="0"/>
              <a:t>sector</a:t>
            </a:r>
            <a:r>
              <a:rPr lang="fi-FI" dirty="0" smtClean="0"/>
              <a:t>)</a:t>
            </a:r>
          </a:p>
        </p:txBody>
      </p:sp>
      <p:pic>
        <p:nvPicPr>
          <p:cNvPr id="10243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2700338"/>
            <a:ext cx="4068763" cy="3059112"/>
          </a:xfrm>
        </p:spPr>
      </p:pic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485B63-C181-4185-965D-78E4D38BB8B9}" type="slidenum">
              <a:rPr lang="fi-FI" smtClean="0"/>
              <a:pPr/>
              <a:t>10</a:t>
            </a:fld>
            <a:endParaRPr lang="fi-FI" smtClean="0"/>
          </a:p>
        </p:txBody>
      </p:sp>
      <p:pic>
        <p:nvPicPr>
          <p:cNvPr id="1024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0338"/>
            <a:ext cx="406876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2195513" y="22050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/>
              <a:t>OBS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6372225" y="220503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/>
              <a:t>W73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2700338"/>
            <a:ext cx="4068763" cy="3059112"/>
          </a:xfrm>
        </p:spPr>
      </p:pic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C18F5E-06A8-4601-8C13-A922E5E8990B}" type="slidenum">
              <a:rPr lang="fi-FI" smtClean="0"/>
              <a:pPr/>
              <a:t>11</a:t>
            </a:fld>
            <a:endParaRPr lang="fi-FI" smtClean="0"/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2195513" y="22050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/>
              <a:t>OBS</a:t>
            </a: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6227763" y="22050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/>
              <a:t>WNP01</a:t>
            </a:r>
          </a:p>
        </p:txBody>
      </p:sp>
      <p:pic>
        <p:nvPicPr>
          <p:cNvPr id="1127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0338"/>
            <a:ext cx="406876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69912"/>
          </a:xfrm>
        </p:spPr>
        <p:txBody>
          <a:bodyPr/>
          <a:lstStyle/>
          <a:p>
            <a:pPr eaLnBrk="1" hangingPunct="1"/>
            <a:r>
              <a:rPr lang="fi-FI" dirty="0" err="1" smtClean="0"/>
              <a:t>Results</a:t>
            </a:r>
            <a:r>
              <a:rPr lang="fi-FI" dirty="0" smtClean="0"/>
              <a:t>: Isosaari East/South (</a:t>
            </a:r>
            <a:r>
              <a:rPr lang="fi-FI" dirty="0" err="1" smtClean="0"/>
              <a:t>marine</a:t>
            </a:r>
            <a:r>
              <a:rPr lang="fi-FI" dirty="0" smtClean="0"/>
              <a:t> </a:t>
            </a:r>
            <a:r>
              <a:rPr lang="fi-FI" dirty="0" err="1" smtClean="0"/>
              <a:t>sector</a:t>
            </a:r>
            <a:r>
              <a:rPr lang="fi-FI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2700338"/>
            <a:ext cx="4068763" cy="3059112"/>
          </a:xfrm>
        </p:spPr>
      </p:pic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037035-62BA-4444-80FE-A5266212E63C}" type="slidenum">
              <a:rPr lang="fi-FI" smtClean="0"/>
              <a:pPr/>
              <a:t>12</a:t>
            </a:fld>
            <a:endParaRPr lang="fi-FI" smtClean="0"/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2195513" y="22050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/>
              <a:t>OBS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5953125" y="2205038"/>
            <a:ext cx="149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/>
              <a:t>New method</a:t>
            </a:r>
          </a:p>
        </p:txBody>
      </p:sp>
      <p:pic>
        <p:nvPicPr>
          <p:cNvPr id="12302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0338"/>
            <a:ext cx="3733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69912"/>
          </a:xfrm>
        </p:spPr>
        <p:txBody>
          <a:bodyPr/>
          <a:lstStyle/>
          <a:p>
            <a:pPr eaLnBrk="1" hangingPunct="1"/>
            <a:r>
              <a:rPr lang="fi-FI" dirty="0" err="1" smtClean="0"/>
              <a:t>Results</a:t>
            </a:r>
            <a:r>
              <a:rPr lang="fi-FI" dirty="0" smtClean="0"/>
              <a:t>: Isosaari East/South (</a:t>
            </a:r>
            <a:r>
              <a:rPr lang="fi-FI" dirty="0" err="1" smtClean="0"/>
              <a:t>marine</a:t>
            </a:r>
            <a:r>
              <a:rPr lang="fi-FI" dirty="0" smtClean="0"/>
              <a:t> </a:t>
            </a:r>
            <a:r>
              <a:rPr lang="fi-FI" dirty="0" err="1" smtClean="0"/>
              <a:t>sector</a:t>
            </a:r>
            <a:r>
              <a:rPr lang="fi-FI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>
                <a:solidFill>
                  <a:srgbClr val="000000"/>
                </a:solidFill>
              </a:rPr>
              <a:t>11th EMS meeting 12-16 Sep 2011, Irene.Suomi@fmi.fi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A96E61-BCEA-4DAB-9D5E-4A83F2FE5BF6}" type="slidenum">
              <a:rPr lang="fi-FI" smtClean="0">
                <a:solidFill>
                  <a:srgbClr val="000000"/>
                </a:solidFill>
              </a:rPr>
              <a:pPr/>
              <a:t>13</a:t>
            </a:fld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2195513" y="22050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OBS</a:t>
            </a: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6372225" y="220503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W73</a:t>
            </a:r>
          </a:p>
        </p:txBody>
      </p:sp>
      <p:pic>
        <p:nvPicPr>
          <p:cNvPr id="1332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00338"/>
            <a:ext cx="3733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0338"/>
            <a:ext cx="3733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69912"/>
          </a:xfrm>
        </p:spPr>
        <p:txBody>
          <a:bodyPr/>
          <a:lstStyle/>
          <a:p>
            <a:pPr eaLnBrk="1" hangingPunct="1"/>
            <a:r>
              <a:rPr lang="fi-FI" dirty="0" err="1" smtClean="0"/>
              <a:t>Results</a:t>
            </a:r>
            <a:r>
              <a:rPr lang="fi-FI" dirty="0" smtClean="0"/>
              <a:t>: Isosaari West (”</a:t>
            </a:r>
            <a:r>
              <a:rPr lang="fi-FI" dirty="0" err="1" smtClean="0"/>
              <a:t>rough</a:t>
            </a:r>
            <a:r>
              <a:rPr lang="fi-FI" dirty="0" smtClean="0"/>
              <a:t>” </a:t>
            </a:r>
            <a:r>
              <a:rPr lang="fi-FI" dirty="0" err="1" smtClean="0"/>
              <a:t>sector</a:t>
            </a:r>
            <a:r>
              <a:rPr lang="fi-FI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>
                <a:solidFill>
                  <a:srgbClr val="000000"/>
                </a:solidFill>
              </a:rPr>
              <a:t>11th EMS meeting 12-16 Sep 2011, Irene.Suomi@fmi.fi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361FA9-FFFD-4CEE-A212-9BBFF985F0BD}" type="slidenum">
              <a:rPr lang="fi-FI" smtClean="0">
                <a:solidFill>
                  <a:srgbClr val="000000"/>
                </a:solidFill>
              </a:rPr>
              <a:pPr/>
              <a:t>14</a:t>
            </a:fld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2195513" y="22050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OBS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6227763" y="22050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WNP01</a:t>
            </a:r>
          </a:p>
        </p:txBody>
      </p:sp>
      <p:pic>
        <p:nvPicPr>
          <p:cNvPr id="14347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00338"/>
            <a:ext cx="3733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0338"/>
            <a:ext cx="3733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69912"/>
          </a:xfrm>
        </p:spPr>
        <p:txBody>
          <a:bodyPr/>
          <a:lstStyle/>
          <a:p>
            <a:pPr eaLnBrk="1" hangingPunct="1"/>
            <a:r>
              <a:rPr lang="fi-FI" dirty="0" err="1" smtClean="0"/>
              <a:t>Results</a:t>
            </a:r>
            <a:r>
              <a:rPr lang="fi-FI" dirty="0" smtClean="0"/>
              <a:t>: Isosaari West (”</a:t>
            </a:r>
            <a:r>
              <a:rPr lang="fi-FI" dirty="0" err="1" smtClean="0"/>
              <a:t>rough</a:t>
            </a:r>
            <a:r>
              <a:rPr lang="fi-FI" dirty="0" smtClean="0"/>
              <a:t>” </a:t>
            </a:r>
            <a:r>
              <a:rPr lang="fi-FI" dirty="0" err="1" smtClean="0"/>
              <a:t>sector</a:t>
            </a:r>
            <a:r>
              <a:rPr lang="fi-FI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>
                <a:solidFill>
                  <a:srgbClr val="000000"/>
                </a:solidFill>
              </a:rPr>
              <a:t>11th EMS meeting 12-16 Sep 2011, Irene.Suomi@fmi.fi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5DA881-9D32-43D2-8CF3-76D226B07BD7}" type="slidenum">
              <a:rPr lang="fi-FI" smtClean="0">
                <a:solidFill>
                  <a:srgbClr val="000000"/>
                </a:solidFill>
              </a:rPr>
              <a:pPr/>
              <a:t>15</a:t>
            </a:fld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2195513" y="22050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OBS</a:t>
            </a:r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5953125" y="2205038"/>
            <a:ext cx="149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New method</a:t>
            </a:r>
          </a:p>
        </p:txBody>
      </p:sp>
      <p:pic>
        <p:nvPicPr>
          <p:cNvPr id="15373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00338"/>
            <a:ext cx="3733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0338"/>
            <a:ext cx="37338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69912"/>
          </a:xfrm>
        </p:spPr>
        <p:txBody>
          <a:bodyPr/>
          <a:lstStyle/>
          <a:p>
            <a:pPr eaLnBrk="1" hangingPunct="1"/>
            <a:r>
              <a:rPr lang="fi-FI" dirty="0" err="1" smtClean="0"/>
              <a:t>Results</a:t>
            </a:r>
            <a:r>
              <a:rPr lang="fi-FI" dirty="0" smtClean="0"/>
              <a:t>: Isosaari West (”</a:t>
            </a:r>
            <a:r>
              <a:rPr lang="fi-FI" dirty="0" err="1" smtClean="0"/>
              <a:t>rough</a:t>
            </a:r>
            <a:r>
              <a:rPr lang="fi-FI" dirty="0" smtClean="0"/>
              <a:t>” </a:t>
            </a:r>
            <a:r>
              <a:rPr lang="fi-FI" dirty="0" err="1" smtClean="0"/>
              <a:t>sector</a:t>
            </a:r>
            <a:r>
              <a:rPr lang="fi-FI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>
                <a:solidFill>
                  <a:srgbClr val="000000"/>
                </a:solidFill>
              </a:rPr>
              <a:t>11th EMS meeting 12-16 Sep 2011, Irene.Suomi@fmi.fi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C4B982-2164-4081-B822-3470CCB9DB1A}" type="slidenum">
              <a:rPr lang="fi-FI" smtClean="0">
                <a:solidFill>
                  <a:srgbClr val="000000"/>
                </a:solidFill>
              </a:rPr>
              <a:pPr/>
              <a:t>16</a:t>
            </a:fld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2051050" y="2205038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OBS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6300788" y="22050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W73</a:t>
            </a:r>
          </a:p>
        </p:txBody>
      </p:sp>
      <p:pic>
        <p:nvPicPr>
          <p:cNvPr id="1639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00338"/>
            <a:ext cx="37052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0338"/>
            <a:ext cx="37052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569912"/>
          </a:xfrm>
        </p:spPr>
        <p:txBody>
          <a:bodyPr/>
          <a:lstStyle/>
          <a:p>
            <a:pPr eaLnBrk="1" hangingPunct="1"/>
            <a:r>
              <a:rPr lang="fi-FI" dirty="0" err="1" smtClean="0"/>
              <a:t>Results</a:t>
            </a:r>
            <a:r>
              <a:rPr lang="fi-FI" dirty="0" smtClean="0"/>
              <a:t>: Loviisa North (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  <a:r>
              <a:rPr lang="fi-FI" dirty="0" err="1" smtClean="0"/>
              <a:t>sector</a:t>
            </a:r>
            <a:r>
              <a:rPr lang="fi-FI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>
                <a:solidFill>
                  <a:srgbClr val="000000"/>
                </a:solidFill>
              </a:rPr>
              <a:t>11th EMS meeting 12-16 Sep 2011, Irene.Suomi@fmi.fi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42E537-6C54-4684-9F96-27498F80526B}" type="slidenum">
              <a:rPr lang="fi-FI" smtClean="0">
                <a:solidFill>
                  <a:srgbClr val="000000"/>
                </a:solidFill>
              </a:rPr>
              <a:pPr/>
              <a:t>17</a:t>
            </a:fld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2195513" y="22050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OBS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6227763" y="22050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WNP01</a:t>
            </a:r>
          </a:p>
        </p:txBody>
      </p:sp>
      <p:pic>
        <p:nvPicPr>
          <p:cNvPr id="17419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00338"/>
            <a:ext cx="37052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0338"/>
            <a:ext cx="37052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569912"/>
          </a:xfrm>
        </p:spPr>
        <p:txBody>
          <a:bodyPr/>
          <a:lstStyle/>
          <a:p>
            <a:pPr eaLnBrk="1" hangingPunct="1"/>
            <a:r>
              <a:rPr lang="fi-FI" dirty="0" err="1" smtClean="0"/>
              <a:t>Results</a:t>
            </a:r>
            <a:r>
              <a:rPr lang="fi-FI" dirty="0" smtClean="0"/>
              <a:t>: Loviisa North (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  <a:r>
              <a:rPr lang="fi-FI" dirty="0" err="1" smtClean="0"/>
              <a:t>sector</a:t>
            </a:r>
            <a:r>
              <a:rPr lang="fi-FI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>
                <a:solidFill>
                  <a:srgbClr val="000000"/>
                </a:solidFill>
              </a:rPr>
              <a:t>11th EMS meeting 12-16 Sep 2011, Irene.Suomi@fmi.fi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FD6D20-9476-4D51-89E6-DCCACFEA2D50}" type="slidenum">
              <a:rPr lang="fi-FI" smtClean="0">
                <a:solidFill>
                  <a:srgbClr val="000000"/>
                </a:solidFill>
              </a:rPr>
              <a:pPr/>
              <a:t>18</a:t>
            </a:fld>
            <a:endParaRPr lang="fi-FI" smtClean="0">
              <a:solidFill>
                <a:srgbClr val="000000"/>
              </a:solidFill>
            </a:endParaRP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2195513" y="22050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OBS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5953125" y="2205038"/>
            <a:ext cx="149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>
                <a:solidFill>
                  <a:srgbClr val="000000"/>
                </a:solidFill>
              </a:rPr>
              <a:t>New method</a:t>
            </a:r>
          </a:p>
        </p:txBody>
      </p:sp>
      <p:pic>
        <p:nvPicPr>
          <p:cNvPr id="18445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700338"/>
            <a:ext cx="37052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0338"/>
            <a:ext cx="37052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57288"/>
            <a:ext cx="8229600" cy="569912"/>
          </a:xfrm>
        </p:spPr>
        <p:txBody>
          <a:bodyPr/>
          <a:lstStyle/>
          <a:p>
            <a:pPr eaLnBrk="1" hangingPunct="1"/>
            <a:r>
              <a:rPr lang="fi-FI" dirty="0" err="1" smtClean="0"/>
              <a:t>Results</a:t>
            </a:r>
            <a:r>
              <a:rPr lang="fi-FI" dirty="0" smtClean="0"/>
              <a:t>: Loviisa North (</a:t>
            </a:r>
            <a:r>
              <a:rPr lang="fi-FI" dirty="0" err="1" smtClean="0"/>
              <a:t>land</a:t>
            </a:r>
            <a:r>
              <a:rPr lang="fi-FI" dirty="0" smtClean="0"/>
              <a:t> </a:t>
            </a:r>
            <a:r>
              <a:rPr lang="fi-FI" dirty="0" err="1" smtClean="0"/>
              <a:t>sector</a:t>
            </a:r>
            <a:r>
              <a:rPr lang="fi-FI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Conclusions</a:t>
            </a:r>
            <a:endParaRPr lang="fi-FI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b="0" dirty="0" smtClean="0"/>
              <a:t>In </a:t>
            </a:r>
            <a:r>
              <a:rPr lang="fi-FI" b="0" dirty="0" err="1" smtClean="0"/>
              <a:t>marine</a:t>
            </a:r>
            <a:r>
              <a:rPr lang="fi-FI" b="0" dirty="0" smtClean="0"/>
              <a:t> </a:t>
            </a:r>
            <a:r>
              <a:rPr lang="fi-FI" b="0" dirty="0" err="1" smtClean="0"/>
              <a:t>sector</a:t>
            </a:r>
            <a:r>
              <a:rPr lang="fi-FI" b="0" dirty="0" smtClean="0"/>
              <a:t> </a:t>
            </a:r>
            <a:r>
              <a:rPr lang="fi-FI" b="0" dirty="0" err="1" smtClean="0"/>
              <a:t>stability</a:t>
            </a:r>
            <a:r>
              <a:rPr lang="fi-FI" b="0" dirty="0" smtClean="0"/>
              <a:t> </a:t>
            </a:r>
            <a:r>
              <a:rPr lang="fi-FI" b="0" dirty="0" err="1" smtClean="0"/>
              <a:t>did</a:t>
            </a:r>
            <a:r>
              <a:rPr lang="fi-FI" b="0" dirty="0" smtClean="0"/>
              <a:t> </a:t>
            </a:r>
            <a:r>
              <a:rPr lang="fi-FI" b="0" dirty="0" err="1" smtClean="0"/>
              <a:t>not</a:t>
            </a:r>
            <a:r>
              <a:rPr lang="fi-FI" b="0" dirty="0" smtClean="0"/>
              <a:t> </a:t>
            </a:r>
            <a:r>
              <a:rPr lang="fi-FI" b="0" dirty="0" err="1" smtClean="0"/>
              <a:t>have</a:t>
            </a:r>
            <a:r>
              <a:rPr lang="fi-FI" b="0" dirty="0" smtClean="0"/>
              <a:t> </a:t>
            </a:r>
            <a:r>
              <a:rPr lang="fi-FI" b="0" dirty="0" err="1" smtClean="0"/>
              <a:t>significant</a:t>
            </a:r>
            <a:r>
              <a:rPr lang="fi-FI" b="0" dirty="0" smtClean="0"/>
              <a:t> </a:t>
            </a:r>
            <a:r>
              <a:rPr lang="fi-FI" b="0" dirty="0" err="1" smtClean="0"/>
              <a:t>role</a:t>
            </a:r>
            <a:endParaRPr lang="fi-FI" b="0" dirty="0" smtClean="0"/>
          </a:p>
          <a:p>
            <a:pPr eaLnBrk="1" hangingPunct="1"/>
            <a:r>
              <a:rPr lang="fi-FI" b="0" dirty="0" err="1" smtClean="0"/>
              <a:t>Over</a:t>
            </a:r>
            <a:r>
              <a:rPr lang="fi-FI" b="0" dirty="0" smtClean="0"/>
              <a:t> </a:t>
            </a:r>
            <a:r>
              <a:rPr lang="fi-FI" b="0" dirty="0" err="1" smtClean="0"/>
              <a:t>rough</a:t>
            </a:r>
            <a:r>
              <a:rPr lang="fi-FI" b="0" dirty="0" smtClean="0"/>
              <a:t> </a:t>
            </a:r>
            <a:r>
              <a:rPr lang="fi-FI" b="0" dirty="0" err="1" smtClean="0"/>
              <a:t>surface</a:t>
            </a:r>
            <a:r>
              <a:rPr lang="fi-FI" b="0" dirty="0" smtClean="0"/>
              <a:t>, </a:t>
            </a:r>
            <a:r>
              <a:rPr lang="fi-FI" b="0" dirty="0" err="1" smtClean="0"/>
              <a:t>stability</a:t>
            </a:r>
            <a:r>
              <a:rPr lang="fi-FI" b="0" dirty="0" smtClean="0"/>
              <a:t> </a:t>
            </a:r>
            <a:r>
              <a:rPr lang="fi-FI" b="0" dirty="0" err="1" smtClean="0"/>
              <a:t>had</a:t>
            </a:r>
            <a:r>
              <a:rPr lang="fi-FI" b="0" dirty="0" smtClean="0"/>
              <a:t> </a:t>
            </a:r>
            <a:r>
              <a:rPr lang="fi-FI" b="0" dirty="0" err="1" smtClean="0"/>
              <a:t>effect</a:t>
            </a:r>
            <a:r>
              <a:rPr lang="fi-FI" b="0" dirty="0" smtClean="0"/>
              <a:t>, </a:t>
            </a:r>
            <a:r>
              <a:rPr lang="fi-FI" b="0" dirty="0" err="1" smtClean="0"/>
              <a:t>but</a:t>
            </a:r>
            <a:r>
              <a:rPr lang="fi-FI" b="0" dirty="0" smtClean="0"/>
              <a:t> the </a:t>
            </a:r>
            <a:r>
              <a:rPr lang="fi-FI" b="0" dirty="0" err="1" smtClean="0"/>
              <a:t>method</a:t>
            </a:r>
            <a:r>
              <a:rPr lang="fi-FI" b="0" dirty="0" smtClean="0"/>
              <a:t> </a:t>
            </a:r>
            <a:r>
              <a:rPr lang="fi-FI" b="0" dirty="0" err="1" smtClean="0"/>
              <a:t>by</a:t>
            </a:r>
            <a:r>
              <a:rPr lang="fi-FI" b="0" dirty="0" smtClean="0"/>
              <a:t> WNP01 </a:t>
            </a:r>
            <a:r>
              <a:rPr lang="fi-FI" b="0" dirty="0" err="1" smtClean="0"/>
              <a:t>overestimated</a:t>
            </a:r>
            <a:r>
              <a:rPr lang="fi-FI" b="0" dirty="0" smtClean="0"/>
              <a:t> </a:t>
            </a:r>
            <a:r>
              <a:rPr lang="fi-FI" b="0" dirty="0" err="1" smtClean="0"/>
              <a:t>it</a:t>
            </a:r>
            <a:r>
              <a:rPr lang="fi-FI" b="0" dirty="0" smtClean="0"/>
              <a:t>, </a:t>
            </a:r>
            <a:r>
              <a:rPr lang="fi-FI" b="0" dirty="0" err="1" smtClean="0"/>
              <a:t>especially</a:t>
            </a:r>
            <a:r>
              <a:rPr lang="fi-FI" b="0" dirty="0" smtClean="0"/>
              <a:t> in Loviisa with </a:t>
            </a:r>
            <a:r>
              <a:rPr lang="fi-FI" b="0" dirty="0" err="1" smtClean="0"/>
              <a:t>unstable</a:t>
            </a:r>
            <a:r>
              <a:rPr lang="fi-FI" b="0" dirty="0" smtClean="0"/>
              <a:t> </a:t>
            </a:r>
            <a:r>
              <a:rPr lang="fi-FI" b="0" dirty="0" err="1" smtClean="0"/>
              <a:t>conditions</a:t>
            </a:r>
            <a:endParaRPr lang="fi-FI" b="0" dirty="0"/>
          </a:p>
          <a:p>
            <a:pPr eaLnBrk="1" hangingPunct="1"/>
            <a:r>
              <a:rPr lang="fi-FI" b="0" dirty="0" smtClean="0"/>
              <a:t>The new </a:t>
            </a:r>
            <a:r>
              <a:rPr lang="fi-FI" b="0" dirty="0" err="1" smtClean="0"/>
              <a:t>method</a:t>
            </a:r>
            <a:r>
              <a:rPr lang="fi-FI" b="0" dirty="0" smtClean="0"/>
              <a:t> </a:t>
            </a:r>
            <a:r>
              <a:rPr lang="fi-FI" b="0" dirty="0" err="1" smtClean="0"/>
              <a:t>performed</a:t>
            </a:r>
            <a:r>
              <a:rPr lang="fi-FI" b="0" dirty="0" smtClean="0"/>
              <a:t> </a:t>
            </a:r>
            <a:r>
              <a:rPr lang="fi-FI" b="0" dirty="0" err="1" smtClean="0"/>
              <a:t>best</a:t>
            </a:r>
            <a:r>
              <a:rPr lang="fi-FI" b="0" dirty="0" smtClean="0"/>
              <a:t> in </a:t>
            </a:r>
            <a:r>
              <a:rPr lang="fi-FI" b="0" dirty="0" err="1" smtClean="0"/>
              <a:t>all</a:t>
            </a:r>
            <a:r>
              <a:rPr lang="fi-FI" b="0" dirty="0" smtClean="0"/>
              <a:t> </a:t>
            </a:r>
            <a:r>
              <a:rPr lang="fi-FI" b="0" dirty="0" err="1" smtClean="0"/>
              <a:t>cases</a:t>
            </a:r>
            <a:r>
              <a:rPr lang="fi-FI" b="0" dirty="0" smtClean="0"/>
              <a:t>. </a:t>
            </a:r>
            <a:r>
              <a:rPr lang="fi-FI" b="0" dirty="0" err="1" smtClean="0"/>
              <a:t>But</a:t>
            </a:r>
            <a:r>
              <a:rPr lang="fi-FI" b="0" dirty="0" smtClean="0"/>
              <a:t>: </a:t>
            </a:r>
            <a:r>
              <a:rPr lang="fi-FI" b="0" dirty="0" err="1" smtClean="0"/>
              <a:t>tuning</a:t>
            </a:r>
            <a:r>
              <a:rPr lang="fi-FI" b="0" dirty="0"/>
              <a:t> </a:t>
            </a:r>
            <a:r>
              <a:rPr lang="fi-FI" b="0" dirty="0" smtClean="0"/>
              <a:t>of </a:t>
            </a:r>
            <a:r>
              <a:rPr lang="fi-FI" b="0" dirty="0" err="1" smtClean="0"/>
              <a:t>normalized</a:t>
            </a:r>
            <a:r>
              <a:rPr lang="fi-FI" b="0" dirty="0" smtClean="0"/>
              <a:t> </a:t>
            </a:r>
            <a:r>
              <a:rPr lang="fi-FI" b="0" dirty="0" err="1" smtClean="0"/>
              <a:t>gust</a:t>
            </a:r>
            <a:r>
              <a:rPr lang="fi-FI" b="0" dirty="0"/>
              <a:t> </a:t>
            </a:r>
            <a:r>
              <a:rPr lang="fi-FI" b="0" dirty="0" smtClean="0"/>
              <a:t>is </a:t>
            </a:r>
            <a:r>
              <a:rPr lang="fi-FI" b="0" dirty="0" err="1" smtClean="0"/>
              <a:t>needed</a:t>
            </a:r>
            <a:endParaRPr lang="fi-FI" b="0" dirty="0" smtClean="0"/>
          </a:p>
          <a:p>
            <a:pPr eaLnBrk="1" hangingPunct="1"/>
            <a:r>
              <a:rPr lang="fi-FI" b="0" dirty="0" err="1" smtClean="0"/>
              <a:t>Ongoing</a:t>
            </a:r>
            <a:r>
              <a:rPr lang="fi-FI" b="0" dirty="0" smtClean="0"/>
              <a:t> / </a:t>
            </a:r>
            <a:r>
              <a:rPr lang="fi-FI" b="0" dirty="0" err="1" smtClean="0"/>
              <a:t>future</a:t>
            </a:r>
            <a:r>
              <a:rPr lang="fi-FI" b="0" dirty="0" smtClean="0"/>
              <a:t> </a:t>
            </a:r>
            <a:r>
              <a:rPr lang="fi-FI" b="0" dirty="0" err="1" smtClean="0"/>
              <a:t>work</a:t>
            </a:r>
            <a:r>
              <a:rPr lang="fi-FI" b="0" dirty="0" smtClean="0"/>
              <a:t>:</a:t>
            </a:r>
          </a:p>
          <a:p>
            <a:pPr lvl="1" eaLnBrk="1" hangingPunct="1"/>
            <a:r>
              <a:rPr lang="fi-FI" dirty="0" err="1" smtClean="0"/>
              <a:t>Normalized</a:t>
            </a:r>
            <a:r>
              <a:rPr lang="fi-FI" dirty="0" smtClean="0"/>
              <a:t> </a:t>
            </a:r>
            <a:r>
              <a:rPr lang="fi-FI" dirty="0" err="1" smtClean="0"/>
              <a:t>gust</a:t>
            </a:r>
            <a:r>
              <a:rPr lang="fi-FI" dirty="0"/>
              <a:t>: </a:t>
            </a:r>
            <a:r>
              <a:rPr lang="fi-FI" dirty="0" err="1"/>
              <a:t>g</a:t>
            </a:r>
            <a:r>
              <a:rPr lang="fi-FI" baseline="-25000" dirty="0" err="1"/>
              <a:t>x</a:t>
            </a:r>
            <a:r>
              <a:rPr lang="fi-FI" baseline="-25000" dirty="0"/>
              <a:t> </a:t>
            </a:r>
            <a:r>
              <a:rPr lang="fi-FI" dirty="0"/>
              <a:t>= f ( t, T, z</a:t>
            </a:r>
            <a:r>
              <a:rPr lang="fi-FI" baseline="-25000" dirty="0"/>
              <a:t>0</a:t>
            </a:r>
            <a:r>
              <a:rPr lang="fi-FI" dirty="0"/>
              <a:t>, z, ? </a:t>
            </a:r>
            <a:r>
              <a:rPr lang="fi-FI" dirty="0" smtClean="0"/>
              <a:t>)</a:t>
            </a:r>
            <a:endParaRPr lang="fi-FI" dirty="0"/>
          </a:p>
          <a:p>
            <a:pPr lvl="1" eaLnBrk="1" hangingPunct="1"/>
            <a:r>
              <a:rPr lang="fi-FI" dirty="0" err="1" smtClean="0"/>
              <a:t>Test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 </a:t>
            </a:r>
            <a:r>
              <a:rPr lang="fi-FI" dirty="0" err="1" smtClean="0"/>
              <a:t>within</a:t>
            </a:r>
            <a:r>
              <a:rPr lang="fi-FI" dirty="0" smtClean="0"/>
              <a:t> NWP 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framework</a:t>
            </a:r>
            <a:endParaRPr lang="fi-FI" dirty="0" smtClean="0"/>
          </a:p>
          <a:p>
            <a:pPr eaLnBrk="1" hangingPunct="1"/>
            <a:endParaRPr lang="fi-FI" b="0" dirty="0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dirty="0" smtClean="0"/>
              <a:t>11th EMS </a:t>
            </a:r>
            <a:r>
              <a:rPr lang="fi-FI" dirty="0" err="1" smtClean="0"/>
              <a:t>meeting</a:t>
            </a:r>
            <a:r>
              <a:rPr lang="fi-FI" dirty="0" smtClean="0"/>
              <a:t> 12-16 </a:t>
            </a:r>
            <a:r>
              <a:rPr lang="fi-FI" dirty="0" err="1" smtClean="0"/>
              <a:t>Sep</a:t>
            </a:r>
            <a:r>
              <a:rPr lang="fi-FI" dirty="0" smtClean="0"/>
              <a:t> 2011, </a:t>
            </a:r>
            <a:r>
              <a:rPr lang="fi-FI" dirty="0" err="1" smtClean="0"/>
              <a:t>Irene.Suomi@fmi.fi</a:t>
            </a:r>
            <a:endParaRPr lang="fi-FI" dirty="0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0702C7-7380-4A77-9AF0-C2C95084823D}" type="slidenum">
              <a:rPr lang="fi-FI" smtClean="0"/>
              <a:pPr/>
              <a:t>19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198F78-6047-458F-823F-CF3912886210}" type="slidenum">
              <a:rPr lang="fi-FI" smtClean="0"/>
              <a:pPr/>
              <a:t>2</a:t>
            </a:fld>
            <a:endParaRPr lang="fi-FI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Definition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dirty="0" smtClean="0">
                <a:cs typeface="Arial" charset="0"/>
              </a:rPr>
              <a:t>Peak </a:t>
            </a:r>
            <a:r>
              <a:rPr lang="fi-FI" dirty="0" err="1" smtClean="0">
                <a:cs typeface="Arial" charset="0"/>
              </a:rPr>
              <a:t>gust</a:t>
            </a:r>
            <a:r>
              <a:rPr lang="fi-FI" b="0" dirty="0" smtClean="0">
                <a:cs typeface="Arial" charset="0"/>
              </a:rPr>
              <a:t> (</a:t>
            </a:r>
            <a:r>
              <a:rPr lang="fi-FI" b="0" dirty="0" err="1" smtClean="0">
                <a:cs typeface="Arial" charset="0"/>
              </a:rPr>
              <a:t>or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here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gust</a:t>
            </a:r>
            <a:r>
              <a:rPr lang="fi-FI" b="0" dirty="0" smtClean="0">
                <a:cs typeface="Arial" charset="0"/>
              </a:rPr>
              <a:t>) is the </a:t>
            </a:r>
            <a:r>
              <a:rPr lang="fi-FI" b="0" dirty="0" err="1" smtClean="0">
                <a:cs typeface="Arial" charset="0"/>
              </a:rPr>
              <a:t>maximum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wind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speed</a:t>
            </a:r>
            <a:r>
              <a:rPr lang="fi-FI" b="0" dirty="0" smtClean="0">
                <a:cs typeface="Arial" charset="0"/>
              </a:rPr>
              <a:t> of </a:t>
            </a:r>
            <a:r>
              <a:rPr lang="fi-FI" b="0" dirty="0" err="1" smtClean="0">
                <a:cs typeface="Arial" charset="0"/>
              </a:rPr>
              <a:t>short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duration</a:t>
            </a:r>
            <a:r>
              <a:rPr lang="fi-FI" b="0" dirty="0" smtClean="0">
                <a:cs typeface="Arial" charset="0"/>
              </a:rPr>
              <a:t>   (t = 1…3 s) </a:t>
            </a:r>
            <a:r>
              <a:rPr lang="fi-FI" b="0" dirty="0" err="1" smtClean="0">
                <a:cs typeface="Arial" charset="0"/>
              </a:rPr>
              <a:t>during</a:t>
            </a:r>
            <a:r>
              <a:rPr lang="fi-FI" b="0" dirty="0" smtClean="0">
                <a:cs typeface="Arial" charset="0"/>
              </a:rPr>
              <a:t> a </a:t>
            </a:r>
            <a:r>
              <a:rPr lang="fi-FI" b="0" dirty="0" err="1" smtClean="0">
                <a:cs typeface="Arial" charset="0"/>
              </a:rPr>
              <a:t>sampling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period</a:t>
            </a:r>
            <a:r>
              <a:rPr lang="fi-FI" b="0" dirty="0" smtClean="0">
                <a:cs typeface="Arial" charset="0"/>
              </a:rPr>
              <a:t> of </a:t>
            </a:r>
            <a:r>
              <a:rPr lang="fi-FI" b="0" dirty="0" err="1" smtClean="0">
                <a:cs typeface="Arial" charset="0"/>
              </a:rPr>
              <a:t>length</a:t>
            </a:r>
            <a:r>
              <a:rPr lang="fi-FI" b="0" dirty="0" smtClean="0">
                <a:cs typeface="Arial" charset="0"/>
              </a:rPr>
              <a:t> T=10min…1h. </a:t>
            </a:r>
          </a:p>
          <a:p>
            <a:pPr eaLnBrk="1" hangingPunct="1">
              <a:buFontTx/>
              <a:buNone/>
            </a:pPr>
            <a:endParaRPr lang="fi-FI" dirty="0" smtClean="0"/>
          </a:p>
          <a:p>
            <a:pPr eaLnBrk="1" hangingPunct="1">
              <a:buFontTx/>
              <a:buNone/>
            </a:pPr>
            <a:r>
              <a:rPr lang="fi-FI" dirty="0" err="1" smtClean="0"/>
              <a:t>Gust</a:t>
            </a:r>
            <a:r>
              <a:rPr lang="fi-FI" dirty="0" smtClean="0"/>
              <a:t> </a:t>
            </a:r>
            <a:r>
              <a:rPr lang="fi-FI" dirty="0" err="1" smtClean="0"/>
              <a:t>factor</a:t>
            </a:r>
            <a:r>
              <a:rPr lang="fi-FI" dirty="0" smtClean="0"/>
              <a:t> </a:t>
            </a:r>
            <a:r>
              <a:rPr lang="fi-FI" b="0" dirty="0" smtClean="0"/>
              <a:t>is the </a:t>
            </a:r>
            <a:r>
              <a:rPr lang="fi-FI" b="0" dirty="0" err="1" smtClean="0"/>
              <a:t>ratio</a:t>
            </a:r>
            <a:r>
              <a:rPr lang="fi-FI" b="0" dirty="0" smtClean="0"/>
              <a:t> of </a:t>
            </a:r>
            <a:r>
              <a:rPr lang="fi-FI" b="0" dirty="0" err="1" smtClean="0"/>
              <a:t>peak</a:t>
            </a:r>
            <a:r>
              <a:rPr lang="fi-FI" b="0" dirty="0" smtClean="0"/>
              <a:t> </a:t>
            </a:r>
            <a:r>
              <a:rPr lang="fi-FI" b="0" dirty="0" err="1" smtClean="0"/>
              <a:t>gust</a:t>
            </a:r>
            <a:r>
              <a:rPr lang="fi-FI" b="0" dirty="0" smtClean="0"/>
              <a:t> and </a:t>
            </a:r>
            <a:r>
              <a:rPr lang="fi-FI" b="0" dirty="0" err="1" smtClean="0"/>
              <a:t>mean</a:t>
            </a:r>
            <a:r>
              <a:rPr lang="fi-FI" b="0" dirty="0" smtClean="0"/>
              <a:t> </a:t>
            </a:r>
            <a:r>
              <a:rPr lang="fi-FI" b="0" dirty="0" err="1" smtClean="0"/>
              <a:t>wind</a:t>
            </a:r>
            <a:r>
              <a:rPr lang="fi-FI" b="0" dirty="0" smtClean="0"/>
              <a:t> </a:t>
            </a:r>
            <a:r>
              <a:rPr lang="fi-FI" b="0" dirty="0" err="1" smtClean="0"/>
              <a:t>speed</a:t>
            </a:r>
            <a:r>
              <a:rPr lang="fi-FI" b="0" dirty="0" smtClean="0"/>
              <a:t>:</a:t>
            </a:r>
            <a:endParaRPr lang="fi-FI" dirty="0" smtClean="0"/>
          </a:p>
          <a:p>
            <a:pPr eaLnBrk="1" hangingPunct="1">
              <a:buFontTx/>
              <a:buNone/>
            </a:pPr>
            <a:endParaRPr lang="fi-FI" dirty="0" smtClean="0"/>
          </a:p>
          <a:p>
            <a:pPr eaLnBrk="1" hangingPunct="1">
              <a:buFontTx/>
              <a:buNone/>
            </a:pPr>
            <a:endParaRPr lang="fi-FI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47485" y="4149080"/>
                <a:ext cx="1572995" cy="783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400" b="0" i="1" smtClean="0">
                          <a:latin typeface="Cambria Math"/>
                        </a:rPr>
                        <m:t>𝐺</m:t>
                      </m:r>
                      <m:r>
                        <a:rPr lang="fi-FI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i-FI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fi-FI" sz="24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fi-FI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485" y="4149080"/>
                <a:ext cx="1572995" cy="7839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77825"/>
          </a:xfrm>
        </p:spPr>
        <p:txBody>
          <a:bodyPr/>
          <a:lstStyle/>
          <a:p>
            <a:pPr algn="ctr" eaLnBrk="1" hangingPunct="1">
              <a:defRPr/>
            </a:pPr>
            <a:r>
              <a:rPr lang="fi-FI" sz="3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i-FI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3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i-FI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F6AC38-04FA-49BD-89E4-FA5C1A9803FD}" type="slidenum">
              <a:rPr lang="fi-FI" smtClean="0"/>
              <a:pPr/>
              <a:t>20</a:t>
            </a:fld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i-FI" dirty="0"/>
              <a:t>11th EMS </a:t>
            </a:r>
            <a:r>
              <a:rPr lang="fi-FI" dirty="0" err="1"/>
              <a:t>meeting</a:t>
            </a:r>
            <a:r>
              <a:rPr lang="fi-FI" dirty="0"/>
              <a:t> 12-16 </a:t>
            </a:r>
            <a:r>
              <a:rPr lang="fi-FI" dirty="0" err="1"/>
              <a:t>Sep</a:t>
            </a:r>
            <a:r>
              <a:rPr lang="fi-FI" dirty="0"/>
              <a:t> 2011, </a:t>
            </a:r>
            <a:r>
              <a:rPr lang="fi-FI" dirty="0" err="1"/>
              <a:t>Irene.Suomi@fmi.fi</a:t>
            </a:r>
            <a:endParaRPr lang="fi-FI" dirty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024893-AA2D-4E2E-8AA5-0D286BA26219}" type="slidenum">
              <a:rPr lang="fi-FI" smtClean="0"/>
              <a:pPr/>
              <a:t>21</a:t>
            </a:fld>
            <a:endParaRPr lang="fi-FI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Acknowledgements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i-FI" b="0" dirty="0" smtClean="0"/>
              <a:t>	</a:t>
            </a:r>
            <a:r>
              <a:rPr lang="fi-FI" sz="2000" b="0" dirty="0" smtClean="0"/>
              <a:t>The </a:t>
            </a:r>
            <a:r>
              <a:rPr lang="fi-FI" sz="2000" b="0" dirty="0" err="1" smtClean="0"/>
              <a:t>research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leading</a:t>
            </a:r>
            <a:r>
              <a:rPr lang="fi-FI" sz="2000" b="0" dirty="0" smtClean="0"/>
              <a:t> to </a:t>
            </a:r>
            <a:r>
              <a:rPr lang="fi-FI" sz="2000" b="0" dirty="0" err="1" smtClean="0"/>
              <a:t>these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results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has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received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funding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from</a:t>
            </a:r>
            <a:r>
              <a:rPr lang="fi-FI" sz="2000" b="0" dirty="0" smtClean="0"/>
              <a:t> the </a:t>
            </a:r>
            <a:r>
              <a:rPr lang="fi-FI" sz="2000" b="0" dirty="0" err="1" smtClean="0"/>
              <a:t>European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Research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Council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under</a:t>
            </a:r>
            <a:r>
              <a:rPr lang="fi-FI" sz="2000" b="0" dirty="0" smtClean="0"/>
              <a:t> the </a:t>
            </a:r>
            <a:r>
              <a:rPr lang="fi-FI" sz="2000" b="0" dirty="0" err="1" smtClean="0"/>
              <a:t>European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Community's</a:t>
            </a:r>
            <a:r>
              <a:rPr lang="fi-FI" sz="2000" b="0" dirty="0" smtClean="0"/>
              <a:t> 7 </a:t>
            </a:r>
            <a:r>
              <a:rPr lang="fi-FI" sz="2000" b="0" dirty="0" err="1" smtClean="0"/>
              <a:t>th</a:t>
            </a:r>
            <a:r>
              <a:rPr lang="fi-FI" sz="2000" b="0" dirty="0" smtClean="0"/>
              <a:t> Framework </a:t>
            </a:r>
            <a:r>
              <a:rPr lang="fi-FI" sz="2000" b="0" dirty="0" err="1" smtClean="0"/>
              <a:t>Programme</a:t>
            </a:r>
            <a:r>
              <a:rPr lang="fi-FI" sz="2000" b="0" dirty="0" smtClean="0"/>
              <a:t> (FP7/2007-2013) / ERC </a:t>
            </a:r>
            <a:r>
              <a:rPr lang="fi-FI" sz="2000" b="0" dirty="0" err="1" smtClean="0"/>
              <a:t>grant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agreement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number</a:t>
            </a:r>
            <a:r>
              <a:rPr lang="fi-FI" sz="2000" b="0" dirty="0" smtClean="0"/>
              <a:t> 227915, </a:t>
            </a:r>
            <a:r>
              <a:rPr lang="fi-FI" sz="2000" b="0" dirty="0" err="1" smtClean="0"/>
              <a:t>project</a:t>
            </a:r>
            <a:r>
              <a:rPr lang="fi-FI" sz="2000" b="0" dirty="0" smtClean="0"/>
              <a:t> PBL-PMES.</a:t>
            </a:r>
          </a:p>
        </p:txBody>
      </p:sp>
    </p:spTree>
    <p:extLst>
      <p:ext uri="{BB962C8B-B14F-4D97-AF65-F5344CB8AC3E}">
        <p14:creationId xmlns:p14="http://schemas.microsoft.com/office/powerpoint/2010/main" val="27922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497723-B807-4596-A876-6837BF04ED45}" type="slidenum">
              <a:rPr lang="fi-FI" smtClean="0"/>
              <a:pPr/>
              <a:t>3</a:t>
            </a:fld>
            <a:endParaRPr lang="fi-FI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Motivation</a:t>
            </a:r>
            <a:endParaRPr lang="fi-FI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73250"/>
            <a:ext cx="8219256" cy="4679950"/>
          </a:xfrm>
        </p:spPr>
        <p:txBody>
          <a:bodyPr/>
          <a:lstStyle/>
          <a:p>
            <a:pPr eaLnBrk="1" hangingPunct="1"/>
            <a:r>
              <a:rPr lang="fi-FI" b="0" dirty="0" err="1" smtClean="0">
                <a:cs typeface="Arial" charset="0"/>
              </a:rPr>
              <a:t>large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impacts</a:t>
            </a:r>
            <a:r>
              <a:rPr lang="fi-FI" b="0" dirty="0" smtClean="0">
                <a:cs typeface="Arial" charset="0"/>
              </a:rPr>
              <a:t>: in Finland </a:t>
            </a:r>
            <a:r>
              <a:rPr lang="fi-FI" b="0" dirty="0" err="1" smtClean="0">
                <a:cs typeface="Arial" charset="0"/>
              </a:rPr>
              <a:t>typically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cut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trees/forests</a:t>
            </a:r>
            <a:r>
              <a:rPr lang="fi-FI" b="0" dirty="0" smtClean="0">
                <a:cs typeface="Arial" charset="0"/>
              </a:rPr>
              <a:t>, </a:t>
            </a:r>
            <a:r>
              <a:rPr lang="fi-FI" b="0" dirty="0" err="1" smtClean="0">
                <a:cs typeface="Arial" charset="0"/>
              </a:rPr>
              <a:t>power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cuts</a:t>
            </a:r>
            <a:r>
              <a:rPr lang="fi-FI" b="0" dirty="0" smtClean="0">
                <a:cs typeface="Arial" charset="0"/>
              </a:rPr>
              <a:t>, </a:t>
            </a:r>
            <a:r>
              <a:rPr lang="fi-FI" b="0" dirty="0" err="1">
                <a:cs typeface="Arial" charset="0"/>
              </a:rPr>
              <a:t>broken</a:t>
            </a:r>
            <a:r>
              <a:rPr lang="fi-FI" b="0" dirty="0">
                <a:cs typeface="Arial" charset="0"/>
              </a:rPr>
              <a:t> </a:t>
            </a:r>
            <a:r>
              <a:rPr lang="fi-FI" b="0" dirty="0" err="1">
                <a:cs typeface="Arial" charset="0"/>
              </a:rPr>
              <a:t>structures</a:t>
            </a:r>
            <a:r>
              <a:rPr lang="fi-FI" b="0" dirty="0">
                <a:cs typeface="Arial" charset="0"/>
              </a:rPr>
              <a:t>, </a:t>
            </a:r>
            <a:r>
              <a:rPr lang="fi-FI" b="0" dirty="0" err="1">
                <a:cs typeface="Arial" charset="0"/>
              </a:rPr>
              <a:t>etc</a:t>
            </a:r>
            <a:endParaRPr lang="fi-FI" b="0" dirty="0" smtClean="0">
              <a:cs typeface="Arial" charset="0"/>
            </a:endParaRPr>
          </a:p>
          <a:p>
            <a:pPr eaLnBrk="1" hangingPunct="1"/>
            <a:r>
              <a:rPr lang="fi-FI" b="0" dirty="0" err="1" smtClean="0">
                <a:cs typeface="Arial" charset="0"/>
              </a:rPr>
              <a:t>relevant</a:t>
            </a:r>
            <a:r>
              <a:rPr lang="fi-FI" b="0" dirty="0" smtClean="0">
                <a:cs typeface="Arial" charset="0"/>
              </a:rPr>
              <a:t> for the </a:t>
            </a:r>
            <a:r>
              <a:rPr lang="fi-FI" b="0" dirty="0" err="1" smtClean="0">
                <a:cs typeface="Arial" charset="0"/>
              </a:rPr>
              <a:t>wind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energy</a:t>
            </a:r>
            <a:r>
              <a:rPr lang="fi-FI" b="0" dirty="0" smtClean="0">
                <a:cs typeface="Arial" charset="0"/>
              </a:rPr>
              <a:t> (</a:t>
            </a:r>
            <a:r>
              <a:rPr lang="fi-FI" b="0" dirty="0" err="1" smtClean="0">
                <a:cs typeface="Arial" charset="0"/>
              </a:rPr>
              <a:t>siting</a:t>
            </a:r>
            <a:r>
              <a:rPr lang="fi-FI" b="0" dirty="0" smtClean="0">
                <a:cs typeface="Arial" charset="0"/>
              </a:rPr>
              <a:t> and </a:t>
            </a:r>
            <a:r>
              <a:rPr lang="fi-FI" b="0" dirty="0" err="1" smtClean="0">
                <a:cs typeface="Arial" charset="0"/>
              </a:rPr>
              <a:t>turbine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control</a:t>
            </a:r>
            <a:r>
              <a:rPr lang="fi-FI" b="0" dirty="0" smtClean="0">
                <a:cs typeface="Arial" charset="0"/>
              </a:rPr>
              <a:t>) at </a:t>
            </a:r>
            <a:r>
              <a:rPr lang="fi-FI" b="0" dirty="0" err="1" smtClean="0">
                <a:cs typeface="Arial" charset="0"/>
              </a:rPr>
              <a:t>different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heights</a:t>
            </a:r>
            <a:r>
              <a:rPr lang="fi-FI" b="0" dirty="0" smtClean="0">
                <a:cs typeface="Arial" charset="0"/>
              </a:rPr>
              <a:t> (~100m)</a:t>
            </a:r>
          </a:p>
          <a:p>
            <a:pPr eaLnBrk="1" hangingPunct="1"/>
            <a:r>
              <a:rPr lang="fi-FI" b="0" dirty="0" err="1">
                <a:cs typeface="Arial" charset="0"/>
              </a:rPr>
              <a:t>g</a:t>
            </a:r>
            <a:r>
              <a:rPr lang="fi-FI" b="0" dirty="0" err="1" smtClean="0">
                <a:cs typeface="Arial" charset="0"/>
              </a:rPr>
              <a:t>usts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are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not</a:t>
            </a:r>
            <a:r>
              <a:rPr lang="fi-FI" b="0" dirty="0" smtClean="0">
                <a:cs typeface="Arial" charset="0"/>
              </a:rPr>
              <a:t> (</a:t>
            </a:r>
            <a:r>
              <a:rPr lang="fi-FI" b="0" dirty="0" err="1" smtClean="0">
                <a:cs typeface="Arial" charset="0"/>
              </a:rPr>
              <a:t>yet</a:t>
            </a:r>
            <a:r>
              <a:rPr lang="fi-FI" b="0" dirty="0" smtClean="0">
                <a:cs typeface="Arial" charset="0"/>
              </a:rPr>
              <a:t>) </a:t>
            </a:r>
            <a:r>
              <a:rPr lang="fi-FI" b="0" dirty="0" err="1" smtClean="0">
                <a:cs typeface="Arial" charset="0"/>
              </a:rPr>
              <a:t>directly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available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from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numerical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weather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prediction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models</a:t>
            </a:r>
            <a:r>
              <a:rPr lang="fi-FI" b="0" dirty="0" smtClean="0">
                <a:cs typeface="Arial" charset="0"/>
              </a:rPr>
              <a:t>: </a:t>
            </a:r>
            <a:r>
              <a:rPr lang="fi-FI" b="0" dirty="0" err="1" smtClean="0">
                <a:cs typeface="Arial" charset="0"/>
              </a:rPr>
              <a:t>parameterizations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are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needed</a:t>
            </a:r>
            <a:endParaRPr lang="fi-FI" b="0" dirty="0" smtClean="0">
              <a:cs typeface="Arial" charset="0"/>
            </a:endParaRPr>
          </a:p>
          <a:p>
            <a:pPr eaLnBrk="1" hangingPunct="1"/>
            <a:endParaRPr lang="fi-FI" b="0" dirty="0" smtClean="0">
              <a:cs typeface="Arial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24" y="4221368"/>
            <a:ext cx="373872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497723-B807-4596-A876-6837BF04ED45}" type="slidenum">
              <a:rPr lang="fi-FI" smtClean="0"/>
              <a:pPr/>
              <a:t>4</a:t>
            </a:fld>
            <a:endParaRPr lang="fi-FI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endParaRPr lang="fi-FI" dirty="0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73250"/>
            <a:ext cx="8147248" cy="4679950"/>
          </a:xfrm>
        </p:spPr>
        <p:txBody>
          <a:bodyPr/>
          <a:lstStyle/>
          <a:p>
            <a:pPr eaLnBrk="1" hangingPunct="1"/>
            <a:r>
              <a:rPr lang="fi-FI" b="0" dirty="0" err="1" smtClean="0">
                <a:cs typeface="Arial" charset="0"/>
              </a:rPr>
              <a:t>Are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gust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parameterizations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applicable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above</a:t>
            </a:r>
            <a:r>
              <a:rPr lang="fi-FI" b="0" dirty="0" smtClean="0">
                <a:cs typeface="Arial" charset="0"/>
              </a:rPr>
              <a:t> 10 m </a:t>
            </a:r>
            <a:r>
              <a:rPr lang="fi-FI" b="0" dirty="0" err="1" smtClean="0">
                <a:cs typeface="Arial" charset="0"/>
              </a:rPr>
              <a:t>height</a:t>
            </a:r>
            <a:r>
              <a:rPr lang="fi-FI" b="0" dirty="0" smtClean="0">
                <a:cs typeface="Arial" charset="0"/>
              </a:rPr>
              <a:t>? </a:t>
            </a:r>
          </a:p>
          <a:p>
            <a:pPr eaLnBrk="1" hangingPunct="1"/>
            <a:r>
              <a:rPr lang="fi-FI" b="0" dirty="0" err="1" smtClean="0">
                <a:cs typeface="Arial" charset="0"/>
              </a:rPr>
              <a:t>What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kind</a:t>
            </a:r>
            <a:r>
              <a:rPr lang="fi-FI" b="0" dirty="0" smtClean="0">
                <a:cs typeface="Arial" charset="0"/>
              </a:rPr>
              <a:t> of a </a:t>
            </a:r>
            <a:r>
              <a:rPr lang="fi-FI" b="0" dirty="0" err="1" smtClean="0">
                <a:cs typeface="Arial" charset="0"/>
              </a:rPr>
              <a:t>gust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parameterization</a:t>
            </a:r>
            <a:r>
              <a:rPr lang="fi-FI" b="0" dirty="0" smtClean="0">
                <a:cs typeface="Arial" charset="0"/>
              </a:rPr>
              <a:t> </a:t>
            </a:r>
            <a:r>
              <a:rPr lang="fi-FI" b="0" dirty="0" err="1" smtClean="0">
                <a:cs typeface="Arial" charset="0"/>
              </a:rPr>
              <a:t>method</a:t>
            </a:r>
            <a:r>
              <a:rPr lang="fi-FI" b="0" dirty="0" smtClean="0">
                <a:cs typeface="Arial" charset="0"/>
              </a:rPr>
              <a:t> is </a:t>
            </a:r>
            <a:r>
              <a:rPr lang="fi-FI" b="0" dirty="0" err="1" smtClean="0">
                <a:cs typeface="Arial" charset="0"/>
              </a:rPr>
              <a:t>optimal</a:t>
            </a:r>
            <a:r>
              <a:rPr lang="fi-FI" b="0" dirty="0" smtClean="0">
                <a:cs typeface="Arial" charset="0"/>
              </a:rPr>
              <a:t> (</a:t>
            </a:r>
            <a:r>
              <a:rPr lang="fi-FI" b="0" dirty="0" err="1" smtClean="0">
                <a:cs typeface="Arial" charset="0"/>
              </a:rPr>
              <a:t>based</a:t>
            </a:r>
            <a:r>
              <a:rPr lang="fi-FI" b="0" dirty="0" smtClean="0">
                <a:cs typeface="Arial" charset="0"/>
              </a:rPr>
              <a:t> on </a:t>
            </a:r>
            <a:r>
              <a:rPr lang="fi-FI" b="0" dirty="0" err="1" smtClean="0">
                <a:cs typeface="Arial" charset="0"/>
              </a:rPr>
              <a:t>observations</a:t>
            </a:r>
            <a:r>
              <a:rPr lang="fi-FI" b="0" dirty="0" smtClean="0">
                <a:cs typeface="Arial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5354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Overview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dirty="0" err="1" smtClean="0"/>
              <a:t>Observations</a:t>
            </a:r>
            <a:endParaRPr lang="fi-FI" b="0" dirty="0" smtClean="0"/>
          </a:p>
          <a:p>
            <a:r>
              <a:rPr lang="fi-FI" b="0" dirty="0" err="1" smtClean="0"/>
              <a:t>Gust</a:t>
            </a:r>
            <a:r>
              <a:rPr lang="fi-FI" b="0" dirty="0" smtClean="0"/>
              <a:t> </a:t>
            </a:r>
            <a:r>
              <a:rPr lang="fi-FI" b="0" dirty="0" err="1" smtClean="0"/>
              <a:t>parameterization</a:t>
            </a:r>
            <a:r>
              <a:rPr lang="fi-FI" b="0" dirty="0" smtClean="0"/>
              <a:t> </a:t>
            </a:r>
            <a:r>
              <a:rPr lang="fi-FI" b="0" dirty="0" err="1" smtClean="0"/>
              <a:t>methods</a:t>
            </a:r>
            <a:endParaRPr lang="fi-FI" b="0" dirty="0" smtClean="0"/>
          </a:p>
          <a:p>
            <a:r>
              <a:rPr lang="fi-FI" b="0" dirty="0" smtClean="0"/>
              <a:t>A new </a:t>
            </a:r>
            <a:r>
              <a:rPr lang="fi-FI" b="0" dirty="0" err="1" smtClean="0"/>
              <a:t>method</a:t>
            </a:r>
            <a:endParaRPr lang="fi-FI" b="0" dirty="0" smtClean="0"/>
          </a:p>
          <a:p>
            <a:r>
              <a:rPr lang="fi-FI" b="0" dirty="0" err="1" smtClean="0"/>
              <a:t>Results</a:t>
            </a:r>
            <a:endParaRPr lang="fi-FI" b="0" dirty="0" smtClean="0"/>
          </a:p>
          <a:p>
            <a:r>
              <a:rPr lang="fi-FI" b="0" dirty="0" err="1" smtClean="0"/>
              <a:t>Conclusions</a:t>
            </a:r>
            <a:r>
              <a:rPr lang="fi-FI" b="0" dirty="0"/>
              <a:t> and </a:t>
            </a:r>
            <a:r>
              <a:rPr lang="fi-FI" b="0" dirty="0" err="1"/>
              <a:t>o</a:t>
            </a:r>
            <a:r>
              <a:rPr lang="fi-FI" b="0" dirty="0" err="1" smtClean="0"/>
              <a:t>ngoing/future</a:t>
            </a:r>
            <a:r>
              <a:rPr lang="fi-FI" b="0" dirty="0" smtClean="0"/>
              <a:t> </a:t>
            </a:r>
            <a:r>
              <a:rPr lang="fi-FI" b="0" dirty="0" err="1" smtClean="0"/>
              <a:t>work</a:t>
            </a:r>
            <a:endParaRPr lang="fi-FI" b="0" dirty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5A46D-C319-4399-9EA7-1AD3766C736D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1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Observations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i-FI" b="0" dirty="0" err="1" smtClean="0"/>
              <a:t>Two</a:t>
            </a:r>
            <a:r>
              <a:rPr lang="fi-FI" b="0" dirty="0" smtClean="0"/>
              <a:t> </a:t>
            </a:r>
            <a:r>
              <a:rPr lang="fi-FI" b="0" dirty="0" err="1" smtClean="0"/>
              <a:t>weather</a:t>
            </a:r>
            <a:r>
              <a:rPr lang="fi-FI" b="0" dirty="0" smtClean="0"/>
              <a:t> </a:t>
            </a:r>
            <a:r>
              <a:rPr lang="fi-FI" b="0" dirty="0" err="1" smtClean="0"/>
              <a:t>masts</a:t>
            </a:r>
            <a:r>
              <a:rPr lang="fi-FI" b="0" dirty="0" smtClean="0"/>
              <a:t>: Isosaari (83m) and Loviisa (143m)</a:t>
            </a:r>
          </a:p>
          <a:p>
            <a:r>
              <a:rPr lang="fi-FI" b="0" dirty="0" smtClean="0"/>
              <a:t>One </a:t>
            </a:r>
            <a:r>
              <a:rPr lang="fi-FI" b="0" dirty="0" err="1" smtClean="0"/>
              <a:t>year</a:t>
            </a:r>
            <a:r>
              <a:rPr lang="fi-FI" b="0" dirty="0" smtClean="0"/>
              <a:t> of data: 4/2009-3/2010, </a:t>
            </a:r>
            <a:r>
              <a:rPr lang="fi-FI" b="0" dirty="0" err="1" smtClean="0"/>
              <a:t>excluding</a:t>
            </a:r>
            <a:r>
              <a:rPr lang="fi-FI" b="0" dirty="0" smtClean="0"/>
              <a:t> </a:t>
            </a:r>
            <a:r>
              <a:rPr lang="fi-FI" b="0" dirty="0" err="1" smtClean="0"/>
              <a:t>from</a:t>
            </a:r>
            <a:r>
              <a:rPr lang="fi-FI" b="0" dirty="0" smtClean="0"/>
              <a:t> Isosaari </a:t>
            </a:r>
            <a:r>
              <a:rPr lang="fi-FI" b="0" dirty="0" err="1" smtClean="0"/>
              <a:t>months</a:t>
            </a:r>
            <a:r>
              <a:rPr lang="fi-FI" b="0" dirty="0" smtClean="0"/>
              <a:t> </a:t>
            </a:r>
            <a:r>
              <a:rPr lang="fi-FI" b="0" dirty="0" err="1" smtClean="0"/>
              <a:t>when</a:t>
            </a:r>
            <a:r>
              <a:rPr lang="fi-FI" b="0" dirty="0" smtClean="0"/>
              <a:t> </a:t>
            </a:r>
            <a:r>
              <a:rPr lang="fi-FI" b="0" dirty="0" err="1" smtClean="0"/>
              <a:t>sea</a:t>
            </a:r>
            <a:r>
              <a:rPr lang="fi-FI" b="0" dirty="0" smtClean="0"/>
              <a:t> 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11th EMS meeting 12-16 Sep 2011, Irene.Suomi@fmi.fi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5A46D-C319-4399-9EA7-1AD3766C736D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42" y="1925638"/>
            <a:ext cx="3295650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4528"/>
          <p:cNvSpPr>
            <a:spLocks noChangeArrowheads="1"/>
          </p:cNvSpPr>
          <p:nvPr/>
        </p:nvSpPr>
        <p:spPr bwMode="auto">
          <a:xfrm>
            <a:off x="6660529" y="2767013"/>
            <a:ext cx="46038" cy="460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" name="Rectangle 72"/>
          <p:cNvSpPr>
            <a:spLocks noChangeArrowheads="1"/>
          </p:cNvSpPr>
          <p:nvPr/>
        </p:nvSpPr>
        <p:spPr bwMode="auto">
          <a:xfrm>
            <a:off x="6552579" y="3429000"/>
            <a:ext cx="46038" cy="46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8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BFBF6A-3190-4141-96F6-01647A52BCE3}" type="slidenum">
              <a:rPr lang="fi-FI" smtClean="0"/>
              <a:pPr/>
              <a:t>7</a:t>
            </a:fld>
            <a:endParaRPr lang="fi-FI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/>
              <a:t>Observations</a:t>
            </a:r>
            <a:endParaRPr lang="fi-FI" dirty="0" smtClean="0"/>
          </a:p>
        </p:txBody>
      </p:sp>
      <p:cxnSp>
        <p:nvCxnSpPr>
          <p:cNvPr id="8200" name="Straight Connector 9"/>
          <p:cNvCxnSpPr>
            <a:cxnSpLocks noChangeShapeType="1"/>
          </p:cNvCxnSpPr>
          <p:nvPr/>
        </p:nvCxnSpPr>
        <p:spPr bwMode="auto">
          <a:xfrm>
            <a:off x="3635227" y="4475559"/>
            <a:ext cx="0" cy="20875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1" name="Straight Connector 21"/>
          <p:cNvCxnSpPr>
            <a:cxnSpLocks noChangeShapeType="1"/>
          </p:cNvCxnSpPr>
          <p:nvPr/>
        </p:nvCxnSpPr>
        <p:spPr bwMode="auto">
          <a:xfrm>
            <a:off x="2555727" y="2962671"/>
            <a:ext cx="0" cy="360045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2" name="Straight Connector 23"/>
          <p:cNvCxnSpPr>
            <a:cxnSpLocks noChangeShapeType="1"/>
          </p:cNvCxnSpPr>
          <p:nvPr/>
        </p:nvCxnSpPr>
        <p:spPr bwMode="auto">
          <a:xfrm rot="5400000">
            <a:off x="2554933" y="5698727"/>
            <a:ext cx="0" cy="2873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Straight Connector 24"/>
          <p:cNvCxnSpPr>
            <a:cxnSpLocks noChangeShapeType="1"/>
          </p:cNvCxnSpPr>
          <p:nvPr/>
        </p:nvCxnSpPr>
        <p:spPr bwMode="auto">
          <a:xfrm rot="5400000">
            <a:off x="2554933" y="3827065"/>
            <a:ext cx="0" cy="2873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4" name="Straight Connector 25"/>
          <p:cNvCxnSpPr>
            <a:cxnSpLocks noChangeShapeType="1"/>
          </p:cNvCxnSpPr>
          <p:nvPr/>
        </p:nvCxnSpPr>
        <p:spPr bwMode="auto">
          <a:xfrm rot="5400000">
            <a:off x="2554933" y="2819002"/>
            <a:ext cx="0" cy="2873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5" name="Straight Connector 26"/>
          <p:cNvCxnSpPr>
            <a:cxnSpLocks noChangeShapeType="1"/>
          </p:cNvCxnSpPr>
          <p:nvPr/>
        </p:nvCxnSpPr>
        <p:spPr bwMode="auto">
          <a:xfrm rot="5400000">
            <a:off x="3635227" y="4331096"/>
            <a:ext cx="0" cy="2889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6" name="Straight Connector 27"/>
          <p:cNvCxnSpPr>
            <a:cxnSpLocks noChangeShapeType="1"/>
          </p:cNvCxnSpPr>
          <p:nvPr/>
        </p:nvCxnSpPr>
        <p:spPr bwMode="auto">
          <a:xfrm rot="5400000">
            <a:off x="3635227" y="4834333"/>
            <a:ext cx="0" cy="2889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7" name="Straight Connector 28"/>
          <p:cNvCxnSpPr>
            <a:cxnSpLocks noChangeShapeType="1"/>
          </p:cNvCxnSpPr>
          <p:nvPr/>
        </p:nvCxnSpPr>
        <p:spPr bwMode="auto">
          <a:xfrm rot="5400000">
            <a:off x="3635227" y="5339158"/>
            <a:ext cx="0" cy="2889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8" name="TextBox 38"/>
          <p:cNvSpPr txBox="1">
            <a:spLocks noChangeArrowheads="1"/>
          </p:cNvSpPr>
          <p:nvPr/>
        </p:nvSpPr>
        <p:spPr bwMode="auto">
          <a:xfrm>
            <a:off x="2051770" y="2395934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dirty="0"/>
              <a:t>Loviisa</a:t>
            </a:r>
          </a:p>
        </p:txBody>
      </p:sp>
      <p:sp>
        <p:nvSpPr>
          <p:cNvPr id="8209" name="TextBox 39"/>
          <p:cNvSpPr txBox="1">
            <a:spLocks noChangeArrowheads="1"/>
          </p:cNvSpPr>
          <p:nvPr/>
        </p:nvSpPr>
        <p:spPr bwMode="auto">
          <a:xfrm>
            <a:off x="3203427" y="3899296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/>
              <a:t>Isosaari</a:t>
            </a:r>
          </a:p>
        </p:txBody>
      </p:sp>
      <p:pic>
        <p:nvPicPr>
          <p:cNvPr id="82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77" y="6250384"/>
            <a:ext cx="2047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77" y="6205934"/>
            <a:ext cx="2047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77" y="6250384"/>
            <a:ext cx="1762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39" y="6196409"/>
            <a:ext cx="204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64" y="6250384"/>
            <a:ext cx="2047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02" y="6250384"/>
            <a:ext cx="1603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21821"/>
            <a:ext cx="1873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39" y="6196409"/>
            <a:ext cx="187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89" y="6267846"/>
            <a:ext cx="16033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Arc 34"/>
          <p:cNvSpPr>
            <a:spLocks/>
          </p:cNvSpPr>
          <p:nvPr/>
        </p:nvSpPr>
        <p:spPr bwMode="auto">
          <a:xfrm>
            <a:off x="-253281" y="6556702"/>
            <a:ext cx="3312368" cy="328682"/>
          </a:xfrm>
          <a:prstGeom prst="arc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822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27" y="6267846"/>
            <a:ext cx="16033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rc 13"/>
          <p:cNvSpPr/>
          <p:nvPr/>
        </p:nvSpPr>
        <p:spPr bwMode="auto">
          <a:xfrm>
            <a:off x="1402903" y="6556771"/>
            <a:ext cx="3313113" cy="328613"/>
          </a:xfrm>
          <a:prstGeom prst="arc">
            <a:avLst/>
          </a:prstGeom>
          <a:solidFill>
            <a:srgbClr val="8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8222" name="TextBox 16"/>
          <p:cNvSpPr txBox="1">
            <a:spLocks noChangeArrowheads="1"/>
          </p:cNvSpPr>
          <p:nvPr/>
        </p:nvSpPr>
        <p:spPr bwMode="auto">
          <a:xfrm>
            <a:off x="1908027" y="5688409"/>
            <a:ext cx="677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/>
              <a:t>30m</a:t>
            </a:r>
          </a:p>
        </p:txBody>
      </p:sp>
      <p:sp>
        <p:nvSpPr>
          <p:cNvPr id="8223" name="TextBox 51"/>
          <p:cNvSpPr txBox="1">
            <a:spLocks noChangeArrowheads="1"/>
          </p:cNvSpPr>
          <p:nvPr/>
        </p:nvSpPr>
        <p:spPr bwMode="auto">
          <a:xfrm>
            <a:off x="1804839" y="3816746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/>
              <a:t>103m</a:t>
            </a:r>
          </a:p>
        </p:txBody>
      </p:sp>
      <p:sp>
        <p:nvSpPr>
          <p:cNvPr id="8224" name="TextBox 52"/>
          <p:cNvSpPr txBox="1">
            <a:spLocks noChangeArrowheads="1"/>
          </p:cNvSpPr>
          <p:nvPr/>
        </p:nvSpPr>
        <p:spPr bwMode="auto">
          <a:xfrm>
            <a:off x="1804839" y="2808684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/>
              <a:t>143m</a:t>
            </a:r>
          </a:p>
        </p:txBody>
      </p:sp>
      <p:sp>
        <p:nvSpPr>
          <p:cNvPr id="8225" name="TextBox 53"/>
          <p:cNvSpPr txBox="1">
            <a:spLocks noChangeArrowheads="1"/>
          </p:cNvSpPr>
          <p:nvPr/>
        </p:nvSpPr>
        <p:spPr bwMode="auto">
          <a:xfrm>
            <a:off x="3749527" y="5328046"/>
            <a:ext cx="677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/>
              <a:t>42m</a:t>
            </a:r>
          </a:p>
        </p:txBody>
      </p:sp>
      <p:sp>
        <p:nvSpPr>
          <p:cNvPr id="8226" name="TextBox 54"/>
          <p:cNvSpPr txBox="1">
            <a:spLocks noChangeArrowheads="1"/>
          </p:cNvSpPr>
          <p:nvPr/>
        </p:nvSpPr>
        <p:spPr bwMode="auto">
          <a:xfrm>
            <a:off x="3749527" y="4824809"/>
            <a:ext cx="677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/>
              <a:t>62m</a:t>
            </a:r>
          </a:p>
        </p:txBody>
      </p:sp>
      <p:sp>
        <p:nvSpPr>
          <p:cNvPr id="8227" name="TextBox 55"/>
          <p:cNvSpPr txBox="1">
            <a:spLocks noChangeArrowheads="1"/>
          </p:cNvSpPr>
          <p:nvPr/>
        </p:nvSpPr>
        <p:spPr bwMode="auto">
          <a:xfrm>
            <a:off x="3749527" y="4319984"/>
            <a:ext cx="677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/>
              <a:t>83m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4283968" y="4824809"/>
            <a:ext cx="504056" cy="1982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059832" y="2888940"/>
            <a:ext cx="1944935" cy="180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344"/>
            <a:ext cx="3534831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99" y="1269040"/>
            <a:ext cx="2637096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400" b="1" dirty="0" err="1" smtClean="0"/>
              <a:t>Type</a:t>
            </a:r>
            <a:r>
              <a:rPr lang="fi-FI" sz="2400" b="1" dirty="0" smtClean="0"/>
              <a:t> A			      </a:t>
            </a:r>
            <a:r>
              <a:rPr lang="fi-FI" sz="2400" b="1" dirty="0" err="1" smtClean="0"/>
              <a:t>Type</a:t>
            </a:r>
            <a:r>
              <a:rPr lang="fi-FI" sz="2400" b="1" dirty="0" smtClean="0"/>
              <a:t> 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1873250"/>
            <a:ext cx="4114800" cy="46799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i-FI" sz="1800" b="0" dirty="0" err="1" smtClean="0"/>
              <a:t>Wieringa</a:t>
            </a:r>
            <a:r>
              <a:rPr lang="fi-FI" sz="1800" b="0" dirty="0" smtClean="0"/>
              <a:t> (1973, W73)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fi-FI" sz="1800" dirty="0" smtClean="0"/>
              <a:t>	G = f ( U, t, T, z, z</a:t>
            </a:r>
            <a:r>
              <a:rPr lang="fi-FI" sz="1800" baseline="-25000" dirty="0" smtClean="0"/>
              <a:t>0 </a:t>
            </a:r>
            <a:r>
              <a:rPr lang="fi-FI" sz="1800" dirty="0" smtClean="0"/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i-FI" sz="1800" b="0" dirty="0" err="1" smtClean="0"/>
              <a:t>Woetman-Nielsen</a:t>
            </a:r>
            <a:r>
              <a:rPr lang="fi-FI" sz="1800" b="0" dirty="0" smtClean="0"/>
              <a:t> and Petersen (2001, WNP01)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fi-FI" sz="1800" dirty="0" smtClean="0"/>
              <a:t>	G = f ( U, u</a:t>
            </a:r>
            <a:r>
              <a:rPr lang="fi-FI" sz="1800" baseline="-25000" dirty="0" smtClean="0"/>
              <a:t>*0</a:t>
            </a:r>
            <a:r>
              <a:rPr lang="fi-FI" sz="1800" dirty="0" smtClean="0"/>
              <a:t>, w</a:t>
            </a:r>
            <a:r>
              <a:rPr lang="fi-FI" sz="1800" baseline="-25000" dirty="0" smtClean="0"/>
              <a:t>* </a:t>
            </a:r>
            <a:r>
              <a:rPr lang="fi-FI" sz="1800" dirty="0" smtClean="0"/>
              <a:t>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i-FI" sz="1800" b="0" dirty="0" err="1" smtClean="0"/>
              <a:t>Wichers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Schreur</a:t>
            </a:r>
            <a:r>
              <a:rPr lang="fi-FI" sz="1800" b="0" dirty="0" smtClean="0"/>
              <a:t> and </a:t>
            </a:r>
            <a:r>
              <a:rPr lang="fi-FI" sz="1800" b="0" dirty="0" err="1" smtClean="0"/>
              <a:t>Geertsema</a:t>
            </a:r>
            <a:r>
              <a:rPr lang="fi-FI" sz="1800" b="0" dirty="0" smtClean="0"/>
              <a:t> (2008, WSG08)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fi-FI" sz="1800" dirty="0" smtClean="0"/>
              <a:t>	G = f ( U, t, T, z, E )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i-FI" sz="1400" b="0" i="1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1400" b="0" i="1" dirty="0" smtClean="0"/>
              <a:t>U = </a:t>
            </a:r>
            <a:r>
              <a:rPr lang="fi-FI" sz="1400" b="0" i="1" dirty="0" err="1" smtClean="0"/>
              <a:t>mean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wind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speed</a:t>
            </a:r>
            <a:endParaRPr lang="fi-FI" sz="1400" b="0" i="1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1400" b="0" i="1" dirty="0" smtClean="0"/>
              <a:t>t = </a:t>
            </a:r>
            <a:r>
              <a:rPr lang="fi-FI" sz="1400" b="0" i="1" dirty="0" err="1" smtClean="0"/>
              <a:t>gust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duration</a:t>
            </a:r>
            <a:endParaRPr lang="fi-FI" sz="1400" b="0" i="1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1400" b="0" i="1" dirty="0" smtClean="0"/>
              <a:t>T = </a:t>
            </a:r>
            <a:r>
              <a:rPr lang="fi-FI" sz="1400" b="0" i="1" dirty="0" err="1" smtClean="0"/>
              <a:t>sampling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period</a:t>
            </a:r>
            <a:endParaRPr lang="fi-FI" sz="1400" b="0" i="1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1400" b="0" i="1" dirty="0" smtClean="0"/>
              <a:t>z = </a:t>
            </a:r>
            <a:r>
              <a:rPr lang="fi-FI" sz="1400" b="0" i="1" dirty="0" err="1" smtClean="0"/>
              <a:t>height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a.g.l</a:t>
            </a:r>
            <a:r>
              <a:rPr lang="fi-FI" sz="1400" b="0" i="1" dirty="0" smtClean="0"/>
              <a:t>.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1400" b="0" i="1" dirty="0" smtClean="0"/>
              <a:t>u</a:t>
            </a:r>
            <a:r>
              <a:rPr lang="fi-FI" sz="1400" b="0" i="1" baseline="-25000" dirty="0" smtClean="0"/>
              <a:t>*0</a:t>
            </a:r>
            <a:r>
              <a:rPr lang="fi-FI" sz="1400" b="0" i="1" dirty="0" smtClean="0"/>
              <a:t> = </a:t>
            </a:r>
            <a:r>
              <a:rPr lang="fi-FI" sz="1400" b="0" i="1" dirty="0" err="1" smtClean="0"/>
              <a:t>surface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firction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velocity</a:t>
            </a:r>
            <a:endParaRPr lang="fi-FI" sz="1400" b="0" i="1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1400" b="0" i="1" dirty="0" smtClean="0"/>
              <a:t>w</a:t>
            </a:r>
            <a:r>
              <a:rPr lang="fi-FI" sz="1400" b="0" i="1" baseline="-25000" dirty="0" smtClean="0"/>
              <a:t>*0</a:t>
            </a:r>
            <a:r>
              <a:rPr lang="fi-FI" sz="1400" b="0" i="1" dirty="0" smtClean="0"/>
              <a:t> = </a:t>
            </a:r>
            <a:r>
              <a:rPr lang="fi-FI" sz="1400" b="0" i="1" dirty="0" err="1" smtClean="0"/>
              <a:t>convective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velocity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scale</a:t>
            </a:r>
            <a:endParaRPr lang="fi-FI" sz="1400" b="0" i="1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1400" b="0" i="1" dirty="0" smtClean="0"/>
              <a:t>E = </a:t>
            </a:r>
            <a:r>
              <a:rPr lang="fi-FI" sz="1400" b="0" i="1" dirty="0" err="1" smtClean="0"/>
              <a:t>turbulent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kinetic</a:t>
            </a:r>
            <a:r>
              <a:rPr lang="fi-FI" sz="1400" b="0" i="1" dirty="0" smtClean="0"/>
              <a:t> </a:t>
            </a:r>
            <a:r>
              <a:rPr lang="fi-FI" sz="1400" b="0" i="1" dirty="0" err="1" smtClean="0"/>
              <a:t>energy</a:t>
            </a:r>
            <a:endParaRPr lang="fi-FI" sz="1400" b="0" i="1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i-FI" sz="1400" b="0" i="1" dirty="0" smtClean="0">
                <a:cs typeface="Arial" pitchFamily="34" charset="0"/>
                <a:sym typeface="Symbol"/>
              </a:rPr>
              <a:t> = </a:t>
            </a:r>
            <a:r>
              <a:rPr lang="fi-FI" sz="1400" b="0" i="1" dirty="0" err="1" smtClean="0">
                <a:cs typeface="Arial" pitchFamily="34" charset="0"/>
                <a:sym typeface="Symbol"/>
              </a:rPr>
              <a:t>potential</a:t>
            </a:r>
            <a:r>
              <a:rPr lang="fi-FI" sz="1400" b="0" i="1" dirty="0" smtClean="0">
                <a:cs typeface="Arial" pitchFamily="34" charset="0"/>
                <a:sym typeface="Symbol"/>
              </a:rPr>
              <a:t> </a:t>
            </a:r>
            <a:r>
              <a:rPr lang="fi-FI" sz="1400" b="0" i="1" dirty="0" err="1" smtClean="0">
                <a:cs typeface="Arial" pitchFamily="34" charset="0"/>
                <a:sym typeface="Symbol"/>
              </a:rPr>
              <a:t>temperature</a:t>
            </a:r>
            <a:endParaRPr lang="fi-FI" sz="1400" b="0" i="1" dirty="0" smtClean="0"/>
          </a:p>
        </p:txBody>
      </p:sp>
      <p:sp>
        <p:nvSpPr>
          <p:cNvPr id="614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fi-FI" sz="1800" b="0" dirty="0" err="1" smtClean="0"/>
              <a:t>Brasseur</a:t>
            </a:r>
            <a:r>
              <a:rPr lang="fi-FI" sz="1800" b="0" dirty="0" smtClean="0"/>
              <a:t> (2001, B01)</a:t>
            </a:r>
          </a:p>
          <a:p>
            <a:pPr marL="914400" lvl="2" indent="0" eaLnBrk="1" hangingPunct="1">
              <a:buFontTx/>
              <a:buNone/>
            </a:pPr>
            <a:r>
              <a:rPr lang="fi-FI" sz="1800" dirty="0" smtClean="0"/>
              <a:t>G = </a:t>
            </a:r>
            <a:r>
              <a:rPr lang="fi-FI" sz="1800" dirty="0" smtClean="0">
                <a:cs typeface="Arial" charset="0"/>
              </a:rPr>
              <a:t>f ( U, z, </a:t>
            </a:r>
            <a:r>
              <a:rPr lang="fi-FI" sz="1800" dirty="0" smtClean="0">
                <a:cs typeface="Arial" charset="0"/>
                <a:sym typeface="Symbol" pitchFamily="18" charset="2"/>
              </a:rPr>
              <a:t>, </a:t>
            </a:r>
            <a:r>
              <a:rPr lang="fi-FI" sz="1800" dirty="0" err="1" smtClean="0">
                <a:cs typeface="Arial" charset="0"/>
                <a:sym typeface="Symbol" pitchFamily="18" charset="2"/>
              </a:rPr>
              <a:t></a:t>
            </a:r>
            <a:r>
              <a:rPr lang="fi-FI" sz="1800" baseline="-25000" dirty="0" err="1" smtClean="0">
                <a:cs typeface="Arial" charset="0"/>
              </a:rPr>
              <a:t>v</a:t>
            </a:r>
            <a:r>
              <a:rPr lang="fi-FI" sz="1800" dirty="0" smtClean="0">
                <a:cs typeface="Arial" charset="0"/>
              </a:rPr>
              <a:t>, E ) </a:t>
            </a:r>
          </a:p>
        </p:txBody>
      </p:sp>
      <p:sp>
        <p:nvSpPr>
          <p:cNvPr id="614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615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62CC27-37D5-4193-97DE-BBE7BA7C5D4A}" type="slidenum">
              <a:rPr lang="fi-FI" smtClean="0"/>
              <a:pPr/>
              <a:t>8</a:t>
            </a:fld>
            <a:endParaRPr lang="fi-FI" smtClean="0"/>
          </a:p>
        </p:txBody>
      </p:sp>
      <p:pic>
        <p:nvPicPr>
          <p:cNvPr id="615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912"/>
            <a:ext cx="43053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95536" y="338808"/>
            <a:ext cx="8229600" cy="569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dirty="0" err="1" smtClean="0"/>
              <a:t>Gust</a:t>
            </a:r>
            <a:r>
              <a:rPr lang="fi-FI" dirty="0" smtClean="0"/>
              <a:t> </a:t>
            </a:r>
            <a:r>
              <a:rPr lang="fi-FI" dirty="0" err="1" smtClean="0"/>
              <a:t>parameterization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A new </a:t>
            </a:r>
            <a:r>
              <a:rPr lang="fi-FI" dirty="0" err="1" smtClean="0"/>
              <a:t>method</a:t>
            </a:r>
            <a:r>
              <a:rPr lang="fi-FI" dirty="0" smtClean="0"/>
              <a:t> (”</a:t>
            </a:r>
            <a:r>
              <a:rPr lang="fi-FI" dirty="0" err="1" smtClean="0"/>
              <a:t>type</a:t>
            </a:r>
            <a:r>
              <a:rPr lang="fi-FI" dirty="0" smtClean="0"/>
              <a:t> A”)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3250"/>
            <a:ext cx="8291513" cy="4679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i-FI" b="0" dirty="0" err="1" smtClean="0"/>
              <a:t>From</a:t>
            </a:r>
            <a:r>
              <a:rPr lang="fi-FI" b="0" dirty="0" smtClean="0"/>
              <a:t> the definition of </a:t>
            </a:r>
            <a:r>
              <a:rPr lang="fi-FI" b="0" dirty="0" err="1" smtClean="0"/>
              <a:t>gust</a:t>
            </a:r>
            <a:r>
              <a:rPr lang="fi-FI" b="0" dirty="0" smtClean="0"/>
              <a:t> </a:t>
            </a:r>
            <a:r>
              <a:rPr lang="fi-FI" b="0" dirty="0" err="1" smtClean="0"/>
              <a:t>factor</a:t>
            </a:r>
            <a:r>
              <a:rPr lang="fi-FI" b="0" dirty="0" smtClean="0"/>
              <a:t>:</a:t>
            </a:r>
          </a:p>
          <a:p>
            <a:pPr marL="0" indent="0" eaLnBrk="1" hangingPunct="1">
              <a:buFontTx/>
              <a:buNone/>
            </a:pPr>
            <a:endParaRPr lang="fi-FI" b="0" dirty="0" smtClean="0"/>
          </a:p>
          <a:p>
            <a:pPr marL="0" indent="0" eaLnBrk="1" hangingPunct="1">
              <a:buFontTx/>
              <a:buNone/>
            </a:pPr>
            <a:endParaRPr lang="fi-FI" b="0" dirty="0" smtClean="0"/>
          </a:p>
          <a:p>
            <a:pPr marL="0" indent="0" eaLnBrk="1" hangingPunct="1">
              <a:buFontTx/>
              <a:buNone/>
            </a:pPr>
            <a:endParaRPr lang="fi-FI" b="0" dirty="0" smtClean="0"/>
          </a:p>
          <a:p>
            <a:pPr marL="0" indent="0" eaLnBrk="1" hangingPunct="1">
              <a:buFontTx/>
              <a:buNone/>
            </a:pPr>
            <a:r>
              <a:rPr lang="fi-FI" b="0" dirty="0" err="1" smtClean="0"/>
              <a:t>where</a:t>
            </a:r>
            <a:r>
              <a:rPr lang="fi-FI" b="0" dirty="0" smtClean="0"/>
              <a:t> 		   	   is the </a:t>
            </a:r>
            <a:r>
              <a:rPr lang="fi-FI" b="0" dirty="0" err="1" smtClean="0"/>
              <a:t>normalized</a:t>
            </a:r>
            <a:r>
              <a:rPr lang="fi-FI" b="0" dirty="0" smtClean="0"/>
              <a:t> </a:t>
            </a:r>
            <a:r>
              <a:rPr lang="fi-FI" b="0" dirty="0" err="1" smtClean="0"/>
              <a:t>gust</a:t>
            </a:r>
            <a:r>
              <a:rPr lang="fi-FI" b="0" dirty="0" smtClean="0"/>
              <a:t>.</a:t>
            </a:r>
          </a:p>
          <a:p>
            <a:pPr marL="0" indent="0" eaLnBrk="1" hangingPunct="1">
              <a:buNone/>
            </a:pPr>
            <a:r>
              <a:rPr lang="fi-FI" b="0" dirty="0" smtClean="0"/>
              <a:t>For </a:t>
            </a:r>
            <a:r>
              <a:rPr lang="fi-FI" b="0" dirty="0" err="1" smtClean="0"/>
              <a:t>unstable</a:t>
            </a:r>
            <a:r>
              <a:rPr lang="fi-FI" b="0" dirty="0" smtClean="0"/>
              <a:t> </a:t>
            </a:r>
            <a:r>
              <a:rPr lang="fi-FI" b="0" dirty="0" err="1" smtClean="0"/>
              <a:t>conditions</a:t>
            </a:r>
            <a:r>
              <a:rPr lang="fi-FI" b="0" dirty="0" smtClean="0"/>
              <a:t>:</a:t>
            </a:r>
            <a:endParaRPr lang="fi-FI" b="0" dirty="0"/>
          </a:p>
          <a:p>
            <a:pPr marL="0" indent="0" eaLnBrk="1" hangingPunct="1">
              <a:buFontTx/>
              <a:buNone/>
            </a:pPr>
            <a:endParaRPr lang="fi-FI" b="0" dirty="0" smtClean="0"/>
          </a:p>
          <a:p>
            <a:pPr marL="0" indent="0" eaLnBrk="1" hangingPunct="1">
              <a:buFontTx/>
              <a:buNone/>
            </a:pPr>
            <a:r>
              <a:rPr lang="fi-FI" b="0" dirty="0" smtClean="0"/>
              <a:t>and </a:t>
            </a:r>
            <a:r>
              <a:rPr lang="fi-FI" b="0" dirty="0" err="1" smtClean="0"/>
              <a:t>stable</a:t>
            </a:r>
            <a:r>
              <a:rPr lang="fi-FI" b="0" dirty="0" smtClean="0"/>
              <a:t> </a:t>
            </a:r>
            <a:r>
              <a:rPr lang="fi-FI" b="0" dirty="0" err="1" smtClean="0"/>
              <a:t>conditions</a:t>
            </a:r>
            <a:r>
              <a:rPr lang="fi-FI" b="0" dirty="0"/>
              <a:t>:</a:t>
            </a:r>
            <a:endParaRPr lang="fi-FI" b="0" dirty="0" smtClean="0"/>
          </a:p>
          <a:p>
            <a:pPr marL="0" indent="0" eaLnBrk="1" hangingPunct="1">
              <a:buNone/>
            </a:pPr>
            <a:r>
              <a:rPr lang="fi-FI" b="0" dirty="0" smtClean="0"/>
              <a:t>						</a:t>
            </a:r>
          </a:p>
          <a:p>
            <a:pPr marL="0" indent="0" eaLnBrk="1" hangingPunct="1">
              <a:buNone/>
            </a:pPr>
            <a:r>
              <a:rPr lang="fi-FI" b="0" dirty="0"/>
              <a:t>	</a:t>
            </a:r>
            <a:r>
              <a:rPr lang="fi-FI" b="0" dirty="0" smtClean="0"/>
              <a:t>				</a:t>
            </a:r>
            <a:r>
              <a:rPr lang="fi-FI" b="0" dirty="0"/>
              <a:t>(</a:t>
            </a:r>
            <a:r>
              <a:rPr lang="fi-FI" b="0" dirty="0" err="1" smtClean="0"/>
              <a:t>Gryning</a:t>
            </a:r>
            <a:r>
              <a:rPr lang="fi-FI" b="0" dirty="0" smtClean="0"/>
              <a:t> </a:t>
            </a:r>
            <a:r>
              <a:rPr lang="fi-FI" b="0" dirty="0"/>
              <a:t>et </a:t>
            </a:r>
            <a:r>
              <a:rPr lang="fi-FI" b="0" dirty="0" err="1" smtClean="0"/>
              <a:t>al</a:t>
            </a:r>
            <a:r>
              <a:rPr lang="fi-FI" b="0" dirty="0" smtClean="0"/>
              <a:t>, 1987</a:t>
            </a:r>
            <a:r>
              <a:rPr lang="fi-FI" b="0" dirty="0"/>
              <a:t>)</a:t>
            </a:r>
          </a:p>
          <a:p>
            <a:pPr marL="0" indent="0" eaLnBrk="1" hangingPunct="1">
              <a:buFontTx/>
              <a:buNone/>
            </a:pPr>
            <a:endParaRPr lang="fi-FI" b="0" dirty="0" smtClean="0"/>
          </a:p>
        </p:txBody>
      </p:sp>
      <p:sp>
        <p:nvSpPr>
          <p:cNvPr id="717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mtClean="0"/>
              <a:t>11th EMS meeting 12-16 Sep 2011, Irene.Suomi@fmi.fi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3C4A62-8CA2-49CA-BBD9-60579B03B829}" type="slidenum">
              <a:rPr lang="fi-FI" smtClean="0"/>
              <a:pPr/>
              <a:t>9</a:t>
            </a:fld>
            <a:endParaRPr lang="fi-FI" smtClean="0"/>
          </a:p>
        </p:txBody>
      </p:sp>
      <p:sp>
        <p:nvSpPr>
          <p:cNvPr id="7184" name="Right Arrow 13"/>
          <p:cNvSpPr>
            <a:spLocks noChangeArrowheads="1"/>
          </p:cNvSpPr>
          <p:nvPr/>
        </p:nvSpPr>
        <p:spPr bwMode="auto">
          <a:xfrm>
            <a:off x="2064346" y="2927865"/>
            <a:ext cx="609600" cy="287338"/>
          </a:xfrm>
          <a:prstGeom prst="rightArrow">
            <a:avLst>
              <a:gd name="adj1" fmla="val 50000"/>
              <a:gd name="adj2" fmla="val 5014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47685" y="1646702"/>
                <a:ext cx="4160819" cy="84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400" b="0" i="1" smtClean="0">
                          <a:latin typeface="Cambria Math"/>
                        </a:rPr>
                        <m:t>𝐺</m:t>
                      </m:r>
                      <m:r>
                        <a:rPr lang="fi-FI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i-FI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fi-FI" sz="24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  <m:r>
                        <a:rPr lang="fi-FI" sz="24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fi-FI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fi-FI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i-FI" sz="2400" b="0" i="1" smtClean="0">
                              <a:latin typeface="Cambria Math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fi-FI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i-FI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fi-FI" sz="24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fi-FI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85" y="1646702"/>
                <a:ext cx="4160819" cy="8461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17615" y="2708920"/>
                <a:ext cx="2114425" cy="7225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2400" b="0" i="1" smtClean="0">
                          <a:latin typeface="Cambria Math"/>
                        </a:rPr>
                        <m:t>𝐺</m:t>
                      </m:r>
                      <m:r>
                        <a:rPr lang="fi-FI" sz="2400" i="1" smtClean="0">
                          <a:latin typeface="Cambria Math"/>
                        </a:rPr>
                        <m:t>=</m:t>
                      </m:r>
                      <m:r>
                        <a:rPr lang="fi-FI" sz="2400" b="0" i="1" smtClean="0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fi-FI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fi-FI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fi-FI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fi-FI" sz="2400" b="0" i="1" smtClean="0">
                              <a:latin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fi-FI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15" y="2708920"/>
                <a:ext cx="2114425" cy="722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4844" y="3687415"/>
                <a:ext cx="2889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fi-FI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fi-FI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i-FI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i-FI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i-FI" sz="24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fi-FI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i-FI" sz="2400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fi-FI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i-FI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i-FI" sz="2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i-FI" sz="24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i-FI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44" y="3687415"/>
                <a:ext cx="2889124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22368" r="-17300" b="-19342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97466" y="4419042"/>
                <a:ext cx="5554854" cy="810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i-FI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fi-FI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i-FI" sz="24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fi-FI" sz="2400" b="0" i="1" smtClean="0">
                          <a:latin typeface="Cambria Math"/>
                          <a:ea typeface="Cambria Math"/>
                        </a:rPr>
                        <m:t>)=</m:t>
                      </m:r>
                      <m:sSub>
                        <m:sSubPr>
                          <m:ctrlPr>
                            <a:rPr lang="fi-FI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fi-FI" sz="2400" b="0" i="1" smtClean="0">
                              <a:latin typeface="Cambria Math"/>
                            </a:rPr>
                            <m:t>∗</m:t>
                          </m:r>
                        </m:sub>
                      </m:sSub>
                      <m:sSup>
                        <m:sSupPr>
                          <m:ctrlPr>
                            <a:rPr lang="fi-FI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i-FI" sz="2400" b="0" i="1" smtClean="0">
                              <a:latin typeface="Cambria Math"/>
                            </a:rPr>
                            <m:t>[0.35</m:t>
                          </m:r>
                          <m:sSup>
                            <m:sSupPr>
                              <m:ctrlPr>
                                <a:rPr lang="fi-FI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i-FI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i-FI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i-FI" sz="2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i-FI" sz="24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r>
                                        <a:rPr lang="fi-FI" sz="2400" b="0" i="1" smtClean="0">
                                          <a:latin typeface="Cambria Math"/>
                                        </a:rPr>
                                        <m:t>𝑘𝐿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i-FI" sz="2400" b="0" i="1" smtClean="0">
                                  <a:latin typeface="Cambria Math"/>
                                </a:rPr>
                                <m:t>2/3</m:t>
                              </m:r>
                            </m:sup>
                          </m:sSup>
                          <m:r>
                            <a:rPr lang="fi-FI" sz="2400" b="0" i="1" smtClean="0">
                              <a:latin typeface="Cambria Math"/>
                            </a:rPr>
                            <m:t>+(2−</m:t>
                          </m:r>
                          <m:f>
                            <m:fPr>
                              <m:ctrlPr>
                                <a:rPr lang="fi-FI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i-FI" sz="2400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fi-FI" sz="24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fi-FI" sz="2400" b="0" i="1" smtClean="0">
                              <a:latin typeface="Cambria Math"/>
                            </a:rPr>
                            <m:t>)]</m:t>
                          </m:r>
                        </m:e>
                        <m:sup>
                          <m:r>
                            <a:rPr lang="fi-FI" sz="2400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fi-FI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466" y="4419042"/>
                <a:ext cx="5554854" cy="8101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07704" y="5442990"/>
                <a:ext cx="3215304" cy="722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fi-FI" sz="24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fi-FI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i-FI" sz="24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fi-FI" sz="2400" b="0" i="1" smtClean="0">
                          <a:latin typeface="Cambria Math"/>
                          <a:ea typeface="Cambria Math"/>
                        </a:rPr>
                        <m:t>)=2</m:t>
                      </m:r>
                      <m:sSub>
                        <m:sSubPr>
                          <m:ctrlPr>
                            <a:rPr lang="fi-FI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i-FI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fi-FI" sz="2400" b="0" i="1" smtClean="0">
                              <a:latin typeface="Cambria Math"/>
                            </a:rPr>
                            <m:t>∗</m:t>
                          </m:r>
                        </m:sub>
                      </m:sSub>
                      <m:sSup>
                        <m:sSupPr>
                          <m:ctrlPr>
                            <a:rPr lang="fi-FI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i-FI" sz="2400" b="0" i="1" smtClean="0">
                              <a:latin typeface="Cambria Math"/>
                            </a:rPr>
                            <m:t>(1−</m:t>
                          </m:r>
                          <m:f>
                            <m:fPr>
                              <m:ctrlPr>
                                <a:rPr lang="fi-FI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i-FI" sz="2400" b="0" i="1" smtClean="0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fi-FI" sz="2400" b="0" i="1" smtClean="0"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  <m:r>
                            <a:rPr lang="fi-FI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fi-FI" sz="2400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fi-FI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442990"/>
                <a:ext cx="3215304" cy="7223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matieteenlaitos">
  <a:themeElements>
    <a:clrScheme name="Ilmatieteenlaitos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BD30"/>
      </a:accent1>
      <a:accent2>
        <a:srgbClr val="54C247"/>
      </a:accent2>
      <a:accent3>
        <a:srgbClr val="FFFFFF"/>
      </a:accent3>
      <a:accent4>
        <a:srgbClr val="000000"/>
      </a:accent4>
      <a:accent5>
        <a:srgbClr val="FDDBAD"/>
      </a:accent5>
      <a:accent6>
        <a:srgbClr val="4BB03F"/>
      </a:accent6>
      <a:hlink>
        <a:srgbClr val="7AABDE"/>
      </a:hlink>
      <a:folHlink>
        <a:srgbClr val="D7DF21"/>
      </a:folHlink>
    </a:clrScheme>
    <a:fontScheme name="Ilmatieteenlait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lmatieteenlai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matieteenlaito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matieteenlaito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BD30"/>
        </a:accent1>
        <a:accent2>
          <a:srgbClr val="54C247"/>
        </a:accent2>
        <a:accent3>
          <a:srgbClr val="FFFFFF"/>
        </a:accent3>
        <a:accent4>
          <a:srgbClr val="000000"/>
        </a:accent4>
        <a:accent5>
          <a:srgbClr val="FDDBAD"/>
        </a:accent5>
        <a:accent6>
          <a:srgbClr val="4BB03F"/>
        </a:accent6>
        <a:hlink>
          <a:srgbClr val="7AABDE"/>
        </a:hlink>
        <a:folHlink>
          <a:srgbClr val="D7DF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Ilmatieteenlaitos</Template>
  <TotalTime>993</TotalTime>
  <Words>713</Words>
  <Application>Microsoft Office PowerPoint</Application>
  <PresentationFormat>On-screen Show (4:3)</PresentationFormat>
  <Paragraphs>148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Ilmatieteenlaitos</vt:lpstr>
      <vt:lpstr>Gustiness parameterization in the atmospheric boundary layer</vt:lpstr>
      <vt:lpstr>Definition</vt:lpstr>
      <vt:lpstr>Motivation</vt:lpstr>
      <vt:lpstr>Research questions</vt:lpstr>
      <vt:lpstr>Overview</vt:lpstr>
      <vt:lpstr>Observations</vt:lpstr>
      <vt:lpstr>Observations</vt:lpstr>
      <vt:lpstr>Type A         Type B</vt:lpstr>
      <vt:lpstr>A new method (”type A”)</vt:lpstr>
      <vt:lpstr>Results: Isosaari East/South (marine sector)</vt:lpstr>
      <vt:lpstr>Results: Isosaari East/South (marine sector)</vt:lpstr>
      <vt:lpstr>Results: Isosaari East/South (marine sector)</vt:lpstr>
      <vt:lpstr>Results: Isosaari West (”rough” sector)</vt:lpstr>
      <vt:lpstr>Results: Isosaari West (”rough” sector)</vt:lpstr>
      <vt:lpstr>Results: Isosaari West (”rough” sector)</vt:lpstr>
      <vt:lpstr>Results: Loviisa North (land sector)</vt:lpstr>
      <vt:lpstr>Results: Loviisa North (land sector)</vt:lpstr>
      <vt:lpstr>Results: Loviisa North (land sector)</vt:lpstr>
      <vt:lpstr>Conclusions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tahtinen</dc:creator>
  <cp:lastModifiedBy>Irene Suomi</cp:lastModifiedBy>
  <cp:revision>105</cp:revision>
  <cp:lastPrinted>2009-04-22T19:24:48Z</cp:lastPrinted>
  <dcterms:created xsi:type="dcterms:W3CDTF">2005-09-01T13:14:17Z</dcterms:created>
  <dcterms:modified xsi:type="dcterms:W3CDTF">2011-11-16T08:53:08Z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