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773600"/>
  <p:notesSz cx="7099300" cy="10234613"/>
  <p:defaultTextStyle>
    <a:defPPr>
      <a:defRPr lang="es-ES"/>
    </a:defPPr>
    <a:lvl1pPr algn="l" defTabSz="4173538" rtl="0" fontAlgn="base">
      <a:spcBef>
        <a:spcPct val="0"/>
      </a:spcBef>
      <a:spcAft>
        <a:spcPct val="0"/>
      </a:spcAft>
      <a:defRPr sz="8200" kern="1200">
        <a:solidFill>
          <a:schemeClr val="tx1"/>
        </a:solidFill>
        <a:latin typeface="Arial" charset="0"/>
        <a:ea typeface="+mn-ea"/>
        <a:cs typeface="+mn-cs"/>
      </a:defRPr>
    </a:lvl1pPr>
    <a:lvl2pPr marL="2085975" indent="-1628775" algn="l" defTabSz="4173538" rtl="0" fontAlgn="base">
      <a:spcBef>
        <a:spcPct val="0"/>
      </a:spcBef>
      <a:spcAft>
        <a:spcPct val="0"/>
      </a:spcAft>
      <a:defRPr sz="8200" kern="1200">
        <a:solidFill>
          <a:schemeClr val="tx1"/>
        </a:solidFill>
        <a:latin typeface="Arial" charset="0"/>
        <a:ea typeface="+mn-ea"/>
        <a:cs typeface="+mn-cs"/>
      </a:defRPr>
    </a:lvl2pPr>
    <a:lvl3pPr marL="4173538" indent="-3259138" algn="l" defTabSz="4173538" rtl="0" fontAlgn="base">
      <a:spcBef>
        <a:spcPct val="0"/>
      </a:spcBef>
      <a:spcAft>
        <a:spcPct val="0"/>
      </a:spcAft>
      <a:defRPr sz="8200" kern="1200">
        <a:solidFill>
          <a:schemeClr val="tx1"/>
        </a:solidFill>
        <a:latin typeface="Arial" charset="0"/>
        <a:ea typeface="+mn-ea"/>
        <a:cs typeface="+mn-cs"/>
      </a:defRPr>
    </a:lvl3pPr>
    <a:lvl4pPr marL="6261100" indent="-4889500" algn="l" defTabSz="4173538" rtl="0" fontAlgn="base">
      <a:spcBef>
        <a:spcPct val="0"/>
      </a:spcBef>
      <a:spcAft>
        <a:spcPct val="0"/>
      </a:spcAft>
      <a:defRPr sz="8200" kern="1200">
        <a:solidFill>
          <a:schemeClr val="tx1"/>
        </a:solidFill>
        <a:latin typeface="Arial" charset="0"/>
        <a:ea typeface="+mn-ea"/>
        <a:cs typeface="+mn-cs"/>
      </a:defRPr>
    </a:lvl4pPr>
    <a:lvl5pPr marL="8348663" indent="-6519863" algn="l" defTabSz="4173538" rtl="0" fontAlgn="base">
      <a:spcBef>
        <a:spcPct val="0"/>
      </a:spcBef>
      <a:spcAft>
        <a:spcPct val="0"/>
      </a:spcAft>
      <a:defRPr sz="8200" kern="1200">
        <a:solidFill>
          <a:schemeClr val="tx1"/>
        </a:solidFill>
        <a:latin typeface="Arial" charset="0"/>
        <a:ea typeface="+mn-ea"/>
        <a:cs typeface="+mn-cs"/>
      </a:defRPr>
    </a:lvl5pPr>
    <a:lvl6pPr marL="2286000" algn="l" defTabSz="914400" rtl="0" eaLnBrk="1" latinLnBrk="0" hangingPunct="1">
      <a:defRPr sz="8200" kern="1200">
        <a:solidFill>
          <a:schemeClr val="tx1"/>
        </a:solidFill>
        <a:latin typeface="Arial" charset="0"/>
        <a:ea typeface="+mn-ea"/>
        <a:cs typeface="+mn-cs"/>
      </a:defRPr>
    </a:lvl6pPr>
    <a:lvl7pPr marL="2743200" algn="l" defTabSz="914400" rtl="0" eaLnBrk="1" latinLnBrk="0" hangingPunct="1">
      <a:defRPr sz="8200" kern="1200">
        <a:solidFill>
          <a:schemeClr val="tx1"/>
        </a:solidFill>
        <a:latin typeface="Arial" charset="0"/>
        <a:ea typeface="+mn-ea"/>
        <a:cs typeface="+mn-cs"/>
      </a:defRPr>
    </a:lvl7pPr>
    <a:lvl8pPr marL="3200400" algn="l" defTabSz="914400" rtl="0" eaLnBrk="1" latinLnBrk="0" hangingPunct="1">
      <a:defRPr sz="8200" kern="1200">
        <a:solidFill>
          <a:schemeClr val="tx1"/>
        </a:solidFill>
        <a:latin typeface="Arial" charset="0"/>
        <a:ea typeface="+mn-ea"/>
        <a:cs typeface="+mn-cs"/>
      </a:defRPr>
    </a:lvl8pPr>
    <a:lvl9pPr marL="3657600" algn="l" defTabSz="914400" rtl="0" eaLnBrk="1" latinLnBrk="0" hangingPunct="1">
      <a:defRPr sz="8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0000FF"/>
    <a:srgbClr val="477BB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3" d="100"/>
          <a:sy n="33" d="100"/>
        </p:scale>
        <p:origin x="-58" y="-58"/>
      </p:cViewPr>
      <p:guideLst>
        <p:guide orient="horz" pos="13472"/>
        <p:guide pos="953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70998" y="13287548"/>
            <a:ext cx="25737979" cy="9168599"/>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4541996" y="24238373"/>
            <a:ext cx="21195983" cy="10931031"/>
          </a:xfrm>
        </p:spPr>
        <p:txBody>
          <a:bodyPr/>
          <a:lstStyle>
            <a:lvl1pPr marL="0" indent="0" algn="ctr">
              <a:buNone/>
              <a:defRPr>
                <a:solidFill>
                  <a:schemeClr val="tx1">
                    <a:tint val="75000"/>
                  </a:schemeClr>
                </a:solidFill>
              </a:defRPr>
            </a:lvl1pPr>
            <a:lvl2pPr marL="2087209" indent="0" algn="ctr">
              <a:buNone/>
              <a:defRPr>
                <a:solidFill>
                  <a:schemeClr val="tx1">
                    <a:tint val="75000"/>
                  </a:schemeClr>
                </a:solidFill>
              </a:defRPr>
            </a:lvl2pPr>
            <a:lvl3pPr marL="4174419" indent="0" algn="ctr">
              <a:buNone/>
              <a:defRPr>
                <a:solidFill>
                  <a:schemeClr val="tx1">
                    <a:tint val="75000"/>
                  </a:schemeClr>
                </a:solidFill>
              </a:defRPr>
            </a:lvl3pPr>
            <a:lvl4pPr marL="6261628" indent="0" algn="ctr">
              <a:buNone/>
              <a:defRPr>
                <a:solidFill>
                  <a:schemeClr val="tx1">
                    <a:tint val="75000"/>
                  </a:schemeClr>
                </a:solidFill>
              </a:defRPr>
            </a:lvl4pPr>
            <a:lvl5pPr marL="8348838" indent="0" algn="ctr">
              <a:buNone/>
              <a:defRPr>
                <a:solidFill>
                  <a:schemeClr val="tx1">
                    <a:tint val="75000"/>
                  </a:schemeClr>
                </a:solidFill>
              </a:defRPr>
            </a:lvl5pPr>
            <a:lvl6pPr marL="10436047" indent="0" algn="ctr">
              <a:buNone/>
              <a:defRPr>
                <a:solidFill>
                  <a:schemeClr val="tx1">
                    <a:tint val="75000"/>
                  </a:schemeClr>
                </a:solidFill>
              </a:defRPr>
            </a:lvl6pPr>
            <a:lvl7pPr marL="12523257" indent="0" algn="ctr">
              <a:buNone/>
              <a:defRPr>
                <a:solidFill>
                  <a:schemeClr val="tx1">
                    <a:tint val="75000"/>
                  </a:schemeClr>
                </a:solidFill>
              </a:defRPr>
            </a:lvl7pPr>
            <a:lvl8pPr marL="14610466" indent="0" algn="ctr">
              <a:buNone/>
              <a:defRPr>
                <a:solidFill>
                  <a:schemeClr val="tx1">
                    <a:tint val="75000"/>
                  </a:schemeClr>
                </a:solidFill>
              </a:defRPr>
            </a:lvl8pPr>
            <a:lvl9pPr marL="16697676"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9B40087-5315-4607-ADAE-BFA7974BA40D}" type="datetimeFigureOut">
              <a:rPr lang="es-ES"/>
              <a:pPr>
                <a:defRPr/>
              </a:pPr>
              <a:t>02/11/2011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3B5C2B4-13EB-4F66-B5B6-6391AB6BA95E}"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D36B506-A2EB-4B86-A4B7-859487FB25B7}" type="datetimeFigureOut">
              <a:rPr lang="es-ES"/>
              <a:pPr>
                <a:defRPr/>
              </a:pPr>
              <a:t>02/11/2011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2AC4E07-8AC1-43F3-A32D-0BEA01C87B25}"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6464734" y="2287204"/>
            <a:ext cx="5109748" cy="4865497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35501" y="2287204"/>
            <a:ext cx="14824573" cy="4865497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202F0AE-5F53-4B96-959B-344B434EBC64}" type="datetimeFigureOut">
              <a:rPr lang="es-ES"/>
              <a:pPr>
                <a:defRPr/>
              </a:pPr>
              <a:t>02/11/2011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D385630-2EF7-4047-BF7D-7A69D7D45996}"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F5D2A34-15E4-4C4D-A6C8-03337C1E7C6D}" type="datetimeFigureOut">
              <a:rPr lang="es-ES"/>
              <a:pPr>
                <a:defRPr/>
              </a:pPr>
              <a:t>02/11/2011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3400F1-E85B-46DE-9AD5-D56B5E376883}"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91910" y="27486000"/>
            <a:ext cx="25737979" cy="8495312"/>
          </a:xfrm>
        </p:spPr>
        <p:txBody>
          <a:bodyPr anchor="t"/>
          <a:lstStyle>
            <a:lvl1pPr algn="l">
              <a:defRPr sz="183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2391910" y="18129282"/>
            <a:ext cx="25737979" cy="9356720"/>
          </a:xfrm>
        </p:spPr>
        <p:txBody>
          <a:bodyPr anchor="b"/>
          <a:lstStyle>
            <a:lvl1pPr marL="0" indent="0">
              <a:buNone/>
              <a:defRPr sz="9100">
                <a:solidFill>
                  <a:schemeClr val="tx1">
                    <a:tint val="75000"/>
                  </a:schemeClr>
                </a:solidFill>
              </a:defRPr>
            </a:lvl1pPr>
            <a:lvl2pPr marL="2087209" indent="0">
              <a:buNone/>
              <a:defRPr sz="8200">
                <a:solidFill>
                  <a:schemeClr val="tx1">
                    <a:tint val="75000"/>
                  </a:schemeClr>
                </a:solidFill>
              </a:defRPr>
            </a:lvl2pPr>
            <a:lvl3pPr marL="4174419" indent="0">
              <a:buNone/>
              <a:defRPr sz="7300">
                <a:solidFill>
                  <a:schemeClr val="tx1">
                    <a:tint val="75000"/>
                  </a:schemeClr>
                </a:solidFill>
              </a:defRPr>
            </a:lvl3pPr>
            <a:lvl4pPr marL="6261628" indent="0">
              <a:buNone/>
              <a:defRPr sz="6400">
                <a:solidFill>
                  <a:schemeClr val="tx1">
                    <a:tint val="75000"/>
                  </a:schemeClr>
                </a:solidFill>
              </a:defRPr>
            </a:lvl4pPr>
            <a:lvl5pPr marL="8348838" indent="0">
              <a:buNone/>
              <a:defRPr sz="6400">
                <a:solidFill>
                  <a:schemeClr val="tx1">
                    <a:tint val="75000"/>
                  </a:schemeClr>
                </a:solidFill>
              </a:defRPr>
            </a:lvl5pPr>
            <a:lvl6pPr marL="10436047" indent="0">
              <a:buNone/>
              <a:defRPr sz="6400">
                <a:solidFill>
                  <a:schemeClr val="tx1">
                    <a:tint val="75000"/>
                  </a:schemeClr>
                </a:solidFill>
              </a:defRPr>
            </a:lvl6pPr>
            <a:lvl7pPr marL="12523257" indent="0">
              <a:buNone/>
              <a:defRPr sz="6400">
                <a:solidFill>
                  <a:schemeClr val="tx1">
                    <a:tint val="75000"/>
                  </a:schemeClr>
                </a:solidFill>
              </a:defRPr>
            </a:lvl7pPr>
            <a:lvl8pPr marL="14610466" indent="0">
              <a:buNone/>
              <a:defRPr sz="6400">
                <a:solidFill>
                  <a:schemeClr val="tx1">
                    <a:tint val="75000"/>
                  </a:schemeClr>
                </a:solidFill>
              </a:defRPr>
            </a:lvl8pPr>
            <a:lvl9pPr marL="16697676" indent="0">
              <a:buNone/>
              <a:defRPr sz="6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E4A1ECB-1B21-49F5-A06A-0CAB45EE814A}" type="datetimeFigureOut">
              <a:rPr lang="es-ES"/>
              <a:pPr>
                <a:defRPr/>
              </a:pPr>
              <a:t>02/11/2011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1DB9BE-F618-4BCC-ADFA-DB5338C70316}"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35501" y="13307345"/>
            <a:ext cx="9967158" cy="3763483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1607326" y="13307345"/>
            <a:ext cx="9967158" cy="3763483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01DB41A0-D488-4B0D-8DBD-AF24FB3563A4}" type="datetimeFigureOut">
              <a:rPr lang="es-ES"/>
              <a:pPr>
                <a:defRPr/>
              </a:pPr>
              <a:t>02/11/2011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CBA15F9-B70B-4CD7-8127-FD647BD8C692}"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3999" y="1712928"/>
            <a:ext cx="27251978" cy="7128933"/>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514001" y="9574555"/>
            <a:ext cx="13378914" cy="3990219"/>
          </a:xfrm>
        </p:spPr>
        <p:txBody>
          <a:bodyPr anchor="b"/>
          <a:lstStyle>
            <a:lvl1pPr marL="0" indent="0">
              <a:buNone/>
              <a:defRPr sz="11000" b="1"/>
            </a:lvl1pPr>
            <a:lvl2pPr marL="2087209" indent="0">
              <a:buNone/>
              <a:defRPr sz="9100" b="1"/>
            </a:lvl2pPr>
            <a:lvl3pPr marL="4174419" indent="0">
              <a:buNone/>
              <a:defRPr sz="8200" b="1"/>
            </a:lvl3pPr>
            <a:lvl4pPr marL="6261628" indent="0">
              <a:buNone/>
              <a:defRPr sz="7300" b="1"/>
            </a:lvl4pPr>
            <a:lvl5pPr marL="8348838" indent="0">
              <a:buNone/>
              <a:defRPr sz="7300" b="1"/>
            </a:lvl5pPr>
            <a:lvl6pPr marL="10436047" indent="0">
              <a:buNone/>
              <a:defRPr sz="7300" b="1"/>
            </a:lvl6pPr>
            <a:lvl7pPr marL="12523257" indent="0">
              <a:buNone/>
              <a:defRPr sz="7300" b="1"/>
            </a:lvl7pPr>
            <a:lvl8pPr marL="14610466" indent="0">
              <a:buNone/>
              <a:defRPr sz="7300" b="1"/>
            </a:lvl8pPr>
            <a:lvl9pPr marL="16697676" indent="0">
              <a:buNone/>
              <a:defRPr sz="7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514001" y="13564774"/>
            <a:ext cx="13378914"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5381810" y="9574555"/>
            <a:ext cx="13384168" cy="3990219"/>
          </a:xfrm>
        </p:spPr>
        <p:txBody>
          <a:bodyPr anchor="b"/>
          <a:lstStyle>
            <a:lvl1pPr marL="0" indent="0">
              <a:buNone/>
              <a:defRPr sz="11000" b="1"/>
            </a:lvl1pPr>
            <a:lvl2pPr marL="2087209" indent="0">
              <a:buNone/>
              <a:defRPr sz="9100" b="1"/>
            </a:lvl2pPr>
            <a:lvl3pPr marL="4174419" indent="0">
              <a:buNone/>
              <a:defRPr sz="8200" b="1"/>
            </a:lvl3pPr>
            <a:lvl4pPr marL="6261628" indent="0">
              <a:buNone/>
              <a:defRPr sz="7300" b="1"/>
            </a:lvl4pPr>
            <a:lvl5pPr marL="8348838" indent="0">
              <a:buNone/>
              <a:defRPr sz="7300" b="1"/>
            </a:lvl5pPr>
            <a:lvl6pPr marL="10436047" indent="0">
              <a:buNone/>
              <a:defRPr sz="7300" b="1"/>
            </a:lvl6pPr>
            <a:lvl7pPr marL="12523257" indent="0">
              <a:buNone/>
              <a:defRPr sz="7300" b="1"/>
            </a:lvl7pPr>
            <a:lvl8pPr marL="14610466" indent="0">
              <a:buNone/>
              <a:defRPr sz="7300" b="1"/>
            </a:lvl8pPr>
            <a:lvl9pPr marL="16697676" indent="0">
              <a:buNone/>
              <a:defRPr sz="7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5381810" y="13564774"/>
            <a:ext cx="13384168" cy="24644330"/>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D78644C-216F-4F09-9A8E-49A544DA92DE}" type="datetimeFigureOut">
              <a:rPr lang="es-ES"/>
              <a:pPr>
                <a:defRPr/>
              </a:pPr>
              <a:t>02/11/2011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7A1BA5B-5A30-4E8F-BE90-D6A9A3677D5C}"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22D5A0F-F72F-4F77-A2BA-929CCBABF229}" type="datetimeFigureOut">
              <a:rPr lang="es-ES"/>
              <a:pPr>
                <a:defRPr/>
              </a:pPr>
              <a:t>02/11/2011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D22185E-9AE2-4C81-801B-868266F612C0}"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oster_vertical">
    <p:spTree>
      <p:nvGrpSpPr>
        <p:cNvPr id="1" name=""/>
        <p:cNvGrpSpPr/>
        <p:nvPr/>
      </p:nvGrpSpPr>
      <p:grpSpPr>
        <a:xfrm>
          <a:off x="0" y="0"/>
          <a:ext cx="0" cy="0"/>
          <a:chOff x="0" y="0"/>
          <a:chExt cx="0" cy="0"/>
        </a:xfrm>
      </p:grpSpPr>
      <p:sp>
        <p:nvSpPr>
          <p:cNvPr id="2" name="6 Rectángulo"/>
          <p:cNvSpPr>
            <a:spLocks noChangeAspect="1"/>
          </p:cNvSpPr>
          <p:nvPr/>
        </p:nvSpPr>
        <p:spPr>
          <a:xfrm>
            <a:off x="0" y="38446075"/>
            <a:ext cx="30279975" cy="43195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417442" tIns="208721" rIns="417442" bIns="208721" anchor="ctr"/>
          <a:lstStyle/>
          <a:p>
            <a:pPr algn="ctr" defTabSz="4174419" fontAlgn="auto">
              <a:spcBef>
                <a:spcPts val="0"/>
              </a:spcBef>
              <a:spcAft>
                <a:spcPts val="0"/>
              </a:spcAft>
              <a:defRPr/>
            </a:pPr>
            <a:endParaRPr lang="es-ES"/>
          </a:p>
        </p:txBody>
      </p:sp>
      <p:pic>
        <p:nvPicPr>
          <p:cNvPr id="3" name="7 Imagen" descr="logo bordesblancos respaldor.tif"/>
          <p:cNvPicPr>
            <a:picLocks noChangeAspect="1"/>
          </p:cNvPicPr>
          <p:nvPr/>
        </p:nvPicPr>
        <p:blipFill>
          <a:blip r:embed="rId2"/>
          <a:srcRect t="13541" b="20833"/>
          <a:stretch>
            <a:fillRect/>
          </a:stretch>
        </p:blipFill>
        <p:spPr bwMode="auto">
          <a:xfrm>
            <a:off x="14288" y="38522275"/>
            <a:ext cx="6054725" cy="4210050"/>
          </a:xfrm>
          <a:prstGeom prst="rect">
            <a:avLst/>
          </a:prstGeom>
          <a:noFill/>
          <a:ln w="9525">
            <a:noFill/>
            <a:miter lim="800000"/>
            <a:headEnd/>
            <a:tailEnd/>
          </a:ln>
        </p:spPr>
      </p:pic>
      <p:sp>
        <p:nvSpPr>
          <p:cNvPr id="4" name="8 Forma libre"/>
          <p:cNvSpPr>
            <a:spLocks/>
          </p:cNvSpPr>
          <p:nvPr/>
        </p:nvSpPr>
        <p:spPr bwMode="auto">
          <a:xfrm>
            <a:off x="-31750" y="-20638"/>
            <a:ext cx="30349825" cy="6497638"/>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flip="none" rotWithShape="1">
            <a:gsLst>
              <a:gs pos="0">
                <a:schemeClr val="accent1">
                  <a:lumMod val="75000"/>
                </a:schemeClr>
              </a:gs>
              <a:gs pos="39999">
                <a:srgbClr val="85C2FF"/>
              </a:gs>
              <a:gs pos="70000">
                <a:srgbClr val="C4D6EB"/>
              </a:gs>
              <a:gs pos="100000">
                <a:srgbClr val="FFEBFA"/>
              </a:gs>
            </a:gsLst>
            <a:lin ang="2700000" scaled="1"/>
            <a:tileRect/>
          </a:gradFill>
          <a:ln w="9525" cap="flat" cmpd="sng" algn="ctr">
            <a:noFill/>
            <a:prstDash val="solid"/>
            <a:round/>
            <a:headEnd type="none" w="med" len="med"/>
            <a:tailEnd type="none" w="med" len="med"/>
          </a:ln>
          <a:effectLst/>
        </p:spPr>
        <p:txBody>
          <a:bodyPr lIns="398468" tIns="199234" rIns="398468" bIns="199234"/>
          <a:lstStyle/>
          <a:p>
            <a:pPr defTabSz="4174419" fontAlgn="auto">
              <a:spcBef>
                <a:spcPts val="0"/>
              </a:spcBef>
              <a:spcAft>
                <a:spcPts val="0"/>
              </a:spcAft>
              <a:defRPr/>
            </a:pPr>
            <a:endParaRPr lang="en-US">
              <a:latin typeface="+mn-lt"/>
            </a:endParaRPr>
          </a:p>
        </p:txBody>
      </p:sp>
      <p:sp>
        <p:nvSpPr>
          <p:cNvPr id="5" name="9 Forma libre"/>
          <p:cNvSpPr>
            <a:spLocks/>
          </p:cNvSpPr>
          <p:nvPr/>
        </p:nvSpPr>
        <p:spPr bwMode="auto">
          <a:xfrm>
            <a:off x="14509157" y="-39275"/>
            <a:ext cx="15770820" cy="398032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477BB9"/>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lIns="417442" tIns="208721" rIns="417442" bIns="208721"/>
          <a:lstStyle/>
          <a:p>
            <a:pPr defTabSz="4174419" fontAlgn="auto">
              <a:spcBef>
                <a:spcPts val="0"/>
              </a:spcBef>
              <a:spcAft>
                <a:spcPts val="0"/>
              </a:spcAft>
              <a:defRPr/>
            </a:pPr>
            <a:endParaRPr lang="en-US" dirty="0">
              <a:solidFill>
                <a:prstClr val="black"/>
              </a:solidFill>
              <a:latin typeface="Constantia"/>
            </a:endParaRPr>
          </a:p>
        </p:txBody>
      </p:sp>
      <p:grpSp>
        <p:nvGrpSpPr>
          <p:cNvPr id="6" name="18 Grupo"/>
          <p:cNvGrpSpPr>
            <a:grpSpLocks/>
          </p:cNvGrpSpPr>
          <p:nvPr/>
        </p:nvGrpSpPr>
        <p:grpSpPr bwMode="auto">
          <a:xfrm>
            <a:off x="-63500" y="1316038"/>
            <a:ext cx="30402213" cy="4048125"/>
            <a:chOff x="-19045" y="216550"/>
            <a:chExt cx="9180548" cy="649224"/>
          </a:xfrm>
        </p:grpSpPr>
        <p:sp>
          <p:nvSpPr>
            <p:cNvPr id="7"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tx2">
                      <a:lumMod val="60000"/>
                      <a:lumOff val="40000"/>
                    </a:scheme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defTabSz="4174419" fontAlgn="auto">
                <a:spcBef>
                  <a:spcPts val="0"/>
                </a:spcBef>
                <a:spcAft>
                  <a:spcPts val="0"/>
                </a:spcAft>
                <a:defRPr/>
              </a:pPr>
              <a:endParaRPr lang="en-US">
                <a:solidFill>
                  <a:prstClr val="black"/>
                </a:solidFill>
                <a:latin typeface="Constantia"/>
              </a:endParaRPr>
            </a:p>
          </p:txBody>
        </p:sp>
        <p:sp>
          <p:nvSpPr>
            <p:cNvPr id="8"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tx2">
                      <a:lumMod val="75000"/>
                    </a:schemeClr>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defTabSz="4174419" fontAlgn="auto">
                <a:spcBef>
                  <a:spcPts val="0"/>
                </a:spcBef>
                <a:spcAft>
                  <a:spcPts val="0"/>
                </a:spcAft>
                <a:defRPr/>
              </a:pPr>
              <a:endParaRPr lang="en-US">
                <a:solidFill>
                  <a:prstClr val="black"/>
                </a:solidFill>
                <a:latin typeface="Constantia"/>
              </a:endParaRPr>
            </a:p>
          </p:txBody>
        </p:sp>
      </p:grpSp>
      <p:pic>
        <p:nvPicPr>
          <p:cNvPr id="9" name="13 Imagen" descr="uv.gif"/>
          <p:cNvPicPr>
            <a:picLocks noChangeAspect="1"/>
          </p:cNvPicPr>
          <p:nvPr/>
        </p:nvPicPr>
        <p:blipFill>
          <a:blip r:embed="rId3"/>
          <a:srcRect/>
          <a:stretch>
            <a:fillRect/>
          </a:stretch>
        </p:blipFill>
        <p:spPr bwMode="auto">
          <a:xfrm>
            <a:off x="28970288" y="46038"/>
            <a:ext cx="1216025" cy="1800225"/>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4001" y="1703024"/>
            <a:ext cx="9961904" cy="7247749"/>
          </a:xfrm>
        </p:spPr>
        <p:txBody>
          <a:bodyPr anchor="b"/>
          <a:lstStyle>
            <a:lvl1pPr algn="l">
              <a:defRPr sz="91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11838629" y="1703027"/>
            <a:ext cx="16927349" cy="36506084"/>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514001" y="8950776"/>
            <a:ext cx="9961904" cy="29258335"/>
          </a:xfrm>
        </p:spPr>
        <p:txBody>
          <a:bodyPr/>
          <a:lstStyle>
            <a:lvl1pPr marL="0" indent="0">
              <a:buNone/>
              <a:defRPr sz="6400"/>
            </a:lvl1pPr>
            <a:lvl2pPr marL="2087209" indent="0">
              <a:buNone/>
              <a:defRPr sz="5500"/>
            </a:lvl2pPr>
            <a:lvl3pPr marL="4174419" indent="0">
              <a:buNone/>
              <a:defRPr sz="4600"/>
            </a:lvl3pPr>
            <a:lvl4pPr marL="6261628" indent="0">
              <a:buNone/>
              <a:defRPr sz="4100"/>
            </a:lvl4pPr>
            <a:lvl5pPr marL="8348838" indent="0">
              <a:buNone/>
              <a:defRPr sz="4100"/>
            </a:lvl5pPr>
            <a:lvl6pPr marL="10436047" indent="0">
              <a:buNone/>
              <a:defRPr sz="4100"/>
            </a:lvl6pPr>
            <a:lvl7pPr marL="12523257" indent="0">
              <a:buNone/>
              <a:defRPr sz="4100"/>
            </a:lvl7pPr>
            <a:lvl8pPr marL="14610466" indent="0">
              <a:buNone/>
              <a:defRPr sz="4100"/>
            </a:lvl8pPr>
            <a:lvl9pPr marL="16697676" indent="0">
              <a:buNone/>
              <a:defRPr sz="4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6BB2D4C-FD5C-414C-8A00-89FAF59EC4D8}" type="datetimeFigureOut">
              <a:rPr lang="es-ES"/>
              <a:pPr>
                <a:defRPr/>
              </a:pPr>
              <a:t>02/11/2011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8E5BCC5-A8E2-49C2-AE8A-40D0967D0FF6}"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5087" y="29941523"/>
            <a:ext cx="18167985" cy="3534767"/>
          </a:xfrm>
        </p:spPr>
        <p:txBody>
          <a:bodyPr anchor="b"/>
          <a:lstStyle>
            <a:lvl1pPr algn="l">
              <a:defRPr sz="91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5935087" y="3821899"/>
            <a:ext cx="18167985" cy="25664160"/>
          </a:xfrm>
        </p:spPr>
        <p:txBody>
          <a:bodyPr rtlCol="0">
            <a:normAutofit/>
          </a:bodyPr>
          <a:lstStyle>
            <a:lvl1pPr marL="0" indent="0">
              <a:buNone/>
              <a:defRPr sz="14600"/>
            </a:lvl1pPr>
            <a:lvl2pPr marL="2087209" indent="0">
              <a:buNone/>
              <a:defRPr sz="12800"/>
            </a:lvl2pPr>
            <a:lvl3pPr marL="4174419" indent="0">
              <a:buNone/>
              <a:defRPr sz="11000"/>
            </a:lvl3pPr>
            <a:lvl4pPr marL="6261628" indent="0">
              <a:buNone/>
              <a:defRPr sz="9100"/>
            </a:lvl4pPr>
            <a:lvl5pPr marL="8348838" indent="0">
              <a:buNone/>
              <a:defRPr sz="9100"/>
            </a:lvl5pPr>
            <a:lvl6pPr marL="10436047" indent="0">
              <a:buNone/>
              <a:defRPr sz="9100"/>
            </a:lvl6pPr>
            <a:lvl7pPr marL="12523257" indent="0">
              <a:buNone/>
              <a:defRPr sz="9100"/>
            </a:lvl7pPr>
            <a:lvl8pPr marL="14610466" indent="0">
              <a:buNone/>
              <a:defRPr sz="9100"/>
            </a:lvl8pPr>
            <a:lvl9pPr marL="16697676" indent="0">
              <a:buNone/>
              <a:defRPr sz="91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5935087" y="33476290"/>
            <a:ext cx="18167985" cy="5019953"/>
          </a:xfrm>
        </p:spPr>
        <p:txBody>
          <a:bodyPr/>
          <a:lstStyle>
            <a:lvl1pPr marL="0" indent="0">
              <a:buNone/>
              <a:defRPr sz="6400"/>
            </a:lvl1pPr>
            <a:lvl2pPr marL="2087209" indent="0">
              <a:buNone/>
              <a:defRPr sz="5500"/>
            </a:lvl2pPr>
            <a:lvl3pPr marL="4174419" indent="0">
              <a:buNone/>
              <a:defRPr sz="4600"/>
            </a:lvl3pPr>
            <a:lvl4pPr marL="6261628" indent="0">
              <a:buNone/>
              <a:defRPr sz="4100"/>
            </a:lvl4pPr>
            <a:lvl5pPr marL="8348838" indent="0">
              <a:buNone/>
              <a:defRPr sz="4100"/>
            </a:lvl5pPr>
            <a:lvl6pPr marL="10436047" indent="0">
              <a:buNone/>
              <a:defRPr sz="4100"/>
            </a:lvl6pPr>
            <a:lvl7pPr marL="12523257" indent="0">
              <a:buNone/>
              <a:defRPr sz="4100"/>
            </a:lvl7pPr>
            <a:lvl8pPr marL="14610466" indent="0">
              <a:buNone/>
              <a:defRPr sz="4100"/>
            </a:lvl8pPr>
            <a:lvl9pPr marL="16697676" indent="0">
              <a:buNone/>
              <a:defRPr sz="41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748868D-90A1-4C52-9349-8EF17ACC25FD}" type="datetimeFigureOut">
              <a:rPr lang="es-ES"/>
              <a:pPr>
                <a:defRPr/>
              </a:pPr>
              <a:t>02/11/2011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635D193-EDBC-45DF-966F-E009D2E670BA}"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514475" y="1712913"/>
            <a:ext cx="27251025" cy="7129462"/>
          </a:xfrm>
          <a:prstGeom prst="rect">
            <a:avLst/>
          </a:prstGeom>
          <a:noFill/>
          <a:ln w="9525">
            <a:noFill/>
            <a:miter lim="800000"/>
            <a:headEnd/>
            <a:tailEnd/>
          </a:ln>
        </p:spPr>
        <p:txBody>
          <a:bodyPr vert="horz" wrap="square" lIns="417442" tIns="208721" rIns="417442" bIns="208721"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1514475" y="9980613"/>
            <a:ext cx="27251025" cy="28228925"/>
          </a:xfrm>
          <a:prstGeom prst="rect">
            <a:avLst/>
          </a:prstGeom>
          <a:noFill/>
          <a:ln w="9525">
            <a:noFill/>
            <a:miter lim="800000"/>
            <a:headEnd/>
            <a:tailEnd/>
          </a:ln>
        </p:spPr>
        <p:txBody>
          <a:bodyPr vert="horz" wrap="square" lIns="417442" tIns="208721" rIns="417442" bIns="208721"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1514475" y="39644638"/>
            <a:ext cx="7064375" cy="2278062"/>
          </a:xfrm>
          <a:prstGeom prst="rect">
            <a:avLst/>
          </a:prstGeom>
        </p:spPr>
        <p:txBody>
          <a:bodyPr vert="horz" lIns="417442" tIns="208721" rIns="417442" bIns="208721" rtlCol="0" anchor="ctr"/>
          <a:lstStyle>
            <a:lvl1pPr algn="l" defTabSz="4174419" fontAlgn="auto">
              <a:spcBef>
                <a:spcPts val="0"/>
              </a:spcBef>
              <a:spcAft>
                <a:spcPts val="0"/>
              </a:spcAft>
              <a:defRPr sz="5500">
                <a:solidFill>
                  <a:schemeClr val="tx1">
                    <a:tint val="75000"/>
                  </a:schemeClr>
                </a:solidFill>
                <a:latin typeface="+mn-lt"/>
              </a:defRPr>
            </a:lvl1pPr>
          </a:lstStyle>
          <a:p>
            <a:pPr>
              <a:defRPr/>
            </a:pPr>
            <a:fld id="{E66FF392-4184-4D36-864F-30480D409705}" type="datetimeFigureOut">
              <a:rPr lang="es-ES"/>
              <a:pPr>
                <a:defRPr/>
              </a:pPr>
              <a:t>02/11/2011</a:t>
            </a:fld>
            <a:endParaRPr lang="es-ES"/>
          </a:p>
        </p:txBody>
      </p:sp>
      <p:sp>
        <p:nvSpPr>
          <p:cNvPr id="5" name="4 Marcador de pie de página"/>
          <p:cNvSpPr>
            <a:spLocks noGrp="1"/>
          </p:cNvSpPr>
          <p:nvPr>
            <p:ph type="ftr" sz="quarter" idx="3"/>
          </p:nvPr>
        </p:nvSpPr>
        <p:spPr>
          <a:xfrm>
            <a:off x="10345738" y="39644638"/>
            <a:ext cx="9588500" cy="2278062"/>
          </a:xfrm>
          <a:prstGeom prst="rect">
            <a:avLst/>
          </a:prstGeom>
        </p:spPr>
        <p:txBody>
          <a:bodyPr vert="horz" lIns="417442" tIns="208721" rIns="417442" bIns="208721" rtlCol="0" anchor="ctr"/>
          <a:lstStyle>
            <a:lvl1pPr algn="ctr" defTabSz="4174419" fontAlgn="auto">
              <a:spcBef>
                <a:spcPts val="0"/>
              </a:spcBef>
              <a:spcAft>
                <a:spcPts val="0"/>
              </a:spcAft>
              <a:defRPr sz="55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21701125" y="39644638"/>
            <a:ext cx="7064375" cy="2278062"/>
          </a:xfrm>
          <a:prstGeom prst="rect">
            <a:avLst/>
          </a:prstGeom>
        </p:spPr>
        <p:txBody>
          <a:bodyPr vert="horz" lIns="417442" tIns="208721" rIns="417442" bIns="208721" rtlCol="0" anchor="ctr"/>
          <a:lstStyle>
            <a:lvl1pPr algn="r" defTabSz="4174419" fontAlgn="auto">
              <a:spcBef>
                <a:spcPts val="0"/>
              </a:spcBef>
              <a:spcAft>
                <a:spcPts val="0"/>
              </a:spcAft>
              <a:defRPr sz="5500">
                <a:solidFill>
                  <a:schemeClr val="tx1">
                    <a:tint val="75000"/>
                  </a:schemeClr>
                </a:solidFill>
                <a:latin typeface="+mn-lt"/>
              </a:defRPr>
            </a:lvl1pPr>
          </a:lstStyle>
          <a:p>
            <a:pPr>
              <a:defRPr/>
            </a:pPr>
            <a:fld id="{EBEADCE5-33DF-4E7D-A118-2B7784AF9AAA}"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Lst>
  <p:txStyles>
    <p:titleStyle>
      <a:lvl1pPr algn="ctr" defTabSz="4173538" rtl="0" fontAlgn="base">
        <a:spcBef>
          <a:spcPct val="0"/>
        </a:spcBef>
        <a:spcAft>
          <a:spcPct val="0"/>
        </a:spcAft>
        <a:defRPr sz="20100" kern="1200">
          <a:solidFill>
            <a:schemeClr val="tx1"/>
          </a:solidFill>
          <a:latin typeface="+mj-lt"/>
          <a:ea typeface="+mj-ea"/>
          <a:cs typeface="+mj-cs"/>
        </a:defRPr>
      </a:lvl1pPr>
      <a:lvl2pPr algn="ctr" defTabSz="4173538" rtl="0" fontAlgn="base">
        <a:spcBef>
          <a:spcPct val="0"/>
        </a:spcBef>
        <a:spcAft>
          <a:spcPct val="0"/>
        </a:spcAft>
        <a:defRPr sz="20100">
          <a:solidFill>
            <a:schemeClr val="tx1"/>
          </a:solidFill>
          <a:latin typeface="Calibri" pitchFamily="34" charset="0"/>
        </a:defRPr>
      </a:lvl2pPr>
      <a:lvl3pPr algn="ctr" defTabSz="4173538" rtl="0" fontAlgn="base">
        <a:spcBef>
          <a:spcPct val="0"/>
        </a:spcBef>
        <a:spcAft>
          <a:spcPct val="0"/>
        </a:spcAft>
        <a:defRPr sz="20100">
          <a:solidFill>
            <a:schemeClr val="tx1"/>
          </a:solidFill>
          <a:latin typeface="Calibri" pitchFamily="34" charset="0"/>
        </a:defRPr>
      </a:lvl3pPr>
      <a:lvl4pPr algn="ctr" defTabSz="4173538" rtl="0" fontAlgn="base">
        <a:spcBef>
          <a:spcPct val="0"/>
        </a:spcBef>
        <a:spcAft>
          <a:spcPct val="0"/>
        </a:spcAft>
        <a:defRPr sz="20100">
          <a:solidFill>
            <a:schemeClr val="tx1"/>
          </a:solidFill>
          <a:latin typeface="Calibri" pitchFamily="34" charset="0"/>
        </a:defRPr>
      </a:lvl4pPr>
      <a:lvl5pPr algn="ctr" defTabSz="4173538" rtl="0" fontAlgn="base">
        <a:spcBef>
          <a:spcPct val="0"/>
        </a:spcBef>
        <a:spcAft>
          <a:spcPct val="0"/>
        </a:spcAft>
        <a:defRPr sz="20100">
          <a:solidFill>
            <a:schemeClr val="tx1"/>
          </a:solidFill>
          <a:latin typeface="Calibri" pitchFamily="34" charset="0"/>
        </a:defRPr>
      </a:lvl5pPr>
      <a:lvl6pPr marL="457200" algn="ctr" defTabSz="4173538" rtl="0" eaLnBrk="1" fontAlgn="base" hangingPunct="1">
        <a:spcBef>
          <a:spcPct val="0"/>
        </a:spcBef>
        <a:spcAft>
          <a:spcPct val="0"/>
        </a:spcAft>
        <a:defRPr sz="20100">
          <a:solidFill>
            <a:schemeClr val="tx1"/>
          </a:solidFill>
          <a:latin typeface="Calibri" pitchFamily="34" charset="0"/>
        </a:defRPr>
      </a:lvl6pPr>
      <a:lvl7pPr marL="914400" algn="ctr" defTabSz="4173538" rtl="0" eaLnBrk="1" fontAlgn="base" hangingPunct="1">
        <a:spcBef>
          <a:spcPct val="0"/>
        </a:spcBef>
        <a:spcAft>
          <a:spcPct val="0"/>
        </a:spcAft>
        <a:defRPr sz="20100">
          <a:solidFill>
            <a:schemeClr val="tx1"/>
          </a:solidFill>
          <a:latin typeface="Calibri" pitchFamily="34" charset="0"/>
        </a:defRPr>
      </a:lvl7pPr>
      <a:lvl8pPr marL="1371600" algn="ctr" defTabSz="4173538" rtl="0" eaLnBrk="1" fontAlgn="base" hangingPunct="1">
        <a:spcBef>
          <a:spcPct val="0"/>
        </a:spcBef>
        <a:spcAft>
          <a:spcPct val="0"/>
        </a:spcAft>
        <a:defRPr sz="20100">
          <a:solidFill>
            <a:schemeClr val="tx1"/>
          </a:solidFill>
          <a:latin typeface="Calibri" pitchFamily="34" charset="0"/>
        </a:defRPr>
      </a:lvl8pPr>
      <a:lvl9pPr marL="1828800" algn="ctr" defTabSz="4173538" rtl="0" eaLnBrk="1" fontAlgn="base" hangingPunct="1">
        <a:spcBef>
          <a:spcPct val="0"/>
        </a:spcBef>
        <a:spcAft>
          <a:spcPct val="0"/>
        </a:spcAft>
        <a:defRPr sz="20100">
          <a:solidFill>
            <a:schemeClr val="tx1"/>
          </a:solidFill>
          <a:latin typeface="Calibri" pitchFamily="34" charset="0"/>
        </a:defRPr>
      </a:lvl9pPr>
    </p:titleStyle>
    <p:bodyStyle>
      <a:lvl1pPr marL="1565275" indent="-1565275" algn="l" defTabSz="4173538" rtl="0" fontAlgn="base">
        <a:spcBef>
          <a:spcPct val="20000"/>
        </a:spcBef>
        <a:spcAft>
          <a:spcPct val="0"/>
        </a:spcAft>
        <a:buFont typeface="Arial" charset="0"/>
        <a:buChar char="•"/>
        <a:defRPr sz="14600" kern="1200">
          <a:solidFill>
            <a:schemeClr val="tx1"/>
          </a:solidFill>
          <a:latin typeface="+mn-lt"/>
          <a:ea typeface="+mn-ea"/>
          <a:cs typeface="+mn-cs"/>
        </a:defRPr>
      </a:lvl1pPr>
      <a:lvl2pPr marL="3390900" indent="-1303338" algn="l" defTabSz="4173538" rtl="0" fontAlgn="base">
        <a:spcBef>
          <a:spcPct val="20000"/>
        </a:spcBef>
        <a:spcAft>
          <a:spcPct val="0"/>
        </a:spcAft>
        <a:buFont typeface="Arial" charset="0"/>
        <a:buChar char="–"/>
        <a:defRPr sz="12800" kern="1200">
          <a:solidFill>
            <a:schemeClr val="tx1"/>
          </a:solidFill>
          <a:latin typeface="+mn-lt"/>
          <a:ea typeface="+mn-ea"/>
          <a:cs typeface="+mn-cs"/>
        </a:defRPr>
      </a:lvl2pPr>
      <a:lvl3pPr marL="5216525" indent="-1042988" algn="l" defTabSz="4173538" rtl="0" fontAlgn="base">
        <a:spcBef>
          <a:spcPct val="20000"/>
        </a:spcBef>
        <a:spcAft>
          <a:spcPct val="0"/>
        </a:spcAft>
        <a:buFont typeface="Arial" charset="0"/>
        <a:buChar char="•"/>
        <a:defRPr sz="11000" kern="1200">
          <a:solidFill>
            <a:schemeClr val="tx1"/>
          </a:solidFill>
          <a:latin typeface="+mn-lt"/>
          <a:ea typeface="+mn-ea"/>
          <a:cs typeface="+mn-cs"/>
        </a:defRPr>
      </a:lvl3pPr>
      <a:lvl4pPr marL="7304088" indent="-1042988" algn="l" defTabSz="4173538" rtl="0" fontAlgn="base">
        <a:spcBef>
          <a:spcPct val="20000"/>
        </a:spcBef>
        <a:spcAft>
          <a:spcPct val="0"/>
        </a:spcAft>
        <a:buFont typeface="Arial" charset="0"/>
        <a:buChar char="–"/>
        <a:defRPr sz="9100" kern="1200">
          <a:solidFill>
            <a:schemeClr val="tx1"/>
          </a:solidFill>
          <a:latin typeface="+mn-lt"/>
          <a:ea typeface="+mn-ea"/>
          <a:cs typeface="+mn-cs"/>
        </a:defRPr>
      </a:lvl4pPr>
      <a:lvl5pPr marL="9391650" indent="-1042988" algn="l" defTabSz="4173538" rtl="0" fontAlgn="base">
        <a:spcBef>
          <a:spcPct val="20000"/>
        </a:spcBef>
        <a:spcAft>
          <a:spcPct val="0"/>
        </a:spcAft>
        <a:buFont typeface="Arial" charset="0"/>
        <a:buChar char="»"/>
        <a:defRPr sz="9100" kern="1200">
          <a:solidFill>
            <a:schemeClr val="tx1"/>
          </a:solidFill>
          <a:latin typeface="+mn-lt"/>
          <a:ea typeface="+mn-ea"/>
          <a:cs typeface="+mn-cs"/>
        </a:defRPr>
      </a:lvl5pPr>
      <a:lvl6pPr marL="11479652" indent="-1043605" algn="l" defTabSz="4174419"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66861" indent="-1043605" algn="l" defTabSz="4174419"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4071" indent="-1043605" algn="l" defTabSz="4174419"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1280" indent="-1043605" algn="l" defTabSz="4174419"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s-ES"/>
      </a:defPPr>
      <a:lvl1pPr marL="0" algn="l" defTabSz="4174419" rtl="0" eaLnBrk="1" latinLnBrk="0" hangingPunct="1">
        <a:defRPr sz="8200" kern="1200">
          <a:solidFill>
            <a:schemeClr val="tx1"/>
          </a:solidFill>
          <a:latin typeface="+mn-lt"/>
          <a:ea typeface="+mn-ea"/>
          <a:cs typeface="+mn-cs"/>
        </a:defRPr>
      </a:lvl1pPr>
      <a:lvl2pPr marL="2087209" algn="l" defTabSz="4174419" rtl="0" eaLnBrk="1" latinLnBrk="0" hangingPunct="1">
        <a:defRPr sz="8200" kern="1200">
          <a:solidFill>
            <a:schemeClr val="tx1"/>
          </a:solidFill>
          <a:latin typeface="+mn-lt"/>
          <a:ea typeface="+mn-ea"/>
          <a:cs typeface="+mn-cs"/>
        </a:defRPr>
      </a:lvl2pPr>
      <a:lvl3pPr marL="4174419" algn="l" defTabSz="4174419" rtl="0" eaLnBrk="1" latinLnBrk="0" hangingPunct="1">
        <a:defRPr sz="8200" kern="1200">
          <a:solidFill>
            <a:schemeClr val="tx1"/>
          </a:solidFill>
          <a:latin typeface="+mn-lt"/>
          <a:ea typeface="+mn-ea"/>
          <a:cs typeface="+mn-cs"/>
        </a:defRPr>
      </a:lvl3pPr>
      <a:lvl4pPr marL="6261628" algn="l" defTabSz="4174419" rtl="0" eaLnBrk="1" latinLnBrk="0" hangingPunct="1">
        <a:defRPr sz="8200" kern="1200">
          <a:solidFill>
            <a:schemeClr val="tx1"/>
          </a:solidFill>
          <a:latin typeface="+mn-lt"/>
          <a:ea typeface="+mn-ea"/>
          <a:cs typeface="+mn-cs"/>
        </a:defRPr>
      </a:lvl4pPr>
      <a:lvl5pPr marL="8348838" algn="l" defTabSz="4174419" rtl="0" eaLnBrk="1" latinLnBrk="0" hangingPunct="1">
        <a:defRPr sz="8200" kern="1200">
          <a:solidFill>
            <a:schemeClr val="tx1"/>
          </a:solidFill>
          <a:latin typeface="+mn-lt"/>
          <a:ea typeface="+mn-ea"/>
          <a:cs typeface="+mn-cs"/>
        </a:defRPr>
      </a:lvl5pPr>
      <a:lvl6pPr marL="10436047" algn="l" defTabSz="4174419" rtl="0" eaLnBrk="1" latinLnBrk="0" hangingPunct="1">
        <a:defRPr sz="8200" kern="1200">
          <a:solidFill>
            <a:schemeClr val="tx1"/>
          </a:solidFill>
          <a:latin typeface="+mn-lt"/>
          <a:ea typeface="+mn-ea"/>
          <a:cs typeface="+mn-cs"/>
        </a:defRPr>
      </a:lvl6pPr>
      <a:lvl7pPr marL="12523257" algn="l" defTabSz="4174419" rtl="0" eaLnBrk="1" latinLnBrk="0" hangingPunct="1">
        <a:defRPr sz="8200" kern="1200">
          <a:solidFill>
            <a:schemeClr val="tx1"/>
          </a:solidFill>
          <a:latin typeface="+mn-lt"/>
          <a:ea typeface="+mn-ea"/>
          <a:cs typeface="+mn-cs"/>
        </a:defRPr>
      </a:lvl7pPr>
      <a:lvl8pPr marL="14610466" algn="l" defTabSz="4174419" rtl="0" eaLnBrk="1" latinLnBrk="0" hangingPunct="1">
        <a:defRPr sz="8200" kern="1200">
          <a:solidFill>
            <a:schemeClr val="tx1"/>
          </a:solidFill>
          <a:latin typeface="+mn-lt"/>
          <a:ea typeface="+mn-ea"/>
          <a:cs typeface="+mn-cs"/>
        </a:defRPr>
      </a:lvl8pPr>
      <a:lvl9pPr marL="16697676" algn="l" defTabSz="4174419"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mailto:isaiglesias@uvigo.es" TargetMode="External"/><Relationship Id="rId21" Type="http://schemas.openxmlformats.org/officeDocument/2006/relationships/image" Target="../media/image20.png"/><Relationship Id="rId7" Type="http://schemas.openxmlformats.org/officeDocument/2006/relationships/oleObject" Target="../embeddings/oleObject2.bin"/><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14.png"/><Relationship Id="rId10" Type="http://schemas.openxmlformats.org/officeDocument/2006/relationships/oleObject" Target="../embeddings/oleObject5.bin"/><Relationship Id="rId19"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oleObject" Target="../embeddings/oleObject4.bin"/><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8 CuadroTexto"/>
          <p:cNvSpPr txBox="1">
            <a:spLocks noChangeArrowheads="1"/>
          </p:cNvSpPr>
          <p:nvPr/>
        </p:nvSpPr>
        <p:spPr bwMode="auto">
          <a:xfrm>
            <a:off x="450850" y="101600"/>
            <a:ext cx="28875038" cy="2898775"/>
          </a:xfrm>
          <a:prstGeom prst="rect">
            <a:avLst/>
          </a:prstGeom>
          <a:noFill/>
          <a:ln w="9525">
            <a:noFill/>
            <a:miter lim="800000"/>
            <a:headEnd/>
            <a:tailEnd/>
          </a:ln>
        </p:spPr>
        <p:txBody>
          <a:bodyPr lIns="398468" tIns="199234" rIns="398468" bIns="199234">
            <a:spAutoFit/>
          </a:bodyPr>
          <a:lstStyle/>
          <a:p>
            <a:pPr algn="ctr"/>
            <a:r>
              <a:rPr lang="en-US" b="1">
                <a:solidFill>
                  <a:srgbClr val="000066"/>
                </a:solidFill>
                <a:effectLst>
                  <a:outerShdw blurRad="38100" dist="38100" dir="2700000" algn="tl">
                    <a:srgbClr val="C0C0C0"/>
                  </a:outerShdw>
                </a:effectLst>
              </a:rPr>
              <a:t>The ENSO signal impact in the rainfall of the Southwestern Europe before and after the Climate Shift</a:t>
            </a:r>
          </a:p>
        </p:txBody>
      </p:sp>
      <p:sp>
        <p:nvSpPr>
          <p:cNvPr id="3081" name="Text Box 5"/>
          <p:cNvSpPr txBox="1">
            <a:spLocks noChangeArrowheads="1"/>
          </p:cNvSpPr>
          <p:nvPr/>
        </p:nvSpPr>
        <p:spPr bwMode="auto">
          <a:xfrm>
            <a:off x="1169988" y="2665413"/>
            <a:ext cx="27441525" cy="2528887"/>
          </a:xfrm>
          <a:prstGeom prst="rect">
            <a:avLst/>
          </a:prstGeom>
          <a:noFill/>
          <a:ln w="9525">
            <a:noFill/>
            <a:miter lim="800000"/>
            <a:headEnd/>
            <a:tailEnd/>
          </a:ln>
        </p:spPr>
        <p:txBody>
          <a:bodyPr lIns="398468" tIns="199234" rIns="398468" bIns="199234">
            <a:spAutoFit/>
          </a:bodyPr>
          <a:lstStyle/>
          <a:p>
            <a:pPr marL="1562100" indent="-1562100" algn="ctr" defTabSz="914400"/>
            <a:r>
              <a:rPr lang="es-ES" sz="3100">
                <a:latin typeface="Times New Roman" pitchFamily="18" charset="0"/>
                <a:cs typeface="Times New Roman" pitchFamily="18" charset="0"/>
              </a:rPr>
              <a:t>I. Iglesias (1), M.N. Lorenzo (1), B. Rodríguez-Fonseca (2), J.J. Taboada (3), M. Gómez-Gesteira (1), and F.Santos (1)</a:t>
            </a:r>
          </a:p>
          <a:p>
            <a:pPr marL="1562100" indent="-1562100" algn="ctr" defTabSz="914400">
              <a:spcBef>
                <a:spcPct val="50000"/>
              </a:spcBef>
            </a:pPr>
            <a:r>
              <a:rPr lang="es-ES" sz="3100">
                <a:latin typeface="Times New Roman" pitchFamily="18" charset="0"/>
                <a:cs typeface="Times New Roman" pitchFamily="18" charset="0"/>
              </a:rPr>
              <a:t>(1) EPhysLab (Environmental Physics Laboratory) Facultade de Ciencias. Campus de Ourense. Universidad de Vigo. 32004 Ourense. Spain. </a:t>
            </a:r>
            <a:r>
              <a:rPr lang="es-ES" sz="3100" b="1" i="1" u="sng">
                <a:solidFill>
                  <a:srgbClr val="0000FF"/>
                </a:solidFill>
                <a:latin typeface="Times New Roman" pitchFamily="18" charset="0"/>
                <a:cs typeface="Times New Roman" pitchFamily="18" charset="0"/>
                <a:hlinkClick r:id="rId3"/>
              </a:rPr>
              <a:t>isaiglesias@uvigo.es</a:t>
            </a:r>
            <a:endParaRPr lang="es-ES" sz="3100" b="1" i="1" u="sng">
              <a:solidFill>
                <a:srgbClr val="0000FF"/>
              </a:solidFill>
              <a:latin typeface="Times New Roman" pitchFamily="18" charset="0"/>
              <a:cs typeface="Times New Roman" pitchFamily="18" charset="0"/>
            </a:endParaRPr>
          </a:p>
          <a:p>
            <a:pPr marL="1562100" indent="-1562100" algn="ctr" defTabSz="914400"/>
            <a:r>
              <a:rPr lang="es-ES" sz="3100">
                <a:latin typeface="Times New Roman" pitchFamily="18" charset="0"/>
                <a:cs typeface="Times New Roman" pitchFamily="18" charset="0"/>
              </a:rPr>
              <a:t>(2) Departamento de Física de la Tierra, Astronomía y Astrofísica I, Universidad Complutense de Madrid, Madrid, Spain</a:t>
            </a:r>
          </a:p>
          <a:p>
            <a:pPr marL="1562100" indent="-1562100" algn="ctr" defTabSz="914400"/>
            <a:r>
              <a:rPr lang="es-ES" sz="3100">
                <a:latin typeface="Times New Roman" pitchFamily="18" charset="0"/>
                <a:cs typeface="Times New Roman" pitchFamily="18" charset="0"/>
              </a:rPr>
              <a:t>(3) Meteogalicia. Consellería de Medio Ambiente. Xunta de Galicia. Santiago de Compostela, Spain</a:t>
            </a:r>
          </a:p>
        </p:txBody>
      </p:sp>
      <p:sp>
        <p:nvSpPr>
          <p:cNvPr id="3091" name="6 CuadroTexto"/>
          <p:cNvSpPr txBox="1">
            <a:spLocks noChangeArrowheads="1"/>
          </p:cNvSpPr>
          <p:nvPr/>
        </p:nvSpPr>
        <p:spPr bwMode="auto">
          <a:xfrm>
            <a:off x="522288" y="4824413"/>
            <a:ext cx="29308425" cy="3081337"/>
          </a:xfrm>
          <a:prstGeom prst="rect">
            <a:avLst/>
          </a:prstGeom>
          <a:noFill/>
          <a:ln w="9525">
            <a:noFill/>
            <a:miter lim="800000"/>
            <a:headEnd/>
            <a:tailEnd/>
          </a:ln>
        </p:spPr>
        <p:txBody>
          <a:bodyPr>
            <a:spAutoFit/>
          </a:bodyPr>
          <a:lstStyle/>
          <a:p>
            <a:r>
              <a:rPr lang="es-ES" sz="2800" b="1">
                <a:solidFill>
                  <a:schemeClr val="hlink"/>
                </a:solidFill>
                <a:latin typeface="Times New Roman" pitchFamily="18" charset="0"/>
                <a:cs typeface="Times New Roman" pitchFamily="18" charset="0"/>
              </a:rPr>
              <a:t>Objective</a:t>
            </a:r>
            <a:endParaRPr lang="es-ES" sz="2800">
              <a:solidFill>
                <a:schemeClr val="hlink"/>
              </a:solidFill>
              <a:latin typeface="Times New Roman" pitchFamily="18" charset="0"/>
              <a:cs typeface="Times New Roman" pitchFamily="18" charset="0"/>
            </a:endParaRPr>
          </a:p>
          <a:p>
            <a:r>
              <a:rPr lang="en-US" sz="2800">
                <a:latin typeface="Times New Roman" pitchFamily="18" charset="0"/>
                <a:cs typeface="Times New Roman" pitchFamily="18" charset="0"/>
              </a:rPr>
              <a:t>To forecast the climate variability in Europe, the identification of the oceanic forcing factors is necessary . Previous studies have shown the impact of the tropical oceans, like the Pacific, on the European climate with various mechanisms that explain the ENSO teleconnections. Those mechanisms are not linear and include tropospheric and stratospheric pathways through the extratropical Pacific (via PNA). There is another hypothesis that explains this teleconnection via the interaction with the Tropical Atlantic using an atmospheric bridge.</a:t>
            </a:r>
          </a:p>
          <a:p>
            <a:r>
              <a:rPr lang="en-US" sz="2800">
                <a:latin typeface="Times New Roman" pitchFamily="18" charset="0"/>
                <a:cs typeface="Times New Roman" pitchFamily="18" charset="0"/>
              </a:rPr>
              <a:t>In this study the ENSO impact on Southwestern European rainfall will be analyzed exploring the related anomalous atmospheric dynamics.</a:t>
            </a:r>
          </a:p>
          <a:p>
            <a:r>
              <a:rPr lang="en-US" sz="2800">
                <a:latin typeface="Times New Roman" pitchFamily="18" charset="0"/>
                <a:cs typeface="Times New Roman" pitchFamily="18" charset="0"/>
              </a:rPr>
              <a:t>A previous work has shown a significant change in the correlation between the Northwestern Iberian Peninsula spring anomalous precipitation and ENSO (Lorenzo et al., 2010). This change took place in the 1970’s and coincides with the Climate-Shift phenomenon that took place between 1976 and 1977 as a result of the change in the sign of the PDO.</a:t>
            </a:r>
            <a:endParaRPr lang="en-GB" sz="2800">
              <a:latin typeface="Times New Roman" pitchFamily="18" charset="0"/>
              <a:cs typeface="Times New Roman" pitchFamily="18" charset="0"/>
            </a:endParaRPr>
          </a:p>
        </p:txBody>
      </p:sp>
      <p:sp>
        <p:nvSpPr>
          <p:cNvPr id="3093" name="6 CuadroTexto"/>
          <p:cNvSpPr txBox="1">
            <a:spLocks noChangeArrowheads="1"/>
          </p:cNvSpPr>
          <p:nvPr/>
        </p:nvSpPr>
        <p:spPr bwMode="auto">
          <a:xfrm>
            <a:off x="6786563" y="38452425"/>
            <a:ext cx="22899687" cy="3081338"/>
          </a:xfrm>
          <a:prstGeom prst="rect">
            <a:avLst/>
          </a:prstGeom>
          <a:noFill/>
          <a:ln w="9525">
            <a:noFill/>
            <a:miter lim="800000"/>
            <a:headEnd/>
            <a:tailEnd/>
          </a:ln>
        </p:spPr>
        <p:txBody>
          <a:bodyPr>
            <a:spAutoFit/>
          </a:bodyPr>
          <a:lstStyle/>
          <a:p>
            <a:pPr algn="just"/>
            <a:r>
              <a:rPr lang="es-ES" sz="2800" b="1">
                <a:solidFill>
                  <a:schemeClr val="hlink"/>
                </a:solidFill>
                <a:latin typeface="Times New Roman" pitchFamily="18" charset="0"/>
                <a:cs typeface="Times New Roman" pitchFamily="18" charset="0"/>
              </a:rPr>
              <a:t>Conclusions.</a:t>
            </a:r>
          </a:p>
          <a:p>
            <a:pPr algn="just"/>
            <a:r>
              <a:rPr lang="es-ES" sz="2800">
                <a:latin typeface="Times New Roman" pitchFamily="18" charset="0"/>
                <a:cs typeface="Times New Roman" pitchFamily="18" charset="0"/>
              </a:rPr>
              <a:t>The obtained results show the existence of a dynamical link between winter ENSO events and the spring rainfall in the Southwestern of Europe</a:t>
            </a:r>
            <a:r>
              <a:rPr lang="en-GB" sz="2800">
                <a:latin typeface="Times New Roman" pitchFamily="18" charset="0"/>
                <a:cs typeface="Times New Roman" pitchFamily="18" charset="0"/>
              </a:rPr>
              <a:t>. A link between the winter ENSO events and the spring rainfall in Galicia was demonstrated.</a:t>
            </a:r>
          </a:p>
          <a:p>
            <a:r>
              <a:rPr lang="es-ES" sz="2800">
                <a:latin typeface="Times New Roman" pitchFamily="18" charset="0"/>
                <a:cs typeface="Times New Roman" pitchFamily="18" charset="0"/>
              </a:rPr>
              <a:t>Before the Climate Shift, La Niña events produced dry springs over Southwestern Europe, while El Niño events did not affect. After this period, the situation was the opposite and El Niño events produced rainy springs whilst La Niña events do not show any significant relationship.</a:t>
            </a:r>
          </a:p>
          <a:p>
            <a:r>
              <a:rPr lang="en-GB" sz="2800">
                <a:latin typeface="Times New Roman" pitchFamily="18" charset="0"/>
                <a:cs typeface="Times New Roman" pitchFamily="18" charset="0"/>
              </a:rPr>
              <a:t>The way that the ENSO signal travels through the Pacific and Atlantic Oceans is different for both kinds of events. For La Niña events there was not found a clearly way of transmission while El Niño events translate the signal via Rossby waves.</a:t>
            </a:r>
            <a:r>
              <a:rPr lang="es-ES" sz="2800">
                <a:latin typeface="Times New Roman" pitchFamily="18" charset="0"/>
                <a:cs typeface="Times New Roman" pitchFamily="18" charset="0"/>
              </a:rPr>
              <a:t> </a:t>
            </a:r>
          </a:p>
        </p:txBody>
      </p:sp>
      <p:sp>
        <p:nvSpPr>
          <p:cNvPr id="3096" name="6 CuadroTexto"/>
          <p:cNvSpPr txBox="1">
            <a:spLocks noChangeArrowheads="1"/>
          </p:cNvSpPr>
          <p:nvPr/>
        </p:nvSpPr>
        <p:spPr bwMode="auto">
          <a:xfrm>
            <a:off x="522288" y="8018463"/>
            <a:ext cx="19731037" cy="3935412"/>
          </a:xfrm>
          <a:prstGeom prst="rect">
            <a:avLst/>
          </a:prstGeom>
          <a:noFill/>
          <a:ln w="9525">
            <a:noFill/>
            <a:miter lim="800000"/>
            <a:headEnd/>
            <a:tailEnd/>
          </a:ln>
        </p:spPr>
        <p:txBody>
          <a:bodyPr>
            <a:spAutoFit/>
          </a:bodyPr>
          <a:lstStyle/>
          <a:p>
            <a:r>
              <a:rPr lang="es-ES" sz="2800" b="1">
                <a:solidFill>
                  <a:schemeClr val="hlink"/>
                </a:solidFill>
                <a:latin typeface="Times New Roman" pitchFamily="18" charset="0"/>
              </a:rPr>
              <a:t>Data</a:t>
            </a:r>
            <a:endParaRPr lang="es-ES" sz="2800">
              <a:solidFill>
                <a:schemeClr val="hlink"/>
              </a:solidFill>
              <a:latin typeface="Times New Roman" pitchFamily="18" charset="0"/>
            </a:endParaRPr>
          </a:p>
          <a:p>
            <a:pPr algn="just"/>
            <a:r>
              <a:rPr lang="en-GB" sz="2800">
                <a:latin typeface="Times New Roman" pitchFamily="18" charset="0"/>
                <a:cs typeface="Times New Roman" pitchFamily="18" charset="0"/>
              </a:rPr>
              <a:t>The precipitation data in mm come from </a:t>
            </a:r>
            <a:r>
              <a:rPr lang="en-US" sz="2800">
                <a:latin typeface="Times New Roman" pitchFamily="18" charset="0"/>
                <a:cs typeface="Times New Roman" pitchFamily="18" charset="0"/>
              </a:rPr>
              <a:t>the </a:t>
            </a:r>
            <a:r>
              <a:rPr lang="en-US" sz="2800" i="1">
                <a:latin typeface="Times New Roman" pitchFamily="18" charset="0"/>
                <a:cs typeface="Times New Roman" pitchFamily="18" charset="0"/>
              </a:rPr>
              <a:t>Agencia Estatal de Meteorología</a:t>
            </a:r>
            <a:r>
              <a:rPr lang="en-US" sz="2800">
                <a:latin typeface="Times New Roman" pitchFamily="18" charset="0"/>
                <a:cs typeface="Times New Roman" pitchFamily="18" charset="0"/>
              </a:rPr>
              <a:t> (AEMET), between 1951 and 2006. The five meteorological stations considered over Galicia present a high correlation between them</a:t>
            </a:r>
          </a:p>
          <a:p>
            <a:r>
              <a:rPr lang="en-GB" sz="2800">
                <a:latin typeface="Times New Roman" pitchFamily="18" charset="0"/>
                <a:cs typeface="Times New Roman" pitchFamily="18" charset="0"/>
              </a:rPr>
              <a:t>SST data come from the ESRL of NOAA, (</a:t>
            </a:r>
            <a:r>
              <a:rPr lang="en-US" sz="2800">
                <a:latin typeface="Times New Roman" pitchFamily="18" charset="0"/>
                <a:cs typeface="Times New Roman" pitchFamily="18" charset="0"/>
              </a:rPr>
              <a:t>http://www.cdc.noaa.gov/</a:t>
            </a:r>
            <a:r>
              <a:rPr lang="en-GB" sz="2800">
                <a:latin typeface="Times New Roman" pitchFamily="18" charset="0"/>
                <a:cs typeface="Times New Roman" pitchFamily="18" charset="0"/>
              </a:rPr>
              <a:t>). The version 3 of the ERSST was considered</a:t>
            </a:r>
            <a:r>
              <a:rPr lang="en-US" sz="2800">
                <a:latin typeface="Times New Roman" pitchFamily="18" charset="0"/>
                <a:cs typeface="Times New Roman" pitchFamily="18" charset="0"/>
              </a:rPr>
              <a:t>. Monthly averaged data is used on a 2 º × 2 º lat-lon grids, and from 1951 to 2006. </a:t>
            </a:r>
            <a:endParaRPr lang="en-GB" sz="2800">
              <a:latin typeface="Times New Roman" pitchFamily="18" charset="0"/>
              <a:cs typeface="Times New Roman" pitchFamily="18" charset="0"/>
            </a:endParaRPr>
          </a:p>
          <a:p>
            <a:r>
              <a:rPr lang="en-GB" sz="2800">
                <a:latin typeface="Times New Roman" pitchFamily="18" charset="0"/>
                <a:cs typeface="Times New Roman" pitchFamily="18" charset="0"/>
              </a:rPr>
              <a:t>The SLP, the streamfunction and the zonal wind, at 200 and 925 hPa, come </a:t>
            </a:r>
            <a:r>
              <a:rPr lang="en-US" sz="2800">
                <a:latin typeface="Times New Roman" pitchFamily="18" charset="0"/>
                <a:cs typeface="Times New Roman" pitchFamily="18" charset="0"/>
              </a:rPr>
              <a:t>from the reanalysis data of the NCEP/NCAR with a resolution of 2.5º × 2.5º. </a:t>
            </a:r>
          </a:p>
          <a:p>
            <a:r>
              <a:rPr lang="en-US" sz="2800">
                <a:latin typeface="Times New Roman" pitchFamily="18" charset="0"/>
                <a:cs typeface="Times New Roman" pitchFamily="18" charset="0"/>
              </a:rPr>
              <a:t>The different Niño indices used along the text have been retrieved from the Climate Prediction Center of the NOAA (http://www.cpc.noaa.gov/data/indices/)</a:t>
            </a:r>
            <a:r>
              <a:rPr lang="es-ES" sz="2800">
                <a:latin typeface="Times New Roman" pitchFamily="18" charset="0"/>
                <a:cs typeface="Times New Roman" pitchFamily="18" charset="0"/>
              </a:rPr>
              <a:t> </a:t>
            </a:r>
          </a:p>
        </p:txBody>
      </p:sp>
      <p:sp>
        <p:nvSpPr>
          <p:cNvPr id="3104" name="Rectangle 32"/>
          <p:cNvSpPr>
            <a:spLocks noChangeArrowheads="1"/>
          </p:cNvSpPr>
          <p:nvPr/>
        </p:nvSpPr>
        <p:spPr bwMode="auto">
          <a:xfrm>
            <a:off x="0" y="19873913"/>
            <a:ext cx="30279975" cy="0"/>
          </a:xfrm>
          <a:prstGeom prst="rect">
            <a:avLst/>
          </a:prstGeom>
          <a:noFill/>
          <a:ln w="9525">
            <a:noFill/>
            <a:miter lim="800000"/>
            <a:headEnd/>
            <a:tailEnd/>
          </a:ln>
          <a:effectLst/>
        </p:spPr>
        <p:txBody>
          <a:bodyPr wrap="none" anchor="ctr">
            <a:spAutoFit/>
          </a:bodyPr>
          <a:lstStyle/>
          <a:p>
            <a:endParaRPr lang="en-US"/>
          </a:p>
        </p:txBody>
      </p:sp>
      <p:sp>
        <p:nvSpPr>
          <p:cNvPr id="3225" name="Rectangle 153"/>
          <p:cNvSpPr>
            <a:spLocks noChangeArrowheads="1"/>
          </p:cNvSpPr>
          <p:nvPr/>
        </p:nvSpPr>
        <p:spPr bwMode="auto">
          <a:xfrm>
            <a:off x="0" y="0"/>
            <a:ext cx="30279975" cy="0"/>
          </a:xfrm>
          <a:prstGeom prst="rect">
            <a:avLst/>
          </a:prstGeom>
          <a:noFill/>
          <a:ln w="9525">
            <a:noFill/>
            <a:miter lim="800000"/>
            <a:headEnd/>
            <a:tailEnd/>
          </a:ln>
          <a:effectLst/>
        </p:spPr>
        <p:txBody>
          <a:bodyPr wrap="none" anchor="ctr">
            <a:spAutoFit/>
          </a:bodyPr>
          <a:lstStyle/>
          <a:p>
            <a:endParaRPr lang="en-US"/>
          </a:p>
        </p:txBody>
      </p:sp>
      <p:sp>
        <p:nvSpPr>
          <p:cNvPr id="3229" name="Rectangle 157"/>
          <p:cNvSpPr>
            <a:spLocks noChangeArrowheads="1"/>
          </p:cNvSpPr>
          <p:nvPr/>
        </p:nvSpPr>
        <p:spPr bwMode="auto">
          <a:xfrm>
            <a:off x="0" y="0"/>
            <a:ext cx="30279975" cy="0"/>
          </a:xfrm>
          <a:prstGeom prst="rect">
            <a:avLst/>
          </a:prstGeom>
          <a:noFill/>
          <a:ln w="9525">
            <a:noFill/>
            <a:miter lim="800000"/>
            <a:headEnd/>
            <a:tailEnd/>
          </a:ln>
          <a:effectLst/>
        </p:spPr>
        <p:txBody>
          <a:bodyPr wrap="none" anchor="ctr">
            <a:spAutoFit/>
          </a:bodyPr>
          <a:lstStyle/>
          <a:p>
            <a:endParaRPr lang="en-US"/>
          </a:p>
        </p:txBody>
      </p:sp>
      <p:sp>
        <p:nvSpPr>
          <p:cNvPr id="3231" name="Rectangle 159"/>
          <p:cNvSpPr>
            <a:spLocks noChangeArrowheads="1"/>
          </p:cNvSpPr>
          <p:nvPr/>
        </p:nvSpPr>
        <p:spPr bwMode="auto">
          <a:xfrm>
            <a:off x="0" y="0"/>
            <a:ext cx="30279975" cy="0"/>
          </a:xfrm>
          <a:prstGeom prst="rect">
            <a:avLst/>
          </a:prstGeom>
          <a:noFill/>
          <a:ln w="9525">
            <a:noFill/>
            <a:miter lim="800000"/>
            <a:headEnd/>
            <a:tailEnd/>
          </a:ln>
          <a:effectLst/>
        </p:spPr>
        <p:txBody>
          <a:bodyPr wrap="none" anchor="ctr">
            <a:spAutoFit/>
          </a:bodyPr>
          <a:lstStyle/>
          <a:p>
            <a:endParaRPr lang="en-US"/>
          </a:p>
        </p:txBody>
      </p:sp>
      <p:sp>
        <p:nvSpPr>
          <p:cNvPr id="3233" name="Rectangle 161"/>
          <p:cNvSpPr>
            <a:spLocks noChangeArrowheads="1"/>
          </p:cNvSpPr>
          <p:nvPr/>
        </p:nvSpPr>
        <p:spPr bwMode="auto">
          <a:xfrm>
            <a:off x="0" y="0"/>
            <a:ext cx="30279975" cy="0"/>
          </a:xfrm>
          <a:prstGeom prst="rect">
            <a:avLst/>
          </a:prstGeom>
          <a:noFill/>
          <a:ln w="9525">
            <a:noFill/>
            <a:miter lim="800000"/>
            <a:headEnd/>
            <a:tailEnd/>
          </a:ln>
          <a:effectLst/>
        </p:spPr>
        <p:txBody>
          <a:bodyPr wrap="none" anchor="ctr">
            <a:spAutoFit/>
          </a:bodyPr>
          <a:lstStyle/>
          <a:p>
            <a:endParaRPr lang="en-US"/>
          </a:p>
        </p:txBody>
      </p:sp>
      <p:sp>
        <p:nvSpPr>
          <p:cNvPr id="3235" name="Rectangle 163"/>
          <p:cNvSpPr>
            <a:spLocks noChangeArrowheads="1"/>
          </p:cNvSpPr>
          <p:nvPr/>
        </p:nvSpPr>
        <p:spPr bwMode="auto">
          <a:xfrm>
            <a:off x="0" y="0"/>
            <a:ext cx="30279975" cy="0"/>
          </a:xfrm>
          <a:prstGeom prst="rect">
            <a:avLst/>
          </a:prstGeom>
          <a:noFill/>
          <a:ln w="9525">
            <a:noFill/>
            <a:miter lim="800000"/>
            <a:headEnd/>
            <a:tailEnd/>
          </a:ln>
          <a:effectLst/>
        </p:spPr>
        <p:txBody>
          <a:bodyPr wrap="none" anchor="ctr">
            <a:spAutoFit/>
          </a:bodyPr>
          <a:lstStyle/>
          <a:p>
            <a:endParaRPr lang="en-US"/>
          </a:p>
        </p:txBody>
      </p:sp>
      <p:grpSp>
        <p:nvGrpSpPr>
          <p:cNvPr id="3422" name="Group 350"/>
          <p:cNvGrpSpPr>
            <a:grpSpLocks/>
          </p:cNvGrpSpPr>
          <p:nvPr/>
        </p:nvGrpSpPr>
        <p:grpSpPr bwMode="auto">
          <a:xfrm>
            <a:off x="20612100" y="7561263"/>
            <a:ext cx="8802688" cy="3860800"/>
            <a:chOff x="13075" y="5217"/>
            <a:chExt cx="5545" cy="2432"/>
          </a:xfrm>
        </p:grpSpPr>
        <p:pic>
          <p:nvPicPr>
            <p:cNvPr id="3419" name="Imagen 2"/>
            <p:cNvPicPr>
              <a:picLocks noChangeAspect="1" noChangeArrowheads="1"/>
            </p:cNvPicPr>
            <p:nvPr/>
          </p:nvPicPr>
          <p:blipFill>
            <a:blip r:embed="rId4"/>
            <a:srcRect/>
            <a:stretch>
              <a:fillRect/>
            </a:stretch>
          </p:blipFill>
          <p:spPr bwMode="auto">
            <a:xfrm>
              <a:off x="15933" y="5217"/>
              <a:ext cx="2687" cy="2432"/>
            </a:xfrm>
            <a:prstGeom prst="rect">
              <a:avLst/>
            </a:prstGeom>
            <a:solidFill>
              <a:srgbClr val="FFFFFF"/>
            </a:solidFill>
            <a:ln w="9525">
              <a:noFill/>
              <a:miter lim="800000"/>
              <a:headEnd/>
              <a:tailEnd/>
            </a:ln>
          </p:spPr>
        </p:pic>
        <p:pic>
          <p:nvPicPr>
            <p:cNvPr id="3420" name="Imagen 1"/>
            <p:cNvPicPr>
              <a:picLocks noChangeAspect="1" noChangeArrowheads="1"/>
            </p:cNvPicPr>
            <p:nvPr/>
          </p:nvPicPr>
          <p:blipFill>
            <a:blip r:embed="rId5"/>
            <a:srcRect l="9169" t="8760" r="9514" b="9065"/>
            <a:stretch>
              <a:fillRect/>
            </a:stretch>
          </p:blipFill>
          <p:spPr bwMode="auto">
            <a:xfrm>
              <a:off x="13075" y="5489"/>
              <a:ext cx="2560" cy="1945"/>
            </a:xfrm>
            <a:prstGeom prst="rect">
              <a:avLst/>
            </a:prstGeom>
            <a:solidFill>
              <a:srgbClr val="FFFFFF"/>
            </a:solidFill>
            <a:ln w="9525">
              <a:noFill/>
              <a:miter lim="800000"/>
              <a:headEnd/>
              <a:tailEnd/>
            </a:ln>
          </p:spPr>
        </p:pic>
        <p:sp>
          <p:nvSpPr>
            <p:cNvPr id="3421" name="AutoShape 349"/>
            <p:cNvSpPr>
              <a:spLocks noChangeShapeType="1"/>
            </p:cNvSpPr>
            <p:nvPr/>
          </p:nvSpPr>
          <p:spPr bwMode="auto">
            <a:xfrm flipV="1">
              <a:off x="14481" y="5942"/>
              <a:ext cx="2087" cy="817"/>
            </a:xfrm>
            <a:prstGeom prst="curvedConnector3">
              <a:avLst>
                <a:gd name="adj1" fmla="val 50000"/>
              </a:avLst>
            </a:prstGeom>
            <a:noFill/>
            <a:ln w="38227">
              <a:solidFill>
                <a:srgbClr val="0000FF"/>
              </a:solidFill>
              <a:miter lim="800000"/>
              <a:headEnd/>
              <a:tailEnd type="triangle" w="med" len="med"/>
            </a:ln>
          </p:spPr>
          <p:txBody>
            <a:bodyPr/>
            <a:lstStyle/>
            <a:p>
              <a:endParaRPr lang="en-US"/>
            </a:p>
          </p:txBody>
        </p:sp>
      </p:grpSp>
      <p:sp>
        <p:nvSpPr>
          <p:cNvPr id="3448" name="6 CuadroTexto"/>
          <p:cNvSpPr txBox="1">
            <a:spLocks noChangeArrowheads="1"/>
          </p:cNvSpPr>
          <p:nvPr/>
        </p:nvSpPr>
        <p:spPr bwMode="auto">
          <a:xfrm>
            <a:off x="20396200" y="11522075"/>
            <a:ext cx="9432925" cy="822325"/>
          </a:xfrm>
          <a:prstGeom prst="rect">
            <a:avLst/>
          </a:prstGeom>
          <a:noFill/>
          <a:ln w="9525">
            <a:noFill/>
            <a:miter lim="800000"/>
            <a:headEnd/>
            <a:tailEnd/>
          </a:ln>
        </p:spPr>
        <p:txBody>
          <a:bodyPr>
            <a:spAutoFit/>
          </a:bodyPr>
          <a:lstStyle/>
          <a:p>
            <a:pPr algn="just"/>
            <a:r>
              <a:rPr lang="en-GB" sz="2400" b="1">
                <a:latin typeface="Times New Roman" pitchFamily="18" charset="0"/>
                <a:cs typeface="Times New Roman" pitchFamily="18" charset="0"/>
              </a:rPr>
              <a:t>Figure 1</a:t>
            </a:r>
            <a:r>
              <a:rPr lang="en-GB" sz="2400">
                <a:latin typeface="Times New Roman" pitchFamily="18" charset="0"/>
                <a:cs typeface="Times New Roman" pitchFamily="18" charset="0"/>
              </a:rPr>
              <a:t>:</a:t>
            </a:r>
            <a:r>
              <a:rPr lang="en-US" sz="2400">
                <a:latin typeface="Times New Roman" pitchFamily="18" charset="0"/>
                <a:cs typeface="Times New Roman" pitchFamily="18" charset="0"/>
              </a:rPr>
              <a:t> </a:t>
            </a:r>
            <a:r>
              <a:rPr lang="en-GB" sz="2400">
                <a:latin typeface="Times New Roman" pitchFamily="18" charset="0"/>
                <a:cs typeface="Times New Roman" pitchFamily="18" charset="0"/>
              </a:rPr>
              <a:t>Location of the area under study and the meteorological stations used in this work</a:t>
            </a:r>
            <a:endParaRPr lang="es-ES" sz="2400">
              <a:latin typeface="Times New Roman" pitchFamily="18" charset="0"/>
              <a:cs typeface="Times New Roman" pitchFamily="18" charset="0"/>
            </a:endParaRPr>
          </a:p>
        </p:txBody>
      </p:sp>
      <p:sp>
        <p:nvSpPr>
          <p:cNvPr id="3450" name="6 CuadroTexto"/>
          <p:cNvSpPr txBox="1">
            <a:spLocks noChangeArrowheads="1"/>
          </p:cNvSpPr>
          <p:nvPr/>
        </p:nvSpPr>
        <p:spPr bwMode="auto">
          <a:xfrm>
            <a:off x="18308638" y="25723850"/>
            <a:ext cx="11664950" cy="2647950"/>
          </a:xfrm>
          <a:prstGeom prst="rect">
            <a:avLst/>
          </a:prstGeom>
          <a:noFill/>
          <a:ln w="9525">
            <a:noFill/>
            <a:miter lim="800000"/>
            <a:headEnd/>
            <a:tailEnd/>
          </a:ln>
        </p:spPr>
        <p:txBody>
          <a:bodyPr>
            <a:spAutoFit/>
          </a:bodyPr>
          <a:lstStyle/>
          <a:p>
            <a:pPr algn="just"/>
            <a:r>
              <a:rPr lang="en-GB" sz="2400" b="1">
                <a:latin typeface="Times New Roman" pitchFamily="18" charset="0"/>
                <a:cs typeface="Times New Roman" pitchFamily="18" charset="0"/>
              </a:rPr>
              <a:t>Figure 2</a:t>
            </a:r>
            <a:r>
              <a:rPr lang="en-GB" sz="2400">
                <a:latin typeface="Times New Roman" pitchFamily="18" charset="0"/>
                <a:cs typeface="Times New Roman" pitchFamily="18" charset="0"/>
              </a:rPr>
              <a:t>:</a:t>
            </a:r>
            <a:r>
              <a:rPr lang="en-US" sz="2400">
                <a:latin typeface="Times New Roman" pitchFamily="18" charset="0"/>
                <a:cs typeface="Times New Roman" pitchFamily="18" charset="0"/>
              </a:rPr>
              <a:t> </a:t>
            </a:r>
            <a:r>
              <a:rPr lang="en-GB" sz="2400">
                <a:latin typeface="Times New Roman" pitchFamily="18" charset="0"/>
                <a:cs typeface="Times New Roman" pitchFamily="18" charset="0"/>
              </a:rPr>
              <a:t>Correlation between winter Niño 3 and spring SLP (hPa) for a) Niña events between 1951-1977 </a:t>
            </a:r>
            <a:r>
              <a:rPr lang="en-US" sz="2400">
                <a:latin typeface="Times New Roman" pitchFamily="18" charset="0"/>
                <a:cs typeface="Times New Roman" pitchFamily="18" charset="0"/>
              </a:rPr>
              <a:t>(the significant correlations at 90 % are outside the interval ±0.551) </a:t>
            </a:r>
            <a:r>
              <a:rPr lang="en-GB" sz="2400">
                <a:latin typeface="Times New Roman" pitchFamily="18" charset="0"/>
                <a:cs typeface="Times New Roman" pitchFamily="18" charset="0"/>
              </a:rPr>
              <a:t>b) Niño events between 1951-1977 </a:t>
            </a:r>
            <a:r>
              <a:rPr lang="en-US" sz="2400">
                <a:latin typeface="Times New Roman" pitchFamily="18" charset="0"/>
                <a:cs typeface="Times New Roman" pitchFamily="18" charset="0"/>
              </a:rPr>
              <a:t>(the significant correlations at 90 % are outside the interval ±0.609) </a:t>
            </a:r>
            <a:r>
              <a:rPr lang="en-GB" sz="2400">
                <a:latin typeface="Times New Roman" pitchFamily="18" charset="0"/>
                <a:cs typeface="Times New Roman" pitchFamily="18" charset="0"/>
              </a:rPr>
              <a:t>c) Niña events between 1978-2006 </a:t>
            </a:r>
            <a:r>
              <a:rPr lang="en-US" sz="2400">
                <a:latin typeface="Times New Roman" pitchFamily="18" charset="0"/>
                <a:cs typeface="Times New Roman" pitchFamily="18" charset="0"/>
              </a:rPr>
              <a:t>(the significant correlations at 90% are outside the interval ±0.472) </a:t>
            </a:r>
            <a:r>
              <a:rPr lang="en-GB" sz="2400">
                <a:latin typeface="Times New Roman" pitchFamily="18" charset="0"/>
                <a:cs typeface="Times New Roman" pitchFamily="18" charset="0"/>
              </a:rPr>
              <a:t>d) Niño events between 1978-2006 </a:t>
            </a:r>
            <a:r>
              <a:rPr lang="en-US" sz="2400">
                <a:latin typeface="Times New Roman" pitchFamily="18" charset="0"/>
                <a:cs typeface="Times New Roman" pitchFamily="18" charset="0"/>
              </a:rPr>
              <a:t>(the significant correlations at 90 % are outside the interval ±0.688)</a:t>
            </a:r>
            <a:r>
              <a:rPr lang="en-GB" sz="2400">
                <a:latin typeface="Times New Roman" pitchFamily="18" charset="0"/>
                <a:cs typeface="Times New Roman" pitchFamily="18" charset="0"/>
              </a:rPr>
              <a:t>. The black lines represent the positive significant correlations; the white ones represent the negative significant correlations</a:t>
            </a:r>
            <a:r>
              <a:rPr lang="es-ES" sz="2400">
                <a:latin typeface="Times New Roman" pitchFamily="18" charset="0"/>
                <a:cs typeface="Times New Roman" pitchFamily="18" charset="0"/>
              </a:rPr>
              <a:t> </a:t>
            </a:r>
          </a:p>
        </p:txBody>
      </p:sp>
      <p:sp>
        <p:nvSpPr>
          <p:cNvPr id="3451" name="6 CuadroTexto"/>
          <p:cNvSpPr txBox="1">
            <a:spLocks noChangeArrowheads="1"/>
          </p:cNvSpPr>
          <p:nvPr/>
        </p:nvSpPr>
        <p:spPr bwMode="auto">
          <a:xfrm>
            <a:off x="522288" y="12091988"/>
            <a:ext cx="29235400" cy="5643562"/>
          </a:xfrm>
          <a:prstGeom prst="rect">
            <a:avLst/>
          </a:prstGeom>
          <a:noFill/>
          <a:ln w="9525">
            <a:noFill/>
            <a:miter lim="800000"/>
            <a:headEnd/>
            <a:tailEnd/>
          </a:ln>
        </p:spPr>
        <p:txBody>
          <a:bodyPr>
            <a:spAutoFit/>
          </a:bodyPr>
          <a:lstStyle/>
          <a:p>
            <a:r>
              <a:rPr lang="es-ES" sz="2800" b="1">
                <a:solidFill>
                  <a:schemeClr val="hlink"/>
                </a:solidFill>
                <a:latin typeface="Times New Roman" pitchFamily="18" charset="0"/>
                <a:cs typeface="Times New Roman" pitchFamily="18" charset="0"/>
              </a:rPr>
              <a:t>Methods</a:t>
            </a:r>
            <a:endParaRPr lang="es-ES" sz="2800">
              <a:solidFill>
                <a:schemeClr val="hlink"/>
              </a:solidFill>
              <a:latin typeface="Times New Roman" pitchFamily="18" charset="0"/>
              <a:cs typeface="Times New Roman" pitchFamily="18" charset="0"/>
            </a:endParaRPr>
          </a:p>
          <a:p>
            <a:pPr algn="justLow"/>
            <a:r>
              <a:rPr lang="en-US" sz="2800">
                <a:latin typeface="Times New Roman" pitchFamily="18" charset="0"/>
                <a:cs typeface="Times New Roman" pitchFamily="18" charset="0"/>
              </a:rPr>
              <a:t>The monthly rainfall totals are expressed as anomalies relative to the period 1951-2006. The rainfall anomaly index NWIPR is defined as:</a:t>
            </a:r>
          </a:p>
          <a:p>
            <a:r>
              <a:rPr lang="en-US" sz="2800">
                <a:latin typeface="Times New Roman" pitchFamily="18" charset="0"/>
                <a:cs typeface="Times New Roman" pitchFamily="18" charset="0"/>
              </a:rPr>
              <a:t>were</a:t>
            </a:r>
            <a:r>
              <a:rPr lang="en-US" sz="2800" i="1">
                <a:latin typeface="Times New Roman" pitchFamily="18" charset="0"/>
                <a:cs typeface="Times New Roman" pitchFamily="18" charset="0"/>
              </a:rPr>
              <a:t> X</a:t>
            </a:r>
            <a:r>
              <a:rPr lang="en-US" sz="2800">
                <a:latin typeface="Times New Roman" pitchFamily="18" charset="0"/>
                <a:cs typeface="Times New Roman" pitchFamily="18" charset="0"/>
              </a:rPr>
              <a:t> is the monthly rainfall anomaly at one station in mm,    is the station’s mean annual rainfall in mm and </a:t>
            </a:r>
            <a:r>
              <a:rPr lang="en-US" sz="2800" i="1">
                <a:latin typeface="Times New Roman" pitchFamily="18" charset="0"/>
                <a:cs typeface="Times New Roman" pitchFamily="18" charset="0"/>
              </a:rPr>
              <a:t>N</a:t>
            </a:r>
            <a:r>
              <a:rPr lang="en-US" sz="2800">
                <a:latin typeface="Times New Roman" pitchFamily="18" charset="0"/>
                <a:cs typeface="Times New Roman" pitchFamily="18" charset="0"/>
              </a:rPr>
              <a:t> is the number of stations.</a:t>
            </a:r>
          </a:p>
          <a:p>
            <a:r>
              <a:rPr lang="en-US" sz="2800">
                <a:latin typeface="Times New Roman" pitchFamily="18" charset="0"/>
                <a:cs typeface="Times New Roman" pitchFamily="18" charset="0"/>
              </a:rPr>
              <a:t>For the seasonal study months were grouped: winter (JFM), spring (AMJ), summer (JAS) and autumn (OND).</a:t>
            </a:r>
            <a:endParaRPr lang="en-GB" sz="2800">
              <a:latin typeface="Times New Roman" pitchFamily="18" charset="0"/>
              <a:cs typeface="Times New Roman" pitchFamily="18" charset="0"/>
            </a:endParaRPr>
          </a:p>
          <a:p>
            <a:r>
              <a:rPr lang="en-GB" sz="2800">
                <a:latin typeface="Times New Roman" pitchFamily="18" charset="0"/>
                <a:cs typeface="Times New Roman" pitchFamily="18" charset="0"/>
              </a:rPr>
              <a:t>To study the effect of the </a:t>
            </a:r>
            <a:r>
              <a:rPr lang="en-US" sz="2800">
                <a:latin typeface="Times New Roman" pitchFamily="18" charset="0"/>
                <a:cs typeface="Times New Roman" pitchFamily="18" charset="0"/>
              </a:rPr>
              <a:t>climate shift</a:t>
            </a:r>
            <a:r>
              <a:rPr lang="en-GB" sz="2800">
                <a:latin typeface="Times New Roman" pitchFamily="18" charset="0"/>
                <a:cs typeface="Times New Roman" pitchFamily="18" charset="0"/>
              </a:rPr>
              <a:t> the data has been divided in two subperiods: 1951-1977 and 1978-2006.</a:t>
            </a:r>
          </a:p>
          <a:p>
            <a:r>
              <a:rPr lang="en-GB" sz="2800">
                <a:latin typeface="Times New Roman" pitchFamily="18" charset="0"/>
                <a:cs typeface="Times New Roman" pitchFamily="18" charset="0"/>
              </a:rPr>
              <a:t>The Pearson product-moment correlation coefficient was used to quantify the correlation between the spring SLP and the Niño 3 index. The significance of the coefficient was assessed to be greater than 90% by means of Student’s t-test.</a:t>
            </a:r>
          </a:p>
          <a:p>
            <a:r>
              <a:rPr lang="en-US" sz="2800">
                <a:latin typeface="Times New Roman" pitchFamily="18" charset="0"/>
                <a:cs typeface="Times New Roman" pitchFamily="18" charset="0"/>
              </a:rPr>
              <a:t>The study was divided in </a:t>
            </a:r>
            <a:r>
              <a:rPr lang="en-GB" sz="2800">
                <a:latin typeface="Times New Roman" pitchFamily="18" charset="0"/>
                <a:cs typeface="Times New Roman" pitchFamily="18" charset="0"/>
              </a:rPr>
              <a:t>Niño events (in which Niño 3 &gt; 0.4) and Niña events (Niño 3&lt; 0.4) </a:t>
            </a:r>
          </a:p>
          <a:p>
            <a:r>
              <a:rPr lang="en-GB" sz="2800">
                <a:latin typeface="Times New Roman" pitchFamily="18" charset="0"/>
                <a:cs typeface="Times New Roman" pitchFamily="18" charset="0"/>
              </a:rPr>
              <a:t>Prior to the statistical analysis the series were linearly detrended and normalized by the corresponding standard deviation.</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The extreme events of NWIPR were considered. The maximum extremes were defined to be higher than one NWIPR standard deviation of the period considered </a:t>
            </a:r>
            <a:r>
              <a:rPr lang="en-GB" sz="2800">
                <a:latin typeface="Times New Roman" pitchFamily="18" charset="0"/>
                <a:cs typeface="Times New Roman" pitchFamily="18" charset="0"/>
              </a:rPr>
              <a:t>(NWIPR &gt; 1) and the minimum ones l</a:t>
            </a:r>
            <a:r>
              <a:rPr lang="en-US" sz="2800">
                <a:latin typeface="Times New Roman" pitchFamily="18" charset="0"/>
                <a:cs typeface="Times New Roman" pitchFamily="18" charset="0"/>
              </a:rPr>
              <a:t>ower than one standard deviation </a:t>
            </a:r>
            <a:r>
              <a:rPr lang="en-GB" sz="2800">
                <a:latin typeface="Times New Roman" pitchFamily="18" charset="0"/>
                <a:cs typeface="Times New Roman" pitchFamily="18" charset="0"/>
              </a:rPr>
              <a:t>(NWIPR &lt; - 1).</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For the analysis of the SST behavior in the years that NWIPR is extreme, the anomaly every tree months was considered: January to March, February to April, March to May and April to June:</a:t>
            </a:r>
          </a:p>
          <a:p>
            <a:r>
              <a:rPr lang="en-US" sz="2800">
                <a:latin typeface="Times New Roman" pitchFamily="18" charset="0"/>
                <a:cs typeface="Times New Roman" pitchFamily="18" charset="0"/>
              </a:rPr>
              <a:t>were SSTA is the SST anomaly, </a:t>
            </a:r>
            <a:r>
              <a:rPr lang="en-GB" sz="2800">
                <a:latin typeface="Times New Roman" pitchFamily="18" charset="0"/>
                <a:cs typeface="Times New Roman" pitchFamily="18" charset="0"/>
              </a:rPr>
              <a:t>             is the </a:t>
            </a:r>
            <a:r>
              <a:rPr lang="en-US" sz="2800">
                <a:latin typeface="Times New Roman" pitchFamily="18" charset="0"/>
                <a:cs typeface="Times New Roman" pitchFamily="18" charset="0"/>
              </a:rPr>
              <a:t>mean SST of the years with extreme events and </a:t>
            </a:r>
            <a:r>
              <a:rPr lang="en-GB" sz="2800">
                <a:latin typeface="Times New Roman" pitchFamily="18" charset="0"/>
                <a:cs typeface="Times New Roman" pitchFamily="18" charset="0"/>
              </a:rPr>
              <a:t>            is the </a:t>
            </a:r>
            <a:r>
              <a:rPr lang="en-US" sz="2800">
                <a:latin typeface="Times New Roman" pitchFamily="18" charset="0"/>
                <a:cs typeface="Times New Roman" pitchFamily="18" charset="0"/>
              </a:rPr>
              <a:t>mean SST of the considered period</a:t>
            </a:r>
            <a:endParaRPr lang="es-ES" sz="2800">
              <a:latin typeface="Times New Roman" pitchFamily="18" charset="0"/>
              <a:cs typeface="Times New Roman" pitchFamily="18" charset="0"/>
            </a:endParaRPr>
          </a:p>
        </p:txBody>
      </p:sp>
      <p:sp>
        <p:nvSpPr>
          <p:cNvPr id="3452" name="6 CuadroTexto"/>
          <p:cNvSpPr txBox="1">
            <a:spLocks noChangeArrowheads="1"/>
          </p:cNvSpPr>
          <p:nvPr/>
        </p:nvSpPr>
        <p:spPr bwMode="auto">
          <a:xfrm>
            <a:off x="593725" y="17930813"/>
            <a:ext cx="17425988" cy="6070600"/>
          </a:xfrm>
          <a:prstGeom prst="rect">
            <a:avLst/>
          </a:prstGeom>
          <a:noFill/>
          <a:ln w="9525">
            <a:noFill/>
            <a:miter lim="800000"/>
            <a:headEnd/>
            <a:tailEnd/>
          </a:ln>
        </p:spPr>
        <p:txBody>
          <a:bodyPr>
            <a:spAutoFit/>
          </a:bodyPr>
          <a:lstStyle/>
          <a:p>
            <a:pPr algn="just"/>
            <a:r>
              <a:rPr lang="es-ES" sz="2800" b="1">
                <a:solidFill>
                  <a:schemeClr val="hlink"/>
                </a:solidFill>
                <a:latin typeface="Times New Roman" pitchFamily="18" charset="0"/>
                <a:cs typeface="Times New Roman" pitchFamily="18" charset="0"/>
              </a:rPr>
              <a:t>Results.</a:t>
            </a:r>
          </a:p>
          <a:p>
            <a:pPr algn="just"/>
            <a:r>
              <a:rPr lang="en-US" sz="2800">
                <a:latin typeface="Times New Roman" pitchFamily="18" charset="0"/>
                <a:cs typeface="Times New Roman" pitchFamily="18" charset="0"/>
              </a:rPr>
              <a:t>The figure 2 shows the correlations found between Winter Niño 3 and spring SLP with significance greater than 90%. The figure 3 shows the correlations found between Winter Niño 3 index and spring precipitation.</a:t>
            </a:r>
          </a:p>
          <a:p>
            <a:pPr algn="just"/>
            <a:r>
              <a:rPr lang="en-US" sz="2800">
                <a:latin typeface="Times New Roman" pitchFamily="18" charset="0"/>
                <a:cs typeface="Times New Roman" pitchFamily="18" charset="0"/>
              </a:rPr>
              <a:t>In the fi</a:t>
            </a:r>
            <a:r>
              <a:rPr lang="en-GB" sz="2800">
                <a:latin typeface="Times New Roman" pitchFamily="18" charset="0"/>
                <a:cs typeface="Times New Roman" pitchFamily="18" charset="0"/>
              </a:rPr>
              <a:t>rst subperiod considered (1951-1977), the years with Niña events (figure 2a) show a NAO like pattern with positive correlation with the SLP and negative correlation with the precipitation (figure 3a) over the north of the Iberian Peninsula which imply dry springs in the region.</a:t>
            </a:r>
          </a:p>
          <a:p>
            <a:pPr algn="just"/>
            <a:r>
              <a:rPr lang="en-GB" sz="2800">
                <a:latin typeface="Times New Roman" pitchFamily="18" charset="0"/>
                <a:cs typeface="Times New Roman" pitchFamily="18" charset="0"/>
              </a:rPr>
              <a:t>The years with Niño events (figure 2b) do not presents any significant correlation.</a:t>
            </a:r>
          </a:p>
          <a:p>
            <a:pPr algn="just"/>
            <a:r>
              <a:rPr lang="en-GB" sz="2800">
                <a:latin typeface="Times New Roman" pitchFamily="18" charset="0"/>
                <a:cs typeface="Times New Roman" pitchFamily="18" charset="0"/>
              </a:rPr>
              <a:t>After the climate shift (1978-2006), negative correlations with the SLP and positive correlations with the rainfall over the north of the Iberian Peninsula appear for the years with Niño events (figure 2d and 3b). This implies rainy springs. </a:t>
            </a:r>
          </a:p>
          <a:p>
            <a:pPr algn="just"/>
            <a:r>
              <a:rPr lang="en-GB" sz="2800">
                <a:latin typeface="Times New Roman" pitchFamily="18" charset="0"/>
                <a:cs typeface="Times New Roman" pitchFamily="18" charset="0"/>
              </a:rPr>
              <a:t>The years with Niña events (figure 2c) do not presents any significant correlation</a:t>
            </a:r>
          </a:p>
          <a:p>
            <a:pPr algn="just"/>
            <a:r>
              <a:rPr lang="en-GB" sz="2800">
                <a:latin typeface="Times New Roman" pitchFamily="18" charset="0"/>
                <a:cs typeface="Times New Roman" pitchFamily="18" charset="0"/>
              </a:rPr>
              <a:t>In this way, the figures 2 and 3 show an important change in the relation of the ENSO phenomenon with the spring SLP and precipitation of the north of the Iberian Peninsula after the </a:t>
            </a:r>
            <a:r>
              <a:rPr lang="en-US" sz="2800">
                <a:latin typeface="Times New Roman" pitchFamily="18" charset="0"/>
                <a:cs typeface="Times New Roman" pitchFamily="18" charset="0"/>
              </a:rPr>
              <a:t>climate shift</a:t>
            </a:r>
            <a:r>
              <a:rPr lang="en-GB" sz="2800">
                <a:latin typeface="Times New Roman" pitchFamily="18" charset="0"/>
                <a:cs typeface="Times New Roman" pitchFamily="18" charset="0"/>
              </a:rPr>
              <a:t>. Whereas before 1977 the Niña events had an important influence over the Iberian Peninsula producing dry springs. After 1978 will be the Niño events which will produce wet springs in the Iberian Peninsula.</a:t>
            </a:r>
            <a:r>
              <a:rPr lang="es-ES" sz="2800">
                <a:latin typeface="Times New Roman" pitchFamily="18" charset="0"/>
                <a:cs typeface="Times New Roman" pitchFamily="18" charset="0"/>
              </a:rPr>
              <a:t> </a:t>
            </a:r>
          </a:p>
        </p:txBody>
      </p:sp>
      <p:sp>
        <p:nvSpPr>
          <p:cNvPr id="3454" name="Rectangle 382"/>
          <p:cNvSpPr>
            <a:spLocks noChangeArrowheads="1"/>
          </p:cNvSpPr>
          <p:nvPr/>
        </p:nvSpPr>
        <p:spPr bwMode="auto">
          <a:xfrm>
            <a:off x="0" y="21172488"/>
            <a:ext cx="30279975" cy="0"/>
          </a:xfrm>
          <a:prstGeom prst="rect">
            <a:avLst/>
          </a:prstGeom>
          <a:noFill/>
          <a:ln w="9525">
            <a:noFill/>
            <a:miter lim="800000"/>
            <a:headEnd/>
            <a:tailEnd/>
          </a:ln>
          <a:effectLst/>
        </p:spPr>
        <p:txBody>
          <a:bodyPr wrap="none" anchor="ctr">
            <a:spAutoFit/>
          </a:bodyPr>
          <a:lstStyle/>
          <a:p>
            <a:endParaRPr lang="en-US"/>
          </a:p>
        </p:txBody>
      </p:sp>
      <p:graphicFrame>
        <p:nvGraphicFramePr>
          <p:cNvPr id="3453" name="Object 381"/>
          <p:cNvGraphicFramePr>
            <a:graphicFrameLocks noChangeAspect="1"/>
          </p:cNvGraphicFramePr>
          <p:nvPr/>
        </p:nvGraphicFramePr>
        <p:xfrm>
          <a:off x="22340888" y="12457113"/>
          <a:ext cx="5903912" cy="1427162"/>
        </p:xfrm>
        <a:graphic>
          <a:graphicData uri="http://schemas.openxmlformats.org/presentationml/2006/ole">
            <p:oleObj spid="_x0000_s3453" name="Equation" r:id="rId6" imgW="1511300" imgH="431800" progId="Equation.3">
              <p:embed/>
            </p:oleObj>
          </a:graphicData>
        </a:graphic>
      </p:graphicFrame>
      <p:sp>
        <p:nvSpPr>
          <p:cNvPr id="3456" name="Rectangle 384"/>
          <p:cNvSpPr>
            <a:spLocks noChangeArrowheads="1"/>
          </p:cNvSpPr>
          <p:nvPr/>
        </p:nvSpPr>
        <p:spPr bwMode="auto">
          <a:xfrm>
            <a:off x="0" y="21272500"/>
            <a:ext cx="30279975" cy="0"/>
          </a:xfrm>
          <a:prstGeom prst="rect">
            <a:avLst/>
          </a:prstGeom>
          <a:noFill/>
          <a:ln w="9525">
            <a:noFill/>
            <a:miter lim="800000"/>
            <a:headEnd/>
            <a:tailEnd/>
          </a:ln>
          <a:effectLst/>
        </p:spPr>
        <p:txBody>
          <a:bodyPr wrap="none" anchor="ctr">
            <a:spAutoFit/>
          </a:bodyPr>
          <a:lstStyle/>
          <a:p>
            <a:endParaRPr lang="en-US"/>
          </a:p>
        </p:txBody>
      </p:sp>
      <p:graphicFrame>
        <p:nvGraphicFramePr>
          <p:cNvPr id="3455" name="Object 383"/>
          <p:cNvGraphicFramePr>
            <a:graphicFrameLocks noChangeAspect="1"/>
          </p:cNvGraphicFramePr>
          <p:nvPr/>
        </p:nvGraphicFramePr>
        <p:xfrm>
          <a:off x="9236075" y="13033375"/>
          <a:ext cx="344488" cy="358775"/>
        </p:xfrm>
        <a:graphic>
          <a:graphicData uri="http://schemas.openxmlformats.org/presentationml/2006/ole">
            <p:oleObj spid="_x0000_s3455" name="Equation" r:id="rId7" imgW="177415" imgH="202760" progId="Equation.3">
              <p:embed/>
            </p:oleObj>
          </a:graphicData>
        </a:graphic>
      </p:graphicFrame>
      <p:sp>
        <p:nvSpPr>
          <p:cNvPr id="3458" name="Rectangle 386"/>
          <p:cNvSpPr>
            <a:spLocks noChangeArrowheads="1"/>
          </p:cNvSpPr>
          <p:nvPr/>
        </p:nvSpPr>
        <p:spPr bwMode="auto">
          <a:xfrm>
            <a:off x="0" y="21143913"/>
            <a:ext cx="30279975" cy="0"/>
          </a:xfrm>
          <a:prstGeom prst="rect">
            <a:avLst/>
          </a:prstGeom>
          <a:noFill/>
          <a:ln w="9525">
            <a:noFill/>
            <a:miter lim="800000"/>
            <a:headEnd/>
            <a:tailEnd/>
          </a:ln>
          <a:effectLst/>
        </p:spPr>
        <p:txBody>
          <a:bodyPr wrap="none" anchor="ctr">
            <a:spAutoFit/>
          </a:bodyPr>
          <a:lstStyle/>
          <a:p>
            <a:endParaRPr lang="en-US"/>
          </a:p>
        </p:txBody>
      </p:sp>
      <p:graphicFrame>
        <p:nvGraphicFramePr>
          <p:cNvPr id="3457" name="Object 385"/>
          <p:cNvGraphicFramePr>
            <a:graphicFrameLocks noChangeAspect="1"/>
          </p:cNvGraphicFramePr>
          <p:nvPr/>
        </p:nvGraphicFramePr>
        <p:xfrm>
          <a:off x="23348950" y="17065625"/>
          <a:ext cx="4752975" cy="971550"/>
        </p:xfrm>
        <a:graphic>
          <a:graphicData uri="http://schemas.openxmlformats.org/presentationml/2006/ole">
            <p:oleObj spid="_x0000_s3457" name="Equation" r:id="rId8" imgW="1790700" imgH="368300" progId="Equation.3">
              <p:embed/>
            </p:oleObj>
          </a:graphicData>
        </a:graphic>
      </p:graphicFrame>
      <p:sp>
        <p:nvSpPr>
          <p:cNvPr id="3460" name="Rectangle 388"/>
          <p:cNvSpPr>
            <a:spLocks noChangeArrowheads="1"/>
          </p:cNvSpPr>
          <p:nvPr/>
        </p:nvSpPr>
        <p:spPr bwMode="auto">
          <a:xfrm>
            <a:off x="0" y="21262975"/>
            <a:ext cx="30279975" cy="0"/>
          </a:xfrm>
          <a:prstGeom prst="rect">
            <a:avLst/>
          </a:prstGeom>
          <a:noFill/>
          <a:ln w="9525">
            <a:noFill/>
            <a:miter lim="800000"/>
            <a:headEnd/>
            <a:tailEnd/>
          </a:ln>
          <a:effectLst/>
        </p:spPr>
        <p:txBody>
          <a:bodyPr wrap="none" anchor="ctr">
            <a:spAutoFit/>
          </a:bodyPr>
          <a:lstStyle/>
          <a:p>
            <a:endParaRPr lang="en-US"/>
          </a:p>
        </p:txBody>
      </p:sp>
      <p:graphicFrame>
        <p:nvGraphicFramePr>
          <p:cNvPr id="3459" name="Object 387"/>
          <p:cNvGraphicFramePr>
            <a:graphicFrameLocks noChangeAspect="1"/>
          </p:cNvGraphicFramePr>
          <p:nvPr/>
        </p:nvGraphicFramePr>
        <p:xfrm>
          <a:off x="5202238" y="17283113"/>
          <a:ext cx="1152525" cy="490537"/>
        </p:xfrm>
        <a:graphic>
          <a:graphicData uri="http://schemas.openxmlformats.org/presentationml/2006/ole">
            <p:oleObj spid="_x0000_s3459" name="Equation" r:id="rId9" imgW="584454" imgH="254110" progId="Equation.3">
              <p:embed/>
            </p:oleObj>
          </a:graphicData>
        </a:graphic>
      </p:graphicFrame>
      <p:sp>
        <p:nvSpPr>
          <p:cNvPr id="3462" name="Rectangle 390"/>
          <p:cNvSpPr>
            <a:spLocks noChangeArrowheads="1"/>
          </p:cNvSpPr>
          <p:nvPr/>
        </p:nvSpPr>
        <p:spPr bwMode="auto">
          <a:xfrm>
            <a:off x="0" y="21253450"/>
            <a:ext cx="30279975" cy="0"/>
          </a:xfrm>
          <a:prstGeom prst="rect">
            <a:avLst/>
          </a:prstGeom>
          <a:noFill/>
          <a:ln w="9525">
            <a:noFill/>
            <a:miter lim="800000"/>
            <a:headEnd/>
            <a:tailEnd/>
          </a:ln>
          <a:effectLst/>
        </p:spPr>
        <p:txBody>
          <a:bodyPr wrap="none" anchor="ctr">
            <a:spAutoFit/>
          </a:bodyPr>
          <a:lstStyle/>
          <a:p>
            <a:endParaRPr lang="en-US"/>
          </a:p>
        </p:txBody>
      </p:sp>
      <p:graphicFrame>
        <p:nvGraphicFramePr>
          <p:cNvPr id="3461" name="Object 389"/>
          <p:cNvGraphicFramePr>
            <a:graphicFrameLocks noChangeAspect="1"/>
          </p:cNvGraphicFramePr>
          <p:nvPr/>
        </p:nvGraphicFramePr>
        <p:xfrm>
          <a:off x="14203363" y="17283113"/>
          <a:ext cx="936625" cy="460375"/>
        </p:xfrm>
        <a:graphic>
          <a:graphicData uri="http://schemas.openxmlformats.org/presentationml/2006/ole">
            <p:oleObj spid="_x0000_s3461" name="Equation" r:id="rId10" imgW="558800" imgH="266700" progId="Equation.3">
              <p:embed/>
            </p:oleObj>
          </a:graphicData>
        </a:graphic>
      </p:graphicFrame>
      <p:sp>
        <p:nvSpPr>
          <p:cNvPr id="3466" name="6 CuadroTexto"/>
          <p:cNvSpPr txBox="1">
            <a:spLocks noChangeArrowheads="1"/>
          </p:cNvSpPr>
          <p:nvPr/>
        </p:nvSpPr>
        <p:spPr bwMode="auto">
          <a:xfrm>
            <a:off x="18308638" y="32043688"/>
            <a:ext cx="11449050" cy="1552575"/>
          </a:xfrm>
          <a:prstGeom prst="rect">
            <a:avLst/>
          </a:prstGeom>
          <a:noFill/>
          <a:ln w="9525">
            <a:noFill/>
            <a:miter lim="800000"/>
            <a:headEnd/>
            <a:tailEnd/>
          </a:ln>
        </p:spPr>
        <p:txBody>
          <a:bodyPr>
            <a:spAutoFit/>
          </a:bodyPr>
          <a:lstStyle/>
          <a:p>
            <a:pPr algn="just"/>
            <a:r>
              <a:rPr lang="en-GB" sz="2400" b="1">
                <a:latin typeface="Times New Roman" pitchFamily="18" charset="0"/>
                <a:cs typeface="Times New Roman" pitchFamily="18" charset="0"/>
              </a:rPr>
              <a:t>Figure 3</a:t>
            </a:r>
            <a:r>
              <a:rPr lang="en-GB" sz="2400">
                <a:latin typeface="Times New Roman" pitchFamily="18" charset="0"/>
                <a:cs typeface="Times New Roman" pitchFamily="18" charset="0"/>
              </a:rPr>
              <a:t>:</a:t>
            </a:r>
            <a:r>
              <a:rPr lang="en-US" sz="2400">
                <a:latin typeface="Times New Roman" pitchFamily="18" charset="0"/>
                <a:cs typeface="Times New Roman" pitchFamily="18" charset="0"/>
              </a:rPr>
              <a:t> </a:t>
            </a:r>
            <a:r>
              <a:rPr lang="en-GB" sz="2400">
                <a:latin typeface="Times New Roman" pitchFamily="18" charset="0"/>
                <a:cs typeface="Times New Roman" pitchFamily="18" charset="0"/>
              </a:rPr>
              <a:t>Correlation between winter Niño 3 and spring precipitation (mm/day) for a) Niña events between 1951-1977 (Significant correlation higher than the 90% are lower than -0.551</a:t>
            </a:r>
            <a:r>
              <a:rPr lang="en-US" sz="2400">
                <a:latin typeface="Times New Roman" pitchFamily="18" charset="0"/>
                <a:cs typeface="Times New Roman" pitchFamily="18" charset="0"/>
              </a:rPr>
              <a:t>)</a:t>
            </a:r>
            <a:r>
              <a:rPr lang="en-GB" sz="2400">
                <a:latin typeface="Times New Roman" pitchFamily="18" charset="0"/>
                <a:cs typeface="Times New Roman" pitchFamily="18" charset="0"/>
              </a:rPr>
              <a:t> b) Niño events between 1978-2006 (Significant correlation higher than the 90% are higher than 0.688</a:t>
            </a:r>
            <a:r>
              <a:rPr lang="en-US" sz="2400">
                <a:latin typeface="Times New Roman" pitchFamily="18" charset="0"/>
                <a:cs typeface="Times New Roman" pitchFamily="18" charset="0"/>
              </a:rPr>
              <a:t>). The values inside the interval ±0.2 are not represented</a:t>
            </a:r>
            <a:endParaRPr lang="es-ES" sz="2400">
              <a:latin typeface="Times New Roman" pitchFamily="18" charset="0"/>
              <a:cs typeface="Times New Roman" pitchFamily="18" charset="0"/>
            </a:endParaRPr>
          </a:p>
        </p:txBody>
      </p:sp>
      <p:sp>
        <p:nvSpPr>
          <p:cNvPr id="3467" name="6 CuadroTexto"/>
          <p:cNvSpPr txBox="1">
            <a:spLocks noChangeArrowheads="1"/>
          </p:cNvSpPr>
          <p:nvPr/>
        </p:nvSpPr>
        <p:spPr bwMode="auto">
          <a:xfrm>
            <a:off x="593725" y="24050625"/>
            <a:ext cx="17283113" cy="2227263"/>
          </a:xfrm>
          <a:prstGeom prst="rect">
            <a:avLst/>
          </a:prstGeom>
          <a:noFill/>
          <a:ln w="9525">
            <a:noFill/>
            <a:miter lim="800000"/>
            <a:headEnd/>
            <a:tailEnd/>
          </a:ln>
        </p:spPr>
        <p:txBody>
          <a:bodyPr>
            <a:spAutoFit/>
          </a:bodyPr>
          <a:lstStyle/>
          <a:p>
            <a:r>
              <a:rPr lang="en-GB" sz="2800">
                <a:latin typeface="Times New Roman" pitchFamily="18" charset="0"/>
                <a:cs typeface="Times New Roman" pitchFamily="18" charset="0"/>
              </a:rPr>
              <a:t>The behaviour of SST was analyzed in the years with extreme events of the spring NWIPR</a:t>
            </a:r>
          </a:p>
          <a:p>
            <a:r>
              <a:rPr lang="en-GB" sz="2800">
                <a:latin typeface="Times New Roman" pitchFamily="18" charset="0"/>
                <a:cs typeface="Times New Roman" pitchFamily="18" charset="0"/>
              </a:rPr>
              <a:t>The formation of la Niña event can be observed in the SSTA for the minimum NWIPR events between 1951-1977 (figure 4a). </a:t>
            </a:r>
          </a:p>
          <a:p>
            <a:r>
              <a:rPr lang="en-GB" sz="2800">
                <a:latin typeface="Times New Roman" pitchFamily="18" charset="0"/>
                <a:cs typeface="Times New Roman" pitchFamily="18" charset="0"/>
              </a:rPr>
              <a:t>If the SSTA after the climate shift is analysed during the years with positive NWIPR events (figure 4b) the formation of a Niño event in the Equatorial Pacific can be seen.</a:t>
            </a:r>
            <a:endParaRPr lang="es-ES" sz="2800">
              <a:latin typeface="Times New Roman" pitchFamily="18" charset="0"/>
              <a:cs typeface="Times New Roman" pitchFamily="18" charset="0"/>
            </a:endParaRPr>
          </a:p>
        </p:txBody>
      </p:sp>
      <p:sp>
        <p:nvSpPr>
          <p:cNvPr id="3544" name="Rectangle 472"/>
          <p:cNvSpPr>
            <a:spLocks noChangeArrowheads="1"/>
          </p:cNvSpPr>
          <p:nvPr/>
        </p:nvSpPr>
        <p:spPr bwMode="auto">
          <a:xfrm>
            <a:off x="1239838" y="32656463"/>
            <a:ext cx="15555912" cy="1187450"/>
          </a:xfrm>
          <a:prstGeom prst="rect">
            <a:avLst/>
          </a:prstGeom>
          <a:noFill/>
          <a:ln w="9525">
            <a:noFill/>
            <a:miter lim="800000"/>
            <a:headEnd/>
            <a:tailEnd/>
          </a:ln>
          <a:effectLst/>
        </p:spPr>
        <p:txBody>
          <a:bodyPr anchor="ctr">
            <a:spAutoFit/>
          </a:bodyPr>
          <a:lstStyle/>
          <a:p>
            <a:pPr eaLnBrk="0" hangingPunct="0"/>
            <a:r>
              <a:rPr lang="en-GB" sz="2400" b="1">
                <a:latin typeface="Times New Roman" pitchFamily="18" charset="0"/>
                <a:cs typeface="Times New Roman" pitchFamily="18" charset="0"/>
              </a:rPr>
              <a:t>Figure 4:</a:t>
            </a:r>
            <a:r>
              <a:rPr lang="en-GB" sz="2400">
                <a:latin typeface="Times New Roman" pitchFamily="18" charset="0"/>
                <a:cs typeface="Times New Roman" pitchFamily="18" charset="0"/>
              </a:rPr>
              <a:t> a) SSTA (ºC) for the NWIPR minimum extremes of the subperiod between 1951 and 1977 b) SSTA (ºC) for the NWIPR maximum extremes of the subperiod between 1978 and 2006. The white regions represent the SSTA with a value less than ± 0.1. The areas inside the contours present a signification higher that 90%</a:t>
            </a:r>
          </a:p>
        </p:txBody>
      </p:sp>
      <p:pic>
        <p:nvPicPr>
          <p:cNvPr id="3546" name="Picture 474" descr="fc_pos_D77_bis"/>
          <p:cNvPicPr>
            <a:picLocks noChangeAspect="1" noChangeArrowheads="1"/>
          </p:cNvPicPr>
          <p:nvPr/>
        </p:nvPicPr>
        <p:blipFill>
          <a:blip r:embed="rId11"/>
          <a:srcRect l="10652" t="11168" r="7860" b="18269"/>
          <a:stretch>
            <a:fillRect/>
          </a:stretch>
        </p:blipFill>
        <p:spPr bwMode="auto">
          <a:xfrm>
            <a:off x="23925213" y="33772475"/>
            <a:ext cx="4752975" cy="3086100"/>
          </a:xfrm>
          <a:prstGeom prst="rect">
            <a:avLst/>
          </a:prstGeom>
          <a:noFill/>
          <a:ln w="9525">
            <a:noFill/>
            <a:miter lim="800000"/>
            <a:headEnd/>
            <a:tailEnd/>
          </a:ln>
        </p:spPr>
      </p:pic>
      <p:sp>
        <p:nvSpPr>
          <p:cNvPr id="3548" name="6 CuadroTexto"/>
          <p:cNvSpPr txBox="1">
            <a:spLocks noChangeArrowheads="1"/>
          </p:cNvSpPr>
          <p:nvPr/>
        </p:nvSpPr>
        <p:spPr bwMode="auto">
          <a:xfrm>
            <a:off x="593725" y="34204275"/>
            <a:ext cx="17138650" cy="3935413"/>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In order to understand how the ENSO signal is transmitted to European regions the analysis </a:t>
            </a:r>
            <a:r>
              <a:rPr lang="en-GB" sz="2800">
                <a:latin typeface="Times New Roman" pitchFamily="18" charset="0"/>
                <a:cs typeface="Times New Roman" pitchFamily="18" charset="0"/>
              </a:rPr>
              <a:t>of the streamfunction at 200 hPa were made</a:t>
            </a:r>
            <a:r>
              <a:rPr lang="es-ES" sz="2800">
                <a:latin typeface="Times New Roman" pitchFamily="18" charset="0"/>
                <a:cs typeface="Times New Roman" pitchFamily="18" charset="0"/>
              </a:rPr>
              <a:t>.</a:t>
            </a:r>
          </a:p>
          <a:p>
            <a:r>
              <a:rPr lang="en-GB" sz="2800">
                <a:latin typeface="Times New Roman" pitchFamily="18" charset="0"/>
                <a:cs typeface="Times New Roman" pitchFamily="18" charset="0"/>
              </a:rPr>
              <a:t>For the first period (1951-1977) (figure 5a) the streamfunction over the entire European continent presents positive anomalies if the minimum NWIPR events are considered. This fact can justify the high correlation between spring SLP and Niño 3 observed for this period in figure 2a and the rainfall diminution</a:t>
            </a:r>
            <a:r>
              <a:rPr lang="es-ES" sz="2800">
                <a:latin typeface="Times New Roman" pitchFamily="18" charset="0"/>
                <a:cs typeface="Times New Roman" pitchFamily="18" charset="0"/>
              </a:rPr>
              <a:t>.</a:t>
            </a:r>
            <a:endParaRPr lang="en-GB" sz="2800">
              <a:latin typeface="Times New Roman" pitchFamily="18" charset="0"/>
              <a:cs typeface="Times New Roman" pitchFamily="18" charset="0"/>
            </a:endParaRPr>
          </a:p>
          <a:p>
            <a:r>
              <a:rPr lang="en-GB" sz="2800">
                <a:latin typeface="Times New Roman" pitchFamily="18" charset="0"/>
                <a:cs typeface="Times New Roman" pitchFamily="18" charset="0"/>
              </a:rPr>
              <a:t>After the </a:t>
            </a:r>
            <a:r>
              <a:rPr lang="en-US" sz="2800">
                <a:latin typeface="Times New Roman" pitchFamily="18" charset="0"/>
                <a:cs typeface="Times New Roman" pitchFamily="18" charset="0"/>
              </a:rPr>
              <a:t>climate shift</a:t>
            </a:r>
            <a:r>
              <a:rPr lang="en-GB" sz="2800">
                <a:latin typeface="Times New Roman" pitchFamily="18" charset="0"/>
                <a:cs typeface="Times New Roman" pitchFamily="18" charset="0"/>
              </a:rPr>
              <a:t> (1978-2006) for the maximum NWIPR events appears a positive streamfunction centre near South America, coinciding with the positive SSTA centre (figure 5b) located right next to the Chile coast. An arch patter appears starting in this position and ending over the Iberian Peninsula. The Rosbby wave will moves through the east, reaching the southwest Europe with a negative streamfunction centre.</a:t>
            </a:r>
            <a:endParaRPr lang="es-ES" sz="2800">
              <a:latin typeface="Times New Roman" pitchFamily="18" charset="0"/>
              <a:cs typeface="Times New Roman" pitchFamily="18" charset="0"/>
            </a:endParaRPr>
          </a:p>
        </p:txBody>
      </p:sp>
      <p:sp>
        <p:nvSpPr>
          <p:cNvPr id="3549" name="Rectangle 477"/>
          <p:cNvSpPr>
            <a:spLocks noChangeArrowheads="1"/>
          </p:cNvSpPr>
          <p:nvPr/>
        </p:nvSpPr>
        <p:spPr bwMode="auto">
          <a:xfrm>
            <a:off x="18235613" y="37123688"/>
            <a:ext cx="11666537" cy="1187450"/>
          </a:xfrm>
          <a:prstGeom prst="rect">
            <a:avLst/>
          </a:prstGeom>
          <a:noFill/>
          <a:ln w="9525">
            <a:noFill/>
            <a:miter lim="800000"/>
            <a:headEnd/>
            <a:tailEnd/>
          </a:ln>
          <a:effectLst/>
        </p:spPr>
        <p:txBody>
          <a:bodyPr anchor="ctr">
            <a:spAutoFit/>
          </a:bodyPr>
          <a:lstStyle/>
          <a:p>
            <a:pPr eaLnBrk="0" hangingPunct="0"/>
            <a:r>
              <a:rPr lang="en-GB" sz="2400" b="1">
                <a:latin typeface="Times New Roman" pitchFamily="18" charset="0"/>
                <a:cs typeface="Times New Roman" pitchFamily="18" charset="0"/>
              </a:rPr>
              <a:t>Figure 5:</a:t>
            </a:r>
            <a:r>
              <a:rPr lang="en-GB" sz="2400">
                <a:latin typeface="Times New Roman" pitchFamily="18" charset="0"/>
                <a:cs typeface="Times New Roman" pitchFamily="18" charset="0"/>
              </a:rPr>
              <a:t> Spring streamfunction (10</a:t>
            </a:r>
            <a:r>
              <a:rPr lang="en-GB" sz="2400" baseline="30000">
                <a:latin typeface="Times New Roman" pitchFamily="18" charset="0"/>
                <a:cs typeface="Times New Roman" pitchFamily="18" charset="0"/>
              </a:rPr>
              <a:t>7</a:t>
            </a:r>
            <a:r>
              <a:rPr lang="en-GB" sz="2400">
                <a:latin typeface="Times New Roman" pitchFamily="18" charset="0"/>
                <a:cs typeface="Times New Roman" pitchFamily="18" charset="0"/>
              </a:rPr>
              <a:t> m2/s) anomaly at 200hPa a) for the maximum NWIPR extreme events in the period 1978-2006 b) for the minimum NWIPR extreme events in the period 1951-1977. The areas inside the contours present a signification higher that 90%</a:t>
            </a:r>
          </a:p>
        </p:txBody>
      </p:sp>
      <p:sp>
        <p:nvSpPr>
          <p:cNvPr id="3555" name="Line 483"/>
          <p:cNvSpPr>
            <a:spLocks noChangeShapeType="1"/>
          </p:cNvSpPr>
          <p:nvPr/>
        </p:nvSpPr>
        <p:spPr bwMode="auto">
          <a:xfrm>
            <a:off x="19892963" y="12746038"/>
            <a:ext cx="2303462" cy="287337"/>
          </a:xfrm>
          <a:prstGeom prst="line">
            <a:avLst/>
          </a:prstGeom>
          <a:noFill/>
          <a:ln w="28575">
            <a:solidFill>
              <a:srgbClr val="0000FF"/>
            </a:solidFill>
            <a:round/>
            <a:headEnd/>
            <a:tailEnd type="triangle" w="med" len="med"/>
          </a:ln>
          <a:effectLst/>
        </p:spPr>
        <p:txBody>
          <a:bodyPr/>
          <a:lstStyle/>
          <a:p>
            <a:endParaRPr lang="en-US"/>
          </a:p>
        </p:txBody>
      </p:sp>
      <p:sp>
        <p:nvSpPr>
          <p:cNvPr id="3593" name="6 CuadroTexto"/>
          <p:cNvSpPr txBox="1">
            <a:spLocks noChangeArrowheads="1"/>
          </p:cNvSpPr>
          <p:nvPr/>
        </p:nvSpPr>
        <p:spPr bwMode="auto">
          <a:xfrm>
            <a:off x="6786563" y="41419463"/>
            <a:ext cx="22899687" cy="1249362"/>
          </a:xfrm>
          <a:prstGeom prst="rect">
            <a:avLst/>
          </a:prstGeom>
          <a:noFill/>
          <a:ln w="9525">
            <a:noFill/>
            <a:miter lim="800000"/>
            <a:headEnd/>
            <a:tailEnd/>
          </a:ln>
        </p:spPr>
        <p:txBody>
          <a:bodyPr>
            <a:spAutoFit/>
          </a:bodyPr>
          <a:lstStyle/>
          <a:p>
            <a:pPr algn="just"/>
            <a:r>
              <a:rPr lang="es-ES" sz="2800" b="1">
                <a:solidFill>
                  <a:schemeClr val="hlink"/>
                </a:solidFill>
                <a:latin typeface="Times New Roman" pitchFamily="18" charset="0"/>
                <a:cs typeface="Times New Roman" pitchFamily="18" charset="0"/>
              </a:rPr>
              <a:t>References.</a:t>
            </a:r>
          </a:p>
          <a:p>
            <a:pPr algn="just"/>
            <a:r>
              <a:rPr lang="en-GB" sz="2400">
                <a:latin typeface="Times New Roman" pitchFamily="18" charset="0"/>
                <a:cs typeface="Times New Roman" pitchFamily="18" charset="0"/>
              </a:rPr>
              <a:t>Lorenzo M.N., J.J. Taboada, I. Iglesias and M. Gómez-Gesteira (2010): </a:t>
            </a:r>
            <a:r>
              <a:rPr lang="en-US" sz="2400">
                <a:latin typeface="Times New Roman" pitchFamily="18" charset="0"/>
                <a:cs typeface="Times New Roman" pitchFamily="18" charset="0"/>
              </a:rPr>
              <a:t>Predictability of the spring rainfall in North-west of Iberian from sea surfaces temperatures of ENSO areas. (</a:t>
            </a:r>
            <a:r>
              <a:rPr lang="en-US" sz="2400" i="1">
                <a:latin typeface="Times New Roman" pitchFamily="18" charset="0"/>
                <a:cs typeface="Times New Roman" pitchFamily="18" charset="0"/>
              </a:rPr>
              <a:t>Climatic Change</a:t>
            </a:r>
            <a:r>
              <a:rPr lang="en-GB" sz="2400">
                <a:latin typeface="Times New Roman" pitchFamily="18" charset="0"/>
                <a:cs typeface="Times New Roman" pitchFamily="18" charset="0"/>
              </a:rPr>
              <a:t>) DOI: 10.1007/s10584-010-9991-6</a:t>
            </a:r>
            <a:r>
              <a:rPr lang="es-ES" sz="2400">
                <a:latin typeface="Times New Roman" pitchFamily="18" charset="0"/>
                <a:cs typeface="Times New Roman" pitchFamily="18" charset="0"/>
              </a:rPr>
              <a:t> </a:t>
            </a:r>
          </a:p>
        </p:txBody>
      </p:sp>
      <p:grpSp>
        <p:nvGrpSpPr>
          <p:cNvPr id="3725" name="Group 653"/>
          <p:cNvGrpSpPr>
            <a:grpSpLocks/>
          </p:cNvGrpSpPr>
          <p:nvPr/>
        </p:nvGrpSpPr>
        <p:grpSpPr bwMode="auto">
          <a:xfrm>
            <a:off x="18595975" y="17976850"/>
            <a:ext cx="10944225" cy="7658100"/>
            <a:chOff x="11714" y="11324"/>
            <a:chExt cx="6894" cy="4824"/>
          </a:xfrm>
        </p:grpSpPr>
        <p:grpSp>
          <p:nvGrpSpPr>
            <p:cNvPr id="3444" name="Group 372"/>
            <p:cNvGrpSpPr>
              <a:grpSpLocks/>
            </p:cNvGrpSpPr>
            <p:nvPr/>
          </p:nvGrpSpPr>
          <p:grpSpPr bwMode="auto">
            <a:xfrm>
              <a:off x="11714" y="11453"/>
              <a:ext cx="6894" cy="4695"/>
              <a:chOff x="8086" y="8437"/>
              <a:chExt cx="6894" cy="4695"/>
            </a:xfrm>
          </p:grpSpPr>
          <p:pic>
            <p:nvPicPr>
              <p:cNvPr id="3439" name="Picture 367" descr="SLP-Niño_78-06_JUNTAS"/>
              <p:cNvPicPr>
                <a:picLocks noChangeAspect="1" noChangeArrowheads="1"/>
              </p:cNvPicPr>
              <p:nvPr/>
            </p:nvPicPr>
            <p:blipFill>
              <a:blip r:embed="rId12"/>
              <a:srcRect/>
              <a:stretch>
                <a:fillRect/>
              </a:stretch>
            </p:blipFill>
            <p:spPr bwMode="auto">
              <a:xfrm>
                <a:off x="11578" y="10660"/>
                <a:ext cx="3402" cy="2136"/>
              </a:xfrm>
              <a:prstGeom prst="rect">
                <a:avLst/>
              </a:prstGeom>
              <a:noFill/>
              <a:ln w="9525">
                <a:noFill/>
                <a:miter lim="800000"/>
                <a:headEnd/>
                <a:tailEnd/>
              </a:ln>
            </p:spPr>
          </p:pic>
          <p:pic>
            <p:nvPicPr>
              <p:cNvPr id="3440" name="Picture 368" descr="SLP-Niño_51-77_JUNTAS"/>
              <p:cNvPicPr>
                <a:picLocks noChangeAspect="1" noChangeArrowheads="1"/>
              </p:cNvPicPr>
              <p:nvPr/>
            </p:nvPicPr>
            <p:blipFill>
              <a:blip r:embed="rId13"/>
              <a:srcRect/>
              <a:stretch>
                <a:fillRect/>
              </a:stretch>
            </p:blipFill>
            <p:spPr bwMode="auto">
              <a:xfrm>
                <a:off x="11578" y="8437"/>
                <a:ext cx="3402" cy="2136"/>
              </a:xfrm>
              <a:prstGeom prst="rect">
                <a:avLst/>
              </a:prstGeom>
              <a:noFill/>
              <a:ln w="9525">
                <a:noFill/>
                <a:miter lim="800000"/>
                <a:headEnd/>
                <a:tailEnd/>
              </a:ln>
            </p:spPr>
          </p:pic>
          <p:pic>
            <p:nvPicPr>
              <p:cNvPr id="3441" name="Picture 369" descr="SLP-Niña_78-06_JUNTAS"/>
              <p:cNvPicPr>
                <a:picLocks noChangeAspect="1" noChangeArrowheads="1"/>
              </p:cNvPicPr>
              <p:nvPr/>
            </p:nvPicPr>
            <p:blipFill>
              <a:blip r:embed="rId14"/>
              <a:srcRect/>
              <a:stretch>
                <a:fillRect/>
              </a:stretch>
            </p:blipFill>
            <p:spPr bwMode="auto">
              <a:xfrm>
                <a:off x="8086" y="10660"/>
                <a:ext cx="3402" cy="2136"/>
              </a:xfrm>
              <a:prstGeom prst="rect">
                <a:avLst/>
              </a:prstGeom>
              <a:noFill/>
              <a:ln w="9525">
                <a:noFill/>
                <a:miter lim="800000"/>
                <a:headEnd/>
                <a:tailEnd/>
              </a:ln>
            </p:spPr>
          </p:pic>
          <p:pic>
            <p:nvPicPr>
              <p:cNvPr id="3442" name="Picture 370" descr="SLP-Niña_51-77_JUNTAS"/>
              <p:cNvPicPr>
                <a:picLocks noChangeAspect="1" noChangeArrowheads="1"/>
              </p:cNvPicPr>
              <p:nvPr/>
            </p:nvPicPr>
            <p:blipFill>
              <a:blip r:embed="rId15"/>
              <a:srcRect/>
              <a:stretch>
                <a:fillRect/>
              </a:stretch>
            </p:blipFill>
            <p:spPr bwMode="auto">
              <a:xfrm>
                <a:off x="8086" y="8437"/>
                <a:ext cx="3402" cy="2136"/>
              </a:xfrm>
              <a:prstGeom prst="rect">
                <a:avLst/>
              </a:prstGeom>
              <a:noFill/>
              <a:ln w="9525">
                <a:noFill/>
                <a:miter lim="800000"/>
                <a:headEnd/>
                <a:tailEnd/>
              </a:ln>
            </p:spPr>
          </p:pic>
          <p:pic>
            <p:nvPicPr>
              <p:cNvPr id="3443" name="Picture 371" descr="COLORBAR"/>
              <p:cNvPicPr>
                <a:picLocks noChangeAspect="1" noChangeArrowheads="1"/>
              </p:cNvPicPr>
              <p:nvPr/>
            </p:nvPicPr>
            <p:blipFill>
              <a:blip r:embed="rId16"/>
              <a:srcRect/>
              <a:stretch>
                <a:fillRect/>
              </a:stretch>
            </p:blipFill>
            <p:spPr bwMode="auto">
              <a:xfrm>
                <a:off x="10037" y="12796"/>
                <a:ext cx="2994" cy="336"/>
              </a:xfrm>
              <a:prstGeom prst="rect">
                <a:avLst/>
              </a:prstGeom>
              <a:noFill/>
              <a:ln w="9525">
                <a:noFill/>
                <a:miter lim="800000"/>
                <a:headEnd/>
                <a:tailEnd/>
              </a:ln>
            </p:spPr>
          </p:pic>
        </p:grpSp>
        <p:sp>
          <p:nvSpPr>
            <p:cNvPr id="3594" name="Text Box 522"/>
            <p:cNvSpPr txBox="1">
              <a:spLocks noChangeArrowheads="1"/>
            </p:cNvSpPr>
            <p:nvPr/>
          </p:nvSpPr>
          <p:spPr bwMode="auto">
            <a:xfrm>
              <a:off x="12803" y="11324"/>
              <a:ext cx="544" cy="288"/>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sp>
          <p:nvSpPr>
            <p:cNvPr id="3595" name="Text Box 523"/>
            <p:cNvSpPr txBox="1">
              <a:spLocks noChangeArrowheads="1"/>
            </p:cNvSpPr>
            <p:nvPr/>
          </p:nvSpPr>
          <p:spPr bwMode="auto">
            <a:xfrm>
              <a:off x="16296" y="11340"/>
              <a:ext cx="544" cy="288"/>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sp>
          <p:nvSpPr>
            <p:cNvPr id="3596" name="Text Box 524"/>
            <p:cNvSpPr txBox="1">
              <a:spLocks noChangeArrowheads="1"/>
            </p:cNvSpPr>
            <p:nvPr/>
          </p:nvSpPr>
          <p:spPr bwMode="auto">
            <a:xfrm>
              <a:off x="12803" y="13547"/>
              <a:ext cx="544" cy="288"/>
            </a:xfrm>
            <a:prstGeom prst="rect">
              <a:avLst/>
            </a:prstGeom>
            <a:noFill/>
            <a:ln w="9525">
              <a:noFill/>
              <a:miter lim="800000"/>
              <a:headEnd/>
              <a:tailEnd/>
            </a:ln>
            <a:effectLst/>
          </p:spPr>
          <p:txBody>
            <a:bodyPr>
              <a:spAutoFit/>
            </a:bodyPr>
            <a:lstStyle/>
            <a:p>
              <a:pPr defTabSz="914400">
                <a:spcBef>
                  <a:spcPct val="50000"/>
                </a:spcBef>
              </a:pPr>
              <a:r>
                <a:rPr lang="es-ES" sz="2400"/>
                <a:t>c)</a:t>
              </a:r>
            </a:p>
          </p:txBody>
        </p:sp>
        <p:sp>
          <p:nvSpPr>
            <p:cNvPr id="3597" name="Text Box 525"/>
            <p:cNvSpPr txBox="1">
              <a:spLocks noChangeArrowheads="1"/>
            </p:cNvSpPr>
            <p:nvPr/>
          </p:nvSpPr>
          <p:spPr bwMode="auto">
            <a:xfrm>
              <a:off x="16296" y="13547"/>
              <a:ext cx="544" cy="288"/>
            </a:xfrm>
            <a:prstGeom prst="rect">
              <a:avLst/>
            </a:prstGeom>
            <a:noFill/>
            <a:ln w="9525">
              <a:noFill/>
              <a:miter lim="800000"/>
              <a:headEnd/>
              <a:tailEnd/>
            </a:ln>
            <a:effectLst/>
          </p:spPr>
          <p:txBody>
            <a:bodyPr>
              <a:spAutoFit/>
            </a:bodyPr>
            <a:lstStyle/>
            <a:p>
              <a:pPr defTabSz="914400">
                <a:spcBef>
                  <a:spcPct val="50000"/>
                </a:spcBef>
              </a:pPr>
              <a:r>
                <a:rPr lang="es-ES" sz="2400"/>
                <a:t>d)</a:t>
              </a:r>
            </a:p>
          </p:txBody>
        </p:sp>
      </p:grpSp>
      <p:grpSp>
        <p:nvGrpSpPr>
          <p:cNvPr id="3683" name="Group 611"/>
          <p:cNvGrpSpPr>
            <a:grpSpLocks/>
          </p:cNvGrpSpPr>
          <p:nvPr/>
        </p:nvGrpSpPr>
        <p:grpSpPr bwMode="auto">
          <a:xfrm>
            <a:off x="882650" y="26282650"/>
            <a:ext cx="16057563" cy="6192838"/>
            <a:chOff x="556" y="16556"/>
            <a:chExt cx="10115" cy="3901"/>
          </a:xfrm>
        </p:grpSpPr>
        <p:grpSp>
          <p:nvGrpSpPr>
            <p:cNvPr id="3592" name="Group 520"/>
            <p:cNvGrpSpPr>
              <a:grpSpLocks/>
            </p:cNvGrpSpPr>
            <p:nvPr/>
          </p:nvGrpSpPr>
          <p:grpSpPr bwMode="auto">
            <a:xfrm>
              <a:off x="556" y="16692"/>
              <a:ext cx="4989" cy="3765"/>
              <a:chOff x="601" y="17101"/>
              <a:chExt cx="4275" cy="3039"/>
            </a:xfrm>
          </p:grpSpPr>
          <p:pic>
            <p:nvPicPr>
              <p:cNvPr id="3487" name="Picture 415" descr="sst_ex_neg_A77"/>
              <p:cNvPicPr>
                <a:picLocks noChangeAspect="1" noChangeArrowheads="1"/>
              </p:cNvPicPr>
              <p:nvPr/>
            </p:nvPicPr>
            <p:blipFill>
              <a:blip r:embed="rId17"/>
              <a:srcRect l="57191" t="8226" r="7860" b="60760"/>
              <a:stretch>
                <a:fillRect/>
              </a:stretch>
            </p:blipFill>
            <p:spPr bwMode="auto">
              <a:xfrm>
                <a:off x="2762" y="17101"/>
                <a:ext cx="2114" cy="1356"/>
              </a:xfrm>
              <a:prstGeom prst="rect">
                <a:avLst/>
              </a:prstGeom>
              <a:noFill/>
              <a:ln w="9525">
                <a:noFill/>
                <a:miter lim="800000"/>
                <a:headEnd/>
                <a:tailEnd/>
              </a:ln>
            </p:spPr>
          </p:pic>
          <p:pic>
            <p:nvPicPr>
              <p:cNvPr id="3488" name="Picture 416" descr="sst_ex_neg_A77"/>
              <p:cNvPicPr>
                <a:picLocks noChangeAspect="1" noChangeArrowheads="1"/>
              </p:cNvPicPr>
              <p:nvPr/>
            </p:nvPicPr>
            <p:blipFill>
              <a:blip r:embed="rId17"/>
              <a:srcRect l="12143" t="8226" r="53137" b="60760"/>
              <a:stretch>
                <a:fillRect/>
              </a:stretch>
            </p:blipFill>
            <p:spPr bwMode="auto">
              <a:xfrm>
                <a:off x="601" y="17101"/>
                <a:ext cx="2114" cy="1363"/>
              </a:xfrm>
              <a:prstGeom prst="rect">
                <a:avLst/>
              </a:prstGeom>
              <a:noFill/>
              <a:ln w="9525">
                <a:noFill/>
                <a:miter lim="800000"/>
                <a:headEnd/>
                <a:tailEnd/>
              </a:ln>
            </p:spPr>
          </p:pic>
          <p:pic>
            <p:nvPicPr>
              <p:cNvPr id="3489" name="Picture 417" descr="sst_ex_neg_A77"/>
              <p:cNvPicPr>
                <a:picLocks noChangeAspect="1" noChangeArrowheads="1"/>
              </p:cNvPicPr>
              <p:nvPr/>
            </p:nvPicPr>
            <p:blipFill>
              <a:blip r:embed="rId17"/>
              <a:srcRect l="12283" t="53575" r="53137" b="15167"/>
              <a:stretch>
                <a:fillRect/>
              </a:stretch>
            </p:blipFill>
            <p:spPr bwMode="auto">
              <a:xfrm>
                <a:off x="601" y="18416"/>
                <a:ext cx="2092" cy="1378"/>
              </a:xfrm>
              <a:prstGeom prst="rect">
                <a:avLst/>
              </a:prstGeom>
              <a:noFill/>
              <a:ln w="9525">
                <a:noFill/>
                <a:miter lim="800000"/>
                <a:headEnd/>
                <a:tailEnd/>
              </a:ln>
            </p:spPr>
          </p:pic>
          <p:pic>
            <p:nvPicPr>
              <p:cNvPr id="3490" name="Picture 418" descr="sst_ex_neg_A77"/>
              <p:cNvPicPr>
                <a:picLocks noChangeAspect="1" noChangeArrowheads="1"/>
              </p:cNvPicPr>
              <p:nvPr/>
            </p:nvPicPr>
            <p:blipFill>
              <a:blip r:embed="rId17"/>
              <a:srcRect l="57191" t="53575" r="7860" b="15167"/>
              <a:stretch>
                <a:fillRect/>
              </a:stretch>
            </p:blipFill>
            <p:spPr bwMode="auto">
              <a:xfrm>
                <a:off x="2733" y="18416"/>
                <a:ext cx="2099" cy="1370"/>
              </a:xfrm>
              <a:prstGeom prst="rect">
                <a:avLst/>
              </a:prstGeom>
              <a:noFill/>
              <a:ln w="9525">
                <a:noFill/>
                <a:miter lim="800000"/>
                <a:headEnd/>
                <a:tailEnd/>
              </a:ln>
            </p:spPr>
          </p:pic>
          <p:pic>
            <p:nvPicPr>
              <p:cNvPr id="3491" name="Picture 419" descr="sst_ex_neg_A77"/>
              <p:cNvPicPr>
                <a:picLocks noChangeAspect="1" noChangeArrowheads="1"/>
              </p:cNvPicPr>
              <p:nvPr/>
            </p:nvPicPr>
            <p:blipFill>
              <a:blip r:embed="rId17"/>
              <a:srcRect l="33774" t="89996" r="30757" b="1297"/>
              <a:stretch>
                <a:fillRect/>
              </a:stretch>
            </p:blipFill>
            <p:spPr bwMode="auto">
              <a:xfrm>
                <a:off x="1781" y="19808"/>
                <a:ext cx="1846" cy="332"/>
              </a:xfrm>
              <a:prstGeom prst="rect">
                <a:avLst/>
              </a:prstGeom>
              <a:noFill/>
              <a:ln w="9525">
                <a:noFill/>
                <a:miter lim="800000"/>
                <a:headEnd/>
                <a:tailEnd/>
              </a:ln>
            </p:spPr>
          </p:pic>
        </p:grpSp>
        <p:grpSp>
          <p:nvGrpSpPr>
            <p:cNvPr id="3570" name="Group 498"/>
            <p:cNvGrpSpPr>
              <a:grpSpLocks/>
            </p:cNvGrpSpPr>
            <p:nvPr/>
          </p:nvGrpSpPr>
          <p:grpSpPr bwMode="auto">
            <a:xfrm>
              <a:off x="5863" y="16647"/>
              <a:ext cx="4808" cy="3720"/>
              <a:chOff x="6180" y="17055"/>
              <a:chExt cx="3991" cy="2976"/>
            </a:xfrm>
          </p:grpSpPr>
          <p:pic>
            <p:nvPicPr>
              <p:cNvPr id="3524" name="Picture 452" descr="sst_ex_pos_D77"/>
              <p:cNvPicPr>
                <a:picLocks noChangeAspect="1" noChangeArrowheads="1"/>
              </p:cNvPicPr>
              <p:nvPr/>
            </p:nvPicPr>
            <p:blipFill>
              <a:blip r:embed="rId18"/>
              <a:srcRect l="12602" t="53757" r="53833" b="13948"/>
              <a:stretch>
                <a:fillRect/>
              </a:stretch>
            </p:blipFill>
            <p:spPr bwMode="auto">
              <a:xfrm>
                <a:off x="6180" y="18389"/>
                <a:ext cx="1943" cy="1388"/>
              </a:xfrm>
              <a:prstGeom prst="rect">
                <a:avLst/>
              </a:prstGeom>
              <a:noFill/>
              <a:ln w="9525">
                <a:noFill/>
                <a:miter lim="800000"/>
                <a:headEnd/>
                <a:tailEnd/>
              </a:ln>
            </p:spPr>
          </p:pic>
          <p:pic>
            <p:nvPicPr>
              <p:cNvPr id="3527" name="Picture 455" descr="sst_ex_pos_D77"/>
              <p:cNvPicPr>
                <a:picLocks noChangeAspect="1" noChangeArrowheads="1"/>
              </p:cNvPicPr>
              <p:nvPr/>
            </p:nvPicPr>
            <p:blipFill>
              <a:blip r:embed="rId18"/>
              <a:srcRect l="57420" t="53757" r="8925" b="13948"/>
              <a:stretch>
                <a:fillRect/>
              </a:stretch>
            </p:blipFill>
            <p:spPr bwMode="auto">
              <a:xfrm>
                <a:off x="8176" y="18367"/>
                <a:ext cx="1964" cy="1410"/>
              </a:xfrm>
              <a:prstGeom prst="rect">
                <a:avLst/>
              </a:prstGeom>
              <a:noFill/>
              <a:ln w="9525">
                <a:noFill/>
                <a:miter lim="800000"/>
                <a:headEnd/>
                <a:tailEnd/>
              </a:ln>
            </p:spPr>
          </p:pic>
          <p:pic>
            <p:nvPicPr>
              <p:cNvPr id="3530" name="Picture 458" descr="sst_ex_pos_D77"/>
              <p:cNvPicPr>
                <a:picLocks noChangeAspect="1" noChangeArrowheads="1"/>
              </p:cNvPicPr>
              <p:nvPr/>
            </p:nvPicPr>
            <p:blipFill>
              <a:blip r:embed="rId18"/>
              <a:srcRect l="57184" t="7512" r="8917" b="61174"/>
              <a:stretch>
                <a:fillRect/>
              </a:stretch>
            </p:blipFill>
            <p:spPr bwMode="auto">
              <a:xfrm>
                <a:off x="8185" y="17055"/>
                <a:ext cx="1986" cy="1346"/>
              </a:xfrm>
              <a:prstGeom prst="rect">
                <a:avLst/>
              </a:prstGeom>
              <a:noFill/>
              <a:ln w="9525">
                <a:noFill/>
                <a:miter lim="800000"/>
                <a:headEnd/>
                <a:tailEnd/>
              </a:ln>
            </p:spPr>
          </p:pic>
          <p:pic>
            <p:nvPicPr>
              <p:cNvPr id="3556" name="Picture 484" descr="sst_ex_pos_D77"/>
              <p:cNvPicPr>
                <a:picLocks noChangeAspect="1" noChangeArrowheads="1"/>
              </p:cNvPicPr>
              <p:nvPr/>
            </p:nvPicPr>
            <p:blipFill>
              <a:blip r:embed="rId18"/>
              <a:srcRect l="34210" t="91205" r="29987" b="2188"/>
              <a:stretch>
                <a:fillRect/>
              </a:stretch>
            </p:blipFill>
            <p:spPr bwMode="auto">
              <a:xfrm>
                <a:off x="7224" y="19777"/>
                <a:ext cx="1850" cy="254"/>
              </a:xfrm>
              <a:prstGeom prst="rect">
                <a:avLst/>
              </a:prstGeom>
              <a:noFill/>
              <a:ln w="9525">
                <a:noFill/>
                <a:miter lim="800000"/>
                <a:headEnd/>
                <a:tailEnd/>
              </a:ln>
            </p:spPr>
          </p:pic>
          <p:pic>
            <p:nvPicPr>
              <p:cNvPr id="3557" name="Picture 485" descr="sst_ex_pos_D77"/>
              <p:cNvPicPr>
                <a:picLocks noChangeAspect="1" noChangeArrowheads="1"/>
              </p:cNvPicPr>
              <p:nvPr/>
            </p:nvPicPr>
            <p:blipFill>
              <a:blip r:embed="rId18"/>
              <a:srcRect l="12769" t="7294" r="53729" b="61177"/>
              <a:stretch>
                <a:fillRect/>
              </a:stretch>
            </p:blipFill>
            <p:spPr bwMode="auto">
              <a:xfrm>
                <a:off x="6180" y="17055"/>
                <a:ext cx="1943" cy="1346"/>
              </a:xfrm>
              <a:prstGeom prst="rect">
                <a:avLst/>
              </a:prstGeom>
              <a:noFill/>
              <a:ln w="9525">
                <a:noFill/>
                <a:miter lim="800000"/>
                <a:headEnd/>
                <a:tailEnd/>
              </a:ln>
            </p:spPr>
          </p:pic>
        </p:grpSp>
        <p:sp>
          <p:nvSpPr>
            <p:cNvPr id="3598" name="Text Box 526"/>
            <p:cNvSpPr txBox="1">
              <a:spLocks noChangeArrowheads="1"/>
            </p:cNvSpPr>
            <p:nvPr/>
          </p:nvSpPr>
          <p:spPr bwMode="auto">
            <a:xfrm>
              <a:off x="556" y="16556"/>
              <a:ext cx="544" cy="288"/>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sp>
          <p:nvSpPr>
            <p:cNvPr id="3599" name="Text Box 527"/>
            <p:cNvSpPr txBox="1">
              <a:spLocks noChangeArrowheads="1"/>
            </p:cNvSpPr>
            <p:nvPr/>
          </p:nvSpPr>
          <p:spPr bwMode="auto">
            <a:xfrm>
              <a:off x="5863" y="16602"/>
              <a:ext cx="544" cy="288"/>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grpSp>
      <p:grpSp>
        <p:nvGrpSpPr>
          <p:cNvPr id="3630" name="Group 558"/>
          <p:cNvGrpSpPr>
            <a:grpSpLocks/>
          </p:cNvGrpSpPr>
          <p:nvPr/>
        </p:nvGrpSpPr>
        <p:grpSpPr bwMode="auto">
          <a:xfrm>
            <a:off x="19388138" y="28443238"/>
            <a:ext cx="8907462" cy="3455987"/>
            <a:chOff x="12213" y="17917"/>
            <a:chExt cx="5611" cy="2177"/>
          </a:xfrm>
        </p:grpSpPr>
        <p:grpSp>
          <p:nvGrpSpPr>
            <p:cNvPr id="3463" name="Group 391"/>
            <p:cNvGrpSpPr>
              <a:grpSpLocks/>
            </p:cNvGrpSpPr>
            <p:nvPr/>
          </p:nvGrpSpPr>
          <p:grpSpPr bwMode="auto">
            <a:xfrm>
              <a:off x="12213" y="17917"/>
              <a:ext cx="5611" cy="2177"/>
              <a:chOff x="12991" y="10705"/>
              <a:chExt cx="5611" cy="2177"/>
            </a:xfrm>
          </p:grpSpPr>
          <p:pic>
            <p:nvPicPr>
              <p:cNvPr id="3464" name="Picture 392" descr="precip_pri_ninho3_inv_Ninhas_51-77_NEW"/>
              <p:cNvPicPr>
                <a:picLocks noChangeAspect="1" noChangeArrowheads="1"/>
              </p:cNvPicPr>
              <p:nvPr/>
            </p:nvPicPr>
            <p:blipFill>
              <a:blip r:embed="rId19"/>
              <a:srcRect l="11993" t="5647" r="6879" b="9177"/>
              <a:stretch>
                <a:fillRect/>
              </a:stretch>
            </p:blipFill>
            <p:spPr bwMode="auto">
              <a:xfrm>
                <a:off x="12991" y="10710"/>
                <a:ext cx="2760" cy="2172"/>
              </a:xfrm>
              <a:prstGeom prst="rect">
                <a:avLst/>
              </a:prstGeom>
              <a:noFill/>
              <a:ln w="9525">
                <a:noFill/>
                <a:miter lim="800000"/>
                <a:headEnd/>
                <a:tailEnd/>
              </a:ln>
            </p:spPr>
          </p:pic>
          <p:pic>
            <p:nvPicPr>
              <p:cNvPr id="3465" name="Picture 393" descr="precip_pri_ninho3_inv_Ninhos_78-06_NEW"/>
              <p:cNvPicPr>
                <a:picLocks noChangeAspect="1" noChangeArrowheads="1"/>
              </p:cNvPicPr>
              <p:nvPr/>
            </p:nvPicPr>
            <p:blipFill>
              <a:blip r:embed="rId20"/>
              <a:srcRect l="11816" t="5882" r="7054" b="9412"/>
              <a:stretch>
                <a:fillRect/>
              </a:stretch>
            </p:blipFill>
            <p:spPr bwMode="auto">
              <a:xfrm>
                <a:off x="15842" y="10705"/>
                <a:ext cx="2760" cy="2160"/>
              </a:xfrm>
              <a:prstGeom prst="rect">
                <a:avLst/>
              </a:prstGeom>
              <a:noFill/>
              <a:ln w="9525">
                <a:noFill/>
                <a:miter lim="800000"/>
                <a:headEnd/>
                <a:tailEnd/>
              </a:ln>
            </p:spPr>
          </p:pic>
        </p:grpSp>
        <p:sp>
          <p:nvSpPr>
            <p:cNvPr id="3600" name="Text Box 528"/>
            <p:cNvSpPr txBox="1">
              <a:spLocks noChangeArrowheads="1"/>
            </p:cNvSpPr>
            <p:nvPr/>
          </p:nvSpPr>
          <p:spPr bwMode="auto">
            <a:xfrm>
              <a:off x="12259" y="18083"/>
              <a:ext cx="544" cy="288"/>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sp>
          <p:nvSpPr>
            <p:cNvPr id="3601" name="Text Box 529"/>
            <p:cNvSpPr txBox="1">
              <a:spLocks noChangeArrowheads="1"/>
            </p:cNvSpPr>
            <p:nvPr/>
          </p:nvSpPr>
          <p:spPr bwMode="auto">
            <a:xfrm>
              <a:off x="15071" y="18099"/>
              <a:ext cx="544" cy="288"/>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grpSp>
      <p:sp>
        <p:nvSpPr>
          <p:cNvPr id="3602" name="Text Box 530"/>
          <p:cNvSpPr txBox="1">
            <a:spLocks noChangeArrowheads="1"/>
          </p:cNvSpPr>
          <p:nvPr/>
        </p:nvSpPr>
        <p:spPr bwMode="auto">
          <a:xfrm>
            <a:off x="24644350" y="33699450"/>
            <a:ext cx="863600" cy="457200"/>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sp>
        <p:nvSpPr>
          <p:cNvPr id="3603" name="Text Box 531"/>
          <p:cNvSpPr txBox="1">
            <a:spLocks noChangeArrowheads="1"/>
          </p:cNvSpPr>
          <p:nvPr/>
        </p:nvSpPr>
        <p:spPr bwMode="auto">
          <a:xfrm>
            <a:off x="19605625" y="33628013"/>
            <a:ext cx="863600" cy="457200"/>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sp>
        <p:nvSpPr>
          <p:cNvPr id="3606" name="Text Box 534"/>
          <p:cNvSpPr txBox="1">
            <a:spLocks noChangeArrowheads="1"/>
          </p:cNvSpPr>
          <p:nvPr/>
        </p:nvSpPr>
        <p:spPr bwMode="auto">
          <a:xfrm>
            <a:off x="24644350" y="33699450"/>
            <a:ext cx="863600" cy="457200"/>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sp>
        <p:nvSpPr>
          <p:cNvPr id="3607" name="Text Box 535"/>
          <p:cNvSpPr txBox="1">
            <a:spLocks noChangeArrowheads="1"/>
          </p:cNvSpPr>
          <p:nvPr/>
        </p:nvSpPr>
        <p:spPr bwMode="auto">
          <a:xfrm>
            <a:off x="19605625" y="33628013"/>
            <a:ext cx="863600" cy="457200"/>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grpSp>
        <p:nvGrpSpPr>
          <p:cNvPr id="3615" name="Group 543"/>
          <p:cNvGrpSpPr>
            <a:grpSpLocks/>
          </p:cNvGrpSpPr>
          <p:nvPr/>
        </p:nvGrpSpPr>
        <p:grpSpPr bwMode="auto">
          <a:xfrm>
            <a:off x="18876963" y="33628013"/>
            <a:ext cx="9801225" cy="3282950"/>
            <a:chOff x="11891" y="21183"/>
            <a:chExt cx="6174" cy="2068"/>
          </a:xfrm>
        </p:grpSpPr>
        <p:pic>
          <p:nvPicPr>
            <p:cNvPr id="3547" name="Picture 475" descr="fc_neg_A77_bis"/>
            <p:cNvPicPr>
              <a:picLocks noChangeAspect="1" noChangeArrowheads="1"/>
            </p:cNvPicPr>
            <p:nvPr/>
          </p:nvPicPr>
          <p:blipFill>
            <a:blip r:embed="rId21"/>
            <a:srcRect l="10652" t="11168" r="7860" b="18269"/>
            <a:stretch>
              <a:fillRect/>
            </a:stretch>
          </p:blipFill>
          <p:spPr bwMode="auto">
            <a:xfrm>
              <a:off x="11891" y="21274"/>
              <a:ext cx="3044" cy="1977"/>
            </a:xfrm>
            <a:prstGeom prst="rect">
              <a:avLst/>
            </a:prstGeom>
            <a:noFill/>
            <a:ln w="9525">
              <a:noFill/>
              <a:miter lim="800000"/>
              <a:headEnd/>
              <a:tailEnd/>
            </a:ln>
          </p:spPr>
        </p:pic>
        <p:pic>
          <p:nvPicPr>
            <p:cNvPr id="3608" name="Picture 536" descr="fc_pos_D77_bis"/>
            <p:cNvPicPr>
              <a:picLocks noChangeAspect="1" noChangeArrowheads="1"/>
            </p:cNvPicPr>
            <p:nvPr/>
          </p:nvPicPr>
          <p:blipFill>
            <a:blip r:embed="rId11"/>
            <a:srcRect l="10652" t="11168" r="7860" b="18269"/>
            <a:stretch>
              <a:fillRect/>
            </a:stretch>
          </p:blipFill>
          <p:spPr bwMode="auto">
            <a:xfrm>
              <a:off x="15071" y="21274"/>
              <a:ext cx="2994" cy="1944"/>
            </a:xfrm>
            <a:prstGeom prst="rect">
              <a:avLst/>
            </a:prstGeom>
            <a:noFill/>
            <a:ln w="9525">
              <a:noFill/>
              <a:miter lim="800000"/>
              <a:headEnd/>
              <a:tailEnd/>
            </a:ln>
          </p:spPr>
        </p:pic>
        <p:sp>
          <p:nvSpPr>
            <p:cNvPr id="3609" name="Text Box 537"/>
            <p:cNvSpPr txBox="1">
              <a:spLocks noChangeArrowheads="1"/>
            </p:cNvSpPr>
            <p:nvPr/>
          </p:nvSpPr>
          <p:spPr bwMode="auto">
            <a:xfrm>
              <a:off x="15524" y="21228"/>
              <a:ext cx="544" cy="288"/>
            </a:xfrm>
            <a:prstGeom prst="rect">
              <a:avLst/>
            </a:prstGeom>
            <a:noFill/>
            <a:ln w="9525">
              <a:noFill/>
              <a:miter lim="800000"/>
              <a:headEnd/>
              <a:tailEnd/>
            </a:ln>
            <a:effectLst/>
          </p:spPr>
          <p:txBody>
            <a:bodyPr>
              <a:spAutoFit/>
            </a:bodyPr>
            <a:lstStyle/>
            <a:p>
              <a:pPr defTabSz="914400">
                <a:spcBef>
                  <a:spcPct val="50000"/>
                </a:spcBef>
              </a:pPr>
              <a:r>
                <a:rPr lang="es-ES" sz="2400"/>
                <a:t>b)</a:t>
              </a:r>
            </a:p>
          </p:txBody>
        </p:sp>
        <p:sp>
          <p:nvSpPr>
            <p:cNvPr id="3610" name="Text Box 538"/>
            <p:cNvSpPr txBox="1">
              <a:spLocks noChangeArrowheads="1"/>
            </p:cNvSpPr>
            <p:nvPr/>
          </p:nvSpPr>
          <p:spPr bwMode="auto">
            <a:xfrm>
              <a:off x="12350" y="21183"/>
              <a:ext cx="544" cy="288"/>
            </a:xfrm>
            <a:prstGeom prst="rect">
              <a:avLst/>
            </a:prstGeom>
            <a:noFill/>
            <a:ln w="9525">
              <a:noFill/>
              <a:miter lim="800000"/>
              <a:headEnd/>
              <a:tailEnd/>
            </a:ln>
            <a:effectLst/>
          </p:spPr>
          <p:txBody>
            <a:bodyPr>
              <a:spAutoFit/>
            </a:bodyPr>
            <a:lstStyle/>
            <a:p>
              <a:pPr defTabSz="914400">
                <a:spcBef>
                  <a:spcPct val="50000"/>
                </a:spcBef>
              </a:pPr>
              <a:r>
                <a:rPr lang="es-ES" sz="2400"/>
                <a:t>a)</a:t>
              </a:r>
            </a:p>
          </p:txBody>
        </p:sp>
      </p:grpSp>
      <p:pic>
        <p:nvPicPr>
          <p:cNvPr id="3727" name="Picture 655" descr="CreativeCommons_Attribution_License"/>
          <p:cNvPicPr>
            <a:picLocks noChangeAspect="1" noChangeArrowheads="1"/>
          </p:cNvPicPr>
          <p:nvPr/>
        </p:nvPicPr>
        <p:blipFill>
          <a:blip r:embed="rId22"/>
          <a:srcRect/>
          <a:stretch>
            <a:fillRect/>
          </a:stretch>
        </p:blipFill>
        <p:spPr bwMode="auto">
          <a:xfrm>
            <a:off x="0" y="0"/>
            <a:ext cx="3835400" cy="1343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ster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poster_vertical</Template>
  <TotalTime>968</TotalTime>
  <Words>1447</Words>
  <Application>Microsoft Office PowerPoint</Application>
  <PresentationFormat>Custom</PresentationFormat>
  <Paragraphs>63</Paragraphs>
  <Slides>1</Slides>
  <Notes>0</Notes>
  <HiddenSlides>0</HiddenSlides>
  <MMClips>0</MMClips>
  <ScaleCrop>false</ScaleCrop>
  <HeadingPairs>
    <vt:vector size="8" baseType="variant">
      <vt:variant>
        <vt:lpstr>Fonts Used</vt:lpstr>
      </vt:variant>
      <vt:variant>
        <vt:i4>4</vt:i4>
      </vt:variant>
      <vt:variant>
        <vt:lpstr>Design Template</vt:lpstr>
      </vt:variant>
      <vt:variant>
        <vt:i4>2</vt:i4>
      </vt:variant>
      <vt:variant>
        <vt:lpstr>Embedded OLE Servers</vt:lpstr>
      </vt:variant>
      <vt:variant>
        <vt:i4>1</vt:i4>
      </vt:variant>
      <vt:variant>
        <vt:lpstr>Slide Titles</vt:lpstr>
      </vt:variant>
      <vt:variant>
        <vt:i4>1</vt:i4>
      </vt:variant>
    </vt:vector>
  </HeadingPairs>
  <TitlesOfParts>
    <vt:vector size="8" baseType="lpstr">
      <vt:lpstr>Arial</vt:lpstr>
      <vt:lpstr>Calibri</vt:lpstr>
      <vt:lpstr>Constantia</vt:lpstr>
      <vt:lpstr>Times New Roman</vt:lpstr>
      <vt:lpstr>poster_vertical</vt:lpstr>
      <vt:lpstr>1_poster_vertical</vt:lpstr>
      <vt:lpstr>Microsoft Editor de ecuaciones 3.0</vt:lpstr>
      <vt:lpstr>Slide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dc:creator>
  <cp:lastModifiedBy>iiglesias</cp:lastModifiedBy>
  <cp:revision>40</cp:revision>
  <dcterms:created xsi:type="dcterms:W3CDTF">2009-06-19T09:20:50Z</dcterms:created>
  <dcterms:modified xsi:type="dcterms:W3CDTF">2011-11-02T16:58:28Z</dcterms:modified>
</cp:coreProperties>
</file>