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277" r:id="rId3"/>
    <p:sldId id="299" r:id="rId4"/>
    <p:sldId id="265" r:id="rId5"/>
    <p:sldId id="266" r:id="rId6"/>
    <p:sldId id="284" r:id="rId7"/>
    <p:sldId id="267" r:id="rId8"/>
    <p:sldId id="285" r:id="rId9"/>
    <p:sldId id="268" r:id="rId10"/>
    <p:sldId id="280" r:id="rId11"/>
    <p:sldId id="286" r:id="rId12"/>
    <p:sldId id="300" r:id="rId13"/>
    <p:sldId id="301" r:id="rId14"/>
    <p:sldId id="302" r:id="rId15"/>
    <p:sldId id="303" r:id="rId16"/>
    <p:sldId id="287" r:id="rId17"/>
    <p:sldId id="293" r:id="rId18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FFCC"/>
    <a:srgbClr val="3333FF"/>
    <a:srgbClr val="844980"/>
    <a:srgbClr val="6B7427"/>
    <a:srgbClr val="EFDC1E"/>
    <a:srgbClr val="FF0000"/>
    <a:srgbClr val="FF9966"/>
    <a:srgbClr val="777777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90" autoAdjust="0"/>
  </p:normalViewPr>
  <p:slideViewPr>
    <p:cSldViewPr>
      <p:cViewPr>
        <p:scale>
          <a:sx n="80" d="100"/>
          <a:sy n="80" d="100"/>
        </p:scale>
        <p:origin x="-73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25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3BF0713-E25A-4F5C-AC95-86AC1ECC379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70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D4C40B1-13F5-4734-84E9-8135957485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30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CE227-A6B8-41F8-83ED-B58E92B04F44}" type="slidenum">
              <a:rPr lang="en-GB"/>
              <a:pPr/>
              <a:t>1</a:t>
            </a:fld>
            <a:endParaRPr lang="en-GB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2D9861-992A-4945-89E3-A5051C002772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94962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997C5-DEF9-40B4-944B-1A004228D4F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6473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0"/>
            <a:ext cx="2159000" cy="5876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0"/>
            <a:ext cx="6326188" cy="5876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39F430-7529-4847-953D-2CD91241BEF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123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0825" y="0"/>
            <a:ext cx="6049963" cy="1160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5" y="1484313"/>
            <a:ext cx="42418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484313"/>
            <a:ext cx="4243388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0825" y="3756025"/>
            <a:ext cx="4241800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56025"/>
            <a:ext cx="4243388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1F952D-D036-4A6B-9707-F68A5CC3DAD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74699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0"/>
            <a:ext cx="6049963" cy="1160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392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484313"/>
            <a:ext cx="4243388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756025"/>
            <a:ext cx="4243388" cy="2120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E12632-EC45-4AFC-878D-879E5A09B62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20891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A3567-1868-48F6-B908-F93C84547D4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00829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E734AB-FDD7-42E3-9DE2-ECD7314ADD3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3792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24180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84313"/>
            <a:ext cx="424338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16576-2E8E-4A77-9B58-99B688B3615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649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2EF9D4-DE63-40EC-8C42-3B4F6240A02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254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7B0C53-EB5C-4009-8DA8-C460DE32750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646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C64A35-FFE3-46FC-9517-9A1D1F6B5C6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123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14E389-CF00-4747-AF85-C13E7C305AB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4664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341371-E5E8-47A9-9B1F-369FECFD0B5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0477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0"/>
            <a:ext cx="6049963" cy="1160463"/>
          </a:xfrm>
          <a:prstGeom prst="rect">
            <a:avLst/>
          </a:prstGeom>
          <a:solidFill>
            <a:srgbClr val="B4CB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0" rIns="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3758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AB798A84-2162-4952-888E-4A758718AB9B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6267450"/>
            <a:ext cx="21320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250825" y="1243013"/>
            <a:ext cx="8637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4CB4C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2268538" y="5942013"/>
            <a:ext cx="4824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GB" sz="1800"/>
          </a:p>
        </p:txBody>
      </p:sp>
      <p:sp>
        <p:nvSpPr>
          <p:cNvPr id="12289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879475" y="1884363"/>
            <a:ext cx="72929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accent2"/>
                </a:solidFill>
              </a:rPr>
              <a:t>Correcting monthly precipitation in 8 RCMs over Europe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2904" name="Text Box 24"/>
          <p:cNvSpPr txBox="1">
            <a:spLocks noChangeArrowheads="1"/>
          </p:cNvSpPr>
          <p:nvPr/>
        </p:nvSpPr>
        <p:spPr bwMode="auto">
          <a:xfrm>
            <a:off x="829240" y="4069364"/>
            <a:ext cx="77030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 u="sng" dirty="0" err="1" smtClean="0">
                <a:solidFill>
                  <a:schemeClr val="accent2"/>
                </a:solidFill>
              </a:rPr>
              <a:t>Bla</a:t>
            </a:r>
            <a:r>
              <a:rPr lang="sl-SI" sz="2000" u="sng" dirty="0" smtClean="0">
                <a:solidFill>
                  <a:schemeClr val="accent2"/>
                </a:solidFill>
              </a:rPr>
              <a:t>ž</a:t>
            </a:r>
            <a:r>
              <a:rPr lang="en-GB" sz="2000" u="sng" dirty="0" smtClean="0">
                <a:solidFill>
                  <a:schemeClr val="accent2"/>
                </a:solidFill>
              </a:rPr>
              <a:t> Kurnik </a:t>
            </a:r>
            <a:r>
              <a:rPr lang="en-GB" sz="2000" dirty="0" smtClean="0">
                <a:solidFill>
                  <a:schemeClr val="accent2"/>
                </a:solidFill>
              </a:rPr>
              <a:t>(European Environment Agency)</a:t>
            </a:r>
          </a:p>
          <a:p>
            <a:pPr algn="ctr"/>
            <a:r>
              <a:rPr lang="en-GB" sz="2000" dirty="0" smtClean="0">
                <a:solidFill>
                  <a:schemeClr val="accent2"/>
                </a:solidFill>
              </a:rPr>
              <a:t>Andrej </a:t>
            </a:r>
            <a:r>
              <a:rPr lang="en-GB" sz="2000" dirty="0" err="1" smtClean="0">
                <a:solidFill>
                  <a:schemeClr val="accent2"/>
                </a:solidFill>
              </a:rPr>
              <a:t>Ceglar</a:t>
            </a:r>
            <a:r>
              <a:rPr lang="en-GB" sz="2000" dirty="0" smtClean="0">
                <a:solidFill>
                  <a:schemeClr val="accent2"/>
                </a:solidFill>
              </a:rPr>
              <a:t>, </a:t>
            </a:r>
            <a:r>
              <a:rPr lang="en-GB" sz="2000" dirty="0" err="1" smtClean="0">
                <a:solidFill>
                  <a:schemeClr val="accent2"/>
                </a:solidFill>
              </a:rPr>
              <a:t>Lucka</a:t>
            </a:r>
            <a:r>
              <a:rPr lang="en-GB" sz="2000" dirty="0" smtClean="0">
                <a:solidFill>
                  <a:schemeClr val="accent2"/>
                </a:solidFill>
              </a:rPr>
              <a:t> </a:t>
            </a:r>
            <a:r>
              <a:rPr lang="en-GB" sz="2000" dirty="0" err="1" smtClean="0">
                <a:solidFill>
                  <a:schemeClr val="accent2"/>
                </a:solidFill>
              </a:rPr>
              <a:t>Kajfez</a:t>
            </a:r>
            <a:r>
              <a:rPr lang="en-GB" sz="2000" dirty="0" smtClean="0">
                <a:solidFill>
                  <a:schemeClr val="accent2"/>
                </a:solidFill>
              </a:rPr>
              <a:t> – </a:t>
            </a:r>
            <a:r>
              <a:rPr lang="en-GB" sz="2000" dirty="0" err="1" smtClean="0">
                <a:solidFill>
                  <a:schemeClr val="accent2"/>
                </a:solidFill>
              </a:rPr>
              <a:t>Bogataj</a:t>
            </a:r>
            <a:r>
              <a:rPr lang="en-GB" sz="2000" dirty="0" smtClean="0">
                <a:solidFill>
                  <a:schemeClr val="accent2"/>
                </a:solidFill>
              </a:rPr>
              <a:t> (University of Ljubljana)</a:t>
            </a:r>
          </a:p>
          <a:p>
            <a:pPr algn="ctr"/>
            <a:endParaRPr lang="en-GB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5287"/>
            <a:ext cx="6049963" cy="1160463"/>
          </a:xfrm>
        </p:spPr>
        <p:txBody>
          <a:bodyPr/>
          <a:lstStyle/>
          <a:p>
            <a:r>
              <a:rPr lang="en-GB" dirty="0" smtClean="0"/>
              <a:t>Precipitation correction </a:t>
            </a:r>
            <a:r>
              <a:rPr lang="en-GB" dirty="0"/>
              <a:t>the climate model </a:t>
            </a:r>
            <a:r>
              <a:rPr lang="en-GB" dirty="0" smtClean="0"/>
              <a:t>data – transfer function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2226507"/>
                <a:ext cx="6804248" cy="1504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𝑐𝑑𝑓</m:t>
                      </m:r>
                      <m:d>
                        <m:dPr>
                          <m:ctrlPr>
                            <a:rPr lang="en-GB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b="0" i="1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num>
                                    <m:den>
                                      <m:r>
                                        <a:rPr lang="en-US" b="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𝛽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GB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Γ</m:t>
                              </m:r>
                              <m:r>
                                <a:rPr lang="en-US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GB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b="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nary>
                      <m:r>
                        <a:rPr lang="en-GB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cdf</m:t>
                      </m:r>
                      <m:r>
                        <a:rPr lang="en-GB" b="0" i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GB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6507"/>
                <a:ext cx="6804248" cy="15047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00981" y="4319519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b="0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obs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(y) = </a:t>
            </a:r>
            <a:r>
              <a:rPr lang="en-US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cdf</a:t>
            </a:r>
            <a:r>
              <a:rPr lang="en-US" b="0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endParaRPr lang="en-GB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961" y="5209581"/>
                <a:ext cx="5364088" cy="629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𝑐𝑑𝑓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𝑜𝑏𝑠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𝑐𝑑𝑓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𝑠𝑖𝑚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1" y="5209581"/>
                <a:ext cx="5364088" cy="6294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04248" y="43108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accent2"/>
                </a:solidFill>
              </a:rPr>
              <a:t>Piani</a:t>
            </a:r>
            <a:r>
              <a:rPr lang="en-GB" sz="1600" dirty="0" smtClean="0">
                <a:solidFill>
                  <a:schemeClr val="accent2"/>
                </a:solidFill>
              </a:rPr>
              <a:t> et al, 2010</a:t>
            </a:r>
            <a:endParaRPr lang="en-GB" sz="1600" dirty="0">
              <a:solidFill>
                <a:schemeClr val="accent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444208" y="2978860"/>
            <a:ext cx="648072" cy="37813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4427985" y="2132856"/>
            <a:ext cx="330694" cy="28803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3402124" y="1583214"/>
            <a:ext cx="247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Cumulative distribution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41218" y="3561937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Probability for dry event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3489278" y="4590258"/>
            <a:ext cx="2304256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041218" y="4411852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Fulfilling criteria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403648" y="5839049"/>
            <a:ext cx="72008" cy="32625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/>
          <p:cNvSpPr/>
          <p:nvPr/>
        </p:nvSpPr>
        <p:spPr>
          <a:xfrm>
            <a:off x="400981" y="6173858"/>
            <a:ext cx="244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Corrected precipitation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4641406" y="5733256"/>
            <a:ext cx="434650" cy="2689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3893681" y="6165304"/>
            <a:ext cx="2364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50000"/>
                  </a:schemeClr>
                </a:solidFill>
              </a:rPr>
              <a:t>Modelled precipitation</a:t>
            </a:r>
            <a:endParaRPr lang="en-GB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8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49963" cy="1160463"/>
          </a:xfrm>
        </p:spPr>
        <p:txBody>
          <a:bodyPr/>
          <a:lstStyle/>
          <a:p>
            <a:r>
              <a:rPr lang="en-GB" dirty="0"/>
              <a:t>Bias corrected </a:t>
            </a:r>
            <a:r>
              <a:rPr lang="en-GB" dirty="0" smtClean="0"/>
              <a:t>data – ensemble mean of annual/July precipitation</a:t>
            </a:r>
            <a:endParaRPr lang="en-GB" dirty="0"/>
          </a:p>
        </p:txBody>
      </p:sp>
      <p:pic>
        <p:nvPicPr>
          <p:cNvPr id="19765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4" y="1286250"/>
            <a:ext cx="2771775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5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0" y="4122228"/>
            <a:ext cx="26003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5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24" y="1278676"/>
            <a:ext cx="2562225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5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7" y="1278676"/>
            <a:ext cx="2557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5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28" y="4078088"/>
            <a:ext cx="2547938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65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58" y="4042370"/>
            <a:ext cx="26193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4693" y="127867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Observed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41333" y="1268761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Simulated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9689" y="126876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Corrected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4423" y="4122228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Observed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41332" y="4110978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Simulated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61466" y="4078088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Corrected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2066716"/>
            <a:ext cx="137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Annual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1991 - 2010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8242" y="4687239"/>
            <a:ext cx="137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July</a:t>
            </a:r>
          </a:p>
          <a:p>
            <a:r>
              <a:rPr lang="en-GB" sz="1400" dirty="0" smtClean="0">
                <a:solidFill>
                  <a:schemeClr val="accent2"/>
                </a:solidFill>
              </a:rPr>
              <a:t>1991 - 2010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8623" y="28707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accent2"/>
                </a:solidFill>
              </a:rPr>
              <a:t>Kurnik</a:t>
            </a:r>
            <a:r>
              <a:rPr lang="en-GB" sz="1400" dirty="0" smtClean="0">
                <a:solidFill>
                  <a:schemeClr val="accent2"/>
                </a:solidFill>
              </a:rPr>
              <a:t> et al, 2011, submitted to IJC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RMSE of simulated and corrected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409"/>
              </p:ext>
            </p:extLst>
          </p:nvPr>
        </p:nvGraphicFramePr>
        <p:xfrm>
          <a:off x="467544" y="2780928"/>
          <a:ext cx="3456384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2" name="Acrobat Document" r:id="rId3" imgW="4800464" imgH="4800577" progId="AcroExch.Document.7">
                  <p:embed/>
                </p:oleObj>
              </mc:Choice>
              <mc:Fallback>
                <p:oleObj name="Acrobat Document" r:id="rId3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780928"/>
                        <a:ext cx="3456384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789867"/>
              </p:ext>
            </p:extLst>
          </p:nvPr>
        </p:nvGraphicFramePr>
        <p:xfrm>
          <a:off x="4811960" y="2852936"/>
          <a:ext cx="3288432" cy="32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93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1960" y="2852936"/>
                        <a:ext cx="3288432" cy="32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47278" y="605322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simulated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605322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corrected</a:t>
            </a:r>
            <a:endParaRPr lang="en-GB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07904" y="1628800"/>
                <a:ext cx="6030416" cy="1050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RMSE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cor</m:t>
                          </m:r>
                        </m:sub>
                      </m:sSub>
                      <m:r>
                        <a:rPr lang="en-GB" sz="16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RR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cor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RR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obs</m:t>
                                      </m:r>
                                    </m:sub>
                                  </m:sSub>
                                  <m:r>
                                    <a:rPr lang="en-GB" sz="16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628800"/>
                <a:ext cx="6030416" cy="10502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7504" y="1690952"/>
                <a:ext cx="4572000" cy="10502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RMSE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sim</m:t>
                          </m:r>
                        </m:sub>
                      </m:sSub>
                      <m:r>
                        <a:rPr lang="en-GB" sz="16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6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6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6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RR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sim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RR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obs</m:t>
                                      </m:r>
                                    </m:sub>
                                  </m:sSub>
                                  <m:r>
                                    <a:rPr lang="en-GB" sz="16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90952"/>
                <a:ext cx="4572000" cy="10502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51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Failed correction – number of models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54523"/>
              </p:ext>
            </p:extLst>
          </p:nvPr>
        </p:nvGraphicFramePr>
        <p:xfrm>
          <a:off x="107504" y="1340768"/>
          <a:ext cx="5305853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6" name="Acrobat Document" r:id="rId3" imgW="6857910" imgH="3257341" progId="AcroExch.Document.7">
                  <p:embed/>
                </p:oleObj>
              </mc:Choice>
              <mc:Fallback>
                <p:oleObj name="Acrobat Document" r:id="rId3" imgW="6857910" imgH="325734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340768"/>
                        <a:ext cx="5305853" cy="2520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325238"/>
              </p:ext>
            </p:extLst>
          </p:nvPr>
        </p:nvGraphicFramePr>
        <p:xfrm>
          <a:off x="5259054" y="2996952"/>
          <a:ext cx="3849450" cy="38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7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59054" y="2996952"/>
                        <a:ext cx="3849450" cy="384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96136" y="1916832"/>
            <a:ext cx="2986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accent2"/>
                </a:solidFill>
              </a:rPr>
              <a:t>RMSE</a:t>
            </a:r>
            <a:r>
              <a:rPr lang="en-GB" sz="2400" baseline="-25000" dirty="0" err="1" smtClean="0">
                <a:solidFill>
                  <a:schemeClr val="accent2"/>
                </a:solidFill>
              </a:rPr>
              <a:t>sim</a:t>
            </a:r>
            <a:r>
              <a:rPr lang="en-GB" sz="2400" dirty="0" smtClean="0">
                <a:solidFill>
                  <a:schemeClr val="accent2"/>
                </a:solidFill>
              </a:rPr>
              <a:t> &lt; </a:t>
            </a:r>
            <a:r>
              <a:rPr lang="en-GB" sz="2400" dirty="0" err="1" smtClean="0">
                <a:solidFill>
                  <a:schemeClr val="accent2"/>
                </a:solidFill>
              </a:rPr>
              <a:t>RMSE</a:t>
            </a:r>
            <a:r>
              <a:rPr lang="en-GB" sz="2400" baseline="-25000" dirty="0" err="1" smtClean="0">
                <a:solidFill>
                  <a:schemeClr val="accent2"/>
                </a:solidFill>
              </a:rPr>
              <a:t>cor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26" y="4725144"/>
            <a:ext cx="51187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C000"/>
                </a:solidFill>
              </a:rPr>
              <a:t>1.5 % area all models failed</a:t>
            </a:r>
          </a:p>
          <a:p>
            <a:r>
              <a:rPr lang="en-GB" sz="2000" dirty="0" smtClean="0">
                <a:solidFill>
                  <a:srgbClr val="92D050"/>
                </a:solidFill>
              </a:rPr>
              <a:t>4.5 % area &gt; 6/8 models failed</a:t>
            </a:r>
          </a:p>
          <a:p>
            <a:r>
              <a:rPr lang="en-GB" sz="2000" dirty="0" smtClean="0">
                <a:solidFill>
                  <a:srgbClr val="00B0F0"/>
                </a:solidFill>
              </a:rPr>
              <a:t>DM1 90% cases </a:t>
            </a:r>
            <a:r>
              <a:rPr lang="en-GB" sz="2000" dirty="0" err="1" smtClean="0">
                <a:solidFill>
                  <a:srgbClr val="00B0F0"/>
                </a:solidFill>
              </a:rPr>
              <a:t>cor</a:t>
            </a:r>
            <a:r>
              <a:rPr lang="en-GB" sz="2000" dirty="0" smtClean="0">
                <a:solidFill>
                  <a:srgbClr val="00B0F0"/>
                </a:solidFill>
              </a:rPr>
              <a:t>(RMSE) &lt; </a:t>
            </a:r>
            <a:r>
              <a:rPr lang="en-GB" sz="2000" dirty="0" err="1" smtClean="0">
                <a:solidFill>
                  <a:srgbClr val="00B0F0"/>
                </a:solidFill>
              </a:rPr>
              <a:t>sim</a:t>
            </a:r>
            <a:r>
              <a:rPr lang="en-GB" sz="2000" dirty="0" smtClean="0">
                <a:solidFill>
                  <a:srgbClr val="00B0F0"/>
                </a:solidFill>
              </a:rPr>
              <a:t>(RMSE)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ETH 75% </a:t>
            </a:r>
            <a:r>
              <a:rPr lang="en-GB" sz="2000" dirty="0">
                <a:solidFill>
                  <a:srgbClr val="FF0000"/>
                </a:solidFill>
              </a:rPr>
              <a:t>cases </a:t>
            </a:r>
            <a:r>
              <a:rPr lang="en-GB" sz="2000" dirty="0" err="1">
                <a:solidFill>
                  <a:srgbClr val="FF0000"/>
                </a:solidFill>
              </a:rPr>
              <a:t>cor</a:t>
            </a:r>
            <a:r>
              <a:rPr lang="en-GB" sz="2000" dirty="0">
                <a:solidFill>
                  <a:srgbClr val="FF0000"/>
                </a:solidFill>
              </a:rPr>
              <a:t>(RMSE) &lt; </a:t>
            </a:r>
            <a:r>
              <a:rPr lang="en-GB" sz="2000" dirty="0" err="1">
                <a:solidFill>
                  <a:srgbClr val="FF0000"/>
                </a:solidFill>
              </a:rPr>
              <a:t>sim</a:t>
            </a:r>
            <a:r>
              <a:rPr lang="en-GB" sz="2000" dirty="0">
                <a:solidFill>
                  <a:srgbClr val="FF0000"/>
                </a:solidFill>
              </a:rPr>
              <a:t>(RMSE)</a:t>
            </a:r>
          </a:p>
          <a:p>
            <a:endParaRPr lang="en-GB" sz="20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5536" y="2636912"/>
            <a:ext cx="576064" cy="1224136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051720" y="1484784"/>
            <a:ext cx="864096" cy="2354081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956376" y="5661248"/>
            <a:ext cx="1080120" cy="108012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9547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Brier Score – zero precipitation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05322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simulated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7096" y="605322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corrected</a:t>
            </a:r>
            <a:endParaRPr lang="en-GB" sz="2000" dirty="0">
              <a:solidFill>
                <a:schemeClr val="accent2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69104"/>
              </p:ext>
            </p:extLst>
          </p:nvPr>
        </p:nvGraphicFramePr>
        <p:xfrm>
          <a:off x="539552" y="3068960"/>
          <a:ext cx="3059832" cy="3059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4" name="Acrobat Document" r:id="rId3" imgW="4800464" imgH="4800577" progId="AcroExch.Document.7">
                  <p:embed/>
                </p:oleObj>
              </mc:Choice>
              <mc:Fallback>
                <p:oleObj name="Acrobat Document" r:id="rId3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068960"/>
                        <a:ext cx="3059832" cy="3059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78043"/>
              </p:ext>
            </p:extLst>
          </p:nvPr>
        </p:nvGraphicFramePr>
        <p:xfrm>
          <a:off x="5292080" y="3068960"/>
          <a:ext cx="2980883" cy="298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5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3068960"/>
                        <a:ext cx="2980883" cy="2980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67944" y="1479558"/>
                <a:ext cx="5742384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BS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cor</m:t>
                          </m:r>
                        </m:sub>
                      </m:sSub>
                      <m:r>
                        <a:rPr lang="en-GB" sz="14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PROB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RR</m:t>
                                          </m:r>
                                          <m:r>
                                            <a:rPr lang="en-GB" sz="14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cor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OBS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RR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=0))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79558"/>
                <a:ext cx="5742384" cy="9305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-324544" y="1479558"/>
                <a:ext cx="5454352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BS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sim</m:t>
                          </m:r>
                        </m:sub>
                      </m:sSub>
                      <m:r>
                        <a:rPr lang="en-GB" sz="14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PROB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RR</m:t>
                                          </m:r>
                                          <m:r>
                                            <a:rPr lang="en-GB" sz="140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=0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sim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OBS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RR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=0))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1479558"/>
                <a:ext cx="5454352" cy="9305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96457" y="2594184"/>
            <a:ext cx="426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BS </a:t>
            </a:r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 0: the best probabilistic prediction</a:t>
            </a:r>
          </a:p>
          <a:p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BS  1: the worst probabilistic prediction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79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Brier Score – </a:t>
            </a:r>
            <a:r>
              <a:rPr lang="en-GB" dirty="0" smtClean="0"/>
              <a:t>heavy precipitation (RR&gt; 200mm)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341064"/>
              </p:ext>
            </p:extLst>
          </p:nvPr>
        </p:nvGraphicFramePr>
        <p:xfrm>
          <a:off x="467544" y="3068960"/>
          <a:ext cx="2952328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39" name="Acrobat Document" r:id="rId3" imgW="4800464" imgH="4800577" progId="AcroExch.Document.7">
                  <p:embed/>
                </p:oleObj>
              </mc:Choice>
              <mc:Fallback>
                <p:oleObj name="Acrobat Document" r:id="rId3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068960"/>
                        <a:ext cx="2952328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47639"/>
              </p:ext>
            </p:extLst>
          </p:nvPr>
        </p:nvGraphicFramePr>
        <p:xfrm>
          <a:off x="5364088" y="3284984"/>
          <a:ext cx="2649688" cy="26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0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64088" y="3284984"/>
                        <a:ext cx="2649688" cy="264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6093296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simulated</a:t>
            </a: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5088" y="609329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accent2"/>
                </a:solidFill>
              </a:rPr>
              <a:t>corrected</a:t>
            </a:r>
            <a:endParaRPr lang="en-GB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067944" y="1479558"/>
                <a:ext cx="5742384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BS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cor</m:t>
                          </m:r>
                        </m:sub>
                      </m:sSub>
                      <m:r>
                        <a:rPr lang="en-GB" sz="14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PROB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 b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R</m:t>
                                          </m:r>
                                          <m:r>
                                            <a:rPr lang="en-GB" sz="14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&gt;200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cor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OBS</m:t>
                                  </m:r>
                                  <m: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RR</m:t>
                                  </m:r>
                                  <m:r>
                                    <a:rPr lang="en-GB" sz="1400" b="0" i="0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&gt;20</m:t>
                                  </m:r>
                                  <m: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479558"/>
                <a:ext cx="5742384" cy="93051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-324544" y="1479558"/>
                <a:ext cx="5454352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BS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sim</m:t>
                          </m:r>
                        </m:sub>
                      </m:sSub>
                      <m:r>
                        <a:rPr lang="en-GB" sz="140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sz="1400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400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i</m:t>
                              </m:r>
                              <m: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N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PROB</m:t>
                                      </m:r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 b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RR</m:t>
                                          </m:r>
                                          <m:r>
                                            <a:rPr lang="en-GB" sz="1400" b="0" i="0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&gt;20</m:t>
                                          </m:r>
                                          <m:r>
                                            <a:rPr lang="en-GB" sz="1400" b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</a:rPr>
                                        <m:t>sim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OBS</m:t>
                                  </m:r>
                                  <m: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RR</m:t>
                                  </m:r>
                                  <m:r>
                                    <a:rPr lang="en-GB" sz="1400" b="0" i="0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&gt;20</m:t>
                                  </m:r>
                                  <m:r>
                                    <a:rPr lang="en-GB" sz="1400" b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GB" sz="140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544" y="1479558"/>
                <a:ext cx="5454352" cy="9305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6456" y="2594184"/>
            <a:ext cx="426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BS </a:t>
            </a:r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 0: the best probabilistic prediction</a:t>
            </a:r>
          </a:p>
          <a:p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BS  1: the worst probabilistic prediction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45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49963" cy="1160463"/>
          </a:xfrm>
        </p:spPr>
        <p:txBody>
          <a:bodyPr/>
          <a:lstStyle/>
          <a:p>
            <a:r>
              <a:rPr lang="en-GB" dirty="0" smtClean="0"/>
              <a:t>Brier </a:t>
            </a:r>
            <a:r>
              <a:rPr lang="en-GB" dirty="0"/>
              <a:t>s</a:t>
            </a:r>
            <a:r>
              <a:rPr lang="en-GB" dirty="0" smtClean="0"/>
              <a:t>kill score– extremes</a:t>
            </a:r>
            <a:endParaRPr lang="en-GB" dirty="0"/>
          </a:p>
        </p:txBody>
      </p:sp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456384" cy="316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6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41" y="3068960"/>
            <a:ext cx="3484042" cy="309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68623" y="28707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accent2"/>
                </a:solidFill>
              </a:rPr>
              <a:t>Kurnik</a:t>
            </a:r>
            <a:r>
              <a:rPr lang="en-GB" sz="1400" dirty="0" smtClean="0">
                <a:solidFill>
                  <a:schemeClr val="accent2"/>
                </a:solidFill>
              </a:rPr>
              <a:t> et al, 2011, submitted to IJC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2543" y="6186790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Dry event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237312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RR &gt; 200 mm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345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chemeClr val="accent2"/>
                </a:solidFill>
              </a:rPr>
              <a:t>BSS=1- </a:t>
            </a:r>
            <a:r>
              <a:rPr lang="en-GB" b="0" dirty="0" err="1" smtClean="0">
                <a:solidFill>
                  <a:schemeClr val="accent2"/>
                </a:solidFill>
              </a:rPr>
              <a:t>BS</a:t>
            </a:r>
            <a:r>
              <a:rPr lang="en-GB" b="0" baseline="-25000" dirty="0" err="1" smtClean="0">
                <a:solidFill>
                  <a:schemeClr val="accent2"/>
                </a:solidFill>
              </a:rPr>
              <a:t>cor</a:t>
            </a:r>
            <a:r>
              <a:rPr lang="en-GB" b="0" baseline="-25000" dirty="0" smtClean="0">
                <a:solidFill>
                  <a:schemeClr val="accent2"/>
                </a:solidFill>
              </a:rPr>
              <a:t> </a:t>
            </a:r>
            <a:r>
              <a:rPr lang="en-GB" b="0" dirty="0" smtClean="0">
                <a:solidFill>
                  <a:schemeClr val="accent2"/>
                </a:solidFill>
              </a:rPr>
              <a:t>/ </a:t>
            </a:r>
            <a:r>
              <a:rPr lang="en-GB" b="0" dirty="0" err="1" smtClean="0">
                <a:solidFill>
                  <a:schemeClr val="accent2"/>
                </a:solidFill>
              </a:rPr>
              <a:t>BS</a:t>
            </a:r>
            <a:r>
              <a:rPr lang="en-GB" b="0" baseline="-25000" dirty="0" err="1" smtClean="0">
                <a:solidFill>
                  <a:schemeClr val="accent2"/>
                </a:solidFill>
              </a:rPr>
              <a:t>sim</a:t>
            </a:r>
            <a:endParaRPr lang="en-GB" b="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2286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solidFill>
                  <a:schemeClr val="accent2"/>
                </a:solidFill>
              </a:rPr>
              <a:t>BSS &lt;</a:t>
            </a:r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 0: no improvements</a:t>
            </a:r>
            <a:endParaRPr lang="en-GB" sz="1600" dirty="0">
              <a:solidFill>
                <a:schemeClr val="accent2"/>
              </a:solidFill>
              <a:sym typeface="Wingdings" pitchFamily="2" charset="2"/>
            </a:endParaRPr>
          </a:p>
          <a:p>
            <a:r>
              <a:rPr lang="en-GB" sz="1600" dirty="0" smtClean="0">
                <a:solidFill>
                  <a:schemeClr val="accent2"/>
                </a:solidFill>
                <a:sym typeface="Wingdings" pitchFamily="2" charset="2"/>
              </a:rPr>
              <a:t>BSS &gt; 0: corrections improve predictions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solidFill>
                  <a:schemeClr val="accent2"/>
                </a:solidFill>
              </a:rPr>
              <a:t>Various RCMs have been corrected, using same approach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Bias correction is necessary, prior use of data in impact models – significant improvements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Bias correction </a:t>
            </a:r>
            <a:r>
              <a:rPr lang="en-GB" dirty="0" smtClean="0">
                <a:solidFill>
                  <a:schemeClr val="accent2"/>
                </a:solidFill>
              </a:rPr>
              <a:t>needs to be relatively “robust” 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Dry months need to be studied carefully</a:t>
            </a:r>
          </a:p>
          <a:p>
            <a:r>
              <a:rPr lang="en-GB" smtClean="0">
                <a:solidFill>
                  <a:schemeClr val="accent2"/>
                </a:solidFill>
              </a:rPr>
              <a:t>Selection of validation </a:t>
            </a:r>
            <a:r>
              <a:rPr lang="en-GB" smtClean="0">
                <a:solidFill>
                  <a:schemeClr val="accent2"/>
                </a:solidFill>
              </a:rPr>
              <a:t>technics </a:t>
            </a:r>
            <a:r>
              <a:rPr lang="en-GB" smtClean="0">
                <a:solidFill>
                  <a:schemeClr val="accent2"/>
                </a:solidFill>
              </a:rPr>
              <a:t>is</a:t>
            </a:r>
            <a:r>
              <a:rPr lang="en-GB" smtClean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important (RMSE, BS, BSS)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767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00808"/>
            <a:ext cx="74168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Regional climate models and observation</a:t>
            </a:r>
          </a:p>
          <a:p>
            <a:r>
              <a:rPr lang="en-GB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observation from E-OBS</a:t>
            </a:r>
          </a:p>
          <a:p>
            <a:r>
              <a:rPr lang="en-GB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	- RCMs from ENSEMBLES project</a:t>
            </a:r>
            <a:endParaRPr lang="en-GB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Techniques for correcting precipitation prior use in impact models – bias corrections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Validation of the methodology with results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51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question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429000"/>
            <a:ext cx="7688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2"/>
                </a:solidFill>
              </a:rPr>
              <a:t>Can we use precipitation fields from RCMs directly 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i</a:t>
            </a:r>
            <a:r>
              <a:rPr lang="en-GB" sz="2400" dirty="0" smtClean="0">
                <a:solidFill>
                  <a:schemeClr val="accent2"/>
                </a:solidFill>
              </a:rPr>
              <a:t>n impact models? 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205826" name="Picture 2" descr="C:\Documents and Settings\kurnik\Local Settings\Temporary Internet Files\Content.IE5\L0D9NR0I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47955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08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Climate models </a:t>
            </a: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6" y="2767013"/>
            <a:ext cx="3810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2428875"/>
            <a:ext cx="3810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2" name="Line 6"/>
          <p:cNvSpPr>
            <a:spLocks noChangeShapeType="1"/>
          </p:cNvSpPr>
          <p:nvPr/>
        </p:nvSpPr>
        <p:spPr bwMode="auto">
          <a:xfrm>
            <a:off x="4500563" y="3789363"/>
            <a:ext cx="46085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4911725" y="28209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 rot="16200000">
            <a:off x="4280064" y="2778810"/>
            <a:ext cx="10823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Climate </a:t>
            </a:r>
          </a:p>
          <a:p>
            <a:r>
              <a:rPr lang="en-GB" sz="1800" dirty="0">
                <a:solidFill>
                  <a:schemeClr val="accent2"/>
                </a:solidFill>
              </a:rPr>
              <a:t> </a:t>
            </a:r>
            <a:r>
              <a:rPr lang="en-GB" sz="1800" dirty="0" smtClean="0">
                <a:solidFill>
                  <a:schemeClr val="accent2"/>
                </a:solidFill>
              </a:rPr>
              <a:t>model</a:t>
            </a:r>
            <a:endParaRPr lang="en-GB" sz="1800" dirty="0">
              <a:solidFill>
                <a:schemeClr val="accent2"/>
              </a:solidFill>
            </a:endParaRPr>
          </a:p>
        </p:txBody>
      </p:sp>
      <p:sp>
        <p:nvSpPr>
          <p:cNvPr id="167945" name="Text Box 9"/>
          <p:cNvSpPr txBox="1">
            <a:spLocks noChangeArrowheads="1"/>
          </p:cNvSpPr>
          <p:nvPr/>
        </p:nvSpPr>
        <p:spPr bwMode="auto">
          <a:xfrm rot="16200000">
            <a:off x="4227007" y="4194860"/>
            <a:ext cx="1056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Impact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models</a:t>
            </a:r>
            <a:r>
              <a:rPr lang="en-GB" sz="1800" dirty="0" smtClean="0"/>
              <a:t> </a:t>
            </a:r>
            <a:endParaRPr lang="en-GB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49963" cy="1160463"/>
          </a:xfrm>
        </p:spPr>
        <p:txBody>
          <a:bodyPr/>
          <a:lstStyle/>
          <a:p>
            <a:r>
              <a:rPr lang="en-GB" dirty="0"/>
              <a:t>Ensembles of Climate </a:t>
            </a:r>
            <a:r>
              <a:rPr lang="en-GB" dirty="0" smtClean="0"/>
              <a:t>models -simplified</a:t>
            </a:r>
            <a:endParaRPr lang="en-GB" dirty="0"/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16113"/>
            <a:ext cx="52387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7" name="Line 7"/>
          <p:cNvSpPr>
            <a:spLocks noChangeShapeType="1"/>
          </p:cNvSpPr>
          <p:nvPr/>
        </p:nvSpPr>
        <p:spPr bwMode="auto">
          <a:xfrm flipH="1">
            <a:off x="5468938" y="1916113"/>
            <a:ext cx="1655762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68" name="Line 8"/>
          <p:cNvSpPr>
            <a:spLocks noChangeShapeType="1"/>
          </p:cNvSpPr>
          <p:nvPr/>
        </p:nvSpPr>
        <p:spPr bwMode="auto">
          <a:xfrm flipH="1">
            <a:off x="3668713" y="1628775"/>
            <a:ext cx="647700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 flipH="1" flipV="1">
            <a:off x="4532313" y="4365625"/>
            <a:ext cx="13684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1868488" y="1773238"/>
            <a:ext cx="6477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 flipV="1">
            <a:off x="3668713" y="4149725"/>
            <a:ext cx="71437" cy="13668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 flipH="1" flipV="1">
            <a:off x="5900738" y="4005263"/>
            <a:ext cx="15113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 flipV="1">
            <a:off x="2660650" y="3357563"/>
            <a:ext cx="0" cy="2087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2300288" y="56610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RCM1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3236913" y="558958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RCM2</a:t>
            </a:r>
          </a:p>
        </p:txBody>
      </p:sp>
      <p:sp>
        <p:nvSpPr>
          <p:cNvPr id="168976" name="Text Box 16"/>
          <p:cNvSpPr txBox="1">
            <a:spLocks noChangeArrowheads="1"/>
          </p:cNvSpPr>
          <p:nvPr/>
        </p:nvSpPr>
        <p:spPr bwMode="auto">
          <a:xfrm>
            <a:off x="5468938" y="537368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RCM3</a:t>
            </a:r>
          </a:p>
        </p:txBody>
      </p:sp>
      <p:sp>
        <p:nvSpPr>
          <p:cNvPr id="168977" name="Text Box 17"/>
          <p:cNvSpPr txBox="1">
            <a:spLocks noChangeArrowheads="1"/>
          </p:cNvSpPr>
          <p:nvPr/>
        </p:nvSpPr>
        <p:spPr bwMode="auto">
          <a:xfrm>
            <a:off x="7556500" y="414972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RCM4</a:t>
            </a:r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7124700" y="14843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RCM5</a:t>
            </a:r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348038" y="1341438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RCM6</a:t>
            </a: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363663" y="1412875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RCM7</a:t>
            </a:r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 flipV="1">
            <a:off x="900113" y="3789363"/>
            <a:ext cx="863600" cy="1439862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519113" y="51974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accent2"/>
                </a:solidFill>
              </a:rPr>
              <a:t>GCM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049963" cy="1160463"/>
          </a:xfrm>
        </p:spPr>
        <p:txBody>
          <a:bodyPr/>
          <a:lstStyle/>
          <a:p>
            <a:r>
              <a:rPr lang="en-GB" dirty="0" smtClean="0"/>
              <a:t>RCMs used in the study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00641"/>
              </p:ext>
            </p:extLst>
          </p:nvPr>
        </p:nvGraphicFramePr>
        <p:xfrm>
          <a:off x="467544" y="1340768"/>
          <a:ext cx="8280923" cy="447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080120"/>
                <a:gridCol w="1224136"/>
                <a:gridCol w="1224136"/>
                <a:gridCol w="1080120"/>
                <a:gridCol w="1152128"/>
                <a:gridCol w="1080123"/>
              </a:tblGrid>
              <a:tr h="882098">
                <a:tc>
                  <a:txBody>
                    <a:bodyPr/>
                    <a:lstStyle/>
                    <a:p>
                      <a:r>
                        <a:rPr lang="en-GB" b="1" i="1" dirty="0" smtClean="0">
                          <a:solidFill>
                            <a:schemeClr val="accent3"/>
                          </a:solidFill>
                        </a:rPr>
                        <a:t>           </a:t>
                      </a:r>
                      <a:r>
                        <a:rPr lang="en-GB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RCM</a:t>
                      </a:r>
                    </a:p>
                    <a:p>
                      <a:endParaRPr lang="en-GB" b="1" i="1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GB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GCM*</a:t>
                      </a:r>
                      <a:endParaRPr lang="en-GB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SMHI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RCA3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MPI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REMO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KNMI</a:t>
                      </a:r>
                    </a:p>
                    <a:p>
                      <a:r>
                        <a:rPr lang="en-GB" sz="1600" dirty="0" smtClean="0">
                          <a:solidFill>
                            <a:schemeClr val="accent2"/>
                          </a:solidFill>
                        </a:rPr>
                        <a:t>RACMO</a:t>
                      </a:r>
                      <a:endParaRPr lang="en-GB" sz="16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ETHZ</a:t>
                      </a:r>
                    </a:p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CLM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DMI</a:t>
                      </a:r>
                    </a:p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HIRLAM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CNRM</a:t>
                      </a:r>
                    </a:p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ALADIN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BCM</a:t>
                      </a:r>
                    </a:p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METNO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ECHAM5</a:t>
                      </a:r>
                    </a:p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MPI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HadCM3Q</a:t>
                      </a:r>
                    </a:p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UK</a:t>
                      </a:r>
                      <a:r>
                        <a:rPr lang="en-GB" b="1" baseline="0" dirty="0" smtClean="0">
                          <a:solidFill>
                            <a:schemeClr val="accent2"/>
                          </a:solidFill>
                        </a:rPr>
                        <a:t> - MET</a:t>
                      </a:r>
                      <a:endParaRPr lang="en-GB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882098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ARPEGE</a:t>
                      </a:r>
                    </a:p>
                    <a:p>
                      <a:r>
                        <a:rPr lang="en-GB" b="1" dirty="0" smtClean="0">
                          <a:solidFill>
                            <a:schemeClr val="accent2"/>
                          </a:solidFill>
                        </a:rPr>
                        <a:t>CNRM</a:t>
                      </a:r>
                      <a:endParaRPr lang="en-GB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07281"/>
              </p:ext>
            </p:extLst>
          </p:nvPr>
        </p:nvGraphicFramePr>
        <p:xfrm>
          <a:off x="4370834" y="288900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0834" y="2889002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01574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56992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986061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98" y="3336310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Program Files\Microsoft Office\MEDIA\OFFICE14\Bullets\BD21301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0" y="4986061"/>
            <a:ext cx="493961" cy="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975702"/>
            <a:ext cx="6062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/>
                </a:solidFill>
              </a:rPr>
              <a:t>* Only 1 scenario - A1B - which is version of A1 SRES scenario 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30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 smtClean="0"/>
              <a:t>Outputs from RCMs</a:t>
            </a:r>
            <a:endParaRPr lang="en-GB" dirty="0"/>
          </a:p>
        </p:txBody>
      </p:sp>
      <p:graphicFrame>
        <p:nvGraphicFramePr>
          <p:cNvPr id="16998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1741488"/>
          <a:ext cx="2119313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77" name="Acrobat Document" r:id="rId3" imgW="4800464" imgH="4800577" progId="AcroExch.Document.7">
                  <p:embed/>
                </p:oleObj>
              </mc:Choice>
              <mc:Fallback>
                <p:oleObj name="Acrobat Document" r:id="rId3" imgW="4800464" imgH="4800577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41488"/>
                        <a:ext cx="2119313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4046538"/>
          <a:ext cx="2119313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78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46538"/>
                        <a:ext cx="2119313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72225" y="1739900"/>
          <a:ext cx="21209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79" name="Acrobat Document" r:id="rId7" imgW="4800464" imgH="4800577" progId="AcroExch.Document.7">
                  <p:embed/>
                </p:oleObj>
              </mc:Choice>
              <mc:Fallback>
                <p:oleObj name="Acrobat Document" r:id="rId7" imgW="4800464" imgH="4800577" progId="AcroExch.Document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739900"/>
                        <a:ext cx="21209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994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72225" y="4044950"/>
          <a:ext cx="21209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0" name="Acrobat Document" r:id="rId9" imgW="4800464" imgH="4800577" progId="AcroExch.Document.7">
                  <p:embed/>
                </p:oleObj>
              </mc:Choice>
              <mc:Fallback>
                <p:oleObj name="Acrobat Document" r:id="rId9" imgW="4800464" imgH="4800577" progId="AcroExch.Document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044950"/>
                        <a:ext cx="21209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1704320" y="1289050"/>
            <a:ext cx="5519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800" dirty="0" smtClean="0">
                <a:solidFill>
                  <a:schemeClr val="accent2"/>
                </a:solidFill>
              </a:rPr>
              <a:t>Monthly precipitation </a:t>
            </a:r>
            <a:r>
              <a:rPr lang="en-GB" sz="1800" dirty="0">
                <a:solidFill>
                  <a:schemeClr val="accent2"/>
                </a:solidFill>
              </a:rPr>
              <a:t>PDFs at different </a:t>
            </a:r>
            <a:r>
              <a:rPr lang="en-GB" sz="1800" dirty="0" smtClean="0">
                <a:solidFill>
                  <a:schemeClr val="accent2"/>
                </a:solidFill>
              </a:rPr>
              <a:t>locations</a:t>
            </a:r>
            <a:endParaRPr lang="en-GB" sz="1800" dirty="0">
              <a:solidFill>
                <a:schemeClr val="accent2"/>
              </a:solidFill>
            </a:endParaRPr>
          </a:p>
        </p:txBody>
      </p:sp>
      <p:pic>
        <p:nvPicPr>
          <p:cNvPr id="169997" name="Picture 13" descr="dem_r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7650"/>
            <a:ext cx="324167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2700338" y="3213100"/>
            <a:ext cx="1655762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9999" name="Line 15"/>
          <p:cNvSpPr>
            <a:spLocks noChangeShapeType="1"/>
          </p:cNvSpPr>
          <p:nvPr/>
        </p:nvSpPr>
        <p:spPr bwMode="auto">
          <a:xfrm flipV="1">
            <a:off x="2700338" y="4581525"/>
            <a:ext cx="1223962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000" name="Line 16"/>
          <p:cNvSpPr>
            <a:spLocks noChangeShapeType="1"/>
          </p:cNvSpPr>
          <p:nvPr/>
        </p:nvSpPr>
        <p:spPr bwMode="auto">
          <a:xfrm flipH="1">
            <a:off x="4500563" y="3284538"/>
            <a:ext cx="1943100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0001" name="Line 17"/>
          <p:cNvSpPr>
            <a:spLocks noChangeShapeType="1"/>
          </p:cNvSpPr>
          <p:nvPr/>
        </p:nvSpPr>
        <p:spPr bwMode="auto">
          <a:xfrm flipH="1" flipV="1">
            <a:off x="4787900" y="4292600"/>
            <a:ext cx="1368425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dirty="0"/>
              <a:t>Correction of the climate model data </a:t>
            </a:r>
            <a:r>
              <a:rPr lang="en-GB" dirty="0" smtClean="0"/>
              <a:t>– workflow </a:t>
            </a:r>
            <a:endParaRPr lang="en-GB" dirty="0"/>
          </a:p>
        </p:txBody>
      </p:sp>
      <p:graphicFrame>
        <p:nvGraphicFramePr>
          <p:cNvPr id="176189" name="Object 6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21113" y="4738688"/>
          <a:ext cx="2119312" cy="21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22" name="Acrobat Document" r:id="rId3" imgW="4800464" imgH="4800577" progId="AcroExch.Document.7">
                  <p:embed/>
                </p:oleObj>
              </mc:Choice>
              <mc:Fallback>
                <p:oleObj name="Acrobat Document" r:id="rId3" imgW="4800464" imgH="480057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4738688"/>
                        <a:ext cx="2119312" cy="211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86" name="Object 5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24300" y="1238250"/>
          <a:ext cx="2119313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23" name="Acrobat Document" r:id="rId5" imgW="4800464" imgH="4800577" progId="AcroExch.Document.7">
                  <p:embed/>
                </p:oleObj>
              </mc:Choice>
              <mc:Fallback>
                <p:oleObj name="Acrobat Document" r:id="rId5" imgW="4800464" imgH="480057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238250"/>
                        <a:ext cx="2119313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91" name="Object 6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51275" y="3213100"/>
          <a:ext cx="21209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24" name="Acrobat Document" r:id="rId7" imgW="4800464" imgH="4800577" progId="AcroExch.Document.7">
                  <p:embed/>
                </p:oleObj>
              </mc:Choice>
              <mc:Fallback>
                <p:oleObj name="Acrobat Document" r:id="rId7" imgW="4800464" imgH="480057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13100"/>
                        <a:ext cx="21209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39750" y="1268413"/>
            <a:ext cx="1655763" cy="576262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800">
                <a:solidFill>
                  <a:schemeClr val="accent2"/>
                </a:solidFill>
              </a:rPr>
              <a:t>Observations</a:t>
            </a:r>
          </a:p>
        </p:txBody>
      </p:sp>
      <p:sp>
        <p:nvSpPr>
          <p:cNvPr id="176134" name="Rectangle 6"/>
          <p:cNvSpPr>
            <a:spLocks noChangeAspect="1" noChangeArrowheads="1"/>
          </p:cNvSpPr>
          <p:nvPr/>
        </p:nvSpPr>
        <p:spPr bwMode="auto">
          <a:xfrm>
            <a:off x="539750" y="5014913"/>
            <a:ext cx="1655763" cy="358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SM1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39750" y="2709863"/>
            <a:ext cx="1655763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DM2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539750" y="3284538"/>
            <a:ext cx="1655763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ETH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539750" y="3860800"/>
            <a:ext cx="1655763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MPI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539750" y="4435475"/>
            <a:ext cx="1655763" cy="433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CNR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539750" y="2133600"/>
            <a:ext cx="1655763" cy="433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DM1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539750" y="5518150"/>
            <a:ext cx="1655763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SM2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39750" y="6092825"/>
            <a:ext cx="1655763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>
                <a:solidFill>
                  <a:schemeClr val="accent2"/>
                </a:solidFill>
              </a:rPr>
              <a:t>KNM</a:t>
            </a: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 rot="16200000">
            <a:off x="-1571625" y="3848100"/>
            <a:ext cx="360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200">
                <a:solidFill>
                  <a:schemeClr val="accent2"/>
                </a:solidFill>
              </a:rPr>
              <a:t>25 km x 1 day</a:t>
            </a:r>
          </a:p>
          <a:p>
            <a:pPr algn="ctr"/>
            <a:r>
              <a:rPr lang="en-GB" sz="1200">
                <a:solidFill>
                  <a:schemeClr val="accent2"/>
                </a:solidFill>
              </a:rPr>
              <a:t>Europe, between 1961 - 1990 </a:t>
            </a:r>
          </a:p>
        </p:txBody>
      </p:sp>
      <p:sp>
        <p:nvSpPr>
          <p:cNvPr id="176176" name="AutoShape 48"/>
          <p:cNvSpPr>
            <a:spLocks/>
          </p:cNvSpPr>
          <p:nvPr/>
        </p:nvSpPr>
        <p:spPr bwMode="auto">
          <a:xfrm>
            <a:off x="2555875" y="2349500"/>
            <a:ext cx="792163" cy="3887788"/>
          </a:xfrm>
          <a:prstGeom prst="rightBrace">
            <a:avLst>
              <a:gd name="adj1" fmla="val 408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6177" name="Line 49"/>
          <p:cNvSpPr>
            <a:spLocks noChangeShapeType="1"/>
          </p:cNvSpPr>
          <p:nvPr/>
        </p:nvSpPr>
        <p:spPr bwMode="auto">
          <a:xfrm>
            <a:off x="2339975" y="15573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76195" name="Object 6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023100" y="3324225"/>
          <a:ext cx="21209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25" name="Acrobat Document" r:id="rId9" imgW="4800464" imgH="4800577" progId="AcroExch.Document.7">
                  <p:embed/>
                </p:oleObj>
              </mc:Choice>
              <mc:Fallback>
                <p:oleObj name="Acrobat Document" r:id="rId9" imgW="4800464" imgH="480057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24225"/>
                        <a:ext cx="2120900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98" name="Line 70"/>
          <p:cNvSpPr>
            <a:spLocks noChangeShapeType="1"/>
          </p:cNvSpPr>
          <p:nvPr/>
        </p:nvSpPr>
        <p:spPr bwMode="auto">
          <a:xfrm>
            <a:off x="6011863" y="42926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508104" y="2521405"/>
            <a:ext cx="24779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Bias </a:t>
            </a:r>
          </a:p>
          <a:p>
            <a:pPr algn="ctr"/>
            <a:r>
              <a:rPr lang="en-US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correction</a:t>
            </a:r>
            <a:endParaRPr lang="en-US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7756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Correction of the climate model data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2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Adjusting </a:t>
            </a:r>
            <a:r>
              <a:rPr lang="en-GB" dirty="0">
                <a:solidFill>
                  <a:schemeClr val="accent2"/>
                </a:solidFill>
              </a:rPr>
              <a:t>of the distribution function at every grid cell</a:t>
            </a:r>
          </a:p>
          <a:p>
            <a:pPr>
              <a:buFontTx/>
              <a:buNone/>
            </a:pPr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Long time series (&gt; 40 years) of observation data are needed - correction and validation of the model (20 +20 years)</a:t>
            </a:r>
          </a:p>
          <a:p>
            <a:pPr marL="0" indent="0">
              <a:buNone/>
            </a:pPr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accent2"/>
                </a:solidFill>
              </a:rPr>
              <a:t>C</a:t>
            </a:r>
            <a:r>
              <a:rPr lang="en-GB" dirty="0" smtClean="0">
                <a:solidFill>
                  <a:schemeClr val="accent2"/>
                </a:solidFill>
              </a:rPr>
              <a:t>orrections </a:t>
            </a:r>
            <a:r>
              <a:rPr lang="en-GB" dirty="0">
                <a:solidFill>
                  <a:schemeClr val="accent2"/>
                </a:solidFill>
              </a:rPr>
              <a:t>are needed for each model separately 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A template by BKU">
  <a:themeElements>
    <a:clrScheme name="EEA template by BK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EA template by BKU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63500" cap="flat" cmpd="sng" algn="ctr">
          <a:solidFill>
            <a:schemeClr val="accent1">
              <a:lumMod val="50000"/>
            </a:schemeClr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EA template by BK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 template by BK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 template by BK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 template by BK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 template by BK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EA template by BK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A template by BK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EEA template by BKU</Template>
  <TotalTime>4348</TotalTime>
  <Words>669</Words>
  <Application>Microsoft Office PowerPoint</Application>
  <PresentationFormat>On-screen Show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EEA template by BKU</vt:lpstr>
      <vt:lpstr>Equation</vt:lpstr>
      <vt:lpstr>Acrobat Document</vt:lpstr>
      <vt:lpstr>PowerPoint Presentation</vt:lpstr>
      <vt:lpstr>Outline</vt:lpstr>
      <vt:lpstr>The question</vt:lpstr>
      <vt:lpstr>Climate models </vt:lpstr>
      <vt:lpstr>Ensembles of Climate models -simplified</vt:lpstr>
      <vt:lpstr>RCMs used in the study</vt:lpstr>
      <vt:lpstr>Outputs from RCMs</vt:lpstr>
      <vt:lpstr>Correction of the climate model data – workflow </vt:lpstr>
      <vt:lpstr>Correction of the climate model data</vt:lpstr>
      <vt:lpstr>Precipitation correction the climate model data – transfer function</vt:lpstr>
      <vt:lpstr>Bias corrected data – ensemble mean of annual/July precipitation</vt:lpstr>
      <vt:lpstr>RMSE of simulated and corrected</vt:lpstr>
      <vt:lpstr>Failed correction – number of models</vt:lpstr>
      <vt:lpstr>Brier Score – zero precipitation</vt:lpstr>
      <vt:lpstr>Brier Score – heavy precipitation (RR&gt; 200mm)</vt:lpstr>
      <vt:lpstr>Brier skill score– extremes</vt:lpstr>
      <vt:lpstr>Conclusions</vt:lpstr>
    </vt:vector>
  </TitlesOfParts>
  <Company>European Environment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Kurnik</dc:creator>
  <cp:lastModifiedBy>bku</cp:lastModifiedBy>
  <cp:revision>114</cp:revision>
  <cp:lastPrinted>2011-07-28T08:32:40Z</cp:lastPrinted>
  <dcterms:created xsi:type="dcterms:W3CDTF">2011-03-07T11:40:28Z</dcterms:created>
  <dcterms:modified xsi:type="dcterms:W3CDTF">2011-09-15T20:28:33Z</dcterms:modified>
</cp:coreProperties>
</file>