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5" r:id="rId5"/>
    <p:sldId id="258" r:id="rId6"/>
    <p:sldId id="266" r:id="rId7"/>
    <p:sldId id="260" r:id="rId8"/>
    <p:sldId id="268" r:id="rId9"/>
    <p:sldId id="267" r:id="rId10"/>
    <p:sldId id="271" r:id="rId11"/>
    <p:sldId id="272" r:id="rId12"/>
    <p:sldId id="273" r:id="rId13"/>
    <p:sldId id="274" r:id="rId14"/>
    <p:sldId id="263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4B99-1059-4D08-BEDF-B54B485F39C1}" type="datetimeFigureOut">
              <a:rPr lang="en-US" smtClean="0"/>
              <a:pPr/>
              <a:t>8/14/2011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7BF7-311B-4415-A32A-A48A1D06C8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4B99-1059-4D08-BEDF-B54B485F39C1}" type="datetimeFigureOut">
              <a:rPr lang="en-US" smtClean="0"/>
              <a:pPr/>
              <a:t>8/14/2011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7BF7-311B-4415-A32A-A48A1D06C8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4B99-1059-4D08-BEDF-B54B485F39C1}" type="datetimeFigureOut">
              <a:rPr lang="en-US" smtClean="0"/>
              <a:pPr/>
              <a:t>8/14/2011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7BF7-311B-4415-A32A-A48A1D06C8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4B99-1059-4D08-BEDF-B54B485F39C1}" type="datetimeFigureOut">
              <a:rPr lang="en-US" smtClean="0"/>
              <a:pPr/>
              <a:t>8/14/2011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7BF7-311B-4415-A32A-A48A1D06C8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4B99-1059-4D08-BEDF-B54B485F39C1}" type="datetimeFigureOut">
              <a:rPr lang="en-US" smtClean="0"/>
              <a:pPr/>
              <a:t>8/14/2011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7BF7-311B-4415-A32A-A48A1D06C8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4B99-1059-4D08-BEDF-B54B485F39C1}" type="datetimeFigureOut">
              <a:rPr lang="en-US" smtClean="0"/>
              <a:pPr/>
              <a:t>8/14/2011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7BF7-311B-4415-A32A-A48A1D06C8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4B99-1059-4D08-BEDF-B54B485F39C1}" type="datetimeFigureOut">
              <a:rPr lang="en-US" smtClean="0"/>
              <a:pPr/>
              <a:t>8/14/2011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7BF7-311B-4415-A32A-A48A1D06C8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4B99-1059-4D08-BEDF-B54B485F39C1}" type="datetimeFigureOut">
              <a:rPr lang="en-US" smtClean="0"/>
              <a:pPr/>
              <a:t>8/14/2011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7BF7-311B-4415-A32A-A48A1D06C8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4B99-1059-4D08-BEDF-B54B485F39C1}" type="datetimeFigureOut">
              <a:rPr lang="en-US" smtClean="0"/>
              <a:pPr/>
              <a:t>8/14/2011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7BF7-311B-4415-A32A-A48A1D06C8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4B99-1059-4D08-BEDF-B54B485F39C1}" type="datetimeFigureOut">
              <a:rPr lang="en-US" smtClean="0"/>
              <a:pPr/>
              <a:t>8/14/2011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7BF7-311B-4415-A32A-A48A1D06C8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4B99-1059-4D08-BEDF-B54B485F39C1}" type="datetimeFigureOut">
              <a:rPr lang="en-US" smtClean="0"/>
              <a:pPr/>
              <a:t>8/14/2011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7BF7-311B-4415-A32A-A48A1D06C8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E4B99-1059-4D08-BEDF-B54B485F39C1}" type="datetimeFigureOut">
              <a:rPr lang="en-US" smtClean="0"/>
              <a:pPr/>
              <a:t>8/14/2011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07BF7-311B-4415-A32A-A48A1D06C8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s.matzarakis@meteo.uni-freiburg.de" TargetMode="External"/><Relationship Id="rId2" Type="http://schemas.openxmlformats.org/officeDocument/2006/relationships/hyperlink" Target="mailto:loydeabreu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3938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Thermal </a:t>
            </a:r>
            <a:r>
              <a:rPr lang="en-US" b="1" dirty="0" err="1"/>
              <a:t>Bioclimate</a:t>
            </a:r>
            <a:r>
              <a:rPr lang="en-US" b="1" dirty="0"/>
              <a:t> as factor in urban and architectural planning in tropical climates –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/>
              <a:t>case of Campinas, Brazil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200" y="4648200"/>
            <a:ext cx="8915400" cy="1752600"/>
          </a:xfrm>
        </p:spPr>
        <p:txBody>
          <a:bodyPr>
            <a:normAutofit fontScale="62500" lnSpcReduction="20000"/>
          </a:bodyPr>
          <a:lstStyle/>
          <a:p>
            <a:r>
              <a:rPr lang="de-DE" sz="4400" b="1" i="1" dirty="0" smtClean="0"/>
              <a:t>Loyde Vieira de Abreu</a:t>
            </a:r>
            <a:r>
              <a:rPr lang="de-DE" sz="4400" b="1" i="1" baseline="30000" dirty="0" smtClean="0"/>
              <a:t>1 2</a:t>
            </a:r>
            <a:r>
              <a:rPr lang="de-DE" sz="4400" b="1" i="1" dirty="0" smtClean="0"/>
              <a:t> , Lucila C. Labaki</a:t>
            </a:r>
            <a:r>
              <a:rPr lang="de-DE" sz="4400" b="1" i="1" baseline="30000" dirty="0" smtClean="0"/>
              <a:t>1</a:t>
            </a:r>
            <a:r>
              <a:rPr lang="de-DE" sz="4400" b="1" i="1" dirty="0" smtClean="0"/>
              <a:t> </a:t>
            </a:r>
            <a:r>
              <a:rPr lang="de-DE" sz="4400" b="1" i="1" dirty="0" err="1" smtClean="0"/>
              <a:t>and</a:t>
            </a:r>
            <a:r>
              <a:rPr lang="de-DE" sz="4400" b="1" i="1" dirty="0" smtClean="0"/>
              <a:t> Andreas Matzarakis</a:t>
            </a:r>
            <a:r>
              <a:rPr lang="de-DE" sz="4400" b="1" i="1" baseline="30000" dirty="0" smtClean="0"/>
              <a:t> 2</a:t>
            </a:r>
            <a:endParaRPr lang="en-US" sz="4400" dirty="0"/>
          </a:p>
          <a:p>
            <a:r>
              <a:rPr lang="de-DE" i="1" baseline="30000" dirty="0"/>
              <a:t>1</a:t>
            </a:r>
            <a:r>
              <a:rPr lang="de-DE" i="1" dirty="0"/>
              <a:t> </a:t>
            </a:r>
            <a:r>
              <a:rPr lang="en-US" i="1" dirty="0" smtClean="0"/>
              <a:t>School of Civil Engineering, Architecture and Urban Design of State University of Campinas, Brazil – loydeabreu@gmail.com</a:t>
            </a:r>
            <a:endParaRPr lang="en-US" dirty="0"/>
          </a:p>
          <a:p>
            <a:r>
              <a:rPr lang="en-US" i="1" baseline="30000" dirty="0" smtClean="0"/>
              <a:t>2</a:t>
            </a:r>
            <a:r>
              <a:rPr lang="de-DE" i="1" dirty="0" smtClean="0"/>
              <a:t> </a:t>
            </a:r>
            <a:r>
              <a:rPr lang="de-DE" i="1" dirty="0" err="1" smtClean="0"/>
              <a:t>Meteorological</a:t>
            </a:r>
            <a:r>
              <a:rPr lang="de-DE" i="1" dirty="0" smtClean="0"/>
              <a:t> Institute, Albert-Ludwigs-University Freiburg, Germany </a:t>
            </a:r>
            <a:r>
              <a:rPr lang="en-US" i="1" dirty="0" smtClean="0"/>
              <a:t>– </a:t>
            </a:r>
            <a:endParaRPr lang="en-US" dirty="0"/>
          </a:p>
        </p:txBody>
      </p:sp>
      <p:pic>
        <p:nvPicPr>
          <p:cNvPr id="4" name="Imagem 3" descr="1024px-Panorâmica_-_Campinas_-_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60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Mean monthly diurnal course of PET (°C)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/>
          <p:cNvSpPr/>
          <p:nvPr/>
        </p:nvSpPr>
        <p:spPr>
          <a:xfrm flipV="1">
            <a:off x="0" y="0"/>
            <a:ext cx="1066800" cy="1828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0" y="1828800"/>
            <a:ext cx="1066800" cy="1447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/>
          <p:cNvSpPr/>
          <p:nvPr/>
        </p:nvSpPr>
        <p:spPr>
          <a:xfrm rot="16200000">
            <a:off x="-84578" y="2198758"/>
            <a:ext cx="1447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DATA &amp; METHODS</a:t>
            </a:r>
            <a:endParaRPr lang="en-US" sz="2000" dirty="0"/>
          </a:p>
        </p:txBody>
      </p:sp>
      <p:sp>
        <p:nvSpPr>
          <p:cNvPr id="9" name="Retângulo 8"/>
          <p:cNvSpPr/>
          <p:nvPr/>
        </p:nvSpPr>
        <p:spPr>
          <a:xfrm rot="16200000">
            <a:off x="-9556" y="4029044"/>
            <a:ext cx="1447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RESULTS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5105400"/>
            <a:ext cx="1066800" cy="1752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ângulo 10"/>
          <p:cNvSpPr/>
          <p:nvPr/>
        </p:nvSpPr>
        <p:spPr>
          <a:xfrm rot="16200000">
            <a:off x="-104745" y="5819745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CONCLUSION</a:t>
            </a:r>
            <a:endParaRPr lang="en-US" sz="2000" dirty="0"/>
          </a:p>
        </p:txBody>
      </p:sp>
      <p:sp>
        <p:nvSpPr>
          <p:cNvPr id="12" name="Retângulo 11"/>
          <p:cNvSpPr/>
          <p:nvPr/>
        </p:nvSpPr>
        <p:spPr>
          <a:xfrm rot="16200000">
            <a:off x="-130121" y="708079"/>
            <a:ext cx="184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INTRODUCTION</a:t>
            </a:r>
            <a:endParaRPr lang="en-US" sz="2000" dirty="0"/>
          </a:p>
        </p:txBody>
      </p:sp>
      <p:pic>
        <p:nvPicPr>
          <p:cNvPr id="15" name="Espaço Reservado para Conteúdo 14" descr="PET_Campinas_2003_2010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828800"/>
            <a:ext cx="80772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 monthly diurnal course of PET (°C) – shade variation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/>
          <p:cNvSpPr/>
          <p:nvPr/>
        </p:nvSpPr>
        <p:spPr>
          <a:xfrm flipV="1">
            <a:off x="0" y="0"/>
            <a:ext cx="1066800" cy="1828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0" y="1828800"/>
            <a:ext cx="1066800" cy="1447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/>
          <p:cNvSpPr/>
          <p:nvPr/>
        </p:nvSpPr>
        <p:spPr>
          <a:xfrm rot="16200000">
            <a:off x="-84578" y="2198758"/>
            <a:ext cx="1447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DATA &amp; METHODS</a:t>
            </a:r>
            <a:endParaRPr lang="en-US" sz="2000" dirty="0"/>
          </a:p>
        </p:txBody>
      </p:sp>
      <p:sp>
        <p:nvSpPr>
          <p:cNvPr id="9" name="Retângulo 8"/>
          <p:cNvSpPr/>
          <p:nvPr/>
        </p:nvSpPr>
        <p:spPr>
          <a:xfrm rot="16200000">
            <a:off x="-9556" y="4029044"/>
            <a:ext cx="1447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RESULTS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5105400"/>
            <a:ext cx="1066800" cy="1752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ângulo 10"/>
          <p:cNvSpPr/>
          <p:nvPr/>
        </p:nvSpPr>
        <p:spPr>
          <a:xfrm rot="16200000">
            <a:off x="-104745" y="5819745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CONCLUSION</a:t>
            </a:r>
            <a:endParaRPr lang="en-US" sz="2000" dirty="0"/>
          </a:p>
        </p:txBody>
      </p:sp>
      <p:sp>
        <p:nvSpPr>
          <p:cNvPr id="12" name="Retângulo 11"/>
          <p:cNvSpPr/>
          <p:nvPr/>
        </p:nvSpPr>
        <p:spPr>
          <a:xfrm rot="16200000">
            <a:off x="-130121" y="708079"/>
            <a:ext cx="184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INTRODUCTION</a:t>
            </a:r>
            <a:endParaRPr lang="en-US" sz="2000" dirty="0"/>
          </a:p>
        </p:txBody>
      </p:sp>
      <p:pic>
        <p:nvPicPr>
          <p:cNvPr id="16" name="Espaço Reservado para Conteúdo 15" descr="Tmr_Tar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061369"/>
            <a:ext cx="8077200" cy="3958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1477962"/>
          </a:xfrm>
        </p:spPr>
        <p:txBody>
          <a:bodyPr>
            <a:noAutofit/>
          </a:bodyPr>
          <a:lstStyle/>
          <a:p>
            <a:pPr algn="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 monthly diurnal course of </a:t>
            </a:r>
            <a:b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PET (°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C) – wind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speed variation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/>
          <p:cNvSpPr/>
          <p:nvPr/>
        </p:nvSpPr>
        <p:spPr>
          <a:xfrm flipV="1">
            <a:off x="0" y="0"/>
            <a:ext cx="1066800" cy="1828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0" y="1828800"/>
            <a:ext cx="1066800" cy="1447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/>
          <p:cNvSpPr/>
          <p:nvPr/>
        </p:nvSpPr>
        <p:spPr>
          <a:xfrm rot="16200000">
            <a:off x="-84578" y="2198758"/>
            <a:ext cx="1447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DATA &amp; METHODS</a:t>
            </a:r>
            <a:endParaRPr lang="en-US" sz="2000" dirty="0"/>
          </a:p>
        </p:txBody>
      </p:sp>
      <p:sp>
        <p:nvSpPr>
          <p:cNvPr id="9" name="Retângulo 8"/>
          <p:cNvSpPr/>
          <p:nvPr/>
        </p:nvSpPr>
        <p:spPr>
          <a:xfrm rot="16200000">
            <a:off x="-9556" y="4029044"/>
            <a:ext cx="1447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RESULTS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5105400"/>
            <a:ext cx="1066800" cy="1752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ângulo 10"/>
          <p:cNvSpPr/>
          <p:nvPr/>
        </p:nvSpPr>
        <p:spPr>
          <a:xfrm rot="16200000">
            <a:off x="-104745" y="5819745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CONCLUSION</a:t>
            </a:r>
            <a:endParaRPr lang="en-US" sz="2000" dirty="0"/>
          </a:p>
        </p:txBody>
      </p:sp>
      <p:sp>
        <p:nvSpPr>
          <p:cNvPr id="12" name="Retângulo 11"/>
          <p:cNvSpPr/>
          <p:nvPr/>
        </p:nvSpPr>
        <p:spPr>
          <a:xfrm rot="16200000">
            <a:off x="-130121" y="708079"/>
            <a:ext cx="184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INTRODUCTION</a:t>
            </a:r>
            <a:endParaRPr lang="en-US" sz="2000" dirty="0"/>
          </a:p>
        </p:txBody>
      </p:sp>
      <p:pic>
        <p:nvPicPr>
          <p:cNvPr id="14" name="Espaço Reservado para Conteúdo 13" descr="PET_wind_plus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371600"/>
            <a:ext cx="7391400" cy="3103646"/>
          </a:xfrm>
          <a:prstGeom prst="rect">
            <a:avLst/>
          </a:prstGeom>
        </p:spPr>
      </p:pic>
      <p:pic>
        <p:nvPicPr>
          <p:cNvPr id="16" name="Imagem 15" descr="PET_wind_menos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1174" y="3733800"/>
            <a:ext cx="7362826" cy="312420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 rot="16200000">
            <a:off x="853799" y="2403689"/>
            <a:ext cx="1562102" cy="41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+ 1m/s</a:t>
            </a:r>
            <a:endParaRPr lang="en-US" sz="2000" dirty="0"/>
          </a:p>
        </p:txBody>
      </p:sp>
      <p:sp>
        <p:nvSpPr>
          <p:cNvPr id="15" name="Retângulo 14"/>
          <p:cNvSpPr/>
          <p:nvPr/>
        </p:nvSpPr>
        <p:spPr>
          <a:xfrm rot="16200000">
            <a:off x="872910" y="4613489"/>
            <a:ext cx="1562102" cy="41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- 1m/s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554162"/>
          </a:xfrm>
        </p:spPr>
        <p:txBody>
          <a:bodyPr>
            <a:noAutofit/>
          </a:bodyPr>
          <a:lstStyle/>
          <a:p>
            <a:pPr algn="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Annual percentages of thresholds based on PET for the period 25</a:t>
            </a:r>
            <a:r>
              <a:rPr lang="en-US" sz="3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June, 2003 to 31</a:t>
            </a:r>
            <a:r>
              <a:rPr lang="en-US" sz="3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December  2010.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/>
          <p:cNvSpPr/>
          <p:nvPr/>
        </p:nvSpPr>
        <p:spPr>
          <a:xfrm flipV="1">
            <a:off x="0" y="0"/>
            <a:ext cx="1066800" cy="1828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0" y="1828800"/>
            <a:ext cx="1066800" cy="1447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/>
          <p:cNvSpPr/>
          <p:nvPr/>
        </p:nvSpPr>
        <p:spPr>
          <a:xfrm rot="16200000">
            <a:off x="-84578" y="2198758"/>
            <a:ext cx="1447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DATA &amp; METHODS</a:t>
            </a:r>
            <a:endParaRPr lang="en-US" sz="2000" dirty="0"/>
          </a:p>
        </p:txBody>
      </p:sp>
      <p:sp>
        <p:nvSpPr>
          <p:cNvPr id="9" name="Retângulo 8"/>
          <p:cNvSpPr/>
          <p:nvPr/>
        </p:nvSpPr>
        <p:spPr>
          <a:xfrm rot="16200000">
            <a:off x="-9556" y="4029044"/>
            <a:ext cx="1447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RESULTS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5105400"/>
            <a:ext cx="1066800" cy="1752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ângulo 10"/>
          <p:cNvSpPr/>
          <p:nvPr/>
        </p:nvSpPr>
        <p:spPr>
          <a:xfrm rot="16200000">
            <a:off x="-104745" y="5819745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CONCLUSION</a:t>
            </a:r>
            <a:endParaRPr lang="en-US" sz="2000" dirty="0"/>
          </a:p>
        </p:txBody>
      </p:sp>
      <p:sp>
        <p:nvSpPr>
          <p:cNvPr id="12" name="Retângulo 11"/>
          <p:cNvSpPr/>
          <p:nvPr/>
        </p:nvSpPr>
        <p:spPr>
          <a:xfrm rot="16200000">
            <a:off x="-130121" y="708079"/>
            <a:ext cx="184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INTRODUCTION</a:t>
            </a:r>
            <a:endParaRPr lang="en-US" sz="2000" dirty="0"/>
          </a:p>
        </p:txBody>
      </p:sp>
      <p:graphicFrame>
        <p:nvGraphicFramePr>
          <p:cNvPr id="17" name="Espaço Reservado para Conteúdo 16"/>
          <p:cNvGraphicFramePr>
            <a:graphicFrameLocks noGrp="1"/>
          </p:cNvGraphicFramePr>
          <p:nvPr>
            <p:ph idx="1"/>
          </p:nvPr>
        </p:nvGraphicFramePr>
        <p:xfrm>
          <a:off x="1600200" y="2895600"/>
          <a:ext cx="70866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7320"/>
                <a:gridCol w="1417320"/>
                <a:gridCol w="1417320"/>
                <a:gridCol w="1417320"/>
                <a:gridCol w="14173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PET&gt;25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PET&gt;30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PET&gt;35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PET&gt;40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/>
                        <a:t>v-1 m/s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49.3%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29.0%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19.1%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10.2%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/>
                        <a:t>v+1 m/s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40.6%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21.9%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11.4%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3.1%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/>
                        <a:t>T</a:t>
                      </a:r>
                      <a:r>
                        <a:rPr lang="en-US" sz="2000" b="1" baseline="-25000" dirty="0" err="1"/>
                        <a:t>mrt</a:t>
                      </a:r>
                      <a:r>
                        <a:rPr lang="en-US" sz="2000" b="1" dirty="0"/>
                        <a:t> = T</a:t>
                      </a:r>
                      <a:r>
                        <a:rPr lang="en-US" sz="2000" b="1" baseline="-25000" dirty="0"/>
                        <a:t>ar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75.7%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34.1%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6.3%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0.1%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/>
                        <a:t>PET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44.4%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26.8%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16.7%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7.8%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1219200"/>
            <a:ext cx="73914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/>
              <a:t>Solar radiation, typical of tropical cities influences significantly thermal comfort.  </a:t>
            </a:r>
          </a:p>
          <a:p>
            <a:pPr algn="just"/>
            <a:r>
              <a:rPr lang="en-US" b="1" dirty="0" smtClean="0"/>
              <a:t>Urban and architectural planning need to promote wind and shade to improve thermal comfort.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An awareness of these issues would be valuable to architects, planners and urban designers, not by the way of limiting possible solutions, rather by enriching the design possibilities.</a:t>
            </a:r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/>
          <p:cNvSpPr/>
          <p:nvPr/>
        </p:nvSpPr>
        <p:spPr>
          <a:xfrm flipV="1">
            <a:off x="0" y="0"/>
            <a:ext cx="1066800" cy="1828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0" y="1828800"/>
            <a:ext cx="1066800" cy="1447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 rot="16200000">
            <a:off x="-84578" y="2198758"/>
            <a:ext cx="1447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DATA &amp; METHODS</a:t>
            </a:r>
            <a:endParaRPr lang="en-US" sz="2000" dirty="0"/>
          </a:p>
        </p:txBody>
      </p:sp>
      <p:sp>
        <p:nvSpPr>
          <p:cNvPr id="9" name="Retângulo 8"/>
          <p:cNvSpPr/>
          <p:nvPr/>
        </p:nvSpPr>
        <p:spPr>
          <a:xfrm>
            <a:off x="0" y="3276600"/>
            <a:ext cx="1066800" cy="1828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9"/>
          <p:cNvSpPr/>
          <p:nvPr/>
        </p:nvSpPr>
        <p:spPr>
          <a:xfrm rot="16200000">
            <a:off x="-104745" y="5819745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CONCLUSION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 rot="16200000">
            <a:off x="-130121" y="708079"/>
            <a:ext cx="184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INTRODUCTION</a:t>
            </a:r>
            <a:endParaRPr lang="en-US" sz="2000" dirty="0"/>
          </a:p>
        </p:txBody>
      </p:sp>
      <p:sp>
        <p:nvSpPr>
          <p:cNvPr id="8" name="Retângulo 7"/>
          <p:cNvSpPr/>
          <p:nvPr/>
        </p:nvSpPr>
        <p:spPr>
          <a:xfrm rot="16200000">
            <a:off x="-9556" y="4029044"/>
            <a:ext cx="1447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RESULTS</a:t>
            </a:r>
            <a:endParaRPr lang="en-US" sz="20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1219200" y="3581400"/>
            <a:ext cx="7696200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0" y="2362200"/>
            <a:ext cx="7391400" cy="3687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This work was sponsored by DAAD/CAPES.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2"/>
              </a:rPr>
              <a:t>loydeabreu@gmail.com</a:t>
            </a: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3"/>
              </a:rPr>
              <a:t>andreas.matzarakis@meteo.uni-freiburg.de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 flipV="1">
            <a:off x="0" y="0"/>
            <a:ext cx="1066800" cy="1828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0" y="1828800"/>
            <a:ext cx="1066800" cy="1447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 rot="16200000">
            <a:off x="-84578" y="2198758"/>
            <a:ext cx="1447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DATA &amp; METHODS</a:t>
            </a:r>
            <a:endParaRPr lang="en-US" sz="2000" dirty="0"/>
          </a:p>
        </p:txBody>
      </p:sp>
      <p:sp>
        <p:nvSpPr>
          <p:cNvPr id="9" name="Retângulo 8"/>
          <p:cNvSpPr/>
          <p:nvPr/>
        </p:nvSpPr>
        <p:spPr>
          <a:xfrm>
            <a:off x="0" y="3276600"/>
            <a:ext cx="1066800" cy="1828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9"/>
          <p:cNvSpPr/>
          <p:nvPr/>
        </p:nvSpPr>
        <p:spPr>
          <a:xfrm rot="16200000">
            <a:off x="-104745" y="5819745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CONCLUSION</a:t>
            </a:r>
            <a:endParaRPr lang="en-US" sz="2000" dirty="0"/>
          </a:p>
        </p:txBody>
      </p:sp>
      <p:sp>
        <p:nvSpPr>
          <p:cNvPr id="11" name="Retângulo 10"/>
          <p:cNvSpPr/>
          <p:nvPr/>
        </p:nvSpPr>
        <p:spPr>
          <a:xfrm rot="16200000">
            <a:off x="-130121" y="708079"/>
            <a:ext cx="184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INTRODUCTION</a:t>
            </a:r>
            <a:endParaRPr lang="en-US" sz="2000" dirty="0"/>
          </a:p>
        </p:txBody>
      </p:sp>
      <p:sp>
        <p:nvSpPr>
          <p:cNvPr id="8" name="Retângulo 7"/>
          <p:cNvSpPr/>
          <p:nvPr/>
        </p:nvSpPr>
        <p:spPr>
          <a:xfrm rot="16200000">
            <a:off x="-9556" y="4029044"/>
            <a:ext cx="1447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RESULTS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4114800" y="5410200"/>
            <a:ext cx="1143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ângulo 23"/>
          <p:cNvSpPr/>
          <p:nvPr/>
        </p:nvSpPr>
        <p:spPr>
          <a:xfrm>
            <a:off x="5181600" y="59436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tângulo 24"/>
          <p:cNvSpPr/>
          <p:nvPr/>
        </p:nvSpPr>
        <p:spPr>
          <a:xfrm>
            <a:off x="8153400" y="57150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tângulo 38"/>
          <p:cNvSpPr/>
          <p:nvPr/>
        </p:nvSpPr>
        <p:spPr>
          <a:xfrm>
            <a:off x="1295400" y="54102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 urban expansion without climate responsive guidelines 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 energy consumption as consequence of climatic modifications</a:t>
            </a:r>
            <a:endParaRPr lang="en-US" sz="2000" dirty="0"/>
          </a:p>
        </p:txBody>
      </p:sp>
      <p:sp>
        <p:nvSpPr>
          <p:cNvPr id="40" name="Retângulo 39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tângulo 52"/>
          <p:cNvSpPr/>
          <p:nvPr/>
        </p:nvSpPr>
        <p:spPr>
          <a:xfrm>
            <a:off x="0" y="1828800"/>
            <a:ext cx="1066800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tângulo 53"/>
          <p:cNvSpPr/>
          <p:nvPr/>
        </p:nvSpPr>
        <p:spPr>
          <a:xfrm>
            <a:off x="0" y="2743200"/>
            <a:ext cx="1066800" cy="1371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tângulo 54"/>
          <p:cNvSpPr/>
          <p:nvPr/>
        </p:nvSpPr>
        <p:spPr>
          <a:xfrm>
            <a:off x="0" y="4114800"/>
            <a:ext cx="1066800" cy="1371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tângulo 55"/>
          <p:cNvSpPr/>
          <p:nvPr/>
        </p:nvSpPr>
        <p:spPr>
          <a:xfrm>
            <a:off x="0" y="5486400"/>
            <a:ext cx="1066800" cy="1371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tângulo 56"/>
          <p:cNvSpPr/>
          <p:nvPr/>
        </p:nvSpPr>
        <p:spPr>
          <a:xfrm rot="16200000">
            <a:off x="-130121" y="708079"/>
            <a:ext cx="184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INTRODUCTION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0" y="3428998"/>
            <a:ext cx="1066800" cy="16764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/>
          <p:cNvSpPr/>
          <p:nvPr/>
        </p:nvSpPr>
        <p:spPr>
          <a:xfrm rot="16200000">
            <a:off x="-9556" y="4029044"/>
            <a:ext cx="1447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RESULTS</a:t>
            </a:r>
            <a:endParaRPr lang="en-US" sz="2000" dirty="0"/>
          </a:p>
        </p:txBody>
      </p:sp>
      <p:sp>
        <p:nvSpPr>
          <p:cNvPr id="60" name="Retângulo 59"/>
          <p:cNvSpPr/>
          <p:nvPr/>
        </p:nvSpPr>
        <p:spPr>
          <a:xfrm>
            <a:off x="0" y="5105400"/>
            <a:ext cx="1066800" cy="1752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tângulo 60"/>
          <p:cNvSpPr/>
          <p:nvPr/>
        </p:nvSpPr>
        <p:spPr>
          <a:xfrm rot="16200000">
            <a:off x="-104745" y="5819745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CONCLUSION</a:t>
            </a:r>
            <a:endParaRPr lang="en-US" sz="2000" dirty="0"/>
          </a:p>
        </p:txBody>
      </p:sp>
      <p:sp>
        <p:nvSpPr>
          <p:cNvPr id="62" name="Retângulo 61"/>
          <p:cNvSpPr/>
          <p:nvPr/>
        </p:nvSpPr>
        <p:spPr>
          <a:xfrm>
            <a:off x="0" y="1828800"/>
            <a:ext cx="1066800" cy="16764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tângulo 62"/>
          <p:cNvSpPr/>
          <p:nvPr/>
        </p:nvSpPr>
        <p:spPr>
          <a:xfrm rot="16200000">
            <a:off x="-84578" y="2198758"/>
            <a:ext cx="1447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DATA &amp; METHODS</a:t>
            </a:r>
            <a:endParaRPr lang="en-US" sz="2000" dirty="0"/>
          </a:p>
        </p:txBody>
      </p:sp>
      <p:pic>
        <p:nvPicPr>
          <p:cNvPr id="2053" name="Picture 5" descr="C:\Users\Loyde\Documents\Doutorado- PHD in German\Papers\Meteorological Conference\cpsdowntow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-1"/>
            <a:ext cx="8077200" cy="5270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5181600" y="1600200"/>
            <a:ext cx="1143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ângulo 20"/>
          <p:cNvSpPr/>
          <p:nvPr/>
        </p:nvSpPr>
        <p:spPr>
          <a:xfrm>
            <a:off x="5257800" y="5334000"/>
            <a:ext cx="1143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ângulo 22"/>
          <p:cNvSpPr/>
          <p:nvPr/>
        </p:nvSpPr>
        <p:spPr>
          <a:xfrm>
            <a:off x="6248400" y="59436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ângulo 23"/>
          <p:cNvSpPr/>
          <p:nvPr/>
        </p:nvSpPr>
        <p:spPr>
          <a:xfrm>
            <a:off x="5029200" y="59436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tângulo 24"/>
          <p:cNvSpPr/>
          <p:nvPr/>
        </p:nvSpPr>
        <p:spPr>
          <a:xfrm>
            <a:off x="8001000" y="57150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ângulo 17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tângulo 25"/>
          <p:cNvSpPr/>
          <p:nvPr/>
        </p:nvSpPr>
        <p:spPr>
          <a:xfrm>
            <a:off x="0" y="1828800"/>
            <a:ext cx="1066800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tângulo 26"/>
          <p:cNvSpPr/>
          <p:nvPr/>
        </p:nvSpPr>
        <p:spPr>
          <a:xfrm>
            <a:off x="0" y="2743200"/>
            <a:ext cx="1066800" cy="1371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tângulo 27"/>
          <p:cNvSpPr/>
          <p:nvPr/>
        </p:nvSpPr>
        <p:spPr>
          <a:xfrm>
            <a:off x="0" y="4114800"/>
            <a:ext cx="1066800" cy="1371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ângulo 28"/>
          <p:cNvSpPr/>
          <p:nvPr/>
        </p:nvSpPr>
        <p:spPr>
          <a:xfrm>
            <a:off x="0" y="5486400"/>
            <a:ext cx="1066800" cy="1371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tângulo 29"/>
          <p:cNvSpPr/>
          <p:nvPr/>
        </p:nvSpPr>
        <p:spPr>
          <a:xfrm rot="16200000">
            <a:off x="-130121" y="708079"/>
            <a:ext cx="184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INTRODUCTION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6248400" y="11668"/>
            <a:ext cx="2209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commercial buildings</a:t>
            </a:r>
            <a:endParaRPr lang="en-US" b="1" dirty="0"/>
          </a:p>
        </p:txBody>
      </p:sp>
      <p:sp>
        <p:nvSpPr>
          <p:cNvPr id="41" name="Retângulo 40"/>
          <p:cNvSpPr/>
          <p:nvPr/>
        </p:nvSpPr>
        <p:spPr>
          <a:xfrm>
            <a:off x="0" y="3428998"/>
            <a:ext cx="1066800" cy="16764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tângulo 41"/>
          <p:cNvSpPr/>
          <p:nvPr/>
        </p:nvSpPr>
        <p:spPr>
          <a:xfrm rot="16200000">
            <a:off x="-9556" y="4029044"/>
            <a:ext cx="1447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RESULTS</a:t>
            </a:r>
            <a:endParaRPr lang="en-US" sz="2000" dirty="0"/>
          </a:p>
        </p:txBody>
      </p:sp>
      <p:sp>
        <p:nvSpPr>
          <p:cNvPr id="43" name="Retângulo 42"/>
          <p:cNvSpPr/>
          <p:nvPr/>
        </p:nvSpPr>
        <p:spPr>
          <a:xfrm>
            <a:off x="0" y="5105400"/>
            <a:ext cx="1066800" cy="1752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tângulo 43"/>
          <p:cNvSpPr/>
          <p:nvPr/>
        </p:nvSpPr>
        <p:spPr>
          <a:xfrm rot="16200000">
            <a:off x="-104745" y="5819745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CONCLUSION</a:t>
            </a:r>
            <a:endParaRPr lang="en-US" sz="2000" dirty="0"/>
          </a:p>
        </p:txBody>
      </p:sp>
      <p:sp>
        <p:nvSpPr>
          <p:cNvPr id="45" name="Retângulo 44"/>
          <p:cNvSpPr/>
          <p:nvPr/>
        </p:nvSpPr>
        <p:spPr>
          <a:xfrm>
            <a:off x="0" y="1828800"/>
            <a:ext cx="1066800" cy="16764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tângulo 45"/>
          <p:cNvSpPr/>
          <p:nvPr/>
        </p:nvSpPr>
        <p:spPr>
          <a:xfrm rot="16200000">
            <a:off x="-84578" y="2198758"/>
            <a:ext cx="1447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DATA &amp; METHODS</a:t>
            </a:r>
            <a:endParaRPr lang="en-US" sz="2000" dirty="0"/>
          </a:p>
        </p:txBody>
      </p:sp>
      <p:pic>
        <p:nvPicPr>
          <p:cNvPr id="37" name="Imagem 36" descr="1aaa_acps22052011_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81000"/>
            <a:ext cx="4114800" cy="3008948"/>
          </a:xfrm>
          <a:prstGeom prst="rect">
            <a:avLst/>
          </a:prstGeom>
        </p:spPr>
      </p:pic>
      <p:pic>
        <p:nvPicPr>
          <p:cNvPr id="39" name="Imagem 38" descr="1aaacampinas2910.jpg"/>
          <p:cNvPicPr>
            <a:picLocks noChangeAspect="1"/>
          </p:cNvPicPr>
          <p:nvPr/>
        </p:nvPicPr>
        <p:blipFill>
          <a:blip r:embed="rId3" cstate="print"/>
          <a:srcRect l="3648" b="4409"/>
          <a:stretch>
            <a:fillRect/>
          </a:stretch>
        </p:blipFill>
        <p:spPr>
          <a:xfrm>
            <a:off x="1066800" y="2895600"/>
            <a:ext cx="4401042" cy="3962400"/>
          </a:xfrm>
          <a:prstGeom prst="rect">
            <a:avLst/>
          </a:prstGeom>
        </p:spPr>
      </p:pic>
      <p:pic>
        <p:nvPicPr>
          <p:cNvPr id="1026" name="Picture 2" descr="C:\Users\Loyde\Documents\Doutorado- PHD in German\Papers\Meteorological Conference\AvenidaNorteSulCampin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4900" y="152400"/>
            <a:ext cx="2632300" cy="2590800"/>
          </a:xfrm>
          <a:prstGeom prst="rect">
            <a:avLst/>
          </a:prstGeom>
          <a:noFill/>
        </p:spPr>
      </p:pic>
      <p:pic>
        <p:nvPicPr>
          <p:cNvPr id="1027" name="Picture 3" descr="C:\Users\Loyde\Documents\Doutorado- PHD in German\Papers\Meteorological Conference\467487382_d41a39c618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9300" y="2743200"/>
            <a:ext cx="2781300" cy="370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5181600" y="1600200"/>
            <a:ext cx="1143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ângulo 20"/>
          <p:cNvSpPr/>
          <p:nvPr/>
        </p:nvSpPr>
        <p:spPr>
          <a:xfrm>
            <a:off x="5257800" y="5334000"/>
            <a:ext cx="1143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ângulo 22"/>
          <p:cNvSpPr/>
          <p:nvPr/>
        </p:nvSpPr>
        <p:spPr>
          <a:xfrm>
            <a:off x="6248400" y="59436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ângulo 23"/>
          <p:cNvSpPr/>
          <p:nvPr/>
        </p:nvSpPr>
        <p:spPr>
          <a:xfrm>
            <a:off x="5029200" y="59436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tângulo 24"/>
          <p:cNvSpPr/>
          <p:nvPr/>
        </p:nvSpPr>
        <p:spPr>
          <a:xfrm>
            <a:off x="8001000" y="57150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ângulo 17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tângulo 25"/>
          <p:cNvSpPr/>
          <p:nvPr/>
        </p:nvSpPr>
        <p:spPr>
          <a:xfrm>
            <a:off x="0" y="1828800"/>
            <a:ext cx="1066800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tângulo 26"/>
          <p:cNvSpPr/>
          <p:nvPr/>
        </p:nvSpPr>
        <p:spPr>
          <a:xfrm>
            <a:off x="0" y="2743200"/>
            <a:ext cx="1066800" cy="1371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tângulo 27"/>
          <p:cNvSpPr/>
          <p:nvPr/>
        </p:nvSpPr>
        <p:spPr>
          <a:xfrm>
            <a:off x="0" y="4114800"/>
            <a:ext cx="1066800" cy="1371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ângulo 28"/>
          <p:cNvSpPr/>
          <p:nvPr/>
        </p:nvSpPr>
        <p:spPr>
          <a:xfrm>
            <a:off x="0" y="5486400"/>
            <a:ext cx="1066800" cy="1371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tângulo 29"/>
          <p:cNvSpPr/>
          <p:nvPr/>
        </p:nvSpPr>
        <p:spPr>
          <a:xfrm rot="16200000">
            <a:off x="-130121" y="708079"/>
            <a:ext cx="184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INTRODUCTION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 rot="16200000">
            <a:off x="7608956" y="904844"/>
            <a:ext cx="2209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High Level</a:t>
            </a:r>
            <a:endParaRPr lang="en-US" sz="2000" dirty="0"/>
          </a:p>
        </p:txBody>
      </p:sp>
      <p:sp>
        <p:nvSpPr>
          <p:cNvPr id="32" name="Retângulo 31"/>
          <p:cNvSpPr/>
          <p:nvPr/>
        </p:nvSpPr>
        <p:spPr>
          <a:xfrm rot="16200000">
            <a:off x="7589845" y="5476845"/>
            <a:ext cx="2362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Popular Level</a:t>
            </a:r>
            <a:endParaRPr lang="en-US" sz="2000" dirty="0"/>
          </a:p>
        </p:txBody>
      </p:sp>
      <p:sp>
        <p:nvSpPr>
          <p:cNvPr id="33" name="Retângulo 32"/>
          <p:cNvSpPr/>
          <p:nvPr/>
        </p:nvSpPr>
        <p:spPr>
          <a:xfrm rot="16200000">
            <a:off x="7686644" y="3190845"/>
            <a:ext cx="2209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Medium Level</a:t>
            </a:r>
            <a:endParaRPr lang="en-US" sz="2000" dirty="0"/>
          </a:p>
        </p:txBody>
      </p:sp>
      <p:pic>
        <p:nvPicPr>
          <p:cNvPr id="3077" name="Picture 5" descr="C:\Users\Loyde\Documents\Doutorado- PHD in German\Papers\Meteorological Conference\campinas (1)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85264"/>
            <a:ext cx="3581400" cy="2385212"/>
          </a:xfrm>
          <a:prstGeom prst="rect">
            <a:avLst/>
          </a:prstGeom>
          <a:noFill/>
        </p:spPr>
      </p:pic>
      <p:pic>
        <p:nvPicPr>
          <p:cNvPr id="3075" name="Picture 3" descr="C:\Users\Loyde\Documents\Doutorado- PHD in German\Papers\Meteorological Conference\favela-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495800"/>
            <a:ext cx="3581400" cy="2362200"/>
          </a:xfrm>
          <a:prstGeom prst="rect">
            <a:avLst/>
          </a:prstGeom>
          <a:noFill/>
        </p:spPr>
      </p:pic>
      <p:pic>
        <p:nvPicPr>
          <p:cNvPr id="3078" name="Picture 6" descr="C:\Users\Loyde\Documents\Doutorado- PHD in German\Papers\Meteorological Conference\06.jpg"/>
          <p:cNvPicPr>
            <a:picLocks noChangeAspect="1" noChangeArrowheads="1"/>
          </p:cNvPicPr>
          <p:nvPr/>
        </p:nvPicPr>
        <p:blipFill>
          <a:blip r:embed="rId4" cstate="print"/>
          <a:srcRect t="8276" b="11724"/>
          <a:stretch>
            <a:fillRect/>
          </a:stretch>
        </p:blipFill>
        <p:spPr bwMode="auto">
          <a:xfrm>
            <a:off x="1066800" y="0"/>
            <a:ext cx="3683000" cy="2209800"/>
          </a:xfrm>
          <a:prstGeom prst="rect">
            <a:avLst/>
          </a:prstGeom>
          <a:noFill/>
        </p:spPr>
      </p:pic>
      <p:pic>
        <p:nvPicPr>
          <p:cNvPr id="2059" name="Picture 11" descr="C:\users\loyde\documents\Doutorado- PHD in German\Papers\Meteorological Conference\1update02122009_3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-1"/>
            <a:ext cx="3886200" cy="3935392"/>
          </a:xfrm>
          <a:prstGeom prst="rect">
            <a:avLst/>
          </a:prstGeom>
          <a:noFill/>
        </p:spPr>
      </p:pic>
      <p:pic>
        <p:nvPicPr>
          <p:cNvPr id="2060" name="Picture 12" descr="C:\users\loyde\documents\Doutorado- PHD in German\Papers\Meteorological Conference\800px-Parque_Prado_-_Campinas_-_SP.JPG"/>
          <p:cNvPicPr>
            <a:picLocks noChangeAspect="1" noChangeArrowheads="1"/>
          </p:cNvPicPr>
          <p:nvPr/>
        </p:nvPicPr>
        <p:blipFill>
          <a:blip r:embed="rId6" cstate="print"/>
          <a:srcRect t="11111"/>
          <a:stretch>
            <a:fillRect/>
          </a:stretch>
        </p:blipFill>
        <p:spPr bwMode="auto">
          <a:xfrm>
            <a:off x="4648200" y="2209800"/>
            <a:ext cx="3886200" cy="2590800"/>
          </a:xfrm>
          <a:prstGeom prst="rect">
            <a:avLst/>
          </a:prstGeom>
          <a:noFill/>
        </p:spPr>
      </p:pic>
      <p:pic>
        <p:nvPicPr>
          <p:cNvPr id="3074" name="Picture 2" descr="C:\Users\Loyde\Documents\Doutorado- PHD in German\Papers\Meteorological Conference\1000233zs9.jpg"/>
          <p:cNvPicPr>
            <a:picLocks noChangeAspect="1" noChangeArrowheads="1"/>
          </p:cNvPicPr>
          <p:nvPr/>
        </p:nvPicPr>
        <p:blipFill>
          <a:blip r:embed="rId7" cstate="print"/>
          <a:srcRect l="4541" t="22634"/>
          <a:stretch>
            <a:fillRect/>
          </a:stretch>
        </p:blipFill>
        <p:spPr bwMode="auto">
          <a:xfrm>
            <a:off x="4648200" y="4495800"/>
            <a:ext cx="3886200" cy="2362200"/>
          </a:xfrm>
          <a:prstGeom prst="rect">
            <a:avLst/>
          </a:prstGeom>
          <a:noFill/>
        </p:spPr>
      </p:pic>
      <p:cxnSp>
        <p:nvCxnSpPr>
          <p:cNvPr id="36" name="Conector reto 35"/>
          <p:cNvCxnSpPr/>
          <p:nvPr/>
        </p:nvCxnSpPr>
        <p:spPr>
          <a:xfrm rot="10800000" flipV="1">
            <a:off x="1066802" y="4495800"/>
            <a:ext cx="8077198" cy="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rot="10800000" flipV="1">
            <a:off x="1066802" y="2209800"/>
            <a:ext cx="8077198" cy="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6248400" y="11668"/>
            <a:ext cx="2310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housing by social class</a:t>
            </a:r>
            <a:endParaRPr lang="en-US" b="1" dirty="0"/>
          </a:p>
        </p:txBody>
      </p:sp>
      <p:sp>
        <p:nvSpPr>
          <p:cNvPr id="41" name="Retângulo 40"/>
          <p:cNvSpPr/>
          <p:nvPr/>
        </p:nvSpPr>
        <p:spPr>
          <a:xfrm>
            <a:off x="0" y="3428998"/>
            <a:ext cx="1066800" cy="16764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tângulo 41"/>
          <p:cNvSpPr/>
          <p:nvPr/>
        </p:nvSpPr>
        <p:spPr>
          <a:xfrm rot="16200000">
            <a:off x="-9556" y="4029044"/>
            <a:ext cx="1447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RESULTS</a:t>
            </a:r>
            <a:endParaRPr lang="en-US" sz="2000" dirty="0"/>
          </a:p>
        </p:txBody>
      </p:sp>
      <p:sp>
        <p:nvSpPr>
          <p:cNvPr id="43" name="Retângulo 42"/>
          <p:cNvSpPr/>
          <p:nvPr/>
        </p:nvSpPr>
        <p:spPr>
          <a:xfrm>
            <a:off x="0" y="5105400"/>
            <a:ext cx="1066800" cy="1752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tângulo 43"/>
          <p:cNvSpPr/>
          <p:nvPr/>
        </p:nvSpPr>
        <p:spPr>
          <a:xfrm rot="16200000">
            <a:off x="-104745" y="5819745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CONCLUSION</a:t>
            </a:r>
            <a:endParaRPr lang="en-US" sz="2000" dirty="0"/>
          </a:p>
        </p:txBody>
      </p:sp>
      <p:sp>
        <p:nvSpPr>
          <p:cNvPr id="45" name="Retângulo 44"/>
          <p:cNvSpPr/>
          <p:nvPr/>
        </p:nvSpPr>
        <p:spPr>
          <a:xfrm>
            <a:off x="0" y="1828800"/>
            <a:ext cx="1066800" cy="16764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tângulo 45"/>
          <p:cNvSpPr/>
          <p:nvPr/>
        </p:nvSpPr>
        <p:spPr>
          <a:xfrm rot="16200000">
            <a:off x="-84578" y="2198758"/>
            <a:ext cx="1447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DATA &amp; METHODS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goals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9200" y="1143000"/>
            <a:ext cx="7467600" cy="4525963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n-US" b="1" dirty="0" smtClean="0"/>
          </a:p>
          <a:p>
            <a:pPr marL="0" indent="0" algn="just">
              <a:buNone/>
              <a:tabLst>
                <a:tab pos="0" algn="l"/>
              </a:tabLst>
            </a:pPr>
            <a:r>
              <a:rPr lang="en-US" b="1" dirty="0" smtClean="0"/>
              <a:t>This study presents thermal bioclimatic analyses of </a:t>
            </a:r>
          </a:p>
          <a:p>
            <a:pPr marL="263525" indent="-263525" algn="just">
              <a:buNone/>
              <a:tabLst>
                <a:tab pos="263525" algn="l"/>
              </a:tabLst>
            </a:pPr>
            <a:r>
              <a:rPr lang="en-US" b="1" dirty="0" smtClean="0"/>
              <a:t>	</a:t>
            </a:r>
            <a:r>
              <a:rPr lang="en-US" b="1" dirty="0" smtClean="0"/>
              <a:t>air </a:t>
            </a:r>
            <a:r>
              <a:rPr lang="en-US" b="1" dirty="0" smtClean="0"/>
              <a:t>temperature and </a:t>
            </a:r>
          </a:p>
          <a:p>
            <a:pPr marL="263525" indent="-263525" algn="just">
              <a:buNone/>
              <a:tabLst>
                <a:tab pos="263525" algn="l"/>
              </a:tabLst>
            </a:pPr>
            <a:r>
              <a:rPr lang="en-US" b="1" dirty="0" smtClean="0"/>
              <a:t>	</a:t>
            </a:r>
            <a:r>
              <a:rPr lang="en-US" b="1" dirty="0" smtClean="0"/>
              <a:t>physiologically </a:t>
            </a:r>
            <a:r>
              <a:rPr lang="en-US" b="1" dirty="0" smtClean="0"/>
              <a:t>equivalent temperature </a:t>
            </a:r>
          </a:p>
          <a:p>
            <a:pPr marL="0" indent="0" algn="just">
              <a:buNone/>
              <a:tabLst>
                <a:tab pos="0" algn="l"/>
              </a:tabLst>
            </a:pPr>
            <a:r>
              <a:rPr lang="en-US" b="1" dirty="0" smtClean="0"/>
              <a:t>conditions at Campinas, Brazil, </a:t>
            </a:r>
          </a:p>
          <a:p>
            <a:pPr marL="0" indent="0" algn="just">
              <a:buNone/>
              <a:tabLst>
                <a:tab pos="0" algn="l"/>
              </a:tabLst>
            </a:pPr>
            <a:r>
              <a:rPr lang="en-US" b="1" dirty="0" smtClean="0"/>
              <a:t>as factor for the development of guidelines in urban and architectural planning in tropical climates. </a:t>
            </a:r>
          </a:p>
          <a:p>
            <a:pPr algn="just"/>
            <a:endParaRPr lang="en-US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0" y="3428998"/>
            <a:ext cx="1066800" cy="16764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ângulo 13"/>
          <p:cNvSpPr/>
          <p:nvPr/>
        </p:nvSpPr>
        <p:spPr>
          <a:xfrm rot="16200000">
            <a:off x="-9556" y="4029044"/>
            <a:ext cx="1447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RESULTS</a:t>
            </a:r>
            <a:endParaRPr lang="en-US" sz="2000" dirty="0"/>
          </a:p>
        </p:txBody>
      </p:sp>
      <p:sp>
        <p:nvSpPr>
          <p:cNvPr id="15" name="Retângulo 14"/>
          <p:cNvSpPr/>
          <p:nvPr/>
        </p:nvSpPr>
        <p:spPr>
          <a:xfrm>
            <a:off x="0" y="5105400"/>
            <a:ext cx="1066800" cy="1752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ângulo 15"/>
          <p:cNvSpPr/>
          <p:nvPr/>
        </p:nvSpPr>
        <p:spPr>
          <a:xfrm rot="16200000">
            <a:off x="-104745" y="5819745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CONCLUSION</a:t>
            </a:r>
            <a:endParaRPr lang="en-US" sz="2000" dirty="0"/>
          </a:p>
        </p:txBody>
      </p:sp>
      <p:sp>
        <p:nvSpPr>
          <p:cNvPr id="17" name="Retângulo 16"/>
          <p:cNvSpPr/>
          <p:nvPr/>
        </p:nvSpPr>
        <p:spPr>
          <a:xfrm rot="16200000">
            <a:off x="-111010" y="720612"/>
            <a:ext cx="184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INTRODUCTION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1828800"/>
            <a:ext cx="1066800" cy="16764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ângulo 12"/>
          <p:cNvSpPr/>
          <p:nvPr/>
        </p:nvSpPr>
        <p:spPr>
          <a:xfrm rot="16200000">
            <a:off x="-84578" y="2198758"/>
            <a:ext cx="1447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DATA &amp; METHODS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/>
          <p:cNvSpPr/>
          <p:nvPr/>
        </p:nvSpPr>
        <p:spPr>
          <a:xfrm flipV="1">
            <a:off x="0" y="0"/>
            <a:ext cx="1066800" cy="1828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0" y="3428998"/>
            <a:ext cx="1066800" cy="16764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/>
          <p:cNvSpPr/>
          <p:nvPr/>
        </p:nvSpPr>
        <p:spPr>
          <a:xfrm rot="16200000">
            <a:off x="-84578" y="2198758"/>
            <a:ext cx="1447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DATA &amp; METHODS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 rot="16200000">
            <a:off x="-9556" y="4029044"/>
            <a:ext cx="1447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RESULTS</a:t>
            </a:r>
            <a:endParaRPr lang="en-US" sz="2000" dirty="0"/>
          </a:p>
        </p:txBody>
      </p:sp>
      <p:sp>
        <p:nvSpPr>
          <p:cNvPr id="18" name="Retângulo 17"/>
          <p:cNvSpPr/>
          <p:nvPr/>
        </p:nvSpPr>
        <p:spPr>
          <a:xfrm>
            <a:off x="0" y="5105400"/>
            <a:ext cx="1066800" cy="1752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ângulo 16"/>
          <p:cNvSpPr/>
          <p:nvPr/>
        </p:nvSpPr>
        <p:spPr>
          <a:xfrm rot="16200000">
            <a:off x="-104745" y="5819745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CONCLUSION</a:t>
            </a:r>
            <a:endParaRPr lang="en-US" sz="2000" dirty="0"/>
          </a:p>
        </p:txBody>
      </p:sp>
      <p:sp>
        <p:nvSpPr>
          <p:cNvPr id="20" name="Retângulo 19"/>
          <p:cNvSpPr/>
          <p:nvPr/>
        </p:nvSpPr>
        <p:spPr>
          <a:xfrm rot="16200000">
            <a:off x="-130121" y="708079"/>
            <a:ext cx="184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INTRODUCTION</a:t>
            </a:r>
            <a:endParaRPr lang="en-US" sz="2000" dirty="0"/>
          </a:p>
        </p:txBody>
      </p:sp>
      <p:pic>
        <p:nvPicPr>
          <p:cNvPr id="23" name="Picture 3" descr="C:\users\loyde\documents\Doutorado- PHD in German\Papers\Meteorological Conference\villa-imoveis_campi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6854" y="461162"/>
            <a:ext cx="4677147" cy="3348838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study area and data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 t="21061"/>
          <a:stretch>
            <a:fillRect/>
          </a:stretch>
        </p:blipFill>
        <p:spPr bwMode="auto">
          <a:xfrm>
            <a:off x="1066800" y="2743200"/>
            <a:ext cx="345204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m 25" descr="s3pal3img1.jpg"/>
          <p:cNvPicPr>
            <a:picLocks noChangeAspect="1"/>
          </p:cNvPicPr>
          <p:nvPr/>
        </p:nvPicPr>
        <p:blipFill>
          <a:blip r:embed="rId4" cstate="print"/>
          <a:srcRect l="2564" r="5128"/>
          <a:stretch>
            <a:fillRect/>
          </a:stretch>
        </p:blipFill>
        <p:spPr>
          <a:xfrm>
            <a:off x="4343400" y="4419600"/>
            <a:ext cx="2743200" cy="2290195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9" name="Seta dobrada 28"/>
          <p:cNvSpPr/>
          <p:nvPr/>
        </p:nvSpPr>
        <p:spPr>
          <a:xfrm rot="3440065">
            <a:off x="4049651" y="3917745"/>
            <a:ext cx="1325576" cy="1294098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7086600" y="4466272"/>
            <a:ext cx="2133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Campinas, Brazil</a:t>
            </a:r>
          </a:p>
          <a:p>
            <a:r>
              <a:rPr lang="en-US" dirty="0" smtClean="0"/>
              <a:t>22 ° 48'57 "S </a:t>
            </a:r>
          </a:p>
          <a:p>
            <a:r>
              <a:rPr lang="en-US" dirty="0" smtClean="0"/>
              <a:t>47 ° 03'33" W </a:t>
            </a:r>
          </a:p>
          <a:p>
            <a:r>
              <a:rPr lang="en-US" dirty="0" smtClean="0"/>
              <a:t>Altitude: 640 m </a:t>
            </a:r>
          </a:p>
          <a:p>
            <a:r>
              <a:rPr lang="en-US" dirty="0" smtClean="0"/>
              <a:t>Subtropical climate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1066800" y="1189672"/>
            <a:ext cx="342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Hourly measurements of air temperature, air humidity, wind speed and global radiation of an over seven year period (25.6.2003 to 14.12.2010).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Air temperature frequencies (°C)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1"/>
            <a:ext cx="8000999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/>
          <p:cNvSpPr/>
          <p:nvPr/>
        </p:nvSpPr>
        <p:spPr>
          <a:xfrm flipV="1">
            <a:off x="0" y="0"/>
            <a:ext cx="1066800" cy="1828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0" y="1828800"/>
            <a:ext cx="1066800" cy="1447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/>
          <p:cNvSpPr/>
          <p:nvPr/>
        </p:nvSpPr>
        <p:spPr>
          <a:xfrm rot="16200000">
            <a:off x="-84578" y="2198758"/>
            <a:ext cx="1447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DATA &amp; METHODS</a:t>
            </a:r>
            <a:endParaRPr lang="en-US" sz="2000" dirty="0"/>
          </a:p>
        </p:txBody>
      </p:sp>
      <p:sp>
        <p:nvSpPr>
          <p:cNvPr id="9" name="Retângulo 8"/>
          <p:cNvSpPr/>
          <p:nvPr/>
        </p:nvSpPr>
        <p:spPr>
          <a:xfrm rot="16200000">
            <a:off x="-9556" y="4029044"/>
            <a:ext cx="1447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RESULTS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5105400"/>
            <a:ext cx="1066800" cy="1752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ângulo 10"/>
          <p:cNvSpPr/>
          <p:nvPr/>
        </p:nvSpPr>
        <p:spPr>
          <a:xfrm rot="16200000">
            <a:off x="-104745" y="5819745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CONCLUSION</a:t>
            </a:r>
            <a:endParaRPr lang="en-US" sz="2000" dirty="0"/>
          </a:p>
        </p:txBody>
      </p:sp>
      <p:sp>
        <p:nvSpPr>
          <p:cNvPr id="12" name="Retângulo 11"/>
          <p:cNvSpPr/>
          <p:nvPr/>
        </p:nvSpPr>
        <p:spPr>
          <a:xfrm rot="16200000">
            <a:off x="-130121" y="708079"/>
            <a:ext cx="184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INTRODUCTION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1295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Mean Radiant Temperature frequencies (°C)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/>
          <p:cNvSpPr/>
          <p:nvPr/>
        </p:nvSpPr>
        <p:spPr>
          <a:xfrm flipV="1">
            <a:off x="0" y="0"/>
            <a:ext cx="1066800" cy="1828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0" y="1828800"/>
            <a:ext cx="1066800" cy="1447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/>
          <p:cNvSpPr/>
          <p:nvPr/>
        </p:nvSpPr>
        <p:spPr>
          <a:xfrm rot="16200000">
            <a:off x="-84578" y="2198758"/>
            <a:ext cx="1447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DATA &amp; METHODS</a:t>
            </a:r>
            <a:endParaRPr lang="en-US" sz="2000" dirty="0"/>
          </a:p>
        </p:txBody>
      </p:sp>
      <p:sp>
        <p:nvSpPr>
          <p:cNvPr id="9" name="Retângulo 8"/>
          <p:cNvSpPr/>
          <p:nvPr/>
        </p:nvSpPr>
        <p:spPr>
          <a:xfrm rot="16200000">
            <a:off x="-9556" y="4029044"/>
            <a:ext cx="1447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RESULTS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5105400"/>
            <a:ext cx="1066800" cy="1752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ângulo 10"/>
          <p:cNvSpPr/>
          <p:nvPr/>
        </p:nvSpPr>
        <p:spPr>
          <a:xfrm rot="16200000">
            <a:off x="-104745" y="5819745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CONCLUSION</a:t>
            </a:r>
            <a:endParaRPr lang="en-US" sz="2000" dirty="0"/>
          </a:p>
        </p:txBody>
      </p:sp>
      <p:sp>
        <p:nvSpPr>
          <p:cNvPr id="12" name="Retângulo 11"/>
          <p:cNvSpPr/>
          <p:nvPr/>
        </p:nvSpPr>
        <p:spPr>
          <a:xfrm rot="16200000">
            <a:off x="-130121" y="708079"/>
            <a:ext cx="184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INTRODUCTION</a:t>
            </a:r>
            <a:endParaRPr lang="en-US" sz="2000" dirty="0"/>
          </a:p>
        </p:txBody>
      </p:sp>
      <p:pic>
        <p:nvPicPr>
          <p:cNvPr id="14" name="Espaço Reservado para Conteúdo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8001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0"/>
            <a:ext cx="76200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 frequencies (°C)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/>
          <p:cNvSpPr/>
          <p:nvPr/>
        </p:nvSpPr>
        <p:spPr>
          <a:xfrm flipV="1">
            <a:off x="0" y="0"/>
            <a:ext cx="1066800" cy="1828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0" y="1828800"/>
            <a:ext cx="1066800" cy="1447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/>
          <p:cNvSpPr/>
          <p:nvPr/>
        </p:nvSpPr>
        <p:spPr>
          <a:xfrm rot="16200000">
            <a:off x="-84578" y="2198758"/>
            <a:ext cx="1447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DATA &amp; METHODS</a:t>
            </a:r>
            <a:endParaRPr lang="en-US" sz="2000" dirty="0"/>
          </a:p>
        </p:txBody>
      </p:sp>
      <p:sp>
        <p:nvSpPr>
          <p:cNvPr id="9" name="Retângulo 8"/>
          <p:cNvSpPr/>
          <p:nvPr/>
        </p:nvSpPr>
        <p:spPr>
          <a:xfrm rot="16200000">
            <a:off x="-9556" y="4029044"/>
            <a:ext cx="1447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RESULTS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5105400"/>
            <a:ext cx="1066800" cy="1752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ângulo 10"/>
          <p:cNvSpPr/>
          <p:nvPr/>
        </p:nvSpPr>
        <p:spPr>
          <a:xfrm rot="16200000">
            <a:off x="-104745" y="5819745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CONCLUSION</a:t>
            </a:r>
            <a:endParaRPr lang="en-US" sz="2000" dirty="0"/>
          </a:p>
        </p:txBody>
      </p:sp>
      <p:sp>
        <p:nvSpPr>
          <p:cNvPr id="12" name="Retângulo 11"/>
          <p:cNvSpPr/>
          <p:nvPr/>
        </p:nvSpPr>
        <p:spPr>
          <a:xfrm rot="16200000">
            <a:off x="-130121" y="708079"/>
            <a:ext cx="184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INTRODUCTION</a:t>
            </a:r>
            <a:endParaRPr lang="en-US" sz="2000" dirty="0"/>
          </a:p>
        </p:txBody>
      </p:sp>
      <p:sp>
        <p:nvSpPr>
          <p:cNvPr id="13" name="Retângulo 12"/>
          <p:cNvSpPr/>
          <p:nvPr/>
        </p:nvSpPr>
        <p:spPr>
          <a:xfrm>
            <a:off x="1066800" y="62484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RayMan</a:t>
            </a:r>
            <a:r>
              <a:rPr lang="en-US" b="1" dirty="0" smtClean="0"/>
              <a:t> Pro input data: air temperature, relative humidity, wind speed and global radiation.</a:t>
            </a:r>
            <a:endParaRPr lang="en-US" dirty="0"/>
          </a:p>
        </p:txBody>
      </p:sp>
      <p:pic>
        <p:nvPicPr>
          <p:cNvPr id="16" name="Espaço Reservado para Conteúdo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800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67</TotalTime>
  <Words>401</Words>
  <Application>Microsoft Office PowerPoint</Application>
  <PresentationFormat>Apresentação na tela (4:3)</PresentationFormat>
  <Paragraphs>124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Thermal Bioclimate as factor in urban and architectural planning in tropical climates –  The case of Campinas, Brazil </vt:lpstr>
      <vt:lpstr>Slide 2</vt:lpstr>
      <vt:lpstr>Slide 3</vt:lpstr>
      <vt:lpstr>Slide 4</vt:lpstr>
      <vt:lpstr>goals</vt:lpstr>
      <vt:lpstr>study area and data</vt:lpstr>
      <vt:lpstr>Air temperature frequencies (°C)</vt:lpstr>
      <vt:lpstr>Mean Radiant Temperature frequencies (°C)</vt:lpstr>
      <vt:lpstr>PET frequencies (°C)</vt:lpstr>
      <vt:lpstr>Mean monthly diurnal course of PET (°C)</vt:lpstr>
      <vt:lpstr>Mean monthly diurnal course of PET (°C) – shade variation</vt:lpstr>
      <vt:lpstr>Mean monthly diurnal course of  PET (°C) – wind speed variation</vt:lpstr>
      <vt:lpstr>Annual percentages of thresholds based on PET for the period 25th June, 2003 to 31th December  2010.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Bioclimate as factor in urban and architectural planning in tropical climates –  The case of Campinas, Brazil</dc:title>
  <dc:creator>Loyde</dc:creator>
  <cp:lastModifiedBy>Loyde</cp:lastModifiedBy>
  <cp:revision>6</cp:revision>
  <dcterms:created xsi:type="dcterms:W3CDTF">2011-08-10T10:35:14Z</dcterms:created>
  <dcterms:modified xsi:type="dcterms:W3CDTF">2011-08-14T18:50:00Z</dcterms:modified>
</cp:coreProperties>
</file>