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56" r:id="rId2"/>
    <p:sldId id="257" r:id="rId3"/>
    <p:sldId id="272" r:id="rId4"/>
    <p:sldId id="258" r:id="rId5"/>
    <p:sldId id="260" r:id="rId6"/>
    <p:sldId id="273" r:id="rId7"/>
    <p:sldId id="274" r:id="rId8"/>
    <p:sldId id="278" r:id="rId9"/>
    <p:sldId id="264" r:id="rId10"/>
    <p:sldId id="265" r:id="rId11"/>
    <p:sldId id="266" r:id="rId12"/>
    <p:sldId id="267" r:id="rId13"/>
    <p:sldId id="268" r:id="rId14"/>
    <p:sldId id="269" r:id="rId15"/>
    <p:sldId id="275"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esfahan-pm-tnt12%20mont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84210526315788"/>
          <c:y val="0.15540540540540607"/>
          <c:w val="0.70676691729323304"/>
          <c:h val="0.67229729729729892"/>
        </c:manualLayout>
      </c:layout>
      <c:barChart>
        <c:barDir val="col"/>
        <c:grouping val="clustered"/>
        <c:varyColors val="0"/>
        <c:ser>
          <c:idx val="1"/>
          <c:order val="0"/>
          <c:tx>
            <c:v>RDIst</c:v>
          </c:tx>
          <c:spPr>
            <a:solidFill>
              <a:srgbClr val="FF0000"/>
            </a:solidFill>
            <a:ln w="25400">
              <a:noFill/>
            </a:ln>
          </c:spPr>
          <c:invertIfNegative val="0"/>
          <c:cat>
            <c:strRef>
              <c:f>Sheet1!$A$3:$A$15</c:f>
              <c:strCache>
                <c:ptCount val="13"/>
                <c:pt idx="0">
                  <c:v>1992 - 1993</c:v>
                </c:pt>
                <c:pt idx="1">
                  <c:v>1993 - 1994</c:v>
                </c:pt>
                <c:pt idx="2">
                  <c:v>1994 - 1995</c:v>
                </c:pt>
                <c:pt idx="3">
                  <c:v>1995 - 1996</c:v>
                </c:pt>
                <c:pt idx="4">
                  <c:v>1996 - 1997</c:v>
                </c:pt>
                <c:pt idx="5">
                  <c:v>1997 - 1998</c:v>
                </c:pt>
                <c:pt idx="6">
                  <c:v>1998 - 1999</c:v>
                </c:pt>
                <c:pt idx="7">
                  <c:v>1999 - 2000</c:v>
                </c:pt>
                <c:pt idx="8">
                  <c:v>2000 - 2001</c:v>
                </c:pt>
                <c:pt idx="9">
                  <c:v>2001 - 2002</c:v>
                </c:pt>
                <c:pt idx="10">
                  <c:v>2002 - 2003</c:v>
                </c:pt>
                <c:pt idx="11">
                  <c:v>2003 - 2004</c:v>
                </c:pt>
                <c:pt idx="12">
                  <c:v>2004 - 2005</c:v>
                </c:pt>
              </c:strCache>
            </c:strRef>
          </c:cat>
          <c:val>
            <c:numRef>
              <c:f>Sheet1!$C$3:$C$15</c:f>
              <c:numCache>
                <c:formatCode>0.00</c:formatCode>
                <c:ptCount val="13"/>
                <c:pt idx="0">
                  <c:v>0.83972454071044922</c:v>
                </c:pt>
                <c:pt idx="1">
                  <c:v>-0.6265940070152286</c:v>
                </c:pt>
                <c:pt idx="2">
                  <c:v>0.5226986408233647</c:v>
                </c:pt>
                <c:pt idx="3">
                  <c:v>0.9023091197013855</c:v>
                </c:pt>
                <c:pt idx="4">
                  <c:v>-0.434392780065537</c:v>
                </c:pt>
                <c:pt idx="5">
                  <c:v>0.74708557128906261</c:v>
                </c:pt>
                <c:pt idx="6">
                  <c:v>-7.1863487362861814E-2</c:v>
                </c:pt>
                <c:pt idx="7">
                  <c:v>-2.8857002258300781</c:v>
                </c:pt>
                <c:pt idx="8">
                  <c:v>-0.46664434671401978</c:v>
                </c:pt>
                <c:pt idx="9">
                  <c:v>0.23205341398715973</c:v>
                </c:pt>
                <c:pt idx="10">
                  <c:v>0.37278607487678578</c:v>
                </c:pt>
                <c:pt idx="11">
                  <c:v>1.1226800680160547</c:v>
                </c:pt>
                <c:pt idx="12">
                  <c:v>-0.2541394829750061</c:v>
                </c:pt>
              </c:numCache>
            </c:numRef>
          </c:val>
        </c:ser>
        <c:ser>
          <c:idx val="0"/>
          <c:order val="1"/>
          <c:tx>
            <c:strRef>
              <c:f>Sheet1!$B$2</c:f>
              <c:strCache>
                <c:ptCount val="1"/>
                <c:pt idx="0">
                  <c:v>SPI</c:v>
                </c:pt>
              </c:strCache>
            </c:strRef>
          </c:tx>
          <c:spPr>
            <a:solidFill>
              <a:srgbClr val="9999FF"/>
            </a:solidFill>
            <a:ln w="12700">
              <a:solidFill>
                <a:srgbClr val="000000"/>
              </a:solidFill>
              <a:prstDash val="solid"/>
            </a:ln>
          </c:spPr>
          <c:invertIfNegative val="0"/>
          <c:val>
            <c:numRef>
              <c:f>Sheet1!$B$3:$B$15</c:f>
              <c:numCache>
                <c:formatCode>0.00</c:formatCode>
                <c:ptCount val="13"/>
                <c:pt idx="0">
                  <c:v>0.81309223175048861</c:v>
                </c:pt>
                <c:pt idx="1">
                  <c:v>-0.79415565729141346</c:v>
                </c:pt>
                <c:pt idx="2">
                  <c:v>0.53940498828887962</c:v>
                </c:pt>
                <c:pt idx="3">
                  <c:v>0.95396023988723655</c:v>
                </c:pt>
                <c:pt idx="4">
                  <c:v>-0.49912777543068015</c:v>
                </c:pt>
                <c:pt idx="5">
                  <c:v>0.89269858598709162</c:v>
                </c:pt>
                <c:pt idx="6">
                  <c:v>-3.8908995687961655E-2</c:v>
                </c:pt>
                <c:pt idx="7">
                  <c:v>-2.7155916690826416</c:v>
                </c:pt>
                <c:pt idx="8">
                  <c:v>-0.5385833978652943</c:v>
                </c:pt>
                <c:pt idx="9">
                  <c:v>0.15363918244838745</c:v>
                </c:pt>
                <c:pt idx="10">
                  <c:v>0.3364228606224075</c:v>
                </c:pt>
                <c:pt idx="11">
                  <c:v>1.2568299770355218</c:v>
                </c:pt>
                <c:pt idx="12">
                  <c:v>-0.30486267805099576</c:v>
                </c:pt>
              </c:numCache>
            </c:numRef>
          </c:val>
        </c:ser>
        <c:dLbls>
          <c:showLegendKey val="0"/>
          <c:showVal val="0"/>
          <c:showCatName val="0"/>
          <c:showSerName val="0"/>
          <c:showPercent val="0"/>
          <c:showBubbleSize val="0"/>
        </c:dLbls>
        <c:gapWidth val="150"/>
        <c:axId val="141868032"/>
        <c:axId val="142578816"/>
      </c:barChart>
      <c:catAx>
        <c:axId val="141868032"/>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dirty="0"/>
                  <a:t>Time</a:t>
                </a:r>
              </a:p>
            </c:rich>
          </c:tx>
          <c:layout>
            <c:manualLayout>
              <c:xMode val="edge"/>
              <c:yMode val="edge"/>
              <c:x val="0.46315789473684232"/>
              <c:y val="0.87500000000000133"/>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5400000" vert="horz"/>
          <a:lstStyle/>
          <a:p>
            <a:pPr rtl="0">
              <a:defRPr sz="1240" b="1" i="0" u="none" strike="noStrike" baseline="0">
                <a:solidFill>
                  <a:srgbClr val="000000"/>
                </a:solidFill>
                <a:latin typeface="Arial"/>
                <a:ea typeface="Arial"/>
                <a:cs typeface="Arial"/>
              </a:defRPr>
            </a:pPr>
            <a:endParaRPr lang="en-US"/>
          </a:p>
        </c:txPr>
        <c:crossAx val="142578816"/>
        <c:crosses val="autoZero"/>
        <c:auto val="1"/>
        <c:lblAlgn val="ctr"/>
        <c:lblOffset val="100"/>
        <c:tickLblSkip val="1"/>
        <c:tickMarkSkip val="1"/>
        <c:noMultiLvlLbl val="0"/>
      </c:catAx>
      <c:valAx>
        <c:axId val="142578816"/>
        <c:scaling>
          <c:orientation val="minMax"/>
        </c:scaling>
        <c:delete val="0"/>
        <c:axPos val="l"/>
        <c:majorGridlines>
          <c:spPr>
            <a:ln w="3175">
              <a:solidFill>
                <a:srgbClr val="000000"/>
              </a:solidFill>
              <a:prstDash val="sysDash"/>
            </a:ln>
          </c:spPr>
        </c:majorGridlines>
        <c:title>
          <c:tx>
            <c:rich>
              <a:bodyPr/>
              <a:lstStyle/>
              <a:p>
                <a:pPr>
                  <a:defRPr sz="1100" b="1" i="0" u="none" strike="noStrike" baseline="0">
                    <a:solidFill>
                      <a:srgbClr val="000000"/>
                    </a:solidFill>
                    <a:latin typeface="Arial"/>
                    <a:ea typeface="Arial"/>
                    <a:cs typeface="Arial"/>
                  </a:defRPr>
                </a:pPr>
                <a:r>
                  <a:rPr lang="en-US" dirty="0"/>
                  <a:t>Drought Severity</a:t>
                </a:r>
              </a:p>
            </c:rich>
          </c:tx>
          <c:layout>
            <c:manualLayout>
              <c:xMode val="edge"/>
              <c:yMode val="edge"/>
              <c:x val="3.6090225563909901E-2"/>
              <c:y val="0.28716216216216289"/>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141868032"/>
        <c:crosses val="autoZero"/>
        <c:crossBetween val="between"/>
      </c:valAx>
      <c:spPr>
        <a:gradFill rotWithShape="0">
          <a:gsLst>
            <a:gs pos="0">
              <a:srgbClr val="FF9900"/>
            </a:gs>
            <a:gs pos="100000">
              <a:srgbClr val="FF9900">
                <a:gamma/>
                <a:shade val="46275"/>
                <a:invGamma/>
              </a:srgbClr>
            </a:gs>
          </a:gsLst>
          <a:lin ang="5400000" scaled="1"/>
        </a:gradFill>
        <a:ln w="12700">
          <a:solidFill>
            <a:srgbClr val="808080"/>
          </a:solidFill>
          <a:prstDash val="solid"/>
        </a:ln>
      </c:spPr>
    </c:plotArea>
    <c:legend>
      <c:legendPos val="r"/>
      <c:layout>
        <c:manualLayout>
          <c:xMode val="edge"/>
          <c:yMode val="edge"/>
          <c:x val="0.87969924812030298"/>
          <c:y val="0.48648648648648718"/>
          <c:w val="9.9879337999416992E-2"/>
          <c:h val="0.16629125904716527"/>
        </c:manualLayout>
      </c:layout>
      <c:overlay val="0"/>
      <c:spPr>
        <a:solidFill>
          <a:srgbClr val="FFFFFF"/>
        </a:solidFill>
        <a:ln w="3175">
          <a:solidFill>
            <a:srgbClr val="000000"/>
          </a:solidFill>
          <a:prstDash val="solid"/>
        </a:ln>
      </c:spPr>
      <c:txPr>
        <a:bodyPr/>
        <a:lstStyle/>
        <a:p>
          <a:pPr>
            <a:defRPr sz="80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0.86147</cdr:x>
      <cdr:y>0.91151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089549" y="4584153"/>
          <a:ext cx="1140051" cy="44504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10997-C88F-4611-9EA4-9DA8E90235E2}" type="datetimeFigureOut">
              <a:rPr lang="en-US" smtClean="0"/>
              <a:pPr/>
              <a:t>10/22/2011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472EF-7560-409A-86A8-FF3DC8F39EDF}" type="slidenum">
              <a:rPr lang="en-US" smtClean="0"/>
              <a:pPr/>
              <a:t>‹#›</a:t>
            </a:fld>
            <a:endParaRPr lang="en-US" dirty="0"/>
          </a:p>
        </p:txBody>
      </p:sp>
    </p:spTree>
    <p:extLst>
      <p:ext uri="{BB962C8B-B14F-4D97-AF65-F5344CB8AC3E}">
        <p14:creationId xmlns:p14="http://schemas.microsoft.com/office/powerpoint/2010/main" val="338707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9F506-FF91-4B0D-AC06-F732A1AB9C66}" type="slidenum">
              <a:rPr lang="ar-SA"/>
              <a:pPr/>
              <a:t>3</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lgn="l">
              <a:buFont typeface="Wingdings" pitchFamily="2" charset="2"/>
              <a:buNone/>
            </a:pPr>
            <a:r>
              <a:rPr lang="en-US" dirty="0"/>
              <a:t>Arid &amp; semi arid (more than 60%)</a:t>
            </a:r>
          </a:p>
          <a:p>
            <a:pPr algn="l">
              <a:buFont typeface="Wingdings" pitchFamily="2" charset="2"/>
              <a:buNone/>
            </a:pPr>
            <a:r>
              <a:rPr lang="en-US" dirty="0"/>
              <a:t>- Average rainfall</a:t>
            </a:r>
          </a:p>
          <a:p>
            <a:pPr algn="l"/>
            <a:r>
              <a:rPr lang="en-US" dirty="0"/>
              <a:t>- More than 94% water consumption by agricultural sector</a:t>
            </a:r>
          </a:p>
          <a:p>
            <a:pPr algn="l">
              <a:buFontTx/>
              <a:buChar char="-"/>
            </a:pPr>
            <a:r>
              <a:rPr lang="en-US" dirty="0"/>
              <a:t>GCM (2010-2039)&amp;(2070-2099)</a:t>
            </a:r>
          </a:p>
          <a:p>
            <a:pPr algn="l">
              <a:buFontTx/>
              <a:buChar char="-"/>
            </a:pPr>
            <a:endParaRPr lang="en-US" dirty="0"/>
          </a:p>
          <a:p>
            <a:pPr algn="l"/>
            <a:r>
              <a:rPr lang="en-US" dirty="0"/>
              <a:t>Irrigation scheduling is important  in water management</a:t>
            </a:r>
          </a:p>
          <a:p>
            <a:pPr algn="l"/>
            <a:r>
              <a:rPr lang="en-US" dirty="0"/>
              <a:t>- Importance of soil moisture</a:t>
            </a:r>
          </a:p>
          <a:p>
            <a:pPr algn="l"/>
            <a:r>
              <a:rPr lang="en-US" dirty="0"/>
              <a:t>- Purpose of the study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10/22/2011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wra.net/DrinC"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229600" cy="3505200"/>
          </a:xfrm>
        </p:spPr>
        <p:txBody>
          <a:bodyPr>
            <a:noAutofit/>
          </a:bodyPr>
          <a:lstStyle/>
          <a:p>
            <a:pPr algn="ctr"/>
            <a:r>
              <a:rPr lang="en-US" sz="3600" b="1" dirty="0" smtClean="0">
                <a:solidFill>
                  <a:srgbClr val="FF0000"/>
                </a:solidFill>
                <a:latin typeface="Times New Roman" pitchFamily="18" charset="0"/>
                <a:cs typeface="Times New Roman" pitchFamily="18" charset="0"/>
              </a:rPr>
              <a:t>Drought monitoring in Isfahan province(IRAN) by comparison of Standard Precipitation Index(SPI) &amp; Reconnaissance Drought Index(RDI)</a:t>
            </a: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143000" y="3962400"/>
            <a:ext cx="6629400" cy="2590800"/>
          </a:xfrm>
        </p:spPr>
        <p:txBody>
          <a:bodyPr>
            <a:normAutofit fontScale="25000" lnSpcReduction="20000"/>
          </a:bodyPr>
          <a:lstStyle/>
          <a:p>
            <a:pPr rtl="1"/>
            <a:r>
              <a:rPr lang="en-US" b="1" dirty="0" smtClean="0"/>
              <a:t> </a:t>
            </a:r>
            <a:endParaRPr lang="en-US" dirty="0" smtClean="0"/>
          </a:p>
          <a:p>
            <a:pPr algn="l" rtl="1"/>
            <a:r>
              <a:rPr lang="en-US" sz="7200" dirty="0" smtClean="0">
                <a:latin typeface="Times New Roman" pitchFamily="18" charset="0"/>
                <a:cs typeface="Times New Roman" pitchFamily="18" charset="0"/>
              </a:rPr>
              <a:t>S.M.Mostafavi Darani(1), J.Khoshhal Dastjerdi(2), A.Parandeh(3), M.Ghatrehsamani(4)</a:t>
            </a:r>
          </a:p>
          <a:p>
            <a:pPr algn="l" rtl="1"/>
            <a:r>
              <a:rPr lang="en-US" sz="7200" dirty="0" smtClean="0">
                <a:latin typeface="Times New Roman" pitchFamily="18" charset="0"/>
                <a:cs typeface="Times New Roman" pitchFamily="18" charset="0"/>
              </a:rPr>
              <a:t>(1) PhD student of Agroclimatology, Department of Geography, University of Isfahan-IRAN</a:t>
            </a:r>
          </a:p>
          <a:p>
            <a:pPr algn="l" rtl="1"/>
            <a:r>
              <a:rPr lang="en-US" sz="7200" dirty="0" smtClean="0">
                <a:latin typeface="Times New Roman" pitchFamily="18" charset="0"/>
                <a:cs typeface="Times New Roman" pitchFamily="18" charset="0"/>
              </a:rPr>
              <a:t>(2)Associated Professor, Department of Geography, University of Isfahan-IRAN</a:t>
            </a:r>
          </a:p>
          <a:p>
            <a:pPr algn="l" rtl="1"/>
            <a:r>
              <a:rPr lang="en-US" sz="7200" dirty="0" smtClean="0">
                <a:latin typeface="Times New Roman" pitchFamily="18" charset="0"/>
                <a:cs typeface="Times New Roman" pitchFamily="18" charset="0"/>
              </a:rPr>
              <a:t>(3)Senior expert of climatology, Isfahan meteorological Bureau-IRAN</a:t>
            </a:r>
          </a:p>
          <a:p>
            <a:pPr algn="l"/>
            <a:r>
              <a:rPr lang="en-US" sz="7200" dirty="0" smtClean="0">
                <a:latin typeface="Times New Roman" pitchFamily="18" charset="0"/>
                <a:cs typeface="Times New Roman" pitchFamily="18" charset="0"/>
              </a:rPr>
              <a:t>(4)General manager of  Isfahan meteorological Bureau-IRAN</a:t>
            </a:r>
            <a:endParaRPr lang="en-US" sz="7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406627"/>
            <a:ext cx="1143000" cy="4444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000" dirty="0" smtClean="0">
                <a:solidFill>
                  <a:srgbClr val="FF0000"/>
                </a:solidFill>
                <a:latin typeface="Times New Roman" pitchFamily="18" charset="0"/>
                <a:cs typeface="Times New Roman" pitchFamily="18" charset="0"/>
              </a:rPr>
              <a:t>SPI &amp; RDIst values in Isfahan station (1992-2005)</a:t>
            </a:r>
            <a:endParaRPr lang="en-US" sz="4000" dirty="0">
              <a:solidFill>
                <a:srgbClr val="FF0000"/>
              </a:solidFill>
              <a:latin typeface="Times New Roman" pitchFamily="18" charset="0"/>
              <a:cs typeface="Times New Roman" pitchFamily="18" charset="0"/>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3071784136"/>
              </p:ext>
            </p:extLst>
          </p:nvPr>
        </p:nvGraphicFramePr>
        <p:xfrm>
          <a:off x="457200" y="1295400"/>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200912"/>
          </a:xfrm>
        </p:spPr>
        <p:txBody>
          <a:bodyPr>
            <a:noAutofit/>
          </a:bodyPr>
          <a:lstStyle/>
          <a:p>
            <a:pPr algn="ctr"/>
            <a:r>
              <a:rPr lang="en-US" sz="3600" dirty="0" smtClean="0">
                <a:solidFill>
                  <a:srgbClr val="FF0000"/>
                </a:solidFill>
                <a:latin typeface="Times New Roman" pitchFamily="18" charset="0"/>
                <a:cs typeface="Times New Roman" pitchFamily="18" charset="0"/>
              </a:rPr>
              <a:t>Mean differences comparison and correlation between SPI &amp; RDIst</a:t>
            </a:r>
            <a:endParaRPr lang="en-US" sz="3600" dirty="0">
              <a:solidFill>
                <a:srgbClr val="FF0000"/>
              </a:solidFill>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533400" y="2209800"/>
          <a:ext cx="8229600" cy="3809999"/>
        </p:xfrm>
        <a:graphic>
          <a:graphicData uri="http://schemas.openxmlformats.org/drawingml/2006/table">
            <a:tbl>
              <a:tblPr firstRow="1" bandRow="1">
                <a:tableStyleId>{5C22544A-7EE6-4342-B048-85BDC9FD1C3A}</a:tableStyleId>
              </a:tblPr>
              <a:tblGrid>
                <a:gridCol w="2743200"/>
                <a:gridCol w="2743200"/>
                <a:gridCol w="2743200"/>
              </a:tblGrid>
              <a:tr h="1300974">
                <a:tc>
                  <a:txBody>
                    <a:bodyPr/>
                    <a:lstStyle/>
                    <a:p>
                      <a:pPr algn="ctr"/>
                      <a:r>
                        <a:rPr kumimoji="0" lang="en-US" sz="1800" b="1" kern="1200" dirty="0" smtClean="0">
                          <a:solidFill>
                            <a:schemeClr val="lt1"/>
                          </a:solidFill>
                          <a:latin typeface="Times New Roman" pitchFamily="18" charset="0"/>
                          <a:ea typeface="+mn-ea"/>
                          <a:cs typeface="Times New Roman" pitchFamily="18" charset="0"/>
                        </a:rPr>
                        <a:t>RDIst </a:t>
                      </a:r>
                      <a:r>
                        <a:rPr kumimoji="0" lang="fa-IR" sz="1800" b="1" kern="1200" dirty="0" smtClean="0">
                          <a:solidFill>
                            <a:schemeClr val="lt1"/>
                          </a:solidFill>
                          <a:latin typeface="Times New Roman" pitchFamily="18" charset="0"/>
                          <a:ea typeface="+mn-ea"/>
                          <a:cs typeface="Times New Roman" pitchFamily="18" charset="0"/>
                        </a:rPr>
                        <a:t>-</a:t>
                      </a:r>
                      <a:r>
                        <a:rPr kumimoji="0" lang="en-US" sz="1800" b="1" kern="1200" dirty="0" smtClean="0">
                          <a:solidFill>
                            <a:schemeClr val="lt1"/>
                          </a:solidFill>
                          <a:latin typeface="Times New Roman" pitchFamily="18" charset="0"/>
                          <a:ea typeface="+mn-ea"/>
                          <a:cs typeface="Times New Roman" pitchFamily="18" charset="0"/>
                        </a:rPr>
                        <a:t>SPI</a:t>
                      </a:r>
                      <a:endParaRPr lang="en-US" dirty="0">
                        <a:latin typeface="Times New Roman" pitchFamily="18" charset="0"/>
                        <a:cs typeface="Times New Roman" pitchFamily="18" charset="0"/>
                      </a:endParaRPr>
                    </a:p>
                  </a:txBody>
                  <a:tcPr/>
                </a:tc>
                <a:tc>
                  <a:txBody>
                    <a:bodyPr/>
                    <a:lstStyle/>
                    <a:p>
                      <a:pPr algn="ctr"/>
                      <a:r>
                        <a:rPr kumimoji="0" lang="en-US" sz="1800" b="1" kern="1200" dirty="0" smtClean="0">
                          <a:solidFill>
                            <a:schemeClr val="lt1"/>
                          </a:solidFill>
                          <a:latin typeface="Times New Roman" pitchFamily="18" charset="0"/>
                          <a:ea typeface="+mn-ea"/>
                          <a:cs typeface="Times New Roman" pitchFamily="18" charset="0"/>
                        </a:rPr>
                        <a:t>P</a:t>
                      </a:r>
                      <a:endParaRPr lang="en-US" dirty="0">
                        <a:latin typeface="Times New Roman" pitchFamily="18" charset="0"/>
                        <a:cs typeface="Times New Roman" pitchFamily="18" charset="0"/>
                      </a:endParaRPr>
                    </a:p>
                  </a:txBody>
                  <a:tcPr/>
                </a:tc>
                <a:tc>
                  <a:txBody>
                    <a:bodyPr/>
                    <a:lstStyle/>
                    <a:p>
                      <a:pPr algn="ctr"/>
                      <a:r>
                        <a:rPr kumimoji="0" lang="en-US" sz="1800" b="1" kern="1200" dirty="0" smtClean="0">
                          <a:solidFill>
                            <a:schemeClr val="lt1"/>
                          </a:solidFill>
                          <a:latin typeface="Times New Roman" pitchFamily="18" charset="0"/>
                          <a:ea typeface="+mn-ea"/>
                          <a:cs typeface="Times New Roman" pitchFamily="18" charset="0"/>
                        </a:rPr>
                        <a:t>r</a:t>
                      </a:r>
                      <a:endParaRPr lang="en-US" dirty="0">
                        <a:latin typeface="Times New Roman" pitchFamily="18" charset="0"/>
                        <a:cs typeface="Times New Roman" pitchFamily="18" charset="0"/>
                      </a:endParaRPr>
                    </a:p>
                  </a:txBody>
                  <a:tcPr/>
                </a:tc>
              </a:tr>
              <a:tr h="836341">
                <a:tc>
                  <a:txBody>
                    <a:bodyPr/>
                    <a:lstStyle/>
                    <a:p>
                      <a:r>
                        <a:rPr kumimoji="0" lang="en-US" sz="1800" b="1" kern="1200" dirty="0" smtClean="0">
                          <a:solidFill>
                            <a:schemeClr val="dk1"/>
                          </a:solidFill>
                          <a:latin typeface="Times New Roman" pitchFamily="18" charset="0"/>
                          <a:ea typeface="+mn-ea"/>
                          <a:cs typeface="Times New Roman" pitchFamily="18" charset="0"/>
                        </a:rPr>
                        <a:t>3 Month</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0.3184</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0.99</a:t>
                      </a:r>
                      <a:endParaRPr lang="en-US" dirty="0">
                        <a:latin typeface="Times New Roman" pitchFamily="18" charset="0"/>
                        <a:cs typeface="Times New Roman" pitchFamily="18" charset="0"/>
                      </a:endParaRPr>
                    </a:p>
                  </a:txBody>
                  <a:tcPr/>
                </a:tc>
              </a:tr>
              <a:tr h="836341">
                <a:tc>
                  <a:txBody>
                    <a:bodyPr/>
                    <a:lstStyle/>
                    <a:p>
                      <a:r>
                        <a:rPr kumimoji="0" lang="en-US" sz="1800" b="1" kern="1200" dirty="0" smtClean="0">
                          <a:solidFill>
                            <a:schemeClr val="dk1"/>
                          </a:solidFill>
                          <a:latin typeface="Times New Roman" pitchFamily="18" charset="0"/>
                          <a:ea typeface="+mn-ea"/>
                          <a:cs typeface="Times New Roman" pitchFamily="18" charset="0"/>
                        </a:rPr>
                        <a:t>6 Month</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0.4953</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0.99</a:t>
                      </a:r>
                      <a:endParaRPr lang="en-US" dirty="0">
                        <a:latin typeface="Times New Roman" pitchFamily="18" charset="0"/>
                        <a:cs typeface="Times New Roman" pitchFamily="18" charset="0"/>
                      </a:endParaRPr>
                    </a:p>
                  </a:txBody>
                  <a:tcPr/>
                </a:tc>
              </a:tr>
              <a:tr h="836343">
                <a:tc>
                  <a:txBody>
                    <a:bodyPr/>
                    <a:lstStyle/>
                    <a:p>
                      <a:r>
                        <a:rPr kumimoji="0" lang="en-US" sz="1800" b="1" kern="1200" dirty="0" smtClean="0">
                          <a:solidFill>
                            <a:schemeClr val="dk1"/>
                          </a:solidFill>
                          <a:latin typeface="Times New Roman" pitchFamily="18" charset="0"/>
                          <a:ea typeface="+mn-ea"/>
                          <a:cs typeface="Times New Roman" pitchFamily="18" charset="0"/>
                        </a:rPr>
                        <a:t>12 Month</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0.4601</a:t>
                      </a:r>
                      <a:endParaRPr lang="en-US" dirty="0">
                        <a:latin typeface="Times New Roman" pitchFamily="18" charset="0"/>
                        <a:cs typeface="Times New Roman" pitchFamily="18" charset="0"/>
                      </a:endParaRPr>
                    </a:p>
                  </a:txBody>
                  <a:tcPr/>
                </a:tc>
                <a:tc>
                  <a:txBody>
                    <a:bodyPr/>
                    <a:lstStyle/>
                    <a:p>
                      <a:pPr algn="ctr"/>
                      <a:r>
                        <a:rPr kumimoji="0" lang="fa-IR" sz="1800" b="1" kern="1200" dirty="0" smtClean="0">
                          <a:solidFill>
                            <a:schemeClr val="dk1"/>
                          </a:solidFill>
                          <a:latin typeface="Times New Roman" pitchFamily="18" charset="0"/>
                          <a:ea typeface="+mn-ea"/>
                          <a:cs typeface="Times New Roman" pitchFamily="18" charset="0"/>
                        </a:rPr>
                        <a:t>0.99</a:t>
                      </a:r>
                      <a:endParaRPr lang="en-US" dirty="0">
                        <a:latin typeface="Times New Roman" pitchFamily="18" charset="0"/>
                        <a:cs typeface="Times New Roman" pitchFamily="18" charset="0"/>
                      </a:endParaRPr>
                    </a:p>
                  </a:txBody>
                  <a:tcPr/>
                </a:tc>
              </a:tr>
            </a:tbl>
          </a:graphicData>
        </a:graphic>
      </p:graphicFrame>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434282"/>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029200"/>
          </a:xfrm>
        </p:spPr>
        <p:txBody>
          <a:bodyPr>
            <a:normAutofit fontScale="92500"/>
          </a:bodyPr>
          <a:lstStyle/>
          <a:p>
            <a:pPr algn="justLow">
              <a:buClr>
                <a:srgbClr val="FF0000"/>
              </a:buClr>
              <a:buFont typeface="Wingdings" pitchFamily="2" charset="2"/>
              <a:buChar char="Ø"/>
            </a:pPr>
            <a:r>
              <a:rPr lang="en-US" dirty="0" smtClean="0">
                <a:latin typeface="Times New Roman" pitchFamily="18" charset="0"/>
                <a:cs typeface="Times New Roman" pitchFamily="18" charset="0"/>
              </a:rPr>
              <a:t>According to obtained results and calculated P, mean differences between SPI and RDIst (3,6,12) are not significant. There was a very significant correlation between SPI and RDIst</a:t>
            </a:r>
          </a:p>
          <a:p>
            <a:pPr>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For calculation of RDIst two methods of Penman-Monteith FAO and Thorntwaite were used for evapotranspiration calculation </a:t>
            </a: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Comparisons of two methods for equal or less than -2 values(extremely dry) showed that in all cases except 3 and 6 monthly basis in Kashan station, two methods had similar result and Drought (extremely dry) were occurred in 1999-2000, 1996-1997 respectively </a:t>
            </a:r>
          </a:p>
          <a:p>
            <a:pPr>
              <a:buFontTx/>
              <a:buChar char="-"/>
            </a:pPr>
            <a:endParaRPr lang="en-US" dirty="0"/>
          </a:p>
        </p:txBody>
      </p:sp>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5" name="TextBox 4"/>
          <p:cNvSpPr txBox="1"/>
          <p:nvPr/>
        </p:nvSpPr>
        <p:spPr>
          <a:xfrm>
            <a:off x="914400" y="685800"/>
            <a:ext cx="3615656" cy="707886"/>
          </a:xfrm>
          <a:prstGeom prst="rect">
            <a:avLst/>
          </a:prstGeom>
          <a:noFill/>
        </p:spPr>
        <p:txBody>
          <a:bodyPr wrap="square" rtlCol="0">
            <a:spAutoFit/>
          </a:bodyPr>
          <a:lstStyle/>
          <a:p>
            <a:r>
              <a:rPr lang="en-US" sz="4000" dirty="0" smtClean="0">
                <a:solidFill>
                  <a:srgbClr val="FF0000"/>
                </a:solidFill>
                <a:latin typeface="Times New Roman" pitchFamily="18" charset="0"/>
                <a:cs typeface="Times New Roman" pitchFamily="18" charset="0"/>
              </a:rPr>
              <a:t>Results: con…</a:t>
            </a:r>
            <a:endParaRPr lang="en-US" sz="4000" dirty="0">
              <a:solidFill>
                <a:srgbClr val="FF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fontScale="92500" lnSpcReduction="20000"/>
          </a:bodyPr>
          <a:lstStyle/>
          <a:p>
            <a:pPr algn="justLow">
              <a:buFontTx/>
              <a:buChar char="-"/>
            </a:pPr>
            <a:endParaRPr lang="en-US" dirty="0" smtClean="0"/>
          </a:p>
          <a:p>
            <a:pPr algn="justLow">
              <a:buFontTx/>
              <a:buChar char="-"/>
            </a:pPr>
            <a:endParaRPr lang="en-US" dirty="0" smtClean="0"/>
          </a:p>
          <a:p>
            <a:pPr algn="justLow">
              <a:buFontTx/>
              <a:buChar char="-"/>
            </a:pPr>
            <a:endParaRPr lang="en-US" dirty="0" smtClean="0"/>
          </a:p>
          <a:p>
            <a:pPr algn="justLow">
              <a:buClr>
                <a:srgbClr val="FF0000"/>
              </a:buClr>
              <a:buFont typeface="Wingdings" pitchFamily="2" charset="2"/>
              <a:buChar char="Ø"/>
            </a:pPr>
            <a:r>
              <a:rPr lang="en-US" dirty="0" smtClean="0">
                <a:latin typeface="Times New Roman" pitchFamily="18" charset="0"/>
                <a:cs typeface="Times New Roman" pitchFamily="18" charset="0"/>
              </a:rPr>
              <a:t>For comparison of Penman Monteith-FAO and thorntwaite for RDIst(12 month) and correlation test Mann-Whitney and Spearmen tests were used. In this case P value of 0.4817 showed that there is no significant differences between them</a:t>
            </a: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As data required for calculation of  Penman Monteith-FAO are available only in synoptic stations, having lack of data, using Thorntwaite is advisable</a:t>
            </a: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Zoning of SPI and RDIst for time steps of 3, 6 and 12 monthly basis in extremely dry years (1996-1997 and 1999-2000) for overall of Isfahan province was done by ArcGis software</a:t>
            </a:r>
          </a:p>
          <a:p>
            <a:pPr algn="justLow">
              <a:buClr>
                <a:srgbClr val="FF0000"/>
              </a:buClr>
              <a:buFont typeface="Wingdings" pitchFamily="2" charset="2"/>
              <a:buChar char="Ø"/>
            </a:pPr>
            <a:endParaRPr lang="en-US" dirty="0"/>
          </a:p>
        </p:txBody>
      </p:sp>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5" name="TextBox 4"/>
          <p:cNvSpPr txBox="1"/>
          <p:nvPr/>
        </p:nvSpPr>
        <p:spPr>
          <a:xfrm>
            <a:off x="838200" y="685800"/>
            <a:ext cx="3200363" cy="707886"/>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Results: con…</a:t>
            </a:r>
            <a:endParaRPr lang="en-US" sz="4000"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957" y="6415862"/>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67400"/>
          </a:xfrm>
        </p:spPr>
        <p:txBody>
          <a:bodyPr/>
          <a:lstStyle/>
          <a:p>
            <a:pPr algn="justLow">
              <a:buNone/>
            </a:pPr>
            <a:endParaRPr lang="en-US" dirty="0" smtClean="0"/>
          </a:p>
          <a:p>
            <a:pPr algn="justLow">
              <a:buNone/>
            </a:pPr>
            <a:endParaRPr lang="en-US" dirty="0" smtClean="0"/>
          </a:p>
          <a:p>
            <a:pPr algn="justLow">
              <a:buNone/>
            </a:pPr>
            <a:endParaRPr lang="en-US" dirty="0" smtClean="0"/>
          </a:p>
          <a:p>
            <a:pPr algn="justLow">
              <a:buClr>
                <a:srgbClr val="FF0000"/>
              </a:buClr>
              <a:buFont typeface="Wingdings" pitchFamily="2" charset="2"/>
              <a:buChar char="Ø"/>
            </a:pPr>
            <a:endParaRPr lang="en-US" dirty="0" smtClean="0"/>
          </a:p>
          <a:p>
            <a:pPr algn="justLow">
              <a:buClr>
                <a:srgbClr val="FF0000"/>
              </a:buClr>
              <a:buFont typeface="Wingdings" pitchFamily="2" charset="2"/>
              <a:buChar char="Ø"/>
            </a:pPr>
            <a:r>
              <a:rPr lang="en-US" dirty="0" smtClean="0">
                <a:latin typeface="Times New Roman" pitchFamily="18" charset="0"/>
                <a:cs typeface="Times New Roman" pitchFamily="18" charset="0"/>
              </a:rPr>
              <a:t>Comparison of generated maps for SPI and RDIst on 12 monthly basis showed that zoning patterns are similar but drought areas in North, central and North eastern of province specially in Natanz and drought severity of Naeen in RDIst is more than SPI</a:t>
            </a:r>
          </a:p>
          <a:p>
            <a:pPr algn="justLow">
              <a:buClr>
                <a:srgbClr val="FF0000"/>
              </a:buClr>
              <a:buFont typeface="Wingdings" pitchFamily="2" charset="2"/>
              <a:buChar char="Ø"/>
            </a:pPr>
            <a:endParaRPr lang="en-US" dirty="0"/>
          </a:p>
        </p:txBody>
      </p:sp>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5" name="TextBox 4"/>
          <p:cNvSpPr txBox="1"/>
          <p:nvPr/>
        </p:nvSpPr>
        <p:spPr>
          <a:xfrm>
            <a:off x="762000" y="914400"/>
            <a:ext cx="3200363" cy="707886"/>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Results: con…</a:t>
            </a:r>
            <a:endParaRPr lang="en-US" sz="4000" dirty="0">
              <a:solidFill>
                <a:srgbClr val="FF0000"/>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030" y="6415862"/>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di time scale-12-(99-2000).jpg"/>
          <p:cNvPicPr>
            <a:picLocks noGrp="1" noChangeAspect="1"/>
          </p:cNvPicPr>
          <p:nvPr>
            <p:ph idx="1"/>
          </p:nvPr>
        </p:nvPicPr>
        <p:blipFill>
          <a:blip r:embed="rId2" cstate="print"/>
          <a:stretch>
            <a:fillRect/>
          </a:stretch>
        </p:blipFill>
        <p:spPr>
          <a:xfrm>
            <a:off x="0" y="0"/>
            <a:ext cx="9144000" cy="6858000"/>
          </a:xfrm>
        </p:spPr>
      </p:pic>
      <p:sp>
        <p:nvSpPr>
          <p:cNvPr id="3" name="TextBox 2"/>
          <p:cNvSpPr txBox="1"/>
          <p:nvPr/>
        </p:nvSpPr>
        <p:spPr>
          <a:xfrm>
            <a:off x="533400" y="533400"/>
            <a:ext cx="8023479" cy="707886"/>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RDI-Time scale 12, Isfahan province</a:t>
            </a:r>
            <a:endParaRPr lang="en-US" sz="4000" dirty="0">
              <a:solidFill>
                <a:srgbClr val="FF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75" y="6420427"/>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 time scale-12(99-2000).jpg"/>
          <p:cNvPicPr>
            <a:picLocks noGrp="1" noChangeAspect="1"/>
          </p:cNvPicPr>
          <p:nvPr>
            <p:ph idx="1"/>
          </p:nvPr>
        </p:nvPicPr>
        <p:blipFill>
          <a:blip r:embed="rId2" cstate="print"/>
          <a:stretch>
            <a:fillRect/>
          </a:stretch>
        </p:blipFill>
        <p:spPr>
          <a:xfrm>
            <a:off x="0" y="0"/>
            <a:ext cx="9144000" cy="6858000"/>
          </a:xfrm>
        </p:spPr>
      </p:pic>
      <p:sp>
        <p:nvSpPr>
          <p:cNvPr id="3" name="TextBox 2"/>
          <p:cNvSpPr txBox="1"/>
          <p:nvPr/>
        </p:nvSpPr>
        <p:spPr>
          <a:xfrm>
            <a:off x="838200" y="609600"/>
            <a:ext cx="7864397" cy="984885"/>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SPI-Time scale 12, Isfahan province</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75"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8.jpg"/>
          <p:cNvPicPr>
            <a:picLocks noChangeAspect="1"/>
          </p:cNvPicPr>
          <p:nvPr/>
        </p:nvPicPr>
        <p:blipFill>
          <a:blip r:embed="rId2"/>
          <a:stretch>
            <a:fillRect/>
          </a:stretch>
        </p:blipFill>
        <p:spPr>
          <a:xfrm>
            <a:off x="4495800" y="0"/>
            <a:ext cx="4648200" cy="2514600"/>
          </a:xfrm>
          <a:prstGeom prst="rect">
            <a:avLst/>
          </a:prstGeom>
        </p:spPr>
      </p:pic>
      <p:pic>
        <p:nvPicPr>
          <p:cNvPr id="4" name="Picture 3" descr="untitledu.bmp"/>
          <p:cNvPicPr>
            <a:picLocks noChangeAspect="1"/>
          </p:cNvPicPr>
          <p:nvPr/>
        </p:nvPicPr>
        <p:blipFill>
          <a:blip r:embed="rId3"/>
          <a:stretch>
            <a:fillRect/>
          </a:stretch>
        </p:blipFill>
        <p:spPr>
          <a:xfrm>
            <a:off x="0" y="0"/>
            <a:ext cx="4495800" cy="45720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381000" y="-152400"/>
            <a:ext cx="8229600" cy="1447800"/>
          </a:xfrm>
        </p:spPr>
        <p:txBody>
          <a:bodyPr>
            <a:normAutofit/>
          </a:bodyPr>
          <a:lstStyle/>
          <a:p>
            <a:pPr algn="ctr">
              <a:buNone/>
            </a:pPr>
            <a:endParaRPr lang="en-US" dirty="0" smtClean="0"/>
          </a:p>
          <a:p>
            <a:pPr algn="ctr">
              <a:buNone/>
            </a:pPr>
            <a:r>
              <a:rPr lang="en-US" dirty="0" smtClean="0">
                <a:solidFill>
                  <a:srgbClr val="FF0000"/>
                </a:solidFill>
                <a:latin typeface="Times New Roman" pitchFamily="18" charset="0"/>
                <a:cs typeface="Times New Roman" pitchFamily="18" charset="0"/>
              </a:rPr>
              <a:t>Thank you for your attention!</a:t>
            </a:r>
            <a:endParaRPr lang="en-US" dirty="0">
              <a:solidFill>
                <a:srgbClr val="FF0000"/>
              </a:solidFill>
              <a:latin typeface="Times New Roman" pitchFamily="18" charset="0"/>
              <a:cs typeface="Times New Roman" pitchFamily="18" charset="0"/>
            </a:endParaRPr>
          </a:p>
        </p:txBody>
      </p:sp>
      <p:pic>
        <p:nvPicPr>
          <p:cNvPr id="6" name="Picture 5" descr="imam_mosque.jpg"/>
          <p:cNvPicPr>
            <a:picLocks noChangeAspect="1"/>
          </p:cNvPicPr>
          <p:nvPr/>
        </p:nvPicPr>
        <p:blipFill>
          <a:blip r:embed="rId4" cstate="print"/>
          <a:stretch>
            <a:fillRect/>
          </a:stretch>
        </p:blipFill>
        <p:spPr>
          <a:xfrm>
            <a:off x="0" y="4572000"/>
            <a:ext cx="4495800" cy="2286000"/>
          </a:xfrm>
          <a:prstGeom prst="rect">
            <a:avLst/>
          </a:prstGeom>
        </p:spPr>
      </p:pic>
      <p:pic>
        <p:nvPicPr>
          <p:cNvPr id="7" name="Picture 6" descr="1101813_1233617851_194191.jpg"/>
          <p:cNvPicPr>
            <a:picLocks noChangeAspect="1"/>
          </p:cNvPicPr>
          <p:nvPr/>
        </p:nvPicPr>
        <p:blipFill>
          <a:blip r:embed="rId5"/>
          <a:stretch>
            <a:fillRect/>
          </a:stretch>
        </p:blipFill>
        <p:spPr>
          <a:xfrm>
            <a:off x="4495800" y="4572000"/>
            <a:ext cx="4648200" cy="2286000"/>
          </a:xfrm>
          <a:prstGeom prst="rect">
            <a:avLst/>
          </a:prstGeom>
        </p:spPr>
      </p:pic>
      <p:pic>
        <p:nvPicPr>
          <p:cNvPr id="10" name="Picture 9" descr="6.jpg"/>
          <p:cNvPicPr>
            <a:picLocks noChangeAspect="1"/>
          </p:cNvPicPr>
          <p:nvPr/>
        </p:nvPicPr>
        <p:blipFill>
          <a:blip r:embed="rId6"/>
          <a:stretch>
            <a:fillRect/>
          </a:stretch>
        </p:blipFill>
        <p:spPr>
          <a:xfrm>
            <a:off x="4495800" y="2514600"/>
            <a:ext cx="4648200" cy="2057400"/>
          </a:xfrm>
          <a:prstGeom prst="rect">
            <a:avLst/>
          </a:prstGeom>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175"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Contents:</a:t>
            </a:r>
            <a:endParaRPr lang="en-US"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2743200"/>
            <a:ext cx="8229600" cy="3352800"/>
          </a:xfrm>
        </p:spPr>
        <p:txBody>
          <a:bodyPr/>
          <a:lstStyle/>
          <a:p>
            <a:pPr>
              <a:buClr>
                <a:srgbClr val="FF0000"/>
              </a:buClr>
              <a:buFont typeface="Wingdings" pitchFamily="2" charset="2"/>
              <a:buChar char="Ø"/>
            </a:pPr>
            <a:r>
              <a:rPr lang="en-US" sz="3600" dirty="0" smtClean="0">
                <a:latin typeface="Times New Roman" pitchFamily="18" charset="0"/>
                <a:cs typeface="Times New Roman" pitchFamily="18" charset="0"/>
              </a:rPr>
              <a:t>Introduction</a:t>
            </a:r>
          </a:p>
          <a:p>
            <a:pPr>
              <a:buClr>
                <a:srgbClr val="FF0000"/>
              </a:buClr>
              <a:buFont typeface="Wingdings" pitchFamily="2" charset="2"/>
              <a:buChar char="Ø"/>
            </a:pPr>
            <a:r>
              <a:rPr lang="en-US" sz="3600" dirty="0" smtClean="0">
                <a:latin typeface="Times New Roman" pitchFamily="18" charset="0"/>
                <a:cs typeface="Times New Roman" pitchFamily="18" charset="0"/>
              </a:rPr>
              <a:t>Materials and Methods</a:t>
            </a:r>
          </a:p>
          <a:p>
            <a:pPr>
              <a:buClr>
                <a:srgbClr val="FF0000"/>
              </a:buClr>
              <a:buFont typeface="Wingdings" pitchFamily="2" charset="2"/>
              <a:buChar char="Ø"/>
            </a:pPr>
            <a:r>
              <a:rPr lang="en-US" sz="3600" dirty="0" smtClean="0">
                <a:latin typeface="Times New Roman" pitchFamily="18" charset="0"/>
                <a:cs typeface="Times New Roman" pitchFamily="18" charset="0"/>
              </a:rPr>
              <a:t>Results and discussion </a:t>
            </a:r>
          </a:p>
        </p:txBody>
      </p:sp>
      <p:sp>
        <p:nvSpPr>
          <p:cNvPr id="6" name="Text Box 15"/>
          <p:cNvSpPr txBox="1">
            <a:spLocks noChangeArrowheads="1"/>
          </p:cNvSpPr>
          <p:nvPr/>
        </p:nvSpPr>
        <p:spPr bwMode="auto">
          <a:xfrm>
            <a:off x="2667000" y="6553201"/>
            <a:ext cx="3581400" cy="277000"/>
          </a:xfrm>
          <a:prstGeom prst="rect">
            <a:avLst/>
          </a:prstGeom>
          <a:noFill/>
          <a:ln w="9525">
            <a:noFill/>
            <a:miter lim="800000"/>
            <a:headEnd/>
            <a:tailEnd/>
          </a:ln>
          <a:effectLst/>
        </p:spPr>
        <p:txBody>
          <a:bodyPr wrap="square">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420427"/>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3886200" cy="990600"/>
          </a:xfrm>
        </p:spPr>
        <p:txBody>
          <a:bodyPr>
            <a:normAutofit/>
          </a:bodyPr>
          <a:lstStyle/>
          <a:p>
            <a:pPr algn="l"/>
            <a:r>
              <a:rPr lang="en-US" sz="4000" dirty="0">
                <a:solidFill>
                  <a:srgbClr val="FF0000"/>
                </a:solidFill>
                <a:latin typeface="Times New Roman" pitchFamily="18" charset="0"/>
                <a:cs typeface="Times New Roman" pitchFamily="18" charset="0"/>
              </a:rPr>
              <a:t>Study Area</a:t>
            </a:r>
          </a:p>
        </p:txBody>
      </p:sp>
      <p:pic>
        <p:nvPicPr>
          <p:cNvPr id="8196" name="Picture 4" descr="iran"/>
          <p:cNvPicPr>
            <a:picLocks noChangeAspect="1" noChangeArrowheads="1"/>
          </p:cNvPicPr>
          <p:nvPr/>
        </p:nvPicPr>
        <p:blipFill>
          <a:blip r:embed="rId3" cstate="print"/>
          <a:srcRect/>
          <a:stretch>
            <a:fillRect/>
          </a:stretch>
        </p:blipFill>
        <p:spPr bwMode="auto">
          <a:xfrm>
            <a:off x="533400" y="1219200"/>
            <a:ext cx="4038600" cy="3352800"/>
          </a:xfrm>
          <a:prstGeom prst="rect">
            <a:avLst/>
          </a:prstGeom>
          <a:noFill/>
        </p:spPr>
      </p:pic>
      <p:pic>
        <p:nvPicPr>
          <p:cNvPr id="8204" name="Picture 12" descr="Esfahan05"/>
          <p:cNvPicPr>
            <a:picLocks noChangeAspect="1" noChangeArrowheads="1"/>
          </p:cNvPicPr>
          <p:nvPr/>
        </p:nvPicPr>
        <p:blipFill>
          <a:blip r:embed="rId4" cstate="print"/>
          <a:srcRect/>
          <a:stretch>
            <a:fillRect/>
          </a:stretch>
        </p:blipFill>
        <p:spPr bwMode="auto">
          <a:xfrm>
            <a:off x="381000" y="4672013"/>
            <a:ext cx="4038600" cy="1652587"/>
          </a:xfrm>
          <a:prstGeom prst="rect">
            <a:avLst/>
          </a:prstGeom>
          <a:noFill/>
        </p:spPr>
      </p:pic>
      <p:pic>
        <p:nvPicPr>
          <p:cNvPr id="8205" name="Picture 13" descr="P1100089"/>
          <p:cNvPicPr>
            <a:picLocks noChangeAspect="1" noChangeArrowheads="1"/>
          </p:cNvPicPr>
          <p:nvPr/>
        </p:nvPicPr>
        <p:blipFill>
          <a:blip r:embed="rId5" cstate="print"/>
          <a:srcRect/>
          <a:stretch>
            <a:fillRect/>
          </a:stretch>
        </p:blipFill>
        <p:spPr bwMode="auto">
          <a:xfrm>
            <a:off x="4572000" y="4648200"/>
            <a:ext cx="4191000" cy="1676400"/>
          </a:xfrm>
          <a:prstGeom prst="rect">
            <a:avLst/>
          </a:prstGeom>
          <a:noFill/>
        </p:spPr>
      </p:pic>
      <p:grpSp>
        <p:nvGrpSpPr>
          <p:cNvPr id="2" name="Group 14"/>
          <p:cNvGrpSpPr>
            <a:grpSpLocks/>
          </p:cNvGrpSpPr>
          <p:nvPr/>
        </p:nvGrpSpPr>
        <p:grpSpPr bwMode="auto">
          <a:xfrm>
            <a:off x="2590800" y="6572261"/>
            <a:ext cx="2971800" cy="287338"/>
            <a:chOff x="1632" y="4140"/>
            <a:chExt cx="1872" cy="181"/>
          </a:xfrm>
        </p:grpSpPr>
        <p:sp>
          <p:nvSpPr>
            <p:cNvPr id="8207" name="Text Box 15"/>
            <p:cNvSpPr txBox="1">
              <a:spLocks noChangeArrowheads="1"/>
            </p:cNvSpPr>
            <p:nvPr/>
          </p:nvSpPr>
          <p:spPr bwMode="auto">
            <a:xfrm>
              <a:off x="1680" y="4147"/>
              <a:ext cx="1776" cy="174"/>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8208" name="Line 16"/>
            <p:cNvSpPr>
              <a:spLocks noChangeShapeType="1"/>
            </p:cNvSpPr>
            <p:nvPr/>
          </p:nvSpPr>
          <p:spPr bwMode="auto">
            <a:xfrm>
              <a:off x="1632" y="4140"/>
              <a:ext cx="1872" cy="0"/>
            </a:xfrm>
            <a:prstGeom prst="line">
              <a:avLst/>
            </a:prstGeom>
            <a:noFill/>
            <a:ln w="28575">
              <a:solidFill>
                <a:srgbClr val="FFFFFF"/>
              </a:solidFill>
              <a:round/>
              <a:headEnd/>
              <a:tailEnd/>
            </a:ln>
            <a:effectLst/>
          </p:spPr>
          <p:txBody>
            <a:bodyPr/>
            <a:lstStyle/>
            <a:p>
              <a:endParaRPr lang="en-US" dirty="0"/>
            </a:p>
          </p:txBody>
        </p:sp>
      </p:grpSp>
      <p:pic>
        <p:nvPicPr>
          <p:cNvPr id="8212" name="Picture 20" descr="ناتتتت"/>
          <p:cNvPicPr>
            <a:picLocks noChangeAspect="1" noChangeArrowheads="1"/>
          </p:cNvPicPr>
          <p:nvPr/>
        </p:nvPicPr>
        <p:blipFill>
          <a:blip r:embed="rId6" cstate="print"/>
          <a:srcRect/>
          <a:stretch>
            <a:fillRect/>
          </a:stretch>
        </p:blipFill>
        <p:spPr bwMode="auto">
          <a:xfrm>
            <a:off x="5029200" y="914400"/>
            <a:ext cx="3098800" cy="2374900"/>
          </a:xfrm>
          <a:prstGeom prst="rect">
            <a:avLst/>
          </a:prstGeom>
          <a:noFill/>
        </p:spPr>
      </p:pic>
      <p:sp>
        <p:nvSpPr>
          <p:cNvPr id="8211" name="Line 19"/>
          <p:cNvSpPr>
            <a:spLocks noChangeShapeType="1"/>
          </p:cNvSpPr>
          <p:nvPr/>
        </p:nvSpPr>
        <p:spPr bwMode="auto">
          <a:xfrm flipV="1">
            <a:off x="2286000" y="2133600"/>
            <a:ext cx="2971800" cy="457200"/>
          </a:xfrm>
          <a:prstGeom prst="line">
            <a:avLst/>
          </a:prstGeom>
          <a:noFill/>
          <a:ln w="38100">
            <a:solidFill>
              <a:srgbClr val="FFFF00"/>
            </a:solidFill>
            <a:round/>
            <a:headEnd/>
            <a:tailEnd type="triangle" w="med" len="med"/>
          </a:ln>
          <a:effectLst/>
        </p:spPr>
        <p:txBody>
          <a:bodyPr/>
          <a:lstStyle/>
          <a:p>
            <a:endParaRPr lang="en-US" dirty="0"/>
          </a:p>
        </p:txBody>
      </p:sp>
      <p:sp>
        <p:nvSpPr>
          <p:cNvPr id="8213" name="Rectangle 21"/>
          <p:cNvSpPr>
            <a:spLocks noChangeArrowheads="1"/>
          </p:cNvSpPr>
          <p:nvPr/>
        </p:nvSpPr>
        <p:spPr bwMode="auto">
          <a:xfrm>
            <a:off x="4572000" y="4648200"/>
            <a:ext cx="4191000" cy="1676400"/>
          </a:xfrm>
          <a:prstGeom prst="rect">
            <a:avLst/>
          </a:prstGeom>
          <a:noFill/>
          <a:ln w="28575">
            <a:solidFill>
              <a:schemeClr val="tx1"/>
            </a:solidFill>
            <a:miter lim="800000"/>
            <a:headEnd/>
            <a:tailEnd/>
          </a:ln>
          <a:effectLst/>
        </p:spPr>
        <p:txBody>
          <a:bodyPr wrap="none" anchor="ctr"/>
          <a:lstStyle/>
          <a:p>
            <a:endParaRPr lang="en-US" dirty="0"/>
          </a:p>
        </p:txBody>
      </p:sp>
      <p:sp>
        <p:nvSpPr>
          <p:cNvPr id="8214" name="Rectangle 22"/>
          <p:cNvSpPr>
            <a:spLocks noChangeArrowheads="1"/>
          </p:cNvSpPr>
          <p:nvPr/>
        </p:nvSpPr>
        <p:spPr bwMode="auto">
          <a:xfrm>
            <a:off x="381000" y="4648200"/>
            <a:ext cx="4038600" cy="1676400"/>
          </a:xfrm>
          <a:prstGeom prst="rect">
            <a:avLst/>
          </a:prstGeom>
          <a:noFill/>
          <a:ln w="28575">
            <a:solidFill>
              <a:schemeClr val="tx1"/>
            </a:solidFill>
            <a:miter lim="800000"/>
            <a:headEnd/>
            <a:tailEnd/>
          </a:ln>
          <a:effectLst/>
        </p:spPr>
        <p:txBody>
          <a:bodyPr wrap="none" anchor="ctr"/>
          <a:lstStyle/>
          <a:p>
            <a:endParaRPr lang="en-US" dirty="0"/>
          </a:p>
        </p:txBody>
      </p:sp>
      <p:sp>
        <p:nvSpPr>
          <p:cNvPr id="8215" name="Text Box 23"/>
          <p:cNvSpPr txBox="1">
            <a:spLocks noChangeArrowheads="1"/>
          </p:cNvSpPr>
          <p:nvPr/>
        </p:nvSpPr>
        <p:spPr bwMode="auto">
          <a:xfrm>
            <a:off x="5257800" y="3429000"/>
            <a:ext cx="2590800" cy="366713"/>
          </a:xfrm>
          <a:prstGeom prst="rect">
            <a:avLst/>
          </a:prstGeom>
          <a:noFill/>
          <a:ln w="9525">
            <a:noFill/>
            <a:miter lim="800000"/>
            <a:headEnd/>
            <a:tailEnd/>
          </a:ln>
          <a:effectLst/>
        </p:spPr>
        <p:txBody>
          <a:bodyPr>
            <a:spAutoFit/>
          </a:bodyPr>
          <a:lstStyle/>
          <a:p>
            <a:pPr algn="l">
              <a:spcBef>
                <a:spcPct val="50000"/>
              </a:spcBef>
            </a:pPr>
            <a:r>
              <a:rPr lang="en-US" dirty="0"/>
              <a:t>Isfahan Province</a:t>
            </a:r>
          </a:p>
        </p:txBody>
      </p:sp>
      <p:sp>
        <p:nvSpPr>
          <p:cNvPr id="8217" name="Rectangle 25"/>
          <p:cNvSpPr>
            <a:spLocks noChangeArrowheads="1"/>
          </p:cNvSpPr>
          <p:nvPr/>
        </p:nvSpPr>
        <p:spPr bwMode="auto">
          <a:xfrm>
            <a:off x="533400" y="1219200"/>
            <a:ext cx="4038600" cy="3352800"/>
          </a:xfrm>
          <a:prstGeom prst="rect">
            <a:avLst/>
          </a:prstGeom>
          <a:noFill/>
          <a:ln w="38100">
            <a:solidFill>
              <a:schemeClr val="tx1"/>
            </a:solidFill>
            <a:miter lim="800000"/>
            <a:headEnd/>
            <a:tailEnd/>
          </a:ln>
          <a:effectLst/>
        </p:spPr>
        <p:txBody>
          <a:bodyPr wrap="none" anchor="ctr"/>
          <a:lstStyle/>
          <a:p>
            <a:endParaRPr lang="en-US" dirty="0"/>
          </a:p>
        </p:txBody>
      </p:sp>
      <p:sp>
        <p:nvSpPr>
          <p:cNvPr id="8218" name="Text Box 26"/>
          <p:cNvSpPr txBox="1">
            <a:spLocks noChangeArrowheads="1"/>
          </p:cNvSpPr>
          <p:nvPr/>
        </p:nvSpPr>
        <p:spPr bwMode="auto">
          <a:xfrm>
            <a:off x="7086600" y="6354763"/>
            <a:ext cx="1676400" cy="274637"/>
          </a:xfrm>
          <a:prstGeom prst="rect">
            <a:avLst/>
          </a:prstGeom>
          <a:noFill/>
          <a:ln w="9525">
            <a:noFill/>
            <a:miter lim="800000"/>
            <a:headEnd/>
            <a:tailEnd/>
          </a:ln>
          <a:effectLst/>
        </p:spPr>
        <p:txBody>
          <a:bodyPr>
            <a:spAutoFit/>
          </a:bodyPr>
          <a:lstStyle/>
          <a:p>
            <a:pPr>
              <a:spcBef>
                <a:spcPct val="50000"/>
              </a:spcBef>
            </a:pPr>
            <a:r>
              <a:rPr lang="en-US" sz="1200" dirty="0"/>
              <a:t>Zayande rood River</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3421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solidFill>
                  <a:srgbClr val="FF0000"/>
                </a:solidFill>
                <a:latin typeface="Times New Roman" pitchFamily="18" charset="0"/>
                <a:cs typeface="Times New Roman" pitchFamily="18" charset="0"/>
              </a:rPr>
              <a:t>Introduction</a:t>
            </a:r>
            <a:endParaRPr lang="en-US" dirty="0">
              <a:solidFill>
                <a:srgbClr val="FF0000"/>
              </a:solidFill>
              <a:latin typeface="Times New Roman" pitchFamily="18" charset="0"/>
              <a:cs typeface="Times New Roman" pitchFamily="18" charset="0"/>
            </a:endParaRPr>
          </a:p>
        </p:txBody>
      </p:sp>
      <p:sp>
        <p:nvSpPr>
          <p:cNvPr id="6" name="Content Placeholder 5"/>
          <p:cNvSpPr>
            <a:spLocks noGrp="1"/>
          </p:cNvSpPr>
          <p:nvPr>
            <p:ph idx="1"/>
          </p:nvPr>
        </p:nvSpPr>
        <p:spPr>
          <a:xfrm>
            <a:off x="228600" y="1752600"/>
            <a:ext cx="8458200" cy="4343400"/>
          </a:xfrm>
        </p:spPr>
        <p:txBody>
          <a:bodyPr>
            <a:normAutofit fontScale="92500" lnSpcReduction="20000"/>
          </a:bodyPr>
          <a:lstStyle/>
          <a:p>
            <a:pPr>
              <a:buClr>
                <a:srgbClr val="FF0000"/>
              </a:buClr>
              <a:buFont typeface="Wingdings" pitchFamily="2" charset="2"/>
              <a:buChar char="Ø"/>
            </a:pPr>
            <a:r>
              <a:rPr lang="en-US" dirty="0" smtClean="0">
                <a:latin typeface="Times New Roman" pitchFamily="18" charset="0"/>
                <a:cs typeface="Times New Roman" pitchFamily="18" charset="0"/>
              </a:rPr>
              <a:t>Major disaster </a:t>
            </a:r>
          </a:p>
          <a:p>
            <a:pPr>
              <a:buClr>
                <a:srgbClr val="FF0000"/>
              </a:buClr>
              <a:buFont typeface="Wingdings" pitchFamily="2" charset="2"/>
              <a:buChar char="Ø"/>
            </a:pPr>
            <a:endParaRPr lang="en-US" dirty="0" smtClean="0">
              <a:latin typeface="Times New Roman" pitchFamily="18" charset="0"/>
              <a:cs typeface="Times New Roman" pitchFamily="18" charset="0"/>
            </a:endParaRPr>
          </a:p>
          <a:p>
            <a:pPr>
              <a:buClr>
                <a:srgbClr val="FF0000"/>
              </a:buClr>
              <a:buFont typeface="Wingdings" pitchFamily="2" charset="2"/>
              <a:buChar char="Ø"/>
            </a:pPr>
            <a:r>
              <a:rPr lang="en-US" dirty="0" smtClean="0">
                <a:latin typeface="Times New Roman" pitchFamily="18" charset="0"/>
                <a:cs typeface="Times New Roman" pitchFamily="18" charset="0"/>
              </a:rPr>
              <a:t>Drought Indices…………SPI &amp; RDI</a:t>
            </a:r>
          </a:p>
          <a:p>
            <a:pPr>
              <a:buClr>
                <a:srgbClr val="FF0000"/>
              </a:buClr>
              <a:buFont typeface="Wingdings" pitchFamily="2" charset="2"/>
              <a:buChar char="Ø"/>
            </a:pPr>
            <a:endParaRPr lang="en-US" dirty="0" smtClean="0">
              <a:latin typeface="Times New Roman" pitchFamily="18" charset="0"/>
              <a:cs typeface="Times New Roman" pitchFamily="18" charset="0"/>
            </a:endParaRPr>
          </a:p>
          <a:p>
            <a:pPr>
              <a:buClr>
                <a:srgbClr val="FF0000"/>
              </a:buClr>
              <a:buFont typeface="Wingdings" pitchFamily="2" charset="2"/>
              <a:buChar char="Ø"/>
            </a:pPr>
            <a:r>
              <a:rPr lang="en-US" dirty="0" smtClean="0">
                <a:latin typeface="Times New Roman" pitchFamily="18" charset="0"/>
                <a:cs typeface="Times New Roman" pitchFamily="18" charset="0"/>
              </a:rPr>
              <a:t>More than 80 percent of surface water and soil moisture is escaped from environment by evapotranspiration</a:t>
            </a:r>
          </a:p>
          <a:p>
            <a:pPr>
              <a:buClr>
                <a:srgbClr val="FF0000"/>
              </a:buClr>
              <a:buFont typeface="Wingdings" pitchFamily="2" charset="2"/>
              <a:buChar char="Ø"/>
            </a:pPr>
            <a:endParaRPr lang="en-US" dirty="0" smtClean="0">
              <a:latin typeface="Times New Roman" pitchFamily="18" charset="0"/>
              <a:cs typeface="Times New Roman" pitchFamily="18" charset="0"/>
            </a:endParaRPr>
          </a:p>
          <a:p>
            <a:pPr>
              <a:buClr>
                <a:srgbClr val="FF0000"/>
              </a:buClr>
              <a:buFont typeface="Wingdings" pitchFamily="2" charset="2"/>
              <a:buChar char="Ø"/>
            </a:pPr>
            <a:r>
              <a:rPr lang="en-US" dirty="0" smtClean="0">
                <a:latin typeface="Times New Roman" pitchFamily="18" charset="0"/>
                <a:cs typeface="Times New Roman" pitchFamily="18" charset="0"/>
              </a:rPr>
              <a:t>The  goal of this research                 operational drought monitoring in Esfahan province(IRAN) by comparison of Standard Precipitation Index(SPI) &amp; Reconnaissance Drought Index(RDI) and potential assignment of Reconnaissance Drought Index(RDI)</a:t>
            </a:r>
            <a:endParaRPr lang="en-US" dirty="0">
              <a:latin typeface="Times New Roman" pitchFamily="18" charset="0"/>
              <a:cs typeface="Times New Roman" pitchFamily="18" charset="0"/>
            </a:endParaRPr>
          </a:p>
        </p:txBody>
      </p:sp>
      <p:sp>
        <p:nvSpPr>
          <p:cNvPr id="7"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8" name="Right Arrow 7"/>
          <p:cNvSpPr/>
          <p:nvPr/>
        </p:nvSpPr>
        <p:spPr>
          <a:xfrm>
            <a:off x="3962400" y="4267200"/>
            <a:ext cx="914400" cy="304800"/>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432124"/>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000" dirty="0" smtClean="0">
                <a:solidFill>
                  <a:srgbClr val="FF0000"/>
                </a:solidFill>
                <a:latin typeface="Times New Roman" pitchFamily="18" charset="0"/>
                <a:cs typeface="Times New Roman" pitchFamily="18" charset="0"/>
              </a:rPr>
              <a:t>Materials &amp; Methods</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FF0000"/>
              </a:buClr>
              <a:buFont typeface="Wingdings" pitchFamily="2" charset="2"/>
              <a:buChar char="Ø"/>
            </a:pPr>
            <a:r>
              <a:rPr lang="en-US" dirty="0" smtClean="0">
                <a:latin typeface="Times New Roman" pitchFamily="18" charset="0"/>
                <a:cs typeface="Times New Roman" pitchFamily="18" charset="0"/>
              </a:rPr>
              <a:t>weather data of 10 synoptic stations of  Isfahan province for 13 years(1992-2005) were used</a:t>
            </a:r>
          </a:p>
          <a:p>
            <a:pPr>
              <a:buClr>
                <a:srgbClr val="FF0000"/>
              </a:buClr>
              <a:buFont typeface="Wingdings" pitchFamily="2" charset="2"/>
              <a:buChar char="Ø"/>
            </a:pPr>
            <a:r>
              <a:rPr lang="en-US" dirty="0" smtClean="0">
                <a:latin typeface="Times New Roman" pitchFamily="18" charset="0"/>
                <a:cs typeface="Times New Roman" pitchFamily="18" charset="0"/>
              </a:rPr>
              <a:t>Monthly values of precipitation, temperature, relative humidity, wind and solar radiation were used for calculation of potential evapotranspiration(Penman Monteith –FAO and Thorntwaite methods) by CROPWAT(ver.8)software and BASIC program</a:t>
            </a:r>
          </a:p>
          <a:p>
            <a:pPr>
              <a:buClr>
                <a:srgbClr val="FF0000"/>
              </a:buClr>
              <a:buFont typeface="Wingdings" pitchFamily="2" charset="2"/>
              <a:buChar char="Ø"/>
            </a:pPr>
            <a:r>
              <a:rPr lang="en-US" dirty="0" smtClean="0">
                <a:latin typeface="Times New Roman" pitchFamily="18" charset="0"/>
                <a:cs typeface="Times New Roman" pitchFamily="18" charset="0"/>
              </a:rPr>
              <a:t>Runtest, correlation and Kolmogorov-Smirnov were used for homogeneity, gap analysis and normality test respectively. </a:t>
            </a:r>
          </a:p>
          <a:p>
            <a:pPr>
              <a:buFontTx/>
              <a:buChar char="-"/>
            </a:pPr>
            <a:endParaRPr lang="en-US" dirty="0"/>
          </a:p>
        </p:txBody>
      </p:sp>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320"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33400"/>
            <a:ext cx="7848600" cy="1752600"/>
          </a:xfrm>
        </p:spPr>
        <p:txBody>
          <a:bodyPr>
            <a:noAutofit/>
          </a:bodyPr>
          <a:lstStyle/>
          <a:p>
            <a:r>
              <a:rP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sz="2800" dirty="0" smtClean="0">
                <a:latin typeface="Times New Roman" pitchFamily="18" charset="0"/>
                <a:cs typeface="Times New Roman" pitchFamily="18" charset="0"/>
              </a:rPr>
              <a:t/>
            </a:r>
            <a:br>
              <a:rPr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tretch>
            <a:fillRect/>
          </a:stretch>
        </p:blipFill>
        <p:spPr bwMode="auto">
          <a:xfrm>
            <a:off x="2590800" y="2743200"/>
            <a:ext cx="3609975" cy="3562350"/>
          </a:xfrm>
          <a:prstGeom prst="rect">
            <a:avLst/>
          </a:prstGeom>
          <a:noFill/>
          <a:ln w="9525">
            <a:noFill/>
            <a:miter lim="800000"/>
            <a:headEnd/>
            <a:tailEnd/>
          </a:ln>
          <a:effectLst/>
        </p:spPr>
      </p:pic>
      <p:sp>
        <p:nvSpPr>
          <p:cNvPr id="4" name="TextBox 3"/>
          <p:cNvSpPr txBox="1"/>
          <p:nvPr/>
        </p:nvSpPr>
        <p:spPr>
          <a:xfrm>
            <a:off x="685800" y="1066800"/>
            <a:ext cx="80010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DrinC(Drought Indices calculator) was used(Tsakiris et al., 2007b) and an online version of the software can be found at </a:t>
            </a:r>
            <a:r>
              <a:rPr lang="en-US" sz="2400" dirty="0" smtClean="0">
                <a:latin typeface="Times New Roman" pitchFamily="18" charset="0"/>
                <a:cs typeface="Times New Roman" pitchFamily="18" charset="0"/>
                <a:hlinkClick r:id="rId3"/>
              </a:rPr>
              <a:t>www.ewra.net/DrinC</a:t>
            </a:r>
            <a:endParaRPr lang="en-US" sz="2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957"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896112"/>
          </a:xfrm>
        </p:spPr>
        <p:txBody>
          <a:bodyPr>
            <a:normAutofit/>
          </a:bodyPr>
          <a:lstStyle/>
          <a:p>
            <a:r>
              <a:rPr lang="en-US" sz="4000" dirty="0" smtClean="0">
                <a:solidFill>
                  <a:srgbClr val="FF0000"/>
                </a:solidFill>
                <a:latin typeface="Times New Roman" pitchFamily="18" charset="0"/>
                <a:cs typeface="Times New Roman" pitchFamily="18" charset="0"/>
              </a:rPr>
              <a:t>RDI (Reconnaissance Drought Index)</a:t>
            </a:r>
            <a:endParaRPr lang="en-US" sz="4000" dirty="0">
              <a:latin typeface="Times New Roman" pitchFamily="18" charset="0"/>
              <a:cs typeface="Times New Roman" pitchFamily="18" charset="0"/>
            </a:endParaRPr>
          </a:p>
        </p:txBody>
      </p:sp>
      <p:sp>
        <p:nvSpPr>
          <p:cNvPr id="10" name="Content Placeholder 9"/>
          <p:cNvSpPr>
            <a:spLocks noGrp="1"/>
          </p:cNvSpPr>
          <p:nvPr>
            <p:ph idx="1"/>
          </p:nvPr>
        </p:nvSpPr>
        <p:spPr/>
        <p:txBody>
          <a:bodyPr/>
          <a:lstStyle/>
          <a:p>
            <a:pPr algn="justLow">
              <a:buClr>
                <a:srgbClr val="FF0000"/>
              </a:buClr>
              <a:buFont typeface="Wingdings" pitchFamily="2" charset="2"/>
              <a:buChar char="Ø"/>
            </a:pPr>
            <a:r>
              <a:rPr lang="en-US" dirty="0" smtClean="0">
                <a:latin typeface="Times New Roman" pitchFamily="18" charset="0"/>
                <a:cs typeface="Times New Roman" pitchFamily="18" charset="0"/>
              </a:rPr>
              <a:t>Ratio of accumulated precipitation to potential evapotranspiration. Three expressions of RDI are the initials, the normalised and standardized</a:t>
            </a:r>
          </a:p>
          <a:p>
            <a:pPr algn="justLow">
              <a:buClr>
                <a:srgbClr val="FF0000"/>
              </a:buClr>
              <a:buFont typeface="Wingdings" pitchFamily="2" charset="2"/>
              <a:buChar char="Ø"/>
            </a:pPr>
            <a:r>
              <a:rPr lang="en-US" dirty="0" smtClean="0">
                <a:latin typeface="Times New Roman" pitchFamily="18" charset="0"/>
                <a:cs typeface="Times New Roman" pitchFamily="18" charset="0"/>
              </a:rPr>
              <a:t>initial value </a:t>
            </a: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The Standardised RDI behaves in a similar manner as the SPI . yk is the ln ak, yk is its arithmetic mean and is its standard deviation</a:t>
            </a:r>
            <a:endParaRPr lang="en-US"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cstate="print"/>
          <a:srcRect/>
          <a:stretch>
            <a:fillRect/>
          </a:stretch>
        </p:blipFill>
        <p:spPr bwMode="auto">
          <a:xfrm>
            <a:off x="4343400" y="5486400"/>
            <a:ext cx="2057400" cy="8667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a:off x="4724400" y="3276600"/>
            <a:ext cx="1428750" cy="981075"/>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175"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pPr algn="ctr"/>
            <a:r>
              <a:rPr lang="en-US" sz="4000" dirty="0" smtClean="0">
                <a:solidFill>
                  <a:srgbClr val="FF0000"/>
                </a:solidFill>
                <a:latin typeface="Times New Roman" pitchFamily="18" charset="0"/>
                <a:cs typeface="Times New Roman" pitchFamily="18" charset="0"/>
              </a:rPr>
              <a:t>Drought categories based on RDIst &amp; SPI</a:t>
            </a:r>
            <a:endParaRPr lang="en-US" sz="4000"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381000" y="1447800"/>
          <a:ext cx="8229600" cy="5120640"/>
        </p:xfrm>
        <a:graphic>
          <a:graphicData uri="http://schemas.openxmlformats.org/drawingml/2006/table">
            <a:tbl>
              <a:tblPr firstRow="1" bandRow="1">
                <a:tableStyleId>{5C22544A-7EE6-4342-B048-85BDC9FD1C3A}</a:tableStyleId>
              </a:tblPr>
              <a:tblGrid>
                <a:gridCol w="4114800"/>
                <a:gridCol w="4114800"/>
              </a:tblGrid>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lt1"/>
                          </a:solidFill>
                          <a:latin typeface="Times New Roman" pitchFamily="18" charset="0"/>
                          <a:ea typeface="+mn-ea"/>
                          <a:cs typeface="Times New Roman" pitchFamily="18" charset="0"/>
                        </a:rPr>
                        <a:t>Drought Categories</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lt1"/>
                          </a:solidFill>
                          <a:latin typeface="Times New Roman" pitchFamily="18" charset="0"/>
                          <a:ea typeface="+mn-ea"/>
                          <a:cs typeface="Times New Roman" pitchFamily="18" charset="0"/>
                        </a:rPr>
                        <a:t>RDIst – SPI Values</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Extremely Wet</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2 </a:t>
                      </a:r>
                      <a:r>
                        <a:rPr kumimoji="0" lang="fa-IR" sz="1800" kern="1200" dirty="0" smtClean="0">
                          <a:solidFill>
                            <a:schemeClr val="dk1"/>
                          </a:solidFill>
                          <a:latin typeface="Times New Roman" pitchFamily="18" charset="0"/>
                          <a:ea typeface="+mn-ea"/>
                          <a:cs typeface="Times New Roman" pitchFamily="18" charset="0"/>
                        </a:rPr>
                        <a:t>‹</a:t>
                      </a:r>
                      <a:endParaRPr kumimoji="0" lang="en-US" sz="1800" kern="1200" dirty="0" smtClean="0">
                        <a:solidFill>
                          <a:schemeClr val="dk1"/>
                        </a:solidFill>
                        <a:latin typeface="Times New Roman" pitchFamily="18" charset="0"/>
                        <a:ea typeface="+mn-ea"/>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Very Wet</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1.5 to 1.99</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396475">
                <a:tc>
                  <a:txBody>
                    <a:bodyPr/>
                    <a:lstStyle/>
                    <a:p>
                      <a:pPr marL="0" marR="0" algn="ctr" rtl="1">
                        <a:lnSpc>
                          <a:spcPct val="150000"/>
                        </a:lnSpc>
                        <a:spcBef>
                          <a:spcPts val="0"/>
                        </a:spcBef>
                        <a:spcAft>
                          <a:spcPts val="0"/>
                        </a:spcAft>
                      </a:pPr>
                      <a:r>
                        <a:rPr kumimoji="0" lang="en-US" sz="1800" kern="1200" dirty="0" smtClean="0">
                          <a:solidFill>
                            <a:schemeClr val="dk1"/>
                          </a:solidFill>
                          <a:latin typeface="Times New Roman" pitchFamily="18" charset="0"/>
                          <a:ea typeface="+mn-ea"/>
                          <a:cs typeface="Times New Roman" pitchFamily="18" charset="0"/>
                        </a:rPr>
                        <a:t>Moderately Wet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1 to 1.49</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Near Normal</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-0.99 to 0.99</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Moderately Dry</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-1 to -1.49 </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Severely Dry</a:t>
                      </a: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-1.50 to -1.99</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r h="551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Extremely Dry</a:t>
                      </a: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a-IR" sz="1800" kern="1200" dirty="0" smtClean="0">
                          <a:solidFill>
                            <a:schemeClr val="dk1"/>
                          </a:solidFill>
                          <a:latin typeface="Times New Roman" pitchFamily="18" charset="0"/>
                          <a:ea typeface="+mn-ea"/>
                          <a:cs typeface="Times New Roman" pitchFamily="18" charset="0"/>
                        </a:rPr>
                        <a:t>- ›</a:t>
                      </a:r>
                      <a:r>
                        <a:rPr kumimoji="0" lang="en-US" sz="1800" kern="1200" dirty="0" smtClean="0">
                          <a:solidFill>
                            <a:schemeClr val="dk1"/>
                          </a:solidFill>
                          <a:latin typeface="Times New Roman" pitchFamily="18" charset="0"/>
                          <a:ea typeface="+mn-ea"/>
                          <a:cs typeface="Times New Roman" pitchFamily="18" charset="0"/>
                        </a:rPr>
                        <a:t> 2</a:t>
                      </a:r>
                      <a:endParaRPr lang="en-US" sz="1800"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413500"/>
            <a:ext cx="11398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dirty="0" smtClean="0"/>
              <a:t/>
            </a:r>
            <a:br>
              <a:rPr dirty="0" smtClean="0"/>
            </a:br>
            <a:endParaRPr lang="en-US" dirty="0"/>
          </a:p>
        </p:txBody>
      </p:sp>
      <p:sp>
        <p:nvSpPr>
          <p:cNvPr id="3" name="Content Placeholder 2"/>
          <p:cNvSpPr>
            <a:spLocks noGrp="1"/>
          </p:cNvSpPr>
          <p:nvPr>
            <p:ph idx="1"/>
          </p:nvPr>
        </p:nvSpPr>
        <p:spPr>
          <a:xfrm>
            <a:off x="457200" y="1143000"/>
            <a:ext cx="8229600" cy="4953000"/>
          </a:xfrm>
        </p:spPr>
        <p:txBody>
          <a:bodyPr/>
          <a:lstStyle/>
          <a:p>
            <a:pPr algn="justLow">
              <a:buClr>
                <a:srgbClr val="FF0000"/>
              </a:buClr>
              <a:buFont typeface="Wingdings" pitchFamily="2" charset="2"/>
              <a:buChar char="Ø"/>
            </a:pPr>
            <a:r>
              <a:rPr lang="en-US" dirty="0" smtClean="0">
                <a:latin typeface="Times New Roman" pitchFamily="18" charset="0"/>
                <a:cs typeface="Times New Roman" pitchFamily="18" charset="0"/>
              </a:rPr>
              <a:t>SPI and RDIst were calculated using Penman-Monteith FAO for 3, 6 and 12 month time scales and statistical period of (1992-2005)for 10 synoptic stations </a:t>
            </a:r>
          </a:p>
          <a:p>
            <a:pPr algn="justLow">
              <a:buClr>
                <a:srgbClr val="FF0000"/>
              </a:buClr>
              <a:buFont typeface="Wingdings" pitchFamily="2" charset="2"/>
              <a:buChar char="Ø"/>
            </a:pPr>
            <a:endParaRPr lang="en-US" dirty="0" smtClean="0">
              <a:latin typeface="Times New Roman" pitchFamily="18" charset="0"/>
              <a:cs typeface="Times New Roman" pitchFamily="18" charset="0"/>
            </a:endParaRPr>
          </a:p>
          <a:p>
            <a:pPr>
              <a:buClr>
                <a:srgbClr val="FF0000"/>
              </a:buClr>
              <a:buFont typeface="Wingdings" pitchFamily="2" charset="2"/>
              <a:buChar char="Ø"/>
            </a:pPr>
            <a:r>
              <a:rPr lang="en-US" dirty="0" smtClean="0">
                <a:latin typeface="Times New Roman" pitchFamily="18" charset="0"/>
                <a:cs typeface="Times New Roman" pitchFamily="18" charset="0"/>
              </a:rPr>
              <a:t>In all stations in extremely dry periods the values of RDIst is less than SPI similar  values</a:t>
            </a:r>
          </a:p>
          <a:p>
            <a:pPr>
              <a:buClr>
                <a:srgbClr val="FF0000"/>
              </a:buClr>
              <a:buFont typeface="Wingdings" pitchFamily="2" charset="2"/>
              <a:buChar char="Ø"/>
            </a:pPr>
            <a:endParaRPr lang="en-US" dirty="0" smtClean="0">
              <a:latin typeface="Times New Roman" pitchFamily="18" charset="0"/>
              <a:cs typeface="Times New Roman" pitchFamily="18" charset="0"/>
            </a:endParaRPr>
          </a:p>
          <a:p>
            <a:pPr algn="justLow">
              <a:buClr>
                <a:srgbClr val="FF0000"/>
              </a:buClr>
              <a:buFont typeface="Wingdings" pitchFamily="2" charset="2"/>
              <a:buChar char="Ø"/>
            </a:pPr>
            <a:r>
              <a:rPr lang="en-US" dirty="0" smtClean="0">
                <a:latin typeface="Times New Roman" pitchFamily="18" charset="0"/>
                <a:cs typeface="Times New Roman" pitchFamily="18" charset="0"/>
              </a:rPr>
              <a:t>Mean differences  test  among 3,6 and 12  monthly basis of SPI and RDIst was done by unpaired T-test and Mann-Whitney and Spearman and Pearson tests were used for correlation tests</a:t>
            </a:r>
            <a:endParaRPr lang="en-US" dirty="0">
              <a:latin typeface="Times New Roman" pitchFamily="18" charset="0"/>
              <a:cs typeface="Times New Roman" pitchFamily="18" charset="0"/>
            </a:endParaRPr>
          </a:p>
        </p:txBody>
      </p:sp>
      <p:sp>
        <p:nvSpPr>
          <p:cNvPr id="4" name="Text Box 15"/>
          <p:cNvSpPr txBox="1">
            <a:spLocks noChangeArrowheads="1"/>
          </p:cNvSpPr>
          <p:nvPr/>
        </p:nvSpPr>
        <p:spPr bwMode="auto">
          <a:xfrm>
            <a:off x="2667000" y="6583363"/>
            <a:ext cx="2819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EMS, Berlin, 12-16 Sep </a:t>
            </a: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2011</a:t>
            </a:r>
            <a:endParaRPr lang="en-US" sz="1200" b="1" dirty="0">
              <a:solidFill>
                <a:schemeClr val="bg1"/>
              </a:solidFill>
              <a:latin typeface="Times New Roman" pitchFamily="18" charset="0"/>
              <a:cs typeface="Times New Roman" pitchFamily="18" charset="0"/>
            </a:endParaRPr>
          </a:p>
        </p:txBody>
      </p:sp>
      <p:sp>
        <p:nvSpPr>
          <p:cNvPr id="5" name="TextBox 4"/>
          <p:cNvSpPr txBox="1"/>
          <p:nvPr/>
        </p:nvSpPr>
        <p:spPr>
          <a:xfrm>
            <a:off x="762000" y="304800"/>
            <a:ext cx="5147563" cy="707886"/>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Results and Discussions</a:t>
            </a: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650</TotalTime>
  <Words>796</Words>
  <Application>Microsoft Office PowerPoint</Application>
  <PresentationFormat>On-screen Show (4:3)</PresentationFormat>
  <Paragraphs>118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Drought monitoring in Isfahan province(IRAN) by comparison of Standard Precipitation Index(SPI) &amp; Reconnaissance Drought Index(RDI) </vt:lpstr>
      <vt:lpstr>Contents:</vt:lpstr>
      <vt:lpstr>Study Area</vt:lpstr>
      <vt:lpstr>Introduction</vt:lpstr>
      <vt:lpstr>Materials &amp; Methods</vt:lpstr>
      <vt:lpstr>-           </vt:lpstr>
      <vt:lpstr>RDI (Reconnaissance Drought Index)</vt:lpstr>
      <vt:lpstr>Drought categories based on RDIst &amp; SPI</vt:lpstr>
      <vt:lpstr> </vt:lpstr>
      <vt:lpstr>SPI &amp; RDIst values in Isfahan station (1992-2005)</vt:lpstr>
      <vt:lpstr>Mean differences comparison and correlation between SPI &amp; RDIst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Drought monitoring in Esfahan province(IRAN) by comparison of Standard Precipitation Index(SPI) &amp; Reconnaissance Drought Index(RDI) </dc:title>
  <dc:creator/>
  <cp:lastModifiedBy>BAIGANY</cp:lastModifiedBy>
  <cp:revision>88</cp:revision>
  <dcterms:created xsi:type="dcterms:W3CDTF">2006-08-16T00:00:00Z</dcterms:created>
  <dcterms:modified xsi:type="dcterms:W3CDTF">2011-10-22T17:35:27Z</dcterms:modified>
</cp:coreProperties>
</file>