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17"/>
  </p:notesMasterIdLst>
  <p:sldIdLst>
    <p:sldId id="256" r:id="rId2"/>
    <p:sldId id="306" r:id="rId3"/>
    <p:sldId id="302" r:id="rId4"/>
    <p:sldId id="258" r:id="rId5"/>
    <p:sldId id="339" r:id="rId6"/>
    <p:sldId id="342" r:id="rId7"/>
    <p:sldId id="348" r:id="rId8"/>
    <p:sldId id="356" r:id="rId9"/>
    <p:sldId id="343" r:id="rId10"/>
    <p:sldId id="357" r:id="rId11"/>
    <p:sldId id="358" r:id="rId12"/>
    <p:sldId id="359" r:id="rId13"/>
    <p:sldId id="355" r:id="rId14"/>
    <p:sldId id="354" r:id="rId15"/>
    <p:sldId id="301" r:id="rId16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7"/>
        <p:sld r:id="rId6"/>
        <p:sld r:id="rId8"/>
        <p:sld r:id="rId10"/>
        <p:sld r:id="rId14"/>
        <p:sld r:id="rId15"/>
        <p:sld r:id="rId16"/>
      </p:sldLst>
    </p:custShow>
  </p:custShowLst>
  <p:custDataLst>
    <p:tags r:id="rId18"/>
  </p:custDataLst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5723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8507" autoAdjust="0"/>
  </p:normalViewPr>
  <p:slideViewPr>
    <p:cSldViewPr>
      <p:cViewPr varScale="1">
        <p:scale>
          <a:sx n="77" d="100"/>
          <a:sy n="77" d="100"/>
        </p:scale>
        <p:origin x="-9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DF451-57B5-484D-93D2-FFC22EAD6EE4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9032-2914-4C5A-8DD4-362321159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032-2914-4C5A-8DD4-362321159F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DF029-A18E-4918-84C2-6A0A142024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Universal</a:t>
            </a:r>
            <a:r>
              <a:rPr lang="en-CA" baseline="0" dirty="0" smtClean="0"/>
              <a:t> Thermal Climate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032-2914-4C5A-8DD4-362321159F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032-2914-4C5A-8DD4-362321159F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032-2914-4C5A-8DD4-362321159F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9032-2914-4C5A-8DD4-362321159F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E803-248E-4DF7-832A-BE200754D57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43AC2-2452-4B9D-BE6C-D7E2D47EB404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F4-3545-4786-82EE-2262B30DF11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9AF0-0593-446B-9193-2F81B336BF7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A7B6-FA7B-45B5-B9B8-1428D4C4CD51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C530-2FC4-4C89-B2C7-ED298A252FA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64BC-513E-4626-8F63-67593D2B6A31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0E64-52B7-4E73-967C-8E5375CB5B93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6AB4-58E8-40C8-9C9F-48B217345F40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854-3D4D-4E9F-8DDC-BEEDD2086684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ABAE-2D22-4E63-B078-D6FEA1758171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endParaRPr lang="en-US" altLang="ko-K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altLang="ko-KR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DC147236-D6CD-49CE-AB67-B41E64FA982C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700808"/>
            <a:ext cx="8100392" cy="14049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Solar radiation estimate differences </a:t>
            </a:r>
            <a:br>
              <a:rPr lang="en-US" sz="3200" dirty="0" smtClean="0"/>
            </a:br>
            <a:r>
              <a:rPr lang="en-US" sz="3200" dirty="0" smtClean="0"/>
              <a:t>between traditional and advanced view factor analysis methods</a:t>
            </a:r>
            <a:endParaRPr lang="en-US" altLang="ko-KR" sz="2800" b="1" i="1" dirty="0">
              <a:ea typeface="굴림" charset="-127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4869160"/>
            <a:ext cx="6624736" cy="14173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ko-KR" sz="2400" dirty="0" smtClean="0">
                <a:ea typeface="굴림" charset="-127"/>
                <a:cs typeface="Times New Roman" pitchFamily="18" charset="0"/>
              </a:rPr>
              <a:t>Sookuk Park</a:t>
            </a:r>
          </a:p>
          <a:p>
            <a:pPr algn="ctr"/>
            <a:endParaRPr lang="en-CA" altLang="ko-KR" sz="2400" i="1" dirty="0" smtClean="0">
              <a:latin typeface="+mj-lt"/>
              <a:ea typeface="굴림" charset="-127"/>
              <a:cs typeface="Times New Roman" pitchFamily="18" charset="0"/>
            </a:endParaRPr>
          </a:p>
          <a:p>
            <a:pPr algn="ctr"/>
            <a:r>
              <a:rPr lang="en-CA" altLang="ko-KR" sz="2400" i="1" dirty="0" smtClean="0">
                <a:latin typeface="+mj-lt"/>
                <a:ea typeface="굴림" charset="-127"/>
                <a:cs typeface="Times New Roman" pitchFamily="18" charset="0"/>
              </a:rPr>
              <a:t>Climate Lab., Department of Geography, University of Victoria, B.C., Canada</a:t>
            </a:r>
          </a:p>
          <a:p>
            <a:pPr algn="ctr"/>
            <a:endParaRPr lang="en-US" altLang="ko-KR" sz="2400" i="1" dirty="0" smtClean="0">
              <a:latin typeface="+mj-lt"/>
              <a:ea typeface="굴림" charset="-127"/>
              <a:cs typeface="Times New Roman" pitchFamily="18" charset="0"/>
            </a:endParaRPr>
          </a:p>
        </p:txBody>
      </p:sp>
      <p:pic>
        <p:nvPicPr>
          <p:cNvPr id="6" name="Picture 5" descr="uv_hst_colou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25930"/>
            <a:ext cx="1357321" cy="532070"/>
          </a:xfrm>
          <a:prstGeom prst="rect">
            <a:avLst/>
          </a:prstGeom>
        </p:spPr>
      </p:pic>
      <p:pic>
        <p:nvPicPr>
          <p:cNvPr id="5" name="Picture 4" descr="CreativeCommons_Attribution_Licen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705600" cy="838200"/>
          </a:xfrm>
        </p:spPr>
        <p:txBody>
          <a:bodyPr/>
          <a:lstStyle/>
          <a:p>
            <a:r>
              <a:rPr lang="en-CA" altLang="ko-KR" sz="3200" b="1" dirty="0" smtClean="0">
                <a:ea typeface="굴림" charset="-127"/>
              </a:rPr>
              <a:t>Discussions</a:t>
            </a:r>
            <a:endParaRPr lang="en-US" altLang="ko-KR" sz="2400" b="1" i="1" dirty="0">
              <a:ea typeface="굴림" charset="-127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1030291" y="1700808"/>
            <a:ext cx="7899427" cy="4085646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None/>
            </a:pPr>
            <a:r>
              <a:rPr lang="en-CA" sz="2000" b="1" dirty="0" smtClean="0"/>
              <a:t>            </a:t>
            </a:r>
            <a:r>
              <a:rPr lang="en-CA" sz="1600" b="1" dirty="0" smtClean="0">
                <a:latin typeface="Times New Roman" pitchFamily="18" charset="0"/>
                <a:cs typeface="Times New Roman" pitchFamily="18" charset="0"/>
              </a:rPr>
              <a:t>Tab. 4: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Johnson and Watson (1984)’s sky view factor analysis method: </a:t>
            </a:r>
            <a:r>
              <a:rPr lang="en-CA" sz="1600" b="1" u="sng" dirty="0" smtClean="0">
                <a:latin typeface="Times New Roman" pitchFamily="18" charset="0"/>
                <a:cs typeface="Times New Roman" pitchFamily="18" charset="0"/>
              </a:rPr>
              <a:t>Width</a:t>
            </a:r>
          </a:p>
          <a:p>
            <a:pPr marL="457200" indent="-457200" algn="just">
              <a:buClr>
                <a:schemeClr val="tx1"/>
              </a:buClr>
              <a:buNone/>
            </a:pPr>
            <a:endParaRPr lang="en-US" sz="2000" dirty="0" smtClean="0"/>
          </a:p>
        </p:txBody>
      </p:sp>
      <p:pic>
        <p:nvPicPr>
          <p:cNvPr id="4" name="Picture 3" descr="sooland0307-c copy.jpg"/>
          <p:cNvPicPr>
            <a:picLocks noChangeAspect="1"/>
          </p:cNvPicPr>
          <p:nvPr/>
        </p:nvPicPr>
        <p:blipFill>
          <a:blip r:embed="rId2" cstate="print"/>
          <a:srcRect l="10912" t="6325" r="18502" b="10796"/>
          <a:stretch>
            <a:fillRect/>
          </a:stretch>
        </p:blipFill>
        <p:spPr>
          <a:xfrm>
            <a:off x="7348284" y="7180"/>
            <a:ext cx="1751073" cy="1477604"/>
          </a:xfrm>
          <a:prstGeom prst="rect">
            <a:avLst/>
          </a:prstGeom>
        </p:spPr>
      </p:pic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8208466" y="692696"/>
            <a:ext cx="107950" cy="1301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ko-KR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</a:rPr>
              <a:t>β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68289" y="2251680"/>
          <a:ext cx="548403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/>
                <a:gridCol w="338667"/>
                <a:gridCol w="338667"/>
                <a:gridCol w="484632"/>
                <a:gridCol w="381000"/>
                <a:gridCol w="431800"/>
                <a:gridCol w="338667"/>
                <a:gridCol w="433832"/>
                <a:gridCol w="381000"/>
                <a:gridCol w="431800"/>
                <a:gridCol w="338667"/>
                <a:gridCol w="433832"/>
                <a:gridCol w="381000"/>
                <a:gridCol w="431800"/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(m)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H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=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12m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kumimoji="0" lang="en-CA" sz="1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</a:t>
                      </a:r>
                      <a:r>
                        <a:rPr kumimoji="0" lang="en-CA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(m)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H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W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J &amp;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W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5°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Diff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W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J &amp; W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5°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Diff.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W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J &amp; W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5°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Diff.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0.813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0.763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-0.050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0.797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0.754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-0.043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0.792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0.747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-0.045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4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1.5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0.866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0.854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-0.012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0.839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0.820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-0.019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0.831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0.816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-0.015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0.905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0.891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-0.014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0.876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0.862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-0.014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4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0.865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0.851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-0.014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12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0.964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0.966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0.002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0.944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0.944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        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0.931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0.929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-0.002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24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1/2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1/4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0.992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0.986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0.987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0.001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0.979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0.978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36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1/3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        </a:t>
                      </a: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2/3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0.992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7" name="Picture 6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199" y="653957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705600" cy="838200"/>
          </a:xfrm>
        </p:spPr>
        <p:txBody>
          <a:bodyPr/>
          <a:lstStyle/>
          <a:p>
            <a:r>
              <a:rPr lang="en-CA" altLang="ko-KR" sz="3200" b="1" dirty="0" smtClean="0">
                <a:ea typeface="굴림" charset="-127"/>
              </a:rPr>
              <a:t>Discussions</a:t>
            </a:r>
            <a:endParaRPr lang="en-US" altLang="ko-KR" sz="2400" b="1" i="1" dirty="0">
              <a:ea typeface="굴림" charset="-127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74968"/>
            <a:ext cx="7899427" cy="4286280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None/>
            </a:pPr>
            <a:r>
              <a:rPr lang="en-CA" sz="2000" dirty="0" smtClean="0"/>
              <a:t>      </a:t>
            </a:r>
            <a:r>
              <a:rPr lang="en-CA" sz="1600" b="1" dirty="0" smtClean="0">
                <a:latin typeface="Times New Roman" pitchFamily="18" charset="0"/>
                <a:cs typeface="Times New Roman" pitchFamily="18" charset="0"/>
              </a:rPr>
              <a:t>Tab. 5: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Johnson and Watson (1984)’s sky view factor analysis method: </a:t>
            </a:r>
            <a:r>
              <a:rPr lang="en-CA" sz="1600" b="1" u="sng" dirty="0" smtClean="0">
                <a:latin typeface="Times New Roman" pitchFamily="18" charset="0"/>
                <a:cs typeface="Times New Roman" pitchFamily="18" charset="0"/>
              </a:rPr>
              <a:t>Rotation angle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chemeClr val="tx1"/>
              </a:buClr>
              <a:buNone/>
            </a:pPr>
            <a:endParaRPr lang="en-US" sz="2000" dirty="0" smtClean="0"/>
          </a:p>
        </p:txBody>
      </p:sp>
      <p:pic>
        <p:nvPicPr>
          <p:cNvPr id="4" name="Picture 3" descr="sooland0307-c copy.jpg"/>
          <p:cNvPicPr>
            <a:picLocks noChangeAspect="1"/>
          </p:cNvPicPr>
          <p:nvPr/>
        </p:nvPicPr>
        <p:blipFill>
          <a:blip r:embed="rId2" cstate="print"/>
          <a:srcRect l="10912" t="6325" r="18502" b="10796"/>
          <a:stretch>
            <a:fillRect/>
          </a:stretch>
        </p:blipFill>
        <p:spPr>
          <a:xfrm>
            <a:off x="7348284" y="7180"/>
            <a:ext cx="1751073" cy="1477604"/>
          </a:xfrm>
          <a:prstGeom prst="rect">
            <a:avLst/>
          </a:prstGeom>
        </p:spPr>
      </p:pic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8208466" y="692696"/>
            <a:ext cx="107950" cy="1301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ko-KR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</a:rPr>
              <a:t>β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65360" y="1844824"/>
          <a:ext cx="7111096" cy="4854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1569276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1011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H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(m)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W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/</a:t>
                      </a: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=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H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/</a:t>
                      </a:r>
                      <a:r>
                        <a:rPr lang="en-CA" sz="1200" i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Manual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Computer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program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C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Johnson and Watson’s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C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(1984) equation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0" lang="en-C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Johnson and Watson’s (1984)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C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fisheye lens photographic method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CA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Oke’s</a:t>
                      </a:r>
                      <a:r>
                        <a:rPr kumimoji="0" lang="en-C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(1987) Basin</a:t>
                      </a:r>
                      <a:r>
                        <a:rPr kumimoji="0" lang="en-CA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C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equation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2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1°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5°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10°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Diff. 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with 1°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Diff.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with 5°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Diff.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with 10°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5° &amp; 10°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Diff.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0.797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0.754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0.754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0.767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-0.043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-0.043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-0.030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0.767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-0.030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0.839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0.817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0.820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0.816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-0.022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-0.019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-0.023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0.816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-0.023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0.876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0.863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0.862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0.880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-0.013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-0.014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0.004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0.880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0.004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0.941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0.949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-0.003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0.005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0.949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0.005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1/2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0.987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0.001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-0.001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0.985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-0.001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1/3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0.797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0.775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0.782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0.769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-0.022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-0.015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-0.028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0.769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-0.028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0.839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0.828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0.828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0.840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-0.011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-0.011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0.001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0.840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0.001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0.876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0.870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0.874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0.880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-0.006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-0.002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0.004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0.880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0.004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0.942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0.944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0.949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-0.002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0.005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0.949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0.005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1/2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0.986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0.987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0.001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-0.001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-0.001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1/3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0.995</a:t>
                      </a:r>
                      <a:endParaRPr lang="en-US" sz="12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</a:t>
                      </a:r>
                      <a:endParaRPr lang="en-US" sz="12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8" name="Picture 7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3957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705600" cy="838200"/>
          </a:xfrm>
        </p:spPr>
        <p:txBody>
          <a:bodyPr/>
          <a:lstStyle/>
          <a:p>
            <a:r>
              <a:rPr lang="en-CA" altLang="ko-KR" sz="3200" b="1" dirty="0" smtClean="0">
                <a:ea typeface="굴림" charset="-127"/>
              </a:rPr>
              <a:t>Discussions</a:t>
            </a:r>
            <a:endParaRPr lang="en-US" altLang="ko-KR" sz="2400" b="1" i="1" dirty="0">
              <a:ea typeface="굴림" charset="-127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8100392" cy="4104456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None/>
            </a:pPr>
            <a:r>
              <a:rPr lang="en-CA" sz="2000" b="1" dirty="0" smtClean="0"/>
              <a:t>        </a:t>
            </a:r>
            <a:r>
              <a:rPr lang="en-CA" sz="1600" b="1" dirty="0" smtClean="0">
                <a:latin typeface="Times New Roman" pitchFamily="18" charset="0"/>
                <a:cs typeface="Times New Roman" pitchFamily="18" charset="0"/>
              </a:rPr>
              <a:t>Tab. 6: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Johnson and Watson (1984)’s sky view factor analysis method:  </a:t>
            </a:r>
            <a:r>
              <a:rPr lang="en-CA" sz="1600" b="1" u="sng" dirty="0" smtClean="0">
                <a:latin typeface="Times New Roman" pitchFamily="18" charset="0"/>
                <a:cs typeface="Times New Roman" pitchFamily="18" charset="0"/>
              </a:rPr>
              <a:t>Cases</a:t>
            </a:r>
          </a:p>
          <a:p>
            <a:pPr marL="457200" indent="-457200" algn="just">
              <a:buClr>
                <a:schemeClr val="tx1"/>
              </a:buClr>
              <a:buNone/>
            </a:pPr>
            <a:endParaRPr lang="en-US" sz="2000" dirty="0" smtClean="0"/>
          </a:p>
        </p:txBody>
      </p:sp>
      <p:pic>
        <p:nvPicPr>
          <p:cNvPr id="4" name="Picture 3" descr="sooland0307-c copy.jpg"/>
          <p:cNvPicPr>
            <a:picLocks noChangeAspect="1"/>
          </p:cNvPicPr>
          <p:nvPr/>
        </p:nvPicPr>
        <p:blipFill>
          <a:blip r:embed="rId2" cstate="print"/>
          <a:srcRect l="10912" t="6325" r="18502" b="10796"/>
          <a:stretch>
            <a:fillRect/>
          </a:stretch>
        </p:blipFill>
        <p:spPr>
          <a:xfrm>
            <a:off x="7348284" y="7180"/>
            <a:ext cx="1751073" cy="1477604"/>
          </a:xfrm>
          <a:prstGeom prst="rect">
            <a:avLst/>
          </a:prstGeom>
        </p:spPr>
      </p:pic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8208466" y="692696"/>
            <a:ext cx="107950" cy="1301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ko-KR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</a:rPr>
              <a:t>β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16360" y="214006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Malgun Gothic"/>
                        </a:rPr>
                        <a:t>Location</a:t>
                      </a:r>
                      <a:endParaRPr lang="en-US" sz="12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Sky view factor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Difference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1°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5°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10°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5° – 1°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10° – 1°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Malgun Gothic"/>
                        </a:rPr>
                        <a:t>Nanaimo_1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0.398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0.397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0.401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-0.001</a:t>
                      </a:r>
                      <a:endParaRPr lang="en-US" sz="12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0.003</a:t>
                      </a:r>
                      <a:endParaRPr lang="en-US" sz="1200" b="1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Malgun Gothic"/>
                        </a:rPr>
                        <a:t>Nanaimo_2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0.374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0.379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0.361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0.005</a:t>
                      </a:r>
                      <a:endParaRPr lang="en-US" sz="12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-0.013</a:t>
                      </a:r>
                      <a:endParaRPr lang="en-US" sz="1200" b="1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Malgun Gothic"/>
                        </a:rPr>
                        <a:t>Nanaimo_3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0.344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0.346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0.348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0.002</a:t>
                      </a:r>
                      <a:endParaRPr lang="en-US" sz="12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0.004</a:t>
                      </a:r>
                      <a:endParaRPr lang="en-US" sz="1200" b="1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Malgun Gothic"/>
                        </a:rPr>
                        <a:t>Changwon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0.736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0.734</a:t>
                      </a:r>
                      <a:endParaRPr lang="en-US" sz="12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0.746</a:t>
                      </a:r>
                      <a:endParaRPr lang="en-US" sz="12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-0.002</a:t>
                      </a:r>
                      <a:endParaRPr lang="en-US" sz="12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0.010</a:t>
                      </a:r>
                      <a:endParaRPr lang="en-US" sz="12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Picture 6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199" y="653957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705600" cy="838200"/>
          </a:xfrm>
        </p:spPr>
        <p:txBody>
          <a:bodyPr/>
          <a:lstStyle/>
          <a:p>
            <a:r>
              <a:rPr lang="en-CA" altLang="ko-KR" sz="3200" b="1" dirty="0" smtClean="0">
                <a:ea typeface="굴림" charset="-127"/>
              </a:rPr>
              <a:t>Conclusions </a:t>
            </a:r>
            <a:endParaRPr lang="en-US" altLang="ko-KR" sz="2400" b="1" i="1" dirty="0">
              <a:ea typeface="굴림" charset="-127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500174"/>
            <a:ext cx="7929618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CA" sz="2000" dirty="0" smtClean="0"/>
              <a:t>1. </a:t>
            </a:r>
            <a:r>
              <a:rPr lang="en-US" sz="2000" dirty="0" smtClean="0"/>
              <a:t>The advanced view factor analysis method which includes </a:t>
            </a:r>
            <a:r>
              <a:rPr lang="en-US" sz="2000" u="sng" dirty="0" smtClean="0">
                <a:solidFill>
                  <a:srgbClr val="0070C0"/>
                </a:solidFill>
              </a:rPr>
              <a:t>vegetation and shadow effects</a:t>
            </a:r>
            <a:r>
              <a:rPr lang="en-US" sz="2000" dirty="0" smtClean="0"/>
              <a:t> should improve radiation exchange estimates for human thermal sensation (comfort) analysis in complicated 3D urban environments.</a:t>
            </a:r>
            <a:endParaRPr lang="en-CA" sz="2000" dirty="0" smtClean="0"/>
          </a:p>
          <a:p>
            <a:pPr algn="just">
              <a:buNone/>
            </a:pPr>
            <a:endParaRPr lang="en-US" sz="800" dirty="0" smtClean="0"/>
          </a:p>
          <a:p>
            <a:pPr algn="just">
              <a:buNone/>
            </a:pPr>
            <a:r>
              <a:rPr lang="en-CA" sz="2000" dirty="0" smtClean="0"/>
              <a:t>2. </a:t>
            </a:r>
            <a:r>
              <a:rPr lang="en-NZ" sz="2000" dirty="0" smtClean="0"/>
              <a:t>The </a:t>
            </a:r>
            <a:r>
              <a:rPr lang="en-NZ" sz="2000" u="sng" dirty="0" smtClean="0">
                <a:solidFill>
                  <a:srgbClr val="0070C0"/>
                </a:solidFill>
              </a:rPr>
              <a:t>50% shadow effect</a:t>
            </a:r>
            <a:r>
              <a:rPr lang="en-NZ" sz="2000" dirty="0" smtClean="0">
                <a:solidFill>
                  <a:srgbClr val="0070C0"/>
                </a:solidFill>
              </a:rPr>
              <a:t> </a:t>
            </a:r>
            <a:r>
              <a:rPr lang="en-NZ" sz="2000" dirty="0" smtClean="0"/>
              <a:t>produced almost </a:t>
            </a:r>
            <a:r>
              <a:rPr lang="en-NZ" sz="2000" u="sng" dirty="0" smtClean="0">
                <a:solidFill>
                  <a:srgbClr val="0070C0"/>
                </a:solidFill>
              </a:rPr>
              <a:t>two-thirds </a:t>
            </a:r>
            <a:r>
              <a:rPr lang="en-NZ" sz="2000" i="1" u="sng" dirty="0" smtClean="0">
                <a:solidFill>
                  <a:srgbClr val="0070C0"/>
                </a:solidFill>
              </a:rPr>
              <a:t>K</a:t>
            </a:r>
            <a:r>
              <a:rPr lang="en-NZ" sz="2000" u="sng" dirty="0" smtClean="0">
                <a:solidFill>
                  <a:srgbClr val="0070C0"/>
                </a:solidFill>
              </a:rPr>
              <a:t>↓ difference reductions</a:t>
            </a:r>
            <a:r>
              <a:rPr lang="en-NZ" sz="2000" dirty="0" smtClean="0"/>
              <a:t> at the sunny locations in both Nanaimo and Changwon.</a:t>
            </a:r>
          </a:p>
          <a:p>
            <a:pPr algn="just">
              <a:buNone/>
            </a:pPr>
            <a:endParaRPr lang="en-NZ" sz="800" dirty="0" smtClean="0"/>
          </a:p>
          <a:p>
            <a:pPr algn="just">
              <a:buNone/>
            </a:pPr>
            <a:r>
              <a:rPr lang="en-NZ" sz="2000" dirty="0" smtClean="0"/>
              <a:t>3. When only the </a:t>
            </a:r>
            <a:r>
              <a:rPr lang="en-NZ" sz="2000" u="sng" dirty="0" smtClean="0">
                <a:solidFill>
                  <a:srgbClr val="0070C0"/>
                </a:solidFill>
              </a:rPr>
              <a:t>vegetation effect</a:t>
            </a:r>
            <a:r>
              <a:rPr lang="en-NZ" sz="2000" dirty="0" smtClean="0">
                <a:solidFill>
                  <a:srgbClr val="0070C0"/>
                </a:solidFill>
              </a:rPr>
              <a:t> </a:t>
            </a:r>
            <a:r>
              <a:rPr lang="en-NZ" sz="2000" dirty="0" smtClean="0"/>
              <a:t>was considered after converting all obstruction view factors to vegetation in existing-method1, the sunny locations had up to </a:t>
            </a:r>
            <a:r>
              <a:rPr lang="en-NZ" sz="2000" u="sng" dirty="0" smtClean="0">
                <a:solidFill>
                  <a:srgbClr val="0070C0"/>
                </a:solidFill>
              </a:rPr>
              <a:t>38.8 Wm</a:t>
            </a:r>
            <a:r>
              <a:rPr lang="en-NZ" sz="2000" u="sng" baseline="30000" dirty="0" smtClean="0">
                <a:solidFill>
                  <a:srgbClr val="0070C0"/>
                </a:solidFill>
              </a:rPr>
              <a:t>-2</a:t>
            </a:r>
            <a:r>
              <a:rPr lang="en-NZ" sz="2000" u="sng" dirty="0" smtClean="0">
                <a:solidFill>
                  <a:srgbClr val="0070C0"/>
                </a:solidFill>
              </a:rPr>
              <a:t> reductions</a:t>
            </a:r>
            <a:r>
              <a:rPr lang="en-NZ" sz="2000" dirty="0" smtClean="0">
                <a:solidFill>
                  <a:srgbClr val="0070C0"/>
                </a:solidFill>
              </a:rPr>
              <a:t> </a:t>
            </a:r>
            <a:r>
              <a:rPr lang="en-NZ" sz="2000" dirty="0" smtClean="0"/>
              <a:t>in Nanaimo’s narrow urban canyons, and up to </a:t>
            </a:r>
            <a:r>
              <a:rPr lang="en-NZ" sz="2000" u="sng" dirty="0" smtClean="0">
                <a:solidFill>
                  <a:srgbClr val="0070C0"/>
                </a:solidFill>
              </a:rPr>
              <a:t>19.6 Wm</a:t>
            </a:r>
            <a:r>
              <a:rPr lang="en-NZ" sz="2000" u="sng" baseline="30000" dirty="0" smtClean="0">
                <a:solidFill>
                  <a:srgbClr val="0070C0"/>
                </a:solidFill>
              </a:rPr>
              <a:t>-2</a:t>
            </a:r>
            <a:r>
              <a:rPr lang="en-NZ" sz="2000" u="sng" dirty="0" smtClean="0">
                <a:solidFill>
                  <a:srgbClr val="0070C0"/>
                </a:solidFill>
              </a:rPr>
              <a:t> reductions</a:t>
            </a:r>
            <a:r>
              <a:rPr lang="en-NZ" sz="2000" dirty="0" smtClean="0">
                <a:solidFill>
                  <a:srgbClr val="0070C0"/>
                </a:solidFill>
              </a:rPr>
              <a:t> </a:t>
            </a:r>
            <a:r>
              <a:rPr lang="en-NZ" sz="2000" dirty="0" smtClean="0"/>
              <a:t>at the more open Changwon site. More reductions happened at the lower solar altitudes, in the morning and afternoon.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/>
          </a:p>
        </p:txBody>
      </p:sp>
      <p:pic>
        <p:nvPicPr>
          <p:cNvPr id="4" name="Picture 3" descr="CreativeCommons_Attribution_Licen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705600" cy="838200"/>
          </a:xfrm>
        </p:spPr>
        <p:txBody>
          <a:bodyPr/>
          <a:lstStyle/>
          <a:p>
            <a:r>
              <a:rPr lang="en-CA" altLang="ko-KR" sz="3200" b="1" dirty="0" smtClean="0">
                <a:ea typeface="굴림" charset="-127"/>
              </a:rPr>
              <a:t>Limitations</a:t>
            </a:r>
            <a:endParaRPr lang="en-US" altLang="ko-KR" sz="3200" b="1" dirty="0">
              <a:ea typeface="굴림" charset="-127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1357298"/>
            <a:ext cx="7470799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CA" sz="2000" dirty="0" smtClean="0"/>
              <a:t>1.  More case studies required 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CA" sz="2000" dirty="0" smtClean="0"/>
              <a:t>2. </a:t>
            </a:r>
            <a:r>
              <a:rPr lang="en-NZ" sz="2000" dirty="0" smtClean="0"/>
              <a:t>More input values of albedo and emissivity of each type of sunny/shaded building, tree or ground surface should be developed.</a:t>
            </a:r>
          </a:p>
          <a:p>
            <a:pPr algn="just">
              <a:buNone/>
            </a:pPr>
            <a:endParaRPr lang="en-NZ" sz="2000" dirty="0" smtClean="0"/>
          </a:p>
          <a:p>
            <a:pPr algn="just">
              <a:buNone/>
            </a:pPr>
            <a:r>
              <a:rPr lang="en-NZ" sz="2000" dirty="0" smtClean="0"/>
              <a:t>3.  Vertical vegetation (trees)’s trunk height should be subtracted from vegetation height data. </a:t>
            </a:r>
            <a:endParaRPr lang="en-US" sz="2000" dirty="0"/>
          </a:p>
        </p:txBody>
      </p:sp>
      <p:pic>
        <p:nvPicPr>
          <p:cNvPr id="4" name="Picture 3" descr="CreativeCommons_Attribution_Licen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b="1" dirty="0" smtClean="0">
                <a:ea typeface="굴림" charset="-127"/>
              </a:rPr>
              <a:t>Thank you</a:t>
            </a:r>
            <a:endParaRPr lang="en-US" altLang="ko-KR" sz="3200" b="1" dirty="0">
              <a:ea typeface="굴림" charset="-127"/>
            </a:endParaRPr>
          </a:p>
        </p:txBody>
      </p:sp>
      <p:pic>
        <p:nvPicPr>
          <p:cNvPr id="208900" name="Picture 4" descr="Human thermal comfor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8793" y="1643050"/>
            <a:ext cx="4244975" cy="4191000"/>
          </a:xfrm>
          <a:noFill/>
          <a:ln/>
        </p:spPr>
      </p:pic>
      <p:pic>
        <p:nvPicPr>
          <p:cNvPr id="4" name="Picture 3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1000100" y="214290"/>
            <a:ext cx="7986714" cy="642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altLang="ko-KR" sz="2600" b="1" dirty="0" smtClean="0">
                <a:solidFill>
                  <a:srgbClr val="572314"/>
                </a:solidFill>
                <a:latin typeface="+mj-lt"/>
                <a:cs typeface="Times New Roman" pitchFamily="18" charset="0"/>
              </a:rPr>
              <a:t>Human radiation exchange model</a:t>
            </a:r>
            <a:endParaRPr lang="en-US" sz="2600" dirty="0">
              <a:solidFill>
                <a:srgbClr val="572314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1000068" y="980728"/>
            <a:ext cx="8143932" cy="68425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rgbClr val="FFC000"/>
                </a:solidFill>
              </a:rPr>
              <a:t>     Shortwave (solar) radiation</a:t>
            </a:r>
            <a:r>
              <a:rPr lang="en-US" b="1" dirty="0" smtClean="0">
                <a:solidFill>
                  <a:srgbClr val="FFC000"/>
                </a:solidFill>
              </a:rPr>
              <a:t>: 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lvl="1" eaLnBrk="1" hangingPunct="1">
              <a:lnSpc>
                <a:spcPts val="14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CA" sz="1800" b="1" dirty="0" smtClean="0">
                <a:solidFill>
                  <a:srgbClr val="0070C0"/>
                </a:solidFill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</a:rPr>
              <a:t>direct beam</a:t>
            </a:r>
            <a:r>
              <a:rPr lang="en-CA" sz="1800" b="1" dirty="0" smtClean="0">
                <a:solidFill>
                  <a:srgbClr val="0070C0"/>
                </a:solidFill>
              </a:rPr>
              <a:t>: </a:t>
            </a:r>
            <a:r>
              <a:rPr lang="en-CA" sz="1800" b="1" u="sng" dirty="0" smtClean="0">
                <a:solidFill>
                  <a:srgbClr val="00B050"/>
                </a:solidFill>
              </a:rPr>
              <a:t>sun’s altitude and azimuth angles</a:t>
            </a:r>
          </a:p>
          <a:p>
            <a:pPr lvl="1" eaLnBrk="1" hangingPunct="1">
              <a:lnSpc>
                <a:spcPts val="14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CA" sz="1800" b="1" dirty="0" smtClean="0">
                <a:solidFill>
                  <a:srgbClr val="0070C0"/>
                </a:solidFill>
              </a:rPr>
              <a:t> </a:t>
            </a:r>
            <a:r>
              <a:rPr lang="en-C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diffuse beam</a:t>
            </a:r>
            <a:r>
              <a:rPr lang="en-CA" sz="1800" b="1" dirty="0" smtClean="0">
                <a:solidFill>
                  <a:srgbClr val="0070C0"/>
                </a:solidFill>
              </a:rPr>
              <a:t>: </a:t>
            </a:r>
            <a:r>
              <a:rPr lang="en-CA" sz="1800" b="1" u="sng" dirty="0" smtClean="0">
                <a:solidFill>
                  <a:srgbClr val="00B050"/>
                </a:solidFill>
              </a:rPr>
              <a:t>sky view factor</a:t>
            </a:r>
          </a:p>
          <a:p>
            <a:pPr lvl="1" eaLnBrk="1" hangingPunct="1">
              <a:lnSpc>
                <a:spcPts val="14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CA" sz="1800" b="1" dirty="0" smtClean="0">
                <a:solidFill>
                  <a:srgbClr val="0070C0"/>
                </a:solidFill>
              </a:rPr>
              <a:t> reflected by buildings, vegetation (trees) and ground surfaces</a:t>
            </a:r>
          </a:p>
          <a:p>
            <a:pPr eaLnBrk="1" hangingPunct="1">
              <a:lnSpc>
                <a:spcPts val="1400"/>
              </a:lnSpc>
              <a:spcBef>
                <a:spcPct val="50000"/>
              </a:spcBef>
            </a:pPr>
            <a:endParaRPr lang="en-CA" sz="1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rgbClr val="FFC000"/>
                </a:solidFill>
              </a:rPr>
              <a:t>     Longwave (terrestrial) radiation</a:t>
            </a:r>
            <a:r>
              <a:rPr lang="en-US" b="1" dirty="0" smtClean="0">
                <a:solidFill>
                  <a:srgbClr val="FFC000"/>
                </a:solidFill>
              </a:rPr>
              <a:t>: </a:t>
            </a:r>
          </a:p>
          <a:p>
            <a:pPr lvl="1" eaLnBrk="1" hangingPunct="1">
              <a:lnSpc>
                <a:spcPts val="14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smtClean="0">
                <a:solidFill>
                  <a:srgbClr val="C0654C"/>
                </a:solidFill>
              </a:rPr>
              <a:t>from the sky</a:t>
            </a:r>
            <a:r>
              <a:rPr lang="en-US" sz="1800" b="1" dirty="0" smtClean="0">
                <a:solidFill>
                  <a:srgbClr val="0070C0"/>
                </a:solidFill>
              </a:rPr>
              <a:t>: </a:t>
            </a:r>
            <a:r>
              <a:rPr lang="en-US" sz="1800" b="1" u="sng" dirty="0" smtClean="0">
                <a:solidFill>
                  <a:srgbClr val="00B050"/>
                </a:solidFill>
              </a:rPr>
              <a:t>sky view factor</a:t>
            </a:r>
          </a:p>
          <a:p>
            <a:pPr lvl="1" eaLnBrk="1" hangingPunct="1">
              <a:lnSpc>
                <a:spcPts val="14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70C0"/>
                </a:solidFill>
              </a:rPr>
              <a:t> from building surfaces</a:t>
            </a:r>
          </a:p>
          <a:p>
            <a:pPr lvl="1" eaLnBrk="1" hangingPunct="1">
              <a:lnSpc>
                <a:spcPts val="14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70C0"/>
                </a:solidFill>
              </a:rPr>
              <a:t> from vegetation (trees) surface</a:t>
            </a:r>
          </a:p>
          <a:p>
            <a:pPr lvl="1" eaLnBrk="1" hangingPunct="1">
              <a:lnSpc>
                <a:spcPts val="14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70C0"/>
                </a:solidFill>
              </a:rPr>
              <a:t> from the ground surface</a:t>
            </a:r>
            <a:r>
              <a:rPr lang="en-CA" sz="600" b="1" dirty="0" smtClean="0">
                <a:solidFill>
                  <a:srgbClr val="0070C0"/>
                </a:solidFill>
              </a:rPr>
              <a:t>                                                                                                </a:t>
            </a:r>
            <a:endParaRPr lang="en-CA" sz="20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CA" sz="2000" b="1" i="1" dirty="0" smtClean="0">
                <a:solidFill>
                  <a:srgbClr val="660066"/>
                </a:solidFill>
              </a:rPr>
              <a:t>                                                                                L</a:t>
            </a:r>
            <a:r>
              <a:rPr lang="en-CA" sz="1400" b="1" i="1" dirty="0" smtClean="0">
                <a:solidFill>
                  <a:srgbClr val="660066"/>
                </a:solidFill>
              </a:rPr>
              <a:t>sky</a:t>
            </a:r>
            <a:endParaRPr lang="en-CA" sz="2000" b="1" i="1" dirty="0" smtClean="0">
              <a:solidFill>
                <a:srgbClr val="6600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CA" altLang="ko-KR" sz="1400" dirty="0" smtClean="0"/>
              <a:t>                </a:t>
            </a:r>
            <a:r>
              <a:rPr lang="en-CA" altLang="ko-KR" sz="2000" b="1" i="1" dirty="0" err="1" smtClean="0">
                <a:solidFill>
                  <a:srgbClr val="660066"/>
                </a:solidFill>
              </a:rPr>
              <a:t>K</a:t>
            </a:r>
            <a:r>
              <a:rPr lang="en-CA" altLang="ko-KR" sz="1400" b="1" i="1" dirty="0" err="1" smtClean="0">
                <a:solidFill>
                  <a:srgbClr val="660066"/>
                </a:solidFill>
              </a:rPr>
              <a:t>dif</a:t>
            </a:r>
            <a:r>
              <a:rPr lang="en-CA" altLang="ko-KR" sz="1400" dirty="0" smtClean="0">
                <a:solidFill>
                  <a:srgbClr val="660066"/>
                </a:solidFill>
              </a:rPr>
              <a:t> </a:t>
            </a:r>
            <a:r>
              <a:rPr lang="en-CA" altLang="ko-KR" sz="1400" dirty="0" smtClean="0"/>
              <a:t>                 </a:t>
            </a:r>
            <a:r>
              <a:rPr lang="en-CA" altLang="ko-KR" sz="2000" b="1" i="1" dirty="0" err="1" smtClean="0"/>
              <a:t>K</a:t>
            </a:r>
            <a:r>
              <a:rPr lang="en-CA" altLang="ko-KR" sz="1400" b="1" i="1" dirty="0" err="1" smtClean="0"/>
              <a:t>ref</a:t>
            </a:r>
            <a:r>
              <a:rPr lang="en-CA" altLang="ko-KR" sz="1400" b="1" i="1" dirty="0" smtClean="0"/>
              <a:t>    </a:t>
            </a:r>
            <a:r>
              <a:rPr lang="en-CA" altLang="ko-KR" sz="2000" b="1" i="1" dirty="0" err="1" smtClean="0">
                <a:solidFill>
                  <a:srgbClr val="FF0000"/>
                </a:solidFill>
              </a:rPr>
              <a:t>K</a:t>
            </a:r>
            <a:r>
              <a:rPr lang="en-CA" altLang="ko-KR" sz="1400" b="1" i="1" dirty="0" err="1" smtClean="0">
                <a:solidFill>
                  <a:srgbClr val="FF0000"/>
                </a:solidFill>
              </a:rPr>
              <a:t>dir</a:t>
            </a:r>
            <a:r>
              <a:rPr lang="en-CA" altLang="ko-KR" sz="1400" b="1" i="1" dirty="0" smtClean="0"/>
              <a:t>                   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CA" sz="1400" b="1" i="1" dirty="0" smtClean="0"/>
              <a:t>                                                                                                                                    </a:t>
            </a:r>
            <a:r>
              <a:rPr lang="en-CA" sz="1800" b="1" i="1" dirty="0" smtClean="0"/>
              <a:t>L</a:t>
            </a:r>
            <a:r>
              <a:rPr lang="en-CA" sz="1100" b="1" i="1" dirty="0" smtClean="0"/>
              <a:t>body</a:t>
            </a:r>
          </a:p>
          <a:p>
            <a:pPr eaLnBrk="1" hangingPunct="1">
              <a:spcBef>
                <a:spcPct val="50000"/>
              </a:spcBef>
            </a:pPr>
            <a:r>
              <a:rPr lang="en-CA" sz="1100" b="1" i="1" dirty="0" smtClean="0"/>
              <a:t>                                                                                                                                          </a:t>
            </a:r>
            <a:r>
              <a:rPr lang="en-CA" sz="1600" b="1" i="1" dirty="0" err="1" smtClean="0"/>
              <a:t>L</a:t>
            </a:r>
            <a:r>
              <a:rPr lang="en-CA" sz="1050" b="1" i="1" dirty="0" err="1" smtClean="0"/>
              <a:t>build</a:t>
            </a:r>
            <a:r>
              <a:rPr lang="en-CA" sz="1050" b="1" i="1" dirty="0" smtClean="0"/>
              <a:t>                                    </a:t>
            </a:r>
            <a:r>
              <a:rPr lang="en-CA" sz="1600" b="1" i="1" dirty="0" smtClean="0"/>
              <a:t>L</a:t>
            </a:r>
            <a:r>
              <a:rPr lang="en-CA" sz="1100" b="1" i="1" dirty="0" smtClean="0"/>
              <a:t>tree</a:t>
            </a:r>
          </a:p>
          <a:p>
            <a:pPr eaLnBrk="1" hangingPunct="1">
              <a:spcBef>
                <a:spcPct val="50000"/>
              </a:spcBef>
            </a:pPr>
            <a:endParaRPr lang="en-CA" sz="1100" b="1" i="1" dirty="0" smtClean="0"/>
          </a:p>
          <a:p>
            <a:pPr eaLnBrk="1" hangingPunct="1">
              <a:spcBef>
                <a:spcPct val="50000"/>
              </a:spcBef>
            </a:pPr>
            <a:endParaRPr lang="en-CA" sz="1100" b="1" i="1" dirty="0" smtClean="0"/>
          </a:p>
          <a:p>
            <a:pPr eaLnBrk="1" hangingPunct="1">
              <a:spcBef>
                <a:spcPct val="50000"/>
              </a:spcBef>
            </a:pPr>
            <a:r>
              <a:rPr lang="en-CA" sz="1100" b="1" i="1" dirty="0" smtClean="0"/>
              <a:t>                                                                                                                                                                          </a:t>
            </a:r>
            <a:r>
              <a:rPr lang="en-CA" sz="1800" b="1" i="1" dirty="0" smtClean="0"/>
              <a:t>L</a:t>
            </a:r>
            <a:r>
              <a:rPr lang="en-CA" sz="1100" b="1" i="1" dirty="0" smtClean="0"/>
              <a:t>grd</a:t>
            </a:r>
            <a:endParaRPr lang="en-CA" sz="1400" b="1" dirty="0" smtClean="0"/>
          </a:p>
          <a:p>
            <a:pPr eaLnBrk="1" hangingPunct="1">
              <a:spcBef>
                <a:spcPct val="50000"/>
              </a:spcBef>
            </a:pPr>
            <a:endParaRPr lang="en-CA" sz="2000" dirty="0" smtClean="0"/>
          </a:p>
          <a:p>
            <a:pPr eaLnBrk="1" hangingPunct="1">
              <a:spcBef>
                <a:spcPct val="50000"/>
              </a:spcBef>
            </a:pPr>
            <a:endParaRPr lang="en-US" sz="1800" dirty="0"/>
          </a:p>
        </p:txBody>
      </p:sp>
      <p:sp>
        <p:nvSpPr>
          <p:cNvPr id="5" name="Sun 4"/>
          <p:cNvSpPr/>
          <p:nvPr/>
        </p:nvSpPr>
        <p:spPr bwMode="auto">
          <a:xfrm>
            <a:off x="3286116" y="4214818"/>
            <a:ext cx="500066" cy="500066"/>
          </a:xfrm>
          <a:prstGeom prst="sun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214414" y="5143512"/>
            <a:ext cx="500066" cy="12144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714480" y="6357958"/>
            <a:ext cx="2714644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4429124" y="5143512"/>
            <a:ext cx="500066" cy="12144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2500298" y="5000636"/>
            <a:ext cx="1214446" cy="78581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714480" y="5929330"/>
            <a:ext cx="642942" cy="28575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714480" y="4786322"/>
            <a:ext cx="1214446" cy="114300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Curved Connector 11"/>
          <p:cNvCxnSpPr/>
          <p:nvPr/>
        </p:nvCxnSpPr>
        <p:spPr bwMode="auto">
          <a:xfrm rot="16200000" flipH="1">
            <a:off x="1857356" y="5143512"/>
            <a:ext cx="857256" cy="42862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214546" y="5500702"/>
            <a:ext cx="1428760" cy="28575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0800000">
            <a:off x="2643174" y="6286520"/>
            <a:ext cx="142876" cy="7143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Cloud 15"/>
          <p:cNvSpPr/>
          <p:nvPr/>
        </p:nvSpPr>
        <p:spPr bwMode="auto">
          <a:xfrm>
            <a:off x="3857620" y="5429264"/>
            <a:ext cx="500066" cy="500066"/>
          </a:xfrm>
          <a:prstGeom prst="cloud">
            <a:avLst/>
          </a:prstGeom>
          <a:solidFill>
            <a:srgbClr val="00B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71934" y="5929330"/>
            <a:ext cx="71438" cy="428628"/>
          </a:xfrm>
          <a:prstGeom prst="rect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cxnSp>
        <p:nvCxnSpPr>
          <p:cNvPr id="18" name="Straight Connector 17"/>
          <p:cNvCxnSpPr>
            <a:endCxn id="16" idx="2"/>
          </p:cNvCxnSpPr>
          <p:nvPr/>
        </p:nvCxnSpPr>
        <p:spPr bwMode="auto">
          <a:xfrm rot="16200000" flipH="1">
            <a:off x="3233313" y="5053438"/>
            <a:ext cx="678661" cy="57305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Arrow Connector 18"/>
          <p:cNvCxnSpPr>
            <a:stCxn id="16" idx="2"/>
          </p:cNvCxnSpPr>
          <p:nvPr/>
        </p:nvCxnSpPr>
        <p:spPr bwMode="auto">
          <a:xfrm rot="10800000" flipV="1">
            <a:off x="2643175" y="5679296"/>
            <a:ext cx="1215997" cy="46434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Sun 19"/>
          <p:cNvSpPr/>
          <p:nvPr/>
        </p:nvSpPr>
        <p:spPr bwMode="auto">
          <a:xfrm>
            <a:off x="7358082" y="4286256"/>
            <a:ext cx="500066" cy="500066"/>
          </a:xfrm>
          <a:prstGeom prst="sun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57818" y="5143512"/>
            <a:ext cx="500066" cy="12144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857884" y="6357958"/>
            <a:ext cx="2714644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8572528" y="5143512"/>
            <a:ext cx="500066" cy="12144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24" name="Cloud 23"/>
          <p:cNvSpPr/>
          <p:nvPr/>
        </p:nvSpPr>
        <p:spPr bwMode="auto">
          <a:xfrm>
            <a:off x="8001024" y="5429264"/>
            <a:ext cx="500066" cy="500066"/>
          </a:xfrm>
          <a:prstGeom prst="cloud">
            <a:avLst/>
          </a:prstGeom>
          <a:solidFill>
            <a:srgbClr val="00B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215338" y="5929330"/>
            <a:ext cx="71438" cy="428628"/>
          </a:xfrm>
          <a:prstGeom prst="rect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16200000" flipH="1">
            <a:off x="5929321" y="5000637"/>
            <a:ext cx="1285886" cy="28575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stCxn id="21" idx="3"/>
          </p:cNvCxnSpPr>
          <p:nvPr/>
        </p:nvCxnSpPr>
        <p:spPr bwMode="auto">
          <a:xfrm>
            <a:off x="5857884" y="5750735"/>
            <a:ext cx="714380" cy="30555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24" idx="2"/>
          </p:cNvCxnSpPr>
          <p:nvPr/>
        </p:nvCxnSpPr>
        <p:spPr bwMode="auto">
          <a:xfrm rot="10800000" flipV="1">
            <a:off x="6929455" y="5679296"/>
            <a:ext cx="1073121" cy="3769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929454" y="6286520"/>
            <a:ext cx="214314" cy="7143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6750858" y="5464986"/>
            <a:ext cx="500070" cy="2857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46" name="Picture 45" descr="Render 2.jpg"/>
          <p:cNvPicPr>
            <a:picLocks noChangeAspect="1"/>
          </p:cNvPicPr>
          <p:nvPr/>
        </p:nvPicPr>
        <p:blipFill>
          <a:blip r:embed="rId3" cstate="print"/>
          <a:srcRect l="30291" r="38727"/>
          <a:stretch>
            <a:fillRect/>
          </a:stretch>
        </p:blipFill>
        <p:spPr>
          <a:xfrm>
            <a:off x="2428860" y="5857892"/>
            <a:ext cx="189435" cy="512745"/>
          </a:xfrm>
          <a:prstGeom prst="rect">
            <a:avLst/>
          </a:prstGeom>
        </p:spPr>
      </p:pic>
      <p:pic>
        <p:nvPicPr>
          <p:cNvPr id="49" name="Picture 48" descr="Render 2.jpg"/>
          <p:cNvPicPr>
            <a:picLocks noChangeAspect="1"/>
          </p:cNvPicPr>
          <p:nvPr/>
        </p:nvPicPr>
        <p:blipFill>
          <a:blip r:embed="rId3" cstate="print"/>
          <a:srcRect l="30291" r="38727"/>
          <a:stretch>
            <a:fillRect/>
          </a:stretch>
        </p:blipFill>
        <p:spPr>
          <a:xfrm>
            <a:off x="6643702" y="5857892"/>
            <a:ext cx="189435" cy="51274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714480" y="6429396"/>
            <a:ext cx="5643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                                                 Human radiation exchange model</a:t>
            </a:r>
            <a:endParaRPr lang="en-US" sz="1400" dirty="0"/>
          </a:p>
        </p:txBody>
      </p:sp>
      <p:pic>
        <p:nvPicPr>
          <p:cNvPr id="32" name="Picture 31" descr="CreativeCommons_Attribution_Licen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0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0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0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0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07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7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07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07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07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07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07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07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07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07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14290"/>
            <a:ext cx="7416800" cy="714356"/>
          </a:xfrm>
        </p:spPr>
        <p:txBody>
          <a:bodyPr/>
          <a:lstStyle/>
          <a:p>
            <a:r>
              <a:rPr lang="en-US" altLang="ko-KR" sz="2800" b="1" dirty="0" smtClean="0">
                <a:ea typeface="굴림" charset="-127"/>
                <a:cs typeface="Times New Roman" pitchFamily="18" charset="0"/>
              </a:rPr>
              <a:t>Limitations of Previous Studies</a:t>
            </a:r>
            <a:endParaRPr lang="en-US" altLang="ko-KR" sz="2400" b="1" i="1" dirty="0">
              <a:ea typeface="굴림" charset="-127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268760"/>
            <a:ext cx="7704856" cy="49292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CA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Shadow effect</a:t>
            </a:r>
            <a:endParaRPr lang="en-US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CA" sz="2000" dirty="0" smtClean="0"/>
              <a:t>In urban geometry, </a:t>
            </a:r>
            <a:r>
              <a:rPr lang="en-CA" sz="2000" u="sng" dirty="0" smtClean="0"/>
              <a:t>not whole but parts</a:t>
            </a:r>
            <a:r>
              <a:rPr lang="en-CA" sz="2000" dirty="0" smtClean="0"/>
              <a:t> of building walls, vegetation and ground surfaces are shaded depending on sun’s location.</a:t>
            </a:r>
          </a:p>
          <a:p>
            <a:pPr>
              <a:buFont typeface="Wingdings" pitchFamily="2" charset="2"/>
              <a:buChar char="§"/>
            </a:pPr>
            <a:r>
              <a:rPr lang="en-CA" altLang="ko-KR" sz="2000" dirty="0" smtClean="0">
                <a:ea typeface="굴림" charset="-127"/>
              </a:rPr>
              <a:t>It affects </a:t>
            </a:r>
            <a:r>
              <a:rPr lang="en-CA" altLang="ko-KR" sz="2000" u="sng" dirty="0" smtClean="0">
                <a:ea typeface="굴림" charset="-127"/>
              </a:rPr>
              <a:t>reflected solar radiation</a:t>
            </a:r>
            <a:r>
              <a:rPr lang="en-CA" altLang="ko-KR" sz="2000" dirty="0" smtClean="0">
                <a:ea typeface="굴림" charset="-127"/>
              </a:rPr>
              <a:t> and </a:t>
            </a:r>
            <a:r>
              <a:rPr lang="en-CA" altLang="ko-KR" sz="2000" u="sng" dirty="0" smtClean="0">
                <a:ea typeface="굴림" charset="-127"/>
              </a:rPr>
              <a:t>longwave radiation </a:t>
            </a:r>
            <a:r>
              <a:rPr lang="en-CA" altLang="ko-KR" sz="2000" dirty="0" smtClean="0">
                <a:ea typeface="굴림" charset="-127"/>
              </a:rPr>
              <a:t>after dividing each whole surface to sunny/shaded surfaces.</a:t>
            </a:r>
            <a:endParaRPr lang="en-US" altLang="ko-KR" sz="2000" dirty="0" smtClean="0">
              <a:ea typeface="굴림" charset="-127"/>
            </a:endParaRPr>
          </a:p>
          <a:p>
            <a:pPr>
              <a:lnSpc>
                <a:spcPct val="90000"/>
              </a:lnSpc>
              <a:buNone/>
            </a:pPr>
            <a:endParaRPr lang="en-CA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CA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Vegetation effect</a:t>
            </a:r>
            <a:endParaRPr lang="en-US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CA" sz="2000" dirty="0" smtClean="0"/>
              <a:t>vegetation has </a:t>
            </a:r>
            <a:r>
              <a:rPr lang="en-CA" sz="2000" u="sng" dirty="0" smtClean="0"/>
              <a:t>a different reflectivity and transmissivity for solar radiation</a:t>
            </a:r>
            <a:r>
              <a:rPr lang="en-CA" sz="2000" dirty="0" smtClean="0"/>
              <a:t> and a much </a:t>
            </a:r>
            <a:r>
              <a:rPr lang="en-CA" sz="2000" u="sng" dirty="0" smtClean="0"/>
              <a:t>different surface temperature</a:t>
            </a:r>
            <a:r>
              <a:rPr lang="en-CA" sz="2000" dirty="0" smtClean="0"/>
              <a:t> than buildings which affects longwave radiation analysis.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CA" altLang="ko-KR" sz="2000" dirty="0" smtClean="0">
                <a:ea typeface="굴림" charset="-127"/>
              </a:rPr>
              <a:t>It affects </a:t>
            </a:r>
            <a:r>
              <a:rPr lang="en-CA" altLang="ko-KR" sz="2000" u="sng" dirty="0" smtClean="0">
                <a:ea typeface="굴림" charset="-127"/>
              </a:rPr>
              <a:t>reflected solar radiation</a:t>
            </a:r>
            <a:r>
              <a:rPr lang="en-CA" altLang="ko-KR" sz="2000" dirty="0" smtClean="0">
                <a:ea typeface="굴림" charset="-127"/>
              </a:rPr>
              <a:t> and </a:t>
            </a:r>
            <a:r>
              <a:rPr lang="en-CA" altLang="ko-KR" sz="2000" u="sng" dirty="0" smtClean="0">
                <a:ea typeface="굴림" charset="-127"/>
              </a:rPr>
              <a:t>longwave radiation</a:t>
            </a:r>
            <a:r>
              <a:rPr lang="en-CA" altLang="ko-KR" sz="2000" dirty="0" smtClean="0">
                <a:ea typeface="굴림" charset="-127"/>
              </a:rPr>
              <a:t> after </a:t>
            </a:r>
            <a:r>
              <a:rPr lang="en-CA" sz="2000" dirty="0" smtClean="0"/>
              <a:t>separating vegetation view factors from the view factors of buildings and other structures in the sky hemisphere</a:t>
            </a:r>
            <a:r>
              <a:rPr lang="en-CA" altLang="ko-KR" sz="2000" dirty="0" smtClean="0">
                <a:ea typeface="굴림" charset="-127"/>
              </a:rPr>
              <a:t>.</a:t>
            </a:r>
            <a:endParaRPr lang="en-US" altLang="ko-KR" sz="2000" dirty="0" smtClean="0">
              <a:ea typeface="굴림" charset="-127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CA" sz="2000" dirty="0" smtClean="0"/>
          </a:p>
          <a:p>
            <a:pPr>
              <a:lnSpc>
                <a:spcPct val="90000"/>
              </a:lnSpc>
              <a:buNone/>
            </a:pPr>
            <a:endParaRPr lang="en-C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142852"/>
            <a:ext cx="6705600" cy="838200"/>
          </a:xfrm>
        </p:spPr>
        <p:txBody>
          <a:bodyPr/>
          <a:lstStyle/>
          <a:p>
            <a:r>
              <a:rPr lang="en-US" altLang="ko-KR" sz="3200" b="1" dirty="0" smtClean="0">
                <a:ea typeface="굴림" charset="-127"/>
                <a:cs typeface="Times New Roman" pitchFamily="18" charset="0"/>
              </a:rPr>
              <a:t>Purpose  </a:t>
            </a:r>
            <a:endParaRPr lang="en-US" altLang="ko-KR" sz="3200" b="1" dirty="0">
              <a:ea typeface="굴림" charset="-127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357430"/>
            <a:ext cx="7500990" cy="278608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This study compares the traditional view factor analysis method for estimating radiation exchange and the advanced one which includes vegetation and shadow effects.</a:t>
            </a:r>
            <a:endParaRPr lang="en-US" altLang="ko-KR" sz="1100" dirty="0" smtClean="0">
              <a:latin typeface="Times New Roman" pitchFamily="18" charset="0"/>
              <a:ea typeface="굴림" charset="-127"/>
            </a:endParaRPr>
          </a:p>
        </p:txBody>
      </p:sp>
      <p:pic>
        <p:nvPicPr>
          <p:cNvPr id="4" name="Picture 3" descr="CreativeCommons_Attribution_Licen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14290"/>
            <a:ext cx="7429552" cy="838200"/>
          </a:xfrm>
        </p:spPr>
        <p:txBody>
          <a:bodyPr>
            <a:normAutofit fontScale="90000"/>
          </a:bodyPr>
          <a:lstStyle/>
          <a:p>
            <a:r>
              <a:rPr lang="en-US" altLang="ko-KR" sz="3200" b="1" dirty="0" smtClean="0">
                <a:ea typeface="굴림" charset="-127"/>
              </a:rPr>
              <a:t>Methods</a:t>
            </a:r>
            <a:br>
              <a:rPr lang="en-US" altLang="ko-KR" sz="3200" b="1" dirty="0" smtClean="0">
                <a:ea typeface="굴림" charset="-127"/>
              </a:rPr>
            </a:br>
            <a:r>
              <a:rPr lang="en-US" altLang="ko-KR" sz="2400" b="1" dirty="0" smtClean="0">
                <a:ea typeface="굴림" charset="-127"/>
              </a:rPr>
              <a:t>1.</a:t>
            </a:r>
            <a:r>
              <a:rPr lang="en-US" altLang="ko-KR" sz="2400" b="1" i="1" dirty="0" smtClean="0">
                <a:ea typeface="굴림" charset="-127"/>
              </a:rPr>
              <a:t> Human-urban radiation exchange simulation model</a:t>
            </a:r>
            <a:endParaRPr lang="en-US" altLang="ko-KR" sz="3200" b="1" dirty="0">
              <a:ea typeface="굴림" charset="-127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412776"/>
            <a:ext cx="7992888" cy="56612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</a:rPr>
              <a:t>Developing :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Microsoft visual basic 2008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Raster image processing method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View factor analysis method: Johnson and Watson (1984)</a:t>
            </a:r>
            <a:r>
              <a:rPr lang="en-CA" sz="2000" baseline="30000" dirty="0" smtClean="0"/>
              <a:t> </a:t>
            </a:r>
            <a:r>
              <a:rPr lang="en-CA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Solar radiation  analysis</a:t>
            </a:r>
          </a:p>
          <a:p>
            <a:pPr>
              <a:buNone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Rigollier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et al. (2000)’s equation </a:t>
            </a:r>
            <a:r>
              <a:rPr lang="en-CA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C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        - vegetation and shadow effects included (Advanced method)</a:t>
            </a:r>
          </a:p>
          <a:p>
            <a:pPr>
              <a:buNone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	    - albedo: Park (2011)’s collected values</a:t>
            </a:r>
            <a:r>
              <a:rPr lang="en-CA" sz="2000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110000"/>
              </a:lnSpc>
              <a:buNone/>
            </a:pP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lnSpc>
                <a:spcPct val="110000"/>
              </a:lnSpc>
              <a:buNone/>
            </a:pPr>
            <a:r>
              <a:rPr lang="en-CA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</a:p>
          <a:p>
            <a:pPr>
              <a:buNone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Oke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(1987)’s slope geometry method: building walls</a:t>
            </a:r>
          </a:p>
          <a:p>
            <a:pPr>
              <a:buNone/>
            </a:pPr>
            <a:endParaRPr lang="en-CA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CA" sz="1000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000" dirty="0" smtClean="0"/>
              <a:t>Johnson GT, Watson ID (1984) The determination of view-factors in urban canyons. Journal of Climate and Applied Meteorology 23: 329-335</a:t>
            </a:r>
            <a:endParaRPr lang="en-US" sz="1000" b="1" dirty="0" smtClean="0"/>
          </a:p>
          <a:p>
            <a:pPr>
              <a:buNone/>
            </a:pPr>
            <a:r>
              <a:rPr lang="en-CA" sz="1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sz="1000" dirty="0" err="1" smtClean="0"/>
              <a:t>Rigollier</a:t>
            </a:r>
            <a:r>
              <a:rPr lang="en-CA" sz="1000" dirty="0" smtClean="0"/>
              <a:t> C, Bauer O, Wald L (2000) On the clear sky model of the ESRA–European Solar Radiation Atlas–with respect to the </a:t>
            </a:r>
            <a:r>
              <a:rPr lang="en-CA" sz="1000" dirty="0" err="1" smtClean="0"/>
              <a:t>heliosat</a:t>
            </a:r>
            <a:r>
              <a:rPr lang="en-CA" sz="1000" dirty="0" smtClean="0"/>
              <a:t> method. Solar Energy 68(1): 33-48</a:t>
            </a:r>
          </a:p>
          <a:p>
            <a:pPr>
              <a:buNone/>
            </a:pPr>
            <a:r>
              <a:rPr lang="en-CA" sz="1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CA" sz="1000" dirty="0" smtClean="0"/>
              <a:t>Park S (2011) Human-urban radiation exchange simulation model. PhD dissertation, University of Victoria, B.C., Canada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CA" altLang="ko-KR" sz="1000" dirty="0" smtClean="0">
              <a:latin typeface="Times New Roman" pitchFamily="18" charset="0"/>
              <a:ea typeface="굴림" charset="-127"/>
            </a:endParaRPr>
          </a:p>
        </p:txBody>
      </p:sp>
      <p:sp>
        <p:nvSpPr>
          <p:cNvPr id="9" name="Flowchart: Summing Junction 8"/>
          <p:cNvSpPr/>
          <p:nvPr/>
        </p:nvSpPr>
        <p:spPr bwMode="auto">
          <a:xfrm>
            <a:off x="7128288" y="4113080"/>
            <a:ext cx="36000" cy="36000"/>
          </a:xfrm>
          <a:prstGeom prst="flowChartSummingJunction">
            <a:avLst/>
          </a:prstGeom>
          <a:solidFill>
            <a:srgbClr val="C00000"/>
          </a:solidFill>
          <a:ln w="127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pic>
        <p:nvPicPr>
          <p:cNvPr id="16" name="Picture 15" descr="Newmodel_manual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6096" y="1124744"/>
            <a:ext cx="2808312" cy="1356182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843808" y="4192880"/>
          <a:ext cx="538734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307"/>
                <a:gridCol w="1293421"/>
                <a:gridCol w="1709484"/>
                <a:gridCol w="1152129"/>
              </a:tblGrid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0" dirty="0" smtClean="0"/>
                        <a:t>Building walls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0" dirty="0" smtClean="0"/>
                        <a:t>Vegetation (trees)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0" dirty="0" smtClean="0"/>
                        <a:t>Ground</a:t>
                      </a:r>
                      <a:endParaRPr lang="en-US" sz="1600" b="0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Sunny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/>
                        <a:t>0.30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/>
                        <a:t>0.22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/>
                        <a:t>0.15</a:t>
                      </a:r>
                      <a:endParaRPr lang="en-US" sz="1600" dirty="0"/>
                    </a:p>
                  </a:txBody>
                  <a:tcPr/>
                </a:tc>
              </a:tr>
              <a:tr h="163056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Shaded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/>
                        <a:t>0.21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/>
                        <a:t>0.14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/>
                        <a:t>0.13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14290"/>
            <a:ext cx="7429552" cy="838200"/>
          </a:xfrm>
        </p:spPr>
        <p:txBody>
          <a:bodyPr>
            <a:normAutofit fontScale="90000"/>
          </a:bodyPr>
          <a:lstStyle/>
          <a:p>
            <a:r>
              <a:rPr lang="en-US" altLang="ko-KR" sz="3200" b="1" dirty="0" smtClean="0">
                <a:ea typeface="굴림" charset="-127"/>
              </a:rPr>
              <a:t>Methods</a:t>
            </a:r>
            <a:br>
              <a:rPr lang="en-US" altLang="ko-KR" sz="3200" b="1" dirty="0" smtClean="0">
                <a:ea typeface="굴림" charset="-127"/>
              </a:rPr>
            </a:br>
            <a:r>
              <a:rPr lang="en-US" altLang="ko-KR" sz="2400" b="1" i="1" dirty="0" smtClean="0">
                <a:ea typeface="굴림" charset="-127"/>
              </a:rPr>
              <a:t>2. Comparisons</a:t>
            </a:r>
            <a:endParaRPr lang="en-US" altLang="ko-KR" sz="3200" b="1" dirty="0">
              <a:ea typeface="굴림" charset="-127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268760"/>
            <a:ext cx="7676926" cy="55892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2000" b="1" dirty="0" smtClean="0">
                <a:latin typeface="Times New Roman" pitchFamily="18" charset="0"/>
                <a:ea typeface="굴림" charset="-127"/>
              </a:rPr>
              <a:t>Comparing with existing-methods: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altLang="ko-KR" sz="1700" dirty="0" smtClean="0">
                <a:latin typeface="Times New Roman" pitchFamily="18" charset="0"/>
                <a:ea typeface="굴림" charset="-127"/>
              </a:rPr>
              <a:t>Existing-method1: 100% sunny, no vegetation (trees)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altLang="ko-KR" sz="1700" dirty="0" smtClean="0">
                <a:latin typeface="Times New Roman" pitchFamily="18" charset="0"/>
                <a:ea typeface="굴림" charset="-127"/>
              </a:rPr>
              <a:t>Existing-method2: 50% sunny and 50% shaded, no vegetation (trees)</a:t>
            </a:r>
          </a:p>
          <a:p>
            <a:pPr algn="just">
              <a:buNone/>
            </a:pPr>
            <a:endParaRPr lang="en-CA" altLang="ko-KR" sz="1000" dirty="0" smtClean="0">
              <a:latin typeface="Times New Roman" pitchFamily="18" charset="0"/>
              <a:ea typeface="굴림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CA" altLang="ko-KR" sz="2000" b="1" dirty="0" smtClean="0">
                <a:latin typeface="Times New Roman" pitchFamily="18" charset="0"/>
                <a:ea typeface="굴림" charset="-127"/>
              </a:rPr>
              <a:t>Comparing with collected solar radiation data: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altLang="ko-KR" sz="1600" b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Location</a:t>
            </a:r>
            <a:r>
              <a:rPr lang="en-CA" altLang="ko-KR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: NE-SW narrow streets, Nanaimo, B.C., Canada </a:t>
            </a:r>
          </a:p>
          <a:p>
            <a:pPr lvl="1" algn="just">
              <a:buNone/>
            </a:pPr>
            <a:r>
              <a:rPr lang="en-CA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        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(49º10' N, 123º56' W; altitude, 12 m; sky view factor,  0.35-0.43)</a:t>
            </a:r>
            <a:endParaRPr lang="en-CA" altLang="ko-KR" sz="16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 algn="just">
              <a:buNone/>
            </a:pPr>
            <a:r>
              <a:rPr lang="en-CA" altLang="ko-KR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         Square-shaped small park, Changwon, Republic of Korea </a:t>
            </a:r>
          </a:p>
          <a:p>
            <a:pPr lvl="1" algn="just">
              <a:buNone/>
            </a:pPr>
            <a:r>
              <a:rPr lang="en-CA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        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(35º13' N, 128º41' E; altitude, 17 m; sky view factor, 0.79)</a:t>
            </a:r>
            <a:endParaRPr lang="en-CA" altLang="ko-KR" sz="16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CA" altLang="ko-KR" sz="1600" b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Date</a:t>
            </a:r>
            <a:r>
              <a:rPr lang="en-CA" altLang="ko-KR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: August 5, 2008 and July 26, 2009 at Nanaimo</a:t>
            </a:r>
          </a:p>
          <a:p>
            <a:pPr lvl="1" algn="just">
              <a:buNone/>
            </a:pPr>
            <a:r>
              <a:rPr lang="en-CA" altLang="ko-KR" sz="1600" dirty="0" smtClean="0">
                <a:latin typeface="Times New Roman" pitchFamily="18" charset="0"/>
                <a:ea typeface="굴림" charset="-127"/>
              </a:rPr>
              <a:t>               June 11, 2009 at Changwon</a:t>
            </a:r>
          </a:p>
          <a:p>
            <a:pPr lvl="1" algn="just">
              <a:buNone/>
            </a:pPr>
            <a:endParaRPr lang="en-CA" altLang="ko-KR" sz="1600" dirty="0" smtClean="0">
              <a:latin typeface="Times New Roman" pitchFamily="18" charset="0"/>
              <a:ea typeface="굴림" charset="-127"/>
            </a:endParaRPr>
          </a:p>
          <a:p>
            <a:pPr lvl="1" algn="just">
              <a:buNone/>
            </a:pPr>
            <a:endParaRPr lang="en-CA" altLang="ko-KR" sz="1600" dirty="0" smtClean="0">
              <a:latin typeface="Times New Roman" pitchFamily="18" charset="0"/>
              <a:ea typeface="굴림" charset="-127"/>
            </a:endParaRPr>
          </a:p>
          <a:p>
            <a:pPr lvl="1" algn="just">
              <a:buNone/>
            </a:pPr>
            <a:endParaRPr lang="en-CA" altLang="ko-KR" sz="1600" dirty="0" smtClean="0">
              <a:latin typeface="Times New Roman" pitchFamily="18" charset="0"/>
              <a:ea typeface="굴림" charset="-127"/>
            </a:endParaRPr>
          </a:p>
          <a:p>
            <a:pPr lvl="1" algn="just">
              <a:buNone/>
            </a:pPr>
            <a:endParaRPr lang="en-CA" altLang="ko-KR" sz="1600" dirty="0" smtClean="0">
              <a:latin typeface="Times New Roman" pitchFamily="18" charset="0"/>
              <a:ea typeface="굴림" charset="-127"/>
            </a:endParaRPr>
          </a:p>
          <a:p>
            <a:pPr lvl="1" algn="just">
              <a:buNone/>
            </a:pPr>
            <a:r>
              <a:rPr lang="en-CA" altLang="ko-KR" sz="1600" dirty="0" smtClean="0">
                <a:latin typeface="Times New Roman" pitchFamily="18" charset="0"/>
                <a:ea typeface="굴림" charset="-127"/>
              </a:rPr>
              <a:t>Sky view factors:         Nanaimo (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0.35-0.43)</a:t>
            </a:r>
            <a:r>
              <a:rPr lang="en-CA" altLang="ko-KR" sz="1600" dirty="0" smtClean="0">
                <a:latin typeface="Times New Roman" pitchFamily="18" charset="0"/>
                <a:ea typeface="굴림" charset="-127"/>
              </a:rPr>
              <a:t>                     Changwon (0.79)             </a:t>
            </a:r>
          </a:p>
          <a:p>
            <a:pPr algn="just">
              <a:buNone/>
            </a:pPr>
            <a:endParaRPr lang="en-US" altLang="ko-KR" sz="2000" b="1" dirty="0">
              <a:ea typeface="굴림" charset="-127"/>
            </a:endParaRPr>
          </a:p>
        </p:txBody>
      </p:sp>
      <p:pic>
        <p:nvPicPr>
          <p:cNvPr id="11" name="Picture 10" descr="Nanaimo_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4996" y="5229200"/>
            <a:ext cx="918000" cy="918000"/>
          </a:xfrm>
          <a:prstGeom prst="rect">
            <a:avLst/>
          </a:prstGeom>
        </p:spPr>
      </p:pic>
      <p:pic>
        <p:nvPicPr>
          <p:cNvPr id="12" name="Picture 11" descr="Nanaimo_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06566" y="5229200"/>
            <a:ext cx="918000" cy="918000"/>
          </a:xfrm>
          <a:prstGeom prst="rect">
            <a:avLst/>
          </a:prstGeom>
        </p:spPr>
      </p:pic>
      <p:pic>
        <p:nvPicPr>
          <p:cNvPr id="13" name="Picture 12" descr="Nanaimo_4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85336" y="5239894"/>
            <a:ext cx="910800" cy="918000"/>
          </a:xfrm>
          <a:prstGeom prst="rect">
            <a:avLst/>
          </a:prstGeom>
        </p:spPr>
      </p:pic>
      <p:pic>
        <p:nvPicPr>
          <p:cNvPr id="16" name="Picture 15" descr="Changwon_2009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72200" y="5242142"/>
            <a:ext cx="907237" cy="915752"/>
          </a:xfrm>
          <a:prstGeom prst="rect">
            <a:avLst/>
          </a:prstGeom>
        </p:spPr>
      </p:pic>
      <p:pic>
        <p:nvPicPr>
          <p:cNvPr id="10" name="Picture 9" descr="Changwon_studysi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24488" y="3686857"/>
            <a:ext cx="1440000" cy="97076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244408" y="4365104"/>
            <a:ext cx="72008" cy="7200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Canada_Nanaimo map1.bmp"/>
          <p:cNvPicPr>
            <a:picLocks noChangeAspect="1"/>
          </p:cNvPicPr>
          <p:nvPr/>
        </p:nvPicPr>
        <p:blipFill>
          <a:blip r:embed="rId7" cstate="print"/>
          <a:srcRect l="11933" t="45547" r="20608" b="9669"/>
          <a:stretch>
            <a:fillRect/>
          </a:stretch>
        </p:blipFill>
        <p:spPr>
          <a:xfrm>
            <a:off x="7524328" y="2276872"/>
            <a:ext cx="1440160" cy="100582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028384" y="2852936"/>
            <a:ext cx="72008" cy="7200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CreativeCommons_Attribution_Licens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596336" cy="838200"/>
          </a:xfrm>
        </p:spPr>
        <p:txBody>
          <a:bodyPr>
            <a:normAutofit fontScale="90000"/>
          </a:bodyPr>
          <a:lstStyle/>
          <a:p>
            <a:r>
              <a:rPr lang="en-CA" altLang="ko-KR" sz="3200" b="1" dirty="0" smtClean="0">
                <a:ea typeface="굴림" charset="-127"/>
              </a:rPr>
              <a:t>Results</a:t>
            </a:r>
            <a:br>
              <a:rPr lang="en-CA" altLang="ko-KR" sz="3200" b="1" dirty="0" smtClean="0">
                <a:ea typeface="굴림" charset="-127"/>
              </a:rPr>
            </a:br>
            <a:r>
              <a:rPr lang="en-CA" altLang="ko-KR" sz="2400" b="1" i="1" dirty="0" smtClean="0">
                <a:ea typeface="굴림" charset="-127"/>
              </a:rPr>
              <a:t>1. Comparison between advanced and two existing-methods </a:t>
            </a:r>
            <a:endParaRPr lang="en-US" altLang="ko-KR" sz="2400" b="1" i="1" dirty="0">
              <a:ea typeface="굴림" charset="-127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619672" y="2204864"/>
          <a:ext cx="6840761" cy="3744421"/>
        </p:xfrm>
        <a:graphic>
          <a:graphicData uri="http://schemas.openxmlformats.org/drawingml/2006/table">
            <a:tbl>
              <a:tblPr/>
              <a:tblGrid>
                <a:gridCol w="1098626"/>
                <a:gridCol w="644399"/>
                <a:gridCol w="644399"/>
                <a:gridCol w="645768"/>
                <a:gridCol w="679972"/>
                <a:gridCol w="679972"/>
                <a:gridCol w="645768"/>
                <a:gridCol w="645768"/>
                <a:gridCol w="645768"/>
                <a:gridCol w="510321"/>
              </a:tblGrid>
              <a:tr h="320951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Location and date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Sunny/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Shaded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Difference (Wm</a:t>
                      </a:r>
                      <a:r>
                        <a:rPr lang="en-NZ" sz="1400" baseline="300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</a:t>
                      </a: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)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Advanced method– 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Existing-method1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Advanced method–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Existing-method2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difference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absolute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difference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absolute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 dirty="0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i="1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Nanaimo 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(Aug. 5, 2008 &amp; July 26, 2009)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Sunny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-70.6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±25.9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-28.6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±18.3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70.6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±25.9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28.6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±18.3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-25.7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±25.9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28.0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±20.4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32.9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±14.3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30.1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±16.9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Shaded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±9.9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9.8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±14.2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±9.9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9.9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±14.1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9.1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9.8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±14.2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±9.9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9.9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±14.1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All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-37.1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±45.2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-12.4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±25.4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44.7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±37.2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20.7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±18.8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-11.1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±26.9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20.4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±19.9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22.9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±17.2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21.6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±18.5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Changwon (June 11, 2009)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Sunny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-21.7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-6.8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70C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21.7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±9.9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70C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6.8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±2.1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-7.5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±4.4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59.1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±17.7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70C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7.5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±4.4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70C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59.1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±17.7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47664" y="1484784"/>
            <a:ext cx="71287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Tab. 1: 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Differences of solar radiation from the sky hemisphere (</a:t>
            </a:r>
            <a:r>
              <a:rPr kumimoji="0" lang="en-N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K↓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) and from the </a:t>
            </a:r>
            <a:r>
              <a:rPr kumimoji="0" lang="en-N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ground hemisphere (</a:t>
            </a:r>
            <a:r>
              <a:rPr kumimoji="0" lang="en-N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K↑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) between advanced and two existing-methods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32656"/>
            <a:ext cx="7200800" cy="838200"/>
          </a:xfrm>
        </p:spPr>
        <p:txBody>
          <a:bodyPr>
            <a:normAutofit fontScale="90000"/>
          </a:bodyPr>
          <a:lstStyle/>
          <a:p>
            <a:r>
              <a:rPr lang="en-CA" altLang="ko-KR" sz="3200" b="1" dirty="0" smtClean="0">
                <a:ea typeface="굴림" charset="-127"/>
              </a:rPr>
              <a:t>Results</a:t>
            </a:r>
            <a:br>
              <a:rPr lang="en-CA" altLang="ko-KR" sz="3200" b="1" dirty="0" smtClean="0">
                <a:ea typeface="굴림" charset="-127"/>
              </a:rPr>
            </a:br>
            <a:r>
              <a:rPr lang="en-CA" altLang="ko-KR" sz="2400" b="1" i="1" dirty="0" smtClean="0">
                <a:ea typeface="굴림" charset="-127"/>
              </a:rPr>
              <a:t>2. Comparison with collected solar radiation data</a:t>
            </a:r>
            <a:endParaRPr lang="en-US" altLang="ko-KR" sz="2400" b="1" i="1" dirty="0">
              <a:ea typeface="굴림" charset="-127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28416" y="2204864"/>
          <a:ext cx="8939384" cy="3744421"/>
        </p:xfrm>
        <a:graphic>
          <a:graphicData uri="http://schemas.openxmlformats.org/drawingml/2006/table">
            <a:tbl>
              <a:tblPr/>
              <a:tblGrid>
                <a:gridCol w="720078"/>
                <a:gridCol w="504056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</a:tblGrid>
              <a:tr h="320951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Location and date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Sunny/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Shaded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Difference (Wm</a:t>
                      </a:r>
                      <a:r>
                        <a:rPr lang="en-NZ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</a:t>
                      </a: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Advanced </a:t>
                      </a:r>
                      <a:r>
                        <a:rPr lang="en-NZ" sz="120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method–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Collected</a:t>
                      </a:r>
                      <a:r>
                        <a:rPr lang="en-NZ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 data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Existing-method1–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Collected</a:t>
                      </a:r>
                      <a:r>
                        <a:rPr lang="en-NZ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 data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Existing-method2–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Collected</a:t>
                      </a:r>
                      <a:r>
                        <a:rPr lang="en-NZ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 data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difference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absolute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difference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absolute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difference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Mean absolute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latin typeface="Times New Roman"/>
                          <a:ea typeface="Batang"/>
                          <a:cs typeface="Times New Roman"/>
                        </a:rPr>
                        <a:t>K</a:t>
                      </a:r>
                      <a:r>
                        <a:rPr lang="en-CA" sz="1200" dirty="0" smtClean="0">
                          <a:latin typeface="Times New Roman"/>
                          <a:ea typeface="Batang"/>
                          <a:cs typeface="Times New Roman"/>
                        </a:rPr>
                        <a:t> dif.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>
                          <a:latin typeface="Times New Roman"/>
                          <a:ea typeface="Batang"/>
                          <a:cs typeface="Times New Roman"/>
                        </a:rPr>
                        <a:t>K</a:t>
                      </a:r>
                      <a:r>
                        <a:rPr lang="en-CA" sz="1200" dirty="0" smtClean="0">
                          <a:latin typeface="Times New Roman"/>
                          <a:ea typeface="Batang"/>
                          <a:cs typeface="Times New Roman"/>
                        </a:rPr>
                        <a:t> dif.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>
                          <a:latin typeface="Times New Roman"/>
                          <a:ea typeface="Batang"/>
                          <a:cs typeface="Times New Roman"/>
                        </a:rPr>
                        <a:t>K</a:t>
                      </a:r>
                      <a:r>
                        <a:rPr lang="en-CA" sz="1200" dirty="0" smtClean="0">
                          <a:latin typeface="Times New Roman"/>
                          <a:ea typeface="Batang"/>
                          <a:cs typeface="Times New Roman"/>
                        </a:rPr>
                        <a:t> dif.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>
                          <a:latin typeface="Times New Roman"/>
                          <a:ea typeface="Batang"/>
                          <a:cs typeface="Times New Roman"/>
                        </a:rPr>
                        <a:t>K</a:t>
                      </a:r>
                      <a:r>
                        <a:rPr lang="en-CA" sz="1200" dirty="0" smtClean="0">
                          <a:latin typeface="Times New Roman"/>
                          <a:ea typeface="Batang"/>
                          <a:cs typeface="Times New Roman"/>
                        </a:rPr>
                        <a:t> dif.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>
                          <a:latin typeface="Times New Roman"/>
                          <a:ea typeface="Batang"/>
                          <a:cs typeface="Times New Roman"/>
                        </a:rPr>
                        <a:t>K</a:t>
                      </a:r>
                      <a:r>
                        <a:rPr lang="en-CA" sz="1200" dirty="0" smtClean="0">
                          <a:latin typeface="Times New Roman"/>
                          <a:ea typeface="Batang"/>
                          <a:cs typeface="Times New Roman"/>
                        </a:rPr>
                        <a:t> dif.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K↓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i="1" dirty="0">
                          <a:latin typeface="Times New Roman"/>
                          <a:ea typeface="Batang"/>
                          <a:cs typeface="Times New Roman"/>
                        </a:rPr>
                        <a:t>K↑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>
                          <a:latin typeface="Times New Roman"/>
                          <a:ea typeface="Batang"/>
                          <a:cs typeface="Times New Roman"/>
                        </a:rPr>
                        <a:t>K</a:t>
                      </a:r>
                      <a:r>
                        <a:rPr lang="en-CA" sz="1200" dirty="0" smtClean="0">
                          <a:latin typeface="Times New Roman"/>
                          <a:ea typeface="Batang"/>
                          <a:cs typeface="Times New Roman"/>
                        </a:rPr>
                        <a:t> dif.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Nanaimo 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(Aug. 5, 2008 &amp; July 26, 2009)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Sunny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-20.7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±25.0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-16.8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±21.9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-37.5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±36.1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26.5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20.6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47.1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±31.3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49.9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±36.1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11.9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±21.5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61.8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±48.8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53.2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±30.5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19.2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±14.6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69.1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±36.4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5.0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±37.3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-44.7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±24.8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-39.8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±48.8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31.9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±17.2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44.7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±24.8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76.7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±32.5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Shaded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7.1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±5.8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5.8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±14.3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13.1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±10.5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7.6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±5.0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9.3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±12.0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17.1</a:t>
                      </a:r>
                      <a:endParaRPr lang="en-US" sz="1200" b="1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±10.6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-4.0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±4.3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-6.0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±7.2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6.7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±5.9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4.0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±4.3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10.6</a:t>
                      </a:r>
                      <a:endParaRPr lang="en-US" sz="1200" b="1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±8.4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latin typeface="Times New Roman"/>
                          <a:ea typeface="Batang"/>
                          <a:cs typeface="Times New Roman"/>
                        </a:rPr>
                        <a:t>-2.0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-3.9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-6.0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±7.2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6.7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±5.9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3.9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latin typeface="Times New Roman"/>
                          <a:ea typeface="Batang"/>
                          <a:cs typeface="Times New Roman"/>
                        </a:rPr>
                        <a:t>10.6</a:t>
                      </a:r>
                      <a:endParaRPr lang="en-US" sz="1200" b="1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±8.4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All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-9.0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±23.7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-7.3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±21.9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-16.2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±37.8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18.6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±16.8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15.8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±16.4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34.5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±28.6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28.1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±38.1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5.2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±18.1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33.3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±50.2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33.6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±33.0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12.8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±13.6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44.5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±40.5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latin typeface="Times New Roman"/>
                          <a:ea typeface="Batang"/>
                          <a:cs typeface="Times New Roman"/>
                        </a:rPr>
                        <a:t>2.0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±28.6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latin typeface="Times New Roman"/>
                          <a:ea typeface="Batang"/>
                          <a:cs typeface="Times New Roman"/>
                        </a:rPr>
                        <a:t>-27.6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±27.9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latin typeface="Times New Roman"/>
                          <a:ea typeface="Batang"/>
                          <a:cs typeface="Times New Roman"/>
                        </a:rPr>
                        <a:t>-25.5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±40.5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21.3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±18.5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27.6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±28.0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48.8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±42.0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Changwon (June 11, 2009)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Sunny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5.5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±15.0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-2.9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2.6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±13.8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13.3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±7.8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0070C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16.7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±9.4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27.2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±22.8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±2.4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31.1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±22.6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28.5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±21.0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4.0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±2.3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0000FF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32.5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±20.8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12.9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±17.8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latin typeface="Times New Roman"/>
                          <a:ea typeface="Batang"/>
                          <a:cs typeface="Times New Roman"/>
                        </a:rPr>
                        <a:t>-62.0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±15.5</a:t>
                      </a:r>
                      <a:endParaRPr lang="en-US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latin typeface="Times New Roman"/>
                          <a:ea typeface="Batang"/>
                          <a:cs typeface="Times New Roman"/>
                        </a:rPr>
                        <a:t>-49.0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±32.1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latin typeface="Times New Roman"/>
                          <a:ea typeface="Batang"/>
                          <a:cs typeface="Times New Roman"/>
                        </a:rPr>
                        <a:t>18.3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±11.5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latin typeface="Times New Roman"/>
                          <a:ea typeface="Batang"/>
                          <a:cs typeface="Times New Roman"/>
                        </a:rPr>
                        <a:t>62.0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±15.5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0000FF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80.3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±7.5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47664" y="1377933"/>
            <a:ext cx="71287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Tab. 2: 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Differences of solar radiation from the sky hemisphere (</a:t>
            </a:r>
            <a:r>
              <a:rPr kumimoji="0" lang="en-N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K↓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) and from the </a:t>
            </a:r>
            <a:r>
              <a:rPr kumimoji="0" lang="en-N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ground hemisphere (</a:t>
            </a:r>
            <a:r>
              <a:rPr kumimoji="0" lang="en-N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K↑</a:t>
            </a:r>
            <a:r>
              <a:rPr kumimoji="0" lang="en-N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) between collected data and advanced/existing-methods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 descr="CreativeCommons_Attribution_Lic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199" y="0"/>
            <a:ext cx="909801" cy="3184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705600" cy="838200"/>
          </a:xfrm>
        </p:spPr>
        <p:txBody>
          <a:bodyPr/>
          <a:lstStyle/>
          <a:p>
            <a:r>
              <a:rPr lang="en-CA" altLang="ko-KR" sz="3200" b="1" dirty="0" smtClean="0">
                <a:ea typeface="굴림" charset="-127"/>
              </a:rPr>
              <a:t>Discussions</a:t>
            </a:r>
            <a:endParaRPr lang="en-US" altLang="ko-KR" sz="2400" b="1" i="1" dirty="0">
              <a:ea typeface="굴림" charset="-127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1030291" y="1628800"/>
            <a:ext cx="7899427" cy="415765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None/>
            </a:pPr>
            <a:r>
              <a:rPr lang="en-CA" sz="2000" dirty="0" smtClean="0"/>
              <a:t>     </a:t>
            </a:r>
            <a:r>
              <a:rPr lang="en-CA" sz="1600" b="1" dirty="0" smtClean="0">
                <a:latin typeface="Times New Roman" pitchFamily="18" charset="0"/>
                <a:cs typeface="Times New Roman" pitchFamily="18" charset="0"/>
              </a:rPr>
              <a:t>Tab. 3: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 Johnson and Watson (1984)’s sky view factor analysis method:  </a:t>
            </a:r>
            <a:r>
              <a:rPr lang="en-CA" sz="1600" b="1" u="sng" dirty="0" smtClean="0">
                <a:latin typeface="Times New Roman" pitchFamily="18" charset="0"/>
                <a:cs typeface="Times New Roman" pitchFamily="18" charset="0"/>
              </a:rPr>
              <a:t>Height</a:t>
            </a:r>
            <a:endParaRPr lang="en-CA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chemeClr val="tx1"/>
              </a:buClr>
              <a:buNone/>
            </a:pPr>
            <a:endParaRPr lang="en-US" sz="2000" dirty="0" smtClean="0"/>
          </a:p>
        </p:txBody>
      </p:sp>
      <p:pic>
        <p:nvPicPr>
          <p:cNvPr id="4" name="Picture 3" descr="sooland0307-c copy.jpg"/>
          <p:cNvPicPr>
            <a:picLocks noChangeAspect="1"/>
          </p:cNvPicPr>
          <p:nvPr/>
        </p:nvPicPr>
        <p:blipFill>
          <a:blip r:embed="rId3" cstate="print"/>
          <a:srcRect l="10912" t="6325" r="18502" b="10796"/>
          <a:stretch>
            <a:fillRect/>
          </a:stretch>
        </p:blipFill>
        <p:spPr>
          <a:xfrm>
            <a:off x="7348284" y="7180"/>
            <a:ext cx="1751073" cy="1477604"/>
          </a:xfrm>
          <a:prstGeom prst="rect">
            <a:avLst/>
          </a:prstGeom>
        </p:spPr>
      </p:pic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8208466" y="692696"/>
            <a:ext cx="107950" cy="1301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ko-KR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</a:rPr>
              <a:t>β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5656" y="2276872"/>
          <a:ext cx="70693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/>
                <a:gridCol w="338667"/>
                <a:gridCol w="338667"/>
                <a:gridCol w="484632"/>
                <a:gridCol w="381000"/>
                <a:gridCol w="431800"/>
                <a:gridCol w="338667"/>
                <a:gridCol w="433832"/>
                <a:gridCol w="381000"/>
                <a:gridCol w="431800"/>
                <a:gridCol w="338667"/>
                <a:gridCol w="433832"/>
                <a:gridCol w="381000"/>
                <a:gridCol w="431800"/>
                <a:gridCol w="338667"/>
                <a:gridCol w="433832"/>
                <a:gridCol w="381000"/>
                <a:gridCol w="431800"/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(m)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W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=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12m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kumimoji="0" lang="en-CA" sz="1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kumimoji="0" lang="en-CA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(m)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W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H</a:t>
                      </a: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J &amp;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W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5°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Diff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H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J &amp; W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5°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Diff.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H</a:t>
                      </a: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J &amp; W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5°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Diff.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H</a:t>
                      </a: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/</a:t>
                      </a:r>
                      <a:r>
                        <a:rPr lang="en-CA" sz="12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J &amp; W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5°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Diff.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0.777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0.737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-0.040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18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0.779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0.738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-0.041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0.782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0.741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-0.041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0.797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0.754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-0.043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4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18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0.803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0.779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-0.024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9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0.807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0.784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-0.023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0.813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0.791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-0.022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0.839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0.820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-0.019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0.826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0.808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-0.018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0.832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0.814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-0.018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4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0.841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0.824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-0.017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0.876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0.862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-0.014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12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0.879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0.879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0.890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0.890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0.905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0.904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0.944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0.944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24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1/2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0.934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0.938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0.004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1.5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0.950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0.953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0.003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0.964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0.966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0.002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0.986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0.987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0.001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36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1/3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0.959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0.956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-0.003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0.975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0.972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-0.003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2/3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0.985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0.983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-0.002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chemeClr val="accent5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1/3</a:t>
                      </a:r>
                      <a:endParaRPr lang="en-US" sz="1200" b="1" dirty="0">
                        <a:solidFill>
                          <a:schemeClr val="accent5"/>
                        </a:solidFill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0.995</a:t>
                      </a:r>
                      <a:endParaRPr lang="en-US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0.995</a:t>
                      </a:r>
                      <a:endParaRPr lang="en-US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0</a:t>
                      </a:r>
                      <a:endParaRPr lang="en-US" sz="1200" b="1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7" name="Picture 6" descr="CreativeCommons_Attribution_Licen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34199" y="6539570"/>
            <a:ext cx="909801" cy="31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hD Dissertation Proposal  &amp;#x0D;&amp;#x0A;&amp;#x0D;&amp;#x0A;Title: Human Radiation Exchange Model &amp;#x0D;&amp;#x0A;for Application &amp;#x0D;&amp;#x0A;by Urban/Landscape Planners&amp;quot;&quot;/&gt;&lt;property id=&quot;20307&quot; value=&quot;256&quot;/&gt;&lt;/object&gt;&lt;object type=&quot;3&quot; unique_id=&quot;10009&quot;&gt;&lt;property id=&quot;20148&quot; value=&quot;5&quot;/&gt;&lt;property id=&quot;20300&quot; value=&quot;Slide 5&quot;/&gt;&lt;property id=&quot;20307&quot; value=&quot;306&quot;/&gt;&lt;/object&gt;&lt;object type=&quot;3&quot; unique_id=&quot;10011&quot;&gt;&lt;property id=&quot;20148&quot; value=&quot;5&quot;/&gt;&lt;property id=&quot;20300&quot; value=&quot;Slide 7 - &amp;quot;Previous Studies&amp;quot;&quot;/&gt;&lt;property id=&quot;20307&quot; value=&quot;302&quot;/&gt;&lt;/object&gt;&lt;object type=&quot;3&quot; unique_id=&quot;10013&quot;&gt;&lt;property id=&quot;20148&quot; value=&quot;5&quot;/&gt;&lt;property id=&quot;20300&quot; value=&quot;Slide 8 - &amp;quot;Purpose  &amp;quot;&quot;/&gt;&lt;property id=&quot;20307&quot; value=&quot;258&quot;/&gt;&lt;/object&gt;&lt;object type=&quot;3&quot; unique_id=&quot;10015&quot;&gt;&lt;property id=&quot;20148&quot; value=&quot;5&quot;/&gt;&lt;property id=&quot;20300&quot; value=&quot;Slide 11 - &amp;quot;Method&amp;#x0D;&amp;#x0A;1. human body area factors&amp;quot;&quot;/&gt;&lt;property id=&quot;20307&quot; value=&quot;311&quot;/&gt;&lt;/object&gt;&lt;object type=&quot;3&quot; unique_id=&quot;10028&quot;&gt;&lt;property id=&quot;20148&quot; value=&quot;5&quot;/&gt;&lt;property id=&quot;20300&quot; value=&quot;Slide 15 - &amp;quot;Progress&amp;quot;&quot;/&gt;&lt;property id=&quot;20307&quot; value=&quot;298&quot;/&gt;&lt;/object&gt;&lt;object type=&quot;3&quot; unique_id=&quot;10029&quot;&gt;&lt;property id=&quot;20148&quot; value=&quot;5&quot;/&gt;&lt;property id=&quot;20300&quot; value=&quot;Slide 16 - &amp;quot;Significance&amp;quot;&quot;/&gt;&lt;property id=&quot;20307&quot; value=&quot;300&quot;/&gt;&lt;/object&gt;&lt;object type=&quot;3&quot; unique_id=&quot;10030&quot;&gt;&lt;property id=&quot;20148&quot; value=&quot;5&quot;/&gt;&lt;property id=&quot;20300&quot; value=&quot;Slide 17 - &amp;quot;Question/Recommendation?&amp;quot;&quot;/&gt;&lt;property id=&quot;20307&quot; value=&quot;301&quot;/&gt;&lt;/object&gt;&lt;object type=&quot;3&quot; unique_id=&quot;11282&quot;&gt;&lt;property id=&quot;20148&quot; value=&quot;5&quot;/&gt;&lt;property id=&quot;20300&quot; value=&quot;Slide 2 - &amp;quot;Acknowledgement&amp;quot;&quot;/&gt;&lt;property id=&quot;20307&quot; value=&quot;340&quot;/&gt;&lt;/object&gt;&lt;object type=&quot;3&quot; unique_id=&quot;11283&quot;&gt;&lt;property id=&quot;20148&quot; value=&quot;5&quot;/&gt;&lt;property id=&quot;20300&quot; value=&quot;Slide 3 - &amp;quot;Outline&amp;quot;&quot;/&gt;&lt;property id=&quot;20307&quot; value=&quot;331&quot;/&gt;&lt;/object&gt;&lt;object type=&quot;3&quot; unique_id=&quot;11284&quot;&gt;&lt;property id=&quot;20148&quot; value=&quot;5&quot;/&gt;&lt;property id=&quot;20300&quot; value=&quot;Slide 4 - &amp;quot;The basic equation of human thermal exchange &amp;quot;&quot;/&gt;&lt;property id=&quot;20307&quot; value=&quot;334&quot;/&gt;&lt;/object&gt;&lt;object type=&quot;3&quot; unique_id=&quot;11285&quot;&gt;&lt;property id=&quot;20148&quot; value=&quot;5&quot;/&gt;&lt;property id=&quot;20300&quot; value=&quot;Slide 6&quot;/&gt;&lt;property id=&quot;20307&quot; value=&quot;333&quot;/&gt;&lt;/object&gt;&lt;object type=&quot;3&quot; unique_id=&quot;11286&quot;&gt;&lt;property id=&quot;20148&quot; value=&quot;5&quot;/&gt;&lt;property id=&quot;20300&quot; value=&quot;Slide 9 - &amp;quot;Objectives  &amp;quot;&quot;/&gt;&lt;property id=&quot;20307&quot; value=&quot;330&quot;/&gt;&lt;/object&gt;&lt;object type=&quot;3&quot; unique_id=&quot;11287&quot;&gt;&lt;property id=&quot;20148&quot; value=&quot;5&quot;/&gt;&lt;property id=&quot;20300&quot; value=&quot;Slide 10 - &amp;quot;Method&amp;#x0D;&amp;#x0A;1. human body area factors&amp;quot;&quot;/&gt;&lt;property id=&quot;20307&quot; value=&quot;336&quot;/&gt;&lt;/object&gt;&lt;object type=&quot;3&quot; unique_id=&quot;11288&quot;&gt;&lt;property id=&quot;20148&quot; value=&quot;5&quot;/&gt;&lt;property id=&quot;20300&quot; value=&quot;Slide 12 - &amp;quot;Method&amp;#x0D;&amp;#x0A;2. human radiation exchange model&amp;quot;&quot;/&gt;&lt;property id=&quot;20307&quot; value=&quot;337&quot;/&gt;&lt;/object&gt;&lt;object type=&quot;3&quot; unique_id=&quot;11289&quot;&gt;&lt;property id=&quot;20148&quot; value=&quot;5&quot;/&gt;&lt;property id=&quot;20300&quot; value=&quot;Slide 13 - &amp;quot;Method&amp;#x0D;&amp;#x0A;3. urban radiation exchange model&amp;quot;&quot;/&gt;&lt;property id=&quot;20307&quot; value=&quot;338&quot;/&gt;&lt;/object&gt;&lt;object type=&quot;3&quot; unique_id=&quot;11290&quot;&gt;&lt;property id=&quot;20148&quot; value=&quot;5&quot;/&gt;&lt;property id=&quot;20300&quot; value=&quot;Slide 14 - &amp;quot;Method&amp;#x0D;&amp;#x0A;4. human-urban radiation exchange model&amp;quot;&quot;/&gt;&lt;property id=&quot;20307&quot; value=&quot;33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16118</TotalTime>
  <Words>1828</Words>
  <Application>Microsoft Office PowerPoint</Application>
  <PresentationFormat>On-screen Show (4:3)</PresentationFormat>
  <Paragraphs>802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Solstice</vt:lpstr>
      <vt:lpstr>Solar radiation estimate differences  between traditional and advanced view factor analysis methods</vt:lpstr>
      <vt:lpstr>Slide 2</vt:lpstr>
      <vt:lpstr>Limitations of Previous Studies</vt:lpstr>
      <vt:lpstr>Purpose  </vt:lpstr>
      <vt:lpstr>Methods 1. Human-urban radiation exchange simulation model</vt:lpstr>
      <vt:lpstr>Methods 2. Comparisons</vt:lpstr>
      <vt:lpstr>Results 1. Comparison between advanced and two existing-methods </vt:lpstr>
      <vt:lpstr>Results 2. Comparison with collected solar radiation data</vt:lpstr>
      <vt:lpstr>Discussions</vt:lpstr>
      <vt:lpstr>Discussions</vt:lpstr>
      <vt:lpstr>Discussions</vt:lpstr>
      <vt:lpstr>Discussions</vt:lpstr>
      <vt:lpstr>Conclusions </vt:lpstr>
      <vt:lpstr>Limitations</vt:lpstr>
      <vt:lpstr>Thank you</vt:lpstr>
      <vt:lpstr>Custom Show 1</vt:lpstr>
    </vt:vector>
  </TitlesOfParts>
  <Company>UVic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 factors  for the analysis of radiation exchange  in outdoor urban areas</dc:title>
  <dc:creator>sooland</dc:creator>
  <cp:lastModifiedBy>Sooland</cp:lastModifiedBy>
  <cp:revision>869</cp:revision>
  <dcterms:created xsi:type="dcterms:W3CDTF">2011-09-12T23:15:44Z</dcterms:created>
  <dcterms:modified xsi:type="dcterms:W3CDTF">2011-10-02T18:57:37Z</dcterms:modified>
</cp:coreProperties>
</file>