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1"/>
  </p:notesMasterIdLst>
  <p:sldIdLst>
    <p:sldId id="256" r:id="rId2"/>
    <p:sldId id="278" r:id="rId3"/>
    <p:sldId id="258" r:id="rId4"/>
    <p:sldId id="257" r:id="rId5"/>
    <p:sldId id="259" r:id="rId6"/>
    <p:sldId id="276" r:id="rId7"/>
    <p:sldId id="277" r:id="rId8"/>
    <p:sldId id="260" r:id="rId9"/>
    <p:sldId id="262" r:id="rId10"/>
    <p:sldId id="273" r:id="rId11"/>
    <p:sldId id="263" r:id="rId12"/>
    <p:sldId id="270" r:id="rId13"/>
    <p:sldId id="271" r:id="rId14"/>
    <p:sldId id="269" r:id="rId15"/>
    <p:sldId id="272" r:id="rId16"/>
    <p:sldId id="264" r:id="rId17"/>
    <p:sldId id="279" r:id="rId18"/>
    <p:sldId id="268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5F"/>
    <a:srgbClr val="0E204E"/>
    <a:srgbClr val="071A35"/>
    <a:srgbClr val="1C5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812" autoAdjust="0"/>
  </p:normalViewPr>
  <p:slideViewPr>
    <p:cSldViewPr snapToGrid="0" snapToObjects="1">
      <p:cViewPr>
        <p:scale>
          <a:sx n="90" d="100"/>
          <a:sy n="90" d="100"/>
        </p:scale>
        <p:origin x="-1888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8759C-87ED-904E-B647-4207BDD954F1}" type="datetimeFigureOut">
              <a:rPr lang="en-US" smtClean="0"/>
              <a:t>9/20/11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0DA3-DA8D-1E49-918F-3FC85DE2C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Platshållare för anteckninga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 dirty="0" err="1" smtClean="0"/>
              <a:t>Effects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climate</a:t>
            </a:r>
            <a:r>
              <a:rPr lang="sv-SE" dirty="0" smtClean="0"/>
              <a:t> </a:t>
            </a:r>
            <a:r>
              <a:rPr lang="sv-SE" dirty="0" err="1" smtClean="0"/>
              <a:t>change</a:t>
            </a:r>
            <a:r>
              <a:rPr lang="sv-SE" dirty="0" smtClean="0"/>
              <a:t> on </a:t>
            </a:r>
            <a:r>
              <a:rPr lang="sv-SE" dirty="0" err="1" smtClean="0"/>
              <a:t>vascular</a:t>
            </a:r>
            <a:r>
              <a:rPr lang="sv-SE" dirty="0" smtClean="0"/>
              <a:t> plants and </a:t>
            </a:r>
            <a:r>
              <a:rPr lang="sv-SE" dirty="0" err="1" smtClean="0"/>
              <a:t>bryophytes</a:t>
            </a:r>
            <a:r>
              <a:rPr lang="sv-SE" dirty="0" smtClean="0"/>
              <a:t>.</a:t>
            </a:r>
          </a:p>
        </p:txBody>
      </p:sp>
      <p:sp>
        <p:nvSpPr>
          <p:cNvPr id="24580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F52F69-962E-454A-A3F3-555D5D73CC46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picture</a:t>
            </a:r>
            <a:r>
              <a:rPr lang="sv-SE" dirty="0" smtClean="0"/>
              <a:t> shows a </a:t>
            </a:r>
            <a:r>
              <a:rPr lang="sv-SE" dirty="0" err="1" smtClean="0"/>
              <a:t>south</a:t>
            </a:r>
            <a:r>
              <a:rPr lang="sv-SE" dirty="0" smtClean="0"/>
              <a:t> </a:t>
            </a:r>
            <a:r>
              <a:rPr lang="sv-SE" dirty="0" err="1" smtClean="0"/>
              <a:t>facing</a:t>
            </a:r>
            <a:r>
              <a:rPr lang="sv-SE" dirty="0" smtClean="0"/>
              <a:t> </a:t>
            </a:r>
            <a:r>
              <a:rPr lang="sv-SE" dirty="0" err="1" smtClean="0"/>
              <a:t>slope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a </a:t>
            </a:r>
            <a:r>
              <a:rPr lang="sv-SE" dirty="0" err="1" smtClean="0"/>
              <a:t>high</a:t>
            </a:r>
            <a:r>
              <a:rPr lang="sv-SE" dirty="0" smtClean="0"/>
              <a:t> insolation and it </a:t>
            </a:r>
            <a:r>
              <a:rPr lang="sv-SE" dirty="0" err="1" smtClean="0"/>
              <a:t>therefore</a:t>
            </a:r>
            <a:r>
              <a:rPr lang="sv-SE" dirty="0" smtClean="0"/>
              <a:t> gets </a:t>
            </a:r>
            <a:r>
              <a:rPr lang="sv-SE" dirty="0" err="1" smtClean="0"/>
              <a:t>warmer</a:t>
            </a:r>
            <a:r>
              <a:rPr lang="sv-SE" dirty="0" smtClean="0"/>
              <a:t> </a:t>
            </a:r>
            <a:r>
              <a:rPr lang="sv-SE" dirty="0" err="1" smtClean="0"/>
              <a:t>than</a:t>
            </a:r>
            <a:r>
              <a:rPr lang="sv-SE" dirty="0" smtClean="0"/>
              <a:t> the </a:t>
            </a:r>
            <a:r>
              <a:rPr lang="sv-SE" dirty="0" err="1" smtClean="0"/>
              <a:t>surrounding</a:t>
            </a:r>
            <a:r>
              <a:rPr lang="sv-SE" dirty="0" smtClean="0"/>
              <a:t> landscape. </a:t>
            </a:r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leads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the </a:t>
            </a:r>
            <a:r>
              <a:rPr lang="sv-SE" dirty="0" err="1" smtClean="0"/>
              <a:t>survival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southernly</a:t>
            </a:r>
            <a:r>
              <a:rPr lang="sv-SE" dirty="0" smtClean="0"/>
              <a:t> </a:t>
            </a:r>
            <a:r>
              <a:rPr lang="sv-SE" dirty="0" err="1" smtClean="0"/>
              <a:t>distributed</a:t>
            </a:r>
            <a:r>
              <a:rPr lang="sv-SE" dirty="0" smtClean="0"/>
              <a:t> plants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favoured</a:t>
            </a:r>
            <a:r>
              <a:rPr lang="sv-SE" dirty="0" smtClean="0"/>
              <a:t> by a </a:t>
            </a:r>
            <a:r>
              <a:rPr lang="sv-SE" dirty="0" err="1" smtClean="0"/>
              <a:t>warmer</a:t>
            </a:r>
            <a:r>
              <a:rPr lang="sv-SE" dirty="0" smtClean="0"/>
              <a:t> </a:t>
            </a:r>
            <a:r>
              <a:rPr lang="sv-SE" dirty="0" err="1" smtClean="0"/>
              <a:t>climate</a:t>
            </a:r>
            <a:r>
              <a:rPr lang="sv-SE" dirty="0" smtClean="0"/>
              <a:t> and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doesn’t</a:t>
            </a:r>
            <a:r>
              <a:rPr lang="sv-SE" dirty="0" smtClean="0"/>
              <a:t> </a:t>
            </a:r>
            <a:r>
              <a:rPr lang="sv-SE" dirty="0" err="1" smtClean="0"/>
              <a:t>manage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exist</a:t>
            </a:r>
            <a:r>
              <a:rPr lang="sv-SE" dirty="0" smtClean="0"/>
              <a:t> in the </a:t>
            </a:r>
            <a:r>
              <a:rPr lang="sv-SE" dirty="0" err="1" smtClean="0"/>
              <a:t>colder</a:t>
            </a:r>
            <a:r>
              <a:rPr lang="sv-SE" dirty="0" smtClean="0"/>
              <a:t> </a:t>
            </a:r>
            <a:r>
              <a:rPr lang="sv-SE" dirty="0" err="1" smtClean="0"/>
              <a:t>surrounding</a:t>
            </a:r>
            <a:r>
              <a:rPr lang="sv-SE" dirty="0" smtClean="0"/>
              <a:t> landscapes. 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err="1" smtClean="0"/>
              <a:t>These</a:t>
            </a:r>
            <a:r>
              <a:rPr lang="sv-SE" dirty="0" smtClean="0"/>
              <a:t> populations </a:t>
            </a:r>
            <a:r>
              <a:rPr lang="sv-SE" dirty="0" err="1" smtClean="0"/>
              <a:t>constitute</a:t>
            </a:r>
            <a:r>
              <a:rPr lang="sv-SE" dirty="0" smtClean="0"/>
              <a:t> </a:t>
            </a:r>
            <a:r>
              <a:rPr lang="sv-SE" dirty="0" err="1" smtClean="0"/>
              <a:t>outposts</a:t>
            </a:r>
            <a:r>
              <a:rPr lang="sv-SE" dirty="0" smtClean="0"/>
              <a:t> </a:t>
            </a:r>
            <a:r>
              <a:rPr lang="sv-SE" dirty="0" err="1" smtClean="0"/>
              <a:t>isolated</a:t>
            </a:r>
            <a:r>
              <a:rPr lang="sv-SE" dirty="0" smtClean="0"/>
              <a:t> from the </a:t>
            </a:r>
            <a:r>
              <a:rPr lang="sv-SE" dirty="0" err="1" smtClean="0"/>
              <a:t>main</a:t>
            </a:r>
            <a:r>
              <a:rPr lang="sv-SE" dirty="0" smtClean="0"/>
              <a:t> distribution </a:t>
            </a:r>
            <a:r>
              <a:rPr lang="sv-SE" dirty="0" err="1" smtClean="0"/>
              <a:t>range</a:t>
            </a:r>
            <a:r>
              <a:rPr lang="sv-SE" dirty="0" smtClean="0"/>
              <a:t>. The </a:t>
            </a:r>
            <a:r>
              <a:rPr lang="sv-SE" dirty="0" err="1" smtClean="0"/>
              <a:t>location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these</a:t>
            </a:r>
            <a:r>
              <a:rPr lang="sv-SE" dirty="0" smtClean="0"/>
              <a:t> </a:t>
            </a:r>
            <a:r>
              <a:rPr lang="sv-SE" dirty="0" err="1" smtClean="0"/>
              <a:t>isolated</a:t>
            </a:r>
            <a:r>
              <a:rPr lang="sv-SE" dirty="0" smtClean="0"/>
              <a:t> populations is </a:t>
            </a:r>
            <a:r>
              <a:rPr lang="sv-SE" dirty="0" err="1" smtClean="0"/>
              <a:t>called</a:t>
            </a:r>
            <a:r>
              <a:rPr lang="sv-SE" dirty="0" smtClean="0"/>
              <a:t> </a:t>
            </a:r>
            <a:r>
              <a:rPr lang="sv-SE" dirty="0" err="1" smtClean="0"/>
              <a:t>refugia</a:t>
            </a:r>
            <a:r>
              <a:rPr lang="sv-SE" dirty="0" smtClean="0"/>
              <a:t>. For </a:t>
            </a:r>
            <a:r>
              <a:rPr lang="sv-SE" dirty="0" err="1" smtClean="0"/>
              <a:t>example</a:t>
            </a:r>
            <a:r>
              <a:rPr lang="sv-SE" dirty="0" smtClean="0"/>
              <a:t> </a:t>
            </a:r>
            <a:r>
              <a:rPr lang="sv-SE" dirty="0" err="1" smtClean="0"/>
              <a:t>there</a:t>
            </a:r>
            <a:r>
              <a:rPr lang="sv-SE" dirty="0" smtClean="0"/>
              <a:t> is a </a:t>
            </a:r>
            <a:r>
              <a:rPr lang="sv-SE" dirty="0" err="1" smtClean="0"/>
              <a:t>refugium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hazel</a:t>
            </a:r>
            <a:r>
              <a:rPr lang="sv-SE" dirty="0" smtClean="0"/>
              <a:t> on </a:t>
            </a:r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specific</a:t>
            </a:r>
            <a:r>
              <a:rPr lang="sv-SE" dirty="0" smtClean="0"/>
              <a:t> </a:t>
            </a:r>
            <a:r>
              <a:rPr lang="sv-SE" dirty="0" err="1" smtClean="0"/>
              <a:t>mountain</a:t>
            </a:r>
            <a:r>
              <a:rPr lang="sv-SE" dirty="0" smtClean="0"/>
              <a:t>. 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smtClean="0"/>
              <a:t>The </a:t>
            </a:r>
            <a:r>
              <a:rPr lang="sv-SE" dirty="0" err="1" smtClean="0"/>
              <a:t>study</a:t>
            </a:r>
            <a:r>
              <a:rPr lang="sv-SE" dirty="0" smtClean="0"/>
              <a:t> area lies on the </a:t>
            </a:r>
            <a:r>
              <a:rPr lang="sv-SE" dirty="0" err="1" smtClean="0"/>
              <a:t>range</a:t>
            </a:r>
            <a:r>
              <a:rPr lang="sv-SE" dirty="0" smtClean="0"/>
              <a:t> </a:t>
            </a:r>
            <a:r>
              <a:rPr lang="sv-SE" dirty="0" err="1" smtClean="0"/>
              <a:t>borders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several</a:t>
            </a:r>
            <a:r>
              <a:rPr lang="sv-SE" dirty="0" smtClean="0"/>
              <a:t> plants and </a:t>
            </a:r>
            <a:r>
              <a:rPr lang="sv-SE" dirty="0" err="1" smtClean="0"/>
              <a:t>due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the </a:t>
            </a:r>
            <a:r>
              <a:rPr lang="sv-SE" dirty="0" err="1" smtClean="0"/>
              <a:t>topography</a:t>
            </a:r>
            <a:r>
              <a:rPr lang="sv-SE" dirty="0" smtClean="0"/>
              <a:t> </a:t>
            </a:r>
            <a:r>
              <a:rPr lang="sv-SE" dirty="0" err="1" smtClean="0"/>
              <a:t>holds</a:t>
            </a:r>
            <a:r>
              <a:rPr lang="sv-SE" dirty="0" smtClean="0"/>
              <a:t> </a:t>
            </a:r>
            <a:r>
              <a:rPr lang="sv-SE" dirty="0" err="1" smtClean="0"/>
              <a:t>many</a:t>
            </a:r>
            <a:r>
              <a:rPr lang="sv-SE" dirty="0" smtClean="0"/>
              <a:t> </a:t>
            </a:r>
            <a:r>
              <a:rPr lang="sv-SE" dirty="0" err="1" smtClean="0"/>
              <a:t>refugia</a:t>
            </a:r>
            <a:r>
              <a:rPr lang="sv-SE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C0DA3-DA8D-1E49-918F-3FC85DE2CD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dirty="0" smtClean="0"/>
              <a:t>A central part </a:t>
            </a:r>
            <a:r>
              <a:rPr lang="sv-SE" dirty="0" err="1" smtClean="0"/>
              <a:t>of</a:t>
            </a:r>
            <a:r>
              <a:rPr lang="sv-SE" dirty="0" smtClean="0"/>
              <a:t> Johans </a:t>
            </a:r>
            <a:r>
              <a:rPr lang="sv-SE" dirty="0" err="1" smtClean="0"/>
              <a:t>phD-project</a:t>
            </a:r>
            <a:r>
              <a:rPr lang="sv-SE" dirty="0" smtClean="0"/>
              <a:t> is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study</a:t>
            </a:r>
            <a:r>
              <a:rPr lang="sv-SE" dirty="0" smtClean="0"/>
              <a:t> plant </a:t>
            </a:r>
            <a:r>
              <a:rPr lang="sv-SE" dirty="0" err="1" smtClean="0"/>
              <a:t>refugia</a:t>
            </a:r>
            <a:r>
              <a:rPr lang="sv-SE" dirty="0" smtClean="0"/>
              <a:t> in a </a:t>
            </a:r>
            <a:r>
              <a:rPr lang="sv-SE" dirty="0" err="1" smtClean="0"/>
              <a:t>changing</a:t>
            </a:r>
            <a:r>
              <a:rPr lang="sv-SE" dirty="0" smtClean="0"/>
              <a:t> </a:t>
            </a:r>
            <a:r>
              <a:rPr lang="sv-SE" dirty="0" err="1" smtClean="0"/>
              <a:t>climate</a:t>
            </a:r>
            <a:r>
              <a:rPr lang="sv-SE" dirty="0" smtClean="0"/>
              <a:t>. </a:t>
            </a:r>
          </a:p>
          <a:p>
            <a:pPr eaLnBrk="1" hangingPunct="1">
              <a:defRPr/>
            </a:pPr>
            <a:endParaRPr lang="sv-SE" dirty="0" smtClean="0"/>
          </a:p>
          <a:p>
            <a:pPr marL="228600" indent="-228600" eaLnBrk="1" hangingPunct="1">
              <a:buFontTx/>
              <a:buAutoNum type="alphaUcPeriod"/>
              <a:defRPr/>
            </a:pPr>
            <a:r>
              <a:rPr lang="sv-SE" dirty="0" err="1" smtClean="0"/>
              <a:t>How</a:t>
            </a:r>
            <a:r>
              <a:rPr lang="sv-SE" dirty="0" smtClean="0"/>
              <a:t> and </a:t>
            </a:r>
            <a:r>
              <a:rPr lang="sv-SE" dirty="0" err="1" smtClean="0"/>
              <a:t>where</a:t>
            </a:r>
            <a:r>
              <a:rPr lang="sv-SE" dirty="0" smtClean="0"/>
              <a:t> in the landscape </a:t>
            </a:r>
            <a:r>
              <a:rPr lang="sv-SE" dirty="0" err="1" smtClean="0"/>
              <a:t>will</a:t>
            </a:r>
            <a:r>
              <a:rPr lang="sv-SE" dirty="0" smtClean="0"/>
              <a:t> new </a:t>
            </a:r>
            <a:r>
              <a:rPr lang="sv-SE" dirty="0" err="1" smtClean="0"/>
              <a:t>refugia</a:t>
            </a:r>
            <a:r>
              <a:rPr lang="sv-SE" dirty="0" smtClean="0"/>
              <a:t> </a:t>
            </a:r>
            <a:r>
              <a:rPr lang="sv-SE" dirty="0" err="1" smtClean="0"/>
              <a:t>arise</a:t>
            </a:r>
            <a:r>
              <a:rPr lang="sv-SE" dirty="0" smtClean="0"/>
              <a:t> for </a:t>
            </a:r>
            <a:r>
              <a:rPr lang="sv-SE" dirty="0" err="1" smtClean="0"/>
              <a:t>northern</a:t>
            </a:r>
            <a:r>
              <a:rPr lang="sv-SE" dirty="0" smtClean="0"/>
              <a:t> species </a:t>
            </a:r>
            <a:r>
              <a:rPr lang="sv-SE" dirty="0" err="1" smtClean="0"/>
              <a:t>if</a:t>
            </a:r>
            <a:r>
              <a:rPr lang="sv-SE" dirty="0" smtClean="0"/>
              <a:t> the </a:t>
            </a:r>
            <a:r>
              <a:rPr lang="sv-SE" dirty="0" err="1" smtClean="0"/>
              <a:t>climate</a:t>
            </a:r>
            <a:r>
              <a:rPr lang="sv-SE" dirty="0" smtClean="0"/>
              <a:t> gets </a:t>
            </a:r>
            <a:r>
              <a:rPr lang="sv-SE" dirty="0" err="1" smtClean="0"/>
              <a:t>warmer</a:t>
            </a:r>
            <a:r>
              <a:rPr lang="sv-SE" dirty="0" smtClean="0"/>
              <a:t>?  The </a:t>
            </a:r>
            <a:r>
              <a:rPr lang="sv-SE" dirty="0" err="1" smtClean="0"/>
              <a:t>main</a:t>
            </a:r>
            <a:r>
              <a:rPr lang="sv-SE" dirty="0" smtClean="0"/>
              <a:t> population </a:t>
            </a:r>
            <a:r>
              <a:rPr lang="sv-SE" dirty="0" err="1" smtClean="0"/>
              <a:t>range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retract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the </a:t>
            </a:r>
          </a:p>
          <a:p>
            <a:pPr eaLnBrk="1" hangingPunct="1">
              <a:defRPr/>
            </a:pPr>
            <a:r>
              <a:rPr lang="sv-SE" dirty="0" err="1" smtClean="0"/>
              <a:t>north</a:t>
            </a:r>
            <a:r>
              <a:rPr lang="sv-SE" dirty="0" smtClean="0"/>
              <a:t> </a:t>
            </a:r>
            <a:r>
              <a:rPr lang="sv-SE" dirty="0" err="1" smtClean="0"/>
              <a:t>if</a:t>
            </a:r>
            <a:r>
              <a:rPr lang="sv-SE" dirty="0" smtClean="0"/>
              <a:t> it gets </a:t>
            </a:r>
            <a:r>
              <a:rPr lang="sv-SE" dirty="0" err="1" smtClean="0"/>
              <a:t>warmer</a:t>
            </a:r>
            <a:r>
              <a:rPr lang="sv-SE" dirty="0" smtClean="0"/>
              <a:t> 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suspect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refugia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arise</a:t>
            </a:r>
            <a:r>
              <a:rPr lang="sv-SE" dirty="0" smtClean="0"/>
              <a:t> at </a:t>
            </a:r>
            <a:r>
              <a:rPr lang="sv-SE" dirty="0" err="1" smtClean="0"/>
              <a:t>favourable</a:t>
            </a:r>
            <a:r>
              <a:rPr lang="sv-SE" dirty="0" smtClean="0"/>
              <a:t> </a:t>
            </a:r>
            <a:r>
              <a:rPr lang="sv-SE" dirty="0" err="1" smtClean="0"/>
              <a:t>places</a:t>
            </a:r>
            <a:r>
              <a:rPr lang="sv-SE" dirty="0" smtClean="0"/>
              <a:t> </a:t>
            </a:r>
            <a:r>
              <a:rPr lang="sv-SE" dirty="0" err="1" smtClean="0"/>
              <a:t>such</a:t>
            </a:r>
            <a:r>
              <a:rPr lang="sv-SE" dirty="0" smtClean="0"/>
              <a:t> as </a:t>
            </a:r>
            <a:r>
              <a:rPr lang="sv-SE" dirty="0" err="1" smtClean="0"/>
              <a:t>mountain</a:t>
            </a:r>
            <a:r>
              <a:rPr lang="sv-SE" dirty="0" smtClean="0"/>
              <a:t> sides.</a:t>
            </a:r>
          </a:p>
          <a:p>
            <a:pPr eaLnBrk="1" hangingPunct="1">
              <a:defRPr/>
            </a:pPr>
            <a:endParaRPr lang="sv-SE" dirty="0" smtClean="0"/>
          </a:p>
          <a:p>
            <a:pPr eaLnBrk="1" hangingPunct="1">
              <a:defRPr/>
            </a:pPr>
            <a:r>
              <a:rPr lang="sv-SE" dirty="0" smtClean="0"/>
              <a:t>B. </a:t>
            </a:r>
            <a:r>
              <a:rPr lang="sv-SE" dirty="0" err="1" smtClean="0"/>
              <a:t>What</a:t>
            </a:r>
            <a:r>
              <a:rPr lang="sv-SE" dirty="0" smtClean="0"/>
              <a:t> is the </a:t>
            </a:r>
            <a:r>
              <a:rPr lang="sv-SE" dirty="0" err="1" smtClean="0"/>
              <a:t>role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existing</a:t>
            </a:r>
            <a:r>
              <a:rPr lang="sv-SE" dirty="0" smtClean="0"/>
              <a:t> </a:t>
            </a:r>
            <a:r>
              <a:rPr lang="sv-SE" dirty="0" err="1" smtClean="0"/>
              <a:t>refugia</a:t>
            </a:r>
            <a:r>
              <a:rPr lang="sv-SE" dirty="0" smtClean="0"/>
              <a:t> </a:t>
            </a:r>
            <a:r>
              <a:rPr lang="sv-SE" dirty="0" err="1" smtClean="0"/>
              <a:t>if</a:t>
            </a:r>
            <a:r>
              <a:rPr lang="sv-SE" dirty="0" smtClean="0"/>
              <a:t> </a:t>
            </a:r>
            <a:r>
              <a:rPr lang="sv-SE" dirty="0" err="1" smtClean="0"/>
              <a:t>climate</a:t>
            </a:r>
            <a:r>
              <a:rPr lang="sv-SE" dirty="0" smtClean="0"/>
              <a:t> gets </a:t>
            </a:r>
            <a:r>
              <a:rPr lang="sv-SE" dirty="0" err="1" smtClean="0"/>
              <a:t>warmer</a:t>
            </a:r>
            <a:r>
              <a:rPr lang="sv-SE" dirty="0" smtClean="0"/>
              <a:t>? The distribution </a:t>
            </a:r>
            <a:r>
              <a:rPr lang="sv-SE" dirty="0" err="1" smtClean="0"/>
              <a:t>range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southernly</a:t>
            </a:r>
            <a:r>
              <a:rPr lang="sv-SE" dirty="0" smtClean="0"/>
              <a:t> </a:t>
            </a:r>
            <a:r>
              <a:rPr lang="sv-SE" dirty="0" err="1" smtClean="0"/>
              <a:t>distributed</a:t>
            </a:r>
            <a:r>
              <a:rPr lang="sv-SE" dirty="0" smtClean="0"/>
              <a:t> species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expand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the </a:t>
            </a:r>
            <a:r>
              <a:rPr lang="sv-SE" dirty="0" err="1" smtClean="0"/>
              <a:t>north</a:t>
            </a:r>
            <a:r>
              <a:rPr lang="sv-SE" dirty="0" smtClean="0"/>
              <a:t> </a:t>
            </a:r>
            <a:r>
              <a:rPr lang="sv-SE" dirty="0" err="1" smtClean="0"/>
              <a:t>if</a:t>
            </a:r>
            <a:r>
              <a:rPr lang="sv-SE" dirty="0" smtClean="0"/>
              <a:t> it gets </a:t>
            </a:r>
            <a:r>
              <a:rPr lang="sv-SE" dirty="0" err="1" smtClean="0"/>
              <a:t>warmer</a:t>
            </a:r>
            <a:r>
              <a:rPr lang="sv-SE" dirty="0" smtClean="0"/>
              <a:t> and </a:t>
            </a:r>
            <a:r>
              <a:rPr lang="sv-SE" dirty="0" err="1" smtClean="0"/>
              <a:t>gradually</a:t>
            </a:r>
            <a:r>
              <a:rPr lang="sv-SE" dirty="0" smtClean="0"/>
              <a:t> </a:t>
            </a:r>
            <a:r>
              <a:rPr lang="sv-SE" dirty="0" err="1" smtClean="0"/>
              <a:t>they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meet</a:t>
            </a:r>
            <a:r>
              <a:rPr lang="sv-SE" dirty="0" smtClean="0"/>
              <a:t> the populations in </a:t>
            </a:r>
            <a:r>
              <a:rPr lang="sv-SE" dirty="0" err="1" smtClean="0"/>
              <a:t>existing</a:t>
            </a:r>
            <a:r>
              <a:rPr lang="sv-SE" dirty="0" smtClean="0"/>
              <a:t> </a:t>
            </a:r>
            <a:r>
              <a:rPr lang="sv-SE" dirty="0" err="1" smtClean="0"/>
              <a:t>refugia</a:t>
            </a:r>
            <a:r>
              <a:rPr lang="sv-SE" dirty="0" smtClean="0"/>
              <a:t>.</a:t>
            </a:r>
          </a:p>
          <a:p>
            <a:pPr eaLnBrk="1" hangingPunct="1">
              <a:defRPr/>
            </a:pPr>
            <a:r>
              <a:rPr lang="sv-SE" dirty="0" err="1" smtClean="0"/>
              <a:t>When</a:t>
            </a:r>
            <a:r>
              <a:rPr lang="sv-SE" dirty="0" smtClean="0"/>
              <a:t> </a:t>
            </a:r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happens</a:t>
            </a:r>
            <a:r>
              <a:rPr lang="sv-SE" dirty="0" smtClean="0"/>
              <a:t>, </a:t>
            </a:r>
            <a:r>
              <a:rPr lang="sv-SE" dirty="0" err="1" smtClean="0"/>
              <a:t>how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the </a:t>
            </a:r>
            <a:r>
              <a:rPr lang="sv-SE" dirty="0" err="1" smtClean="0"/>
              <a:t>refugia</a:t>
            </a:r>
            <a:r>
              <a:rPr lang="sv-SE" dirty="0" smtClean="0"/>
              <a:t> </a:t>
            </a:r>
            <a:r>
              <a:rPr lang="sv-SE" dirty="0" err="1" smtClean="0"/>
              <a:t>contribute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the expansion </a:t>
            </a:r>
            <a:r>
              <a:rPr lang="sv-SE" dirty="0" err="1" smtClean="0"/>
              <a:t>of</a:t>
            </a:r>
            <a:r>
              <a:rPr lang="sv-SE" dirty="0" smtClean="0"/>
              <a:t> the population? Do </a:t>
            </a:r>
            <a:r>
              <a:rPr lang="sv-SE" dirty="0" err="1" smtClean="0"/>
              <a:t>refugial</a:t>
            </a:r>
            <a:r>
              <a:rPr lang="sv-SE" dirty="0" smtClean="0"/>
              <a:t> populations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evolved</a:t>
            </a:r>
            <a:r>
              <a:rPr lang="sv-SE" dirty="0" smtClean="0"/>
              <a:t> adaptions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missing</a:t>
            </a:r>
            <a:r>
              <a:rPr lang="sv-SE" dirty="0" smtClean="0"/>
              <a:t> in the </a:t>
            </a:r>
            <a:r>
              <a:rPr lang="sv-SE" dirty="0" err="1" smtClean="0"/>
              <a:t>main</a:t>
            </a:r>
            <a:r>
              <a:rPr lang="sv-SE" dirty="0" smtClean="0"/>
              <a:t> population? If so, </a:t>
            </a:r>
            <a:r>
              <a:rPr lang="sv-SE" dirty="0" err="1" smtClean="0"/>
              <a:t>how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affect</a:t>
            </a:r>
            <a:r>
              <a:rPr lang="sv-SE" dirty="0" smtClean="0"/>
              <a:t> the expansion? </a:t>
            </a:r>
            <a:endParaRPr lang="sv-SE" dirty="0"/>
          </a:p>
        </p:txBody>
      </p:sp>
      <p:sp>
        <p:nvSpPr>
          <p:cNvPr id="30724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405726-BAA8-47D1-B2C5-ED734BC1B5C7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F8595A-BE2F-4692-9B9D-549B4CEF5427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</p:spPr>
        <p:txBody>
          <a:bodyPr/>
          <a:lstStyle/>
          <a:p>
            <a:pPr eaLnBrk="1" hangingPunct="1"/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conduct</a:t>
            </a:r>
            <a:r>
              <a:rPr lang="sv-SE" dirty="0" smtClean="0"/>
              <a:t> </a:t>
            </a:r>
            <a:r>
              <a:rPr lang="sv-SE" dirty="0" err="1" smtClean="0"/>
              <a:t>field</a:t>
            </a:r>
            <a:r>
              <a:rPr lang="sv-SE" dirty="0" smtClean="0"/>
              <a:t> studies on different </a:t>
            </a:r>
            <a:r>
              <a:rPr lang="sv-SE" dirty="0" err="1" smtClean="0"/>
              <a:t>vascular</a:t>
            </a:r>
            <a:r>
              <a:rPr lang="sv-SE" dirty="0" smtClean="0"/>
              <a:t> plants and </a:t>
            </a:r>
            <a:r>
              <a:rPr lang="sv-SE" dirty="0" err="1" smtClean="0"/>
              <a:t>bryophytes</a:t>
            </a:r>
            <a:r>
              <a:rPr lang="sv-SE" dirty="0" smtClean="0"/>
              <a:t>. 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smtClean="0"/>
              <a:t>The </a:t>
            </a:r>
            <a:r>
              <a:rPr lang="sv-SE" dirty="0" err="1" smtClean="0"/>
              <a:t>aim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the </a:t>
            </a:r>
            <a:r>
              <a:rPr lang="sv-SE" dirty="0" err="1" smtClean="0"/>
              <a:t>field</a:t>
            </a:r>
            <a:r>
              <a:rPr lang="sv-SE" dirty="0" smtClean="0"/>
              <a:t> studies is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investigate</a:t>
            </a:r>
            <a:r>
              <a:rPr lang="sv-SE" dirty="0" smtClean="0"/>
              <a:t> plant populations </a:t>
            </a:r>
            <a:r>
              <a:rPr lang="sv-SE" dirty="0" err="1" smtClean="0"/>
              <a:t>along</a:t>
            </a:r>
            <a:r>
              <a:rPr lang="sv-SE" dirty="0" smtClean="0"/>
              <a:t> a </a:t>
            </a:r>
            <a:r>
              <a:rPr lang="sv-SE" dirty="0" err="1" smtClean="0"/>
              <a:t>climate</a:t>
            </a:r>
            <a:r>
              <a:rPr lang="sv-SE" dirty="0" smtClean="0"/>
              <a:t> gradient. </a:t>
            </a:r>
            <a:r>
              <a:rPr lang="sv-SE" dirty="0" err="1" smtClean="0"/>
              <a:t>This</a:t>
            </a:r>
            <a:r>
              <a:rPr lang="sv-SE" dirty="0" smtClean="0"/>
              <a:t> summer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made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inventories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all </a:t>
            </a:r>
            <a:r>
              <a:rPr lang="sv-SE" baseline="0" dirty="0" err="1" smtClean="0"/>
              <a:t>bryophytes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vascular</a:t>
            </a:r>
            <a:r>
              <a:rPr lang="sv-SE" baseline="0" dirty="0" smtClean="0"/>
              <a:t> plants </a:t>
            </a:r>
            <a:r>
              <a:rPr lang="sv-SE" baseline="0" dirty="0" err="1" smtClean="0"/>
              <a:t>within</a:t>
            </a:r>
            <a:r>
              <a:rPr lang="sv-SE" baseline="0" dirty="0" smtClean="0"/>
              <a:t> 25 m </a:t>
            </a:r>
            <a:r>
              <a:rPr lang="sv-SE" baseline="0" dirty="0" err="1" smtClean="0"/>
              <a:t>squares</a:t>
            </a:r>
            <a:r>
              <a:rPr lang="sv-SE" baseline="0" dirty="0" smtClean="0"/>
              <a:t> at </a:t>
            </a:r>
            <a:r>
              <a:rPr lang="sv-SE" baseline="0" dirty="0" err="1" smtClean="0"/>
              <a:t>south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north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facing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slopes</a:t>
            </a:r>
            <a:r>
              <a:rPr lang="sv-SE" baseline="0" dirty="0" smtClean="0"/>
              <a:t> (36 in total) in the </a:t>
            </a:r>
            <a:r>
              <a:rPr lang="sv-SE" baseline="0" dirty="0" err="1" smtClean="0"/>
              <a:t>study</a:t>
            </a:r>
            <a:r>
              <a:rPr lang="sv-SE" baseline="0" dirty="0" smtClean="0"/>
              <a:t> area. The </a:t>
            </a:r>
            <a:r>
              <a:rPr lang="sv-SE" baseline="0" dirty="0" err="1" smtClean="0"/>
              <a:t>inventories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continue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next</a:t>
            </a:r>
            <a:r>
              <a:rPr lang="sv-SE" baseline="0" dirty="0" smtClean="0"/>
              <a:t> summer. </a:t>
            </a:r>
            <a:r>
              <a:rPr lang="sv-SE" baseline="0" dirty="0" err="1" smtClean="0"/>
              <a:t>Which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these</a:t>
            </a:r>
            <a:r>
              <a:rPr lang="sv-SE" baseline="0" dirty="0" smtClean="0"/>
              <a:t> species </a:t>
            </a:r>
            <a:r>
              <a:rPr lang="sv-SE" baseline="0" dirty="0" err="1" smtClean="0"/>
              <a:t>prefers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south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facing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slopes</a:t>
            </a:r>
            <a:r>
              <a:rPr lang="sv-SE" baseline="0" dirty="0" smtClean="0"/>
              <a:t> (</a:t>
            </a:r>
            <a:r>
              <a:rPr lang="sv-SE" baseline="0" dirty="0" err="1" smtClean="0"/>
              <a:t>warm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local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climate</a:t>
            </a:r>
            <a:r>
              <a:rPr lang="sv-SE" baseline="0" dirty="0" smtClean="0"/>
              <a:t>) and </a:t>
            </a:r>
            <a:r>
              <a:rPr lang="sv-SE" baseline="0" dirty="0" err="1" smtClean="0"/>
              <a:t>which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prefers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north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facing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slopes</a:t>
            </a:r>
            <a:r>
              <a:rPr lang="sv-SE" baseline="0" dirty="0" smtClean="0"/>
              <a:t> (</a:t>
            </a:r>
            <a:r>
              <a:rPr lang="sv-SE" baseline="0" dirty="0" err="1" smtClean="0"/>
              <a:t>cold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local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climate</a:t>
            </a:r>
            <a:r>
              <a:rPr lang="sv-SE" baseline="0" dirty="0" smtClean="0"/>
              <a:t>)?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also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collected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soil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samples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other</a:t>
            </a:r>
            <a:r>
              <a:rPr lang="sv-SE" baseline="0" dirty="0" smtClean="0"/>
              <a:t> data (</a:t>
            </a:r>
            <a:r>
              <a:rPr lang="sv-SE" baseline="0" dirty="0" err="1" smtClean="0"/>
              <a:t>dead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wood</a:t>
            </a:r>
            <a:r>
              <a:rPr lang="sv-SE" baseline="0" dirty="0" smtClean="0"/>
              <a:t>, rocks, </a:t>
            </a:r>
            <a:r>
              <a:rPr lang="sv-SE" baseline="0" dirty="0" err="1" smtClean="0"/>
              <a:t>tree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height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density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example</a:t>
            </a:r>
            <a:r>
              <a:rPr lang="sv-SE" baseline="0" dirty="0" smtClean="0"/>
              <a:t>) from the </a:t>
            </a:r>
            <a:r>
              <a:rPr lang="sv-SE" baseline="0" dirty="0" err="1" smtClean="0"/>
              <a:t>localities</a:t>
            </a:r>
            <a:r>
              <a:rPr lang="sv-SE" baseline="0" dirty="0" smtClean="0"/>
              <a:t>.</a:t>
            </a:r>
          </a:p>
          <a:p>
            <a:pPr eaLnBrk="1" hangingPunct="1"/>
            <a:endParaRPr lang="sv-SE" baseline="0" dirty="0" smtClean="0"/>
          </a:p>
          <a:p>
            <a:pPr eaLnBrk="1" hangingPunct="1"/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placed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moss</a:t>
            </a:r>
            <a:r>
              <a:rPr lang="sv-SE" baseline="0" dirty="0" smtClean="0"/>
              <a:t> transplants at </a:t>
            </a:r>
            <a:r>
              <a:rPr lang="sv-SE" baseline="0" dirty="0" err="1" smtClean="0"/>
              <a:t>these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localities</a:t>
            </a:r>
            <a:r>
              <a:rPr lang="sv-SE" baseline="0" dirty="0" smtClean="0"/>
              <a:t> (2 </a:t>
            </a:r>
            <a:r>
              <a:rPr lang="sv-SE" baseline="0" dirty="0" err="1" smtClean="0"/>
              <a:t>northern</a:t>
            </a:r>
            <a:r>
              <a:rPr lang="sv-SE" baseline="0" dirty="0" smtClean="0"/>
              <a:t> species and 2 </a:t>
            </a:r>
            <a:r>
              <a:rPr lang="sv-SE" baseline="0" dirty="0" err="1" smtClean="0"/>
              <a:t>southern</a:t>
            </a:r>
            <a:r>
              <a:rPr lang="sv-SE" baseline="0" dirty="0" smtClean="0"/>
              <a:t> species). The </a:t>
            </a:r>
            <a:r>
              <a:rPr lang="sv-SE" baseline="0" dirty="0" err="1" smtClean="0"/>
              <a:t>aim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to</a:t>
            </a:r>
            <a:r>
              <a:rPr lang="sv-SE" baseline="0" dirty="0" smtClean="0"/>
              <a:t> </a:t>
            </a:r>
            <a:r>
              <a:rPr lang="sv-SE" dirty="0" err="1" smtClean="0"/>
              <a:t>compare</a:t>
            </a:r>
            <a:r>
              <a:rPr lang="sv-SE" dirty="0" smtClean="0"/>
              <a:t> </a:t>
            </a:r>
            <a:r>
              <a:rPr lang="sv-SE" dirty="0" err="1" smtClean="0"/>
              <a:t>growth</a:t>
            </a:r>
            <a:r>
              <a:rPr lang="sv-SE" dirty="0" smtClean="0"/>
              <a:t> and </a:t>
            </a:r>
            <a:r>
              <a:rPr lang="sv-SE" dirty="0" err="1" smtClean="0"/>
              <a:t>fertility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northern</a:t>
            </a:r>
            <a:r>
              <a:rPr lang="sv-SE" baseline="0" dirty="0" smtClean="0"/>
              <a:t> species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southern</a:t>
            </a:r>
            <a:r>
              <a:rPr lang="sv-SE" baseline="0" dirty="0" smtClean="0"/>
              <a:t> species. Do </a:t>
            </a:r>
            <a:r>
              <a:rPr lang="sv-SE" baseline="0" dirty="0" err="1" smtClean="0"/>
              <a:t>they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preference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south</a:t>
            </a:r>
            <a:r>
              <a:rPr lang="sv-SE" baseline="0" dirty="0" smtClean="0"/>
              <a:t> or </a:t>
            </a:r>
            <a:r>
              <a:rPr lang="sv-SE" baseline="0" dirty="0" err="1" smtClean="0"/>
              <a:t>north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facing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slopes</a:t>
            </a:r>
            <a:r>
              <a:rPr lang="sv-SE" baseline="0" dirty="0" smtClean="0"/>
              <a:t>?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smtClean="0"/>
              <a:t>The studies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lead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knowledge</a:t>
            </a:r>
            <a:r>
              <a:rPr lang="sv-SE" dirty="0" smtClean="0"/>
              <a:t> </a:t>
            </a:r>
            <a:r>
              <a:rPr lang="sv-SE" dirty="0" err="1" smtClean="0"/>
              <a:t>about</a:t>
            </a:r>
            <a:r>
              <a:rPr lang="sv-SE" dirty="0" smtClean="0"/>
              <a:t> distribution and </a:t>
            </a:r>
            <a:r>
              <a:rPr lang="sv-SE" dirty="0" err="1" smtClean="0"/>
              <a:t>growth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populations. 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err="1" smtClean="0"/>
              <a:t>With</a:t>
            </a:r>
            <a:r>
              <a:rPr lang="sv-SE" dirty="0" smtClean="0"/>
              <a:t> the </a:t>
            </a:r>
            <a:r>
              <a:rPr lang="sv-SE" dirty="0" err="1" smtClean="0"/>
              <a:t>help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climate</a:t>
            </a:r>
            <a:r>
              <a:rPr lang="sv-SE" dirty="0" smtClean="0"/>
              <a:t> </a:t>
            </a:r>
            <a:r>
              <a:rPr lang="sv-SE" dirty="0" err="1" smtClean="0"/>
              <a:t>models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also</a:t>
            </a:r>
            <a:r>
              <a:rPr lang="sv-SE" dirty="0" smtClean="0"/>
              <a:t> try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predict</a:t>
            </a:r>
            <a:r>
              <a:rPr lang="sv-SE" dirty="0" smtClean="0"/>
              <a:t> the </a:t>
            </a:r>
            <a:r>
              <a:rPr lang="sv-SE" dirty="0" err="1" smtClean="0"/>
              <a:t>future</a:t>
            </a:r>
            <a:r>
              <a:rPr lang="sv-SE" dirty="0" smtClean="0"/>
              <a:t> status </a:t>
            </a:r>
            <a:r>
              <a:rPr lang="sv-SE" dirty="0" err="1" smtClean="0"/>
              <a:t>of</a:t>
            </a:r>
            <a:r>
              <a:rPr lang="sv-SE" dirty="0" smtClean="0"/>
              <a:t> the populations.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Platshållare för anteckninga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 dirty="0" err="1" smtClean="0"/>
              <a:t>Why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these</a:t>
            </a:r>
            <a:r>
              <a:rPr lang="sv-SE" dirty="0" smtClean="0"/>
              <a:t> studies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value</a:t>
            </a:r>
            <a:r>
              <a:rPr lang="sv-SE" dirty="0" smtClean="0"/>
              <a:t>? </a:t>
            </a:r>
            <a:r>
              <a:rPr lang="sv-SE" dirty="0" err="1" smtClean="0"/>
              <a:t>This</a:t>
            </a:r>
            <a:r>
              <a:rPr lang="sv-SE" dirty="0" smtClean="0"/>
              <a:t> is </a:t>
            </a:r>
            <a:r>
              <a:rPr lang="sv-SE" dirty="0" err="1" smtClean="0"/>
              <a:t>important</a:t>
            </a:r>
            <a:r>
              <a:rPr lang="sv-SE" dirty="0" smtClean="0"/>
              <a:t> </a:t>
            </a:r>
            <a:r>
              <a:rPr lang="sv-SE" dirty="0" err="1" smtClean="0"/>
              <a:t>knowledge</a:t>
            </a:r>
            <a:r>
              <a:rPr lang="sv-SE" dirty="0" smtClean="0"/>
              <a:t> </a:t>
            </a:r>
            <a:r>
              <a:rPr lang="sv-SE" dirty="0" err="1" smtClean="0"/>
              <a:t>which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used</a:t>
            </a:r>
            <a:r>
              <a:rPr lang="sv-SE" dirty="0" smtClean="0"/>
              <a:t> in </a:t>
            </a:r>
            <a:r>
              <a:rPr lang="sv-SE" dirty="0" err="1" smtClean="0"/>
              <a:t>environmental</a:t>
            </a:r>
            <a:r>
              <a:rPr lang="sv-SE" dirty="0" smtClean="0"/>
              <a:t> planning and </a:t>
            </a:r>
            <a:r>
              <a:rPr lang="sv-SE" dirty="0" err="1" smtClean="0"/>
              <a:t>maybe</a:t>
            </a:r>
            <a:r>
              <a:rPr lang="sv-SE" dirty="0" smtClean="0"/>
              <a:t> in </a:t>
            </a:r>
            <a:r>
              <a:rPr lang="sv-SE" dirty="0" err="1" smtClean="0"/>
              <a:t>fields</a:t>
            </a:r>
            <a:r>
              <a:rPr lang="sv-SE" dirty="0" smtClean="0"/>
              <a:t> </a:t>
            </a:r>
            <a:r>
              <a:rPr lang="sv-SE" dirty="0" err="1" smtClean="0"/>
              <a:t>such</a:t>
            </a:r>
            <a:r>
              <a:rPr lang="sv-SE" dirty="0" smtClean="0"/>
              <a:t> as </a:t>
            </a:r>
            <a:r>
              <a:rPr lang="sv-SE" dirty="0" err="1" smtClean="0"/>
              <a:t>cultivation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forests</a:t>
            </a:r>
            <a:r>
              <a:rPr lang="sv-SE" dirty="0" smtClean="0"/>
              <a:t> and </a:t>
            </a:r>
            <a:r>
              <a:rPr lang="sv-SE" dirty="0" err="1" smtClean="0"/>
              <a:t>crops</a:t>
            </a:r>
            <a:r>
              <a:rPr lang="sv-SE" dirty="0" smtClean="0"/>
              <a:t>.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smtClean="0"/>
              <a:t>The studies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also</a:t>
            </a:r>
            <a:r>
              <a:rPr lang="sv-SE" dirty="0" smtClean="0"/>
              <a:t> be </a:t>
            </a:r>
            <a:r>
              <a:rPr lang="sv-SE" dirty="0" err="1" smtClean="0"/>
              <a:t>used</a:t>
            </a:r>
            <a:r>
              <a:rPr lang="sv-SE" dirty="0" smtClean="0"/>
              <a:t> in </a:t>
            </a:r>
            <a:r>
              <a:rPr lang="sv-SE" dirty="0" err="1" smtClean="0"/>
              <a:t>protection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nature</a:t>
            </a:r>
            <a:r>
              <a:rPr lang="sv-SE" dirty="0" smtClean="0"/>
              <a:t>. For </a:t>
            </a:r>
            <a:r>
              <a:rPr lang="sv-SE" dirty="0" err="1" smtClean="0"/>
              <a:t>example</a:t>
            </a:r>
            <a:r>
              <a:rPr lang="sv-SE" dirty="0" smtClean="0"/>
              <a:t>, </a:t>
            </a:r>
            <a:r>
              <a:rPr lang="sv-SE" dirty="0" err="1" smtClean="0"/>
              <a:t>this</a:t>
            </a:r>
            <a:r>
              <a:rPr lang="sv-SE" dirty="0" smtClean="0"/>
              <a:t> is the </a:t>
            </a:r>
            <a:r>
              <a:rPr lang="sv-SE" dirty="0" err="1" smtClean="0"/>
              <a:t>nature</a:t>
            </a:r>
            <a:r>
              <a:rPr lang="sv-SE" dirty="0" smtClean="0"/>
              <a:t> </a:t>
            </a:r>
            <a:r>
              <a:rPr lang="sv-SE" dirty="0" err="1" smtClean="0"/>
              <a:t>reserve</a:t>
            </a:r>
            <a:r>
              <a:rPr lang="sv-SE" dirty="0" smtClean="0"/>
              <a:t> </a:t>
            </a:r>
            <a:r>
              <a:rPr lang="sv-SE" dirty="0" err="1" smtClean="0"/>
              <a:t>Omneberget</a:t>
            </a:r>
            <a:r>
              <a:rPr lang="sv-SE" dirty="0" smtClean="0"/>
              <a:t> on a </a:t>
            </a:r>
            <a:r>
              <a:rPr lang="sv-SE" dirty="0" err="1" smtClean="0"/>
              <a:t>south</a:t>
            </a:r>
            <a:r>
              <a:rPr lang="sv-SE" dirty="0" smtClean="0"/>
              <a:t> </a:t>
            </a:r>
            <a:r>
              <a:rPr lang="sv-SE" dirty="0" err="1" smtClean="0"/>
              <a:t>facing</a:t>
            </a:r>
            <a:r>
              <a:rPr lang="sv-SE" dirty="0" smtClean="0"/>
              <a:t> </a:t>
            </a:r>
            <a:r>
              <a:rPr lang="sv-SE" dirty="0" err="1" smtClean="0"/>
              <a:t>slope</a:t>
            </a:r>
            <a:r>
              <a:rPr lang="sv-SE" dirty="0" smtClean="0"/>
              <a:t> in the </a:t>
            </a:r>
            <a:r>
              <a:rPr lang="sv-SE" dirty="0" err="1" smtClean="0"/>
              <a:t>study</a:t>
            </a:r>
            <a:r>
              <a:rPr lang="sv-SE" dirty="0" smtClean="0"/>
              <a:t> area. The </a:t>
            </a:r>
            <a:r>
              <a:rPr lang="sv-SE" dirty="0" err="1" smtClean="0"/>
              <a:t>aim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the </a:t>
            </a:r>
            <a:r>
              <a:rPr lang="sv-SE" dirty="0" err="1" smtClean="0"/>
              <a:t>reserve</a:t>
            </a:r>
            <a:r>
              <a:rPr lang="sv-SE" dirty="0" smtClean="0"/>
              <a:t> is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protect</a:t>
            </a:r>
            <a:r>
              <a:rPr lang="sv-SE" dirty="0" smtClean="0"/>
              <a:t> an area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refugia</a:t>
            </a:r>
            <a:r>
              <a:rPr lang="sv-SE" dirty="0" smtClean="0"/>
              <a:t> for species </a:t>
            </a:r>
            <a:r>
              <a:rPr lang="sv-SE" dirty="0" err="1" smtClean="0"/>
              <a:t>which</a:t>
            </a:r>
            <a:r>
              <a:rPr lang="sv-SE" dirty="0" smtClean="0"/>
              <a:t> </a:t>
            </a:r>
            <a:r>
              <a:rPr lang="sv-SE" dirty="0" err="1" smtClean="0"/>
              <a:t>prefers</a:t>
            </a:r>
            <a:r>
              <a:rPr lang="sv-SE" dirty="0" smtClean="0"/>
              <a:t> a </a:t>
            </a:r>
            <a:r>
              <a:rPr lang="sv-SE" dirty="0" err="1" smtClean="0"/>
              <a:t>warmer</a:t>
            </a:r>
            <a:r>
              <a:rPr lang="sv-SE" dirty="0" smtClean="0"/>
              <a:t> </a:t>
            </a:r>
            <a:r>
              <a:rPr lang="sv-SE" dirty="0" err="1" smtClean="0"/>
              <a:t>climate</a:t>
            </a:r>
            <a:r>
              <a:rPr lang="sv-SE" dirty="0" smtClean="0"/>
              <a:t>. 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err="1" smtClean="0"/>
              <a:t>Maybe</a:t>
            </a:r>
            <a:r>
              <a:rPr lang="sv-SE" dirty="0" smtClean="0"/>
              <a:t>, </a:t>
            </a:r>
            <a:r>
              <a:rPr lang="sv-SE" dirty="0" err="1" smtClean="0"/>
              <a:t>if</a:t>
            </a:r>
            <a:r>
              <a:rPr lang="sv-SE" dirty="0" smtClean="0"/>
              <a:t> the </a:t>
            </a:r>
            <a:r>
              <a:rPr lang="sv-SE" dirty="0" err="1" smtClean="0"/>
              <a:t>climate</a:t>
            </a:r>
            <a:r>
              <a:rPr lang="sv-SE" dirty="0" smtClean="0"/>
              <a:t> gets </a:t>
            </a:r>
            <a:r>
              <a:rPr lang="sv-SE" dirty="0" err="1" smtClean="0"/>
              <a:t>warmer</a:t>
            </a:r>
            <a:r>
              <a:rPr lang="sv-SE" dirty="0" smtClean="0"/>
              <a:t>,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should</a:t>
            </a:r>
            <a:r>
              <a:rPr lang="sv-SE" dirty="0" smtClean="0"/>
              <a:t>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protect</a:t>
            </a:r>
            <a:r>
              <a:rPr lang="sv-SE" dirty="0" smtClean="0"/>
              <a:t> </a:t>
            </a:r>
            <a:r>
              <a:rPr lang="sv-SE" dirty="0" err="1" smtClean="0"/>
              <a:t>north</a:t>
            </a:r>
            <a:r>
              <a:rPr lang="sv-SE" dirty="0" smtClean="0"/>
              <a:t> </a:t>
            </a:r>
            <a:r>
              <a:rPr lang="sv-SE" dirty="0" err="1" smtClean="0"/>
              <a:t>facing</a:t>
            </a:r>
            <a:r>
              <a:rPr lang="sv-SE" dirty="0" smtClean="0"/>
              <a:t> </a:t>
            </a:r>
            <a:r>
              <a:rPr lang="sv-SE" dirty="0" err="1" smtClean="0"/>
              <a:t>slopes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species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prefers</a:t>
            </a:r>
            <a:r>
              <a:rPr lang="sv-SE" dirty="0" smtClean="0"/>
              <a:t> a </a:t>
            </a:r>
            <a:r>
              <a:rPr lang="sv-SE" dirty="0" err="1" smtClean="0"/>
              <a:t>colder</a:t>
            </a:r>
            <a:r>
              <a:rPr lang="sv-SE" dirty="0" smtClean="0"/>
              <a:t> </a:t>
            </a:r>
            <a:r>
              <a:rPr lang="sv-SE" dirty="0" err="1" smtClean="0"/>
              <a:t>climate</a:t>
            </a:r>
            <a:r>
              <a:rPr lang="sv-SE" dirty="0" smtClean="0"/>
              <a:t>.</a:t>
            </a:r>
          </a:p>
        </p:txBody>
      </p:sp>
      <p:sp>
        <p:nvSpPr>
          <p:cNvPr id="37892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A64584-16D3-4C64-8B4D-1C186225BA29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5607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subtitle</a:t>
            </a:r>
            <a:r>
              <a:rPr lang="sv-SE" dirty="0" smtClean="0"/>
              <a:t> style</a:t>
            </a:r>
            <a:endParaRPr lang="en-US" dirty="0"/>
          </a:p>
        </p:txBody>
      </p:sp>
      <p:pic>
        <p:nvPicPr>
          <p:cNvPr id="5" name="Picture 4" descr="DSC_022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4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2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0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2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8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2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7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3DEC8-F5F3-894A-A83F-9B10BF5ECC48}" type="datetimeFigureOut">
              <a:rPr lang="en-US" smtClean="0"/>
              <a:t>9/20/11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EF1E6-2966-8440-AB95-F2607C7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5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ewUpMini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1" cy="101776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17766"/>
            <a:ext cx="9144000" cy="0"/>
          </a:xfrm>
          <a:prstGeom prst="line">
            <a:avLst/>
          </a:prstGeom>
          <a:ln>
            <a:solidFill>
              <a:srgbClr val="1C51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reativeCommons_Attribution_Licens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0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1C512C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"/><Relationship Id="rId3" Type="http://schemas.openxmlformats.org/officeDocument/2006/relationships/image" Target="../media/image33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"/><Relationship Id="rId3" Type="http://schemas.openxmlformats.org/officeDocument/2006/relationships/image" Target="../media/image35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25607"/>
            <a:ext cx="9144000" cy="1470025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525607"/>
            <a:ext cx="9143999" cy="1470025"/>
          </a:xfrm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rgbClr val="1C512C"/>
                </a:solidFill>
              </a:rPr>
              <a:t>Spatially distributed temperature, topographic heterogeneity and ecosystem </a:t>
            </a:r>
            <a:r>
              <a:rPr lang="en-US" sz="2100" dirty="0" err="1">
                <a:solidFill>
                  <a:srgbClr val="1C512C"/>
                </a:solidFill>
              </a:rPr>
              <a:t>refugia</a:t>
            </a:r>
            <a:r>
              <a:rPr lang="en-US" sz="2100" dirty="0">
                <a:solidFill>
                  <a:srgbClr val="1C512C"/>
                </a:solidFill>
              </a:rPr>
              <a:t> in a changing </a:t>
            </a:r>
            <a:r>
              <a:rPr lang="en-US" sz="2100" dirty="0" smtClean="0">
                <a:solidFill>
                  <a:srgbClr val="1C512C"/>
                </a:solidFill>
              </a:rPr>
              <a:t>climate</a:t>
            </a:r>
            <a:r>
              <a:rPr lang="en-US" sz="2100" dirty="0" smtClean="0">
                <a:solidFill>
                  <a:srgbClr val="1C512C"/>
                </a:solidFill>
                <a:effectLst/>
              </a:rPr>
              <a:t> </a:t>
            </a:r>
            <a:endParaRPr lang="en-US" sz="2100" dirty="0">
              <a:solidFill>
                <a:srgbClr val="1C512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281430"/>
            <a:ext cx="6400800" cy="1576570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Nikki Vercauteren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Johan Dahlberg</a:t>
            </a:r>
          </a:p>
          <a:p>
            <a:r>
              <a:rPr lang="en-US" sz="2000" b="1" smtClean="0">
                <a:solidFill>
                  <a:schemeClr val="tx1"/>
                </a:solidFill>
              </a:rPr>
              <a:t>Norris Lam</a:t>
            </a: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Georgia </a:t>
            </a:r>
            <a:r>
              <a:rPr lang="en-US" sz="2000" b="1" dirty="0" err="1" smtClean="0">
                <a:solidFill>
                  <a:schemeClr val="tx1"/>
                </a:solidFill>
              </a:rPr>
              <a:t>Destouni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err="1" smtClean="0">
                <a:solidFill>
                  <a:schemeClr val="tx1"/>
                </a:solidFill>
              </a:rPr>
              <a:t>Kristoffer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Hylander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04" y="5319155"/>
            <a:ext cx="1511300" cy="1333500"/>
          </a:xfrm>
          <a:prstGeom prst="rect">
            <a:avLst/>
          </a:prstGeom>
          <a:solidFill>
            <a:srgbClr val="0E204E">
              <a:alpha val="49000"/>
            </a:srgbClr>
          </a:solidFill>
        </p:spPr>
      </p:pic>
      <p:grpSp>
        <p:nvGrpSpPr>
          <p:cNvPr id="3" name="Group 2"/>
          <p:cNvGrpSpPr/>
          <p:nvPr/>
        </p:nvGrpSpPr>
        <p:grpSpPr>
          <a:xfrm>
            <a:off x="6877647" y="5294026"/>
            <a:ext cx="2127417" cy="1432484"/>
            <a:chOff x="6877647" y="5294026"/>
            <a:chExt cx="2127417" cy="1432484"/>
          </a:xfrm>
        </p:grpSpPr>
        <p:sp>
          <p:nvSpPr>
            <p:cNvPr id="11" name="Rectangle 10"/>
            <p:cNvSpPr/>
            <p:nvPr/>
          </p:nvSpPr>
          <p:spPr>
            <a:xfrm>
              <a:off x="6877647" y="5294026"/>
              <a:ext cx="2127417" cy="1419606"/>
            </a:xfrm>
            <a:prstGeom prst="rect">
              <a:avLst/>
            </a:prstGeom>
            <a:solidFill>
              <a:srgbClr val="0E204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logo-neg-engelsk_stor_150dpi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3601" y="5294026"/>
              <a:ext cx="1498599" cy="1432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39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insolation</a:t>
            </a:r>
            <a:endParaRPr lang="en-US" dirty="0"/>
          </a:p>
        </p:txBody>
      </p:sp>
      <p:pic>
        <p:nvPicPr>
          <p:cNvPr id="4" name="Content Placeholder 3" descr="InsolationJune.ti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524000"/>
            <a:ext cx="6270462" cy="4586111"/>
          </a:xfrm>
        </p:spPr>
      </p:pic>
      <p:pic>
        <p:nvPicPr>
          <p:cNvPr id="5" name="Picture 4" descr="InsolationJune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887" y="2511777"/>
            <a:ext cx="1776053" cy="211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7887" y="3172558"/>
            <a:ext cx="20461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Insolation [WH/m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85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measurements</a:t>
            </a:r>
            <a:endParaRPr lang="en-US" dirty="0"/>
          </a:p>
        </p:txBody>
      </p:sp>
      <p:pic>
        <p:nvPicPr>
          <p:cNvPr id="4" name="Content Placeholder 3" descr="TempMayW4.ti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00" y="1296945"/>
            <a:ext cx="5691011" cy="4735686"/>
          </a:xfrm>
        </p:spPr>
      </p:pic>
      <p:pic>
        <p:nvPicPr>
          <p:cNvPr id="5" name="Picture 4" descr="TempMayW4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7400" y="2222500"/>
            <a:ext cx="1549400" cy="309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97900" y="2472323"/>
            <a:ext cx="366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[C]</a:t>
            </a:r>
            <a:endParaRPr lang="en-US" sz="1200" b="1" dirty="0"/>
          </a:p>
        </p:txBody>
      </p:sp>
      <p:pic>
        <p:nvPicPr>
          <p:cNvPr id="3" name="Picture 2" descr="DEMSensors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7399" y="5321300"/>
            <a:ext cx="1826557" cy="859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0467" y="5754092"/>
            <a:ext cx="41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Flat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73100" y="6049627"/>
            <a:ext cx="531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Altitude of the sensors is between 7 m and 400 m </a:t>
            </a:r>
            <a:r>
              <a:rPr lang="en-US" dirty="0" err="1" smtClean="0"/>
              <a:t>a.s.l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24580" y="6418959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Effect of the sea is dominant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5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Diurnal temperature variations</a:t>
            </a:r>
            <a:endParaRPr lang="en-US" dirty="0"/>
          </a:p>
        </p:txBody>
      </p:sp>
      <p:pic>
        <p:nvPicPr>
          <p:cNvPr id="10" name="Picture 9" descr="AmplitudeTempAirJun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695" y="2681111"/>
            <a:ext cx="1271411" cy="3091515"/>
          </a:xfrm>
          <a:prstGeom prst="rect">
            <a:avLst/>
          </a:prstGeom>
        </p:spPr>
      </p:pic>
      <p:pic>
        <p:nvPicPr>
          <p:cNvPr id="9" name="Content Placeholder 8" descr="AmplitudeTempAirJune.tif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94" y="1593333"/>
            <a:ext cx="6649549" cy="4614332"/>
          </a:xfrm>
        </p:spPr>
      </p:pic>
      <p:sp>
        <p:nvSpPr>
          <p:cNvPr id="6" name="TextBox 5"/>
          <p:cNvSpPr txBox="1"/>
          <p:nvPr/>
        </p:nvSpPr>
        <p:spPr>
          <a:xfrm>
            <a:off x="7167030" y="4246222"/>
            <a:ext cx="19882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Average daily insolation</a:t>
            </a:r>
          </a:p>
          <a:p>
            <a:r>
              <a:rPr lang="en-US" sz="1400" b="1" dirty="0" smtClean="0"/>
              <a:t>[WH/m2]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93334" y="1135670"/>
            <a:ext cx="405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June, diurnal variation of air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7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Diurnal temperature variations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95779" y="1139335"/>
            <a:ext cx="449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June, diurnal variation of ground temperature</a:t>
            </a:r>
            <a:endParaRPr lang="en-US" dirty="0"/>
          </a:p>
        </p:txBody>
      </p:sp>
      <p:pic>
        <p:nvPicPr>
          <p:cNvPr id="8" name="Content Placeholder 7" descr="AmplitudeTempGroundJune.ti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00" y="1678000"/>
            <a:ext cx="6664849" cy="4573222"/>
          </a:xfrm>
        </p:spPr>
      </p:pic>
      <p:pic>
        <p:nvPicPr>
          <p:cNvPr id="9" name="Picture 8" descr="AmplitudeTempGroundJune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7030" y="2384776"/>
            <a:ext cx="1779414" cy="3626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7030" y="4266832"/>
            <a:ext cx="19882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Average daily insolation</a:t>
            </a:r>
          </a:p>
          <a:p>
            <a:r>
              <a:rPr lang="en-US" sz="1400" b="1" dirty="0" smtClean="0"/>
              <a:t>[WH/m2]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6183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648998"/>
          </a:xfrm>
        </p:spPr>
        <p:txBody>
          <a:bodyPr>
            <a:noAutofit/>
          </a:bodyPr>
          <a:lstStyle/>
          <a:p>
            <a:r>
              <a:rPr lang="en-US" sz="2600" dirty="0" smtClean="0"/>
              <a:t>Examples of averaged diurnal temperature</a:t>
            </a:r>
            <a:endParaRPr lang="en-US" sz="2600" dirty="0"/>
          </a:p>
        </p:txBody>
      </p:sp>
      <p:pic>
        <p:nvPicPr>
          <p:cNvPr id="10" name="Picture 9" descr="Daily1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112" y="1882423"/>
            <a:ext cx="4339330" cy="4353077"/>
          </a:xfrm>
          <a:prstGeom prst="rect">
            <a:avLst/>
          </a:prstGeom>
        </p:spPr>
      </p:pic>
      <p:pic>
        <p:nvPicPr>
          <p:cNvPr id="12" name="Content Placeholder 11" descr="Daily45.tif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7" r="-1077"/>
          <a:stretch/>
        </p:blipFill>
        <p:spPr>
          <a:xfrm>
            <a:off x="83558" y="1896534"/>
            <a:ext cx="4396554" cy="4312355"/>
          </a:xfrm>
        </p:spPr>
      </p:pic>
      <p:sp>
        <p:nvSpPr>
          <p:cNvPr id="13" name="TextBox 12"/>
          <p:cNvSpPr txBox="1"/>
          <p:nvPr/>
        </p:nvSpPr>
        <p:spPr>
          <a:xfrm>
            <a:off x="1762031" y="1480445"/>
            <a:ext cx="109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shore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06444" y="1436891"/>
            <a:ext cx="77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Inland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4322" y="6306445"/>
            <a:ext cx="755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Averaged diurnal variations of temperature during the month of </a:t>
            </a:r>
            <a:r>
              <a:rPr lang="en-US" dirty="0" err="1" smtClean="0"/>
              <a:t>june</a:t>
            </a:r>
            <a:r>
              <a:rPr lang="en-US" dirty="0" smtClean="0"/>
              <a:t> at 2 sites.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5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648998"/>
          </a:xfrm>
        </p:spPr>
        <p:txBody>
          <a:bodyPr>
            <a:noAutofit/>
          </a:bodyPr>
          <a:lstStyle/>
          <a:p>
            <a:r>
              <a:rPr lang="en-US" sz="2800" dirty="0" smtClean="0"/>
              <a:t>Factors controlling temperature variations </a:t>
            </a:r>
            <a:endParaRPr lang="en-US" sz="2800" dirty="0"/>
          </a:p>
        </p:txBody>
      </p:sp>
      <p:pic>
        <p:nvPicPr>
          <p:cNvPr id="5" name="Content Placeholder 4" descr="AmplTempSea.ti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60" r="-2081"/>
          <a:stretch/>
        </p:blipFill>
        <p:spPr>
          <a:xfrm>
            <a:off x="4656666" y="1600200"/>
            <a:ext cx="4072238" cy="3832578"/>
          </a:xfrm>
        </p:spPr>
      </p:pic>
      <p:pic>
        <p:nvPicPr>
          <p:cNvPr id="4" name="Picture 3" descr="AmplTempInso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77" y="1600200"/>
            <a:ext cx="3840664" cy="3832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555" y="5644442"/>
            <a:ext cx="3564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 correlation between the daily insolation and the air temperature diurnal variation (ground: 27%)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05928" y="5613399"/>
            <a:ext cx="3682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58% correlation between the distance to the sea and the air temperature diurnal variation (ground: 10%)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23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Both insolation and distance to the sea control the response of local temperature variations.</a:t>
            </a:r>
          </a:p>
          <a:p>
            <a:endParaRPr lang="en-US" dirty="0" smtClean="0"/>
          </a:p>
          <a:p>
            <a:r>
              <a:rPr lang="en-US" dirty="0" smtClean="0"/>
              <a:t>On long time scale, the presence of the sea regulates the coastal temperature leading to warmer spring temperatures by the coast.</a:t>
            </a:r>
          </a:p>
          <a:p>
            <a:endParaRPr lang="en-US" dirty="0" smtClean="0"/>
          </a:p>
          <a:p>
            <a:r>
              <a:rPr lang="en-US" dirty="0" smtClean="0"/>
              <a:t>On daily timescales, the presence of the sea dampens the diurnal temperature variations. </a:t>
            </a:r>
          </a:p>
        </p:txBody>
      </p:sp>
    </p:spTree>
    <p:extLst>
      <p:ext uri="{BB962C8B-B14F-4D97-AF65-F5344CB8AC3E}">
        <p14:creationId xmlns:p14="http://schemas.microsoft.com/office/powerpoint/2010/main" val="152776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Gathering several months of temperature data, we will look at the time delay between maximal insolation and maximal temperature (monthly scale)</a:t>
            </a:r>
          </a:p>
          <a:p>
            <a:endParaRPr lang="en-US" dirty="0" smtClean="0"/>
          </a:p>
          <a:p>
            <a:r>
              <a:rPr lang="en-US" dirty="0" smtClean="0"/>
              <a:t>How is this time delay dependent on the distance to the sea?</a:t>
            </a:r>
          </a:p>
          <a:p>
            <a:endParaRPr lang="en-US" dirty="0" smtClean="0"/>
          </a:p>
          <a:p>
            <a:r>
              <a:rPr lang="en-US" dirty="0" smtClean="0"/>
              <a:t>Modeling the combined response of local temperature to the insolation and to the distance to the sea can help downscale large scale temperature series, but also maybe diurnal temperature maxima.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2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445" y="1261906"/>
            <a:ext cx="7318022" cy="536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 1"/>
          <p:cNvSpPr/>
          <p:nvPr/>
        </p:nvSpPr>
        <p:spPr>
          <a:xfrm>
            <a:off x="3738563" y="4927072"/>
            <a:ext cx="925713" cy="45720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scene3d>
            <a:camera prst="orthographicFront">
              <a:rot lat="0" lon="0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6489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C512C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/>
              <a:t>Protected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1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loudBerry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295400" y="1155700"/>
            <a:ext cx="151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Thank you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0200" y="3771900"/>
            <a:ext cx="161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Questions?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9" name="Picture 8" descr="logo-neg-engelsk_stor_150dp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418" y="207168"/>
            <a:ext cx="2117482" cy="20240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" y="6330434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Contact: </a:t>
            </a:r>
            <a:r>
              <a:rPr lang="en-US" b="1" dirty="0" err="1" smtClean="0">
                <a:solidFill>
                  <a:srgbClr val="FFFFFF"/>
                </a:solidFill>
              </a:rPr>
              <a:t>Nikki.vercauteren@natgeo.su.se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Ecological </a:t>
            </a:r>
            <a:r>
              <a:rPr lang="en-US" dirty="0" err="1" smtClean="0"/>
              <a:t>refugia</a:t>
            </a:r>
            <a:r>
              <a:rPr lang="en-US" dirty="0" smtClean="0"/>
              <a:t>: small scale temperature heterogeneity can lead to the presence of </a:t>
            </a:r>
            <a:r>
              <a:rPr lang="en-US" dirty="0" err="1" smtClean="0"/>
              <a:t>refugia</a:t>
            </a:r>
            <a:r>
              <a:rPr lang="en-US" dirty="0" smtClean="0"/>
              <a:t> for species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Topography (North slope or south slopes, shading…) controls the local temperature to a large extent 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3154693" y="3533336"/>
            <a:ext cx="809158" cy="7885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963851" y="3533336"/>
            <a:ext cx="1270071" cy="9217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4813980" y="2662804"/>
            <a:ext cx="1095948" cy="1112438"/>
            <a:chOff x="4813980" y="2662804"/>
            <a:chExt cx="1095948" cy="1112438"/>
          </a:xfrm>
        </p:grpSpPr>
        <p:sp>
          <p:nvSpPr>
            <p:cNvPr id="11" name="Oval 10"/>
            <p:cNvSpPr/>
            <p:nvPr/>
          </p:nvSpPr>
          <p:spPr bwMode="auto">
            <a:xfrm>
              <a:off x="5233922" y="2990534"/>
              <a:ext cx="389215" cy="39942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11" charset="0"/>
                <a:ea typeface="Arial" pitchFamily="-111" charset="0"/>
                <a:cs typeface="Arial" pitchFamily="-111" charset="0"/>
              </a:endParaRPr>
            </a:p>
          </p:txBody>
        </p:sp>
        <p:cxnSp>
          <p:nvCxnSpPr>
            <p:cNvPr id="13" name="Curved Connector 12"/>
            <p:cNvCxnSpPr/>
            <p:nvPr/>
          </p:nvCxnSpPr>
          <p:spPr bwMode="auto">
            <a:xfrm flipV="1">
              <a:off x="5694835" y="2826669"/>
              <a:ext cx="215093" cy="163865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D5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Curved Connector 28"/>
            <p:cNvCxnSpPr/>
            <p:nvPr/>
          </p:nvCxnSpPr>
          <p:spPr bwMode="auto">
            <a:xfrm rot="16200000" flipV="1">
              <a:off x="5269783" y="2749854"/>
              <a:ext cx="256039" cy="8194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D5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Curved Connector 30"/>
            <p:cNvCxnSpPr/>
            <p:nvPr/>
          </p:nvCxnSpPr>
          <p:spPr bwMode="auto">
            <a:xfrm rot="10800000">
              <a:off x="4813980" y="2990534"/>
              <a:ext cx="419943" cy="12289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D5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Curved Connector 32"/>
            <p:cNvCxnSpPr/>
            <p:nvPr/>
          </p:nvCxnSpPr>
          <p:spPr bwMode="auto">
            <a:xfrm rot="5400000">
              <a:off x="4931779" y="3313133"/>
              <a:ext cx="235556" cy="20485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D5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Curved Connector 34"/>
            <p:cNvCxnSpPr/>
            <p:nvPr/>
          </p:nvCxnSpPr>
          <p:spPr bwMode="auto">
            <a:xfrm rot="5400000">
              <a:off x="5249304" y="3579423"/>
              <a:ext cx="378938" cy="1270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D5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Curved Connector 36"/>
            <p:cNvCxnSpPr/>
            <p:nvPr/>
          </p:nvCxnSpPr>
          <p:spPr bwMode="auto">
            <a:xfrm rot="16200000" flipH="1">
              <a:off x="5684603" y="3308011"/>
              <a:ext cx="235556" cy="215093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D5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ight Arrow 37"/>
          <p:cNvSpPr/>
          <p:nvPr/>
        </p:nvSpPr>
        <p:spPr bwMode="auto">
          <a:xfrm>
            <a:off x="1152282" y="6105706"/>
            <a:ext cx="460913" cy="20135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1" charset="0"/>
              <a:ea typeface="Arial" pitchFamily="-111" charset="0"/>
              <a:cs typeface="Arial" pitchFamily="-111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82046" y="5958348"/>
            <a:ext cx="621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 we use topographic information to downscale climatic temperature series?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992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C:\Users\dahlberg\Documents\Presentationer\20110225\varart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725" y="3657600"/>
            <a:ext cx="43434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C:\Users\dahlberg\Documents\Presentationer\20110225\Timmia_austria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77963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ruta 2"/>
          <p:cNvSpPr txBox="1">
            <a:spLocks noChangeArrowheads="1"/>
          </p:cNvSpPr>
          <p:nvPr/>
        </p:nvSpPr>
        <p:spPr bwMode="auto">
          <a:xfrm>
            <a:off x="533400" y="1004888"/>
            <a:ext cx="1725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400"/>
              <a:t>Bryophytes</a:t>
            </a:r>
          </a:p>
        </p:txBody>
      </p:sp>
      <p:sp>
        <p:nvSpPr>
          <p:cNvPr id="5126" name="textruta 3"/>
          <p:cNvSpPr txBox="1">
            <a:spLocks noChangeArrowheads="1"/>
          </p:cNvSpPr>
          <p:nvPr/>
        </p:nvSpPr>
        <p:spPr bwMode="auto">
          <a:xfrm>
            <a:off x="6605588" y="3195638"/>
            <a:ext cx="2268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400"/>
              <a:t>Vascular plants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Climate change effect on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0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South and </a:t>
            </a:r>
            <a:r>
              <a:rPr lang="sv-SE" dirty="0" err="1"/>
              <a:t>north</a:t>
            </a:r>
            <a:r>
              <a:rPr lang="sv-SE" dirty="0"/>
              <a:t> </a:t>
            </a:r>
            <a:r>
              <a:rPr lang="sv-SE" dirty="0" err="1"/>
              <a:t>facing</a:t>
            </a:r>
            <a:r>
              <a:rPr lang="sv-SE" dirty="0"/>
              <a:t> </a:t>
            </a:r>
            <a:r>
              <a:rPr lang="sv-SE" dirty="0" err="1" smtClean="0"/>
              <a:t>slopes</a:t>
            </a:r>
            <a:endParaRPr lang="en-US" dirty="0"/>
          </a:p>
        </p:txBody>
      </p:sp>
      <p:pic>
        <p:nvPicPr>
          <p:cNvPr id="4" name="Picture 2" descr="DSCN508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58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49250" y="4619625"/>
            <a:ext cx="3540125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sv-SE" sz="2400" dirty="0" err="1">
                <a:cs typeface="+mn-cs"/>
              </a:rPr>
              <a:t>Warmer</a:t>
            </a:r>
            <a:r>
              <a:rPr lang="sv-SE" sz="2400" dirty="0">
                <a:cs typeface="+mn-cs"/>
              </a:rPr>
              <a:t> </a:t>
            </a:r>
            <a:r>
              <a:rPr lang="sv-SE" sz="2400" dirty="0" err="1">
                <a:cs typeface="+mn-cs"/>
              </a:rPr>
              <a:t>climate</a:t>
            </a:r>
            <a:endParaRPr lang="sv-SE" sz="2400" dirty="0">
              <a:cs typeface="+mn-cs"/>
            </a:endParaRPr>
          </a:p>
          <a:p>
            <a:pPr>
              <a:defRPr/>
            </a:pPr>
            <a:endParaRPr lang="sv-SE" sz="2400" dirty="0">
              <a:cs typeface="+mn-cs"/>
            </a:endParaRPr>
          </a:p>
          <a:p>
            <a:pPr>
              <a:defRPr/>
            </a:pPr>
            <a:r>
              <a:rPr lang="sv-SE" sz="2400" dirty="0" err="1">
                <a:cs typeface="+mn-cs"/>
              </a:rPr>
              <a:t>Northern</a:t>
            </a:r>
            <a:r>
              <a:rPr lang="sv-SE" sz="2400" dirty="0">
                <a:cs typeface="+mn-cs"/>
              </a:rPr>
              <a:t> species</a:t>
            </a:r>
          </a:p>
          <a:p>
            <a:pPr>
              <a:defRPr/>
            </a:pPr>
            <a:endParaRPr lang="sv-SE" sz="2400" dirty="0">
              <a:cs typeface="+mn-cs"/>
            </a:endParaRPr>
          </a:p>
          <a:p>
            <a:pPr>
              <a:defRPr/>
            </a:pPr>
            <a:r>
              <a:rPr lang="sv-SE" sz="2400" dirty="0" err="1">
                <a:cs typeface="+mn-cs"/>
              </a:rPr>
              <a:t>Location</a:t>
            </a:r>
            <a:r>
              <a:rPr lang="sv-SE" sz="2400" dirty="0">
                <a:cs typeface="+mn-cs"/>
              </a:rPr>
              <a:t> </a:t>
            </a:r>
            <a:r>
              <a:rPr lang="sv-SE" sz="2400" dirty="0" err="1">
                <a:cs typeface="+mn-cs"/>
              </a:rPr>
              <a:t>of</a:t>
            </a:r>
            <a:r>
              <a:rPr lang="sv-SE" sz="2400" dirty="0">
                <a:cs typeface="+mn-cs"/>
              </a:rPr>
              <a:t> new </a:t>
            </a:r>
            <a:r>
              <a:rPr lang="sv-SE" sz="2400" dirty="0" err="1">
                <a:cs typeface="+mn-cs"/>
              </a:rPr>
              <a:t>refugia</a:t>
            </a:r>
            <a:r>
              <a:rPr lang="sv-SE" sz="2400" dirty="0">
                <a:cs typeface="+mn-cs"/>
              </a:rPr>
              <a:t>?</a:t>
            </a:r>
          </a:p>
        </p:txBody>
      </p:sp>
      <p:pic>
        <p:nvPicPr>
          <p:cNvPr id="11271" name="Picture 6" descr="C:\Users\dahlberg\Documents\Presentationer\20110225\refugia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1175" y="1871663"/>
            <a:ext cx="5619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ktangel 4"/>
          <p:cNvSpPr>
            <a:spLocks noChangeArrowheads="1"/>
          </p:cNvSpPr>
          <p:nvPr/>
        </p:nvSpPr>
        <p:spPr bwMode="auto">
          <a:xfrm>
            <a:off x="4746625" y="4619625"/>
            <a:ext cx="39862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sz="2400"/>
              <a:t>B. Warmer climate</a:t>
            </a:r>
          </a:p>
          <a:p>
            <a:endParaRPr lang="sv-SE" sz="2400"/>
          </a:p>
          <a:p>
            <a:r>
              <a:rPr lang="sv-SE" sz="2400"/>
              <a:t>Southern species</a:t>
            </a:r>
          </a:p>
          <a:p>
            <a:endParaRPr lang="sv-SE" sz="2400"/>
          </a:p>
          <a:p>
            <a:r>
              <a:rPr lang="sv-SE" sz="2400"/>
              <a:t>The role of existing refugia?</a:t>
            </a:r>
          </a:p>
        </p:txBody>
      </p:sp>
      <p:pic>
        <p:nvPicPr>
          <p:cNvPr id="11275" name="Picture 2" descr="C:\Users\dahlberg\Documents\Presentationer\20110304\refugiaAred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" y="1447800"/>
            <a:ext cx="27241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3" descr="C:\Users\dahlberg\Documents\Presentationer\20110304\refugiaBred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625" y="1466850"/>
            <a:ext cx="29051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64899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C512C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sv-SE" dirty="0"/>
              <a:t>Plant </a:t>
            </a:r>
            <a:r>
              <a:rPr lang="sv-SE" dirty="0" err="1"/>
              <a:t>refugia</a:t>
            </a:r>
            <a:r>
              <a:rPr lang="sv-SE" dirty="0"/>
              <a:t> in a </a:t>
            </a:r>
            <a:r>
              <a:rPr lang="sv-SE" dirty="0" err="1"/>
              <a:t>changing</a:t>
            </a:r>
            <a:r>
              <a:rPr lang="sv-SE" dirty="0"/>
              <a:t> </a:t>
            </a:r>
            <a:r>
              <a:rPr lang="sv-SE" dirty="0" err="1"/>
              <a:t>climate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95031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radiation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120" y="2271889"/>
            <a:ext cx="4632679" cy="385427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ArcGIS </a:t>
            </a:r>
            <a:r>
              <a:rPr lang="en-US" smtClean="0"/>
              <a:t>solar radiation </a:t>
            </a:r>
            <a:r>
              <a:rPr lang="en-US" dirty="0" smtClean="0"/>
              <a:t>tool used to calculate insolation on daily, weekly or monthly periods. </a:t>
            </a:r>
            <a:r>
              <a:rPr lang="en-US" sz="2600" dirty="0" smtClean="0"/>
              <a:t>(</a:t>
            </a:r>
            <a:r>
              <a:rPr lang="en-US" sz="2600" dirty="0"/>
              <a:t>hemispherical </a:t>
            </a:r>
            <a:r>
              <a:rPr lang="en-US" sz="2600" dirty="0" err="1"/>
              <a:t>viewshed</a:t>
            </a:r>
            <a:r>
              <a:rPr lang="en-US" sz="2600" dirty="0"/>
              <a:t> algorithm developed by Rich et al. </a:t>
            </a:r>
            <a:r>
              <a:rPr lang="en-US" sz="2600" dirty="0" smtClean="0"/>
              <a:t>(1990</a:t>
            </a:r>
            <a:r>
              <a:rPr lang="en-US" sz="2600" dirty="0"/>
              <a:t>, </a:t>
            </a:r>
            <a:r>
              <a:rPr lang="en-US" sz="2600" dirty="0" smtClean="0"/>
              <a:t>1994</a:t>
            </a:r>
            <a:r>
              <a:rPr lang="en-US" sz="2600" dirty="0"/>
              <a:t>), </a:t>
            </a:r>
            <a:r>
              <a:rPr lang="en-US" sz="2600" dirty="0" smtClean="0"/>
              <a:t>Fu </a:t>
            </a:r>
            <a:r>
              <a:rPr lang="en-US" sz="2600" dirty="0"/>
              <a:t>and Rich (2000, 2002</a:t>
            </a:r>
            <a:r>
              <a:rPr lang="en-US" sz="2600" dirty="0" smtClean="0"/>
              <a:t>), see ArcGIS desktop help)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Accounts for the effect of elevation, surface orientation, sun-earth geometry, sky obstruction caused by neighbor topography and atmospheric conditions. </a:t>
            </a:r>
            <a:endParaRPr lang="en-US" dirty="0"/>
          </a:p>
        </p:txBody>
      </p:sp>
      <p:pic>
        <p:nvPicPr>
          <p:cNvPr id="4" name="Picture 3" descr="solarRadGrap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02556"/>
            <a:ext cx="3515892" cy="3478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609167"/>
            <a:ext cx="2241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ArcGIS desktop help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494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289706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Compute solar radiation, parameters used:	monthly atmospheric </a:t>
            </a:r>
            <a:r>
              <a:rPr lang="en-US" dirty="0" err="1" smtClean="0"/>
              <a:t>transmissivity</a:t>
            </a:r>
            <a:r>
              <a:rPr lang="en-US" dirty="0" smtClean="0"/>
              <a:t> and diffuse 	proportions estimated from cloud cover data (SMHI)</a:t>
            </a:r>
            <a:endParaRPr lang="en-US" dirty="0"/>
          </a:p>
          <a:p>
            <a:r>
              <a:rPr lang="en-US" sz="2000" dirty="0" err="1" smtClean="0"/>
              <a:t>Transmissivity</a:t>
            </a:r>
            <a:r>
              <a:rPr lang="en-US" sz="2000" dirty="0" smtClean="0"/>
              <a:t>: t = 0.7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clear</a:t>
            </a:r>
            <a:r>
              <a:rPr lang="en-US" sz="2000" baseline="-25000" dirty="0" smtClean="0"/>
              <a:t> sky</a:t>
            </a:r>
            <a:r>
              <a:rPr lang="en-US" sz="2000" dirty="0" smtClean="0"/>
              <a:t> + 0.5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partly</a:t>
            </a:r>
            <a:r>
              <a:rPr lang="en-US" sz="2000" baseline="-25000" dirty="0" smtClean="0"/>
              <a:t> cloudy </a:t>
            </a:r>
            <a:r>
              <a:rPr lang="en-US" sz="2000" dirty="0" smtClean="0"/>
              <a:t>+ 0.3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cloudy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Diffuse proportion = 0.2 </a:t>
            </a:r>
            <a:r>
              <a:rPr lang="en-US" sz="2000" dirty="0" err="1"/>
              <a:t>p</a:t>
            </a:r>
            <a:r>
              <a:rPr lang="en-US" sz="2000" baseline="-25000" dirty="0" err="1"/>
              <a:t>clear</a:t>
            </a:r>
            <a:r>
              <a:rPr lang="en-US" sz="2000" baseline="-25000" dirty="0"/>
              <a:t> sky</a:t>
            </a:r>
            <a:r>
              <a:rPr lang="en-US" sz="2000" dirty="0"/>
              <a:t> + </a:t>
            </a:r>
            <a:r>
              <a:rPr lang="en-US" sz="2000" dirty="0" smtClean="0"/>
              <a:t>0.45 </a:t>
            </a:r>
            <a:r>
              <a:rPr lang="en-US" sz="2000" dirty="0" err="1"/>
              <a:t>p</a:t>
            </a:r>
            <a:r>
              <a:rPr lang="en-US" sz="2000" baseline="-25000" dirty="0" err="1"/>
              <a:t>partly</a:t>
            </a:r>
            <a:r>
              <a:rPr lang="en-US" sz="2000" baseline="-25000" dirty="0"/>
              <a:t> cloudy </a:t>
            </a:r>
            <a:r>
              <a:rPr lang="en-US" sz="2000" dirty="0"/>
              <a:t>+ </a:t>
            </a:r>
            <a:r>
              <a:rPr lang="en-US" sz="2000" dirty="0" smtClean="0"/>
              <a:t>0.7 </a:t>
            </a:r>
            <a:r>
              <a:rPr lang="en-US" sz="2000" dirty="0" err="1"/>
              <a:t>p</a:t>
            </a:r>
            <a:r>
              <a:rPr lang="en-US" sz="2000" baseline="-25000" dirty="0" err="1"/>
              <a:t>cloudy</a:t>
            </a:r>
            <a:r>
              <a:rPr lang="en-US" sz="2000" dirty="0"/>
              <a:t>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dirty="0" smtClean="0"/>
              <a:t>Temperature </a:t>
            </a:r>
            <a:r>
              <a:rPr lang="en-US" dirty="0"/>
              <a:t>= </a:t>
            </a:r>
            <a:r>
              <a:rPr lang="en-US" i="1" dirty="0"/>
              <a:t>f </a:t>
            </a:r>
            <a:r>
              <a:rPr lang="en-US" dirty="0"/>
              <a:t>(solar radiation, lapse rate, time lag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Are other parameters important? Distance to the sea?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561163"/>
            <a:ext cx="452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Huang et al. 2008, Physical Geography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2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ahlberg\Pictures\fält_20110521_29\IMG_31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54" y="2028643"/>
            <a:ext cx="2442275" cy="18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545926" y="1522042"/>
            <a:ext cx="178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Moss transplants</a:t>
            </a:r>
            <a:endParaRPr lang="sv-SE" i="1" dirty="0"/>
          </a:p>
        </p:txBody>
      </p:sp>
      <p:pic>
        <p:nvPicPr>
          <p:cNvPr id="1029" name="Picture 5" descr="C:\Users\dahlberg\Pictures\fält_20110810_0817\IMG_007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847" y="4401633"/>
            <a:ext cx="3080483" cy="23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ruta 10"/>
          <p:cNvSpPr txBox="1"/>
          <p:nvPr/>
        </p:nvSpPr>
        <p:spPr>
          <a:xfrm>
            <a:off x="2117236" y="4032301"/>
            <a:ext cx="12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err="1" smtClean="0"/>
              <a:t>Inventories</a:t>
            </a:r>
            <a:endParaRPr lang="sv-SE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6489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C512C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sv-SE" dirty="0" err="1" smtClean="0"/>
              <a:t>Field</a:t>
            </a:r>
            <a:r>
              <a:rPr lang="sv-SE" dirty="0" smtClean="0"/>
              <a:t> studies in Sweden</a:t>
            </a:r>
            <a:endParaRPr lang="sv-SE" dirty="0"/>
          </a:p>
        </p:txBody>
      </p:sp>
      <p:sp>
        <p:nvSpPr>
          <p:cNvPr id="8" name="textruta 10"/>
          <p:cNvSpPr txBox="1"/>
          <p:nvPr/>
        </p:nvSpPr>
        <p:spPr>
          <a:xfrm>
            <a:off x="5648493" y="1900223"/>
            <a:ext cx="3337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i="1" dirty="0" err="1" smtClean="0"/>
              <a:t>Temperature</a:t>
            </a:r>
            <a:r>
              <a:rPr lang="sv-SE" i="1" dirty="0" smtClean="0"/>
              <a:t> </a:t>
            </a:r>
            <a:r>
              <a:rPr lang="sv-SE" i="1" dirty="0" err="1" smtClean="0"/>
              <a:t>measurements</a:t>
            </a:r>
            <a:endParaRPr lang="sv-SE" i="1" dirty="0" smtClean="0"/>
          </a:p>
          <a:p>
            <a:pPr algn="ctr"/>
            <a:r>
              <a:rPr lang="sv-SE" i="1" dirty="0" err="1" smtClean="0"/>
              <a:t>iButton</a:t>
            </a:r>
            <a:r>
              <a:rPr lang="sv-SE" i="1" dirty="0" smtClean="0"/>
              <a:t> sensors, </a:t>
            </a:r>
          </a:p>
          <a:p>
            <a:pPr algn="ctr"/>
            <a:r>
              <a:rPr lang="sv-SE" i="1" dirty="0" err="1" smtClean="0"/>
              <a:t>ground</a:t>
            </a:r>
            <a:r>
              <a:rPr lang="sv-SE" i="1" dirty="0" smtClean="0"/>
              <a:t> and </a:t>
            </a:r>
            <a:r>
              <a:rPr lang="sv-SE" i="1" dirty="0" err="1" smtClean="0"/>
              <a:t>near</a:t>
            </a:r>
            <a:r>
              <a:rPr lang="sv-SE" i="1" dirty="0" smtClean="0"/>
              <a:t> air </a:t>
            </a:r>
            <a:r>
              <a:rPr lang="sv-SE" i="1" dirty="0" err="1" smtClean="0"/>
              <a:t>temperature</a:t>
            </a:r>
            <a:endParaRPr lang="sv-SE" i="1" dirty="0"/>
          </a:p>
        </p:txBody>
      </p:sp>
      <p:pic>
        <p:nvPicPr>
          <p:cNvPr id="3" name="Picture 2" descr="DSC_000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139" y="3025011"/>
            <a:ext cx="2405661" cy="3593642"/>
          </a:xfrm>
          <a:prstGeom prst="rect">
            <a:avLst/>
          </a:prstGeom>
        </p:spPr>
      </p:pic>
      <p:pic>
        <p:nvPicPr>
          <p:cNvPr id="4" name="Picture 3" descr="DSC_0268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029" y="2028643"/>
            <a:ext cx="2736438" cy="1831830"/>
          </a:xfrm>
          <a:prstGeom prst="rect">
            <a:avLst/>
          </a:prstGeom>
        </p:spPr>
      </p:pic>
      <p:pic>
        <p:nvPicPr>
          <p:cNvPr id="5" name="Picture 4" descr="DSC_0246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0335" y="3989425"/>
            <a:ext cx="996316" cy="824416"/>
          </a:xfrm>
          <a:prstGeom prst="rect">
            <a:avLst/>
          </a:prstGeom>
        </p:spPr>
      </p:pic>
      <p:pic>
        <p:nvPicPr>
          <p:cNvPr id="6" name="Picture 5" descr="DSC_0090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312" y="4868875"/>
            <a:ext cx="1171339" cy="17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5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location and DEM</a:t>
            </a:r>
            <a:endParaRPr lang="en-US" dirty="0"/>
          </a:p>
        </p:txBody>
      </p:sp>
      <p:pic>
        <p:nvPicPr>
          <p:cNvPr id="6" name="Content Placeholder 5" descr="Sweden.ti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52" y="2711094"/>
            <a:ext cx="2414568" cy="3631911"/>
          </a:xfrm>
        </p:spPr>
      </p:pic>
      <p:sp>
        <p:nvSpPr>
          <p:cNvPr id="7" name="Oval 6"/>
          <p:cNvSpPr/>
          <p:nvPr/>
        </p:nvSpPr>
        <p:spPr>
          <a:xfrm>
            <a:off x="1655410" y="4580324"/>
            <a:ext cx="328228" cy="2996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926556" y="3302000"/>
            <a:ext cx="1913988" cy="13211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EMSensors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544" y="1149846"/>
            <a:ext cx="3995356" cy="4576174"/>
          </a:xfrm>
          <a:prstGeom prst="rect">
            <a:avLst/>
          </a:prstGeom>
        </p:spPr>
      </p:pic>
      <p:pic>
        <p:nvPicPr>
          <p:cNvPr id="12" name="Picture 11" descr="DEMSensors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944" y="5737045"/>
            <a:ext cx="1617430" cy="1078148"/>
          </a:xfrm>
          <a:prstGeom prst="rect">
            <a:avLst/>
          </a:prstGeom>
        </p:spPr>
      </p:pic>
      <p:pic>
        <p:nvPicPr>
          <p:cNvPr id="13" name="Picture 12" descr="DEMSensors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585" y="6162643"/>
            <a:ext cx="1541242" cy="704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84648" y="5723715"/>
            <a:ext cx="2605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sensors (64)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3099" y="5273166"/>
            <a:ext cx="1085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Stockholm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85920" y="4113311"/>
            <a:ext cx="626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Umeå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7200900" y="6175343"/>
            <a:ext cx="33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2800" y="6414242"/>
            <a:ext cx="41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Flat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989673" y="5415938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3000 km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43704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2282</TotalTime>
  <Words>1080</Words>
  <Application>Microsoft Macintosh PowerPoint</Application>
  <PresentationFormat>On-screen Show (4:3)</PresentationFormat>
  <Paragraphs>127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Spatially distributed temperature, topographic heterogeneity and ecosystem refugia in a changing climate </vt:lpstr>
      <vt:lpstr>Context</vt:lpstr>
      <vt:lpstr>Climate change effect on plants</vt:lpstr>
      <vt:lpstr>South and north facing slopes</vt:lpstr>
      <vt:lpstr>PowerPoint Presentation</vt:lpstr>
      <vt:lpstr>Solar radiation tool</vt:lpstr>
      <vt:lpstr>Methodology</vt:lpstr>
      <vt:lpstr>PowerPoint Presentation</vt:lpstr>
      <vt:lpstr>Site location and DEM</vt:lpstr>
      <vt:lpstr>Monthly insolation</vt:lpstr>
      <vt:lpstr>Temperature measurements</vt:lpstr>
      <vt:lpstr>Diurnal temperature variations</vt:lpstr>
      <vt:lpstr>Diurnal temperature variations</vt:lpstr>
      <vt:lpstr>Examples of averaged diurnal temperature</vt:lpstr>
      <vt:lpstr>Factors controlling temperature variations </vt:lpstr>
      <vt:lpstr>Temperature response</vt:lpstr>
      <vt:lpstr>Future 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 Vercauteren</dc:creator>
  <cp:lastModifiedBy>Nikki Vercauteren</cp:lastModifiedBy>
  <cp:revision>103</cp:revision>
  <dcterms:created xsi:type="dcterms:W3CDTF">2011-09-05T14:35:21Z</dcterms:created>
  <dcterms:modified xsi:type="dcterms:W3CDTF">2011-09-20T11:53:27Z</dcterms:modified>
</cp:coreProperties>
</file>