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61" r:id="rId3"/>
    <p:sldId id="263" r:id="rId4"/>
    <p:sldId id="278" r:id="rId5"/>
    <p:sldId id="290" r:id="rId6"/>
    <p:sldId id="308" r:id="rId7"/>
    <p:sldId id="284" r:id="rId8"/>
    <p:sldId id="287" r:id="rId9"/>
    <p:sldId id="257" r:id="rId10"/>
    <p:sldId id="265" r:id="rId11"/>
    <p:sldId id="281" r:id="rId12"/>
    <p:sldId id="272" r:id="rId13"/>
    <p:sldId id="273" r:id="rId14"/>
    <p:sldId id="267" r:id="rId15"/>
    <p:sldId id="291" r:id="rId16"/>
    <p:sldId id="304" r:id="rId17"/>
    <p:sldId id="275" r:id="rId18"/>
    <p:sldId id="298" r:id="rId19"/>
    <p:sldId id="307" r:id="rId20"/>
    <p:sldId id="303"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titude D520" initials="LD"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autoAdjust="0"/>
    <p:restoredTop sz="85661" autoAdjust="0"/>
  </p:normalViewPr>
  <p:slideViewPr>
    <p:cSldViewPr>
      <p:cViewPr>
        <p:scale>
          <a:sx n="60" d="100"/>
          <a:sy n="60" d="100"/>
        </p:scale>
        <p:origin x="-75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PHD\conferences&amp;summer_schools\EMS2011\all_athens_are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scatterChart>
        <c:scatterStyle val="lineMarker"/>
        <c:ser>
          <c:idx val="0"/>
          <c:order val="0"/>
          <c:tx>
            <c:strRef>
              <c:f>Φύλλο1!$C$1</c:f>
              <c:strCache>
                <c:ptCount val="1"/>
                <c:pt idx="0">
                  <c:v>AOD</c:v>
                </c:pt>
              </c:strCache>
            </c:strRef>
          </c:tx>
          <c:spPr>
            <a:ln w="28575">
              <a:noFill/>
            </a:ln>
          </c:spPr>
          <c:xVal>
            <c:numRef>
              <c:f>Φύλλο4!$L$2:$L$52</c:f>
              <c:numCache>
                <c:formatCode>d/m/yy;@</c:formatCode>
                <c:ptCount val="51"/>
                <c:pt idx="0">
                  <c:v>38915</c:v>
                </c:pt>
                <c:pt idx="1">
                  <c:v>38915</c:v>
                </c:pt>
                <c:pt idx="2">
                  <c:v>38915</c:v>
                </c:pt>
                <c:pt idx="3">
                  <c:v>38915</c:v>
                </c:pt>
                <c:pt idx="4">
                  <c:v>39091</c:v>
                </c:pt>
                <c:pt idx="5">
                  <c:v>39091</c:v>
                </c:pt>
                <c:pt idx="6">
                  <c:v>39091</c:v>
                </c:pt>
                <c:pt idx="7">
                  <c:v>39091</c:v>
                </c:pt>
                <c:pt idx="8">
                  <c:v>39299</c:v>
                </c:pt>
                <c:pt idx="9">
                  <c:v>39299</c:v>
                </c:pt>
                <c:pt idx="10">
                  <c:v>39299</c:v>
                </c:pt>
                <c:pt idx="11">
                  <c:v>39491</c:v>
                </c:pt>
                <c:pt idx="12">
                  <c:v>39491</c:v>
                </c:pt>
                <c:pt idx="13">
                  <c:v>39491</c:v>
                </c:pt>
                <c:pt idx="14">
                  <c:v>39491</c:v>
                </c:pt>
                <c:pt idx="15">
                  <c:v>39507</c:v>
                </c:pt>
                <c:pt idx="16">
                  <c:v>39587</c:v>
                </c:pt>
                <c:pt idx="17">
                  <c:v>39587</c:v>
                </c:pt>
                <c:pt idx="18">
                  <c:v>39587</c:v>
                </c:pt>
                <c:pt idx="19">
                  <c:v>39619</c:v>
                </c:pt>
                <c:pt idx="20">
                  <c:v>39619</c:v>
                </c:pt>
                <c:pt idx="21">
                  <c:v>39619</c:v>
                </c:pt>
                <c:pt idx="22">
                  <c:v>39619</c:v>
                </c:pt>
                <c:pt idx="23">
                  <c:v>39635</c:v>
                </c:pt>
                <c:pt idx="24">
                  <c:v>39667</c:v>
                </c:pt>
                <c:pt idx="25">
                  <c:v>39667</c:v>
                </c:pt>
                <c:pt idx="26">
                  <c:v>39667</c:v>
                </c:pt>
                <c:pt idx="27">
                  <c:v>39667</c:v>
                </c:pt>
                <c:pt idx="28">
                  <c:v>39731</c:v>
                </c:pt>
                <c:pt idx="29">
                  <c:v>39731</c:v>
                </c:pt>
                <c:pt idx="30">
                  <c:v>39731</c:v>
                </c:pt>
                <c:pt idx="31">
                  <c:v>39731</c:v>
                </c:pt>
                <c:pt idx="32">
                  <c:v>39731</c:v>
                </c:pt>
                <c:pt idx="33">
                  <c:v>39747</c:v>
                </c:pt>
                <c:pt idx="34">
                  <c:v>39859</c:v>
                </c:pt>
                <c:pt idx="35">
                  <c:v>39859</c:v>
                </c:pt>
                <c:pt idx="36">
                  <c:v>40083</c:v>
                </c:pt>
                <c:pt idx="37">
                  <c:v>40083</c:v>
                </c:pt>
                <c:pt idx="38">
                  <c:v>40211</c:v>
                </c:pt>
                <c:pt idx="39">
                  <c:v>40211</c:v>
                </c:pt>
                <c:pt idx="40">
                  <c:v>40211</c:v>
                </c:pt>
                <c:pt idx="41">
                  <c:v>40211</c:v>
                </c:pt>
                <c:pt idx="42">
                  <c:v>40227</c:v>
                </c:pt>
                <c:pt idx="43">
                  <c:v>40227</c:v>
                </c:pt>
                <c:pt idx="44">
                  <c:v>40227</c:v>
                </c:pt>
                <c:pt idx="45">
                  <c:v>40227</c:v>
                </c:pt>
                <c:pt idx="46">
                  <c:v>40227</c:v>
                </c:pt>
                <c:pt idx="47">
                  <c:v>40435</c:v>
                </c:pt>
                <c:pt idx="48">
                  <c:v>40435</c:v>
                </c:pt>
                <c:pt idx="49">
                  <c:v>40435</c:v>
                </c:pt>
                <c:pt idx="50">
                  <c:v>40435</c:v>
                </c:pt>
              </c:numCache>
            </c:numRef>
          </c:xVal>
          <c:yVal>
            <c:numRef>
              <c:f>Φύλλο4!$F$2:$F$52</c:f>
              <c:numCache>
                <c:formatCode>General</c:formatCode>
                <c:ptCount val="51"/>
                <c:pt idx="0">
                  <c:v>7.7400000000000121E-2</c:v>
                </c:pt>
                <c:pt idx="1">
                  <c:v>7.7400000000000121E-2</c:v>
                </c:pt>
                <c:pt idx="2">
                  <c:v>7.7400000000000121E-2</c:v>
                </c:pt>
                <c:pt idx="3">
                  <c:v>7.7400000000000121E-2</c:v>
                </c:pt>
                <c:pt idx="4">
                  <c:v>0.13500000000000001</c:v>
                </c:pt>
                <c:pt idx="5">
                  <c:v>0.28870000000000001</c:v>
                </c:pt>
                <c:pt idx="6">
                  <c:v>0.17190000000000022</c:v>
                </c:pt>
                <c:pt idx="7">
                  <c:v>0.13650000000000001</c:v>
                </c:pt>
                <c:pt idx="8">
                  <c:v>1.2464</c:v>
                </c:pt>
                <c:pt idx="9">
                  <c:v>0.20190000000000022</c:v>
                </c:pt>
                <c:pt idx="10">
                  <c:v>1.2464</c:v>
                </c:pt>
                <c:pt idx="11">
                  <c:v>2.870000000000001E-2</c:v>
                </c:pt>
                <c:pt idx="12">
                  <c:v>0.32700000000000051</c:v>
                </c:pt>
                <c:pt idx="13">
                  <c:v>0.45290000000000002</c:v>
                </c:pt>
                <c:pt idx="14">
                  <c:v>0.32700000000000051</c:v>
                </c:pt>
                <c:pt idx="15">
                  <c:v>0.32750000000000051</c:v>
                </c:pt>
                <c:pt idx="16">
                  <c:v>0.25330000000000008</c:v>
                </c:pt>
                <c:pt idx="17">
                  <c:v>9.1900000000000065E-2</c:v>
                </c:pt>
                <c:pt idx="18">
                  <c:v>9.1900000000000065E-2</c:v>
                </c:pt>
                <c:pt idx="19">
                  <c:v>2.4299999999999999E-2</c:v>
                </c:pt>
                <c:pt idx="20">
                  <c:v>2.4299999999999999E-2</c:v>
                </c:pt>
                <c:pt idx="21">
                  <c:v>2.4299999999999999E-2</c:v>
                </c:pt>
                <c:pt idx="22">
                  <c:v>2.4299999999999999E-2</c:v>
                </c:pt>
                <c:pt idx="23">
                  <c:v>2.4299999999999999E-2</c:v>
                </c:pt>
                <c:pt idx="24">
                  <c:v>9.170000000000017E-2</c:v>
                </c:pt>
                <c:pt idx="25">
                  <c:v>9.170000000000017E-2</c:v>
                </c:pt>
                <c:pt idx="26">
                  <c:v>9.2700000000000046E-2</c:v>
                </c:pt>
                <c:pt idx="27">
                  <c:v>9.170000000000017E-2</c:v>
                </c:pt>
                <c:pt idx="28">
                  <c:v>0.21920000000000028</c:v>
                </c:pt>
                <c:pt idx="29">
                  <c:v>0.21920000000000028</c:v>
                </c:pt>
                <c:pt idx="30">
                  <c:v>6.5600000000000033E-2</c:v>
                </c:pt>
                <c:pt idx="31">
                  <c:v>0.21920000000000028</c:v>
                </c:pt>
                <c:pt idx="32">
                  <c:v>0.21920000000000028</c:v>
                </c:pt>
                <c:pt idx="33">
                  <c:v>0.21920000000000028</c:v>
                </c:pt>
                <c:pt idx="34">
                  <c:v>0.12820000000000001</c:v>
                </c:pt>
                <c:pt idx="35">
                  <c:v>0.12820000000000001</c:v>
                </c:pt>
                <c:pt idx="36">
                  <c:v>6.420000000000009E-2</c:v>
                </c:pt>
                <c:pt idx="37">
                  <c:v>3.6500000000000046E-2</c:v>
                </c:pt>
                <c:pt idx="38">
                  <c:v>4.530000000000009E-2</c:v>
                </c:pt>
                <c:pt idx="39">
                  <c:v>1.4200000000000016E-2</c:v>
                </c:pt>
                <c:pt idx="40">
                  <c:v>1.4200000000000016E-2</c:v>
                </c:pt>
                <c:pt idx="41">
                  <c:v>4.530000000000009E-2</c:v>
                </c:pt>
                <c:pt idx="42">
                  <c:v>0.11140000000000008</c:v>
                </c:pt>
                <c:pt idx="43">
                  <c:v>0.11140000000000008</c:v>
                </c:pt>
                <c:pt idx="44">
                  <c:v>0.11140000000000008</c:v>
                </c:pt>
                <c:pt idx="45">
                  <c:v>0.11140000000000008</c:v>
                </c:pt>
                <c:pt idx="46">
                  <c:v>0.11799999999999998</c:v>
                </c:pt>
                <c:pt idx="47">
                  <c:v>0.38620000000000032</c:v>
                </c:pt>
                <c:pt idx="48">
                  <c:v>0.19210000000000016</c:v>
                </c:pt>
                <c:pt idx="49">
                  <c:v>1.1500000000000028E-2</c:v>
                </c:pt>
                <c:pt idx="50">
                  <c:v>0.26279999999999998</c:v>
                </c:pt>
              </c:numCache>
            </c:numRef>
          </c:yVal>
        </c:ser>
        <c:axId val="118983680"/>
        <c:axId val="106999808"/>
      </c:scatterChart>
      <c:scatterChart>
        <c:scatterStyle val="lineMarker"/>
        <c:ser>
          <c:idx val="1"/>
          <c:order val="1"/>
          <c:tx>
            <c:strRef>
              <c:f>Φύλλο1!$E$1</c:f>
              <c:strCache>
                <c:ptCount val="1"/>
                <c:pt idx="0">
                  <c:v>PM10</c:v>
                </c:pt>
              </c:strCache>
            </c:strRef>
          </c:tx>
          <c:spPr>
            <a:ln w="28575">
              <a:noFill/>
            </a:ln>
          </c:spPr>
          <c:xVal>
            <c:numRef>
              <c:f>Φύλλο4!$L$2:$L$52</c:f>
              <c:numCache>
                <c:formatCode>d/m/yy;@</c:formatCode>
                <c:ptCount val="51"/>
                <c:pt idx="0">
                  <c:v>38915</c:v>
                </c:pt>
                <c:pt idx="1">
                  <c:v>38915</c:v>
                </c:pt>
                <c:pt idx="2">
                  <c:v>38915</c:v>
                </c:pt>
                <c:pt idx="3">
                  <c:v>38915</c:v>
                </c:pt>
                <c:pt idx="4">
                  <c:v>39091</c:v>
                </c:pt>
                <c:pt idx="5">
                  <c:v>39091</c:v>
                </c:pt>
                <c:pt idx="6">
                  <c:v>39091</c:v>
                </c:pt>
                <c:pt idx="7">
                  <c:v>39091</c:v>
                </c:pt>
                <c:pt idx="8">
                  <c:v>39299</c:v>
                </c:pt>
                <c:pt idx="9">
                  <c:v>39299</c:v>
                </c:pt>
                <c:pt idx="10">
                  <c:v>39299</c:v>
                </c:pt>
                <c:pt idx="11">
                  <c:v>39491</c:v>
                </c:pt>
                <c:pt idx="12">
                  <c:v>39491</c:v>
                </c:pt>
                <c:pt idx="13">
                  <c:v>39491</c:v>
                </c:pt>
                <c:pt idx="14">
                  <c:v>39491</c:v>
                </c:pt>
                <c:pt idx="15">
                  <c:v>39507</c:v>
                </c:pt>
                <c:pt idx="16">
                  <c:v>39587</c:v>
                </c:pt>
                <c:pt idx="17">
                  <c:v>39587</c:v>
                </c:pt>
                <c:pt idx="18">
                  <c:v>39587</c:v>
                </c:pt>
                <c:pt idx="19">
                  <c:v>39619</c:v>
                </c:pt>
                <c:pt idx="20">
                  <c:v>39619</c:v>
                </c:pt>
                <c:pt idx="21">
                  <c:v>39619</c:v>
                </c:pt>
                <c:pt idx="22">
                  <c:v>39619</c:v>
                </c:pt>
                <c:pt idx="23">
                  <c:v>39635</c:v>
                </c:pt>
                <c:pt idx="24">
                  <c:v>39667</c:v>
                </c:pt>
                <c:pt idx="25">
                  <c:v>39667</c:v>
                </c:pt>
                <c:pt idx="26">
                  <c:v>39667</c:v>
                </c:pt>
                <c:pt idx="27">
                  <c:v>39667</c:v>
                </c:pt>
                <c:pt idx="28">
                  <c:v>39731</c:v>
                </c:pt>
                <c:pt idx="29">
                  <c:v>39731</c:v>
                </c:pt>
                <c:pt idx="30">
                  <c:v>39731</c:v>
                </c:pt>
                <c:pt idx="31">
                  <c:v>39731</c:v>
                </c:pt>
                <c:pt idx="32">
                  <c:v>39731</c:v>
                </c:pt>
                <c:pt idx="33">
                  <c:v>39747</c:v>
                </c:pt>
                <c:pt idx="34">
                  <c:v>39859</c:v>
                </c:pt>
                <c:pt idx="35">
                  <c:v>39859</c:v>
                </c:pt>
                <c:pt idx="36">
                  <c:v>40083</c:v>
                </c:pt>
                <c:pt idx="37">
                  <c:v>40083</c:v>
                </c:pt>
                <c:pt idx="38">
                  <c:v>40211</c:v>
                </c:pt>
                <c:pt idx="39">
                  <c:v>40211</c:v>
                </c:pt>
                <c:pt idx="40">
                  <c:v>40211</c:v>
                </c:pt>
                <c:pt idx="41">
                  <c:v>40211</c:v>
                </c:pt>
                <c:pt idx="42">
                  <c:v>40227</c:v>
                </c:pt>
                <c:pt idx="43">
                  <c:v>40227</c:v>
                </c:pt>
                <c:pt idx="44">
                  <c:v>40227</c:v>
                </c:pt>
                <c:pt idx="45">
                  <c:v>40227</c:v>
                </c:pt>
                <c:pt idx="46">
                  <c:v>40227</c:v>
                </c:pt>
                <c:pt idx="47">
                  <c:v>40435</c:v>
                </c:pt>
                <c:pt idx="48">
                  <c:v>40435</c:v>
                </c:pt>
                <c:pt idx="49">
                  <c:v>40435</c:v>
                </c:pt>
                <c:pt idx="50">
                  <c:v>40435</c:v>
                </c:pt>
              </c:numCache>
            </c:numRef>
          </c:xVal>
          <c:yVal>
            <c:numRef>
              <c:f>Φύλλο4!$H$2:$H$52</c:f>
              <c:numCache>
                <c:formatCode>General</c:formatCode>
                <c:ptCount val="51"/>
                <c:pt idx="0">
                  <c:v>54</c:v>
                </c:pt>
                <c:pt idx="1">
                  <c:v>24</c:v>
                </c:pt>
                <c:pt idx="2">
                  <c:v>50</c:v>
                </c:pt>
                <c:pt idx="4">
                  <c:v>95</c:v>
                </c:pt>
                <c:pt idx="5">
                  <c:v>26</c:v>
                </c:pt>
                <c:pt idx="6">
                  <c:v>99</c:v>
                </c:pt>
                <c:pt idx="9">
                  <c:v>15</c:v>
                </c:pt>
                <c:pt idx="11">
                  <c:v>39</c:v>
                </c:pt>
                <c:pt idx="13">
                  <c:v>12</c:v>
                </c:pt>
                <c:pt idx="14">
                  <c:v>28</c:v>
                </c:pt>
                <c:pt idx="16">
                  <c:v>63</c:v>
                </c:pt>
                <c:pt idx="17">
                  <c:v>22</c:v>
                </c:pt>
                <c:pt idx="18">
                  <c:v>62</c:v>
                </c:pt>
                <c:pt idx="19">
                  <c:v>63</c:v>
                </c:pt>
                <c:pt idx="21">
                  <c:v>67</c:v>
                </c:pt>
                <c:pt idx="22">
                  <c:v>38</c:v>
                </c:pt>
                <c:pt idx="23">
                  <c:v>48</c:v>
                </c:pt>
                <c:pt idx="24">
                  <c:v>43</c:v>
                </c:pt>
                <c:pt idx="26">
                  <c:v>25</c:v>
                </c:pt>
                <c:pt idx="27">
                  <c:v>28</c:v>
                </c:pt>
                <c:pt idx="29">
                  <c:v>35</c:v>
                </c:pt>
                <c:pt idx="30">
                  <c:v>15</c:v>
                </c:pt>
                <c:pt idx="31">
                  <c:v>46</c:v>
                </c:pt>
                <c:pt idx="32">
                  <c:v>20</c:v>
                </c:pt>
                <c:pt idx="34">
                  <c:v>35</c:v>
                </c:pt>
                <c:pt idx="36">
                  <c:v>20</c:v>
                </c:pt>
                <c:pt idx="37">
                  <c:v>24</c:v>
                </c:pt>
                <c:pt idx="38">
                  <c:v>30</c:v>
                </c:pt>
                <c:pt idx="39">
                  <c:v>25</c:v>
                </c:pt>
                <c:pt idx="40">
                  <c:v>19</c:v>
                </c:pt>
                <c:pt idx="41">
                  <c:v>16</c:v>
                </c:pt>
                <c:pt idx="43">
                  <c:v>150</c:v>
                </c:pt>
                <c:pt idx="45">
                  <c:v>119</c:v>
                </c:pt>
                <c:pt idx="46">
                  <c:v>108</c:v>
                </c:pt>
                <c:pt idx="47">
                  <c:v>48</c:v>
                </c:pt>
                <c:pt idx="48">
                  <c:v>31</c:v>
                </c:pt>
                <c:pt idx="49">
                  <c:v>34</c:v>
                </c:pt>
                <c:pt idx="50">
                  <c:v>46</c:v>
                </c:pt>
              </c:numCache>
            </c:numRef>
          </c:yVal>
        </c:ser>
        <c:axId val="107012096"/>
        <c:axId val="107001728"/>
      </c:scatterChart>
      <c:valAx>
        <c:axId val="118983680"/>
        <c:scaling>
          <c:orientation val="minMax"/>
        </c:scaling>
        <c:axPos val="b"/>
        <c:numFmt formatCode="d/m/yy;@" sourceLinked="1"/>
        <c:tickLblPos val="nextTo"/>
        <c:txPr>
          <a:bodyPr rot="-1380000" vert="horz" anchor="b" anchorCtr="1"/>
          <a:lstStyle/>
          <a:p>
            <a:pPr>
              <a:defRPr sz="1100"/>
            </a:pPr>
            <a:endParaRPr lang="el-GR"/>
          </a:p>
        </c:txPr>
        <c:crossAx val="106999808"/>
        <c:crosses val="autoZero"/>
        <c:crossBetween val="midCat"/>
      </c:valAx>
      <c:valAx>
        <c:axId val="106999808"/>
        <c:scaling>
          <c:orientation val="minMax"/>
        </c:scaling>
        <c:axPos val="l"/>
        <c:majorGridlines>
          <c:spPr>
            <a:ln>
              <a:solidFill>
                <a:schemeClr val="accent1"/>
              </a:solidFill>
              <a:prstDash val="sysDot"/>
            </a:ln>
          </c:spPr>
        </c:majorGridlines>
        <c:title>
          <c:tx>
            <c:rich>
              <a:bodyPr rot="-5400000" vert="horz"/>
              <a:lstStyle/>
              <a:p>
                <a:pPr>
                  <a:defRPr sz="1600"/>
                </a:pPr>
                <a:r>
                  <a:rPr lang="en-US" sz="1600"/>
                  <a:t>AOD</a:t>
                </a:r>
                <a:endParaRPr lang="el-GR" sz="1600"/>
              </a:p>
            </c:rich>
          </c:tx>
          <c:layout/>
        </c:title>
        <c:numFmt formatCode="General" sourceLinked="1"/>
        <c:tickLblPos val="nextTo"/>
        <c:crossAx val="118983680"/>
        <c:crosses val="autoZero"/>
        <c:crossBetween val="midCat"/>
      </c:valAx>
      <c:valAx>
        <c:axId val="107001728"/>
        <c:scaling>
          <c:orientation val="minMax"/>
        </c:scaling>
        <c:axPos val="r"/>
        <c:title>
          <c:tx>
            <c:rich>
              <a:bodyPr rot="-5400000" vert="horz"/>
              <a:lstStyle/>
              <a:p>
                <a:pPr>
                  <a:defRPr sz="1600"/>
                </a:pPr>
                <a:r>
                  <a:rPr lang="en-US" sz="1600"/>
                  <a:t>PM10</a:t>
                </a:r>
                <a:endParaRPr lang="el-GR" sz="1600"/>
              </a:p>
            </c:rich>
          </c:tx>
          <c:layout/>
        </c:title>
        <c:numFmt formatCode="General" sourceLinked="1"/>
        <c:tickLblPos val="nextTo"/>
        <c:crossAx val="107012096"/>
        <c:crosses val="max"/>
        <c:crossBetween val="midCat"/>
      </c:valAx>
      <c:valAx>
        <c:axId val="107012096"/>
        <c:scaling>
          <c:orientation val="minMax"/>
        </c:scaling>
        <c:delete val="1"/>
        <c:axPos val="b"/>
        <c:numFmt formatCode="d/m/yy;@" sourceLinked="1"/>
        <c:tickLblPos val="none"/>
        <c:crossAx val="107001728"/>
        <c:crosses val="autoZero"/>
        <c:crossBetween val="midCat"/>
      </c:valAx>
    </c:plotArea>
    <c:legend>
      <c:legendPos val="t"/>
      <c:layout/>
      <c:txPr>
        <a:bodyPr/>
        <a:lstStyle/>
        <a:p>
          <a:pPr>
            <a:defRPr sz="1400"/>
          </a:pPr>
          <a:endParaRPr lang="el-GR"/>
        </a:p>
      </c:txPr>
    </c:legend>
    <c:plotVisOnly val="1"/>
  </c:chart>
  <c:txPr>
    <a:bodyPr/>
    <a:lstStyle/>
    <a:p>
      <a:pPr>
        <a:defRPr sz="1200" b="1"/>
      </a:pPr>
      <a:endParaRPr lang="el-G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0.36918</cdr:x>
      <cdr:y>0.29188</cdr:y>
    </cdr:from>
    <cdr:to>
      <cdr:x>0.45395</cdr:x>
      <cdr:y>0.34665</cdr:y>
    </cdr:to>
    <cdr:sp macro="" textlink="">
      <cdr:nvSpPr>
        <cdr:cNvPr id="3" name="1 - Επεξήγηση με γραμμή 1 (γραμμή έμφασης)"/>
        <cdr:cNvSpPr/>
      </cdr:nvSpPr>
      <cdr:spPr>
        <a:xfrm xmlns:a="http://schemas.openxmlformats.org/drawingml/2006/main" rot="16200000">
          <a:off x="3662144" y="1544866"/>
          <a:ext cx="332656" cy="788557"/>
        </a:xfrm>
        <a:prstGeom xmlns:a="http://schemas.openxmlformats.org/drawingml/2006/main" prst="accentCallout1">
          <a:avLst>
            <a:gd name="adj1" fmla="val 18750"/>
            <a:gd name="adj2" fmla="val -8333"/>
            <a:gd name="adj3" fmla="val 86391"/>
            <a:gd name="adj4" fmla="val -273536"/>
          </a:avLst>
        </a:prstGeom>
        <a:solidFill xmlns:a="http://schemas.openxmlformats.org/drawingml/2006/main">
          <a:srgbClr val="2DA2BF"/>
        </a:solidFill>
        <a:ln xmlns:a="http://schemas.openxmlformats.org/drawingml/2006/main" w="55000" cap="flat" cmpd="thickThin" algn="ctr">
          <a:solidFill>
            <a:srgbClr val="2DA2BF">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r>
            <a:rPr lang="en-US" dirty="0" smtClean="0"/>
            <a:t>May 2008</a:t>
          </a:r>
          <a:endParaRPr lang="el-GR" dirty="0"/>
        </a:p>
      </cdr:txBody>
    </cdr:sp>
  </cdr:relSizeAnchor>
  <cdr:relSizeAnchor xmlns:cdr="http://schemas.openxmlformats.org/drawingml/2006/chartDrawing">
    <cdr:from>
      <cdr:x>0.47755</cdr:x>
      <cdr:y>0.37487</cdr:y>
    </cdr:from>
    <cdr:to>
      <cdr:x>0.56232</cdr:x>
      <cdr:y>0.44601</cdr:y>
    </cdr:to>
    <cdr:sp macro="" textlink="">
      <cdr:nvSpPr>
        <cdr:cNvPr id="4" name="1 - Επεξήγηση με γραμμή 1 (γραμμή έμφασης)"/>
        <cdr:cNvSpPr/>
      </cdr:nvSpPr>
      <cdr:spPr>
        <a:xfrm xmlns:a="http://schemas.openxmlformats.org/drawingml/2006/main" rot="16200000">
          <a:off x="4620560" y="2098618"/>
          <a:ext cx="432048" cy="788557"/>
        </a:xfrm>
        <a:prstGeom xmlns:a="http://schemas.openxmlformats.org/drawingml/2006/main" prst="accentCallout1">
          <a:avLst>
            <a:gd name="adj1" fmla="val 18750"/>
            <a:gd name="adj2" fmla="val -8333"/>
            <a:gd name="adj3" fmla="val 40407"/>
            <a:gd name="adj4" fmla="val -160504"/>
          </a:avLst>
        </a:prstGeom>
        <a:solidFill xmlns:a="http://schemas.openxmlformats.org/drawingml/2006/main">
          <a:srgbClr val="2DA2BF"/>
        </a:solidFill>
        <a:ln xmlns:a="http://schemas.openxmlformats.org/drawingml/2006/main" w="55000" cap="flat" cmpd="thickThin" algn="ctr">
          <a:solidFill>
            <a:srgbClr val="2DA2BF">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r>
            <a:rPr lang="en-US" dirty="0" smtClean="0"/>
            <a:t>October 2008</a:t>
          </a:r>
          <a:endParaRPr lang="el-GR"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24199-D6AA-4C41-A6C4-DD20977767B0}" type="datetimeFigureOut">
              <a:rPr lang="el-GR" smtClean="0"/>
              <a:pPr/>
              <a:t>19/9/2011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73F25-30E9-4863-8D02-7E65F9EA6F5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Thank</a:t>
            </a:r>
            <a:r>
              <a:rPr lang="en-US" baseline="0" dirty="0" smtClean="0"/>
              <a:t> you all for being here. This is a talk on the use of CALIOP aerosol optical depth in order to assess air quality in the urban area of Athens, Greece.</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this table</a:t>
            </a:r>
            <a:r>
              <a:rPr lang="en-US" baseline="0" dirty="0" smtClean="0"/>
              <a:t> shows the various types of aerosol (subtypes) identified and classified by CALIOP algorithms.</a:t>
            </a:r>
          </a:p>
          <a:p>
            <a:r>
              <a:rPr lang="en-US" baseline="0" dirty="0" smtClean="0"/>
              <a:t>Throughout the year, there is variability in subtypes, with the most occurrences being POLLUTED DUST, then</a:t>
            </a:r>
          </a:p>
          <a:p>
            <a:r>
              <a:rPr lang="en-US" baseline="0" dirty="0" smtClean="0"/>
              <a:t>POLLUTED CONTINENTAL and then DUST. A large number of POLLUTED DUST is seen during summer.</a:t>
            </a:r>
          </a:p>
          <a:p>
            <a:r>
              <a:rPr lang="en-US" baseline="0" dirty="0" smtClean="0"/>
              <a:t>DO NOT FORGET THAT THIS IS THE LOWEST AEROSOL LAYER. IN MANY DAYS, THERE WERE MORE THAN ONE AEROROL LAYERS OF DIFFERENT SUBTYPE.</a:t>
            </a:r>
          </a:p>
          <a:p>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This is the actual time-series</a:t>
            </a:r>
            <a:r>
              <a:rPr lang="en-US" baseline="0" dirty="0" smtClean="0"/>
              <a:t> of our data. For some days, there were no PM data available for some of the sites.</a:t>
            </a:r>
          </a:p>
          <a:p>
            <a:r>
              <a:rPr lang="en-US" baseline="0" dirty="0" smtClean="0"/>
              <a:t>From this plot, someone can observe again that the seasons with most well-fitted data is spring and autumn. Besides that, it appears again that the correlation is better when there are average values considered. This means that for PM values up to 50 and AOD up to 0.4 the correlation is optimal.</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When talking</a:t>
            </a:r>
            <a:r>
              <a:rPr lang="en-US" baseline="0" dirty="0" smtClean="0"/>
              <a:t> about air quality to someone who is not meteorologist, some people might think that someone is trying to sell equipment for cleaner air indoors. In the atmospheric sciences community, air quality is usually combined with the amount and the kind of particles that exist in the atmosphere at a certain place. </a:t>
            </a:r>
          </a:p>
          <a:p>
            <a:r>
              <a:rPr lang="en-US" baseline="0" dirty="0" smtClean="0"/>
              <a:t>Numerous studies have used reliable ground-based data and have proved that anthropogenic emissions in urban areas have deteriorated air quality there. How do we measure air quality and why? Obviously, policy-makers and the whole society has the right to know the quality of air that they breathe. This is achieved by measuring Particulate Matter concentration close to the surface. In fact, we measure the mass of aerosol particles suspended in the lowest few meters within a specific volume of air.</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Although PM measurements are usually very reliable, given</a:t>
            </a:r>
            <a:r>
              <a:rPr lang="en-US" baseline="0" dirty="0" smtClean="0"/>
              <a:t> of course the fact that there is a routine maintenance and calibration, the network of PM measurement stations is not as dense as we would like. Such stations are mostly limited to large cities, and even there they can only be representative for a small area around them. </a:t>
            </a:r>
          </a:p>
          <a:p>
            <a:r>
              <a:rPr lang="en-US" baseline="0" dirty="0" smtClean="0"/>
              <a:t>On the other hand, more and more satellite missions cover nearly the whole planet. Bearing this in mind, satellites could be used to assist to PM measurements and finally assess air quality above larger parts of the globe.</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dirty="0" smtClean="0"/>
              <a:t>So, how can satellites</a:t>
            </a:r>
            <a:r>
              <a:rPr lang="en-US" sz="1200" baseline="0" dirty="0" smtClean="0"/>
              <a:t> retrievals be related to PM ground-based measurements? It has been proved that high aerosol columnar events are usually linked to elevated surface values of PM. Another thing we know from literature is that the largest fraction of the columnar AOD can be attributed to the lowest 2-3 km. This is where CALIOP comes in. CALIOP’s lidar has been designed in such a way, as to be able to identify the altitude of each feature (aerosol/cloud) at a good vertical resolution. </a:t>
            </a:r>
            <a:r>
              <a:rPr lang="en-US" sz="1200" dirty="0" smtClean="0"/>
              <a:t>This, of course, is subject to the thickness of cloud/aerosol layers above. CALIOP algorithm provides up to 8 layer of aerosols, the first being the top and moving to the surface.</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CALIOP provides a number</a:t>
            </a:r>
            <a:r>
              <a:rPr lang="en-US" baseline="0" dirty="0" smtClean="0"/>
              <a:t> of different optical properties. Aerosol Optical Depth is an index that shows the amount of radiation being absorbed or scattered due to aerosols. It is provided for the wavelengths of 532nm and 1064nm.</a:t>
            </a:r>
          </a:p>
          <a:p>
            <a:r>
              <a:rPr lang="en-US" baseline="0" dirty="0" smtClean="0"/>
              <a:t>If we are able to find a relationship between AOD and PM10, this can in fact be used for a complete monitoring of air quality over the area of Athens. Applying the relationship to other areas of Mediterranean with similar characteristics-with regards to the aerosol species- we could predict PM10 values.</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So, the new stuff in our study is not the idea for correlating</a:t>
            </a:r>
            <a:r>
              <a:rPr lang="en-US" baseline="0" dirty="0" smtClean="0"/>
              <a:t> AOD and PM10 or PM2.5.</a:t>
            </a:r>
          </a:p>
          <a:p>
            <a:r>
              <a:rPr lang="en-US" baseline="0" dirty="0" smtClean="0"/>
              <a:t>However, most of those studies have used columnar-integrated aerosol optical properties, usually by MODIS sensor.</a:t>
            </a:r>
          </a:p>
          <a:p>
            <a:r>
              <a:rPr lang="en-US" baseline="0" dirty="0" smtClean="0"/>
              <a:t>The problems with that methodology are listed here: ……</a:t>
            </a:r>
          </a:p>
          <a:p>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The data that</a:t>
            </a:r>
            <a:r>
              <a:rPr lang="en-US" baseline="0" dirty="0" smtClean="0"/>
              <a:t> we used are from nearly 5 years of observations. Apart from the ability to detect the altitude of the aerosol layers, an aerosol speciation is also provided. The shown in bold subtypes are those that CALIOP can identify. Of course, the algorithm that identifies the different subtypes needs validation. This is part of our future work, where the aerosol species over a number of sites shall be compared to the species detected by CALIOP. </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Explain</a:t>
            </a:r>
            <a:r>
              <a:rPr lang="en-US" baseline="0" dirty="0" smtClean="0"/>
              <a:t> what is CAD.</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Both</a:t>
            </a:r>
            <a:r>
              <a:rPr lang="en-US" baseline="0" dirty="0" smtClean="0"/>
              <a:t> PM10 and PM2.5 values (you will see in the next slide) prove that Athens are characterised by high PM concentrations. </a:t>
            </a:r>
          </a:p>
          <a:p>
            <a:r>
              <a:rPr lang="en-US" baseline="0" dirty="0" smtClean="0"/>
              <a:t>Maximum PM values are observed in mid-February (0.4529) and mid-September (0.3862). </a:t>
            </a:r>
            <a:endParaRPr lang="el-GR" dirty="0"/>
          </a:p>
        </p:txBody>
      </p:sp>
      <p:sp>
        <p:nvSpPr>
          <p:cNvPr id="4" name="3 - Θέση αριθμού διαφάνειας"/>
          <p:cNvSpPr>
            <a:spLocks noGrp="1"/>
          </p:cNvSpPr>
          <p:nvPr>
            <p:ph type="sldNum" sz="quarter" idx="10"/>
          </p:nvPr>
        </p:nvSpPr>
        <p:spPr/>
        <p:txBody>
          <a:bodyPr/>
          <a:lstStyle/>
          <a:p>
            <a:fld id="{88F73F25-30E9-4863-8D02-7E65F9EA6F51}"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31385DD5-3944-44DA-813A-C4DD601115E2}" type="datetime1">
              <a:rPr lang="el-GR" smtClean="0"/>
              <a:pPr/>
              <a:t>19/9/2011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r>
              <a:rPr lang="de-DE" smtClean="0"/>
              <a:t>EMS2011, Berlin</a:t>
            </a: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pic>
        <p:nvPicPr>
          <p:cNvPr id="2050" name="Picture 2"/>
          <p:cNvPicPr>
            <a:picLocks noChangeAspect="1" noChangeArrowheads="1"/>
          </p:cNvPicPr>
          <p:nvPr userDrawn="1"/>
        </p:nvPicPr>
        <p:blipFill>
          <a:blip r:embed="rId3" cstate="print"/>
          <a:srcRect/>
          <a:stretch>
            <a:fillRect/>
          </a:stretch>
        </p:blipFill>
        <p:spPr bwMode="auto">
          <a:xfrm>
            <a:off x="0" y="6453336"/>
            <a:ext cx="899591" cy="40466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819B39F-8CD3-40FD-9CC3-9C94E01E4C9F}" type="datetime1">
              <a:rPr lang="el-GR" smtClean="0"/>
              <a:pPr/>
              <a:t>19/9/2011</a:t>
            </a:fld>
            <a:endParaRPr lang="el-GR"/>
          </a:p>
        </p:txBody>
      </p:sp>
      <p:sp>
        <p:nvSpPr>
          <p:cNvPr id="5" name="4 - Θέση υποσέλιδου"/>
          <p:cNvSpPr>
            <a:spLocks noGrp="1"/>
          </p:cNvSpPr>
          <p:nvPr>
            <p:ph type="ftr" sz="quarter" idx="11"/>
          </p:nvPr>
        </p:nvSpPr>
        <p:spPr/>
        <p:txBody>
          <a:bodyPr/>
          <a:lstStyle>
            <a:extLst/>
          </a:lstStyle>
          <a:p>
            <a:r>
              <a:rPr lang="de-DE" smtClean="0"/>
              <a:t>EMS2011, Berlin</a:t>
            </a:r>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7B054EF-DC36-4D2B-9098-DF24601C3AB1}" type="datetime1">
              <a:rPr lang="el-GR" smtClean="0"/>
              <a:pPr/>
              <a:t>19/9/2011</a:t>
            </a:fld>
            <a:endParaRPr lang="el-GR"/>
          </a:p>
        </p:txBody>
      </p:sp>
      <p:sp>
        <p:nvSpPr>
          <p:cNvPr id="5" name="4 - Θέση υποσέλιδου"/>
          <p:cNvSpPr>
            <a:spLocks noGrp="1"/>
          </p:cNvSpPr>
          <p:nvPr>
            <p:ph type="ftr" sz="quarter" idx="11"/>
          </p:nvPr>
        </p:nvSpPr>
        <p:spPr/>
        <p:txBody>
          <a:bodyPr/>
          <a:lstStyle>
            <a:extLst/>
          </a:lstStyle>
          <a:p>
            <a:r>
              <a:rPr lang="de-DE" smtClean="0"/>
              <a:t>EMS2011, Berlin</a:t>
            </a:r>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AC23620-FA3A-4671-9B05-877EF9F8D96E}" type="datetime1">
              <a:rPr lang="el-GR" smtClean="0"/>
              <a:pPr/>
              <a:t>19/9/2011</a:t>
            </a:fld>
            <a:endParaRPr lang="el-GR"/>
          </a:p>
        </p:txBody>
      </p:sp>
      <p:sp>
        <p:nvSpPr>
          <p:cNvPr id="5" name="4 - Θέση υποσέλιδου"/>
          <p:cNvSpPr>
            <a:spLocks noGrp="1"/>
          </p:cNvSpPr>
          <p:nvPr>
            <p:ph type="ftr" sz="quarter" idx="11"/>
          </p:nvPr>
        </p:nvSpPr>
        <p:spPr/>
        <p:txBody>
          <a:bodyPr/>
          <a:lstStyle>
            <a:extLst/>
          </a:lstStyle>
          <a:p>
            <a:r>
              <a:rPr lang="de-DE" smtClean="0"/>
              <a:t>EMS2011, Berlin</a:t>
            </a:r>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A6EED3B-088D-4FFD-9A19-BC0F49F36D6B}" type="datetime1">
              <a:rPr lang="el-GR" smtClean="0"/>
              <a:pPr/>
              <a:t>19/9/2011</a:t>
            </a:fld>
            <a:endParaRPr lang="el-GR"/>
          </a:p>
        </p:txBody>
      </p:sp>
      <p:sp>
        <p:nvSpPr>
          <p:cNvPr id="5" name="4 - Θέση υποσέλιδου"/>
          <p:cNvSpPr>
            <a:spLocks noGrp="1"/>
          </p:cNvSpPr>
          <p:nvPr>
            <p:ph type="ftr" sz="quarter" idx="11"/>
          </p:nvPr>
        </p:nvSpPr>
        <p:spPr/>
        <p:txBody>
          <a:bodyPr/>
          <a:lstStyle>
            <a:extLst/>
          </a:lstStyle>
          <a:p>
            <a:r>
              <a:rPr lang="de-DE" smtClean="0"/>
              <a:t>EMS2011, Berlin</a:t>
            </a:r>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66F2CCF-2835-4CED-91D7-D8988634E447}" type="datetime1">
              <a:rPr lang="el-GR" smtClean="0"/>
              <a:pPr/>
              <a:t>19/9/2011</a:t>
            </a:fld>
            <a:endParaRPr lang="el-GR"/>
          </a:p>
        </p:txBody>
      </p:sp>
      <p:sp>
        <p:nvSpPr>
          <p:cNvPr id="6" name="5 - Θέση υποσέλιδου"/>
          <p:cNvSpPr>
            <a:spLocks noGrp="1"/>
          </p:cNvSpPr>
          <p:nvPr>
            <p:ph type="ftr" sz="quarter" idx="11"/>
          </p:nvPr>
        </p:nvSpPr>
        <p:spPr/>
        <p:txBody>
          <a:bodyPr/>
          <a:lstStyle>
            <a:extLst/>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FD56A02-B493-4D96-9663-ABA711479D9F}" type="datetime1">
              <a:rPr lang="el-GR" smtClean="0"/>
              <a:pPr/>
              <a:t>19/9/2011</a:t>
            </a:fld>
            <a:endParaRPr lang="el-GR"/>
          </a:p>
        </p:txBody>
      </p:sp>
      <p:sp>
        <p:nvSpPr>
          <p:cNvPr id="8" name="7 - Θέση υποσέλιδου"/>
          <p:cNvSpPr>
            <a:spLocks noGrp="1"/>
          </p:cNvSpPr>
          <p:nvPr>
            <p:ph type="ftr" sz="quarter" idx="11"/>
          </p:nvPr>
        </p:nvSpPr>
        <p:spPr/>
        <p:txBody>
          <a:bodyPr/>
          <a:lstStyle>
            <a:extLst/>
          </a:lstStyle>
          <a:p>
            <a:r>
              <a:rPr lang="de-DE" smtClean="0"/>
              <a:t>EMS2011, Berlin</a:t>
            </a:r>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C2E5018-30F6-4136-BFD5-F29CD79011BE}" type="datetime1">
              <a:rPr lang="el-GR" smtClean="0"/>
              <a:pPr/>
              <a:t>19/9/2011</a:t>
            </a:fld>
            <a:endParaRPr lang="el-GR"/>
          </a:p>
        </p:txBody>
      </p:sp>
      <p:sp>
        <p:nvSpPr>
          <p:cNvPr id="4" name="3 - Θέση υποσέλιδου"/>
          <p:cNvSpPr>
            <a:spLocks noGrp="1"/>
          </p:cNvSpPr>
          <p:nvPr>
            <p:ph type="ftr" sz="quarter" idx="11"/>
          </p:nvPr>
        </p:nvSpPr>
        <p:spPr/>
        <p:txBody>
          <a:bodyPr/>
          <a:lstStyle>
            <a:extLst/>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55345FEC-4F51-4989-A882-66E9FDDDB219}" type="datetime1">
              <a:rPr lang="el-GR" smtClean="0"/>
              <a:pPr/>
              <a:t>19/9/2011</a:t>
            </a:fld>
            <a:endParaRPr lang="el-GR"/>
          </a:p>
        </p:txBody>
      </p:sp>
      <p:sp>
        <p:nvSpPr>
          <p:cNvPr id="3" name="2 - Θέση υποσέλιδου"/>
          <p:cNvSpPr>
            <a:spLocks noGrp="1"/>
          </p:cNvSpPr>
          <p:nvPr>
            <p:ph type="ftr" sz="quarter" idx="11"/>
          </p:nvPr>
        </p:nvSpPr>
        <p:spPr/>
        <p:txBody>
          <a:bodyPr/>
          <a:lstStyle>
            <a:extLst/>
          </a:lstStyle>
          <a:p>
            <a:r>
              <a:rPr lang="de-DE" smtClean="0"/>
              <a:t>EMS2011, Berlin</a:t>
            </a:r>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4A0A98AA-E231-43A0-810B-6BD621585C13}" type="datetime1">
              <a:rPr lang="el-GR" smtClean="0"/>
              <a:pPr/>
              <a:t>19/9/2011</a:t>
            </a:fld>
            <a:endParaRPr lang="el-GR"/>
          </a:p>
        </p:txBody>
      </p:sp>
      <p:sp>
        <p:nvSpPr>
          <p:cNvPr id="6" name="5 - Θέση υποσέλιδου"/>
          <p:cNvSpPr>
            <a:spLocks noGrp="1"/>
          </p:cNvSpPr>
          <p:nvPr>
            <p:ph type="ftr" sz="quarter" idx="11"/>
          </p:nvPr>
        </p:nvSpPr>
        <p:spPr/>
        <p:txBody>
          <a:bodyPr/>
          <a:lstStyle>
            <a:extLst/>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3D1A657E-11AB-4041-B028-4B65E0D7AA07}" type="datetime1">
              <a:rPr lang="el-GR" smtClean="0"/>
              <a:pPr/>
              <a:t>19/9/2011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04B364-4215-4E9D-BA21-1FFC88D4402B}" type="datetime1">
              <a:rPr lang="el-GR" smtClean="0"/>
              <a:pPr/>
              <a:t>19/9/2011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DE" smtClean="0"/>
              <a:t>EMS2011, Berlin</a:t>
            </a: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pic>
        <p:nvPicPr>
          <p:cNvPr id="1026" name="Picture 2"/>
          <p:cNvPicPr>
            <a:picLocks noChangeAspect="1" noChangeArrowheads="1"/>
          </p:cNvPicPr>
          <p:nvPr userDrawn="1"/>
        </p:nvPicPr>
        <p:blipFill>
          <a:blip r:embed="rId14" cstate="print"/>
          <a:srcRect/>
          <a:stretch>
            <a:fillRect/>
          </a:stretch>
        </p:blipFill>
        <p:spPr bwMode="auto">
          <a:xfrm>
            <a:off x="1" y="6525344"/>
            <a:ext cx="950446" cy="3326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n-US" b="1" dirty="0" smtClean="0"/>
              <a:t>Use of CALIOP aerosol optical depth retrievals for assessment of air quality in the city of Athens, Greece</a:t>
            </a:r>
            <a:endParaRPr lang="el-GR" b="1" dirty="0"/>
          </a:p>
        </p:txBody>
      </p:sp>
      <p:sp>
        <p:nvSpPr>
          <p:cNvPr id="3" name="2 - Υπότιτλος"/>
          <p:cNvSpPr>
            <a:spLocks noGrp="1"/>
          </p:cNvSpPr>
          <p:nvPr>
            <p:ph type="subTitle" idx="1"/>
          </p:nvPr>
        </p:nvSpPr>
        <p:spPr>
          <a:xfrm>
            <a:off x="685800" y="4029496"/>
            <a:ext cx="7772400" cy="1199704"/>
          </a:xfrm>
        </p:spPr>
        <p:txBody>
          <a:bodyPr/>
          <a:lstStyle/>
          <a:p>
            <a:r>
              <a:rPr lang="en-US" dirty="0" smtClean="0"/>
              <a:t>Vasilis Pappas, Nikos Hatzianastassiou</a:t>
            </a:r>
          </a:p>
          <a:p>
            <a:r>
              <a:rPr lang="en-US" dirty="0" smtClean="0"/>
              <a:t>University of </a:t>
            </a:r>
            <a:r>
              <a:rPr lang="en-US" dirty="0" err="1" smtClean="0"/>
              <a:t>Ioannina</a:t>
            </a:r>
            <a:r>
              <a:rPr lang="en-US" dirty="0" smtClean="0"/>
              <a:t>, Greece</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a:lstStyle/>
          <a:p>
            <a:r>
              <a:rPr lang="en-US" dirty="0" smtClean="0"/>
              <a:t>Sites of Athens</a:t>
            </a:r>
            <a:endParaRPr lang="el-GR" dirty="0"/>
          </a:p>
        </p:txBody>
      </p:sp>
      <p:pic>
        <p:nvPicPr>
          <p:cNvPr id="13313" name="Picture 1"/>
          <p:cNvPicPr>
            <a:picLocks noChangeAspect="1" noChangeArrowheads="1"/>
          </p:cNvPicPr>
          <p:nvPr/>
        </p:nvPicPr>
        <p:blipFill>
          <a:blip r:embed="rId2" cstate="print"/>
          <a:srcRect/>
          <a:stretch>
            <a:fillRect/>
          </a:stretch>
        </p:blipFill>
        <p:spPr bwMode="auto">
          <a:xfrm>
            <a:off x="1547664" y="1615574"/>
            <a:ext cx="7488832" cy="4719345"/>
          </a:xfrm>
          <a:prstGeom prst="rect">
            <a:avLst/>
          </a:prstGeom>
          <a:noFill/>
          <a:ln w="9525">
            <a:noFill/>
            <a:miter lim="800000"/>
            <a:headEnd/>
            <a:tailEnd/>
          </a:ln>
        </p:spPr>
      </p:pic>
      <p:grpSp>
        <p:nvGrpSpPr>
          <p:cNvPr id="7" name="6 - Ομάδα"/>
          <p:cNvGrpSpPr/>
          <p:nvPr/>
        </p:nvGrpSpPr>
        <p:grpSpPr>
          <a:xfrm>
            <a:off x="6300192" y="44624"/>
            <a:ext cx="2736304" cy="1512168"/>
            <a:chOff x="6508578" y="44624"/>
            <a:chExt cx="2527918" cy="1798210"/>
          </a:xfrm>
        </p:grpSpPr>
        <p:pic>
          <p:nvPicPr>
            <p:cNvPr id="13314" name="Picture 2"/>
            <p:cNvPicPr>
              <a:picLocks noChangeAspect="1" noChangeArrowheads="1"/>
            </p:cNvPicPr>
            <p:nvPr/>
          </p:nvPicPr>
          <p:blipFill>
            <a:blip r:embed="rId3" cstate="print"/>
            <a:srcRect/>
            <a:stretch>
              <a:fillRect/>
            </a:stretch>
          </p:blipFill>
          <p:spPr bwMode="auto">
            <a:xfrm>
              <a:off x="6508578" y="44624"/>
              <a:ext cx="2527918" cy="1798210"/>
            </a:xfrm>
            <a:prstGeom prst="rect">
              <a:avLst/>
            </a:prstGeom>
            <a:noFill/>
            <a:ln w="9525">
              <a:noFill/>
              <a:miter lim="800000"/>
              <a:headEnd/>
              <a:tailEnd/>
            </a:ln>
          </p:spPr>
        </p:pic>
        <p:sp>
          <p:nvSpPr>
            <p:cNvPr id="6" name="5 - Ορθογώνιο"/>
            <p:cNvSpPr/>
            <p:nvPr/>
          </p:nvSpPr>
          <p:spPr>
            <a:xfrm>
              <a:off x="7812360" y="1628800"/>
              <a:ext cx="216024" cy="144016"/>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7 - Θέση υποσέλιδου"/>
          <p:cNvSpPr>
            <a:spLocks noGrp="1"/>
          </p:cNvSpPr>
          <p:nvPr>
            <p:ph type="ftr" sz="quarter" idx="11"/>
          </p:nvPr>
        </p:nvSpPr>
        <p:spPr/>
        <p:txBody>
          <a:bodyPr/>
          <a:lstStyle/>
          <a:p>
            <a:r>
              <a:rPr lang="de-DE" smtClean="0"/>
              <a:t>EMS2011, Berlin</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dirty="0" smtClean="0"/>
              <a:t>Data screening:</a:t>
            </a:r>
          </a:p>
          <a:p>
            <a:pPr lvl="1"/>
            <a:r>
              <a:rPr lang="en-US" dirty="0" smtClean="0"/>
              <a:t>Features with CAD(Cloud-Aerosol Distinction)&lt;-20 have been used.</a:t>
            </a:r>
          </a:p>
          <a:p>
            <a:pPr lvl="1"/>
            <a:r>
              <a:rPr lang="en-US" dirty="0" smtClean="0"/>
              <a:t>Retrievals that come from horizontal averaging of 5 km.</a:t>
            </a:r>
          </a:p>
          <a:p>
            <a:pPr lvl="1"/>
            <a:r>
              <a:rPr lang="en-US" dirty="0" smtClean="0"/>
              <a:t>The lowest layer detected has been used with the limitation that ‘Base Altitude+ Layer Thickness&lt;=2.5 km’ in order to have a better relationship with PM measurements.  </a:t>
            </a:r>
            <a:r>
              <a:rPr lang="en-US" u="sng" dirty="0" smtClean="0"/>
              <a:t>This has screened out almost all day passes.</a:t>
            </a:r>
            <a:endParaRPr lang="el-GR" u="sng" dirty="0"/>
          </a:p>
        </p:txBody>
      </p:sp>
      <p:sp>
        <p:nvSpPr>
          <p:cNvPr id="2" name="1 - Τίτλος"/>
          <p:cNvSpPr>
            <a:spLocks noGrp="1"/>
          </p:cNvSpPr>
          <p:nvPr>
            <p:ph type="title"/>
          </p:nvPr>
        </p:nvSpPr>
        <p:spPr/>
        <p:txBody>
          <a:bodyPr/>
          <a:lstStyle/>
          <a:p>
            <a:r>
              <a:rPr lang="en-US" dirty="0" smtClean="0"/>
              <a:t>Methodology II</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All sites (PM10)</a:t>
            </a:r>
            <a:endParaRPr lang="el-GR" dirty="0"/>
          </a:p>
        </p:txBody>
      </p:sp>
      <p:pic>
        <p:nvPicPr>
          <p:cNvPr id="9" name="8 - Θέση περιεχομένου" descr="pm10_all_athens.tif"/>
          <p:cNvPicPr>
            <a:picLocks noGrp="1" noChangeAspect="1"/>
          </p:cNvPicPr>
          <p:nvPr>
            <p:ph idx="1"/>
          </p:nvPr>
        </p:nvPicPr>
        <p:blipFill>
          <a:blip r:embed="rId3" cstate="print"/>
          <a:stretch>
            <a:fillRect/>
          </a:stretch>
        </p:blipFill>
        <p:spPr>
          <a:xfrm>
            <a:off x="179512" y="1196752"/>
            <a:ext cx="5963291" cy="4464496"/>
          </a:xfrm>
        </p:spPr>
      </p:pic>
      <p:sp>
        <p:nvSpPr>
          <p:cNvPr id="7" name="6 - TextBox"/>
          <p:cNvSpPr txBox="1"/>
          <p:nvPr/>
        </p:nvSpPr>
        <p:spPr>
          <a:xfrm>
            <a:off x="5436096" y="1556792"/>
            <a:ext cx="295232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dirty="0" smtClean="0"/>
              <a:t>Correlation coefficient R=-0.0524</a:t>
            </a:r>
          </a:p>
          <a:p>
            <a:pPr>
              <a:buFont typeface="Arial" pitchFamily="34" charset="0"/>
              <a:buChar char="•"/>
            </a:pPr>
            <a:r>
              <a:rPr lang="en-US" dirty="0" smtClean="0"/>
              <a:t>RMSE=54.93</a:t>
            </a:r>
          </a:p>
          <a:p>
            <a:pPr>
              <a:buFont typeface="Arial" pitchFamily="34" charset="0"/>
              <a:buChar char="•"/>
            </a:pPr>
            <a:r>
              <a:rPr lang="en-US" dirty="0" smtClean="0"/>
              <a:t>Bias=-45.19</a:t>
            </a:r>
          </a:p>
          <a:p>
            <a:endParaRPr lang="el-GR" dirty="0"/>
          </a:p>
        </p:txBody>
      </p:sp>
      <p:graphicFrame>
        <p:nvGraphicFramePr>
          <p:cNvPr id="12" name="11 - Πίνακας"/>
          <p:cNvGraphicFramePr>
            <a:graphicFrameLocks noGrp="1"/>
          </p:cNvGraphicFramePr>
          <p:nvPr/>
        </p:nvGraphicFramePr>
        <p:xfrm>
          <a:off x="5292080" y="3284984"/>
          <a:ext cx="3563889" cy="2900040"/>
        </p:xfrm>
        <a:graphic>
          <a:graphicData uri="http://schemas.openxmlformats.org/drawingml/2006/table">
            <a:tbl>
              <a:tblPr firstRow="1" bandRow="1">
                <a:tableStyleId>{5C22544A-7EE6-4342-B048-85BDC9FD1C3A}</a:tableStyleId>
              </a:tblPr>
              <a:tblGrid>
                <a:gridCol w="1187963"/>
                <a:gridCol w="1187963"/>
                <a:gridCol w="1187963"/>
              </a:tblGrid>
              <a:tr h="580008">
                <a:tc>
                  <a:txBody>
                    <a:bodyPr/>
                    <a:lstStyle/>
                    <a:p>
                      <a:endParaRPr lang="el-GR" dirty="0"/>
                    </a:p>
                  </a:txBody>
                  <a:tcPr/>
                </a:tc>
                <a:tc>
                  <a:txBody>
                    <a:bodyPr/>
                    <a:lstStyle/>
                    <a:p>
                      <a:r>
                        <a:rPr lang="en-US" dirty="0" smtClean="0"/>
                        <a:t>AOD</a:t>
                      </a:r>
                      <a:endParaRPr lang="el-GR" dirty="0"/>
                    </a:p>
                  </a:txBody>
                  <a:tcPr/>
                </a:tc>
                <a:tc>
                  <a:txBody>
                    <a:bodyPr/>
                    <a:lstStyle/>
                    <a:p>
                      <a:r>
                        <a:rPr lang="en-US" dirty="0" smtClean="0"/>
                        <a:t>PM10</a:t>
                      </a:r>
                      <a:endParaRPr lang="el-GR" dirty="0"/>
                    </a:p>
                  </a:txBody>
                  <a:tcPr/>
                </a:tc>
              </a:tr>
              <a:tr h="580008">
                <a:tc>
                  <a:txBody>
                    <a:bodyPr/>
                    <a:lstStyle/>
                    <a:p>
                      <a:r>
                        <a:rPr lang="en-US" dirty="0" smtClean="0"/>
                        <a:t>Mean</a:t>
                      </a:r>
                      <a:endParaRPr lang="el-GR" dirty="0"/>
                    </a:p>
                  </a:txBody>
                  <a:tcPr/>
                </a:tc>
                <a:tc>
                  <a:txBody>
                    <a:bodyPr/>
                    <a:lstStyle/>
                    <a:p>
                      <a:r>
                        <a:rPr lang="en-US" dirty="0" smtClean="0"/>
                        <a:t>0.18</a:t>
                      </a:r>
                      <a:endParaRPr lang="el-GR" dirty="0"/>
                    </a:p>
                  </a:txBody>
                  <a:tcPr/>
                </a:tc>
                <a:tc>
                  <a:txBody>
                    <a:bodyPr/>
                    <a:lstStyle/>
                    <a:p>
                      <a:r>
                        <a:rPr lang="en-US" dirty="0" smtClean="0"/>
                        <a:t>45.3</a:t>
                      </a:r>
                      <a:endParaRPr lang="el-GR" dirty="0"/>
                    </a:p>
                  </a:txBody>
                  <a:tcPr/>
                </a:tc>
              </a:tr>
              <a:tr h="580008">
                <a:tc>
                  <a:txBody>
                    <a:bodyPr/>
                    <a:lstStyle/>
                    <a:p>
                      <a:r>
                        <a:rPr lang="en-US" dirty="0" smtClean="0"/>
                        <a:t>Median</a:t>
                      </a:r>
                      <a:endParaRPr lang="el-GR" dirty="0"/>
                    </a:p>
                  </a:txBody>
                  <a:tcPr/>
                </a:tc>
                <a:tc>
                  <a:txBody>
                    <a:bodyPr/>
                    <a:lstStyle/>
                    <a:p>
                      <a:r>
                        <a:rPr lang="en-US" dirty="0" smtClean="0"/>
                        <a:t>0.1114</a:t>
                      </a:r>
                      <a:endParaRPr lang="el-GR" dirty="0"/>
                    </a:p>
                  </a:txBody>
                  <a:tcPr/>
                </a:tc>
                <a:tc>
                  <a:txBody>
                    <a:bodyPr/>
                    <a:lstStyle/>
                    <a:p>
                      <a:r>
                        <a:rPr lang="en-US" dirty="0" smtClean="0"/>
                        <a:t>35</a:t>
                      </a:r>
                      <a:endParaRPr lang="el-GR" dirty="0"/>
                    </a:p>
                  </a:txBody>
                  <a:tcPr/>
                </a:tc>
              </a:tr>
              <a:tr h="580008">
                <a:tc>
                  <a:txBody>
                    <a:bodyPr/>
                    <a:lstStyle/>
                    <a:p>
                      <a:r>
                        <a:rPr lang="en-US" dirty="0" smtClean="0"/>
                        <a:t>Min</a:t>
                      </a:r>
                      <a:endParaRPr lang="el-GR" dirty="0"/>
                    </a:p>
                  </a:txBody>
                  <a:tcPr/>
                </a:tc>
                <a:tc>
                  <a:txBody>
                    <a:bodyPr/>
                    <a:lstStyle/>
                    <a:p>
                      <a:r>
                        <a:rPr lang="en-US" dirty="0" smtClean="0"/>
                        <a:t>0.0115</a:t>
                      </a:r>
                      <a:endParaRPr lang="el-GR" dirty="0"/>
                    </a:p>
                  </a:txBody>
                  <a:tcPr/>
                </a:tc>
                <a:tc>
                  <a:txBody>
                    <a:bodyPr/>
                    <a:lstStyle/>
                    <a:p>
                      <a:r>
                        <a:rPr lang="en-US" dirty="0" smtClean="0"/>
                        <a:t>12</a:t>
                      </a:r>
                      <a:endParaRPr lang="el-GR" dirty="0"/>
                    </a:p>
                  </a:txBody>
                  <a:tcPr/>
                </a:tc>
              </a:tr>
              <a:tr h="580008">
                <a:tc>
                  <a:txBody>
                    <a:bodyPr/>
                    <a:lstStyle/>
                    <a:p>
                      <a:r>
                        <a:rPr lang="en-US" dirty="0" smtClean="0"/>
                        <a:t>Max</a:t>
                      </a:r>
                      <a:endParaRPr lang="el-GR" dirty="0"/>
                    </a:p>
                  </a:txBody>
                  <a:tcPr/>
                </a:tc>
                <a:tc>
                  <a:txBody>
                    <a:bodyPr/>
                    <a:lstStyle/>
                    <a:p>
                      <a:r>
                        <a:rPr lang="en-US" dirty="0" smtClean="0"/>
                        <a:t>1.2464</a:t>
                      </a:r>
                      <a:endParaRPr lang="el-GR" dirty="0"/>
                    </a:p>
                  </a:txBody>
                  <a:tcPr/>
                </a:tc>
                <a:tc>
                  <a:txBody>
                    <a:bodyPr/>
                    <a:lstStyle/>
                    <a:p>
                      <a:r>
                        <a:rPr lang="en-US" dirty="0" smtClean="0"/>
                        <a:t>150</a:t>
                      </a:r>
                      <a:endParaRPr lang="el-GR" dirty="0"/>
                    </a:p>
                  </a:txBody>
                  <a:tcPr/>
                </a:tc>
              </a:tr>
            </a:tbl>
          </a:graphicData>
        </a:graphic>
      </p:graphicFrame>
      <p:sp>
        <p:nvSpPr>
          <p:cNvPr id="6" name="5 - Θέση υποσέλιδου"/>
          <p:cNvSpPr>
            <a:spLocks noGrp="1"/>
          </p:cNvSpPr>
          <p:nvPr>
            <p:ph type="ftr" sz="quarter" idx="11"/>
          </p:nvPr>
        </p:nvSpPr>
        <p:spPr/>
        <p:txBody>
          <a:bodyPr/>
          <a:lstStyle/>
          <a:p>
            <a:r>
              <a:rPr lang="de-DE" smtClean="0"/>
              <a:t>EMS2011, Berlin</a:t>
            </a:r>
            <a:endParaRPr lang="el-GR"/>
          </a:p>
        </p:txBody>
      </p:sp>
      <p:sp>
        <p:nvSpPr>
          <p:cNvPr id="8" name="7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All sites (PM 2.5)</a:t>
            </a:r>
            <a:endParaRPr lang="el-GR" dirty="0"/>
          </a:p>
        </p:txBody>
      </p:sp>
      <p:pic>
        <p:nvPicPr>
          <p:cNvPr id="12" name="11 - Θέση περιεχομένου" descr="pm2.5_all_athens.tif"/>
          <p:cNvPicPr>
            <a:picLocks noGrp="1" noChangeAspect="1"/>
          </p:cNvPicPr>
          <p:nvPr>
            <p:ph idx="1"/>
          </p:nvPr>
        </p:nvPicPr>
        <p:blipFill>
          <a:blip r:embed="rId3" cstate="print"/>
          <a:stretch>
            <a:fillRect/>
          </a:stretch>
        </p:blipFill>
        <p:spPr>
          <a:xfrm>
            <a:off x="251520" y="1340768"/>
            <a:ext cx="5963291" cy="4464496"/>
          </a:xfrm>
        </p:spPr>
      </p:pic>
      <p:sp>
        <p:nvSpPr>
          <p:cNvPr id="8" name="7 - TextBox"/>
          <p:cNvSpPr txBox="1"/>
          <p:nvPr/>
        </p:nvSpPr>
        <p:spPr>
          <a:xfrm>
            <a:off x="5436096" y="1628800"/>
            <a:ext cx="295232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dirty="0" smtClean="0"/>
              <a:t>Correlation coefficient R=-0.0658</a:t>
            </a:r>
          </a:p>
          <a:p>
            <a:pPr>
              <a:buFont typeface="Arial" pitchFamily="34" charset="0"/>
              <a:buChar char="•"/>
            </a:pPr>
            <a:r>
              <a:rPr lang="en-US" dirty="0" smtClean="0"/>
              <a:t>RMSE=25.99</a:t>
            </a:r>
          </a:p>
          <a:p>
            <a:pPr>
              <a:buFont typeface="Arial" pitchFamily="34" charset="0"/>
              <a:buChar char="•"/>
            </a:pPr>
            <a:r>
              <a:rPr lang="en-US" dirty="0" smtClean="0"/>
              <a:t>Bias=-28.56</a:t>
            </a:r>
          </a:p>
          <a:p>
            <a:endParaRPr lang="el-GR" dirty="0"/>
          </a:p>
        </p:txBody>
      </p:sp>
      <p:graphicFrame>
        <p:nvGraphicFramePr>
          <p:cNvPr id="13" name="12 - Πίνακας"/>
          <p:cNvGraphicFramePr>
            <a:graphicFrameLocks noGrp="1"/>
          </p:cNvGraphicFramePr>
          <p:nvPr/>
        </p:nvGraphicFramePr>
        <p:xfrm>
          <a:off x="5292080" y="3284984"/>
          <a:ext cx="3563889" cy="2900040"/>
        </p:xfrm>
        <a:graphic>
          <a:graphicData uri="http://schemas.openxmlformats.org/drawingml/2006/table">
            <a:tbl>
              <a:tblPr firstRow="1" bandRow="1">
                <a:tableStyleId>{5C22544A-7EE6-4342-B048-85BDC9FD1C3A}</a:tableStyleId>
              </a:tblPr>
              <a:tblGrid>
                <a:gridCol w="1187963"/>
                <a:gridCol w="1187963"/>
                <a:gridCol w="1187963"/>
              </a:tblGrid>
              <a:tr h="580008">
                <a:tc>
                  <a:txBody>
                    <a:bodyPr/>
                    <a:lstStyle/>
                    <a:p>
                      <a:endParaRPr lang="el-GR" dirty="0"/>
                    </a:p>
                  </a:txBody>
                  <a:tcPr/>
                </a:tc>
                <a:tc>
                  <a:txBody>
                    <a:bodyPr/>
                    <a:lstStyle/>
                    <a:p>
                      <a:r>
                        <a:rPr lang="en-US" dirty="0" smtClean="0"/>
                        <a:t>AOD</a:t>
                      </a:r>
                      <a:endParaRPr lang="el-GR" dirty="0"/>
                    </a:p>
                  </a:txBody>
                  <a:tcPr/>
                </a:tc>
                <a:tc>
                  <a:txBody>
                    <a:bodyPr/>
                    <a:lstStyle/>
                    <a:p>
                      <a:r>
                        <a:rPr lang="en-US" dirty="0" smtClean="0"/>
                        <a:t>PM10</a:t>
                      </a:r>
                      <a:endParaRPr lang="el-GR" dirty="0"/>
                    </a:p>
                  </a:txBody>
                  <a:tcPr/>
                </a:tc>
              </a:tr>
              <a:tr h="580008">
                <a:tc>
                  <a:txBody>
                    <a:bodyPr/>
                    <a:lstStyle/>
                    <a:p>
                      <a:r>
                        <a:rPr lang="en-US" dirty="0" smtClean="0"/>
                        <a:t>Mean</a:t>
                      </a:r>
                      <a:endParaRPr lang="el-GR" dirty="0"/>
                    </a:p>
                  </a:txBody>
                  <a:tcPr/>
                </a:tc>
                <a:tc>
                  <a:txBody>
                    <a:bodyPr/>
                    <a:lstStyle/>
                    <a:p>
                      <a:r>
                        <a:rPr lang="en-US" dirty="0" smtClean="0"/>
                        <a:t>0.18</a:t>
                      </a:r>
                      <a:endParaRPr lang="el-GR" dirty="0"/>
                    </a:p>
                  </a:txBody>
                  <a:tcPr/>
                </a:tc>
                <a:tc>
                  <a:txBody>
                    <a:bodyPr/>
                    <a:lstStyle/>
                    <a:p>
                      <a:r>
                        <a:rPr lang="en-US" dirty="0" smtClean="0"/>
                        <a:t>28.7</a:t>
                      </a:r>
                      <a:endParaRPr lang="el-GR" dirty="0"/>
                    </a:p>
                  </a:txBody>
                  <a:tcPr/>
                </a:tc>
              </a:tr>
              <a:tr h="580008">
                <a:tc>
                  <a:txBody>
                    <a:bodyPr/>
                    <a:lstStyle/>
                    <a:p>
                      <a:r>
                        <a:rPr lang="en-US" dirty="0" smtClean="0"/>
                        <a:t>Median</a:t>
                      </a:r>
                      <a:endParaRPr lang="el-GR" dirty="0"/>
                    </a:p>
                  </a:txBody>
                  <a:tcPr/>
                </a:tc>
                <a:tc>
                  <a:txBody>
                    <a:bodyPr/>
                    <a:lstStyle/>
                    <a:p>
                      <a:r>
                        <a:rPr lang="en-US" dirty="0" smtClean="0"/>
                        <a:t>0.1114</a:t>
                      </a:r>
                      <a:endParaRPr lang="el-GR" dirty="0"/>
                    </a:p>
                  </a:txBody>
                  <a:tcPr/>
                </a:tc>
                <a:tc>
                  <a:txBody>
                    <a:bodyPr/>
                    <a:lstStyle/>
                    <a:p>
                      <a:r>
                        <a:rPr lang="en-US" dirty="0" smtClean="0"/>
                        <a:t>29.5</a:t>
                      </a:r>
                      <a:endParaRPr lang="el-GR" dirty="0"/>
                    </a:p>
                  </a:txBody>
                  <a:tcPr/>
                </a:tc>
              </a:tr>
              <a:tr h="580008">
                <a:tc>
                  <a:txBody>
                    <a:bodyPr/>
                    <a:lstStyle/>
                    <a:p>
                      <a:r>
                        <a:rPr lang="en-US" dirty="0" smtClean="0"/>
                        <a:t>Min</a:t>
                      </a:r>
                      <a:endParaRPr lang="el-GR" dirty="0"/>
                    </a:p>
                  </a:txBody>
                  <a:tcPr/>
                </a:tc>
                <a:tc>
                  <a:txBody>
                    <a:bodyPr/>
                    <a:lstStyle/>
                    <a:p>
                      <a:r>
                        <a:rPr lang="en-US" dirty="0" smtClean="0"/>
                        <a:t>0.0115</a:t>
                      </a:r>
                      <a:endParaRPr lang="el-GR" dirty="0"/>
                    </a:p>
                  </a:txBody>
                  <a:tcPr/>
                </a:tc>
                <a:tc>
                  <a:txBody>
                    <a:bodyPr/>
                    <a:lstStyle/>
                    <a:p>
                      <a:r>
                        <a:rPr lang="en-US" dirty="0" smtClean="0"/>
                        <a:t>13</a:t>
                      </a:r>
                      <a:endParaRPr lang="el-GR" dirty="0"/>
                    </a:p>
                  </a:txBody>
                  <a:tcPr/>
                </a:tc>
              </a:tr>
              <a:tr h="580008">
                <a:tc>
                  <a:txBody>
                    <a:bodyPr/>
                    <a:lstStyle/>
                    <a:p>
                      <a:r>
                        <a:rPr lang="en-US" dirty="0" smtClean="0"/>
                        <a:t>Max</a:t>
                      </a:r>
                      <a:endParaRPr lang="el-GR" dirty="0"/>
                    </a:p>
                  </a:txBody>
                  <a:tcPr/>
                </a:tc>
                <a:tc>
                  <a:txBody>
                    <a:bodyPr/>
                    <a:lstStyle/>
                    <a:p>
                      <a:r>
                        <a:rPr lang="en-US" dirty="0" smtClean="0"/>
                        <a:t>1.2464</a:t>
                      </a:r>
                      <a:endParaRPr lang="el-GR" dirty="0"/>
                    </a:p>
                  </a:txBody>
                  <a:tcPr/>
                </a:tc>
                <a:tc>
                  <a:txBody>
                    <a:bodyPr/>
                    <a:lstStyle/>
                    <a:p>
                      <a:r>
                        <a:rPr lang="en-US" dirty="0" smtClean="0"/>
                        <a:t>48</a:t>
                      </a:r>
                      <a:endParaRPr lang="el-GR" dirty="0"/>
                    </a:p>
                  </a:txBody>
                  <a:tcPr/>
                </a:tc>
              </a:tr>
            </a:tbl>
          </a:graphicData>
        </a:graphic>
      </p:graphicFrame>
      <p:sp>
        <p:nvSpPr>
          <p:cNvPr id="6" name="5 - Θέση υποσέλιδου"/>
          <p:cNvSpPr>
            <a:spLocks noGrp="1"/>
          </p:cNvSpPr>
          <p:nvPr>
            <p:ph type="ftr" sz="quarter" idx="11"/>
          </p:nvPr>
        </p:nvSpPr>
        <p:spPr/>
        <p:txBody>
          <a:bodyPr/>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Seasonal aerosol speciation</a:t>
            </a:r>
            <a:endParaRPr lang="el-GR" dirty="0"/>
          </a:p>
        </p:txBody>
      </p:sp>
      <p:graphicFrame>
        <p:nvGraphicFramePr>
          <p:cNvPr id="5" name="4 - Πίνακας"/>
          <p:cNvGraphicFramePr>
            <a:graphicFrameLocks noGrp="1"/>
          </p:cNvGraphicFramePr>
          <p:nvPr/>
        </p:nvGraphicFramePr>
        <p:xfrm>
          <a:off x="179512" y="1340768"/>
          <a:ext cx="8640958" cy="3542790"/>
        </p:xfrm>
        <a:graphic>
          <a:graphicData uri="http://schemas.openxmlformats.org/drawingml/2006/table">
            <a:tbl>
              <a:tblPr>
                <a:tableStyleId>{775DCB02-9BB8-47FD-8907-85C794F793BA}</a:tableStyleId>
              </a:tblPr>
              <a:tblGrid>
                <a:gridCol w="719768"/>
                <a:gridCol w="1214606"/>
                <a:gridCol w="719768"/>
                <a:gridCol w="1769429"/>
                <a:gridCol w="1529506"/>
                <a:gridCol w="1248345"/>
                <a:gridCol w="719768"/>
                <a:gridCol w="719768"/>
              </a:tblGrid>
              <a:tr h="590465">
                <a:tc>
                  <a:txBody>
                    <a:bodyPr/>
                    <a:lstStyle/>
                    <a:p>
                      <a:pPr algn="ctr" fontAlgn="b"/>
                      <a:endParaRPr lang="el-GR" sz="1200" b="0"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a:t>clean marine (1)</a:t>
                      </a:r>
                      <a:endParaRPr lang="de-DE" sz="1200" b="1"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err="1"/>
                        <a:t>dust</a:t>
                      </a:r>
                      <a:r>
                        <a:rPr lang="de-DE" sz="1200" b="1" u="none" strike="noStrike" dirty="0"/>
                        <a:t> (2)</a:t>
                      </a:r>
                      <a:endParaRPr lang="de-DE" sz="1200" b="1"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err="1"/>
                        <a:t>polluted</a:t>
                      </a:r>
                      <a:r>
                        <a:rPr lang="de-DE" sz="1200" b="1" u="none" strike="noStrike" dirty="0"/>
                        <a:t> </a:t>
                      </a:r>
                      <a:r>
                        <a:rPr lang="de-DE" sz="1200" b="1" u="none" strike="noStrike" dirty="0" err="1"/>
                        <a:t>continental</a:t>
                      </a:r>
                      <a:r>
                        <a:rPr lang="de-DE" sz="1200" b="1" u="none" strike="noStrike" dirty="0"/>
                        <a:t> (3)</a:t>
                      </a:r>
                      <a:endParaRPr lang="de-DE" sz="1200" b="1"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a:t>clean </a:t>
                      </a:r>
                      <a:r>
                        <a:rPr lang="de-DE" sz="1200" b="1" u="none" strike="noStrike" dirty="0" err="1"/>
                        <a:t>continental</a:t>
                      </a:r>
                      <a:r>
                        <a:rPr lang="de-DE" sz="1200" b="1" u="none" strike="noStrike" dirty="0"/>
                        <a:t> (4)</a:t>
                      </a:r>
                      <a:endParaRPr lang="de-DE" sz="1200" b="1"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err="1"/>
                        <a:t>polluted</a:t>
                      </a:r>
                      <a:r>
                        <a:rPr lang="de-DE" sz="1200" b="1" u="none" strike="noStrike" dirty="0"/>
                        <a:t> </a:t>
                      </a:r>
                      <a:r>
                        <a:rPr lang="de-DE" sz="1200" b="1" u="none" strike="noStrike" dirty="0" err="1"/>
                        <a:t>dust</a:t>
                      </a:r>
                      <a:r>
                        <a:rPr lang="de-DE" sz="1200" b="1" u="none" strike="noStrike" dirty="0"/>
                        <a:t> (5)</a:t>
                      </a:r>
                      <a:endParaRPr lang="de-DE" sz="1200" b="1" i="0" u="none" strike="noStrike" dirty="0">
                        <a:solidFill>
                          <a:srgbClr val="000000"/>
                        </a:solidFill>
                        <a:latin typeface="Calibri"/>
                      </a:endParaRPr>
                    </a:p>
                  </a:txBody>
                  <a:tcPr marL="8659" marR="8659" marT="8659" marB="0" anchor="ctr"/>
                </a:tc>
                <a:tc>
                  <a:txBody>
                    <a:bodyPr/>
                    <a:lstStyle/>
                    <a:p>
                      <a:pPr algn="ctr" fontAlgn="b"/>
                      <a:r>
                        <a:rPr lang="de-DE" sz="1200" b="1" u="none" strike="noStrike" dirty="0"/>
                        <a:t>smoke (6)</a:t>
                      </a:r>
                      <a:endParaRPr lang="de-DE" sz="1200" b="1" i="0" u="none" strike="noStrike" dirty="0">
                        <a:solidFill>
                          <a:srgbClr val="000000"/>
                        </a:solidFill>
                        <a:latin typeface="Calibri"/>
                      </a:endParaRPr>
                    </a:p>
                  </a:txBody>
                  <a:tcPr marL="8659" marR="8659" marT="8659" marB="0" anchor="ctr"/>
                </a:tc>
                <a:tc>
                  <a:txBody>
                    <a:bodyPr/>
                    <a:lstStyle/>
                    <a:p>
                      <a:pPr algn="ctr" fontAlgn="b"/>
                      <a:r>
                        <a:rPr kumimoji="0" lang="de-DE" sz="1200" b="1" u="none" strike="noStrike" kern="1200" dirty="0" smtClean="0">
                          <a:solidFill>
                            <a:schemeClr val="dk1"/>
                          </a:solidFill>
                          <a:latin typeface="+mn-lt"/>
                          <a:ea typeface="+mn-ea"/>
                          <a:cs typeface="+mn-cs"/>
                        </a:rPr>
                        <a:t>TOTAL</a:t>
                      </a:r>
                      <a:endParaRPr kumimoji="0" lang="de-DE" sz="1200" b="1" u="none" strike="noStrike" kern="1200" dirty="0">
                        <a:solidFill>
                          <a:schemeClr val="dk1"/>
                        </a:solidFill>
                        <a:latin typeface="+mn-lt"/>
                        <a:ea typeface="+mn-ea"/>
                        <a:cs typeface="+mn-cs"/>
                      </a:endParaRPr>
                    </a:p>
                  </a:txBody>
                  <a:tcPr marL="8659" marR="8659" marT="8659" marB="0" anchor="ctr"/>
                </a:tc>
              </a:tr>
              <a:tr h="590465">
                <a:tc>
                  <a:txBody>
                    <a:bodyPr/>
                    <a:lstStyle/>
                    <a:p>
                      <a:pPr algn="ctr" fontAlgn="b"/>
                      <a:r>
                        <a:rPr lang="de-DE" sz="1200" b="1" u="none" strike="noStrike" dirty="0"/>
                        <a:t>winter</a:t>
                      </a:r>
                      <a:endParaRPr lang="de-DE" sz="1200" b="1" i="0" u="none" strike="noStrike" dirty="0">
                        <a:solidFill>
                          <a:srgbClr val="000000"/>
                        </a:solidFill>
                        <a:latin typeface="Calibri"/>
                      </a:endParaRPr>
                    </a:p>
                  </a:txBody>
                  <a:tcPr marL="8659" marR="8659" marT="8659"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5</a:t>
                      </a:r>
                    </a:p>
                  </a:txBody>
                  <a:tcPr marL="9525" marR="9525" marT="9525" marB="0" anchor="ctr"/>
                </a:tc>
                <a:tc>
                  <a:txBody>
                    <a:bodyPr/>
                    <a:lstStyle/>
                    <a:p>
                      <a:pPr algn="ctr" fontAlgn="b"/>
                      <a:r>
                        <a:rPr lang="el-GR" sz="1600" b="0" i="0" u="none" strike="noStrike">
                          <a:solidFill>
                            <a:srgbClr val="000000"/>
                          </a:solidFill>
                          <a:latin typeface="Calibri"/>
                        </a:rPr>
                        <a:t>7</a:t>
                      </a:r>
                    </a:p>
                  </a:txBody>
                  <a:tcPr marL="9525" marR="9525" marT="9525" marB="0" anchor="ctr"/>
                </a:tc>
                <a:tc>
                  <a:txBody>
                    <a:bodyPr/>
                    <a:lstStyle/>
                    <a:p>
                      <a:pPr algn="ctr" fontAlgn="b"/>
                      <a:r>
                        <a:rPr lang="el-GR" sz="1600" b="0" i="0" u="none" strike="noStrike">
                          <a:solidFill>
                            <a:srgbClr val="000000"/>
                          </a:solidFill>
                          <a:latin typeface="Calibri"/>
                        </a:rPr>
                        <a:t>2</a:t>
                      </a:r>
                    </a:p>
                  </a:txBody>
                  <a:tcPr marL="9525" marR="9525" marT="9525" marB="0" anchor="ctr"/>
                </a:tc>
                <a:tc>
                  <a:txBody>
                    <a:bodyPr/>
                    <a:lstStyle/>
                    <a:p>
                      <a:pPr algn="ctr" fontAlgn="b"/>
                      <a:r>
                        <a:rPr lang="el-GR" sz="1600" b="0" i="0" u="none" strike="noStrike">
                          <a:solidFill>
                            <a:srgbClr val="000000"/>
                          </a:solidFill>
                          <a:latin typeface="Calibri"/>
                        </a:rPr>
                        <a:t>4</a:t>
                      </a:r>
                    </a:p>
                  </a:txBody>
                  <a:tcPr marL="9525" marR="9525" marT="9525" marB="0" anchor="ctr"/>
                </a:tc>
                <a:tc>
                  <a:txBody>
                    <a:bodyPr/>
                    <a:lstStyle/>
                    <a:p>
                      <a:pPr algn="ctr" fontAlgn="b"/>
                      <a:r>
                        <a:rPr lang="el-GR" sz="1600" b="0" i="0" u="none" strike="noStrike">
                          <a:solidFill>
                            <a:srgbClr val="000000"/>
                          </a:solidFill>
                          <a:latin typeface="Calibri"/>
                        </a:rPr>
                        <a:t>2</a:t>
                      </a:r>
                    </a:p>
                  </a:txBody>
                  <a:tcPr marL="9525" marR="9525" marT="9525" marB="0" anchor="ctr"/>
                </a:tc>
                <a:tc>
                  <a:txBody>
                    <a:bodyPr/>
                    <a:lstStyle/>
                    <a:p>
                      <a:pPr algn="ctr" fontAlgn="b"/>
                      <a:r>
                        <a:rPr kumimoji="0" lang="en-US" sz="1200" b="1" u="none" strike="noStrike" kern="1200" dirty="0" smtClean="0">
                          <a:solidFill>
                            <a:schemeClr val="dk1"/>
                          </a:solidFill>
                          <a:latin typeface="+mn-lt"/>
                          <a:ea typeface="+mn-ea"/>
                          <a:cs typeface="+mn-cs"/>
                        </a:rPr>
                        <a:t>20</a:t>
                      </a:r>
                      <a:endParaRPr kumimoji="0" lang="el-GR" sz="1200" b="1" u="none" strike="noStrike" kern="1200" dirty="0">
                        <a:solidFill>
                          <a:schemeClr val="dk1"/>
                        </a:solidFill>
                        <a:latin typeface="+mn-lt"/>
                        <a:ea typeface="+mn-ea"/>
                        <a:cs typeface="+mn-cs"/>
                      </a:endParaRPr>
                    </a:p>
                  </a:txBody>
                  <a:tcPr marL="9525" marR="9525" marT="9525" marB="0" anchor="ctr"/>
                </a:tc>
              </a:tr>
              <a:tr h="590465">
                <a:tc>
                  <a:txBody>
                    <a:bodyPr/>
                    <a:lstStyle/>
                    <a:p>
                      <a:pPr algn="ctr" fontAlgn="b"/>
                      <a:r>
                        <a:rPr lang="de-DE" sz="1200" b="1" u="none" strike="noStrike" dirty="0"/>
                        <a:t>spring</a:t>
                      </a:r>
                      <a:endParaRPr lang="de-DE" sz="1200" b="1" i="0" u="none" strike="noStrike" dirty="0">
                        <a:solidFill>
                          <a:srgbClr val="000000"/>
                        </a:solidFill>
                        <a:latin typeface="Calibri"/>
                      </a:endParaRPr>
                    </a:p>
                  </a:txBody>
                  <a:tcPr marL="8659" marR="8659" marT="8659"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3</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kumimoji="0" lang="en-US" sz="1200" b="1" u="none" strike="noStrike" kern="1200" dirty="0" smtClean="0">
                          <a:solidFill>
                            <a:schemeClr val="dk1"/>
                          </a:solidFill>
                          <a:latin typeface="+mn-lt"/>
                          <a:ea typeface="+mn-ea"/>
                          <a:cs typeface="+mn-cs"/>
                        </a:rPr>
                        <a:t>3</a:t>
                      </a:r>
                      <a:endParaRPr kumimoji="0" lang="el-GR" sz="1200" b="1" u="none" strike="noStrike" kern="1200" dirty="0">
                        <a:solidFill>
                          <a:schemeClr val="dk1"/>
                        </a:solidFill>
                        <a:latin typeface="+mn-lt"/>
                        <a:ea typeface="+mn-ea"/>
                        <a:cs typeface="+mn-cs"/>
                      </a:endParaRPr>
                    </a:p>
                  </a:txBody>
                  <a:tcPr marL="9525" marR="9525" marT="9525" marB="0" anchor="ctr"/>
                </a:tc>
              </a:tr>
              <a:tr h="590465">
                <a:tc>
                  <a:txBody>
                    <a:bodyPr/>
                    <a:lstStyle/>
                    <a:p>
                      <a:pPr algn="ctr" fontAlgn="b"/>
                      <a:r>
                        <a:rPr lang="de-DE" sz="1200" b="1" u="none" strike="noStrike" dirty="0" err="1"/>
                        <a:t>summer</a:t>
                      </a:r>
                      <a:endParaRPr lang="de-DE" sz="1200" b="1" i="0" u="none" strike="noStrike" dirty="0">
                        <a:solidFill>
                          <a:srgbClr val="000000"/>
                        </a:solidFill>
                        <a:latin typeface="Calibri"/>
                      </a:endParaRPr>
                    </a:p>
                  </a:txBody>
                  <a:tcPr marL="8659" marR="8659" marT="8659"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15</a:t>
                      </a:r>
                    </a:p>
                  </a:txBody>
                  <a:tcPr marL="9525" marR="9525" marT="9525" marB="0" anchor="ctr">
                    <a:solidFill>
                      <a:schemeClr val="accent2"/>
                    </a:solidFill>
                  </a:tcPr>
                </a:tc>
                <a:tc>
                  <a:txBody>
                    <a:bodyPr/>
                    <a:lstStyle/>
                    <a:p>
                      <a:pPr algn="ctr" fontAlgn="b"/>
                      <a:r>
                        <a:rPr lang="el-GR" sz="1600" b="0" i="0" u="none" strike="noStrike">
                          <a:solidFill>
                            <a:srgbClr val="000000"/>
                          </a:solidFill>
                          <a:latin typeface="Calibri"/>
                        </a:rPr>
                        <a:t>1</a:t>
                      </a:r>
                    </a:p>
                  </a:txBody>
                  <a:tcPr marL="9525" marR="9525" marT="9525" marB="0" anchor="ctr"/>
                </a:tc>
                <a:tc>
                  <a:txBody>
                    <a:bodyPr/>
                    <a:lstStyle/>
                    <a:p>
                      <a:pPr algn="ctr" fontAlgn="b"/>
                      <a:r>
                        <a:rPr kumimoji="0" lang="en-US" sz="1200" b="1" u="none" strike="noStrike" kern="1200" dirty="0" smtClean="0">
                          <a:solidFill>
                            <a:schemeClr val="dk1"/>
                          </a:solidFill>
                          <a:latin typeface="+mn-lt"/>
                          <a:ea typeface="+mn-ea"/>
                          <a:cs typeface="+mn-cs"/>
                        </a:rPr>
                        <a:t>16</a:t>
                      </a:r>
                      <a:endParaRPr kumimoji="0" lang="el-GR" sz="1200" b="1" u="none" strike="noStrike" kern="1200" dirty="0">
                        <a:solidFill>
                          <a:schemeClr val="dk1"/>
                        </a:solidFill>
                        <a:latin typeface="+mn-lt"/>
                        <a:ea typeface="+mn-ea"/>
                        <a:cs typeface="+mn-cs"/>
                      </a:endParaRPr>
                    </a:p>
                  </a:txBody>
                  <a:tcPr marL="9525" marR="9525" marT="9525" marB="0" anchor="ctr"/>
                </a:tc>
              </a:tr>
              <a:tr h="590465">
                <a:tc>
                  <a:txBody>
                    <a:bodyPr/>
                    <a:lstStyle/>
                    <a:p>
                      <a:pPr algn="ctr" fontAlgn="b"/>
                      <a:r>
                        <a:rPr lang="de-DE" sz="1200" b="1" u="none" strike="noStrike" dirty="0" err="1"/>
                        <a:t>autumn</a:t>
                      </a:r>
                      <a:endParaRPr lang="de-DE" sz="1200" b="1" i="0" u="none" strike="noStrike" dirty="0">
                        <a:solidFill>
                          <a:srgbClr val="000000"/>
                        </a:solidFill>
                        <a:latin typeface="Calibri"/>
                      </a:endParaRPr>
                    </a:p>
                  </a:txBody>
                  <a:tcPr marL="8659" marR="8659" marT="8659" marB="0" anchor="ctr"/>
                </a:tc>
                <a:tc>
                  <a:txBody>
                    <a:bodyPr/>
                    <a:lstStyle/>
                    <a:p>
                      <a:pPr algn="ctr" fontAlgn="b"/>
                      <a:r>
                        <a:rPr lang="el-GR" sz="1600" b="0" i="0" u="none" strike="noStrike">
                          <a:solidFill>
                            <a:srgbClr val="000000"/>
                          </a:solidFill>
                          <a:latin typeface="Calibri"/>
                        </a:rPr>
                        <a:t>1</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5</a:t>
                      </a:r>
                    </a:p>
                  </a:txBody>
                  <a:tcPr marL="9525" marR="9525" marT="9525" marB="0" anchor="ctr"/>
                </a:tc>
                <a:tc>
                  <a:txBody>
                    <a:bodyPr/>
                    <a:lstStyle/>
                    <a:p>
                      <a:pPr algn="ctr" fontAlgn="b"/>
                      <a:r>
                        <a:rPr lang="el-GR" sz="1600" b="0" i="0" u="none" strike="noStrike">
                          <a:solidFill>
                            <a:srgbClr val="000000"/>
                          </a:solidFill>
                          <a:latin typeface="Calibri"/>
                        </a:rPr>
                        <a:t>0</a:t>
                      </a:r>
                    </a:p>
                  </a:txBody>
                  <a:tcPr marL="9525" marR="9525" marT="9525" marB="0" anchor="ctr"/>
                </a:tc>
                <a:tc>
                  <a:txBody>
                    <a:bodyPr/>
                    <a:lstStyle/>
                    <a:p>
                      <a:pPr algn="ctr" fontAlgn="b"/>
                      <a:r>
                        <a:rPr lang="el-GR" sz="1600" b="0" i="0" u="none" strike="noStrike">
                          <a:solidFill>
                            <a:srgbClr val="000000"/>
                          </a:solidFill>
                          <a:latin typeface="Calibri"/>
                        </a:rPr>
                        <a:t>5</a:t>
                      </a:r>
                    </a:p>
                  </a:txBody>
                  <a:tcPr marL="9525" marR="9525" marT="9525" marB="0" anchor="ctr"/>
                </a:tc>
                <a:tc>
                  <a:txBody>
                    <a:bodyPr/>
                    <a:lstStyle/>
                    <a:p>
                      <a:pPr algn="ctr" fontAlgn="b"/>
                      <a:r>
                        <a:rPr lang="el-GR" sz="1600" b="0" i="0" u="none" strike="noStrike" dirty="0">
                          <a:solidFill>
                            <a:srgbClr val="000000"/>
                          </a:solidFill>
                          <a:latin typeface="Calibri"/>
                        </a:rPr>
                        <a:t>1</a:t>
                      </a:r>
                    </a:p>
                  </a:txBody>
                  <a:tcPr marL="9525" marR="9525" marT="9525" marB="0" anchor="ctr"/>
                </a:tc>
                <a:tc>
                  <a:txBody>
                    <a:bodyPr/>
                    <a:lstStyle/>
                    <a:p>
                      <a:pPr algn="ctr" fontAlgn="b"/>
                      <a:r>
                        <a:rPr kumimoji="0" lang="en-US" sz="1200" b="1" u="none" strike="noStrike" kern="1200" dirty="0" smtClean="0">
                          <a:solidFill>
                            <a:schemeClr val="dk1"/>
                          </a:solidFill>
                          <a:latin typeface="+mn-lt"/>
                          <a:ea typeface="+mn-ea"/>
                          <a:cs typeface="+mn-cs"/>
                        </a:rPr>
                        <a:t>12</a:t>
                      </a:r>
                      <a:endParaRPr kumimoji="0" lang="el-GR" sz="1200" b="1" u="none" strike="noStrike" kern="1200" dirty="0">
                        <a:solidFill>
                          <a:schemeClr val="dk1"/>
                        </a:solidFill>
                        <a:latin typeface="+mn-lt"/>
                        <a:ea typeface="+mn-ea"/>
                        <a:cs typeface="+mn-cs"/>
                      </a:endParaRPr>
                    </a:p>
                  </a:txBody>
                  <a:tcPr marL="9525" marR="9525" marT="9525" marB="0" anchor="ctr"/>
                </a:tc>
              </a:tr>
              <a:tr h="590465">
                <a:tc>
                  <a:txBody>
                    <a:bodyPr/>
                    <a:lstStyle/>
                    <a:p>
                      <a:pPr algn="ctr" fontAlgn="b"/>
                      <a:r>
                        <a:rPr kumimoji="0" lang="de-DE" sz="1200" b="1" u="none" strike="noStrike" kern="1200" dirty="0" smtClean="0">
                          <a:solidFill>
                            <a:schemeClr val="dk1"/>
                          </a:solidFill>
                          <a:latin typeface="+mn-lt"/>
                          <a:ea typeface="+mn-ea"/>
                          <a:cs typeface="+mn-cs"/>
                        </a:rPr>
                        <a:t>TOTAL</a:t>
                      </a:r>
                      <a:endParaRPr kumimoji="0" lang="de-DE" sz="1200" b="1" u="none" strike="noStrike" kern="1200" dirty="0">
                        <a:solidFill>
                          <a:schemeClr val="dk1"/>
                        </a:solidFill>
                        <a:latin typeface="+mn-lt"/>
                        <a:ea typeface="+mn-ea"/>
                        <a:cs typeface="+mn-cs"/>
                      </a:endParaRPr>
                    </a:p>
                  </a:txBody>
                  <a:tcPr marL="8659" marR="8659" marT="8659" marB="0" anchor="ctr"/>
                </a:tc>
                <a:tc>
                  <a:txBody>
                    <a:bodyPr/>
                    <a:lstStyle/>
                    <a:p>
                      <a:pPr algn="ctr" fontAlgn="b"/>
                      <a:r>
                        <a:rPr lang="en-US" sz="1600" b="1" i="0" u="none" strike="noStrike" dirty="0" smtClean="0">
                          <a:solidFill>
                            <a:srgbClr val="000000"/>
                          </a:solidFill>
                          <a:latin typeface="Calibri"/>
                        </a:rPr>
                        <a:t>1</a:t>
                      </a:r>
                      <a:endParaRPr lang="el-GR"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smtClean="0">
                          <a:solidFill>
                            <a:srgbClr val="000000"/>
                          </a:solidFill>
                          <a:latin typeface="Calibri"/>
                        </a:rPr>
                        <a:t>8</a:t>
                      </a:r>
                      <a:endParaRPr lang="el-GR"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smtClean="0">
                          <a:solidFill>
                            <a:srgbClr val="000000"/>
                          </a:solidFill>
                          <a:latin typeface="Calibri"/>
                        </a:rPr>
                        <a:t>12</a:t>
                      </a:r>
                      <a:endParaRPr lang="el-GR"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smtClean="0">
                          <a:solidFill>
                            <a:srgbClr val="000000"/>
                          </a:solidFill>
                          <a:latin typeface="Calibri"/>
                        </a:rPr>
                        <a:t>2</a:t>
                      </a:r>
                      <a:endParaRPr lang="el-GR"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smtClean="0">
                          <a:solidFill>
                            <a:srgbClr val="000000"/>
                          </a:solidFill>
                          <a:latin typeface="Calibri"/>
                        </a:rPr>
                        <a:t>24</a:t>
                      </a:r>
                      <a:endParaRPr lang="el-GR" sz="1600" b="1" i="0" u="none" strike="noStrike" dirty="0">
                        <a:solidFill>
                          <a:srgbClr val="000000"/>
                        </a:solidFill>
                        <a:latin typeface="Calibri"/>
                      </a:endParaRPr>
                    </a:p>
                  </a:txBody>
                  <a:tcPr marL="9525" marR="9525" marT="9525" marB="0" anchor="ctr"/>
                </a:tc>
                <a:tc>
                  <a:txBody>
                    <a:bodyPr/>
                    <a:lstStyle/>
                    <a:p>
                      <a:pPr algn="ctr" fontAlgn="b"/>
                      <a:r>
                        <a:rPr lang="en-US" sz="1600" b="1" i="0" u="none" strike="noStrike" dirty="0" smtClean="0">
                          <a:solidFill>
                            <a:srgbClr val="000000"/>
                          </a:solidFill>
                          <a:latin typeface="Calibri"/>
                        </a:rPr>
                        <a:t>4</a:t>
                      </a:r>
                      <a:endParaRPr lang="el-GR" sz="1600" b="1" i="0" u="none" strike="noStrike" dirty="0">
                        <a:solidFill>
                          <a:srgbClr val="000000"/>
                        </a:solidFill>
                        <a:latin typeface="Calibri"/>
                      </a:endParaRPr>
                    </a:p>
                  </a:txBody>
                  <a:tcPr marL="9525" marR="9525" marT="9525" marB="0" anchor="ctr"/>
                </a:tc>
                <a:tc>
                  <a:txBody>
                    <a:bodyPr/>
                    <a:lstStyle/>
                    <a:p>
                      <a:pPr algn="ctr" fontAlgn="b"/>
                      <a:r>
                        <a:rPr kumimoji="0" lang="en-US" sz="1200" b="1" u="none" strike="noStrike" kern="1200" dirty="0" smtClean="0">
                          <a:solidFill>
                            <a:schemeClr val="dk1"/>
                          </a:solidFill>
                          <a:latin typeface="+mn-lt"/>
                          <a:ea typeface="+mn-ea"/>
                          <a:cs typeface="+mn-cs"/>
                        </a:rPr>
                        <a:t>51</a:t>
                      </a:r>
                      <a:endParaRPr kumimoji="0" lang="el-GR" sz="1200" b="1" u="none" strike="noStrike" kern="1200" dirty="0">
                        <a:solidFill>
                          <a:schemeClr val="dk1"/>
                        </a:solidFill>
                        <a:latin typeface="+mn-lt"/>
                        <a:ea typeface="+mn-ea"/>
                        <a:cs typeface="+mn-cs"/>
                      </a:endParaRPr>
                    </a:p>
                  </a:txBody>
                  <a:tcPr marL="9525" marR="9525" marT="9525" marB="0" anchor="ctr"/>
                </a:tc>
              </a:tr>
            </a:tbl>
          </a:graphicData>
        </a:graphic>
      </p:graphicFrame>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850106"/>
          </a:xfrm>
        </p:spPr>
        <p:txBody>
          <a:bodyPr>
            <a:normAutofit fontScale="90000"/>
          </a:bodyPr>
          <a:lstStyle/>
          <a:p>
            <a:r>
              <a:rPr lang="en-US" dirty="0" smtClean="0"/>
              <a:t>More statistics on seasonal variability (PM10)</a:t>
            </a:r>
            <a:endParaRPr lang="el-GR" dirty="0"/>
          </a:p>
        </p:txBody>
      </p:sp>
      <p:pic>
        <p:nvPicPr>
          <p:cNvPr id="8" name="Picture 3"/>
          <p:cNvPicPr>
            <a:picLocks noChangeAspect="1" noChangeArrowheads="1"/>
          </p:cNvPicPr>
          <p:nvPr/>
        </p:nvPicPr>
        <p:blipFill>
          <a:blip r:embed="rId2" cstate="print"/>
          <a:srcRect/>
          <a:stretch>
            <a:fillRect/>
          </a:stretch>
        </p:blipFill>
        <p:spPr bwMode="auto">
          <a:xfrm>
            <a:off x="1475656" y="1124744"/>
            <a:ext cx="3849621" cy="2887216"/>
          </a:xfrm>
          <a:prstGeom prst="rect">
            <a:avLst/>
          </a:prstGeom>
          <a:noFill/>
          <a:ln w="9525">
            <a:noFill/>
            <a:miter lim="800000"/>
            <a:headEnd/>
            <a:tailEnd/>
          </a:ln>
          <a:effectLst/>
        </p:spPr>
      </p:pic>
      <p:pic>
        <p:nvPicPr>
          <p:cNvPr id="37892" name="Picture 4"/>
          <p:cNvPicPr>
            <a:picLocks noChangeAspect="1" noChangeArrowheads="1"/>
          </p:cNvPicPr>
          <p:nvPr/>
        </p:nvPicPr>
        <p:blipFill>
          <a:blip r:embed="rId3" cstate="print"/>
          <a:srcRect/>
          <a:stretch>
            <a:fillRect/>
          </a:stretch>
        </p:blipFill>
        <p:spPr bwMode="auto">
          <a:xfrm>
            <a:off x="4788024" y="1196752"/>
            <a:ext cx="3849600" cy="2887200"/>
          </a:xfrm>
          <a:prstGeom prst="rect">
            <a:avLst/>
          </a:prstGeom>
          <a:noFill/>
          <a:ln w="9525">
            <a:noFill/>
            <a:miter lim="800000"/>
            <a:headEnd/>
            <a:tailEnd/>
          </a:ln>
          <a:effectLst/>
        </p:spPr>
      </p:pic>
      <p:pic>
        <p:nvPicPr>
          <p:cNvPr id="37893" name="Picture 5"/>
          <p:cNvPicPr>
            <a:picLocks noChangeAspect="1" noChangeArrowheads="1"/>
          </p:cNvPicPr>
          <p:nvPr/>
        </p:nvPicPr>
        <p:blipFill>
          <a:blip r:embed="rId4" cstate="print"/>
          <a:srcRect/>
          <a:stretch>
            <a:fillRect/>
          </a:stretch>
        </p:blipFill>
        <p:spPr bwMode="auto">
          <a:xfrm>
            <a:off x="1475656" y="3933056"/>
            <a:ext cx="3849598" cy="2887200"/>
          </a:xfrm>
          <a:prstGeom prst="rect">
            <a:avLst/>
          </a:prstGeom>
          <a:noFill/>
          <a:ln w="9525">
            <a:noFill/>
            <a:miter lim="800000"/>
            <a:headEnd/>
            <a:tailEnd/>
          </a:ln>
          <a:effectLst/>
        </p:spPr>
      </p:pic>
      <p:sp>
        <p:nvSpPr>
          <p:cNvPr id="11" name="10 - TextBox"/>
          <p:cNvSpPr txBox="1"/>
          <p:nvPr/>
        </p:nvSpPr>
        <p:spPr>
          <a:xfrm>
            <a:off x="179512" y="1628800"/>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winter</a:t>
            </a:r>
            <a:endParaRPr lang="el-GR" dirty="0"/>
          </a:p>
        </p:txBody>
      </p:sp>
      <p:sp>
        <p:nvSpPr>
          <p:cNvPr id="12" name="11 - TextBox"/>
          <p:cNvSpPr txBox="1"/>
          <p:nvPr/>
        </p:nvSpPr>
        <p:spPr>
          <a:xfrm>
            <a:off x="7380312" y="1628800"/>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spring</a:t>
            </a:r>
            <a:endParaRPr lang="el-GR" dirty="0"/>
          </a:p>
        </p:txBody>
      </p:sp>
      <p:sp>
        <p:nvSpPr>
          <p:cNvPr id="13" name="12 - TextBox"/>
          <p:cNvSpPr txBox="1"/>
          <p:nvPr/>
        </p:nvSpPr>
        <p:spPr>
          <a:xfrm>
            <a:off x="323528" y="4787860"/>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summer</a:t>
            </a:r>
            <a:endParaRPr lang="el-GR" dirty="0"/>
          </a:p>
        </p:txBody>
      </p:sp>
      <p:pic>
        <p:nvPicPr>
          <p:cNvPr id="37894" name="Picture 6"/>
          <p:cNvPicPr>
            <a:picLocks noChangeAspect="1" noChangeArrowheads="1"/>
          </p:cNvPicPr>
          <p:nvPr/>
        </p:nvPicPr>
        <p:blipFill>
          <a:blip r:embed="rId5" cstate="print"/>
          <a:srcRect/>
          <a:stretch>
            <a:fillRect/>
          </a:stretch>
        </p:blipFill>
        <p:spPr bwMode="auto">
          <a:xfrm>
            <a:off x="4788024" y="3933056"/>
            <a:ext cx="3849600" cy="2887200"/>
          </a:xfrm>
          <a:prstGeom prst="rect">
            <a:avLst/>
          </a:prstGeom>
          <a:noFill/>
          <a:ln w="9525">
            <a:noFill/>
            <a:miter lim="800000"/>
            <a:headEnd/>
            <a:tailEnd/>
          </a:ln>
          <a:effectLst/>
        </p:spPr>
      </p:pic>
      <p:sp>
        <p:nvSpPr>
          <p:cNvPr id="14" name="13 - TextBox"/>
          <p:cNvSpPr txBox="1"/>
          <p:nvPr/>
        </p:nvSpPr>
        <p:spPr>
          <a:xfrm>
            <a:off x="7452320" y="4787860"/>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autumn</a:t>
            </a:r>
            <a:endParaRPr lang="el-GR" dirty="0"/>
          </a:p>
        </p:txBody>
      </p:sp>
      <p:sp>
        <p:nvSpPr>
          <p:cNvPr id="15" name="14 - Θέση υποσέλιδου"/>
          <p:cNvSpPr>
            <a:spLocks noGrp="1"/>
          </p:cNvSpPr>
          <p:nvPr>
            <p:ph type="ftr" sz="quarter" idx="11"/>
          </p:nvPr>
        </p:nvSpPr>
        <p:spPr/>
        <p:txBody>
          <a:bodyPr/>
          <a:lstStyle/>
          <a:p>
            <a:r>
              <a:rPr lang="de-DE" smtClean="0"/>
              <a:t>EMS2011, Berlin</a:t>
            </a:r>
            <a:endParaRPr lang="el-GR"/>
          </a:p>
        </p:txBody>
      </p:sp>
      <p:sp>
        <p:nvSpPr>
          <p:cNvPr id="16" name="15 - TextBox"/>
          <p:cNvSpPr txBox="1"/>
          <p:nvPr/>
        </p:nvSpPr>
        <p:spPr>
          <a:xfrm>
            <a:off x="467544" y="2348880"/>
            <a:ext cx="1440160" cy="369332"/>
          </a:xfrm>
          <a:prstGeom prst="rect">
            <a:avLst/>
          </a:prstGeom>
          <a:noFill/>
        </p:spPr>
        <p:txBody>
          <a:bodyPr wrap="square" rtlCol="0">
            <a:spAutoFit/>
          </a:bodyPr>
          <a:lstStyle/>
          <a:p>
            <a:r>
              <a:rPr lang="en-US" dirty="0" smtClean="0"/>
              <a:t>R=-0.14</a:t>
            </a:r>
            <a:endParaRPr lang="el-GR" dirty="0"/>
          </a:p>
        </p:txBody>
      </p:sp>
      <p:sp>
        <p:nvSpPr>
          <p:cNvPr id="17" name="16 - TextBox"/>
          <p:cNvSpPr txBox="1"/>
          <p:nvPr/>
        </p:nvSpPr>
        <p:spPr>
          <a:xfrm>
            <a:off x="467544" y="5373216"/>
            <a:ext cx="1440160" cy="369332"/>
          </a:xfrm>
          <a:prstGeom prst="rect">
            <a:avLst/>
          </a:prstGeom>
          <a:noFill/>
        </p:spPr>
        <p:txBody>
          <a:bodyPr wrap="square" rtlCol="0">
            <a:spAutoFit/>
          </a:bodyPr>
          <a:lstStyle/>
          <a:p>
            <a:r>
              <a:rPr lang="en-US" dirty="0" smtClean="0"/>
              <a:t>R=-0.72</a:t>
            </a:r>
            <a:endParaRPr lang="el-GR" dirty="0"/>
          </a:p>
        </p:txBody>
      </p:sp>
      <p:sp>
        <p:nvSpPr>
          <p:cNvPr id="18" name="17 - TextBox"/>
          <p:cNvSpPr txBox="1"/>
          <p:nvPr/>
        </p:nvSpPr>
        <p:spPr>
          <a:xfrm>
            <a:off x="7884368" y="2195572"/>
            <a:ext cx="1440160" cy="369332"/>
          </a:xfrm>
          <a:prstGeom prst="rect">
            <a:avLst/>
          </a:prstGeom>
          <a:noFill/>
        </p:spPr>
        <p:txBody>
          <a:bodyPr wrap="square" rtlCol="0">
            <a:spAutoFit/>
          </a:bodyPr>
          <a:lstStyle/>
          <a:p>
            <a:r>
              <a:rPr lang="en-US" dirty="0" smtClean="0"/>
              <a:t>R=0.52</a:t>
            </a:r>
            <a:endParaRPr lang="el-GR" dirty="0"/>
          </a:p>
        </p:txBody>
      </p:sp>
      <p:sp>
        <p:nvSpPr>
          <p:cNvPr id="19" name="18 - TextBox"/>
          <p:cNvSpPr txBox="1"/>
          <p:nvPr/>
        </p:nvSpPr>
        <p:spPr>
          <a:xfrm>
            <a:off x="7884368" y="5363924"/>
            <a:ext cx="1440160" cy="369332"/>
          </a:xfrm>
          <a:prstGeom prst="rect">
            <a:avLst/>
          </a:prstGeom>
          <a:noFill/>
        </p:spPr>
        <p:txBody>
          <a:bodyPr wrap="square" rtlCol="0">
            <a:spAutoFit/>
          </a:bodyPr>
          <a:lstStyle/>
          <a:p>
            <a:r>
              <a:rPr lang="en-US" dirty="0" smtClean="0"/>
              <a:t>R=0.68</a:t>
            </a:r>
            <a:endParaRPr lang="el-GR" dirty="0"/>
          </a:p>
        </p:txBody>
      </p:sp>
      <p:sp>
        <p:nvSpPr>
          <p:cNvPr id="20" name="19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
        <p:nvSpPr>
          <p:cNvPr id="21" name="20 - Έλλειψη"/>
          <p:cNvSpPr/>
          <p:nvPr/>
        </p:nvSpPr>
        <p:spPr>
          <a:xfrm>
            <a:off x="2123728" y="4077072"/>
            <a:ext cx="720080" cy="2520280"/>
          </a:xfrm>
          <a:prstGeom prst="ellipse">
            <a:avLst/>
          </a:prstGeom>
          <a:noFill/>
          <a:ln w="76200">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22" name="21 - Έλλειψη"/>
          <p:cNvSpPr/>
          <p:nvPr/>
        </p:nvSpPr>
        <p:spPr>
          <a:xfrm>
            <a:off x="3491880" y="2996952"/>
            <a:ext cx="1296144" cy="864096"/>
          </a:xfrm>
          <a:prstGeom prst="ellipse">
            <a:avLst/>
          </a:prstGeom>
          <a:noFill/>
          <a:ln w="76200">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 Γράφημα"/>
          <p:cNvGraphicFramePr>
            <a:graphicFrameLocks noGrp="1"/>
          </p:cNvGraphicFramePr>
          <p:nvPr/>
        </p:nvGraphicFramePr>
        <p:xfrm>
          <a:off x="-158338" y="0"/>
          <a:ext cx="9302338" cy="6073734"/>
        </p:xfrm>
        <a:graphic>
          <a:graphicData uri="http://schemas.openxmlformats.org/drawingml/2006/chart">
            <c:chart xmlns:c="http://schemas.openxmlformats.org/drawingml/2006/chart" xmlns:r="http://schemas.openxmlformats.org/officeDocument/2006/relationships" r:id="rId3"/>
          </a:graphicData>
        </a:graphic>
      </p:graphicFrame>
      <p:sp>
        <p:nvSpPr>
          <p:cNvPr id="6" name="5 - Ορθογώνιο"/>
          <p:cNvSpPr/>
          <p:nvPr/>
        </p:nvSpPr>
        <p:spPr>
          <a:xfrm>
            <a:off x="4479782" y="3444766"/>
            <a:ext cx="252000" cy="1872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ιάγραμμα ροής: Διεργασία"/>
          <p:cNvSpPr/>
          <p:nvPr/>
        </p:nvSpPr>
        <p:spPr>
          <a:xfrm>
            <a:off x="3903710" y="3084974"/>
            <a:ext cx="198000" cy="22320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υποσέλιδου"/>
          <p:cNvSpPr>
            <a:spLocks noGrp="1"/>
          </p:cNvSpPr>
          <p:nvPr>
            <p:ph type="ftr" sz="quarter" idx="11"/>
          </p:nvPr>
        </p:nvSpPr>
        <p:spPr/>
        <p:txBody>
          <a:bodyPr/>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980728"/>
            <a:ext cx="8229600" cy="5400600"/>
          </a:xfrm>
        </p:spPr>
        <p:txBody>
          <a:bodyPr>
            <a:normAutofit fontScale="77500" lnSpcReduction="20000"/>
          </a:bodyPr>
          <a:lstStyle/>
          <a:p>
            <a:pPr>
              <a:lnSpc>
                <a:spcPct val="140000"/>
              </a:lnSpc>
            </a:pPr>
            <a:r>
              <a:rPr lang="en-US" dirty="0" smtClean="0"/>
              <a:t>The night passes of CALIPSO make it very difficult to successfully correlate AOD with previous day’s PM measurements.</a:t>
            </a:r>
          </a:p>
          <a:p>
            <a:pPr>
              <a:lnSpc>
                <a:spcPct val="140000"/>
              </a:lnSpc>
            </a:pPr>
            <a:r>
              <a:rPr lang="en-US" dirty="0" smtClean="0"/>
              <a:t>No information on standard deviation (measurement error) of PM measurements makes the correlation even harder.</a:t>
            </a:r>
          </a:p>
          <a:p>
            <a:pPr>
              <a:lnSpc>
                <a:spcPct val="140000"/>
              </a:lnSpc>
            </a:pPr>
            <a:r>
              <a:rPr lang="en-US" dirty="0" smtClean="0"/>
              <a:t>Based on boundary-layer theory, during summer, boundary layer – and along with it the pollutants- are lifted higher during the evening and dispersed into the free troposphere. Hence, no matter what the PM values are, at midnight the retrieved AOD remains justifiably low due to dispersion of the aerosol particles.</a:t>
            </a:r>
          </a:p>
          <a:p>
            <a:pPr>
              <a:lnSpc>
                <a:spcPct val="140000"/>
              </a:lnSpc>
            </a:pPr>
            <a:r>
              <a:rPr lang="en-US" dirty="0" smtClean="0"/>
              <a:t>Use of daily mean instead of hourly values affects the correlation. </a:t>
            </a:r>
          </a:p>
          <a:p>
            <a:pPr>
              <a:lnSpc>
                <a:spcPct val="140000"/>
              </a:lnSpc>
            </a:pPr>
            <a:endParaRPr lang="el-GR" dirty="0"/>
          </a:p>
        </p:txBody>
      </p:sp>
      <p:sp>
        <p:nvSpPr>
          <p:cNvPr id="2" name="1 - Τίτλος"/>
          <p:cNvSpPr>
            <a:spLocks noGrp="1"/>
          </p:cNvSpPr>
          <p:nvPr>
            <p:ph type="title"/>
          </p:nvPr>
        </p:nvSpPr>
        <p:spPr/>
        <p:txBody>
          <a:bodyPr/>
          <a:lstStyle/>
          <a:p>
            <a:r>
              <a:rPr lang="en-US" dirty="0" smtClean="0"/>
              <a:t>Analysis</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908720"/>
            <a:ext cx="8640960" cy="5256584"/>
          </a:xfrm>
        </p:spPr>
        <p:txBody>
          <a:bodyPr>
            <a:noAutofit/>
          </a:bodyPr>
          <a:lstStyle/>
          <a:p>
            <a:pPr>
              <a:lnSpc>
                <a:spcPct val="140000"/>
              </a:lnSpc>
            </a:pPr>
            <a:r>
              <a:rPr lang="en-US" sz="2000" dirty="0" smtClean="0"/>
              <a:t>A first inspection of the CALIOP AOD 532nm retrievals and Greek Ministry of Environment PM10 data showed no correlation between the two.</a:t>
            </a:r>
          </a:p>
          <a:p>
            <a:pPr>
              <a:lnSpc>
                <a:spcPct val="140000"/>
              </a:lnSpc>
            </a:pPr>
            <a:r>
              <a:rPr lang="en-US" sz="2000" dirty="0" smtClean="0"/>
              <a:t>Looking at the seasonal plots, spring (only 3 pairs) and autumn revealed a correlation of R=0.52 and R=0.68, respectively.</a:t>
            </a:r>
          </a:p>
          <a:p>
            <a:pPr>
              <a:lnSpc>
                <a:spcPct val="110000"/>
              </a:lnSpc>
            </a:pPr>
            <a:r>
              <a:rPr lang="en-US" sz="2000" dirty="0" smtClean="0"/>
              <a:t>Based on spring and autumn, a linear relationship between AOD and PM10 is found for the city of Athens:</a:t>
            </a:r>
          </a:p>
          <a:p>
            <a:pPr lvl="1">
              <a:lnSpc>
                <a:spcPct val="110000"/>
              </a:lnSpc>
            </a:pPr>
            <a:r>
              <a:rPr lang="en-US" sz="1600" dirty="0" smtClean="0"/>
              <a:t>PM10=43.7*AOD+23.6 with a correlation coefficient of 0.234, valid for the specific weather conditions</a:t>
            </a:r>
          </a:p>
          <a:p>
            <a:pPr>
              <a:lnSpc>
                <a:spcPct val="110000"/>
              </a:lnSpc>
            </a:pPr>
            <a:r>
              <a:rPr lang="en-US" sz="2000" dirty="0" smtClean="0"/>
              <a:t>Polluted dust and polluted continental are the main aerosol subtypes ‘seen’ above Athens urban area.</a:t>
            </a:r>
          </a:p>
        </p:txBody>
      </p:sp>
      <p:sp>
        <p:nvSpPr>
          <p:cNvPr id="3" name="2 - Τίτλος"/>
          <p:cNvSpPr>
            <a:spLocks noGrp="1"/>
          </p:cNvSpPr>
          <p:nvPr>
            <p:ph type="title"/>
          </p:nvPr>
        </p:nvSpPr>
        <p:spPr>
          <a:xfrm>
            <a:off x="457200" y="274638"/>
            <a:ext cx="8229600" cy="778098"/>
          </a:xfrm>
        </p:spPr>
        <p:txBody>
          <a:bodyPr/>
          <a:lstStyle/>
          <a:p>
            <a:r>
              <a:rPr lang="en-US" dirty="0" smtClean="0"/>
              <a:t>Conclusions </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68760"/>
            <a:ext cx="8229600" cy="4738531"/>
          </a:xfrm>
        </p:spPr>
        <p:txBody>
          <a:bodyPr>
            <a:normAutofit/>
          </a:bodyPr>
          <a:lstStyle/>
          <a:p>
            <a:r>
              <a:rPr lang="en-US" sz="2000" dirty="0" smtClean="0"/>
              <a:t>The 1064 nm channel has better sensitivity than the 532 nm channel in the boundary layer, where signals are stronger. Hence, a correlation shall also be attempted with the 1064 nm AOD.</a:t>
            </a:r>
          </a:p>
          <a:p>
            <a:r>
              <a:rPr lang="en-US" sz="2000" dirty="0" smtClean="0"/>
              <a:t>Data from more sites shall be used, perhaps relaxing the limitation for the lowest 2.5 km.</a:t>
            </a:r>
          </a:p>
          <a:p>
            <a:r>
              <a:rPr lang="en-US" sz="2000" dirty="0" smtClean="0"/>
              <a:t>Aerosol speciation algorithm shall be evaluated against quality ground-based databases.</a:t>
            </a:r>
          </a:p>
          <a:p>
            <a:r>
              <a:rPr lang="en-US" sz="2000" dirty="0" smtClean="0"/>
              <a:t>Availability of hourly data is expected to greatly improve the correlation, ideally comparing AOD with PM values of the 1-hour time interval around the passage of CALIOP.</a:t>
            </a:r>
            <a:endParaRPr lang="el-GR" sz="2000" dirty="0" smtClean="0"/>
          </a:p>
          <a:p>
            <a:endParaRPr lang="el-GR" sz="2000" dirty="0" smtClean="0"/>
          </a:p>
          <a:p>
            <a:endParaRPr lang="el-GR" sz="2000" dirty="0"/>
          </a:p>
        </p:txBody>
      </p:sp>
      <p:sp>
        <p:nvSpPr>
          <p:cNvPr id="3" name="2 - Τίτλος"/>
          <p:cNvSpPr>
            <a:spLocks noGrp="1"/>
          </p:cNvSpPr>
          <p:nvPr>
            <p:ph type="title"/>
          </p:nvPr>
        </p:nvSpPr>
        <p:spPr/>
        <p:txBody>
          <a:bodyPr/>
          <a:lstStyle/>
          <a:p>
            <a:r>
              <a:rPr lang="en-US" dirty="0" smtClean="0"/>
              <a:t>Further work</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80728"/>
            <a:ext cx="8568952" cy="4525963"/>
          </a:xfrm>
        </p:spPr>
        <p:txBody>
          <a:bodyPr>
            <a:noAutofit/>
          </a:bodyPr>
          <a:lstStyle/>
          <a:p>
            <a:r>
              <a:rPr lang="en-US" sz="2200" dirty="0" smtClean="0"/>
              <a:t>Air quality is commonly conceived as an index that is ~inversely proportional to the amount of particles that exist in the atmosphere, especially in the lower part of it (boundary layer), where humans live.</a:t>
            </a:r>
          </a:p>
          <a:p>
            <a:r>
              <a:rPr lang="en-US" sz="2200" dirty="0" smtClean="0"/>
              <a:t>Anthropogenic emissions (traffic, industry, biomass burning etc.) have resulted in deterioration of air quality in developed and developing countries, often blamed to be responsible for increased levels of mortality.</a:t>
            </a:r>
          </a:p>
          <a:p>
            <a:r>
              <a:rPr lang="en-US" sz="2200" dirty="0" smtClean="0"/>
              <a:t>A universal way of assessing air quality is by measuring Particulate Matter (PM) concentration at the surface.</a:t>
            </a:r>
          </a:p>
          <a:p>
            <a:r>
              <a:rPr lang="en-US" sz="2200" dirty="0" smtClean="0"/>
              <a:t>EU has attempted to improve air quality by issuing daily and monthly limits that should not be exceeded.</a:t>
            </a:r>
          </a:p>
          <a:p>
            <a:endParaRPr lang="el-GR" sz="2200" dirty="0"/>
          </a:p>
        </p:txBody>
      </p:sp>
      <p:sp>
        <p:nvSpPr>
          <p:cNvPr id="2" name="1 - Τίτλος"/>
          <p:cNvSpPr>
            <a:spLocks noGrp="1"/>
          </p:cNvSpPr>
          <p:nvPr>
            <p:ph type="title"/>
          </p:nvPr>
        </p:nvSpPr>
        <p:spPr>
          <a:xfrm>
            <a:off x="457200" y="116632"/>
            <a:ext cx="8229600" cy="1143000"/>
          </a:xfrm>
        </p:spPr>
        <p:txBody>
          <a:bodyPr/>
          <a:lstStyle/>
          <a:p>
            <a:r>
              <a:rPr lang="en-US" dirty="0" smtClean="0"/>
              <a:t>Air quality and aerosols</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References</a:t>
            </a:r>
            <a:endParaRPr lang="el-GR" dirty="0"/>
          </a:p>
        </p:txBody>
      </p:sp>
      <p:sp>
        <p:nvSpPr>
          <p:cNvPr id="5" name="4 - Θέση περιεχομένου"/>
          <p:cNvSpPr>
            <a:spLocks noGrp="1"/>
          </p:cNvSpPr>
          <p:nvPr>
            <p:ph idx="1"/>
          </p:nvPr>
        </p:nvSpPr>
        <p:spPr>
          <a:xfrm>
            <a:off x="374848" y="1196752"/>
            <a:ext cx="8229600" cy="4810539"/>
          </a:xfrm>
        </p:spPr>
        <p:txBody>
          <a:bodyPr>
            <a:normAutofit/>
          </a:bodyPr>
          <a:lstStyle/>
          <a:p>
            <a:r>
              <a:rPr lang="en-US" sz="2000" dirty="0" smtClean="0"/>
              <a:t>Di </a:t>
            </a:r>
            <a:r>
              <a:rPr lang="en-US" sz="2000" dirty="0" err="1" smtClean="0"/>
              <a:t>Nicolantonio</a:t>
            </a:r>
            <a:r>
              <a:rPr lang="en-US" sz="2000" dirty="0" smtClean="0"/>
              <a:t> et al., 2009.: Particulate matter at surface: Northern Italy monitoring based on satellite remote sensing, meteorological fields, and in-situ samplings. </a:t>
            </a:r>
          </a:p>
          <a:p>
            <a:r>
              <a:rPr lang="en-US" sz="2000" dirty="0" err="1" smtClean="0"/>
              <a:t>Gerasopoulos</a:t>
            </a:r>
            <a:r>
              <a:rPr lang="en-US" sz="2000" dirty="0" smtClean="0"/>
              <a:t> et al., 2011: Three-year ground based measurements of aerosol optical depth over the Eastern Mediterranean: the urban environment of Athens.</a:t>
            </a:r>
            <a:endParaRPr lang="el-GR" sz="2000" dirty="0" smtClean="0"/>
          </a:p>
          <a:p>
            <a:r>
              <a:rPr lang="en-US" sz="2000" dirty="0" err="1" smtClean="0"/>
              <a:t>Koelemeijer</a:t>
            </a:r>
            <a:r>
              <a:rPr lang="en-US" sz="2000" dirty="0" smtClean="0"/>
              <a:t>, RBA, Homan , CD, </a:t>
            </a:r>
            <a:r>
              <a:rPr lang="en-US" sz="2000" dirty="0" err="1" smtClean="0"/>
              <a:t>Matthinsen</a:t>
            </a:r>
            <a:r>
              <a:rPr lang="en-US" sz="2000" dirty="0" smtClean="0"/>
              <a:t>, J. (2006). Comparison of spatial and temporal variations of aerosol optical thickness and particulate matter over Europe.</a:t>
            </a:r>
          </a:p>
          <a:p>
            <a:r>
              <a:rPr lang="en-US" sz="2000" smtClean="0"/>
              <a:t>Schaap</a:t>
            </a:r>
            <a:r>
              <a:rPr lang="en-US" sz="2000" dirty="0" smtClean="0"/>
              <a:t> et al., 2009: Exploring the relation between aerosol optical depth and PM2.5 at </a:t>
            </a:r>
            <a:r>
              <a:rPr lang="en-US" sz="2000" dirty="0" err="1" smtClean="0"/>
              <a:t>Cabauw</a:t>
            </a:r>
            <a:r>
              <a:rPr lang="en-US" sz="2000" dirty="0" smtClean="0"/>
              <a:t>, the Netherlands.</a:t>
            </a:r>
            <a:endParaRPr lang="el-GR" sz="2000" dirty="0" smtClean="0"/>
          </a:p>
          <a:p>
            <a:endParaRPr lang="el-GR" sz="2000" dirty="0"/>
          </a:p>
        </p:txBody>
      </p:sp>
      <p:sp>
        <p:nvSpPr>
          <p:cNvPr id="6" name="5 - Θέση υποσέλιδου"/>
          <p:cNvSpPr>
            <a:spLocks noGrp="1"/>
          </p:cNvSpPr>
          <p:nvPr>
            <p:ph type="ftr" sz="quarter" idx="11"/>
          </p:nvPr>
        </p:nvSpPr>
        <p:spPr/>
        <p:txBody>
          <a:bodyPr/>
          <a:lstStyle/>
          <a:p>
            <a:r>
              <a:rPr lang="de-DE" smtClean="0"/>
              <a:t>EMS2011, Berlin</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68760"/>
            <a:ext cx="8229600" cy="4925144"/>
          </a:xfrm>
        </p:spPr>
        <p:txBody>
          <a:bodyPr>
            <a:normAutofit/>
          </a:bodyPr>
          <a:lstStyle/>
          <a:p>
            <a:r>
              <a:rPr lang="en-US" sz="2200" dirty="0" smtClean="0"/>
              <a:t>In order to measure PM values, ground-based monitoring stations have been used. Subject to their routine maintenance and calibration, they are a very good resource for the area they represent (usually an area of 20-30 km</a:t>
            </a:r>
            <a:r>
              <a:rPr lang="en-US" sz="2200" baseline="30000" dirty="0" smtClean="0"/>
              <a:t>2</a:t>
            </a:r>
            <a:r>
              <a:rPr lang="en-US" sz="2200" dirty="0" smtClean="0"/>
              <a:t>).</a:t>
            </a:r>
          </a:p>
          <a:p>
            <a:r>
              <a:rPr lang="en-US" sz="2200" dirty="0" smtClean="0"/>
              <a:t>However, the network of PM measuring stations is not as dense as we would like, especially outside main metropolitan centers. </a:t>
            </a:r>
          </a:p>
          <a:p>
            <a:r>
              <a:rPr lang="en-US" sz="2200" dirty="0" smtClean="0"/>
              <a:t>On the other hand, satellites nowadays cover nearly the whole globe. Hence, they could be potentially used as an assistant to PM measurements.</a:t>
            </a:r>
          </a:p>
        </p:txBody>
      </p:sp>
      <p:sp>
        <p:nvSpPr>
          <p:cNvPr id="2" name="1 - Τίτλος"/>
          <p:cNvSpPr>
            <a:spLocks noGrp="1"/>
          </p:cNvSpPr>
          <p:nvPr>
            <p:ph type="title"/>
          </p:nvPr>
        </p:nvSpPr>
        <p:spPr/>
        <p:txBody>
          <a:bodyPr>
            <a:normAutofit/>
          </a:bodyPr>
          <a:lstStyle/>
          <a:p>
            <a:r>
              <a:rPr lang="en-US" dirty="0" smtClean="0"/>
              <a:t>Ways to measure PM values</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07293"/>
            <a:ext cx="8229600" cy="4525963"/>
          </a:xfrm>
        </p:spPr>
        <p:txBody>
          <a:bodyPr>
            <a:noAutofit/>
          </a:bodyPr>
          <a:lstStyle/>
          <a:p>
            <a:r>
              <a:rPr lang="en-US" sz="2200" dirty="0" smtClean="0"/>
              <a:t>Based on the fact that the largest fraction of the columnar AOD is attributed to aerosol particles in the boundary layer, a link can be found between aerosol optical properties in the boundary layer and PM surface concentration.</a:t>
            </a:r>
          </a:p>
          <a:p>
            <a:r>
              <a:rPr lang="en-US" sz="2200" dirty="0" smtClean="0"/>
              <a:t>The ability of CALIOP lidar to identify the altitude of aerosol particles with a vertical resolution of 30 m from the ground up to ~8km is an ideal way to ‘see’ the aerosol layer in the boundary layer. </a:t>
            </a:r>
          </a:p>
          <a:p>
            <a:endParaRPr lang="en-US" sz="2200" dirty="0" smtClean="0"/>
          </a:p>
          <a:p>
            <a:endParaRPr lang="el-GR" sz="2200" dirty="0"/>
          </a:p>
        </p:txBody>
      </p:sp>
      <p:sp>
        <p:nvSpPr>
          <p:cNvPr id="2" name="1 - Τίτλος"/>
          <p:cNvSpPr>
            <a:spLocks noGrp="1"/>
          </p:cNvSpPr>
          <p:nvPr>
            <p:ph type="title"/>
          </p:nvPr>
        </p:nvSpPr>
        <p:spPr>
          <a:xfrm>
            <a:off x="457200" y="116632"/>
            <a:ext cx="8229600" cy="1143000"/>
          </a:xfrm>
        </p:spPr>
        <p:txBody>
          <a:bodyPr/>
          <a:lstStyle/>
          <a:p>
            <a:r>
              <a:rPr lang="en-US" dirty="0" smtClean="0"/>
              <a:t>Our idea (I)</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06000"/>
            <a:ext cx="8229600" cy="4525963"/>
          </a:xfrm>
        </p:spPr>
        <p:txBody>
          <a:bodyPr>
            <a:normAutofit/>
          </a:bodyPr>
          <a:lstStyle/>
          <a:p>
            <a:r>
              <a:rPr lang="en-US" sz="2200" dirty="0" smtClean="0"/>
              <a:t>Aerosol Optical Depth is an index that shows the amount of radiation being absorbed and/or scattered due to aerosols. It is being provided at the wavelength of 532nm and 1064nm, the former being used here.</a:t>
            </a:r>
          </a:p>
          <a:p>
            <a:r>
              <a:rPr lang="en-US" sz="2200" dirty="0" smtClean="0"/>
              <a:t>An accurate relationship between AOD and PM10 or PM2.5 can enable a complete monitoring of air quality over the whole greater Athens area and other megacities in the Mediterranean basin and Europe.</a:t>
            </a:r>
          </a:p>
          <a:p>
            <a:endParaRPr lang="el-GR" sz="2200" dirty="0"/>
          </a:p>
        </p:txBody>
      </p:sp>
      <p:sp>
        <p:nvSpPr>
          <p:cNvPr id="2" name="1 - Τίτλος"/>
          <p:cNvSpPr>
            <a:spLocks noGrp="1"/>
          </p:cNvSpPr>
          <p:nvPr>
            <p:ph type="title"/>
          </p:nvPr>
        </p:nvSpPr>
        <p:spPr>
          <a:xfrm>
            <a:off x="457200" y="115200"/>
            <a:ext cx="8229600" cy="1143000"/>
          </a:xfrm>
        </p:spPr>
        <p:txBody>
          <a:bodyPr vert="horz" rtlCol="0" anchor="ctr">
            <a:normAutofit/>
            <a:scene3d>
              <a:camera prst="orthographicFront"/>
              <a:lightRig rig="soft" dir="t"/>
            </a:scene3d>
            <a:sp3d prstMaterial="softEdge">
              <a:bevelT w="25400" h="25400"/>
            </a:sp3d>
          </a:bodyPr>
          <a:lstStyle/>
          <a:p>
            <a:r>
              <a:rPr lang="en-US" dirty="0" smtClean="0"/>
              <a:t>Our idea (II)</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296144"/>
            <a:ext cx="8496944" cy="5877272"/>
          </a:xfrm>
        </p:spPr>
        <p:txBody>
          <a:bodyPr>
            <a:noAutofit/>
          </a:bodyPr>
          <a:lstStyle/>
          <a:p>
            <a:r>
              <a:rPr lang="en-US" sz="2200" dirty="0" smtClean="0"/>
              <a:t>Athens has a population of ~4.5 million people, with heavy emissions from industry in the suburbs, a lot of pollutants coming from traffic and on top of that it frequently undergoes dust transportation from Sahara desert, under favourable cyclonic conditions.</a:t>
            </a:r>
          </a:p>
          <a:p>
            <a:r>
              <a:rPr lang="en-US" sz="2200" dirty="0" smtClean="0"/>
              <a:t>The aerosol load in Athens is a composite of a number of sources, such as Istanbul metropolitan area, power plants in Balkans and Africa etc (</a:t>
            </a:r>
            <a:r>
              <a:rPr lang="en-US" sz="2200" dirty="0" err="1" smtClean="0"/>
              <a:t>Gerasopoulos</a:t>
            </a:r>
            <a:r>
              <a:rPr lang="en-US" sz="2200" dirty="0" smtClean="0"/>
              <a:t> et al., 2011). The geographical distribution of those sources lead to mixed types of aerosols over Athens with the contribution of fine and coarse particles being highly variable, extending from 10% to 90%. </a:t>
            </a:r>
            <a:endParaRPr lang="el-GR" sz="2200" dirty="0" smtClean="0"/>
          </a:p>
          <a:p>
            <a:endParaRPr lang="el-GR" sz="2200" dirty="0"/>
          </a:p>
        </p:txBody>
      </p:sp>
      <p:sp>
        <p:nvSpPr>
          <p:cNvPr id="2" name="1 - Τίτλος"/>
          <p:cNvSpPr>
            <a:spLocks noGrp="1"/>
          </p:cNvSpPr>
          <p:nvPr>
            <p:ph type="title"/>
          </p:nvPr>
        </p:nvSpPr>
        <p:spPr>
          <a:xfrm>
            <a:off x="457200" y="144000"/>
            <a:ext cx="8229600" cy="1143000"/>
          </a:xfrm>
        </p:spPr>
        <p:txBody>
          <a:bodyPr/>
          <a:lstStyle/>
          <a:p>
            <a:r>
              <a:rPr lang="en-US" dirty="0" smtClean="0"/>
              <a:t>Some info on Athens</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24744"/>
            <a:ext cx="8712968" cy="5462067"/>
          </a:xfrm>
        </p:spPr>
        <p:txBody>
          <a:bodyPr>
            <a:noAutofit/>
          </a:bodyPr>
          <a:lstStyle/>
          <a:p>
            <a:pPr>
              <a:lnSpc>
                <a:spcPct val="120000"/>
              </a:lnSpc>
            </a:pPr>
            <a:r>
              <a:rPr lang="en-US" sz="2000" dirty="0" smtClean="0"/>
              <a:t>Most –if not all- of those studies use columnar-integrated aerosol optical properties, usually by MODIS sensor(Di </a:t>
            </a:r>
            <a:r>
              <a:rPr lang="en-US" sz="2000" dirty="0" err="1" smtClean="0"/>
              <a:t>Nicolantonio</a:t>
            </a:r>
            <a:r>
              <a:rPr lang="en-US" sz="2000" dirty="0" smtClean="0"/>
              <a:t> et al., 2009; </a:t>
            </a:r>
            <a:r>
              <a:rPr lang="en-US" sz="2000" dirty="0" err="1" smtClean="0"/>
              <a:t>Koelemeijer</a:t>
            </a:r>
            <a:r>
              <a:rPr lang="en-US" sz="2000" dirty="0" smtClean="0"/>
              <a:t> et al., 2006). The problems with this methodology are the following:</a:t>
            </a:r>
            <a:endParaRPr lang="el-GR" sz="2000" dirty="0" smtClean="0"/>
          </a:p>
          <a:p>
            <a:pPr lvl="1">
              <a:lnSpc>
                <a:spcPct val="120000"/>
              </a:lnSpc>
            </a:pPr>
            <a:r>
              <a:rPr lang="en-US" sz="1600" dirty="0" smtClean="0"/>
              <a:t>Columnar AOD (measured by MODIS) is obviously different than boundary layer AOD, with the latter being more tightly related to PM surface concentration. </a:t>
            </a:r>
          </a:p>
          <a:p>
            <a:pPr lvl="1">
              <a:lnSpc>
                <a:spcPct val="120000"/>
              </a:lnSpc>
            </a:pPr>
            <a:r>
              <a:rPr lang="en-US" sz="1600" dirty="0" smtClean="0"/>
              <a:t>Retrieval of AOD by MODIS is restricted to cloud-free conditions.</a:t>
            </a:r>
          </a:p>
          <a:p>
            <a:pPr lvl="1">
              <a:lnSpc>
                <a:spcPct val="120000"/>
              </a:lnSpc>
            </a:pPr>
            <a:r>
              <a:rPr lang="en-US" sz="1600" dirty="0" smtClean="0"/>
              <a:t>There is a much larger degree of confidence in MODIS retrievals over ocean than over land. However, PM values are more important in urban areas, which are obviously in land. </a:t>
            </a:r>
            <a:endParaRPr lang="el-GR" sz="1600" dirty="0" smtClean="0"/>
          </a:p>
          <a:p>
            <a:pPr lvl="1">
              <a:lnSpc>
                <a:spcPct val="120000"/>
              </a:lnSpc>
            </a:pPr>
            <a:r>
              <a:rPr lang="en-US" sz="1600" dirty="0" smtClean="0"/>
              <a:t>In MODIS retrieval, there is an assumption that AOD is negligible at 2.1 </a:t>
            </a:r>
            <a:r>
              <a:rPr lang="en-US" sz="1600" dirty="0" err="1" smtClean="0"/>
              <a:t>μm</a:t>
            </a:r>
            <a:r>
              <a:rPr lang="en-US" sz="1600" dirty="0" smtClean="0"/>
              <a:t>. This is not the case, though, for when the atmosphere contains many larger particles, such as dust (</a:t>
            </a:r>
            <a:r>
              <a:rPr lang="en-US" sz="1600" dirty="0" err="1" smtClean="0"/>
              <a:t>Koelemeijer</a:t>
            </a:r>
            <a:r>
              <a:rPr lang="en-US" sz="1600" dirty="0" smtClean="0"/>
              <a:t> et al., 2006). For areas in Southern Europe, like Athens, this is quite usual due to frequent transport of Saharan dust.</a:t>
            </a:r>
            <a:endParaRPr lang="el-GR" sz="1600" dirty="0" smtClean="0"/>
          </a:p>
          <a:p>
            <a:pPr lvl="1">
              <a:lnSpc>
                <a:spcPct val="120000"/>
              </a:lnSpc>
            </a:pPr>
            <a:endParaRPr lang="el-GR" sz="1600" dirty="0" smtClean="0"/>
          </a:p>
        </p:txBody>
      </p:sp>
      <p:sp>
        <p:nvSpPr>
          <p:cNvPr id="2" name="1 - Τίτλος"/>
          <p:cNvSpPr>
            <a:spLocks noGrp="1"/>
          </p:cNvSpPr>
          <p:nvPr>
            <p:ph type="title"/>
          </p:nvPr>
        </p:nvSpPr>
        <p:spPr>
          <a:xfrm>
            <a:off x="457200" y="44624"/>
            <a:ext cx="8229600" cy="1143000"/>
          </a:xfrm>
        </p:spPr>
        <p:txBody>
          <a:bodyPr>
            <a:normAutofit fontScale="90000"/>
          </a:bodyPr>
          <a:lstStyle/>
          <a:p>
            <a:r>
              <a:rPr lang="en-US" dirty="0" smtClean="0"/>
              <a:t>Review of previous similar studies</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3184" y="1052736"/>
            <a:ext cx="8363272" cy="5328592"/>
          </a:xfrm>
        </p:spPr>
        <p:txBody>
          <a:bodyPr>
            <a:noAutofit/>
          </a:bodyPr>
          <a:lstStyle/>
          <a:p>
            <a:pPr>
              <a:lnSpc>
                <a:spcPct val="130000"/>
              </a:lnSpc>
            </a:pPr>
            <a:r>
              <a:rPr lang="en-US" sz="2000" dirty="0" smtClean="0"/>
              <a:t>CALIPSO’s Cloud-Aerosol Lidar with Orthogonal </a:t>
            </a:r>
            <a:r>
              <a:rPr lang="en-US" sz="2000" dirty="0" err="1" smtClean="0"/>
              <a:t>Polarisation</a:t>
            </a:r>
            <a:r>
              <a:rPr lang="en-US" sz="2000" dirty="0" smtClean="0"/>
              <a:t> (CALIOP) data from nearly 5 years of continuous measurements (June 2006-December 2010) are </a:t>
            </a:r>
            <a:r>
              <a:rPr lang="en-US" sz="2000" dirty="0" err="1" smtClean="0"/>
              <a:t>analysed</a:t>
            </a:r>
            <a:r>
              <a:rPr lang="en-US" sz="2000" dirty="0" smtClean="0"/>
              <a:t> for the urban area of Athens, Greece.</a:t>
            </a:r>
          </a:p>
          <a:p>
            <a:pPr>
              <a:lnSpc>
                <a:spcPct val="130000"/>
              </a:lnSpc>
            </a:pPr>
            <a:r>
              <a:rPr lang="en-US" sz="2000" dirty="0" smtClean="0"/>
              <a:t>CALIOP aerosol products include an identification of each aerosol type, namely </a:t>
            </a:r>
            <a:r>
              <a:rPr lang="en-US" sz="2000" b="1" dirty="0" smtClean="0"/>
              <a:t>dust</a:t>
            </a:r>
            <a:r>
              <a:rPr lang="en-US" sz="2000" dirty="0" smtClean="0"/>
              <a:t>, </a:t>
            </a:r>
            <a:r>
              <a:rPr lang="en-US" sz="2000" b="1" dirty="0" smtClean="0"/>
              <a:t>biomass burning</a:t>
            </a:r>
            <a:r>
              <a:rPr lang="en-US" sz="2000" dirty="0" smtClean="0"/>
              <a:t>, </a:t>
            </a:r>
            <a:r>
              <a:rPr lang="en-US" sz="2000" b="1" dirty="0" smtClean="0"/>
              <a:t>polluted continental</a:t>
            </a:r>
            <a:r>
              <a:rPr lang="en-US" sz="2000" dirty="0" smtClean="0"/>
              <a:t>, </a:t>
            </a:r>
            <a:r>
              <a:rPr lang="en-US" sz="2000" b="1" dirty="0" smtClean="0"/>
              <a:t>marine</a:t>
            </a:r>
            <a:r>
              <a:rPr lang="en-US" sz="2000" dirty="0" smtClean="0"/>
              <a:t> and </a:t>
            </a:r>
            <a:r>
              <a:rPr lang="en-US" sz="2000" b="1" dirty="0" smtClean="0"/>
              <a:t>polluted dust</a:t>
            </a:r>
            <a:r>
              <a:rPr lang="en-US" sz="2000" dirty="0" smtClean="0"/>
              <a:t>. This enables an assessment of the certain type of aerosol that deteriorates air quality in the specific area.</a:t>
            </a:r>
          </a:p>
          <a:p>
            <a:pPr>
              <a:lnSpc>
                <a:spcPct val="130000"/>
              </a:lnSpc>
            </a:pPr>
            <a:r>
              <a:rPr lang="en-US" sz="2000" dirty="0" smtClean="0"/>
              <a:t>PM10, PM2.5 measurements are taken from the Greek Ministry of Environment and are on a daily basis (daily average). Unfortunately, hourly data are not available.</a:t>
            </a:r>
          </a:p>
          <a:p>
            <a:pPr>
              <a:lnSpc>
                <a:spcPct val="130000"/>
              </a:lnSpc>
            </a:pPr>
            <a:endParaRPr lang="el-GR" sz="2000" dirty="0"/>
          </a:p>
        </p:txBody>
      </p:sp>
      <p:sp>
        <p:nvSpPr>
          <p:cNvPr id="2" name="1 - Τίτλος"/>
          <p:cNvSpPr>
            <a:spLocks noGrp="1"/>
          </p:cNvSpPr>
          <p:nvPr>
            <p:ph type="title"/>
          </p:nvPr>
        </p:nvSpPr>
        <p:spPr>
          <a:xfrm>
            <a:off x="457200" y="129600"/>
            <a:ext cx="8229600" cy="1143000"/>
          </a:xfrm>
        </p:spPr>
        <p:txBody>
          <a:bodyPr/>
          <a:lstStyle/>
          <a:p>
            <a:r>
              <a:rPr lang="en-US" dirty="0" smtClean="0"/>
              <a:t>Our data</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5112567"/>
          </a:xfrm>
        </p:spPr>
        <p:txBody>
          <a:bodyPr>
            <a:normAutofit/>
          </a:bodyPr>
          <a:lstStyle/>
          <a:p>
            <a:r>
              <a:rPr lang="en-US" sz="2100" dirty="0" smtClean="0"/>
              <a:t>Spatial collocation:</a:t>
            </a:r>
          </a:p>
          <a:p>
            <a:pPr lvl="1"/>
            <a:r>
              <a:rPr lang="en-US" sz="2100" dirty="0" smtClean="0"/>
              <a:t>Data from CALIOP within a range of ~11 km (0.1°latitude/longitude degree) from each PM measurement site are considered.</a:t>
            </a:r>
          </a:p>
          <a:p>
            <a:r>
              <a:rPr lang="en-US" sz="2100" dirty="0" smtClean="0"/>
              <a:t>Temporal collocation:</a:t>
            </a:r>
          </a:p>
          <a:p>
            <a:pPr lvl="1"/>
            <a:r>
              <a:rPr lang="en-US" sz="2100" dirty="0" smtClean="0"/>
              <a:t>CALIOP passes from Athens area at ~11.30 and ~00.30 UTC time. </a:t>
            </a:r>
            <a:r>
              <a:rPr lang="en-US" sz="2100" u="sng" dirty="0" smtClean="0"/>
              <a:t>The night pass cannot be correlated to PM value of the same day, as emissions occur later on the day. Hence, it has been correlated to the PM value of the previous day.</a:t>
            </a:r>
          </a:p>
          <a:p>
            <a:r>
              <a:rPr lang="en-US" sz="2100" dirty="0" smtClean="0"/>
              <a:t>6 sites in Athens area have been used for the correlation between PM and AOD. </a:t>
            </a:r>
          </a:p>
          <a:p>
            <a:endParaRPr lang="en-US" sz="2100" dirty="0" smtClean="0"/>
          </a:p>
          <a:p>
            <a:endParaRPr lang="el-GR" sz="2100" dirty="0"/>
          </a:p>
        </p:txBody>
      </p:sp>
      <p:sp>
        <p:nvSpPr>
          <p:cNvPr id="2" name="1 - Τίτλος"/>
          <p:cNvSpPr>
            <a:spLocks noGrp="1"/>
          </p:cNvSpPr>
          <p:nvPr>
            <p:ph type="title"/>
          </p:nvPr>
        </p:nvSpPr>
        <p:spPr/>
        <p:txBody>
          <a:bodyPr/>
          <a:lstStyle/>
          <a:p>
            <a:r>
              <a:rPr lang="en-US" dirty="0" smtClean="0"/>
              <a:t>Methodology I</a:t>
            </a:r>
            <a:endParaRPr lang="el-GR" dirty="0"/>
          </a:p>
        </p:txBody>
      </p:sp>
      <p:sp>
        <p:nvSpPr>
          <p:cNvPr id="4" name="3 - Θέση υποσέλιδου"/>
          <p:cNvSpPr>
            <a:spLocks noGrp="1"/>
          </p:cNvSpPr>
          <p:nvPr>
            <p:ph type="ftr" sz="quarter" idx="11"/>
          </p:nvPr>
        </p:nvSpPr>
        <p:spPr/>
        <p:txBody>
          <a:bodyPr/>
          <a:lstStyle/>
          <a:p>
            <a:r>
              <a:rPr lang="de-DE" smtClean="0"/>
              <a:t>EMS2011, Berlin</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5566</TotalTime>
  <Words>2471</Words>
  <Application>Microsoft Office PowerPoint</Application>
  <PresentationFormat>Προβολή στην οθόνη (4:3)</PresentationFormat>
  <Paragraphs>232</Paragraphs>
  <Slides>20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Συγκέντρωση</vt:lpstr>
      <vt:lpstr>Use of CALIOP aerosol optical depth retrievals for assessment of air quality in the city of Athens, Greece</vt:lpstr>
      <vt:lpstr>Air quality and aerosols</vt:lpstr>
      <vt:lpstr>Ways to measure PM values</vt:lpstr>
      <vt:lpstr>Our idea (I)</vt:lpstr>
      <vt:lpstr>Our idea (II)</vt:lpstr>
      <vt:lpstr>Some info on Athens</vt:lpstr>
      <vt:lpstr>Review of previous similar studies</vt:lpstr>
      <vt:lpstr>Our data</vt:lpstr>
      <vt:lpstr>Methodology I</vt:lpstr>
      <vt:lpstr>Sites of Athens</vt:lpstr>
      <vt:lpstr>Methodology II</vt:lpstr>
      <vt:lpstr>All sites (PM10)</vt:lpstr>
      <vt:lpstr>All sites (PM 2.5)</vt:lpstr>
      <vt:lpstr>Seasonal aerosol speciation</vt:lpstr>
      <vt:lpstr>More statistics on seasonal variability (PM10)</vt:lpstr>
      <vt:lpstr>Διαφάνεια 16</vt:lpstr>
      <vt:lpstr>Analysis</vt:lpstr>
      <vt:lpstr>Conclusions </vt:lpstr>
      <vt:lpstr>Further work</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CALIOP V3 data to predict PM values in urban areas</dc:title>
  <cp:lastModifiedBy>Latitude D520</cp:lastModifiedBy>
  <cp:revision>328</cp:revision>
  <dcterms:modified xsi:type="dcterms:W3CDTF">2011-09-19T15:21:10Z</dcterms:modified>
</cp:coreProperties>
</file>