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  <p:sldMasterId id="2147483902" r:id="rId2"/>
    <p:sldMasterId id="2147483735" r:id="rId3"/>
    <p:sldMasterId id="2147483724" r:id="rId4"/>
  </p:sldMasterIdLst>
  <p:notesMasterIdLst>
    <p:notesMasterId r:id="rId18"/>
  </p:notesMasterIdLst>
  <p:sldIdLst>
    <p:sldId id="362" r:id="rId5"/>
    <p:sldId id="423" r:id="rId6"/>
    <p:sldId id="424" r:id="rId7"/>
    <p:sldId id="425" r:id="rId8"/>
    <p:sldId id="429" r:id="rId9"/>
    <p:sldId id="427" r:id="rId10"/>
    <p:sldId id="430" r:id="rId11"/>
    <p:sldId id="431" r:id="rId12"/>
    <p:sldId id="432" r:id="rId13"/>
    <p:sldId id="433" r:id="rId14"/>
    <p:sldId id="434" r:id="rId15"/>
    <p:sldId id="435" r:id="rId16"/>
    <p:sldId id="42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9999"/>
    <a:srgbClr val="006666"/>
    <a:srgbClr val="008080"/>
    <a:srgbClr val="000099"/>
    <a:srgbClr val="CC0000"/>
    <a:srgbClr val="0066CC"/>
    <a:srgbClr val="0099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3" autoAdjust="0"/>
  </p:normalViewPr>
  <p:slideViewPr>
    <p:cSldViewPr>
      <p:cViewPr>
        <p:scale>
          <a:sx n="90" d="100"/>
          <a:sy n="90" d="100"/>
        </p:scale>
        <p:origin x="-4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62B142-42D6-48CC-9664-E5B8E453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AA0B3-6BAC-4589-B44D-B0529E5621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example from </a:t>
            </a:r>
            <a:r>
              <a:rPr lang="en-US" dirty="0" err="1" smtClean="0"/>
              <a:t>Hamill</a:t>
            </a:r>
            <a:r>
              <a:rPr lang="en-US" dirty="0" smtClean="0"/>
              <a:t> paper / </a:t>
            </a:r>
            <a:r>
              <a:rPr lang="en-US" dirty="0" err="1" smtClean="0"/>
              <a:t>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2B142-42D6-48CC-9664-E5B8E453C1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68580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295400" y="6248400"/>
            <a:ext cx="67818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en-US" smtClean="0"/>
              <a:t>Ensemble Workshop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563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Ensemble Workshop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2500" y="1143000"/>
            <a:ext cx="41529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3124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473F-5398-4EF0-9382-83E03EC71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701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1763"/>
            <a:ext cx="403701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Ensemble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Ensemble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Ensemble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Ensemble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00B050"/>
              </a:buClr>
              <a:buFont typeface="Wingdings" pitchFamily="2" charset="2"/>
              <a:buChar char="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6869-08F5-455D-9986-F33100534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7D2E-F815-4E76-AD51-E7708550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C482-EA59-420D-B47B-66A394FB2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9B33-7D2B-41C1-84A1-71FC784D8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62CD-B6DE-40FF-99E7-1F5697DE4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F60C-89D5-486E-B876-7CCFA2FFA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8EB86-C656-44DD-BB47-6D8F9BE8A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13D9-4CA6-49CA-A08D-BA5B0D0C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25BC-9C1D-4526-B909-4C518CD6E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C1DC-DA3C-48FA-99C2-3D96DC816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8F19-1263-4B19-9893-4598D8EAD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9C60-4AF2-47B9-BA0A-21ED51AFD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68580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295400" y="6248400"/>
            <a:ext cx="67818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altLang="en-US" smtClean="0"/>
              <a:t>Ensemble Workshop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5638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Ensemble Workshop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2500" y="1143000"/>
            <a:ext cx="41529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3124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CF3D-D5EB-4B22-AB99-BF336F853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0" name="Line 40"/>
          <p:cNvSpPr>
            <a:spLocks noChangeShapeType="1"/>
          </p:cNvSpPr>
          <p:nvPr userDrawn="1"/>
        </p:nvSpPr>
        <p:spPr bwMode="auto">
          <a:xfrm>
            <a:off x="533400" y="1066800"/>
            <a:ext cx="7543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58EB86-C656-44DD-BB47-6D8F9BE8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90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90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Ensemble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E34D-7FF9-4239-A28E-28D64014B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9E03C6-BB3F-4AC1-A6B3-874AB36D0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0" name="Line 40"/>
          <p:cNvSpPr>
            <a:spLocks noChangeShapeType="1"/>
          </p:cNvSpPr>
          <p:nvPr userDrawn="1"/>
        </p:nvSpPr>
        <p:spPr bwMode="auto">
          <a:xfrm>
            <a:off x="533400" y="1066800"/>
            <a:ext cx="7543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11 May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Ensemble Workshop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E7A61-2660-4C7E-B3D4-AC6C7116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924800" cy="2971800"/>
          </a:xfrm>
        </p:spPr>
        <p:txBody>
          <a:bodyPr/>
          <a:lstStyle/>
          <a:p>
            <a:r>
              <a:rPr lang="en-US" sz="4000" dirty="0" smtClean="0"/>
              <a:t>Verification Approaches for Ensemble Forecasts of Tropical Cyclones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81400"/>
            <a:ext cx="73152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Eric Gilleland, </a:t>
            </a:r>
            <a:r>
              <a:rPr lang="en-US" sz="2400" b="1" dirty="0" smtClean="0"/>
              <a:t>Barbara Brown</a:t>
            </a:r>
            <a:r>
              <a:rPr lang="en-US" sz="2400" dirty="0" smtClean="0"/>
              <a:t>, and Paul Kucera</a:t>
            </a:r>
            <a:endParaRPr lang="en-US" sz="2400" baseline="300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Joint Numerical Testbed, NCAR, USA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ericg@ucar.edu, bgb@ucar.edu, pkucera@ucar.edu</a:t>
            </a:r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i="1" dirty="0" smtClean="0">
                <a:solidFill>
                  <a:srgbClr val="3333CC"/>
                </a:solidFill>
              </a:rPr>
              <a:t>ECAM/EMS 2011     </a:t>
            </a:r>
            <a:r>
              <a:rPr lang="en-US" sz="2100" i="1" dirty="0" smtClean="0">
                <a:solidFill>
                  <a:srgbClr val="3333CC"/>
                </a:solidFill>
              </a:rPr>
              <a:t>14 </a:t>
            </a:r>
            <a:r>
              <a:rPr lang="en-US" sz="2100" i="1" dirty="0" smtClean="0">
                <a:solidFill>
                  <a:srgbClr val="3333CC"/>
                </a:solidFill>
              </a:rPr>
              <a:t>September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362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Multivariate generalization of CRPS: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            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/>
              <a:t>where                   are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/>
              <a:t>-</a:t>
            </a:r>
            <a:r>
              <a:rPr lang="en-US" sz="2400" dirty="0" err="1" smtClean="0"/>
              <a:t>variate</a:t>
            </a:r>
            <a:r>
              <a:rPr lang="en-US" sz="2400" dirty="0" smtClean="0"/>
              <a:t> ensemble members and      is the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/>
              <a:t>-</a:t>
            </a:r>
            <a:r>
              <a:rPr lang="en-US" sz="2400" dirty="0" err="1" smtClean="0"/>
              <a:t>variate</a:t>
            </a:r>
            <a:r>
              <a:rPr lang="en-US" sz="2400" dirty="0" smtClean="0"/>
              <a:t> observation</a:t>
            </a:r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447800" y="1524000"/>
          <a:ext cx="5457246" cy="840785"/>
        </p:xfrm>
        <a:graphic>
          <a:graphicData uri="http://schemas.openxmlformats.org/presentationml/2006/ole">
            <p:oleObj spid="_x0000_s64514" name="Equation" r:id="rId3" imgW="2882880" imgH="444240" progId="Equation.DSMT4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990600" y="2362200"/>
          <a:ext cx="1447800" cy="588899"/>
        </p:xfrm>
        <a:graphic>
          <a:graphicData uri="http://schemas.openxmlformats.org/presentationml/2006/ole">
            <p:oleObj spid="_x0000_s64516" name="Equation" r:id="rId4" imgW="1080457" imgH="439452" progId="Equation.DSMT4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7620000" y="2483113"/>
          <a:ext cx="457200" cy="336287"/>
        </p:xfrm>
        <a:graphic>
          <a:graphicData uri="http://schemas.openxmlformats.org/presentationml/2006/ole">
            <p:oleObj spid="_x0000_s64517" name="Equation" r:id="rId5" imgW="389614" imgH="388704" progId="Equation.DSMT4">
              <p:embed/>
            </p:oleObj>
          </a:graphicData>
        </a:graphic>
      </p:graphicFrame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 cstate="print"/>
          <a:srcRect b="54036"/>
          <a:stretch>
            <a:fillRect/>
          </a:stretch>
        </p:blipFill>
        <p:spPr bwMode="auto">
          <a:xfrm>
            <a:off x="1219200" y="3200399"/>
            <a:ext cx="7010400" cy="32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/>
          <a:srcRect t="53283"/>
          <a:stretch>
            <a:fillRect/>
          </a:stretch>
        </p:blipFill>
        <p:spPr bwMode="auto">
          <a:xfrm>
            <a:off x="1219200" y="3352800"/>
            <a:ext cx="69627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and scalar errors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74452" y="337608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1371600"/>
            <a:ext cx="4506944" cy="4648200"/>
            <a:chOff x="533400" y="1371600"/>
            <a:chExt cx="4506944" cy="4648200"/>
          </a:xfrm>
        </p:grpSpPr>
        <p:pic>
          <p:nvPicPr>
            <p:cNvPr id="1269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39"/>
            <a:stretch>
              <a:fillRect/>
            </a:stretch>
          </p:blipFill>
          <p:spPr bwMode="auto">
            <a:xfrm>
              <a:off x="533400" y="1371600"/>
              <a:ext cx="4506944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304245" y="1447800"/>
              <a:ext cx="753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Track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2971800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1524" y="46482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Multivariate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4343400"/>
            <a:ext cx="4724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 l="7547"/>
          <a:stretch>
            <a:fillRect/>
          </a:stretch>
        </p:blipFill>
        <p:spPr bwMode="auto">
          <a:xfrm>
            <a:off x="5181600" y="19812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81600" y="144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Scaled and Bias-Corrected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distributions of errors</a:t>
            </a:r>
            <a:endParaRPr lang="en-US" dirty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19288"/>
            <a:ext cx="402431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7" y="1919287"/>
            <a:ext cx="402431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295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</a:rPr>
              <a:t>Bearing and Wind speed errors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295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CC"/>
                </a:solidFill>
              </a:rPr>
              <a:t>Bearing and Track errors</a:t>
            </a:r>
            <a:endParaRPr 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9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Evaluation of ensemble tropical cyclone forecasts suffers from same deficiencies as evaluation of non-probabilistic TC forecasts</a:t>
            </a:r>
          </a:p>
          <a:p>
            <a:pPr lvl="1"/>
            <a:r>
              <a:rPr lang="en-US" dirty="0" smtClean="0"/>
              <a:t>Data issues</a:t>
            </a:r>
          </a:p>
          <a:p>
            <a:pPr lvl="1"/>
            <a:r>
              <a:rPr lang="en-US" dirty="0" smtClean="0"/>
              <a:t>Limited variables</a:t>
            </a:r>
          </a:p>
          <a:p>
            <a:r>
              <a:rPr lang="en-US" dirty="0" smtClean="0"/>
              <a:t>Need to “exercise” new methods on additional ensemble datasets to understand sensitivities and </a:t>
            </a:r>
            <a:r>
              <a:rPr lang="en-US" dirty="0" smtClean="0"/>
              <a:t>capabilities</a:t>
            </a:r>
          </a:p>
          <a:p>
            <a:r>
              <a:rPr lang="en-US" dirty="0" smtClean="0"/>
              <a:t>Additional approaches to be explored further</a:t>
            </a:r>
          </a:p>
          <a:p>
            <a:pPr lvl="1"/>
            <a:r>
              <a:rPr lang="en-US" dirty="0" smtClean="0"/>
              <a:t>Ex: Evaluation of ellipses, new measures </a:t>
            </a:r>
            <a:r>
              <a:rPr lang="en-US" smtClean="0"/>
              <a:t>of spread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 l="6224" t="3283" r="50000" b="57319"/>
          <a:stretch>
            <a:fillRect/>
          </a:stretch>
        </p:blipFill>
        <p:spPr bwMode="auto">
          <a:xfrm>
            <a:off x="5943600" y="1143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 l="53625" t="50752" r="3694" b="4378"/>
          <a:stretch>
            <a:fillRect/>
          </a:stretch>
        </p:blipFill>
        <p:spPr bwMode="auto">
          <a:xfrm>
            <a:off x="6248400" y="3897922"/>
            <a:ext cx="2743200" cy="28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Motivation, Goals, and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257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Ensemble NWP have potential to provide </a:t>
            </a:r>
            <a:r>
              <a:rPr lang="en-US" dirty="0" smtClean="0"/>
              <a:t>valuable probabilistic </a:t>
            </a:r>
            <a:r>
              <a:rPr lang="en-US" dirty="0" smtClean="0"/>
              <a:t>information for hurricane emergency planning</a:t>
            </a:r>
          </a:p>
          <a:p>
            <a:pPr lvl="1"/>
            <a:r>
              <a:rPr lang="en-US" dirty="0" smtClean="0"/>
              <a:t>Verification methodology development is lagging behind forecast development</a:t>
            </a:r>
          </a:p>
          <a:p>
            <a:r>
              <a:rPr lang="en-US" i="1" u="sng" dirty="0" smtClean="0"/>
              <a:t>Goal here</a:t>
            </a:r>
            <a:r>
              <a:rPr lang="en-US" dirty="0" smtClean="0"/>
              <a:t>: Exploration of new approaches to</a:t>
            </a:r>
          </a:p>
          <a:p>
            <a:pPr lvl="1"/>
            <a:r>
              <a:rPr lang="en-US" dirty="0" smtClean="0"/>
              <a:t>Evaluate ensemble TC forecasts</a:t>
            </a:r>
          </a:p>
          <a:p>
            <a:pPr lvl="1"/>
            <a:r>
              <a:rPr lang="en-US" dirty="0" smtClean="0"/>
              <a:t>Consider multivariate attributes of TC performance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Outline suggested methods</a:t>
            </a:r>
          </a:p>
          <a:p>
            <a:pPr lvl="1"/>
            <a:r>
              <a:rPr lang="en-US" dirty="0" smtClean="0"/>
              <a:t>Demonstrate some methods (MST) with simulations</a:t>
            </a:r>
          </a:p>
          <a:p>
            <a:pPr lvl="1"/>
            <a:r>
              <a:rPr lang="en-US" dirty="0" smtClean="0"/>
              <a:t>Demonstrate on a set of ensemble forecasts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vmax_al092011_2011082500_d2011.png"/>
          <p:cNvPicPr>
            <a:picLocks noChangeAspect="1"/>
          </p:cNvPicPr>
          <p:nvPr/>
        </p:nvPicPr>
        <p:blipFill>
          <a:blip r:embed="rId2" cstate="print"/>
          <a:srcRect t="13853"/>
          <a:stretch>
            <a:fillRect/>
          </a:stretch>
        </p:blipFill>
        <p:spPr>
          <a:xfrm>
            <a:off x="6019799" y="3962400"/>
            <a:ext cx="2895601" cy="26474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67400" y="1295400"/>
            <a:ext cx="2895600" cy="2667000"/>
            <a:chOff x="6096000" y="1447800"/>
            <a:chExt cx="2667000" cy="2362200"/>
          </a:xfrm>
        </p:grpSpPr>
        <p:pic>
          <p:nvPicPr>
            <p:cNvPr id="5" name="Picture 4" descr="Irene example2.png"/>
            <p:cNvPicPr>
              <a:picLocks noChangeAspect="1"/>
            </p:cNvPicPr>
            <p:nvPr/>
          </p:nvPicPr>
          <p:blipFill>
            <a:blip r:embed="rId3" cstate="print"/>
            <a:srcRect t="5882" r="30875" b="2941"/>
            <a:stretch>
              <a:fillRect/>
            </a:stretch>
          </p:blipFill>
          <p:spPr>
            <a:xfrm>
              <a:off x="6096000" y="1447800"/>
              <a:ext cx="2667000" cy="23622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7838479" y="2524721"/>
              <a:ext cx="1849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Hurricane Forecast Improvement Program (HFIP)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768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u="sng" dirty="0" smtClean="0"/>
              <a:t>What is HFIP?</a:t>
            </a:r>
          </a:p>
          <a:p>
            <a:pPr>
              <a:buNone/>
            </a:pPr>
            <a:r>
              <a:rPr lang="en-US" dirty="0" smtClean="0"/>
              <a:t>U.S. NOAA-funded </a:t>
            </a:r>
            <a:r>
              <a:rPr lang="en-US" dirty="0" smtClean="0"/>
              <a:t>and organized program to improve predictions of hurricanes</a:t>
            </a:r>
          </a:p>
          <a:p>
            <a:pPr>
              <a:buNone/>
            </a:pPr>
            <a:r>
              <a:rPr lang="en-US" i="1" u="sng" dirty="0" smtClean="0"/>
              <a:t>HFIP Goals</a:t>
            </a:r>
          </a:p>
          <a:p>
            <a:r>
              <a:rPr lang="en-US" dirty="0" smtClean="0"/>
              <a:t>20% (50%) improvements in intensity and track forecasts over 5  (10) years </a:t>
            </a:r>
          </a:p>
          <a:p>
            <a:r>
              <a:rPr lang="en-US" dirty="0" smtClean="0"/>
              <a:t>20% increase in </a:t>
            </a:r>
            <a:r>
              <a:rPr lang="en-US" dirty="0" smtClean="0"/>
              <a:t>POD and </a:t>
            </a:r>
            <a:r>
              <a:rPr lang="en-US" dirty="0" smtClean="0"/>
              <a:t>20% decrease in </a:t>
            </a:r>
            <a:r>
              <a:rPr lang="en-US" dirty="0" smtClean="0"/>
              <a:t>FAR for </a:t>
            </a:r>
            <a:r>
              <a:rPr lang="en-US" dirty="0" smtClean="0"/>
              <a:t>rapid changes in intensity</a:t>
            </a:r>
          </a:p>
          <a:p>
            <a:r>
              <a:rPr lang="en-US" dirty="0" smtClean="0"/>
              <a:t>7-day accuracy = 5-day accuracy in 2003 </a:t>
            </a:r>
          </a:p>
          <a:p>
            <a:r>
              <a:rPr lang="en-US" dirty="0" smtClean="0"/>
              <a:t>Similar improvements in storm surge and rainfall forecasts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28260" y="1739205"/>
            <a:ext cx="3939540" cy="3899595"/>
            <a:chOff x="4953000" y="2133600"/>
            <a:chExt cx="3939540" cy="389959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953000" y="2133600"/>
              <a:ext cx="393954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029200" y="4648200"/>
              <a:ext cx="381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Hurricane Katrina; 1745 UTC 28 August 2005, near peak intensity of 150 </a:t>
              </a:r>
              <a:r>
                <a:rPr lang="en-US" sz="1600" dirty="0" err="1" smtClean="0">
                  <a:solidFill>
                    <a:schemeClr val="bg2"/>
                  </a:solidFill>
                </a:rPr>
                <a:t>kt</a:t>
              </a:r>
              <a:r>
                <a:rPr lang="en-US" sz="1600" dirty="0" smtClean="0">
                  <a:solidFill>
                    <a:schemeClr val="bg2"/>
                  </a:solidFill>
                </a:rPr>
                <a:t> (from NHC Tropical Cyclone Report on Katrina) 	</a:t>
              </a:r>
            </a:p>
            <a:p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(common)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Evaluation of mean track and intensity</a:t>
            </a:r>
          </a:p>
          <a:p>
            <a:pPr lvl="1"/>
            <a:r>
              <a:rPr lang="en-US" dirty="0" smtClean="0"/>
              <a:t>Traditional focus is on these 2 variables</a:t>
            </a:r>
          </a:p>
          <a:p>
            <a:pPr lvl="1"/>
            <a:r>
              <a:rPr lang="en-US" dirty="0" smtClean="0"/>
              <a:t>Evaluate spread for each variable</a:t>
            </a:r>
          </a:p>
          <a:p>
            <a:r>
              <a:rPr lang="en-US" dirty="0" smtClean="0"/>
              <a:t>Evaluation of individual members as deterministic forecasts</a:t>
            </a:r>
          </a:p>
          <a:p>
            <a:r>
              <a:rPr lang="en-US" dirty="0" smtClean="0"/>
              <a:t>Use of standard ensemble procedures to evaluate intensity forecasts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28781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5181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66"/>
                </a:solidFill>
              </a:rPr>
              <a:t>From </a:t>
            </a:r>
            <a:r>
              <a:rPr lang="en-US" sz="1600" b="1" dirty="0" err="1" smtClean="0">
                <a:solidFill>
                  <a:srgbClr val="006666"/>
                </a:solidFill>
              </a:rPr>
              <a:t>Hamill</a:t>
            </a:r>
            <a:r>
              <a:rPr lang="en-US" sz="1600" b="1" dirty="0" smtClean="0">
                <a:solidFill>
                  <a:srgbClr val="006666"/>
                </a:solidFill>
              </a:rPr>
              <a:t> et al. 2011 (</a:t>
            </a:r>
            <a:r>
              <a:rPr lang="en-US" sz="1600" b="1" i="1" dirty="0" smtClean="0">
                <a:solidFill>
                  <a:srgbClr val="006666"/>
                </a:solidFill>
              </a:rPr>
              <a:t>MWR)</a:t>
            </a:r>
            <a:endParaRPr lang="en-US" sz="16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Track and intensity variables are assumed to be normally distributed </a:t>
            </a:r>
          </a:p>
          <a:p>
            <a:pPr lvl="1"/>
            <a:r>
              <a:rPr lang="en-US" dirty="0" smtClean="0"/>
              <a:t>Various types of dispersion errors and bias applied</a:t>
            </a:r>
          </a:p>
          <a:p>
            <a:r>
              <a:rPr lang="en-US" dirty="0" smtClean="0"/>
              <a:t>Real forecasts and observations</a:t>
            </a:r>
          </a:p>
          <a:p>
            <a:pPr lvl="1"/>
            <a:r>
              <a:rPr lang="en-US" dirty="0" smtClean="0"/>
              <a:t>Mesoscale model ensemble forecast </a:t>
            </a:r>
            <a:r>
              <a:rPr lang="en-US" dirty="0" smtClean="0"/>
              <a:t>predictions for </a:t>
            </a:r>
            <a:r>
              <a:rPr lang="en-US" dirty="0" smtClean="0"/>
              <a:t>tropical cyclones over a four-year period</a:t>
            </a:r>
          </a:p>
          <a:p>
            <a:pPr lvl="1"/>
            <a:r>
              <a:rPr lang="en-US" dirty="0" smtClean="0"/>
              <a:t>Observations: Official Best Track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spanning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47593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Analogous to Rank Histogram for multivariate ensemble predictions</a:t>
            </a:r>
          </a:p>
          <a:p>
            <a:r>
              <a:rPr lang="en-US" dirty="0" smtClean="0"/>
              <a:t>Treat track location and intensity as a 3-dimensional vector</a:t>
            </a:r>
          </a:p>
          <a:p>
            <a:pPr lvl="1"/>
            <a:r>
              <a:rPr lang="en-US" dirty="0" smtClean="0"/>
              <a:t>Great Circle and Euclidean distances</a:t>
            </a:r>
          </a:p>
          <a:p>
            <a:r>
              <a:rPr lang="en-US" dirty="0" smtClean="0"/>
              <a:t>Bias correction and Scaling recommended (</a:t>
            </a:r>
            <a:r>
              <a:rPr lang="en-US" dirty="0" err="1" smtClean="0"/>
              <a:t>Wilks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657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480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 err="1" smtClean="0">
                <a:solidFill>
                  <a:srgbClr val="0000FF"/>
                </a:solidFill>
              </a:rPr>
              <a:t>Wilks</a:t>
            </a:r>
            <a:r>
              <a:rPr lang="en-US" dirty="0" smtClean="0">
                <a:solidFill>
                  <a:srgbClr val="0000FF"/>
                </a:solidFill>
              </a:rPr>
              <a:t> (2004)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1198" t="25803" r="5492"/>
          <a:stretch>
            <a:fillRect/>
          </a:stretch>
        </p:blipFill>
        <p:spPr bwMode="auto">
          <a:xfrm>
            <a:off x="5105400" y="1981200"/>
            <a:ext cx="352799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MSTs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412" t="26882" r="6419" b="-6451"/>
          <a:stretch>
            <a:fillRect/>
          </a:stretch>
        </p:blipFill>
        <p:spPr bwMode="auto">
          <a:xfrm>
            <a:off x="685800" y="2006600"/>
            <a:ext cx="4572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143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Unbiased, Equally dispersed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134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Biased high, Equally dispersed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066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Biased high, Under-dispersed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754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</a:rPr>
              <a:t>Raw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392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</a:rPr>
              <a:t>Bias-corrected, Scaled</a:t>
            </a:r>
            <a:endParaRPr lang="en-US" b="1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333CC"/>
                </a:solidFill>
              </a:rPr>
              <a:t>Ubiased</a:t>
            </a:r>
            <a:r>
              <a:rPr lang="en-US" b="1" dirty="0" smtClean="0">
                <a:solidFill>
                  <a:srgbClr val="3333CC"/>
                </a:solidFill>
              </a:rPr>
              <a:t>, Over-dispersed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057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</a:rPr>
              <a:t>Raw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</a:rPr>
              <a:t>Bias-corrected, Scaled</a:t>
            </a:r>
            <a:endParaRPr lang="en-US" b="1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MSTs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82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Forecast appears to be greatly under-dispersive</a:t>
            </a:r>
          </a:p>
          <a:p>
            <a:r>
              <a:rPr lang="en-US" dirty="0" smtClean="0"/>
              <a:t>Bias correction and scaled results suggest that forecasts are even more under-dispersive than shown by raw MST</a:t>
            </a:r>
          </a:p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1143000" y="1219200"/>
            <a:ext cx="652462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MSTs for location and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731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Overall under-dispersion seems to be related to tracks more than intensity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50219" t="51168"/>
          <a:stretch>
            <a:fillRect/>
          </a:stretch>
        </p:blipFill>
        <p:spPr bwMode="auto">
          <a:xfrm>
            <a:off x="5286375" y="1995487"/>
            <a:ext cx="324802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50000" t="52336"/>
          <a:stretch>
            <a:fillRect/>
          </a:stretch>
        </p:blipFill>
        <p:spPr bwMode="auto">
          <a:xfrm>
            <a:off x="1143000" y="1995487"/>
            <a:ext cx="326231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160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Track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</a:rPr>
              <a:t>Intensity</a:t>
            </a:r>
            <a:endParaRPr lang="en-US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4064</TotalTime>
  <Words>499</Words>
  <Application>Microsoft Office PowerPoint</Application>
  <PresentationFormat>On-screen Show (4:3)</PresentationFormat>
  <Paragraphs>88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Basic</vt:lpstr>
      <vt:lpstr>1_Custom Design</vt:lpstr>
      <vt:lpstr>Custom Design</vt:lpstr>
      <vt:lpstr>1_Network</vt:lpstr>
      <vt:lpstr>Equation</vt:lpstr>
      <vt:lpstr>Verification Approaches for Ensemble Forecasts of Tropical Cyclones</vt:lpstr>
      <vt:lpstr>Motivation, Goals, and Approach</vt:lpstr>
      <vt:lpstr>Hurricane Forecast Improvement Program (HFIP)</vt:lpstr>
      <vt:lpstr>Current (common) approaches</vt:lpstr>
      <vt:lpstr>Simulations and data</vt:lpstr>
      <vt:lpstr>Minimum spanning tree</vt:lpstr>
      <vt:lpstr>Simulated MSTs</vt:lpstr>
      <vt:lpstr>Forecast MSTs</vt:lpstr>
      <vt:lpstr>MSTs for location and intensity</vt:lpstr>
      <vt:lpstr>Energy score</vt:lpstr>
      <vt:lpstr>Multivariate and scalar errors</vt:lpstr>
      <vt:lpstr>Directional distributions of errors</vt:lpstr>
      <vt:lpstr>Final comments</vt:lpstr>
    </vt:vector>
  </TitlesOfParts>
  <Company>Lacey Holland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Future…</dc:title>
  <dc:creator>Lacey Holland</dc:creator>
  <cp:lastModifiedBy>Barbara Brown</cp:lastModifiedBy>
  <cp:revision>244</cp:revision>
  <dcterms:created xsi:type="dcterms:W3CDTF">2007-11-06T17:52:37Z</dcterms:created>
  <dcterms:modified xsi:type="dcterms:W3CDTF">2011-09-14T06:45:31Z</dcterms:modified>
</cp:coreProperties>
</file>