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7800FF"/>
    <a:srgbClr val="6600FF"/>
    <a:srgbClr val="D5FFD5"/>
    <a:srgbClr val="C9E4FF"/>
    <a:srgbClr val="99CCFF"/>
    <a:srgbClr val="B9FFB9"/>
    <a:srgbClr val="99FF99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943" autoAdjust="0"/>
  </p:normalViewPr>
  <p:slideViewPr>
    <p:cSldViewPr>
      <p:cViewPr>
        <p:scale>
          <a:sx n="125" d="100"/>
          <a:sy n="125" d="100"/>
        </p:scale>
        <p:origin x="-900" y="1464"/>
      </p:cViewPr>
      <p:guideLst>
        <p:guide orient="horz" pos="3438"/>
        <p:guide pos="3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61" y="1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9DBDFC5-932B-4A26-8768-E24C5F385F94}" type="datetimeFigureOut">
              <a:rPr lang="en-US" smtClean="0"/>
              <a:pPr/>
              <a:t>8/28/2013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52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61" y="9428852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7F9C6BD-C19C-4ADB-9164-27F193F05A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7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61" y="1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pPr>
              <a:defRPr/>
            </a:pPr>
            <a:fld id="{03EF0DE2-A4C2-4BBE-B94F-7E5E9D961DA7}" type="datetimeFigureOut">
              <a:rPr lang="en-US"/>
              <a:pPr>
                <a:defRPr/>
              </a:pPr>
              <a:t>8/28/2013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6" y="4714427"/>
            <a:ext cx="5437825" cy="4467149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852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61" y="9428852"/>
            <a:ext cx="2946341" cy="49617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C6027FDA-235F-4A1C-82C4-1FBE0EEAE6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31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11375" y="744538"/>
            <a:ext cx="25749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4B872-0A1E-475A-90F9-43B5790F7365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7"/>
            <a:ext cx="5829300" cy="2124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24A8D-EF51-49B7-BD30-FFDDFB6EF5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94D8-3205-4FA6-9C74-5784EA8A79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34CE-E561-43CF-A50D-3CA3F10ACB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851F-B719-46D3-9A6D-054A483B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7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40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CFDC-B73B-4E63-B12B-2B07D50FF7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C7EF-B3E2-4E48-95E0-5FC7C1CF8A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4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1FCD-2C0B-4796-8507-2649FEFDEF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0E34E-411A-4824-8883-7661211BE9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F7E6-3FE9-4B00-8D9F-D277CD6323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2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2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34507-A670-4843-8B1D-DCDC9F2EEB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D576-9793-444D-8F6C-C74BCDADCC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6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2"/>
            <a:ext cx="6172200" cy="653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7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7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7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FE40292-B747-4291-A872-0B38FF41E9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wmf"/><Relationship Id="rId18" Type="http://schemas.openxmlformats.org/officeDocument/2006/relationships/hyperlink" Target="http://www.axa-research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5" Type="http://schemas.openxmlformats.org/officeDocument/2006/relationships/image" Target="../media/image13.wmf"/><Relationship Id="rId10" Type="http://schemas.openxmlformats.org/officeDocument/2006/relationships/image" Target="../media/image8.wmf"/><Relationship Id="rId19" Type="http://schemas.openxmlformats.org/officeDocument/2006/relationships/image" Target="../media/image16.gif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366"/>
          <p:cNvSpPr txBox="1">
            <a:spLocks noChangeArrowheads="1"/>
          </p:cNvSpPr>
          <p:nvPr/>
        </p:nvSpPr>
        <p:spPr bwMode="auto">
          <a:xfrm>
            <a:off x="1484784" y="416496"/>
            <a:ext cx="388843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Jennifer Owen*, </a:t>
            </a:r>
            <a:r>
              <a:rPr lang="en-GB" sz="1200" dirty="0" err="1" smtClean="0">
                <a:solidFill>
                  <a:schemeClr val="bg1"/>
                </a:solidFill>
              </a:rPr>
              <a:t>Tomek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Trzeciak</a:t>
            </a:r>
            <a:r>
              <a:rPr lang="en-GB" sz="1200" dirty="0" smtClean="0">
                <a:solidFill>
                  <a:schemeClr val="bg1"/>
                </a:solidFill>
              </a:rPr>
              <a:t> and Peter </a:t>
            </a:r>
            <a:r>
              <a:rPr lang="en-GB" sz="1200" dirty="0" err="1" smtClean="0">
                <a:solidFill>
                  <a:schemeClr val="bg1"/>
                </a:solidFill>
              </a:rPr>
              <a:t>Knippertz</a:t>
            </a:r>
            <a:endParaRPr lang="en-GB" sz="1200" dirty="0" smtClean="0">
              <a:solidFill>
                <a:schemeClr val="bg1"/>
              </a:solidFill>
            </a:endParaRPr>
          </a:p>
          <a:p>
            <a:pPr algn="ctr"/>
            <a:r>
              <a:rPr lang="en-GB" altLang="ja-JP" dirty="0" smtClean="0">
                <a:solidFill>
                  <a:schemeClr val="bg1"/>
                </a:solidFill>
                <a:ea typeface="MS PGothic" pitchFamily="34" charset="-128"/>
              </a:rPr>
              <a:t>*Contact: ee09jso@leeds.ac.uk; </a:t>
            </a:r>
            <a:r>
              <a:rPr lang="en-GB" dirty="0" smtClean="0">
                <a:solidFill>
                  <a:schemeClr val="bg1"/>
                </a:solidFill>
                <a:ea typeface="MS PGothic" pitchFamily="34" charset="-128"/>
              </a:rPr>
              <a:t>School of Earth and Environment, University of Leeds, LS2 9JT, UK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altLang="ja-JP" sz="500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042" name="Text Box 657"/>
          <p:cNvSpPr txBox="1">
            <a:spLocks noChangeArrowheads="1"/>
          </p:cNvSpPr>
          <p:nvPr/>
        </p:nvSpPr>
        <p:spPr bwMode="auto">
          <a:xfrm>
            <a:off x="-49696" y="64457"/>
            <a:ext cx="6957392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700" dirty="0" smtClean="0">
                <a:solidFill>
                  <a:schemeClr val="bg1"/>
                </a:solidFill>
              </a:rPr>
              <a:t>Severe European Cyclones: A Storm-Prone Situation Perspective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50" name="Picture 49" descr="unilogo.gif"/>
          <p:cNvPicPr>
            <a:picLocks noChangeAspect="1"/>
          </p:cNvPicPr>
          <p:nvPr/>
        </p:nvPicPr>
        <p:blipFill>
          <a:blip r:embed="rId3" cstate="print"/>
          <a:srcRect l="4918" t="18106" b="7535"/>
          <a:stretch>
            <a:fillRect/>
          </a:stretch>
        </p:blipFill>
        <p:spPr>
          <a:xfrm>
            <a:off x="5301208" y="416496"/>
            <a:ext cx="1296144" cy="360040"/>
          </a:xfrm>
          <a:prstGeom prst="rect">
            <a:avLst/>
          </a:prstGeom>
        </p:spPr>
      </p:pic>
      <p:sp>
        <p:nvSpPr>
          <p:cNvPr id="1031" name="AutoShape 336"/>
          <p:cNvSpPr>
            <a:spLocks noChangeArrowheads="1"/>
          </p:cNvSpPr>
          <p:nvPr/>
        </p:nvSpPr>
        <p:spPr bwMode="auto">
          <a:xfrm>
            <a:off x="188640" y="848545"/>
            <a:ext cx="3888432" cy="12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1032" name="AutoShape 658"/>
          <p:cNvSpPr>
            <a:spLocks noChangeArrowheads="1"/>
          </p:cNvSpPr>
          <p:nvPr/>
        </p:nvSpPr>
        <p:spPr bwMode="auto">
          <a:xfrm>
            <a:off x="188640" y="9345488"/>
            <a:ext cx="6480720" cy="432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1051" name="Text Box 708"/>
          <p:cNvSpPr txBox="1">
            <a:spLocks noChangeArrowheads="1"/>
          </p:cNvSpPr>
          <p:nvPr/>
        </p:nvSpPr>
        <p:spPr bwMode="auto">
          <a:xfrm>
            <a:off x="1564881" y="833304"/>
            <a:ext cx="11359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Introduction</a:t>
            </a:r>
            <a:endParaRPr lang="en-GB" sz="1400" dirty="0">
              <a:solidFill>
                <a:srgbClr val="A50021"/>
              </a:solidFill>
            </a:endParaRPr>
          </a:p>
        </p:txBody>
      </p:sp>
      <p:sp>
        <p:nvSpPr>
          <p:cNvPr id="66" name="TextBox 69"/>
          <p:cNvSpPr txBox="1">
            <a:spLocks noChangeArrowheads="1"/>
          </p:cNvSpPr>
          <p:nvPr/>
        </p:nvSpPr>
        <p:spPr bwMode="auto">
          <a:xfrm>
            <a:off x="166924" y="8588326"/>
            <a:ext cx="27077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>
              <a:buFont typeface="Arial" charset="0"/>
              <a:buChar char="•"/>
            </a:pPr>
            <a:endParaRPr lang="en-GB" dirty="0" smtClean="0"/>
          </a:p>
          <a:p>
            <a:pPr marL="90488" indent="-90488">
              <a:buFont typeface="Arial" charset="0"/>
              <a:buChar char="•"/>
            </a:pPr>
            <a:endParaRPr lang="en-GB" dirty="0" smtClean="0"/>
          </a:p>
        </p:txBody>
      </p:sp>
      <p:sp>
        <p:nvSpPr>
          <p:cNvPr id="47" name="Text Box 735"/>
          <p:cNvSpPr txBox="1">
            <a:spLocks noChangeArrowheads="1"/>
          </p:cNvSpPr>
          <p:nvPr/>
        </p:nvSpPr>
        <p:spPr bwMode="auto">
          <a:xfrm>
            <a:off x="260648" y="1052081"/>
            <a:ext cx="374441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50" dirty="0" smtClean="0"/>
              <a:t>Intense winter storms are the most damaging weather phenomenon to afflict Europe. Therefore, forecasting them in weather and climate models is a priority.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50" dirty="0" smtClean="0"/>
              <a:t>The SEAMSEW project, financed through the AXA Research fund, aims to assess uncertainties in future projections of severe storms.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50" dirty="0" smtClean="0"/>
              <a:t>We can separate sources of uncertainty using the idea of a large-scale ‘storm-prone situation’ (SPS), and evaluating their representation in climate models.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50" dirty="0" smtClean="0"/>
              <a:t>First, we identified 31 severe European windstorms, based on the Storm Severity Index, which calculates how unusual the wind speed is (</a:t>
            </a:r>
            <a:r>
              <a:rPr lang="en-GB" sz="750" dirty="0" err="1" smtClean="0"/>
              <a:t>Leckebusch</a:t>
            </a:r>
            <a:r>
              <a:rPr lang="en-GB" sz="750" dirty="0" smtClean="0"/>
              <a:t> et al., 2008). </a:t>
            </a: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4093612" y="848544"/>
            <a:ext cx="2575747" cy="12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689140" y="833304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Conclusions</a:t>
            </a:r>
            <a:endParaRPr lang="en-GB" sz="1400" dirty="0">
              <a:solidFill>
                <a:srgbClr val="A5002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26780" y="4120907"/>
            <a:ext cx="7477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4077072" y="1052081"/>
            <a:ext cx="25922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Bef>
                <a:spcPts val="300"/>
              </a:spcBef>
              <a:buFont typeface="Arial" pitchFamily="34" charset="0"/>
              <a:buChar char="•"/>
            </a:pPr>
            <a:r>
              <a:rPr lang="en-GB" sz="750" dirty="0" smtClean="0"/>
              <a:t>Selected 31 historic, severe  European windstorms.</a:t>
            </a:r>
          </a:p>
          <a:p>
            <a:pPr marL="92075" indent="-92075">
              <a:spcBef>
                <a:spcPts val="300"/>
              </a:spcBef>
              <a:buFont typeface="Arial" pitchFamily="34" charset="0"/>
              <a:buChar char="•"/>
            </a:pPr>
            <a:r>
              <a:rPr lang="en-GB" sz="750" dirty="0" smtClean="0"/>
              <a:t>Identified 4 jet stream types. </a:t>
            </a:r>
          </a:p>
          <a:p>
            <a:pPr marL="92075" indent="-92075">
              <a:spcBef>
                <a:spcPts val="300"/>
              </a:spcBef>
              <a:buFont typeface="Arial" pitchFamily="34" charset="0"/>
              <a:buChar char="•"/>
            </a:pPr>
            <a:r>
              <a:rPr lang="en-GB" sz="750" dirty="0" smtClean="0"/>
              <a:t>Proposed new approach to storm-prone situations, using existing idea of </a:t>
            </a:r>
            <a:r>
              <a:rPr lang="en-GB" sz="750" dirty="0" err="1" smtClean="0"/>
              <a:t>Eady</a:t>
            </a:r>
            <a:r>
              <a:rPr lang="en-GB" sz="750" dirty="0" smtClean="0"/>
              <a:t> Growth Rate.</a:t>
            </a:r>
          </a:p>
          <a:p>
            <a:pPr marL="92075" indent="-92075">
              <a:spcBef>
                <a:spcPts val="300"/>
              </a:spcBef>
              <a:buFont typeface="Arial" pitchFamily="34" charset="0"/>
              <a:buChar char="•"/>
            </a:pPr>
            <a:r>
              <a:rPr lang="en-GB" sz="750" dirty="0" smtClean="0"/>
              <a:t>Included effects of moisture.</a:t>
            </a:r>
          </a:p>
          <a:p>
            <a:pPr marL="92075" indent="-92075">
              <a:spcBef>
                <a:spcPts val="300"/>
              </a:spcBef>
              <a:buFont typeface="Arial" pitchFamily="34" charset="0"/>
              <a:buChar char="•"/>
            </a:pPr>
            <a:r>
              <a:rPr lang="en-GB" sz="750" dirty="0" smtClean="0"/>
              <a:t>Mixed success in detecting storms. </a:t>
            </a:r>
          </a:p>
          <a:p>
            <a:pPr marL="92075" indent="-92075">
              <a:spcBef>
                <a:spcPts val="300"/>
              </a:spcBef>
              <a:buFont typeface="Arial" pitchFamily="34" charset="0"/>
              <a:buChar char="•"/>
            </a:pPr>
            <a:r>
              <a:rPr lang="en-GB" sz="750" dirty="0" smtClean="0"/>
              <a:t>Success potentially related to jet stream type. </a:t>
            </a:r>
          </a:p>
        </p:txBody>
      </p:sp>
      <p:sp>
        <p:nvSpPr>
          <p:cNvPr id="64" name="Text Box 698"/>
          <p:cNvSpPr txBox="1">
            <a:spLocks noChangeArrowheads="1"/>
          </p:cNvSpPr>
          <p:nvPr/>
        </p:nvSpPr>
        <p:spPr bwMode="auto">
          <a:xfrm>
            <a:off x="2312876" y="7905328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Storm-Prone Situations</a:t>
            </a:r>
            <a:endParaRPr lang="en-GB" sz="900" dirty="0">
              <a:solidFill>
                <a:srgbClr val="A50021"/>
              </a:solidFill>
            </a:endParaRP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>
            <a:off x="2636912" y="4448944"/>
            <a:ext cx="4032448" cy="19442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0" name="Text Box 698"/>
          <p:cNvSpPr txBox="1">
            <a:spLocks noChangeArrowheads="1"/>
          </p:cNvSpPr>
          <p:nvPr/>
        </p:nvSpPr>
        <p:spPr bwMode="auto">
          <a:xfrm>
            <a:off x="3356992" y="4448944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Four Versions of Growth Rate</a:t>
            </a:r>
            <a:endParaRPr lang="en-GB" sz="900" dirty="0">
              <a:solidFill>
                <a:srgbClr val="A50021"/>
              </a:solidFill>
            </a:endParaRPr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auto">
          <a:xfrm>
            <a:off x="188640" y="6393160"/>
            <a:ext cx="6480720" cy="29523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/>
          </a:p>
        </p:txBody>
      </p:sp>
      <p:graphicFrame>
        <p:nvGraphicFramePr>
          <p:cNvPr id="95" name="Content Placeholder 3"/>
          <p:cNvGraphicFramePr>
            <a:graphicFrameLocks/>
          </p:cNvGraphicFramePr>
          <p:nvPr/>
        </p:nvGraphicFramePr>
        <p:xfrm>
          <a:off x="2780928" y="4765551"/>
          <a:ext cx="3744416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QG dry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Shear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Dry stability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Coriolis parameter only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b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n-GB" sz="800" b="0" dirty="0" err="1" smtClean="0">
                          <a:solidFill>
                            <a:schemeClr val="tx1"/>
                          </a:solidFill>
                        </a:rPr>
                        <a:t>indzen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 &amp; Farrell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1980).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QG moist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Shear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Moist stability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Coriolis parameter</a:t>
                      </a:r>
                      <a:r>
                        <a:rPr lang="en-GB" sz="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only</a:t>
                      </a:r>
                      <a:endParaRPr lang="en-GB" sz="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</a:rPr>
                        <a:t>Whitaker and Davis (1994)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SG dry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Shear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Dry stability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Vorticity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dirty="0" smtClean="0"/>
                        <a:t>Emanuel, </a:t>
                      </a:r>
                      <a:r>
                        <a:rPr lang="en-GB" sz="800" dirty="0" err="1" smtClean="0"/>
                        <a:t>Fantini</a:t>
                      </a:r>
                      <a:r>
                        <a:rPr lang="en-GB" sz="800" dirty="0" smtClean="0"/>
                        <a:t> &amp; Thorpe (1987) 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SG moist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Shear</a:t>
                      </a:r>
                    </a:p>
                    <a:p>
                      <a:pPr marL="0" indent="90488" algn="l">
                        <a:buFont typeface="Arial" pitchFamily="34" charset="0"/>
                        <a:buChar char="•"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Moist stability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Vorticity</a:t>
                      </a:r>
                    </a:p>
                    <a:p>
                      <a:pPr marL="0" marR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800" dirty="0" smtClean="0"/>
                        <a:t>Emanuel, </a:t>
                      </a:r>
                      <a:r>
                        <a:rPr lang="en-GB" sz="800" dirty="0" err="1" smtClean="0"/>
                        <a:t>Fantini</a:t>
                      </a:r>
                      <a:r>
                        <a:rPr lang="en-GB" sz="800" dirty="0" smtClean="0"/>
                        <a:t> &amp; Thorpe (1987) </a:t>
                      </a:r>
                      <a:endParaRPr lang="en-GB" sz="9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4" cstate="print"/>
          <a:srcRect l="45991" t="36546" r="34104" b="53877"/>
          <a:stretch>
            <a:fillRect/>
          </a:stretch>
        </p:blipFill>
        <p:spPr bwMode="auto">
          <a:xfrm>
            <a:off x="3573016" y="4808984"/>
            <a:ext cx="1008113" cy="29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2618" t="34243" r="48391" b="57913"/>
          <a:stretch>
            <a:fillRect/>
          </a:stretch>
        </p:blipFill>
        <p:spPr bwMode="auto">
          <a:xfrm>
            <a:off x="5301208" y="4783585"/>
            <a:ext cx="1192404" cy="2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109"/>
          <p:cNvSpPr txBox="1"/>
          <p:nvPr/>
        </p:nvSpPr>
        <p:spPr>
          <a:xfrm>
            <a:off x="188640" y="936980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 smtClean="0"/>
              <a:t>Emanuel, K., M. </a:t>
            </a:r>
            <a:r>
              <a:rPr lang="en-GB" sz="500" dirty="0" err="1" smtClean="0"/>
              <a:t>Fantini</a:t>
            </a:r>
            <a:r>
              <a:rPr lang="en-GB" sz="500" dirty="0" smtClean="0"/>
              <a:t>, and A. Thorpe, 1987: Baroclinic instability in an environment of small stability to slantwise moist convection. Part I: Two-dimensional models. </a:t>
            </a:r>
            <a:r>
              <a:rPr lang="en-GB" sz="500" i="1" dirty="0" smtClean="0"/>
              <a:t>Journal of the Atmospheric Sciences, v. 44, pp. 1559–1573.</a:t>
            </a:r>
          </a:p>
          <a:p>
            <a:r>
              <a:rPr lang="en-GB" sz="500" dirty="0" err="1" smtClean="0"/>
              <a:t>Leckebusch</a:t>
            </a:r>
            <a:r>
              <a:rPr lang="en-GB" sz="500" dirty="0" smtClean="0"/>
              <a:t>, G., D. </a:t>
            </a:r>
            <a:r>
              <a:rPr lang="en-GB" sz="500" dirty="0" err="1" smtClean="0"/>
              <a:t>Renggli</a:t>
            </a:r>
            <a:r>
              <a:rPr lang="en-GB" sz="500" dirty="0" smtClean="0"/>
              <a:t>, and </a:t>
            </a:r>
            <a:r>
              <a:rPr lang="en-GB" sz="500" dirty="0" err="1" smtClean="0"/>
              <a:t>U.Ulbrich</a:t>
            </a:r>
            <a:r>
              <a:rPr lang="en-GB" sz="500" dirty="0" smtClean="0"/>
              <a:t>, 2008: Development and application of an objective storm severity measure for the northeast Atlantic region. </a:t>
            </a:r>
            <a:r>
              <a:rPr lang="en-GB" sz="500" i="1" dirty="0" err="1" smtClean="0"/>
              <a:t>Meteorologische</a:t>
            </a:r>
            <a:r>
              <a:rPr lang="en-GB" sz="500" i="1" dirty="0" smtClean="0"/>
              <a:t> </a:t>
            </a:r>
            <a:r>
              <a:rPr lang="en-GB" sz="500" i="1" dirty="0" err="1" smtClean="0"/>
              <a:t>Zeitschrift</a:t>
            </a:r>
            <a:r>
              <a:rPr lang="en-GB" sz="500" i="1" dirty="0" smtClean="0"/>
              <a:t>, vol. 17 (5), pp. </a:t>
            </a:r>
            <a:r>
              <a:rPr lang="en-GB" sz="500" dirty="0" smtClean="0"/>
              <a:t>575–587.</a:t>
            </a:r>
          </a:p>
          <a:p>
            <a:r>
              <a:rPr lang="en-GB" sz="500" dirty="0" err="1" smtClean="0"/>
              <a:t>Lindzen</a:t>
            </a:r>
            <a:r>
              <a:rPr lang="en-GB" sz="500" dirty="0" smtClean="0"/>
              <a:t>, R. and B. Farrell, 1980: A simple approximate result for the maximum growth rate of baroclinic instabilities. </a:t>
            </a:r>
            <a:r>
              <a:rPr lang="en-GB" sz="500" i="1" dirty="0" smtClean="0"/>
              <a:t>Journal of the Atmospheric Sciences, vol. 37, pp.1648–1654.</a:t>
            </a:r>
          </a:p>
          <a:p>
            <a:r>
              <a:rPr lang="en-GB" sz="500" dirty="0" smtClean="0"/>
              <a:t>Whitaker, J. and C. Davis, 1994: Cyclogenesis in a saturated environment. </a:t>
            </a:r>
            <a:r>
              <a:rPr lang="en-GB" sz="500" i="1" dirty="0" smtClean="0"/>
              <a:t>Journal of the Atmospheric Sciences, vol. 51, pp. 889–907.</a:t>
            </a:r>
            <a:endParaRPr lang="en-GB" sz="500" dirty="0"/>
          </a:p>
        </p:txBody>
      </p:sp>
      <p:sp>
        <p:nvSpPr>
          <p:cNvPr id="130" name="AutoShape 7"/>
          <p:cNvSpPr>
            <a:spLocks noChangeArrowheads="1"/>
          </p:cNvSpPr>
          <p:nvPr/>
        </p:nvSpPr>
        <p:spPr bwMode="auto">
          <a:xfrm>
            <a:off x="188640" y="2144688"/>
            <a:ext cx="6480720" cy="23042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154" name="AutoShape 336"/>
          <p:cNvSpPr>
            <a:spLocks noChangeArrowheads="1"/>
          </p:cNvSpPr>
          <p:nvPr/>
        </p:nvSpPr>
        <p:spPr bwMode="auto">
          <a:xfrm>
            <a:off x="188641" y="4448944"/>
            <a:ext cx="2448271" cy="19442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 dirty="0"/>
          </a:p>
        </p:txBody>
      </p:sp>
      <p:pic>
        <p:nvPicPr>
          <p:cNvPr id="153" name="Picture 152" descr="Eady_map.eps"/>
          <p:cNvPicPr>
            <a:picLocks noChangeAspect="1"/>
          </p:cNvPicPr>
          <p:nvPr/>
        </p:nvPicPr>
        <p:blipFill>
          <a:blip r:embed="rId6" cstate="print"/>
          <a:srcRect l="18028" t="6698" r="26279"/>
          <a:stretch>
            <a:fillRect/>
          </a:stretch>
        </p:blipFill>
        <p:spPr>
          <a:xfrm>
            <a:off x="1372518" y="5052566"/>
            <a:ext cx="1184246" cy="1271984"/>
          </a:xfrm>
          <a:prstGeom prst="rect">
            <a:avLst/>
          </a:prstGeom>
        </p:spPr>
      </p:pic>
      <p:sp>
        <p:nvSpPr>
          <p:cNvPr id="155" name="Text Box 698"/>
          <p:cNvSpPr txBox="1">
            <a:spLocks noChangeArrowheads="1"/>
          </p:cNvSpPr>
          <p:nvPr/>
        </p:nvSpPr>
        <p:spPr bwMode="auto">
          <a:xfrm>
            <a:off x="188640" y="444894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Method</a:t>
            </a:r>
            <a:endParaRPr lang="en-GB" sz="900" dirty="0">
              <a:solidFill>
                <a:srgbClr val="A50021"/>
              </a:solidFill>
            </a:endParaRPr>
          </a:p>
        </p:txBody>
      </p:sp>
      <p:sp>
        <p:nvSpPr>
          <p:cNvPr id="156" name="Content Placeholder 2"/>
          <p:cNvSpPr txBox="1">
            <a:spLocks/>
          </p:cNvSpPr>
          <p:nvPr/>
        </p:nvSpPr>
        <p:spPr bwMode="auto">
          <a:xfrm>
            <a:off x="219120" y="4680843"/>
            <a:ext cx="23873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Use </a:t>
            </a:r>
            <a:r>
              <a:rPr kumimoji="0" lang="en-GB" sz="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Eady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Growth Rate to quantify </a:t>
            </a:r>
            <a:r>
              <a:rPr kumimoji="0" lang="en-GB" sz="7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baroclincity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 smtClean="0">
                <a:latin typeface="+mj-lt"/>
                <a:cs typeface="+mn-cs"/>
              </a:rPr>
              <a:t>Use quasi-geostrophic (</a:t>
            </a:r>
            <a:r>
              <a:rPr lang="en-GB" sz="700" b="1" kern="0" dirty="0" smtClean="0">
                <a:latin typeface="+mj-lt"/>
                <a:cs typeface="+mn-cs"/>
              </a:rPr>
              <a:t>QG</a:t>
            </a:r>
            <a:r>
              <a:rPr lang="en-GB" sz="700" kern="0" dirty="0" smtClean="0">
                <a:latin typeface="+mj-lt"/>
                <a:cs typeface="+mn-cs"/>
              </a:rPr>
              <a:t>) and semi-geostrophic (</a:t>
            </a:r>
            <a:r>
              <a:rPr lang="en-GB" sz="700" b="1" kern="0" dirty="0" smtClean="0">
                <a:latin typeface="+mj-lt"/>
                <a:cs typeface="+mn-cs"/>
              </a:rPr>
              <a:t>SG</a:t>
            </a:r>
            <a:r>
              <a:rPr lang="en-GB" sz="700" kern="0" dirty="0" smtClean="0">
                <a:latin typeface="+mj-lt"/>
                <a:cs typeface="+mn-cs"/>
              </a:rPr>
              <a:t>) equations to describe atmosphere</a:t>
            </a:r>
            <a:endParaRPr kumimoji="0" lang="en-GB" sz="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 smtClean="0">
                <a:latin typeface="+mj-lt"/>
                <a:cs typeface="+mn-cs"/>
              </a:rPr>
              <a:t>Including effect of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 smtClean="0">
                <a:latin typeface="+mj-lt"/>
                <a:cs typeface="+mn-cs"/>
              </a:rPr>
              <a:t>moisture means four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noProof="0" dirty="0" smtClean="0">
                <a:latin typeface="+mj-lt"/>
                <a:cs typeface="+mn-cs"/>
              </a:rPr>
              <a:t>versions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identified.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Calculate the four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 smtClean="0">
                <a:latin typeface="+mj-lt"/>
                <a:cs typeface="+mn-cs"/>
              </a:rPr>
              <a:t>versions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everywhere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Average over the</a:t>
            </a:r>
            <a:r>
              <a:rPr kumimoji="0" lang="en-GB" sz="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ox</a:t>
            </a:r>
            <a:r>
              <a:rPr kumimoji="0" lang="en-GB" sz="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(35-65</a:t>
            </a:r>
            <a:r>
              <a:rPr lang="en-GB" sz="700" kern="0" baseline="30000" dirty="0" smtClean="0"/>
              <a:t>o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N, 40</a:t>
            </a:r>
            <a:r>
              <a:rPr lang="en-GB" sz="700" kern="0" baseline="30000" dirty="0" smtClean="0"/>
              <a:t>o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 to 10</a:t>
            </a:r>
            <a:r>
              <a:rPr kumimoji="0" lang="en-GB" sz="7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  <a:r>
              <a:rPr kumimoji="0" lang="en-GB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E) →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 smtClean="0">
                <a:latin typeface="+mj-lt"/>
                <a:cs typeface="+mn-cs"/>
              </a:rPr>
              <a:t>Search for high peaks,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0" dirty="0" smtClean="0">
                <a:latin typeface="+mj-lt"/>
                <a:cs typeface="+mn-cs"/>
              </a:rPr>
              <a:t>  followed by sudden drops.</a:t>
            </a:r>
            <a:endParaRPr kumimoji="0" lang="en-GB" sz="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7" name="Picture 66" descr="eady_all_2008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1088" y="6476851"/>
            <a:ext cx="2232247" cy="1275985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5403696" y="6548859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smtClean="0"/>
              <a:t>Klaus</a:t>
            </a:r>
            <a:endParaRPr lang="en-GB" sz="700" b="1" dirty="0"/>
          </a:p>
        </p:txBody>
      </p:sp>
      <p:sp>
        <p:nvSpPr>
          <p:cNvPr id="84" name="Rectangle 83"/>
          <p:cNvSpPr/>
          <p:nvPr/>
        </p:nvSpPr>
        <p:spPr bwMode="auto">
          <a:xfrm>
            <a:off x="4346055" y="6504413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5" name="Content Placeholder 5" descr="eady_all_1999.eps"/>
          <p:cNvPicPr>
            <a:picLocks noChangeAspect="1"/>
          </p:cNvPicPr>
          <p:nvPr/>
        </p:nvPicPr>
        <p:blipFill>
          <a:blip r:embed="rId8" cstate="print"/>
          <a:srcRect l="5938" t="3539" r="92692" b="89269"/>
          <a:stretch>
            <a:fillRect/>
          </a:stretch>
        </p:blipFill>
        <p:spPr>
          <a:xfrm>
            <a:off x="4365104" y="6536159"/>
            <a:ext cx="72008" cy="22872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339704" y="6476851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 smtClean="0"/>
              <a:t>QG dry</a:t>
            </a:r>
          </a:p>
          <a:p>
            <a:r>
              <a:rPr lang="en-GB" sz="400" dirty="0" smtClean="0"/>
              <a:t>QG moist</a:t>
            </a:r>
          </a:p>
          <a:p>
            <a:r>
              <a:rPr lang="en-GB" sz="400" dirty="0" smtClean="0"/>
              <a:t>SG dry</a:t>
            </a:r>
          </a:p>
          <a:p>
            <a:r>
              <a:rPr lang="en-GB" sz="400" dirty="0" smtClean="0"/>
              <a:t>SG moist</a:t>
            </a:r>
            <a:endParaRPr lang="en-GB" sz="400" dirty="0"/>
          </a:p>
        </p:txBody>
      </p:sp>
      <p:pic>
        <p:nvPicPr>
          <p:cNvPr id="59" name="Picture 58" descr="eady_all_2006.eps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656" y="6477072"/>
            <a:ext cx="2232247" cy="127598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443256" y="6559401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err="1" smtClean="0"/>
              <a:t>Kyrill</a:t>
            </a:r>
            <a:endParaRPr lang="en-GB" sz="700" b="1" dirty="0"/>
          </a:p>
        </p:txBody>
      </p:sp>
      <p:grpSp>
        <p:nvGrpSpPr>
          <p:cNvPr id="99" name="Group 98"/>
          <p:cNvGrpSpPr/>
          <p:nvPr/>
        </p:nvGrpSpPr>
        <p:grpSpPr>
          <a:xfrm>
            <a:off x="438572" y="6465168"/>
            <a:ext cx="504056" cy="338554"/>
            <a:chOff x="376089" y="6489551"/>
            <a:chExt cx="504056" cy="338554"/>
          </a:xfrm>
        </p:grpSpPr>
        <p:sp>
          <p:nvSpPr>
            <p:cNvPr id="93" name="Rectangle 92"/>
            <p:cNvSpPr/>
            <p:nvPr/>
          </p:nvSpPr>
          <p:spPr bwMode="auto">
            <a:xfrm>
              <a:off x="395141" y="6536164"/>
              <a:ext cx="432048" cy="2297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4" name="Content Placeholder 5" descr="eady_all_1999.eps"/>
            <p:cNvPicPr>
              <a:picLocks noChangeAspect="1"/>
            </p:cNvPicPr>
            <p:nvPr/>
          </p:nvPicPr>
          <p:blipFill>
            <a:blip r:embed="rId8" cstate="print"/>
            <a:srcRect l="5938" t="3539" r="92692" b="89269"/>
            <a:stretch>
              <a:fillRect/>
            </a:stretch>
          </p:blipFill>
          <p:spPr>
            <a:xfrm>
              <a:off x="401489" y="6548859"/>
              <a:ext cx="72008" cy="228724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376089" y="648955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QG dry</a:t>
              </a:r>
            </a:p>
            <a:p>
              <a:r>
                <a:rPr lang="en-GB" sz="400" dirty="0" smtClean="0"/>
                <a:t>QG moist</a:t>
              </a:r>
            </a:p>
            <a:p>
              <a:r>
                <a:rPr lang="en-GB" sz="400" dirty="0" smtClean="0"/>
                <a:t>SG dry</a:t>
              </a:r>
            </a:p>
            <a:p>
              <a:r>
                <a:rPr lang="en-GB" sz="400" dirty="0" smtClean="0"/>
                <a:t>SG moist</a:t>
              </a:r>
              <a:endParaRPr lang="en-GB" sz="400" dirty="0"/>
            </a:p>
          </p:txBody>
        </p:sp>
      </p:grpSp>
      <p:pic>
        <p:nvPicPr>
          <p:cNvPr id="69" name="Picture 68" descr="eady_all_2009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1088" y="7892906"/>
            <a:ext cx="2232247" cy="1275985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5782404" y="7964914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smtClean="0"/>
              <a:t>Xynthia</a:t>
            </a:r>
            <a:endParaRPr lang="en-GB" sz="700" b="1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4323829" y="7867506"/>
            <a:ext cx="504056" cy="338554"/>
            <a:chOff x="376089" y="6489551"/>
            <a:chExt cx="504056" cy="338554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399903" y="6545688"/>
              <a:ext cx="432048" cy="2297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7" name="Content Placeholder 5" descr="eady_all_1999.eps"/>
            <p:cNvPicPr>
              <a:picLocks noChangeAspect="1"/>
            </p:cNvPicPr>
            <p:nvPr/>
          </p:nvPicPr>
          <p:blipFill>
            <a:blip r:embed="rId8" cstate="print"/>
            <a:srcRect l="5938" t="3539" r="92692" b="89269"/>
            <a:stretch>
              <a:fillRect/>
            </a:stretch>
          </p:blipFill>
          <p:spPr>
            <a:xfrm>
              <a:off x="401489" y="6548859"/>
              <a:ext cx="72008" cy="228724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/>
          </p:nvSpPr>
          <p:spPr>
            <a:xfrm>
              <a:off x="376089" y="6489551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 smtClean="0"/>
                <a:t>QG dry</a:t>
              </a:r>
            </a:p>
            <a:p>
              <a:r>
                <a:rPr lang="en-GB" sz="400" dirty="0" smtClean="0"/>
                <a:t>QG moist</a:t>
              </a:r>
            </a:p>
            <a:p>
              <a:r>
                <a:rPr lang="en-GB" sz="400" dirty="0" smtClean="0"/>
                <a:t>SG dry</a:t>
              </a:r>
            </a:p>
            <a:p>
              <a:r>
                <a:rPr lang="en-GB" sz="400" dirty="0" smtClean="0"/>
                <a:t>SG moist</a:t>
              </a:r>
              <a:endParaRPr lang="en-GB" sz="400" dirty="0"/>
            </a:p>
          </p:txBody>
        </p:sp>
      </p:grpSp>
      <p:pic>
        <p:nvPicPr>
          <p:cNvPr id="131" name="Picture 130" descr="eady_all_2007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2657" y="7892906"/>
            <a:ext cx="2232247" cy="1275985"/>
          </a:xfrm>
          <a:prstGeom prst="rect">
            <a:avLst/>
          </a:prstGeom>
        </p:spPr>
      </p:pic>
      <p:grpSp>
        <p:nvGrpSpPr>
          <p:cNvPr id="146" name="Group 145"/>
          <p:cNvGrpSpPr/>
          <p:nvPr/>
        </p:nvGrpSpPr>
        <p:grpSpPr>
          <a:xfrm>
            <a:off x="455440" y="7886538"/>
            <a:ext cx="506338" cy="400110"/>
            <a:chOff x="429151" y="7865258"/>
            <a:chExt cx="506338" cy="400110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431433" y="7903931"/>
              <a:ext cx="432048" cy="3134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3" name="Content Placeholder 5" descr="eady_all_1999.eps"/>
            <p:cNvPicPr>
              <a:picLocks noChangeAspect="1"/>
            </p:cNvPicPr>
            <p:nvPr/>
          </p:nvPicPr>
          <p:blipFill>
            <a:blip r:embed="rId8" cstate="print"/>
            <a:srcRect l="5938" t="3539" r="92692" b="89269"/>
            <a:stretch>
              <a:fillRect/>
            </a:stretch>
          </p:blipFill>
          <p:spPr>
            <a:xfrm>
              <a:off x="429151" y="7930123"/>
              <a:ext cx="108202" cy="292794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31433" y="786525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 smtClean="0"/>
                <a:t>QG dry</a:t>
              </a:r>
            </a:p>
            <a:p>
              <a:r>
                <a:rPr lang="en-GB" sz="500" dirty="0" smtClean="0"/>
                <a:t>QG moist</a:t>
              </a:r>
            </a:p>
            <a:p>
              <a:r>
                <a:rPr lang="en-GB" sz="500" dirty="0" smtClean="0"/>
                <a:t>SG dry</a:t>
              </a:r>
            </a:p>
            <a:p>
              <a:r>
                <a:rPr lang="en-GB" sz="500" dirty="0" smtClean="0"/>
                <a:t>SG moist</a:t>
              </a:r>
              <a:endParaRPr lang="en-GB" sz="5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916832" y="7985916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smtClean="0"/>
              <a:t>Emma</a:t>
            </a:r>
            <a:endParaRPr lang="en-GB" sz="7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404664" y="7703021"/>
            <a:ext cx="2160240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" dirty="0" smtClean="0"/>
              <a:t>Figure 2: Showing 4 versions of growth rate (</a:t>
            </a:r>
            <a:r>
              <a:rPr lang="el-GR" sz="350" dirty="0" smtClean="0"/>
              <a:t>σ</a:t>
            </a:r>
            <a:r>
              <a:rPr lang="en-GB" sz="350" dirty="0" smtClean="0"/>
              <a:t>) for 1 October 2006 to 31 March 2007.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04664" y="9129464"/>
            <a:ext cx="2160240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" dirty="0" smtClean="0"/>
              <a:t>Figure 3: Showing 4 versions of growth rate (</a:t>
            </a:r>
            <a:r>
              <a:rPr lang="el-GR" sz="350" dirty="0" smtClean="0"/>
              <a:t>σ</a:t>
            </a:r>
            <a:r>
              <a:rPr lang="en-GB" sz="350" dirty="0" smtClean="0"/>
              <a:t>) for 1 October 2007 to 31 March 2008.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221088" y="7705179"/>
            <a:ext cx="2160240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" dirty="0" smtClean="0"/>
              <a:t>Figure 4: Showing 4 versions of growth rate (</a:t>
            </a:r>
            <a:r>
              <a:rPr lang="el-GR" sz="350" dirty="0" smtClean="0"/>
              <a:t>σ</a:t>
            </a:r>
            <a:r>
              <a:rPr lang="en-GB" sz="350" dirty="0" smtClean="0"/>
              <a:t>) for 1 October 2008 to 31 March 2009.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293096" y="9129464"/>
            <a:ext cx="2160240" cy="1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" dirty="0" smtClean="0"/>
              <a:t>Figure 5: Showing 4 versions of growth rate (</a:t>
            </a:r>
            <a:r>
              <a:rPr lang="el-GR" sz="350" dirty="0" smtClean="0"/>
              <a:t>σ</a:t>
            </a:r>
            <a:r>
              <a:rPr lang="en-GB" sz="350" dirty="0" smtClean="0"/>
              <a:t>) for 1 October 2009 to 31 March 2010. </a:t>
            </a:r>
          </a:p>
        </p:txBody>
      </p:sp>
      <p:sp>
        <p:nvSpPr>
          <p:cNvPr id="152" name="Text Box 698"/>
          <p:cNvSpPr txBox="1">
            <a:spLocks noChangeArrowheads="1"/>
          </p:cNvSpPr>
          <p:nvPr/>
        </p:nvSpPr>
        <p:spPr bwMode="auto">
          <a:xfrm>
            <a:off x="2312876" y="6393160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Indentifying Storms</a:t>
            </a:r>
            <a:endParaRPr lang="en-GB" sz="900" dirty="0">
              <a:solidFill>
                <a:srgbClr val="A50021"/>
              </a:solidFill>
            </a:endParaRPr>
          </a:p>
        </p:txBody>
      </p:sp>
      <p:sp>
        <p:nvSpPr>
          <p:cNvPr id="157" name="Text Box 735"/>
          <p:cNvSpPr txBox="1">
            <a:spLocks noChangeArrowheads="1"/>
          </p:cNvSpPr>
          <p:nvPr/>
        </p:nvSpPr>
        <p:spPr bwMode="auto">
          <a:xfrm>
            <a:off x="2564904" y="6624425"/>
            <a:ext cx="1728192" cy="272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Moisture accelerates growth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SG moist is an upper limit, assuming atmosphere totally saturated everywhere in the domain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Expect </a:t>
            </a:r>
            <a:r>
              <a:rPr lang="el-GR" sz="700" dirty="0" smtClean="0"/>
              <a:t>σ</a:t>
            </a:r>
            <a:r>
              <a:rPr lang="en-GB" sz="700" dirty="0" smtClean="0"/>
              <a:t> to peak just before the storm develops, and drop as the baroclinic energy is removed.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Objectively identify peaks (shown as stars on plots) as exceeding 98</a:t>
            </a:r>
            <a:r>
              <a:rPr lang="en-GB" sz="700" baseline="30000" dirty="0" smtClean="0"/>
              <a:t>th</a:t>
            </a:r>
            <a:r>
              <a:rPr lang="en-GB" sz="700" dirty="0" smtClean="0"/>
              <a:t> percentile once in 48 hour period.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Here, one storm of each jet stream type is presented.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e-folding times typically 0.5-1.0 days.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Klaus: behaves as expected.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Emma: peak apparent in some versions, not all.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err="1" smtClean="0"/>
              <a:t>Kyrill</a:t>
            </a:r>
            <a:r>
              <a:rPr lang="en-GB" sz="700" dirty="0" smtClean="0"/>
              <a:t>: large peak slightly after.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Xynthia: no peak. Very different jet stream configuration to the others.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Overall, mixed results as to whether there is a peak before every storm. 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700" dirty="0" smtClean="0"/>
              <a:t>Might be related to jet stream type. </a:t>
            </a:r>
          </a:p>
        </p:txBody>
      </p:sp>
      <p:graphicFrame>
        <p:nvGraphicFramePr>
          <p:cNvPr id="158" name="Table 157"/>
          <p:cNvGraphicFramePr>
            <a:graphicFrameLocks noGrp="1"/>
          </p:cNvGraphicFramePr>
          <p:nvPr/>
        </p:nvGraphicFramePr>
        <p:xfrm>
          <a:off x="2780928" y="3310136"/>
          <a:ext cx="144016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</a:tblGrid>
              <a:tr h="18722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Storm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Jet Type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en-GB" sz="800" dirty="0" err="1" smtClean="0">
                          <a:solidFill>
                            <a:schemeClr val="tx1"/>
                          </a:solidFill>
                        </a:rPr>
                        <a:t>Kyrill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Cross early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Emma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Edge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Klaus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Cross late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Xynthia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solidFill>
                            <a:schemeClr val="tx1"/>
                          </a:solidFill>
                        </a:rPr>
                        <a:t>Split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188640" y="6969224"/>
            <a:ext cx="2327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GB" dirty="0"/>
          </a:p>
        </p:txBody>
      </p:sp>
      <p:sp>
        <p:nvSpPr>
          <p:cNvPr id="160" name="TextBox 159"/>
          <p:cNvSpPr txBox="1"/>
          <p:nvPr/>
        </p:nvSpPr>
        <p:spPr>
          <a:xfrm>
            <a:off x="188640" y="8337376"/>
            <a:ext cx="2327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GB" dirty="0"/>
          </a:p>
        </p:txBody>
      </p:sp>
      <p:sp>
        <p:nvSpPr>
          <p:cNvPr id="161" name="TextBox 160"/>
          <p:cNvSpPr txBox="1"/>
          <p:nvPr/>
        </p:nvSpPr>
        <p:spPr>
          <a:xfrm>
            <a:off x="4149080" y="6969224"/>
            <a:ext cx="2327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GB" dirty="0"/>
          </a:p>
        </p:txBody>
      </p:sp>
      <p:sp>
        <p:nvSpPr>
          <p:cNvPr id="162" name="TextBox 161"/>
          <p:cNvSpPr txBox="1"/>
          <p:nvPr/>
        </p:nvSpPr>
        <p:spPr>
          <a:xfrm>
            <a:off x="4149080" y="8337376"/>
            <a:ext cx="2327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endParaRPr lang="en-GB" dirty="0"/>
          </a:p>
        </p:txBody>
      </p:sp>
      <p:pic>
        <p:nvPicPr>
          <p:cNvPr id="164" name="Picture 163" descr="Emmajet.eps"/>
          <p:cNvPicPr>
            <a:picLocks noChangeAspect="1"/>
          </p:cNvPicPr>
          <p:nvPr/>
        </p:nvPicPr>
        <p:blipFill>
          <a:blip r:embed="rId12" cstate="print"/>
          <a:srcRect l="10000" t="13779" b="12722"/>
          <a:stretch>
            <a:fillRect/>
          </a:stretch>
        </p:blipFill>
        <p:spPr>
          <a:xfrm>
            <a:off x="786170" y="3296816"/>
            <a:ext cx="1850742" cy="1080120"/>
          </a:xfrm>
          <a:prstGeom prst="rect">
            <a:avLst/>
          </a:prstGeom>
        </p:spPr>
      </p:pic>
      <p:pic>
        <p:nvPicPr>
          <p:cNvPr id="165" name="Picture 164" descr="Klausjet.eps"/>
          <p:cNvPicPr>
            <a:picLocks noChangeAspect="1"/>
          </p:cNvPicPr>
          <p:nvPr/>
        </p:nvPicPr>
        <p:blipFill>
          <a:blip r:embed="rId13" cstate="print"/>
          <a:srcRect l="10505" t="13125" b="13376"/>
          <a:stretch>
            <a:fillRect/>
          </a:stretch>
        </p:blipFill>
        <p:spPr>
          <a:xfrm>
            <a:off x="4684988" y="2216696"/>
            <a:ext cx="1840356" cy="1080120"/>
          </a:xfrm>
          <a:prstGeom prst="rect">
            <a:avLst/>
          </a:prstGeom>
        </p:spPr>
      </p:pic>
      <p:pic>
        <p:nvPicPr>
          <p:cNvPr id="166" name="Picture 165" descr="Kyrilljet.eps"/>
          <p:cNvPicPr>
            <a:picLocks noChangeAspect="1"/>
          </p:cNvPicPr>
          <p:nvPr/>
        </p:nvPicPr>
        <p:blipFill>
          <a:blip r:embed="rId14" cstate="print"/>
          <a:srcRect l="10000" t="13343" b="13158"/>
          <a:stretch>
            <a:fillRect/>
          </a:stretch>
        </p:blipFill>
        <p:spPr>
          <a:xfrm>
            <a:off x="476672" y="2216696"/>
            <a:ext cx="1850742" cy="1080120"/>
          </a:xfrm>
          <a:prstGeom prst="rect">
            <a:avLst/>
          </a:prstGeom>
        </p:spPr>
      </p:pic>
      <p:pic>
        <p:nvPicPr>
          <p:cNvPr id="167" name="Picture 166" descr="Xynthiajet.eps"/>
          <p:cNvPicPr>
            <a:picLocks noChangeAspect="1"/>
          </p:cNvPicPr>
          <p:nvPr/>
        </p:nvPicPr>
        <p:blipFill>
          <a:blip r:embed="rId15" cstate="print"/>
          <a:srcRect l="10000" t="13125" b="13376"/>
          <a:stretch>
            <a:fillRect/>
          </a:stretch>
        </p:blipFill>
        <p:spPr>
          <a:xfrm>
            <a:off x="4365104" y="3296816"/>
            <a:ext cx="1850742" cy="1080120"/>
          </a:xfrm>
          <a:prstGeom prst="rect">
            <a:avLst/>
          </a:prstGeom>
        </p:spPr>
      </p:pic>
      <p:pic>
        <p:nvPicPr>
          <p:cNvPr id="168" name="Picture 167" descr="Klausjet.eps"/>
          <p:cNvPicPr>
            <a:picLocks noChangeAspect="1"/>
          </p:cNvPicPr>
          <p:nvPr/>
        </p:nvPicPr>
        <p:blipFill>
          <a:blip r:embed="rId13" cstate="print"/>
          <a:srcRect t="13125" r="90245" b="13376"/>
          <a:stretch>
            <a:fillRect/>
          </a:stretch>
        </p:blipFill>
        <p:spPr>
          <a:xfrm>
            <a:off x="209214" y="2576736"/>
            <a:ext cx="267458" cy="1440160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121393" y="2490651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" dirty="0" smtClean="0"/>
              <a:t>Wind speed (m/s) at 300hPa 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797152" y="2288704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smtClean="0"/>
              <a:t>Klaus</a:t>
            </a:r>
            <a:endParaRPr lang="en-GB" sz="7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548680" y="2299246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err="1" smtClean="0"/>
              <a:t>Kyrill</a:t>
            </a:r>
            <a:endParaRPr lang="en-GB" sz="7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4509120" y="3368824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smtClean="0"/>
              <a:t>Xynthia</a:t>
            </a:r>
            <a:endParaRPr lang="en-GB" sz="7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836712" y="3368824"/>
            <a:ext cx="504056" cy="1440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GB" sz="700" b="1" dirty="0" smtClean="0"/>
              <a:t>Emma</a:t>
            </a:r>
            <a:endParaRPr lang="en-GB" sz="700" b="1" dirty="0"/>
          </a:p>
        </p:txBody>
      </p:sp>
      <p:sp>
        <p:nvSpPr>
          <p:cNvPr id="174" name="Text Box 698"/>
          <p:cNvSpPr txBox="1">
            <a:spLocks noChangeArrowheads="1"/>
          </p:cNvSpPr>
          <p:nvPr/>
        </p:nvSpPr>
        <p:spPr bwMode="auto">
          <a:xfrm>
            <a:off x="2384884" y="2144688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solidFill>
                  <a:srgbClr val="A50021"/>
                </a:solidFill>
              </a:rPr>
              <a:t>Jet Stream Types</a:t>
            </a:r>
            <a:endParaRPr lang="en-GB" sz="900" dirty="0">
              <a:solidFill>
                <a:srgbClr val="A50021"/>
              </a:solidFill>
            </a:endParaRPr>
          </a:p>
        </p:txBody>
      </p:sp>
      <p:sp>
        <p:nvSpPr>
          <p:cNvPr id="175" name="Text Box 735"/>
          <p:cNvSpPr txBox="1">
            <a:spLocks noChangeArrowheads="1"/>
          </p:cNvSpPr>
          <p:nvPr/>
        </p:nvSpPr>
        <p:spPr bwMode="auto">
          <a:xfrm>
            <a:off x="2276872" y="2388875"/>
            <a:ext cx="244827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800" dirty="0" smtClean="0"/>
              <a:t>Once 31 storms selected, examined analysis data and tracked each storm.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800" dirty="0" smtClean="0"/>
              <a:t>Plotted jet stream in sections that move along with the track of each storm.  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800" dirty="0" smtClean="0"/>
              <a:t>Four categories emerged.</a:t>
            </a:r>
          </a:p>
          <a:p>
            <a:pPr marL="85725" indent="-85725">
              <a:spcBef>
                <a:spcPts val="200"/>
              </a:spcBef>
              <a:buFont typeface="Arial" pitchFamily="34" charset="0"/>
              <a:buChar char="•"/>
            </a:pPr>
            <a:r>
              <a:rPr lang="en-GB" sz="800" dirty="0" smtClean="0"/>
              <a:t>Here, one example of each is presented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 cstate="print"/>
          <a:srcRect l="36869" t="34634" r="38780" b="53073"/>
          <a:stretch>
            <a:fillRect/>
          </a:stretch>
        </p:blipFill>
        <p:spPr bwMode="auto">
          <a:xfrm>
            <a:off x="5379566" y="5503663"/>
            <a:ext cx="1128125" cy="30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7" cstate="print"/>
          <a:srcRect l="37271" t="34635" r="40038" b="54097"/>
          <a:stretch>
            <a:fillRect/>
          </a:stretch>
        </p:blipFill>
        <p:spPr bwMode="auto">
          <a:xfrm>
            <a:off x="3501008" y="5529064"/>
            <a:ext cx="1080120" cy="28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9" name="Group 188"/>
          <p:cNvGrpSpPr/>
          <p:nvPr/>
        </p:nvGrpSpPr>
        <p:grpSpPr>
          <a:xfrm>
            <a:off x="97582" y="416496"/>
            <a:ext cx="1440160" cy="360040"/>
            <a:chOff x="97582" y="441896"/>
            <a:chExt cx="1440160" cy="360040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97582" y="441896"/>
              <a:ext cx="144016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4" name="Picture 2" descr="AXA - Research Fund - Through research protection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24959" y="477901"/>
              <a:ext cx="1385407" cy="28803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10511</TotalTime>
  <Words>802</Words>
  <Application>Microsoft Office PowerPoint</Application>
  <PresentationFormat>A4 Paper (210x297 mm)</PresentationFormat>
  <Paragraphs>117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The 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Owen</dc:creator>
  <cp:lastModifiedBy>Jennifer Owen</cp:lastModifiedBy>
  <cp:revision>634</cp:revision>
  <cp:lastPrinted>2013-08-28T15:42:28Z</cp:lastPrinted>
  <dcterms:created xsi:type="dcterms:W3CDTF">2007-03-30T10:03:14Z</dcterms:created>
  <dcterms:modified xsi:type="dcterms:W3CDTF">2013-08-28T15:45:34Z</dcterms:modified>
</cp:coreProperties>
</file>