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25203150" cy="39604950"/>
  <p:notesSz cx="6858000" cy="9144000"/>
  <p:defaultTextStyle>
    <a:defPPr>
      <a:defRPr lang="sk-SK"/>
    </a:defPPr>
    <a:lvl1pPr algn="l" rtl="0" fontAlgn="base">
      <a:spcBef>
        <a:spcPct val="0"/>
      </a:spcBef>
      <a:spcAft>
        <a:spcPct val="0"/>
      </a:spcAft>
      <a:defRPr sz="7300" kern="1200">
        <a:solidFill>
          <a:schemeClr val="tx1"/>
        </a:solidFill>
        <a:latin typeface="Arial" charset="0"/>
        <a:ea typeface="+mn-ea"/>
        <a:cs typeface="+mn-cs"/>
      </a:defRPr>
    </a:lvl1pPr>
    <a:lvl2pPr marL="457200" algn="l" rtl="0" fontAlgn="base">
      <a:spcBef>
        <a:spcPct val="0"/>
      </a:spcBef>
      <a:spcAft>
        <a:spcPct val="0"/>
      </a:spcAft>
      <a:defRPr sz="7300" kern="1200">
        <a:solidFill>
          <a:schemeClr val="tx1"/>
        </a:solidFill>
        <a:latin typeface="Arial" charset="0"/>
        <a:ea typeface="+mn-ea"/>
        <a:cs typeface="+mn-cs"/>
      </a:defRPr>
    </a:lvl2pPr>
    <a:lvl3pPr marL="914400" algn="l" rtl="0" fontAlgn="base">
      <a:spcBef>
        <a:spcPct val="0"/>
      </a:spcBef>
      <a:spcAft>
        <a:spcPct val="0"/>
      </a:spcAft>
      <a:defRPr sz="7300" kern="1200">
        <a:solidFill>
          <a:schemeClr val="tx1"/>
        </a:solidFill>
        <a:latin typeface="Arial" charset="0"/>
        <a:ea typeface="+mn-ea"/>
        <a:cs typeface="+mn-cs"/>
      </a:defRPr>
    </a:lvl3pPr>
    <a:lvl4pPr marL="1371600" algn="l" rtl="0" fontAlgn="base">
      <a:spcBef>
        <a:spcPct val="0"/>
      </a:spcBef>
      <a:spcAft>
        <a:spcPct val="0"/>
      </a:spcAft>
      <a:defRPr sz="7300" kern="1200">
        <a:solidFill>
          <a:schemeClr val="tx1"/>
        </a:solidFill>
        <a:latin typeface="Arial" charset="0"/>
        <a:ea typeface="+mn-ea"/>
        <a:cs typeface="+mn-cs"/>
      </a:defRPr>
    </a:lvl4pPr>
    <a:lvl5pPr marL="1828800" algn="l" rtl="0" fontAlgn="base">
      <a:spcBef>
        <a:spcPct val="0"/>
      </a:spcBef>
      <a:spcAft>
        <a:spcPct val="0"/>
      </a:spcAft>
      <a:defRPr sz="7300" kern="1200">
        <a:solidFill>
          <a:schemeClr val="tx1"/>
        </a:solidFill>
        <a:latin typeface="Arial" charset="0"/>
        <a:ea typeface="+mn-ea"/>
        <a:cs typeface="+mn-cs"/>
      </a:defRPr>
    </a:lvl5pPr>
    <a:lvl6pPr marL="2286000" algn="l" defTabSz="914400" rtl="0" eaLnBrk="1" latinLnBrk="0" hangingPunct="1">
      <a:defRPr sz="7300" kern="1200">
        <a:solidFill>
          <a:schemeClr val="tx1"/>
        </a:solidFill>
        <a:latin typeface="Arial" charset="0"/>
        <a:ea typeface="+mn-ea"/>
        <a:cs typeface="+mn-cs"/>
      </a:defRPr>
    </a:lvl6pPr>
    <a:lvl7pPr marL="2743200" algn="l" defTabSz="914400" rtl="0" eaLnBrk="1" latinLnBrk="0" hangingPunct="1">
      <a:defRPr sz="7300" kern="1200">
        <a:solidFill>
          <a:schemeClr val="tx1"/>
        </a:solidFill>
        <a:latin typeface="Arial" charset="0"/>
        <a:ea typeface="+mn-ea"/>
        <a:cs typeface="+mn-cs"/>
      </a:defRPr>
    </a:lvl7pPr>
    <a:lvl8pPr marL="3200400" algn="l" defTabSz="914400" rtl="0" eaLnBrk="1" latinLnBrk="0" hangingPunct="1">
      <a:defRPr sz="7300" kern="1200">
        <a:solidFill>
          <a:schemeClr val="tx1"/>
        </a:solidFill>
        <a:latin typeface="Arial" charset="0"/>
        <a:ea typeface="+mn-ea"/>
        <a:cs typeface="+mn-cs"/>
      </a:defRPr>
    </a:lvl8pPr>
    <a:lvl9pPr marL="3657600" algn="l" defTabSz="914400" rtl="0" eaLnBrk="1" latinLnBrk="0" hangingPunct="1">
      <a:defRPr sz="7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FF"/>
    <a:srgbClr val="6666FF"/>
    <a:srgbClr val="CCECFF"/>
    <a:srgbClr val="FF9900"/>
    <a:srgbClr val="FFCC00"/>
    <a:srgbClr val="66CCFF"/>
    <a:srgbClr val="99CCFF"/>
    <a:srgbClr val="0066CC"/>
  </p:clrMru>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72" autoAdjust="0"/>
    <p:restoredTop sz="96622" autoAdjust="0"/>
  </p:normalViewPr>
  <p:slideViewPr>
    <p:cSldViewPr>
      <p:cViewPr>
        <p:scale>
          <a:sx n="33" d="100"/>
          <a:sy n="33" d="100"/>
        </p:scale>
        <p:origin x="-162" y="5022"/>
      </p:cViewPr>
      <p:guideLst>
        <p:guide orient="horz" pos="12474"/>
        <p:guide pos="793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C6CD346-4C60-4F82-9E40-1C00189DB842}" type="datetimeFigureOut">
              <a:rPr lang="sk-SK"/>
              <a:pPr>
                <a:defRPr/>
              </a:pPr>
              <a:t>2.9.2013</a:t>
            </a:fld>
            <a:endParaRPr lang="sk-SK"/>
          </a:p>
        </p:txBody>
      </p:sp>
      <p:sp>
        <p:nvSpPr>
          <p:cNvPr id="4" name="Zástupný symbol obrazu snímky 3"/>
          <p:cNvSpPr>
            <a:spLocks noGrp="1" noRot="1" noChangeAspect="1"/>
          </p:cNvSpPr>
          <p:nvPr>
            <p:ph type="sldImg" idx="2"/>
          </p:nvPr>
        </p:nvSpPr>
        <p:spPr>
          <a:xfrm>
            <a:off x="2338388" y="685800"/>
            <a:ext cx="2181225" cy="34290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noProof="0" smtClean="0"/>
              <a:t>Upravte štýl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endParaRPr lang="sk-SK" noProof="0"/>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652933E-12C8-46E0-BF1E-770E1CDA6250}"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obrazu snímky 1"/>
          <p:cNvSpPr>
            <a:spLocks noGrp="1" noRot="1" noChangeAspect="1"/>
          </p:cNvSpPr>
          <p:nvPr>
            <p:ph type="sldImg"/>
          </p:nvPr>
        </p:nvSpPr>
        <p:spPr bwMode="auto">
          <a:noFill/>
          <a:ln>
            <a:solidFill>
              <a:srgbClr val="000000"/>
            </a:solidFill>
            <a:miter lim="800000"/>
            <a:headEnd/>
            <a:tailEnd/>
          </a:ln>
        </p:spPr>
      </p:sp>
      <p:sp>
        <p:nvSpPr>
          <p:cNvPr id="15362" name="Zástupný symbol poznámo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k-SK" smtClean="0"/>
          </a:p>
        </p:txBody>
      </p:sp>
      <p:sp>
        <p:nvSpPr>
          <p:cNvPr id="15363" name="Zástupný symbol čísla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796E29-2D42-460B-AB8C-A1443D33D988}" type="slidenum">
              <a:rPr lang="sk-SK"/>
              <a:pPr/>
              <a:t>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890715" y="12303125"/>
            <a:ext cx="21421725" cy="8489950"/>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3779840" y="22442489"/>
            <a:ext cx="17643475" cy="101219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3D8B1B4-F941-4402-A455-123090BB2A66}"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2F62937-C03A-433A-8030-B3A358B382C3}"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18272125" y="1585914"/>
            <a:ext cx="5670550" cy="3379311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1260475" y="1585914"/>
            <a:ext cx="16859250" cy="337931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D39A8F1-1C8C-4705-A7EC-528C3C58A27D}"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FC028EE-AF8F-4FFF-8C37-7C8A059AE06C}"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990727" y="25449213"/>
            <a:ext cx="21423313" cy="7866062"/>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1990727" y="16786225"/>
            <a:ext cx="21423313" cy="86629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05FA79F-6B23-4C24-A6DB-9904EC8A2006}"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1260475" y="9240838"/>
            <a:ext cx="11264900"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12677775" y="9240838"/>
            <a:ext cx="11264900"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0093AEB1-CD02-4D1E-B827-1C2484752708}"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1260476" y="8864600"/>
            <a:ext cx="11134725"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1260476" y="12560301"/>
            <a:ext cx="11134725"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12803190" y="8864600"/>
            <a:ext cx="11139487"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12803190" y="12560301"/>
            <a:ext cx="11139487"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9D16ECB8-04FF-41D6-B1CD-9E0566DC5349}"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2F995697-63F1-46DD-B0D1-10AC36595BB5}"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F08D2290-A892-4BDB-B3FA-0A866BBCC655}"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260477" y="1576389"/>
            <a:ext cx="8291513" cy="67119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9853613" y="1576388"/>
            <a:ext cx="14089062" cy="33802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1260477" y="8288339"/>
            <a:ext cx="8291513" cy="27090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C273A2E-CAF3-4644-8441-C0C62B42E06B}"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940300" y="27724100"/>
            <a:ext cx="15120938" cy="32718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4940300" y="3538538"/>
            <a:ext cx="15120938" cy="23763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4940300" y="30995938"/>
            <a:ext cx="15120938"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953EA000-A2B5-44CB-8220-D552BB5A3756}"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60475" y="1585913"/>
            <a:ext cx="22682200" cy="6600825"/>
          </a:xfrm>
          <a:prstGeom prst="rect">
            <a:avLst/>
          </a:prstGeom>
          <a:noFill/>
          <a:ln w="9525">
            <a:noFill/>
            <a:miter lim="800000"/>
            <a:headEnd/>
            <a:tailEnd/>
          </a:ln>
        </p:spPr>
        <p:txBody>
          <a:bodyPr vert="horz" wrap="square" lIns="370332" tIns="185166" rIns="370332" bIns="185166"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1260475" y="9240838"/>
            <a:ext cx="22682200" cy="26138187"/>
          </a:xfrm>
          <a:prstGeom prst="rect">
            <a:avLst/>
          </a:prstGeom>
          <a:noFill/>
          <a:ln w="9525">
            <a:noFill/>
            <a:miter lim="800000"/>
            <a:headEnd/>
            <a:tailEnd/>
          </a:ln>
        </p:spPr>
        <p:txBody>
          <a:bodyPr vert="horz" wrap="square" lIns="370332" tIns="185166" rIns="370332" bIns="185166"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1260475" y="36066413"/>
            <a:ext cx="5880100" cy="2749550"/>
          </a:xfrm>
          <a:prstGeom prst="rect">
            <a:avLst/>
          </a:prstGeom>
          <a:noFill/>
          <a:ln w="9525">
            <a:noFill/>
            <a:miter lim="800000"/>
            <a:headEnd/>
            <a:tailEnd/>
          </a:ln>
          <a:effectLst/>
        </p:spPr>
        <p:txBody>
          <a:bodyPr vert="horz" wrap="square" lIns="370332" tIns="185166" rIns="370332" bIns="185166" numCol="1" anchor="t" anchorCtr="0" compatLnSpc="1">
            <a:prstTxWarp prst="textNoShape">
              <a:avLst/>
            </a:prstTxWarp>
          </a:bodyPr>
          <a:lstStyle>
            <a:lvl1pPr>
              <a:defRPr sz="5700"/>
            </a:lvl1pPr>
          </a:lstStyle>
          <a:p>
            <a:pPr>
              <a:defRPr/>
            </a:pPr>
            <a:endParaRPr lang="cs-CZ"/>
          </a:p>
        </p:txBody>
      </p:sp>
      <p:sp>
        <p:nvSpPr>
          <p:cNvPr id="1029" name="Rectangle 5"/>
          <p:cNvSpPr>
            <a:spLocks noGrp="1" noChangeArrowheads="1"/>
          </p:cNvSpPr>
          <p:nvPr>
            <p:ph type="ftr" sz="quarter" idx="3"/>
          </p:nvPr>
        </p:nvSpPr>
        <p:spPr bwMode="auto">
          <a:xfrm>
            <a:off x="8610600" y="36066413"/>
            <a:ext cx="7981950" cy="2749550"/>
          </a:xfrm>
          <a:prstGeom prst="rect">
            <a:avLst/>
          </a:prstGeom>
          <a:noFill/>
          <a:ln w="9525">
            <a:noFill/>
            <a:miter lim="800000"/>
            <a:headEnd/>
            <a:tailEnd/>
          </a:ln>
          <a:effectLst/>
        </p:spPr>
        <p:txBody>
          <a:bodyPr vert="horz" wrap="square" lIns="370332" tIns="185166" rIns="370332" bIns="185166" numCol="1" anchor="t" anchorCtr="0" compatLnSpc="1">
            <a:prstTxWarp prst="textNoShape">
              <a:avLst/>
            </a:prstTxWarp>
          </a:bodyPr>
          <a:lstStyle>
            <a:lvl1pPr algn="ctr">
              <a:defRPr sz="5700"/>
            </a:lvl1pPr>
          </a:lstStyle>
          <a:p>
            <a:pPr>
              <a:defRPr/>
            </a:pPr>
            <a:endParaRPr lang="cs-CZ"/>
          </a:p>
        </p:txBody>
      </p:sp>
      <p:sp>
        <p:nvSpPr>
          <p:cNvPr id="1030" name="Rectangle 6"/>
          <p:cNvSpPr>
            <a:spLocks noGrp="1" noChangeArrowheads="1"/>
          </p:cNvSpPr>
          <p:nvPr>
            <p:ph type="sldNum" sz="quarter" idx="4"/>
          </p:nvPr>
        </p:nvSpPr>
        <p:spPr bwMode="auto">
          <a:xfrm>
            <a:off x="18062575" y="36066413"/>
            <a:ext cx="5880100" cy="2749550"/>
          </a:xfrm>
          <a:prstGeom prst="rect">
            <a:avLst/>
          </a:prstGeom>
          <a:noFill/>
          <a:ln w="9525">
            <a:noFill/>
            <a:miter lim="800000"/>
            <a:headEnd/>
            <a:tailEnd/>
          </a:ln>
          <a:effectLst/>
        </p:spPr>
        <p:txBody>
          <a:bodyPr vert="horz" wrap="square" lIns="370332" tIns="185166" rIns="370332" bIns="185166" numCol="1" anchor="t" anchorCtr="0" compatLnSpc="1">
            <a:prstTxWarp prst="textNoShape">
              <a:avLst/>
            </a:prstTxWarp>
          </a:bodyPr>
          <a:lstStyle>
            <a:lvl1pPr algn="r">
              <a:defRPr sz="5700"/>
            </a:lvl1pPr>
          </a:lstStyle>
          <a:p>
            <a:pPr>
              <a:defRPr/>
            </a:pPr>
            <a:fld id="{FCF6BCD4-9FE1-4257-9C13-CE3BCD3A85B3}"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703638" rtl="0" eaLnBrk="0" fontAlgn="base" hangingPunct="0">
        <a:spcBef>
          <a:spcPct val="0"/>
        </a:spcBef>
        <a:spcAft>
          <a:spcPct val="0"/>
        </a:spcAft>
        <a:defRPr sz="17800">
          <a:solidFill>
            <a:schemeClr val="tx2"/>
          </a:solidFill>
          <a:latin typeface="+mj-lt"/>
          <a:ea typeface="+mj-ea"/>
          <a:cs typeface="+mj-cs"/>
        </a:defRPr>
      </a:lvl1pPr>
      <a:lvl2pPr algn="ctr" defTabSz="3703638" rtl="0" eaLnBrk="0" fontAlgn="base" hangingPunct="0">
        <a:spcBef>
          <a:spcPct val="0"/>
        </a:spcBef>
        <a:spcAft>
          <a:spcPct val="0"/>
        </a:spcAft>
        <a:defRPr sz="17800">
          <a:solidFill>
            <a:schemeClr val="tx2"/>
          </a:solidFill>
          <a:latin typeface="Arial" charset="0"/>
        </a:defRPr>
      </a:lvl2pPr>
      <a:lvl3pPr algn="ctr" defTabSz="3703638" rtl="0" eaLnBrk="0" fontAlgn="base" hangingPunct="0">
        <a:spcBef>
          <a:spcPct val="0"/>
        </a:spcBef>
        <a:spcAft>
          <a:spcPct val="0"/>
        </a:spcAft>
        <a:defRPr sz="17800">
          <a:solidFill>
            <a:schemeClr val="tx2"/>
          </a:solidFill>
          <a:latin typeface="Arial" charset="0"/>
        </a:defRPr>
      </a:lvl3pPr>
      <a:lvl4pPr algn="ctr" defTabSz="3703638" rtl="0" eaLnBrk="0" fontAlgn="base" hangingPunct="0">
        <a:spcBef>
          <a:spcPct val="0"/>
        </a:spcBef>
        <a:spcAft>
          <a:spcPct val="0"/>
        </a:spcAft>
        <a:defRPr sz="17800">
          <a:solidFill>
            <a:schemeClr val="tx2"/>
          </a:solidFill>
          <a:latin typeface="Arial" charset="0"/>
        </a:defRPr>
      </a:lvl4pPr>
      <a:lvl5pPr algn="ctr" defTabSz="3703638" rtl="0" eaLnBrk="0" fontAlgn="base" hangingPunct="0">
        <a:spcBef>
          <a:spcPct val="0"/>
        </a:spcBef>
        <a:spcAft>
          <a:spcPct val="0"/>
        </a:spcAft>
        <a:defRPr sz="17800">
          <a:solidFill>
            <a:schemeClr val="tx2"/>
          </a:solidFill>
          <a:latin typeface="Arial" charset="0"/>
        </a:defRPr>
      </a:lvl5pPr>
      <a:lvl6pPr marL="457200" algn="ctr" defTabSz="3703638" rtl="0" fontAlgn="base">
        <a:spcBef>
          <a:spcPct val="0"/>
        </a:spcBef>
        <a:spcAft>
          <a:spcPct val="0"/>
        </a:spcAft>
        <a:defRPr sz="17800">
          <a:solidFill>
            <a:schemeClr val="tx2"/>
          </a:solidFill>
          <a:latin typeface="Arial" charset="0"/>
        </a:defRPr>
      </a:lvl6pPr>
      <a:lvl7pPr marL="914400" algn="ctr" defTabSz="3703638" rtl="0" fontAlgn="base">
        <a:spcBef>
          <a:spcPct val="0"/>
        </a:spcBef>
        <a:spcAft>
          <a:spcPct val="0"/>
        </a:spcAft>
        <a:defRPr sz="17800">
          <a:solidFill>
            <a:schemeClr val="tx2"/>
          </a:solidFill>
          <a:latin typeface="Arial" charset="0"/>
        </a:defRPr>
      </a:lvl7pPr>
      <a:lvl8pPr marL="1371600" algn="ctr" defTabSz="3703638" rtl="0" fontAlgn="base">
        <a:spcBef>
          <a:spcPct val="0"/>
        </a:spcBef>
        <a:spcAft>
          <a:spcPct val="0"/>
        </a:spcAft>
        <a:defRPr sz="17800">
          <a:solidFill>
            <a:schemeClr val="tx2"/>
          </a:solidFill>
          <a:latin typeface="Arial" charset="0"/>
        </a:defRPr>
      </a:lvl8pPr>
      <a:lvl9pPr marL="1828800" algn="ctr" defTabSz="3703638" rtl="0" fontAlgn="base">
        <a:spcBef>
          <a:spcPct val="0"/>
        </a:spcBef>
        <a:spcAft>
          <a:spcPct val="0"/>
        </a:spcAft>
        <a:defRPr sz="17800">
          <a:solidFill>
            <a:schemeClr val="tx2"/>
          </a:solidFill>
          <a:latin typeface="Arial" charset="0"/>
        </a:defRPr>
      </a:lvl9pPr>
    </p:titleStyle>
    <p:bodyStyle>
      <a:lvl1pPr marL="1389063" indent="-1389063" algn="l" defTabSz="3703638" rtl="0" eaLnBrk="0" fontAlgn="base" hangingPunct="0">
        <a:spcBef>
          <a:spcPct val="20000"/>
        </a:spcBef>
        <a:spcAft>
          <a:spcPct val="0"/>
        </a:spcAft>
        <a:buChar char="•"/>
        <a:defRPr sz="13000">
          <a:solidFill>
            <a:schemeClr val="tx1"/>
          </a:solidFill>
          <a:latin typeface="+mn-lt"/>
          <a:ea typeface="+mn-ea"/>
          <a:cs typeface="+mn-cs"/>
        </a:defRPr>
      </a:lvl1pPr>
      <a:lvl2pPr marL="3008313" indent="-1157288" algn="l" defTabSz="3703638" rtl="0" eaLnBrk="0" fontAlgn="base" hangingPunct="0">
        <a:spcBef>
          <a:spcPct val="20000"/>
        </a:spcBef>
        <a:spcAft>
          <a:spcPct val="0"/>
        </a:spcAft>
        <a:buChar char="–"/>
        <a:defRPr sz="11300">
          <a:solidFill>
            <a:schemeClr val="tx1"/>
          </a:solidFill>
          <a:latin typeface="+mn-lt"/>
        </a:defRPr>
      </a:lvl2pPr>
      <a:lvl3pPr marL="4629150" indent="-925513" algn="l" defTabSz="3703638" rtl="0" eaLnBrk="0" fontAlgn="base" hangingPunct="0">
        <a:spcBef>
          <a:spcPct val="20000"/>
        </a:spcBef>
        <a:spcAft>
          <a:spcPct val="0"/>
        </a:spcAft>
        <a:buChar char="•"/>
        <a:defRPr sz="9700">
          <a:solidFill>
            <a:schemeClr val="tx1"/>
          </a:solidFill>
          <a:latin typeface="+mn-lt"/>
        </a:defRPr>
      </a:lvl3pPr>
      <a:lvl4pPr marL="6480175" indent="-925513" algn="l" defTabSz="3703638" rtl="0" eaLnBrk="0" fontAlgn="base" hangingPunct="0">
        <a:spcBef>
          <a:spcPct val="20000"/>
        </a:spcBef>
        <a:spcAft>
          <a:spcPct val="0"/>
        </a:spcAft>
        <a:buChar char="–"/>
        <a:defRPr sz="8100">
          <a:solidFill>
            <a:schemeClr val="tx1"/>
          </a:solidFill>
          <a:latin typeface="+mn-lt"/>
        </a:defRPr>
      </a:lvl4pPr>
      <a:lvl5pPr marL="8332788" indent="-925513" algn="l" defTabSz="3703638" rtl="0" eaLnBrk="0" fontAlgn="base" hangingPunct="0">
        <a:spcBef>
          <a:spcPct val="20000"/>
        </a:spcBef>
        <a:spcAft>
          <a:spcPct val="0"/>
        </a:spcAft>
        <a:buChar char="»"/>
        <a:defRPr sz="8100">
          <a:solidFill>
            <a:schemeClr val="tx1"/>
          </a:solidFill>
          <a:latin typeface="+mn-lt"/>
        </a:defRPr>
      </a:lvl5pPr>
      <a:lvl6pPr marL="8789988" indent="-925513" algn="l" defTabSz="3703638" rtl="0" fontAlgn="base">
        <a:spcBef>
          <a:spcPct val="20000"/>
        </a:spcBef>
        <a:spcAft>
          <a:spcPct val="0"/>
        </a:spcAft>
        <a:buChar char="»"/>
        <a:defRPr sz="8100">
          <a:solidFill>
            <a:schemeClr val="tx1"/>
          </a:solidFill>
          <a:latin typeface="+mn-lt"/>
        </a:defRPr>
      </a:lvl6pPr>
      <a:lvl7pPr marL="9247188" indent="-925513" algn="l" defTabSz="3703638" rtl="0" fontAlgn="base">
        <a:spcBef>
          <a:spcPct val="20000"/>
        </a:spcBef>
        <a:spcAft>
          <a:spcPct val="0"/>
        </a:spcAft>
        <a:buChar char="»"/>
        <a:defRPr sz="8100">
          <a:solidFill>
            <a:schemeClr val="tx1"/>
          </a:solidFill>
          <a:latin typeface="+mn-lt"/>
        </a:defRPr>
      </a:lvl7pPr>
      <a:lvl8pPr marL="9704388" indent="-925513" algn="l" defTabSz="3703638" rtl="0" fontAlgn="base">
        <a:spcBef>
          <a:spcPct val="20000"/>
        </a:spcBef>
        <a:spcAft>
          <a:spcPct val="0"/>
        </a:spcAft>
        <a:buChar char="»"/>
        <a:defRPr sz="8100">
          <a:solidFill>
            <a:schemeClr val="tx1"/>
          </a:solidFill>
          <a:latin typeface="+mn-lt"/>
        </a:defRPr>
      </a:lvl8pPr>
      <a:lvl9pPr marL="10161588" indent="-925513" algn="l" defTabSz="3703638" rtl="0" fontAlgn="base">
        <a:spcBef>
          <a:spcPct val="20000"/>
        </a:spcBef>
        <a:spcAft>
          <a:spcPct val="0"/>
        </a:spcAft>
        <a:buChar char="»"/>
        <a:defRPr sz="8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18" Type="http://schemas.openxmlformats.org/officeDocument/2006/relationships/image" Target="../media/image16.emf"/><Relationship Id="rId26" Type="http://schemas.openxmlformats.org/officeDocument/2006/relationships/image" Target="../media/image24.emf"/><Relationship Id="rId3" Type="http://schemas.openxmlformats.org/officeDocument/2006/relationships/image" Target="../media/image1.png"/><Relationship Id="rId21" Type="http://schemas.openxmlformats.org/officeDocument/2006/relationships/image" Target="../media/image19.emf"/><Relationship Id="rId34" Type="http://schemas.openxmlformats.org/officeDocument/2006/relationships/image" Target="../media/image32.emf"/><Relationship Id="rId7" Type="http://schemas.openxmlformats.org/officeDocument/2006/relationships/image" Target="../media/image5.emf"/><Relationship Id="rId12" Type="http://schemas.openxmlformats.org/officeDocument/2006/relationships/image" Target="../media/image10.emf"/><Relationship Id="rId17" Type="http://schemas.openxmlformats.org/officeDocument/2006/relationships/image" Target="../media/image15.emf"/><Relationship Id="rId25" Type="http://schemas.openxmlformats.org/officeDocument/2006/relationships/image" Target="../media/image23.emf"/><Relationship Id="rId33" Type="http://schemas.openxmlformats.org/officeDocument/2006/relationships/image" Target="../media/image31.emf"/><Relationship Id="rId38" Type="http://schemas.openxmlformats.org/officeDocument/2006/relationships/image" Target="../media/image36.emf"/><Relationship Id="rId2" Type="http://schemas.openxmlformats.org/officeDocument/2006/relationships/notesSlide" Target="../notesSlides/notesSlide1.xml"/><Relationship Id="rId16" Type="http://schemas.openxmlformats.org/officeDocument/2006/relationships/image" Target="../media/image14.emf"/><Relationship Id="rId20" Type="http://schemas.openxmlformats.org/officeDocument/2006/relationships/image" Target="../media/image18.emf"/><Relationship Id="rId29"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9.emf"/><Relationship Id="rId24" Type="http://schemas.openxmlformats.org/officeDocument/2006/relationships/image" Target="../media/image22.emf"/><Relationship Id="rId32" Type="http://schemas.openxmlformats.org/officeDocument/2006/relationships/image" Target="../media/image30.emf"/><Relationship Id="rId37" Type="http://schemas.openxmlformats.org/officeDocument/2006/relationships/image" Target="../media/image35.emf"/><Relationship Id="rId5" Type="http://schemas.openxmlformats.org/officeDocument/2006/relationships/image" Target="../media/image3.emf"/><Relationship Id="rId15" Type="http://schemas.openxmlformats.org/officeDocument/2006/relationships/image" Target="../media/image13.emf"/><Relationship Id="rId23" Type="http://schemas.openxmlformats.org/officeDocument/2006/relationships/image" Target="../media/image21.emf"/><Relationship Id="rId28" Type="http://schemas.openxmlformats.org/officeDocument/2006/relationships/image" Target="../media/image26.emf"/><Relationship Id="rId36" Type="http://schemas.openxmlformats.org/officeDocument/2006/relationships/image" Target="../media/image34.jpeg"/><Relationship Id="rId10" Type="http://schemas.openxmlformats.org/officeDocument/2006/relationships/image" Target="../media/image8.emf"/><Relationship Id="rId19" Type="http://schemas.openxmlformats.org/officeDocument/2006/relationships/image" Target="../media/image17.emf"/><Relationship Id="rId31" Type="http://schemas.openxmlformats.org/officeDocument/2006/relationships/image" Target="../media/image29.emf"/><Relationship Id="rId4" Type="http://schemas.openxmlformats.org/officeDocument/2006/relationships/image" Target="../media/image2.emf"/><Relationship Id="rId9" Type="http://schemas.openxmlformats.org/officeDocument/2006/relationships/image" Target="../media/image7.emf"/><Relationship Id="rId14" Type="http://schemas.openxmlformats.org/officeDocument/2006/relationships/image" Target="../media/image12.emf"/><Relationship Id="rId22" Type="http://schemas.openxmlformats.org/officeDocument/2006/relationships/image" Target="../media/image20.emf"/><Relationship Id="rId27" Type="http://schemas.openxmlformats.org/officeDocument/2006/relationships/image" Target="../media/image25.emf"/><Relationship Id="rId30" Type="http://schemas.openxmlformats.org/officeDocument/2006/relationships/image" Target="../media/image28.emf"/><Relationship Id="rId3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66CC"/>
            </a:gs>
            <a:gs pos="0">
              <a:srgbClr val="3399FF"/>
            </a:gs>
            <a:gs pos="50000">
              <a:srgbClr val="99CCFF">
                <a:alpha val="60000"/>
              </a:srgbClr>
            </a:gs>
            <a:gs pos="100000">
              <a:srgbClr val="3366FF"/>
            </a:gs>
          </a:gsLst>
          <a:lin ang="8100000" scaled="0"/>
          <a:tileRect/>
        </a:gra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t="-2" b="17023"/>
          <a:stretch>
            <a:fillRect/>
          </a:stretch>
        </p:blipFill>
        <p:spPr bwMode="auto">
          <a:xfrm>
            <a:off x="-1588" y="0"/>
            <a:ext cx="25203151" cy="5689600"/>
          </a:xfrm>
          <a:prstGeom prst="rect">
            <a:avLst/>
          </a:prstGeom>
          <a:noFill/>
          <a:ln w="9525">
            <a:noFill/>
            <a:miter lim="800000"/>
            <a:headEnd/>
            <a:tailEnd/>
          </a:ln>
        </p:spPr>
      </p:pic>
      <p:sp>
        <p:nvSpPr>
          <p:cNvPr id="14339" name="Text Box 15"/>
          <p:cNvSpPr txBox="1">
            <a:spLocks noChangeArrowheads="1"/>
          </p:cNvSpPr>
          <p:nvPr/>
        </p:nvSpPr>
        <p:spPr bwMode="auto">
          <a:xfrm>
            <a:off x="431800" y="1017588"/>
            <a:ext cx="19442113" cy="4976812"/>
          </a:xfrm>
          <a:prstGeom prst="rect">
            <a:avLst/>
          </a:prstGeom>
          <a:noFill/>
          <a:ln w="9525">
            <a:noFill/>
            <a:miter lim="800000"/>
            <a:headEnd/>
            <a:tailEnd/>
          </a:ln>
        </p:spPr>
        <p:txBody>
          <a:bodyPr>
            <a:spAutoFit/>
          </a:bodyPr>
          <a:lstStyle/>
          <a:p>
            <a:pPr defTabSz="3703638">
              <a:lnSpc>
                <a:spcPts val="7925"/>
              </a:lnSpc>
            </a:pPr>
            <a:r>
              <a:rPr lang="en-US" sz="6600" b="1">
                <a:solidFill>
                  <a:srgbClr val="FFCC00"/>
                </a:solidFill>
                <a:latin typeface="Arial Rounded MT Bold"/>
              </a:rPr>
              <a:t>Upward trends in time series of basic </a:t>
            </a:r>
            <a:r>
              <a:rPr lang="sk-SK" sz="6600" b="1">
                <a:solidFill>
                  <a:srgbClr val="FFCC00"/>
                </a:solidFill>
                <a:latin typeface="Arial Rounded MT Bold"/>
              </a:rPr>
              <a:t> c</a:t>
            </a:r>
            <a:r>
              <a:rPr lang="en-US" sz="6600" b="1">
                <a:solidFill>
                  <a:srgbClr val="FFCC00"/>
                </a:solidFill>
                <a:latin typeface="Arial Rounded MT Bold"/>
              </a:rPr>
              <a:t>haracteristics of air temperature at selected meteorological stations in Slovakia</a:t>
            </a:r>
            <a:endParaRPr lang="sk-SK" sz="6600" b="1">
              <a:solidFill>
                <a:srgbClr val="FFCC00"/>
              </a:solidFill>
              <a:latin typeface="Arial Rounded MT Bold"/>
            </a:endParaRPr>
          </a:p>
          <a:p>
            <a:pPr defTabSz="3703638"/>
            <a:endParaRPr lang="sk-SK" sz="6000" b="1">
              <a:solidFill>
                <a:srgbClr val="FFCC00"/>
              </a:solidFill>
              <a:latin typeface="Arial Rounded MT Bold"/>
            </a:endParaRPr>
          </a:p>
          <a:p>
            <a:pPr defTabSz="3703638"/>
            <a:endParaRPr lang="sk-SK" sz="6000" b="1">
              <a:solidFill>
                <a:srgbClr val="FFCC00"/>
              </a:solidFill>
              <a:latin typeface="Arial Rounded MT Bold"/>
            </a:endParaRPr>
          </a:p>
        </p:txBody>
      </p:sp>
      <p:pic>
        <p:nvPicPr>
          <p:cNvPr id="14340" name="Picture 27"/>
          <p:cNvPicPr>
            <a:picLocks noChangeAspect="1" noChangeArrowheads="1"/>
          </p:cNvPicPr>
          <p:nvPr/>
        </p:nvPicPr>
        <p:blipFill>
          <a:blip r:embed="rId4"/>
          <a:srcRect/>
          <a:stretch>
            <a:fillRect/>
          </a:stretch>
        </p:blipFill>
        <p:spPr bwMode="auto">
          <a:xfrm>
            <a:off x="16424275" y="34109025"/>
            <a:ext cx="7843838" cy="4403725"/>
          </a:xfrm>
          <a:prstGeom prst="rect">
            <a:avLst/>
          </a:prstGeom>
          <a:noFill/>
          <a:ln w="9525">
            <a:noFill/>
            <a:miter lim="800000"/>
            <a:headEnd/>
            <a:tailEnd/>
          </a:ln>
        </p:spPr>
      </p:pic>
      <p:pic>
        <p:nvPicPr>
          <p:cNvPr id="14341" name="Picture 26"/>
          <p:cNvPicPr>
            <a:picLocks noChangeAspect="1" noChangeArrowheads="1"/>
          </p:cNvPicPr>
          <p:nvPr/>
        </p:nvPicPr>
        <p:blipFill>
          <a:blip r:embed="rId5"/>
          <a:srcRect/>
          <a:stretch>
            <a:fillRect/>
          </a:stretch>
        </p:blipFill>
        <p:spPr bwMode="auto">
          <a:xfrm>
            <a:off x="16424275" y="34109025"/>
            <a:ext cx="7861300" cy="4414838"/>
          </a:xfrm>
          <a:prstGeom prst="rect">
            <a:avLst/>
          </a:prstGeom>
          <a:noFill/>
          <a:ln w="9525">
            <a:noFill/>
            <a:miter lim="800000"/>
            <a:headEnd/>
            <a:tailEnd/>
          </a:ln>
        </p:spPr>
      </p:pic>
      <p:pic>
        <p:nvPicPr>
          <p:cNvPr id="14342" name="Picture 25"/>
          <p:cNvPicPr>
            <a:picLocks noChangeAspect="1" noChangeArrowheads="1"/>
          </p:cNvPicPr>
          <p:nvPr/>
        </p:nvPicPr>
        <p:blipFill>
          <a:blip r:embed="rId6"/>
          <a:srcRect/>
          <a:stretch>
            <a:fillRect/>
          </a:stretch>
        </p:blipFill>
        <p:spPr bwMode="auto">
          <a:xfrm>
            <a:off x="16424275" y="34015363"/>
            <a:ext cx="8034338" cy="4511675"/>
          </a:xfrm>
          <a:prstGeom prst="rect">
            <a:avLst/>
          </a:prstGeom>
          <a:noFill/>
          <a:ln w="9525">
            <a:noFill/>
            <a:miter lim="800000"/>
            <a:headEnd/>
            <a:tailEnd/>
          </a:ln>
        </p:spPr>
      </p:pic>
      <p:pic>
        <p:nvPicPr>
          <p:cNvPr id="14343" name="Picture 14"/>
          <p:cNvPicPr>
            <a:picLocks noChangeAspect="1" noChangeArrowheads="1"/>
          </p:cNvPicPr>
          <p:nvPr/>
        </p:nvPicPr>
        <p:blipFill>
          <a:blip r:embed="rId7"/>
          <a:srcRect/>
          <a:stretch>
            <a:fillRect/>
          </a:stretch>
        </p:blipFill>
        <p:spPr bwMode="auto">
          <a:xfrm>
            <a:off x="18881725" y="29748163"/>
            <a:ext cx="5824538" cy="3452812"/>
          </a:xfrm>
          <a:prstGeom prst="rect">
            <a:avLst/>
          </a:prstGeom>
          <a:noFill/>
          <a:ln w="9525">
            <a:noFill/>
            <a:miter lim="800000"/>
            <a:headEnd/>
            <a:tailEnd/>
          </a:ln>
        </p:spPr>
      </p:pic>
      <p:pic>
        <p:nvPicPr>
          <p:cNvPr id="14344" name="Picture 13"/>
          <p:cNvPicPr>
            <a:picLocks noChangeAspect="1" noChangeArrowheads="1"/>
          </p:cNvPicPr>
          <p:nvPr/>
        </p:nvPicPr>
        <p:blipFill>
          <a:blip r:embed="rId8"/>
          <a:srcRect/>
          <a:stretch>
            <a:fillRect/>
          </a:stretch>
        </p:blipFill>
        <p:spPr bwMode="auto">
          <a:xfrm>
            <a:off x="12761913" y="29737050"/>
            <a:ext cx="5845175" cy="3463925"/>
          </a:xfrm>
          <a:prstGeom prst="rect">
            <a:avLst/>
          </a:prstGeom>
          <a:noFill/>
          <a:ln w="9525">
            <a:noFill/>
            <a:miter lim="800000"/>
            <a:headEnd/>
            <a:tailEnd/>
          </a:ln>
        </p:spPr>
      </p:pic>
      <p:pic>
        <p:nvPicPr>
          <p:cNvPr id="14345" name="Picture 12"/>
          <p:cNvPicPr>
            <a:picLocks noChangeAspect="1" noChangeArrowheads="1"/>
          </p:cNvPicPr>
          <p:nvPr/>
        </p:nvPicPr>
        <p:blipFill>
          <a:blip r:embed="rId9"/>
          <a:srcRect/>
          <a:stretch>
            <a:fillRect/>
          </a:stretch>
        </p:blipFill>
        <p:spPr bwMode="auto">
          <a:xfrm>
            <a:off x="504825" y="29748163"/>
            <a:ext cx="5797550" cy="3436937"/>
          </a:xfrm>
          <a:prstGeom prst="rect">
            <a:avLst/>
          </a:prstGeom>
          <a:noFill/>
          <a:ln w="9525">
            <a:noFill/>
            <a:miter lim="800000"/>
            <a:headEnd/>
            <a:tailEnd/>
          </a:ln>
        </p:spPr>
      </p:pic>
      <p:pic>
        <p:nvPicPr>
          <p:cNvPr id="14346" name="Picture 11"/>
          <p:cNvPicPr>
            <a:picLocks noChangeAspect="1" noChangeArrowheads="1"/>
          </p:cNvPicPr>
          <p:nvPr/>
        </p:nvPicPr>
        <p:blipFill>
          <a:blip r:embed="rId10"/>
          <a:srcRect/>
          <a:stretch>
            <a:fillRect/>
          </a:stretch>
        </p:blipFill>
        <p:spPr bwMode="auto">
          <a:xfrm>
            <a:off x="6627813" y="29748163"/>
            <a:ext cx="5803900" cy="3440112"/>
          </a:xfrm>
          <a:prstGeom prst="rect">
            <a:avLst/>
          </a:prstGeom>
          <a:noFill/>
          <a:ln w="9525">
            <a:noFill/>
            <a:miter lim="800000"/>
            <a:headEnd/>
            <a:tailEnd/>
          </a:ln>
        </p:spPr>
      </p:pic>
      <p:pic>
        <p:nvPicPr>
          <p:cNvPr id="14347" name="Picture 9"/>
          <p:cNvPicPr>
            <a:picLocks noChangeAspect="1" noChangeArrowheads="1"/>
          </p:cNvPicPr>
          <p:nvPr/>
        </p:nvPicPr>
        <p:blipFill>
          <a:blip r:embed="rId11"/>
          <a:srcRect/>
          <a:stretch>
            <a:fillRect/>
          </a:stretch>
        </p:blipFill>
        <p:spPr bwMode="auto">
          <a:xfrm>
            <a:off x="20426363" y="26244550"/>
            <a:ext cx="3863975" cy="2455863"/>
          </a:xfrm>
          <a:prstGeom prst="rect">
            <a:avLst/>
          </a:prstGeom>
          <a:noFill/>
          <a:ln w="9525">
            <a:noFill/>
            <a:miter lim="800000"/>
            <a:headEnd/>
            <a:tailEnd/>
          </a:ln>
        </p:spPr>
      </p:pic>
      <p:pic>
        <p:nvPicPr>
          <p:cNvPr id="14348" name="Picture 8"/>
          <p:cNvPicPr>
            <a:picLocks noChangeAspect="1" noChangeArrowheads="1"/>
          </p:cNvPicPr>
          <p:nvPr/>
        </p:nvPicPr>
        <p:blipFill>
          <a:blip r:embed="rId12"/>
          <a:srcRect/>
          <a:stretch>
            <a:fillRect/>
          </a:stretch>
        </p:blipFill>
        <p:spPr bwMode="auto">
          <a:xfrm>
            <a:off x="20426363" y="23604538"/>
            <a:ext cx="3859212" cy="2455862"/>
          </a:xfrm>
          <a:prstGeom prst="rect">
            <a:avLst/>
          </a:prstGeom>
          <a:noFill/>
          <a:ln w="9525">
            <a:noFill/>
            <a:miter lim="800000"/>
            <a:headEnd/>
            <a:tailEnd/>
          </a:ln>
        </p:spPr>
      </p:pic>
      <p:pic>
        <p:nvPicPr>
          <p:cNvPr id="14349" name="Picture 7"/>
          <p:cNvPicPr>
            <a:picLocks noChangeAspect="1" noChangeArrowheads="1"/>
          </p:cNvPicPr>
          <p:nvPr/>
        </p:nvPicPr>
        <p:blipFill>
          <a:blip r:embed="rId13"/>
          <a:srcRect/>
          <a:stretch>
            <a:fillRect/>
          </a:stretch>
        </p:blipFill>
        <p:spPr bwMode="auto">
          <a:xfrm>
            <a:off x="15914688" y="26244550"/>
            <a:ext cx="3859212" cy="2457450"/>
          </a:xfrm>
          <a:prstGeom prst="rect">
            <a:avLst/>
          </a:prstGeom>
          <a:noFill/>
          <a:ln w="9525">
            <a:noFill/>
            <a:miter lim="800000"/>
            <a:headEnd/>
            <a:tailEnd/>
          </a:ln>
        </p:spPr>
      </p:pic>
      <p:pic>
        <p:nvPicPr>
          <p:cNvPr id="14350" name="Picture 6"/>
          <p:cNvPicPr>
            <a:picLocks noChangeAspect="1" noChangeArrowheads="1"/>
          </p:cNvPicPr>
          <p:nvPr/>
        </p:nvPicPr>
        <p:blipFill>
          <a:blip r:embed="rId14"/>
          <a:srcRect/>
          <a:stretch>
            <a:fillRect/>
          </a:stretch>
        </p:blipFill>
        <p:spPr bwMode="auto">
          <a:xfrm>
            <a:off x="15921038" y="23623588"/>
            <a:ext cx="3863975" cy="2454275"/>
          </a:xfrm>
          <a:prstGeom prst="rect">
            <a:avLst/>
          </a:prstGeom>
          <a:noFill/>
          <a:ln w="9525">
            <a:noFill/>
            <a:miter lim="800000"/>
            <a:headEnd/>
            <a:tailEnd/>
          </a:ln>
        </p:spPr>
      </p:pic>
      <p:pic>
        <p:nvPicPr>
          <p:cNvPr id="14351" name="Picture 5"/>
          <p:cNvPicPr>
            <a:picLocks noChangeAspect="1" noChangeArrowheads="1"/>
          </p:cNvPicPr>
          <p:nvPr/>
        </p:nvPicPr>
        <p:blipFill>
          <a:blip r:embed="rId15"/>
          <a:srcRect/>
          <a:stretch>
            <a:fillRect/>
          </a:stretch>
        </p:blipFill>
        <p:spPr bwMode="auto">
          <a:xfrm>
            <a:off x="11376025" y="26244550"/>
            <a:ext cx="3863975" cy="2457450"/>
          </a:xfrm>
          <a:prstGeom prst="rect">
            <a:avLst/>
          </a:prstGeom>
          <a:noFill/>
          <a:ln w="9525">
            <a:noFill/>
            <a:miter lim="800000"/>
            <a:headEnd/>
            <a:tailEnd/>
          </a:ln>
        </p:spPr>
      </p:pic>
      <p:pic>
        <p:nvPicPr>
          <p:cNvPr id="14352" name="Picture 2"/>
          <p:cNvPicPr>
            <a:picLocks noChangeAspect="1" noChangeArrowheads="1"/>
          </p:cNvPicPr>
          <p:nvPr/>
        </p:nvPicPr>
        <p:blipFill>
          <a:blip r:embed="rId16"/>
          <a:srcRect/>
          <a:stretch>
            <a:fillRect/>
          </a:stretch>
        </p:blipFill>
        <p:spPr bwMode="auto">
          <a:xfrm>
            <a:off x="6867525" y="23622000"/>
            <a:ext cx="3862388" cy="2457450"/>
          </a:xfrm>
          <a:prstGeom prst="rect">
            <a:avLst/>
          </a:prstGeom>
          <a:noFill/>
          <a:ln w="9525">
            <a:noFill/>
            <a:miter lim="800000"/>
            <a:headEnd/>
            <a:tailEnd/>
          </a:ln>
        </p:spPr>
      </p:pic>
      <p:pic>
        <p:nvPicPr>
          <p:cNvPr id="14353" name="Picture 9"/>
          <p:cNvPicPr>
            <a:picLocks noChangeAspect="1" noChangeArrowheads="1"/>
          </p:cNvPicPr>
          <p:nvPr/>
        </p:nvPicPr>
        <p:blipFill>
          <a:blip r:embed="rId17"/>
          <a:srcRect/>
          <a:stretch>
            <a:fillRect/>
          </a:stretch>
        </p:blipFill>
        <p:spPr bwMode="auto">
          <a:xfrm>
            <a:off x="20400963" y="20270788"/>
            <a:ext cx="3863975" cy="2460625"/>
          </a:xfrm>
          <a:prstGeom prst="rect">
            <a:avLst/>
          </a:prstGeom>
          <a:noFill/>
          <a:ln w="9525">
            <a:noFill/>
            <a:miter lim="800000"/>
            <a:headEnd/>
            <a:tailEnd/>
          </a:ln>
        </p:spPr>
      </p:pic>
      <p:pic>
        <p:nvPicPr>
          <p:cNvPr id="14354" name="Picture 8"/>
          <p:cNvPicPr>
            <a:picLocks noChangeAspect="1" noChangeArrowheads="1"/>
          </p:cNvPicPr>
          <p:nvPr/>
        </p:nvPicPr>
        <p:blipFill>
          <a:blip r:embed="rId18"/>
          <a:srcRect/>
          <a:stretch>
            <a:fillRect/>
          </a:stretch>
        </p:blipFill>
        <p:spPr bwMode="auto">
          <a:xfrm>
            <a:off x="20404138" y="17646650"/>
            <a:ext cx="3860800" cy="2454275"/>
          </a:xfrm>
          <a:prstGeom prst="rect">
            <a:avLst/>
          </a:prstGeom>
          <a:noFill/>
          <a:ln w="9525">
            <a:noFill/>
            <a:miter lim="800000"/>
            <a:headEnd/>
            <a:tailEnd/>
          </a:ln>
        </p:spPr>
      </p:pic>
      <p:pic>
        <p:nvPicPr>
          <p:cNvPr id="14355" name="Picture 6"/>
          <p:cNvPicPr>
            <a:picLocks noChangeAspect="1" noChangeArrowheads="1"/>
          </p:cNvPicPr>
          <p:nvPr/>
        </p:nvPicPr>
        <p:blipFill>
          <a:blip r:embed="rId19"/>
          <a:srcRect/>
          <a:stretch>
            <a:fillRect/>
          </a:stretch>
        </p:blipFill>
        <p:spPr bwMode="auto">
          <a:xfrm>
            <a:off x="15940088" y="17645063"/>
            <a:ext cx="3859212" cy="2455862"/>
          </a:xfrm>
          <a:prstGeom prst="rect">
            <a:avLst/>
          </a:prstGeom>
          <a:noFill/>
          <a:ln w="9525">
            <a:noFill/>
            <a:miter lim="800000"/>
            <a:headEnd/>
            <a:tailEnd/>
          </a:ln>
        </p:spPr>
      </p:pic>
      <p:pic>
        <p:nvPicPr>
          <p:cNvPr id="14356" name="Picture 7"/>
          <p:cNvPicPr>
            <a:picLocks noChangeAspect="1" noChangeArrowheads="1"/>
          </p:cNvPicPr>
          <p:nvPr/>
        </p:nvPicPr>
        <p:blipFill>
          <a:blip r:embed="rId20"/>
          <a:srcRect/>
          <a:stretch>
            <a:fillRect/>
          </a:stretch>
        </p:blipFill>
        <p:spPr bwMode="auto">
          <a:xfrm>
            <a:off x="15928975" y="20248563"/>
            <a:ext cx="3862388" cy="2476500"/>
          </a:xfrm>
          <a:prstGeom prst="rect">
            <a:avLst/>
          </a:prstGeom>
          <a:noFill/>
          <a:ln w="9525">
            <a:noFill/>
            <a:miter lim="800000"/>
            <a:headEnd/>
            <a:tailEnd/>
          </a:ln>
        </p:spPr>
      </p:pic>
      <p:pic>
        <p:nvPicPr>
          <p:cNvPr id="14357" name="Picture 5"/>
          <p:cNvPicPr>
            <a:picLocks noChangeAspect="1" noChangeArrowheads="1"/>
          </p:cNvPicPr>
          <p:nvPr/>
        </p:nvPicPr>
        <p:blipFill>
          <a:blip r:embed="rId21"/>
          <a:srcRect/>
          <a:stretch>
            <a:fillRect/>
          </a:stretch>
        </p:blipFill>
        <p:spPr bwMode="auto">
          <a:xfrm>
            <a:off x="11376025" y="17640300"/>
            <a:ext cx="3860800" cy="2455863"/>
          </a:xfrm>
          <a:prstGeom prst="rect">
            <a:avLst/>
          </a:prstGeom>
          <a:noFill/>
          <a:ln w="9525">
            <a:noFill/>
            <a:miter lim="800000"/>
            <a:headEnd/>
            <a:tailEnd/>
          </a:ln>
        </p:spPr>
      </p:pic>
      <p:pic>
        <p:nvPicPr>
          <p:cNvPr id="14358" name="Picture 3"/>
          <p:cNvPicPr>
            <a:picLocks noChangeAspect="1" noChangeArrowheads="1"/>
          </p:cNvPicPr>
          <p:nvPr/>
        </p:nvPicPr>
        <p:blipFill>
          <a:blip r:embed="rId22"/>
          <a:srcRect/>
          <a:stretch>
            <a:fillRect/>
          </a:stretch>
        </p:blipFill>
        <p:spPr bwMode="auto">
          <a:xfrm>
            <a:off x="6867525" y="20264438"/>
            <a:ext cx="3868738" cy="2452687"/>
          </a:xfrm>
          <a:prstGeom prst="rect">
            <a:avLst/>
          </a:prstGeom>
          <a:noFill/>
          <a:ln w="9525">
            <a:noFill/>
            <a:miter lim="800000"/>
            <a:headEnd/>
            <a:tailEnd/>
          </a:ln>
        </p:spPr>
      </p:pic>
      <p:pic>
        <p:nvPicPr>
          <p:cNvPr id="14359" name="Picture 4"/>
          <p:cNvPicPr>
            <a:picLocks noChangeAspect="1" noChangeArrowheads="1"/>
          </p:cNvPicPr>
          <p:nvPr/>
        </p:nvPicPr>
        <p:blipFill>
          <a:blip r:embed="rId23"/>
          <a:srcRect/>
          <a:stretch>
            <a:fillRect/>
          </a:stretch>
        </p:blipFill>
        <p:spPr bwMode="auto">
          <a:xfrm>
            <a:off x="11380788" y="20254913"/>
            <a:ext cx="3863975" cy="2455862"/>
          </a:xfrm>
          <a:prstGeom prst="rect">
            <a:avLst/>
          </a:prstGeom>
          <a:noFill/>
          <a:ln w="9525">
            <a:noFill/>
            <a:miter lim="800000"/>
            <a:headEnd/>
            <a:tailEnd/>
          </a:ln>
        </p:spPr>
      </p:pic>
      <p:pic>
        <p:nvPicPr>
          <p:cNvPr id="14360" name="Picture 2"/>
          <p:cNvPicPr>
            <a:picLocks noChangeAspect="1" noChangeArrowheads="1"/>
          </p:cNvPicPr>
          <p:nvPr/>
        </p:nvPicPr>
        <p:blipFill>
          <a:blip r:embed="rId24"/>
          <a:srcRect/>
          <a:stretch>
            <a:fillRect/>
          </a:stretch>
        </p:blipFill>
        <p:spPr bwMode="auto">
          <a:xfrm>
            <a:off x="6872288" y="17645063"/>
            <a:ext cx="3860800" cy="2455862"/>
          </a:xfrm>
          <a:prstGeom prst="rect">
            <a:avLst/>
          </a:prstGeom>
          <a:noFill/>
          <a:ln w="9525">
            <a:noFill/>
            <a:miter lim="800000"/>
            <a:headEnd/>
            <a:tailEnd/>
          </a:ln>
        </p:spPr>
      </p:pic>
      <p:pic>
        <p:nvPicPr>
          <p:cNvPr id="14361" name="Picture 10"/>
          <p:cNvPicPr>
            <a:picLocks noChangeAspect="1" noChangeArrowheads="1"/>
          </p:cNvPicPr>
          <p:nvPr/>
        </p:nvPicPr>
        <p:blipFill>
          <a:blip r:embed="rId25"/>
          <a:srcRect/>
          <a:stretch>
            <a:fillRect/>
          </a:stretch>
        </p:blipFill>
        <p:spPr bwMode="auto">
          <a:xfrm>
            <a:off x="20424775" y="14363700"/>
            <a:ext cx="3860800" cy="2454275"/>
          </a:xfrm>
          <a:prstGeom prst="rect">
            <a:avLst/>
          </a:prstGeom>
          <a:noFill/>
          <a:ln w="9525">
            <a:noFill/>
            <a:miter lim="800000"/>
            <a:headEnd/>
            <a:tailEnd/>
          </a:ln>
        </p:spPr>
      </p:pic>
      <p:pic>
        <p:nvPicPr>
          <p:cNvPr id="14362" name="Picture 9"/>
          <p:cNvPicPr>
            <a:picLocks noChangeAspect="1" noChangeArrowheads="1"/>
          </p:cNvPicPr>
          <p:nvPr/>
        </p:nvPicPr>
        <p:blipFill>
          <a:blip r:embed="rId26"/>
          <a:srcRect/>
          <a:stretch>
            <a:fillRect/>
          </a:stretch>
        </p:blipFill>
        <p:spPr bwMode="auto">
          <a:xfrm>
            <a:off x="15941675" y="14370050"/>
            <a:ext cx="3860800" cy="2455863"/>
          </a:xfrm>
          <a:prstGeom prst="rect">
            <a:avLst/>
          </a:prstGeom>
          <a:noFill/>
          <a:ln w="9525">
            <a:noFill/>
            <a:miter lim="800000"/>
            <a:headEnd/>
            <a:tailEnd/>
          </a:ln>
        </p:spPr>
      </p:pic>
      <p:pic>
        <p:nvPicPr>
          <p:cNvPr id="14363" name="Picture 8"/>
          <p:cNvPicPr>
            <a:picLocks noChangeAspect="1" noChangeArrowheads="1"/>
          </p:cNvPicPr>
          <p:nvPr/>
        </p:nvPicPr>
        <p:blipFill>
          <a:blip r:embed="rId27"/>
          <a:srcRect/>
          <a:stretch>
            <a:fillRect/>
          </a:stretch>
        </p:blipFill>
        <p:spPr bwMode="auto">
          <a:xfrm>
            <a:off x="15928975" y="11737975"/>
            <a:ext cx="3860800" cy="2455863"/>
          </a:xfrm>
          <a:prstGeom prst="rect">
            <a:avLst/>
          </a:prstGeom>
          <a:noFill/>
          <a:ln w="9525">
            <a:noFill/>
            <a:miter lim="800000"/>
            <a:headEnd/>
            <a:tailEnd/>
          </a:ln>
        </p:spPr>
      </p:pic>
      <p:pic>
        <p:nvPicPr>
          <p:cNvPr id="14364" name="Picture 7"/>
          <p:cNvPicPr>
            <a:picLocks noChangeAspect="1" noChangeArrowheads="1"/>
          </p:cNvPicPr>
          <p:nvPr/>
        </p:nvPicPr>
        <p:blipFill>
          <a:blip r:embed="rId28"/>
          <a:srcRect/>
          <a:stretch>
            <a:fillRect/>
          </a:stretch>
        </p:blipFill>
        <p:spPr bwMode="auto">
          <a:xfrm>
            <a:off x="11380788" y="14370050"/>
            <a:ext cx="3862387" cy="2455863"/>
          </a:xfrm>
          <a:prstGeom prst="rect">
            <a:avLst/>
          </a:prstGeom>
          <a:noFill/>
          <a:ln w="9525">
            <a:noFill/>
            <a:miter lim="800000"/>
            <a:headEnd/>
            <a:tailEnd/>
          </a:ln>
        </p:spPr>
      </p:pic>
      <p:pic>
        <p:nvPicPr>
          <p:cNvPr id="14365" name="Picture 6"/>
          <p:cNvPicPr>
            <a:picLocks noChangeAspect="1" noChangeArrowheads="1"/>
          </p:cNvPicPr>
          <p:nvPr/>
        </p:nvPicPr>
        <p:blipFill>
          <a:blip r:embed="rId29"/>
          <a:srcRect/>
          <a:stretch>
            <a:fillRect/>
          </a:stretch>
        </p:blipFill>
        <p:spPr bwMode="auto">
          <a:xfrm>
            <a:off x="11380788" y="11731625"/>
            <a:ext cx="3862387" cy="2454275"/>
          </a:xfrm>
          <a:prstGeom prst="rect">
            <a:avLst/>
          </a:prstGeom>
          <a:noFill/>
          <a:ln w="9525">
            <a:noFill/>
            <a:miter lim="800000"/>
            <a:headEnd/>
            <a:tailEnd/>
          </a:ln>
        </p:spPr>
      </p:pic>
      <p:pic>
        <p:nvPicPr>
          <p:cNvPr id="14366" name="Picture 5"/>
          <p:cNvPicPr>
            <a:picLocks noChangeAspect="1" noChangeArrowheads="1"/>
          </p:cNvPicPr>
          <p:nvPr/>
        </p:nvPicPr>
        <p:blipFill>
          <a:blip r:embed="rId30"/>
          <a:srcRect/>
          <a:stretch>
            <a:fillRect/>
          </a:stretch>
        </p:blipFill>
        <p:spPr bwMode="auto">
          <a:xfrm>
            <a:off x="6867525" y="14363700"/>
            <a:ext cx="3862388" cy="2454275"/>
          </a:xfrm>
          <a:prstGeom prst="rect">
            <a:avLst/>
          </a:prstGeom>
          <a:noFill/>
          <a:ln w="9525">
            <a:noFill/>
            <a:miter lim="800000"/>
            <a:headEnd/>
            <a:tailEnd/>
          </a:ln>
        </p:spPr>
      </p:pic>
      <p:pic>
        <p:nvPicPr>
          <p:cNvPr id="14367" name="Picture 4"/>
          <p:cNvPicPr>
            <a:picLocks noChangeAspect="1" noChangeArrowheads="1"/>
          </p:cNvPicPr>
          <p:nvPr/>
        </p:nvPicPr>
        <p:blipFill>
          <a:blip r:embed="rId31"/>
          <a:srcRect/>
          <a:stretch>
            <a:fillRect/>
          </a:stretch>
        </p:blipFill>
        <p:spPr bwMode="auto">
          <a:xfrm>
            <a:off x="6880225" y="11737975"/>
            <a:ext cx="3860800" cy="2455863"/>
          </a:xfrm>
          <a:prstGeom prst="rect">
            <a:avLst/>
          </a:prstGeom>
          <a:noFill/>
          <a:ln w="9525">
            <a:noFill/>
            <a:miter lim="800000"/>
            <a:headEnd/>
            <a:tailEnd/>
          </a:ln>
        </p:spPr>
      </p:pic>
      <p:pic>
        <p:nvPicPr>
          <p:cNvPr id="14368" name="Picture 2"/>
          <p:cNvPicPr>
            <a:picLocks noChangeAspect="1" noChangeArrowheads="1"/>
          </p:cNvPicPr>
          <p:nvPr/>
        </p:nvPicPr>
        <p:blipFill>
          <a:blip r:embed="rId32"/>
          <a:srcRect/>
          <a:stretch>
            <a:fillRect/>
          </a:stretch>
        </p:blipFill>
        <p:spPr bwMode="auto">
          <a:xfrm>
            <a:off x="20407313" y="11731625"/>
            <a:ext cx="3860800" cy="2454275"/>
          </a:xfrm>
          <a:prstGeom prst="rect">
            <a:avLst/>
          </a:prstGeom>
          <a:noFill/>
          <a:ln w="9525">
            <a:noFill/>
            <a:miter lim="800000"/>
            <a:headEnd/>
            <a:tailEnd/>
          </a:ln>
        </p:spPr>
      </p:pic>
      <p:pic>
        <p:nvPicPr>
          <p:cNvPr id="14369" name="Picture 12"/>
          <p:cNvPicPr>
            <a:picLocks noChangeAspect="1" noChangeArrowheads="1"/>
          </p:cNvPicPr>
          <p:nvPr/>
        </p:nvPicPr>
        <p:blipFill>
          <a:blip r:embed="rId33"/>
          <a:srcRect/>
          <a:stretch>
            <a:fillRect/>
          </a:stretch>
        </p:blipFill>
        <p:spPr bwMode="auto">
          <a:xfrm>
            <a:off x="11395075" y="23604538"/>
            <a:ext cx="3854450" cy="2447925"/>
          </a:xfrm>
          <a:prstGeom prst="rect">
            <a:avLst/>
          </a:prstGeom>
          <a:noFill/>
          <a:ln w="9525">
            <a:noFill/>
            <a:miter lim="800000"/>
            <a:headEnd/>
            <a:tailEnd/>
          </a:ln>
        </p:spPr>
      </p:pic>
      <p:pic>
        <p:nvPicPr>
          <p:cNvPr id="14370" name="Picture 11"/>
          <p:cNvPicPr>
            <a:picLocks noChangeAspect="1" noChangeArrowheads="1"/>
          </p:cNvPicPr>
          <p:nvPr/>
        </p:nvPicPr>
        <p:blipFill>
          <a:blip r:embed="rId34"/>
          <a:srcRect/>
          <a:stretch>
            <a:fillRect/>
          </a:stretch>
        </p:blipFill>
        <p:spPr bwMode="auto">
          <a:xfrm>
            <a:off x="6872288" y="26244550"/>
            <a:ext cx="3841750" cy="2447925"/>
          </a:xfrm>
          <a:prstGeom prst="rect">
            <a:avLst/>
          </a:prstGeom>
          <a:noFill/>
          <a:ln w="9525">
            <a:noFill/>
            <a:miter lim="800000"/>
            <a:headEnd/>
            <a:tailEnd/>
          </a:ln>
        </p:spPr>
      </p:pic>
      <p:pic>
        <p:nvPicPr>
          <p:cNvPr id="14371" name="Picture 2"/>
          <p:cNvPicPr>
            <a:picLocks noChangeAspect="1" noChangeArrowheads="1"/>
          </p:cNvPicPr>
          <p:nvPr/>
        </p:nvPicPr>
        <p:blipFill>
          <a:blip r:embed="rId35"/>
          <a:srcRect b="2814"/>
          <a:stretch>
            <a:fillRect/>
          </a:stretch>
        </p:blipFill>
        <p:spPr bwMode="auto">
          <a:xfrm>
            <a:off x="-1588" y="5689600"/>
            <a:ext cx="25204738" cy="971550"/>
          </a:xfrm>
          <a:prstGeom prst="rect">
            <a:avLst/>
          </a:prstGeom>
          <a:noFill/>
          <a:ln w="9525">
            <a:noFill/>
            <a:miter lim="800000"/>
            <a:headEnd/>
            <a:tailEnd/>
          </a:ln>
        </p:spPr>
      </p:pic>
      <p:sp>
        <p:nvSpPr>
          <p:cNvPr id="3" name="Rectangle 23"/>
          <p:cNvSpPr>
            <a:spLocks noChangeArrowheads="1"/>
          </p:cNvSpPr>
          <p:nvPr/>
        </p:nvSpPr>
        <p:spPr bwMode="auto">
          <a:xfrm>
            <a:off x="-1588" y="10514013"/>
            <a:ext cx="25203151" cy="960437"/>
          </a:xfrm>
          <a:prstGeom prst="rect">
            <a:avLst/>
          </a:prstGeom>
          <a:gradFill flip="none" rotWithShape="1">
            <a:gsLst>
              <a:gs pos="0">
                <a:schemeClr val="tx2">
                  <a:lumMod val="65000"/>
                  <a:lumOff val="35000"/>
                </a:schemeClr>
              </a:gs>
              <a:gs pos="50000">
                <a:schemeClr val="tx2">
                  <a:lumMod val="65000"/>
                  <a:lumOff val="35000"/>
                  <a:alpha val="50000"/>
                </a:schemeClr>
              </a:gs>
              <a:gs pos="100000">
                <a:schemeClr val="accent1">
                  <a:shade val="100000"/>
                  <a:satMod val="115000"/>
                  <a:alpha val="0"/>
                </a:schemeClr>
              </a:gs>
            </a:gsLst>
            <a:lin ang="0" scaled="1"/>
            <a:tileRect/>
          </a:gradFill>
          <a:ln w="31750">
            <a:noFill/>
            <a:miter lim="800000"/>
            <a:headEnd/>
            <a:tailEnd/>
          </a:ln>
        </p:spPr>
        <p:txBody>
          <a:bodyPr wrap="none" lIns="293906" tIns="146953" rIns="293906" bIns="146953" anchor="ctr"/>
          <a:lstStyle/>
          <a:p>
            <a:pPr defTabSz="2938463">
              <a:defRPr/>
            </a:pPr>
            <a:r>
              <a:rPr lang="sk-SK" sz="3900" b="1" dirty="0">
                <a:solidFill>
                  <a:schemeClr val="bg1"/>
                </a:solidFill>
                <a:latin typeface="Arial Rounded MT Bold" pitchFamily="34" charset="0"/>
              </a:rPr>
              <a:t> </a:t>
            </a:r>
            <a:r>
              <a:rPr lang="sk-SK" sz="3900" b="1" dirty="0">
                <a:solidFill>
                  <a:schemeClr val="bg1"/>
                </a:solidFill>
              </a:rPr>
              <a:t>AIR TEMPERATURE TRENDS AT SELECTED METEOROLOGICAL STATIONS AND TIME SERIES</a:t>
            </a:r>
            <a:endParaRPr lang="sk-SK" sz="3900" b="1" dirty="0">
              <a:solidFill>
                <a:schemeClr val="bg1"/>
              </a:solidFill>
            </a:endParaRPr>
          </a:p>
        </p:txBody>
      </p:sp>
      <p:sp>
        <p:nvSpPr>
          <p:cNvPr id="14373" name="Text Box 19"/>
          <p:cNvSpPr txBox="1">
            <a:spLocks noChangeArrowheads="1"/>
          </p:cNvSpPr>
          <p:nvPr/>
        </p:nvSpPr>
        <p:spPr bwMode="auto">
          <a:xfrm>
            <a:off x="431800" y="4392613"/>
            <a:ext cx="21818600" cy="615950"/>
          </a:xfrm>
          <a:prstGeom prst="rect">
            <a:avLst/>
          </a:prstGeom>
          <a:noFill/>
          <a:ln w="9525">
            <a:noFill/>
            <a:miter lim="800000"/>
            <a:headEnd/>
            <a:tailEnd/>
          </a:ln>
        </p:spPr>
        <p:txBody>
          <a:bodyPr>
            <a:spAutoFit/>
          </a:bodyPr>
          <a:lstStyle/>
          <a:p>
            <a:pPr defTabSz="3703638"/>
            <a:r>
              <a:rPr lang="sk-SK" sz="3400" b="1">
                <a:solidFill>
                  <a:srgbClr val="000000"/>
                </a:solidFill>
                <a:latin typeface="Arial Rounded MT Bold"/>
              </a:rPr>
              <a:t>Pavol Faško</a:t>
            </a:r>
            <a:r>
              <a:rPr lang="sk-SK" sz="3400" b="1" baseline="30000">
                <a:solidFill>
                  <a:srgbClr val="000000"/>
                </a:solidFill>
                <a:latin typeface="Arial Rounded MT Bold"/>
              </a:rPr>
              <a:t>1</a:t>
            </a:r>
            <a:r>
              <a:rPr lang="sk-SK" sz="3400" b="1">
                <a:solidFill>
                  <a:srgbClr val="000000"/>
                </a:solidFill>
                <a:latin typeface="Arial Rounded MT Bold"/>
              </a:rPr>
              <a:t> – </a:t>
            </a:r>
            <a:r>
              <a:rPr lang="sk-SK" sz="3400" b="1">
                <a:latin typeface="Arial Rounded MT Bold"/>
              </a:rPr>
              <a:t>Pavel Šťastný</a:t>
            </a:r>
            <a:r>
              <a:rPr lang="en-US" sz="3400" b="1" baseline="30000">
                <a:solidFill>
                  <a:srgbClr val="000000"/>
                </a:solidFill>
                <a:latin typeface="Arial Rounded MT Bold"/>
              </a:rPr>
              <a:t>1</a:t>
            </a:r>
            <a:r>
              <a:rPr lang="sk-SK" sz="3400" b="1">
                <a:solidFill>
                  <a:srgbClr val="000000"/>
                </a:solidFill>
                <a:latin typeface="Arial Rounded MT Bold"/>
              </a:rPr>
              <a:t> – Marek Švec</a:t>
            </a:r>
            <a:r>
              <a:rPr lang="sk-SK" sz="3400" b="1" baseline="30000">
                <a:solidFill>
                  <a:srgbClr val="000000"/>
                </a:solidFill>
                <a:latin typeface="Arial Rounded MT Bold"/>
              </a:rPr>
              <a:t>1</a:t>
            </a:r>
            <a:r>
              <a:rPr lang="sk-SK" sz="3400" b="1">
                <a:solidFill>
                  <a:srgbClr val="000000"/>
                </a:solidFill>
                <a:latin typeface="Arial Rounded MT Bold"/>
              </a:rPr>
              <a:t> – Peter Kajaba</a:t>
            </a:r>
            <a:r>
              <a:rPr lang="sk-SK" sz="3400" b="1" baseline="30000">
                <a:solidFill>
                  <a:srgbClr val="000000"/>
                </a:solidFill>
                <a:latin typeface="Arial Rounded MT Bold"/>
              </a:rPr>
              <a:t>1</a:t>
            </a:r>
            <a:r>
              <a:rPr lang="sk-SK" sz="3400" b="1">
                <a:solidFill>
                  <a:srgbClr val="000000"/>
                </a:solidFill>
                <a:latin typeface="Arial Rounded MT Bold"/>
              </a:rPr>
              <a:t>   – Oliver B</a:t>
            </a:r>
            <a:r>
              <a:rPr lang="en-US" sz="3400" b="1">
                <a:solidFill>
                  <a:srgbClr val="000000"/>
                </a:solidFill>
                <a:latin typeface="Arial Rounded MT Bold"/>
              </a:rPr>
              <a:t>ochn</a:t>
            </a:r>
            <a:r>
              <a:rPr lang="sk-SK" sz="3400" b="1">
                <a:solidFill>
                  <a:srgbClr val="000000"/>
                </a:solidFill>
                <a:latin typeface="Arial Rounded MT Bold"/>
              </a:rPr>
              <a:t>íč</a:t>
            </a:r>
            <a:r>
              <a:rPr lang="en-US" sz="3400" b="1">
                <a:solidFill>
                  <a:srgbClr val="000000"/>
                </a:solidFill>
                <a:latin typeface="Arial Rounded MT Bold"/>
              </a:rPr>
              <a:t>ek</a:t>
            </a:r>
            <a:r>
              <a:rPr lang="en-US" sz="3400" b="1" baseline="30000">
                <a:solidFill>
                  <a:srgbClr val="000000"/>
                </a:solidFill>
                <a:latin typeface="Arial Rounded MT Bold"/>
              </a:rPr>
              <a:t>1</a:t>
            </a:r>
            <a:r>
              <a:rPr lang="sk-SK" sz="3400" b="1">
                <a:solidFill>
                  <a:srgbClr val="000000"/>
                </a:solidFill>
                <a:latin typeface="Arial Rounded MT Bold"/>
              </a:rPr>
              <a:t>  </a:t>
            </a:r>
            <a:endParaRPr lang="sk-SK" sz="3400" b="1" baseline="30000">
              <a:solidFill>
                <a:srgbClr val="000000"/>
              </a:solidFill>
              <a:latin typeface="Arial Rounded MT Bold"/>
            </a:endParaRPr>
          </a:p>
        </p:txBody>
      </p:sp>
      <p:sp>
        <p:nvSpPr>
          <p:cNvPr id="14374" name="Text Box 20"/>
          <p:cNvSpPr txBox="1">
            <a:spLocks noChangeArrowheads="1"/>
          </p:cNvSpPr>
          <p:nvPr/>
        </p:nvSpPr>
        <p:spPr bwMode="auto">
          <a:xfrm>
            <a:off x="431800" y="5000625"/>
            <a:ext cx="8424863" cy="400050"/>
          </a:xfrm>
          <a:prstGeom prst="rect">
            <a:avLst/>
          </a:prstGeom>
          <a:noFill/>
          <a:ln w="9525">
            <a:noFill/>
            <a:miter lim="800000"/>
            <a:headEnd/>
            <a:tailEnd/>
          </a:ln>
        </p:spPr>
        <p:txBody>
          <a:bodyPr>
            <a:spAutoFit/>
          </a:bodyPr>
          <a:lstStyle/>
          <a:p>
            <a:pPr marL="342900" indent="-342900" defTabSz="3703638"/>
            <a:r>
              <a:rPr lang="sk-SK" sz="2000" b="1">
                <a:latin typeface="Arial Rounded MT Bold"/>
              </a:rPr>
              <a:t>(1) Slovak hydrometeorological institute  Bratislava,  Slovakia</a:t>
            </a:r>
            <a:endParaRPr lang="sk-SK" sz="2000"/>
          </a:p>
        </p:txBody>
      </p:sp>
      <p:sp>
        <p:nvSpPr>
          <p:cNvPr id="14375" name="Rectangle 9"/>
          <p:cNvSpPr>
            <a:spLocks noChangeArrowheads="1"/>
          </p:cNvSpPr>
          <p:nvPr/>
        </p:nvSpPr>
        <p:spPr bwMode="auto">
          <a:xfrm>
            <a:off x="306388" y="6697663"/>
            <a:ext cx="24607837" cy="3382962"/>
          </a:xfrm>
          <a:prstGeom prst="rect">
            <a:avLst/>
          </a:prstGeom>
          <a:noFill/>
          <a:ln w="25400">
            <a:solidFill>
              <a:srgbClr val="EAEAEA"/>
            </a:solidFill>
            <a:miter lim="800000"/>
            <a:headEnd/>
            <a:tailEnd/>
          </a:ln>
        </p:spPr>
        <p:txBody>
          <a:bodyPr wrap="none" anchor="ctr"/>
          <a:lstStyle/>
          <a:p>
            <a:endParaRPr lang="cs-CZ"/>
          </a:p>
        </p:txBody>
      </p:sp>
      <p:sp>
        <p:nvSpPr>
          <p:cNvPr id="14376" name="Rectangle 7"/>
          <p:cNvSpPr>
            <a:spLocks noChangeArrowheads="1"/>
          </p:cNvSpPr>
          <p:nvPr/>
        </p:nvSpPr>
        <p:spPr bwMode="auto">
          <a:xfrm>
            <a:off x="0" y="5689600"/>
            <a:ext cx="12385675" cy="960438"/>
          </a:xfrm>
          <a:prstGeom prst="rect">
            <a:avLst/>
          </a:prstGeom>
          <a:noFill/>
          <a:ln w="9525">
            <a:noFill/>
            <a:miter lim="800000"/>
            <a:headEnd/>
            <a:tailEnd/>
          </a:ln>
        </p:spPr>
        <p:txBody>
          <a:bodyPr wrap="none" lIns="293906" tIns="146953" rIns="293906" bIns="146953" anchor="ctr"/>
          <a:lstStyle/>
          <a:p>
            <a:pPr defTabSz="2938463"/>
            <a:r>
              <a:rPr lang="sk-SK" sz="3900" b="1">
                <a:solidFill>
                  <a:schemeClr val="bg1"/>
                </a:solidFill>
                <a:latin typeface="Arial Rounded MT Bold"/>
              </a:rPr>
              <a:t> ABSTRACT</a:t>
            </a:r>
          </a:p>
        </p:txBody>
      </p:sp>
      <p:sp>
        <p:nvSpPr>
          <p:cNvPr id="14377" name="Text Box 14"/>
          <p:cNvSpPr txBox="1">
            <a:spLocks noChangeArrowheads="1"/>
          </p:cNvSpPr>
          <p:nvPr/>
        </p:nvSpPr>
        <p:spPr bwMode="auto">
          <a:xfrm>
            <a:off x="431800" y="6821488"/>
            <a:ext cx="24339550" cy="3648075"/>
          </a:xfrm>
          <a:prstGeom prst="rect">
            <a:avLst/>
          </a:prstGeom>
          <a:noFill/>
          <a:ln w="9525">
            <a:noFill/>
            <a:miter lim="800000"/>
            <a:headEnd/>
            <a:tailEnd/>
          </a:ln>
        </p:spPr>
        <p:txBody>
          <a:bodyPr>
            <a:spAutoFit/>
          </a:bodyPr>
          <a:lstStyle/>
          <a:p>
            <a:pPr algn="just" defTabSz="3703638" eaLnBrk="0" hangingPunct="0">
              <a:lnSpc>
                <a:spcPts val="2700"/>
              </a:lnSpc>
            </a:pPr>
            <a:r>
              <a:rPr lang="en-US" sz="2100"/>
              <a:t>Rise of the air temperature due to climate change in recent decades is very clear. When comparing the long-term average air temperature in the period 1951-1980 with the 1981-2010 period, the warming in the last thirty years was most noticable in January, May and summer months, while adequately to this average temperatures of individual seasons increased as well as the values of average annual air temperature. The period from March to September in 2012, was the warmest seven-month period in Hurbanovo from the beginning of meteorological measurements at this meteorological station since 1871. This fact was also reflected in other characteristics of the air temperature in Slovakia. The average monthly air temperatures in the last 25 years know represent the warmest months from the mid-20th century. This is also reflected in the trends of the average monthly, seasonal and annual air temperatures, which are in the charts expressed by fourth degree polynomial. These tendencies weren’t recorded just within the warmest regions of southwestern Slovakia (represented by station Hurbanovo), but throughout its entire territory, including the high mountain locations (represented by station Lomincký štít). The year 2012 was one of the warmest years in the history of meteorological measurements in Slovakia, however in addition to a period with several months with above-average air temperatures,  there was one particularly frosty short period during the end of January and in the first half of February 2012. This trend may indicate an increased risk of higher fluctuations of the air temperature in the future.</a:t>
            </a:r>
          </a:p>
          <a:p>
            <a:pPr algn="just" defTabSz="3703638"/>
            <a:endParaRPr lang="sk-SK" sz="2100"/>
          </a:p>
        </p:txBody>
      </p:sp>
      <p:sp>
        <p:nvSpPr>
          <p:cNvPr id="14378" name="Text Box 14"/>
          <p:cNvSpPr txBox="1">
            <a:spLocks noChangeArrowheads="1"/>
          </p:cNvSpPr>
          <p:nvPr/>
        </p:nvSpPr>
        <p:spPr bwMode="auto">
          <a:xfrm>
            <a:off x="6192838" y="16932275"/>
            <a:ext cx="18870612" cy="354013"/>
          </a:xfrm>
          <a:prstGeom prst="rect">
            <a:avLst/>
          </a:prstGeom>
          <a:noFill/>
          <a:ln w="9525">
            <a:noFill/>
            <a:miter lim="800000"/>
            <a:headEnd/>
            <a:tailEnd/>
          </a:ln>
        </p:spPr>
        <p:txBody>
          <a:bodyPr>
            <a:spAutoFit/>
          </a:bodyPr>
          <a:lstStyle/>
          <a:p>
            <a:pPr algn="just" defTabSz="3703638"/>
            <a:r>
              <a:rPr lang="en-US" sz="1700" b="1"/>
              <a:t>Fig</a:t>
            </a:r>
            <a:r>
              <a:rPr lang="sk-SK" sz="1700" b="1"/>
              <a:t>. 1</a:t>
            </a:r>
            <a:r>
              <a:rPr lang="sk-SK" sz="1700"/>
              <a:t> </a:t>
            </a:r>
            <a:r>
              <a:rPr lang="en-US" sz="1700"/>
              <a:t>The average monthly air temperature in different months of the year at selected meteorological stations since </a:t>
            </a:r>
            <a:r>
              <a:rPr lang="sk-SK" sz="1700"/>
              <a:t>1951 </a:t>
            </a:r>
          </a:p>
        </p:txBody>
      </p:sp>
      <p:sp>
        <p:nvSpPr>
          <p:cNvPr id="14379" name="Rectangle 9"/>
          <p:cNvSpPr>
            <a:spLocks noChangeArrowheads="1"/>
          </p:cNvSpPr>
          <p:nvPr/>
        </p:nvSpPr>
        <p:spPr bwMode="auto">
          <a:xfrm>
            <a:off x="6192838" y="11645900"/>
            <a:ext cx="18721387" cy="5256213"/>
          </a:xfrm>
          <a:prstGeom prst="rect">
            <a:avLst/>
          </a:prstGeom>
          <a:noFill/>
          <a:ln w="25400">
            <a:solidFill>
              <a:srgbClr val="EAEAEA"/>
            </a:solidFill>
            <a:miter lim="800000"/>
            <a:headEnd/>
            <a:tailEnd/>
          </a:ln>
        </p:spPr>
        <p:txBody>
          <a:bodyPr wrap="none" anchor="ctr"/>
          <a:lstStyle/>
          <a:p>
            <a:endParaRPr lang="cs-CZ"/>
          </a:p>
        </p:txBody>
      </p:sp>
      <p:sp>
        <p:nvSpPr>
          <p:cNvPr id="66" name="Text Box 14"/>
          <p:cNvSpPr txBox="1">
            <a:spLocks noChangeArrowheads="1"/>
          </p:cNvSpPr>
          <p:nvPr/>
        </p:nvSpPr>
        <p:spPr bwMode="auto">
          <a:xfrm>
            <a:off x="274638" y="11593513"/>
            <a:ext cx="5557837" cy="18845212"/>
          </a:xfrm>
          <a:prstGeom prst="rect">
            <a:avLst/>
          </a:prstGeom>
          <a:noFill/>
          <a:ln>
            <a:noFill/>
          </a:ln>
          <a:extLst>
            <a:ext uri="{909E8E84-426E-40DD-AFC4-6F175D3DCCD1}"/>
            <a:ext uri="{91240B29-F687-4F45-9708-019B960494DF}"/>
          </a:extLst>
        </p:spPr>
        <p:txBody>
          <a:bodyPr>
            <a:spAutoFit/>
          </a:bodyPr>
          <a:lstStyle>
            <a:lvl1pPr defTabSz="3703638" eaLnBrk="0" hangingPunct="0">
              <a:defRPr sz="7300">
                <a:solidFill>
                  <a:schemeClr val="tx1"/>
                </a:solidFill>
                <a:latin typeface="Arial" charset="0"/>
              </a:defRPr>
            </a:lvl1pPr>
            <a:lvl2pPr marL="742950" indent="-285750" defTabSz="3703638" eaLnBrk="0" hangingPunct="0">
              <a:defRPr sz="7300">
                <a:solidFill>
                  <a:schemeClr val="tx1"/>
                </a:solidFill>
                <a:latin typeface="Arial" charset="0"/>
              </a:defRPr>
            </a:lvl2pPr>
            <a:lvl3pPr marL="1143000" indent="-228600" defTabSz="3703638" eaLnBrk="0" hangingPunct="0">
              <a:defRPr sz="7300">
                <a:solidFill>
                  <a:schemeClr val="tx1"/>
                </a:solidFill>
                <a:latin typeface="Arial" charset="0"/>
              </a:defRPr>
            </a:lvl3pPr>
            <a:lvl4pPr marL="1600200" indent="-228600" defTabSz="3703638" eaLnBrk="0" hangingPunct="0">
              <a:defRPr sz="7300">
                <a:solidFill>
                  <a:schemeClr val="tx1"/>
                </a:solidFill>
                <a:latin typeface="Arial" charset="0"/>
              </a:defRPr>
            </a:lvl4pPr>
            <a:lvl5pPr marL="2057400" indent="-228600" defTabSz="3703638" eaLnBrk="0" hangingPunct="0">
              <a:defRPr sz="7300">
                <a:solidFill>
                  <a:schemeClr val="tx1"/>
                </a:solidFill>
                <a:latin typeface="Arial" charset="0"/>
              </a:defRPr>
            </a:lvl5pPr>
            <a:lvl6pPr marL="2514600" indent="-228600" defTabSz="3703638" eaLnBrk="0" fontAlgn="base" hangingPunct="0">
              <a:spcBef>
                <a:spcPct val="0"/>
              </a:spcBef>
              <a:spcAft>
                <a:spcPct val="0"/>
              </a:spcAft>
              <a:defRPr sz="7300">
                <a:solidFill>
                  <a:schemeClr val="tx1"/>
                </a:solidFill>
                <a:latin typeface="Arial" charset="0"/>
              </a:defRPr>
            </a:lvl6pPr>
            <a:lvl7pPr marL="2971800" indent="-228600" defTabSz="3703638" eaLnBrk="0" fontAlgn="base" hangingPunct="0">
              <a:spcBef>
                <a:spcPct val="0"/>
              </a:spcBef>
              <a:spcAft>
                <a:spcPct val="0"/>
              </a:spcAft>
              <a:defRPr sz="7300">
                <a:solidFill>
                  <a:schemeClr val="tx1"/>
                </a:solidFill>
                <a:latin typeface="Arial" charset="0"/>
              </a:defRPr>
            </a:lvl7pPr>
            <a:lvl8pPr marL="3429000" indent="-228600" defTabSz="3703638" eaLnBrk="0" fontAlgn="base" hangingPunct="0">
              <a:spcBef>
                <a:spcPct val="0"/>
              </a:spcBef>
              <a:spcAft>
                <a:spcPct val="0"/>
              </a:spcAft>
              <a:defRPr sz="7300">
                <a:solidFill>
                  <a:schemeClr val="tx1"/>
                </a:solidFill>
                <a:latin typeface="Arial" charset="0"/>
              </a:defRPr>
            </a:lvl8pPr>
            <a:lvl9pPr marL="3886200" indent="-228600" defTabSz="3703638" eaLnBrk="0" fontAlgn="base" hangingPunct="0">
              <a:spcBef>
                <a:spcPct val="0"/>
              </a:spcBef>
              <a:spcAft>
                <a:spcPct val="0"/>
              </a:spcAft>
              <a:defRPr sz="7300">
                <a:solidFill>
                  <a:schemeClr val="tx1"/>
                </a:solidFill>
                <a:latin typeface="Arial" charset="0"/>
              </a:defRPr>
            </a:lvl9pPr>
          </a:lstStyle>
          <a:p>
            <a:pPr algn="just">
              <a:lnSpc>
                <a:spcPts val="2400"/>
              </a:lnSpc>
              <a:defRPr/>
            </a:pPr>
            <a:r>
              <a:rPr lang="sk-SK" sz="1850" dirty="0" err="1"/>
              <a:t>The</a:t>
            </a:r>
            <a:r>
              <a:rPr lang="sk-SK" sz="1850" dirty="0"/>
              <a:t> </a:t>
            </a:r>
            <a:r>
              <a:rPr lang="sk-SK" sz="1850" dirty="0" err="1"/>
              <a:t>contents</a:t>
            </a:r>
            <a:r>
              <a:rPr lang="sk-SK" sz="1850" dirty="0"/>
              <a:t> </a:t>
            </a:r>
            <a:r>
              <a:rPr lang="sk-SK" sz="1850" dirty="0" err="1"/>
              <a:t>of</a:t>
            </a:r>
            <a:r>
              <a:rPr lang="sk-SK" sz="1850" dirty="0"/>
              <a:t> </a:t>
            </a:r>
            <a:r>
              <a:rPr lang="sk-SK" sz="1850" dirty="0" err="1"/>
              <a:t>the</a:t>
            </a:r>
            <a:r>
              <a:rPr lang="sk-SK" sz="1850" dirty="0"/>
              <a:t> </a:t>
            </a:r>
            <a:r>
              <a:rPr lang="sk-SK" sz="1850" dirty="0" err="1"/>
              <a:t>presented</a:t>
            </a:r>
            <a:r>
              <a:rPr lang="sk-SK" sz="1850" dirty="0"/>
              <a:t> </a:t>
            </a:r>
            <a:r>
              <a:rPr lang="sk-SK" sz="1850" dirty="0" err="1"/>
              <a:t>images</a:t>
            </a:r>
            <a:r>
              <a:rPr lang="sk-SK" sz="1850" dirty="0"/>
              <a:t> show </a:t>
            </a:r>
            <a:r>
              <a:rPr lang="sk-SK" sz="1850" dirty="0" err="1"/>
              <a:t>that</a:t>
            </a:r>
            <a:r>
              <a:rPr lang="sk-SK" sz="1850" dirty="0"/>
              <a:t> in </a:t>
            </a:r>
            <a:r>
              <a:rPr lang="sk-SK" sz="1850" dirty="0" err="1"/>
              <a:t>the</a:t>
            </a:r>
            <a:r>
              <a:rPr lang="sk-SK" sz="1850" dirty="0"/>
              <a:t> </a:t>
            </a:r>
            <a:r>
              <a:rPr lang="sk-SK" sz="1850" dirty="0" err="1"/>
              <a:t>time</a:t>
            </a:r>
            <a:r>
              <a:rPr lang="sk-SK" sz="1850" dirty="0"/>
              <a:t> </a:t>
            </a:r>
            <a:r>
              <a:rPr lang="sk-SK" sz="1850" dirty="0" err="1"/>
              <a:t>series</a:t>
            </a:r>
            <a:r>
              <a:rPr lang="sk-SK" sz="1850" dirty="0"/>
              <a:t> </a:t>
            </a:r>
            <a:r>
              <a:rPr lang="sk-SK" sz="1850" dirty="0" err="1"/>
              <a:t>of</a:t>
            </a:r>
            <a:r>
              <a:rPr lang="sk-SK" sz="1850" dirty="0"/>
              <a:t> </a:t>
            </a:r>
            <a:r>
              <a:rPr lang="sk-SK" sz="1850" dirty="0" err="1"/>
              <a:t>average</a:t>
            </a:r>
            <a:r>
              <a:rPr lang="sk-SK" sz="1850" dirty="0"/>
              <a:t> </a:t>
            </a:r>
            <a:r>
              <a:rPr lang="sk-SK" sz="1850" dirty="0" err="1"/>
              <a:t>monthly</a:t>
            </a:r>
            <a:r>
              <a:rPr lang="sk-SK" sz="1850" dirty="0"/>
              <a:t>, </a:t>
            </a:r>
            <a:r>
              <a:rPr lang="sk-SK" sz="1850" dirty="0" err="1"/>
              <a:t>seasonal</a:t>
            </a:r>
            <a:r>
              <a:rPr lang="sk-SK" sz="1850" dirty="0"/>
              <a:t> and </a:t>
            </a:r>
            <a:r>
              <a:rPr lang="sk-SK" sz="1850" dirty="0" err="1"/>
              <a:t>annual</a:t>
            </a:r>
            <a:r>
              <a:rPr lang="sk-SK" sz="1850" dirty="0"/>
              <a:t> </a:t>
            </a:r>
            <a:r>
              <a:rPr lang="sk-SK" sz="1850" dirty="0" err="1"/>
              <a:t>air</a:t>
            </a:r>
            <a:r>
              <a:rPr lang="sk-SK" sz="1850" dirty="0"/>
              <a:t> </a:t>
            </a:r>
            <a:r>
              <a:rPr lang="sk-SK" sz="1850" dirty="0" err="1"/>
              <a:t>the</a:t>
            </a:r>
            <a:r>
              <a:rPr lang="sk-SK" sz="1850" dirty="0"/>
              <a:t> </a:t>
            </a:r>
            <a:r>
              <a:rPr lang="sk-SK" sz="1850" dirty="0" err="1"/>
              <a:t>greatest</a:t>
            </a:r>
            <a:r>
              <a:rPr lang="sk-SK" sz="1850" dirty="0"/>
              <a:t> </a:t>
            </a:r>
            <a:r>
              <a:rPr lang="sk-SK" sz="1850" dirty="0" err="1"/>
              <a:t>rises</a:t>
            </a:r>
            <a:r>
              <a:rPr lang="sk-SK" sz="1850" dirty="0"/>
              <a:t> in </a:t>
            </a:r>
            <a:r>
              <a:rPr lang="sk-SK" sz="1850" dirty="0" err="1"/>
              <a:t>values</a:t>
            </a:r>
            <a:r>
              <a:rPr lang="sk-SK" sz="1850" dirty="0"/>
              <a:t> ​​</a:t>
            </a:r>
            <a:r>
              <a:rPr lang="sk-SK" sz="1850" dirty="0" err="1"/>
              <a:t>of</a:t>
            </a:r>
            <a:r>
              <a:rPr lang="sk-SK" sz="1850" dirty="0"/>
              <a:t> </a:t>
            </a:r>
            <a:r>
              <a:rPr lang="sk-SK" sz="1850" dirty="0" err="1"/>
              <a:t>the</a:t>
            </a:r>
            <a:r>
              <a:rPr lang="sk-SK" sz="1850" dirty="0"/>
              <a:t> </a:t>
            </a:r>
            <a:r>
              <a:rPr lang="sk-SK" sz="1850" dirty="0" err="1"/>
              <a:t>average</a:t>
            </a:r>
            <a:r>
              <a:rPr lang="sk-SK" sz="1850" dirty="0"/>
              <a:t> </a:t>
            </a:r>
            <a:r>
              <a:rPr lang="sk-SK" sz="1850" dirty="0" err="1"/>
              <a:t>air</a:t>
            </a:r>
            <a:r>
              <a:rPr lang="sk-SK" sz="1850" dirty="0"/>
              <a:t> </a:t>
            </a:r>
            <a:r>
              <a:rPr lang="sk-SK" sz="1850" dirty="0" err="1"/>
              <a:t>temperature</a:t>
            </a:r>
            <a:r>
              <a:rPr lang="sk-SK" sz="1850" dirty="0"/>
              <a:t> </a:t>
            </a:r>
            <a:r>
              <a:rPr lang="sk-SK" sz="1850" dirty="0" err="1"/>
              <a:t>have</a:t>
            </a:r>
            <a:r>
              <a:rPr lang="sk-SK" sz="1850" dirty="0"/>
              <a:t> </a:t>
            </a:r>
            <a:r>
              <a:rPr lang="sk-SK" sz="1850" dirty="0" err="1"/>
              <a:t>been</a:t>
            </a:r>
            <a:r>
              <a:rPr lang="sk-SK" sz="1850" dirty="0"/>
              <a:t> </a:t>
            </a:r>
            <a:r>
              <a:rPr lang="sk-SK" sz="1850" dirty="0" err="1"/>
              <a:t>recorded</a:t>
            </a:r>
            <a:r>
              <a:rPr lang="sk-SK" sz="1850" dirty="0"/>
              <a:t> </a:t>
            </a:r>
            <a:r>
              <a:rPr lang="sk-SK" sz="1850" dirty="0" err="1"/>
              <a:t>since</a:t>
            </a:r>
            <a:r>
              <a:rPr lang="sk-SK" sz="1850" dirty="0"/>
              <a:t> </a:t>
            </a:r>
            <a:r>
              <a:rPr lang="sk-SK" sz="1850" dirty="0" err="1"/>
              <a:t>the</a:t>
            </a:r>
            <a:r>
              <a:rPr lang="sk-SK" sz="1850" dirty="0"/>
              <a:t> </a:t>
            </a:r>
            <a:r>
              <a:rPr lang="sk-SK" sz="1850" dirty="0" err="1"/>
              <a:t>beginning</a:t>
            </a:r>
            <a:r>
              <a:rPr lang="sk-SK" sz="1850" dirty="0"/>
              <a:t> </a:t>
            </a:r>
            <a:r>
              <a:rPr lang="sk-SK" sz="1850" dirty="0" err="1"/>
              <a:t>of</a:t>
            </a:r>
            <a:r>
              <a:rPr lang="sk-SK" sz="1850" dirty="0"/>
              <a:t> </a:t>
            </a:r>
            <a:r>
              <a:rPr lang="sk-SK" sz="1850" dirty="0" err="1"/>
              <a:t>the</a:t>
            </a:r>
            <a:r>
              <a:rPr lang="sk-SK" sz="1850" dirty="0"/>
              <a:t> 90</a:t>
            </a:r>
            <a:r>
              <a:rPr lang="sk-SK" sz="1850" i="1" dirty="0"/>
              <a:t>'</a:t>
            </a:r>
            <a:r>
              <a:rPr lang="sk-SK" sz="1850" dirty="0"/>
              <a:t>s </a:t>
            </a:r>
            <a:r>
              <a:rPr lang="sk-SK" sz="1850" dirty="0" err="1"/>
              <a:t>of</a:t>
            </a:r>
            <a:r>
              <a:rPr lang="sk-SK" sz="1850" dirty="0"/>
              <a:t> </a:t>
            </a:r>
            <a:r>
              <a:rPr lang="sk-SK" sz="1850" dirty="0" err="1"/>
              <a:t>the</a:t>
            </a:r>
            <a:r>
              <a:rPr lang="sk-SK" sz="1850" dirty="0"/>
              <a:t> 20th </a:t>
            </a:r>
            <a:r>
              <a:rPr lang="sk-SK" sz="1850" dirty="0" err="1"/>
              <a:t>century</a:t>
            </a:r>
            <a:r>
              <a:rPr lang="sk-SK" sz="1850" dirty="0"/>
              <a:t>. </a:t>
            </a:r>
            <a:r>
              <a:rPr lang="sk-SK" sz="1850" dirty="0" err="1"/>
              <a:t>This</a:t>
            </a:r>
            <a:r>
              <a:rPr lang="sk-SK" sz="1850" dirty="0"/>
              <a:t> trend </a:t>
            </a:r>
            <a:r>
              <a:rPr lang="sk-SK" sz="1850" dirty="0" err="1"/>
              <a:t>is</a:t>
            </a:r>
            <a:r>
              <a:rPr lang="sk-SK" sz="1850" dirty="0"/>
              <a:t> </a:t>
            </a:r>
            <a:r>
              <a:rPr lang="sk-SK" sz="1850" dirty="0" err="1"/>
              <a:t>not</a:t>
            </a:r>
            <a:r>
              <a:rPr lang="sk-SK" sz="1850" dirty="0"/>
              <a:t> </a:t>
            </a:r>
            <a:r>
              <a:rPr lang="sk-SK" sz="1850" dirty="0" err="1"/>
              <a:t>the</a:t>
            </a:r>
            <a:r>
              <a:rPr lang="sk-SK" sz="1850" dirty="0"/>
              <a:t> </a:t>
            </a:r>
            <a:r>
              <a:rPr lang="sk-SK" sz="1850" dirty="0" err="1"/>
              <a:t>same</a:t>
            </a:r>
            <a:r>
              <a:rPr lang="sk-SK" sz="1850" dirty="0"/>
              <a:t> in </a:t>
            </a:r>
            <a:r>
              <a:rPr lang="sk-SK" sz="1850" dirty="0" err="1"/>
              <a:t>all</a:t>
            </a:r>
            <a:r>
              <a:rPr lang="sk-SK" sz="1850" dirty="0"/>
              <a:t> </a:t>
            </a:r>
            <a:r>
              <a:rPr lang="sk-SK" sz="1850" dirty="0" err="1"/>
              <a:t>months</a:t>
            </a:r>
            <a:r>
              <a:rPr lang="sk-SK" sz="1850" dirty="0"/>
              <a:t> </a:t>
            </a:r>
            <a:r>
              <a:rPr lang="sk-SK" sz="1850" dirty="0" err="1"/>
              <a:t>of</a:t>
            </a:r>
            <a:r>
              <a:rPr lang="sk-SK" sz="1850" dirty="0"/>
              <a:t> </a:t>
            </a:r>
            <a:r>
              <a:rPr lang="sk-SK" sz="1850" dirty="0" err="1"/>
              <a:t>the</a:t>
            </a:r>
            <a:r>
              <a:rPr lang="sk-SK" sz="1850" dirty="0"/>
              <a:t> </a:t>
            </a:r>
            <a:r>
              <a:rPr lang="sk-SK" sz="1850" dirty="0" err="1"/>
              <a:t>year</a:t>
            </a:r>
            <a:r>
              <a:rPr lang="sk-SK" sz="1850" dirty="0"/>
              <a:t> and in </a:t>
            </a:r>
            <a:r>
              <a:rPr lang="sk-SK" sz="1850" dirty="0" err="1"/>
              <a:t>all</a:t>
            </a:r>
            <a:r>
              <a:rPr lang="sk-SK" sz="1850" dirty="0"/>
              <a:t> 4 </a:t>
            </a:r>
            <a:r>
              <a:rPr lang="sk-SK" sz="1850" dirty="0" err="1"/>
              <a:t>seasons</a:t>
            </a:r>
            <a:r>
              <a:rPr lang="sk-SK" sz="1850" dirty="0"/>
              <a:t>. </a:t>
            </a:r>
            <a:r>
              <a:rPr lang="sk-SK" sz="1850" dirty="0" err="1"/>
              <a:t>Good</a:t>
            </a:r>
            <a:r>
              <a:rPr lang="sk-SK" sz="1850" dirty="0"/>
              <a:t> </a:t>
            </a:r>
            <a:r>
              <a:rPr lang="sk-SK" sz="1850" dirty="0" err="1"/>
              <a:t>examples</a:t>
            </a:r>
            <a:r>
              <a:rPr lang="sk-SK" sz="1850" dirty="0"/>
              <a:t> are </a:t>
            </a:r>
            <a:r>
              <a:rPr lang="sk-SK" sz="1850" dirty="0" err="1"/>
              <a:t>the</a:t>
            </a:r>
            <a:r>
              <a:rPr lang="sk-SK" sz="1850" dirty="0"/>
              <a:t> </a:t>
            </a:r>
            <a:r>
              <a:rPr lang="sk-SK" sz="1850" dirty="0" err="1"/>
              <a:t>months</a:t>
            </a:r>
            <a:r>
              <a:rPr lang="sk-SK" sz="1850" dirty="0"/>
              <a:t> </a:t>
            </a:r>
            <a:r>
              <a:rPr lang="sk-SK" sz="1850" dirty="0" err="1"/>
              <a:t>of</a:t>
            </a:r>
            <a:r>
              <a:rPr lang="sk-SK" sz="1850" dirty="0"/>
              <a:t> November and December, in </a:t>
            </a:r>
            <a:r>
              <a:rPr lang="sk-SK" sz="1850" dirty="0" err="1"/>
              <a:t>which</a:t>
            </a:r>
            <a:r>
              <a:rPr lang="sk-SK" sz="1850" dirty="0"/>
              <a:t> </a:t>
            </a:r>
            <a:r>
              <a:rPr lang="sk-SK" sz="1850" dirty="0" err="1"/>
              <a:t>the</a:t>
            </a:r>
            <a:r>
              <a:rPr lang="sk-SK" sz="1850" dirty="0"/>
              <a:t> </a:t>
            </a:r>
            <a:r>
              <a:rPr lang="sk-SK" sz="1850" dirty="0" err="1"/>
              <a:t>air</a:t>
            </a:r>
            <a:r>
              <a:rPr lang="sk-SK" sz="1850" dirty="0"/>
              <a:t> </a:t>
            </a:r>
            <a:r>
              <a:rPr lang="sk-SK" sz="1850" dirty="0" err="1"/>
              <a:t>temperature</a:t>
            </a:r>
            <a:r>
              <a:rPr lang="sk-SK" sz="1850" dirty="0"/>
              <a:t> trend in Hurbanovo (</a:t>
            </a:r>
            <a:r>
              <a:rPr lang="sk-SK" sz="1850" dirty="0" err="1"/>
              <a:t>but</a:t>
            </a:r>
            <a:r>
              <a:rPr lang="sk-SK" sz="1850" dirty="0"/>
              <a:t> </a:t>
            </a:r>
            <a:r>
              <a:rPr lang="sk-SK" sz="1850" dirty="0" err="1"/>
              <a:t>also</a:t>
            </a:r>
            <a:r>
              <a:rPr lang="sk-SK" sz="1850" dirty="0"/>
              <a:t> </a:t>
            </a:r>
            <a:r>
              <a:rPr lang="sk-SK" sz="1850" dirty="0" err="1"/>
              <a:t>at</a:t>
            </a:r>
            <a:r>
              <a:rPr lang="sk-SK" sz="1850" dirty="0"/>
              <a:t> </a:t>
            </a:r>
            <a:r>
              <a:rPr lang="sk-SK" sz="1850" dirty="0" err="1"/>
              <a:t>other</a:t>
            </a:r>
            <a:r>
              <a:rPr lang="sk-SK" sz="1850" dirty="0"/>
              <a:t> </a:t>
            </a:r>
            <a:r>
              <a:rPr lang="sk-SK" sz="1850" dirty="0" err="1"/>
              <a:t>locations</a:t>
            </a:r>
            <a:r>
              <a:rPr lang="sk-SK" sz="1850" dirty="0"/>
              <a:t> </a:t>
            </a:r>
            <a:r>
              <a:rPr lang="sk-SK" sz="1850" dirty="0" err="1"/>
              <a:t>within</a:t>
            </a:r>
            <a:r>
              <a:rPr lang="sk-SK" sz="1850" dirty="0"/>
              <a:t> Slovakia) </a:t>
            </a:r>
            <a:r>
              <a:rPr lang="sk-SK" sz="1850" dirty="0" err="1"/>
              <a:t>is</a:t>
            </a:r>
            <a:r>
              <a:rPr lang="sk-SK" sz="1850" dirty="0"/>
              <a:t> </a:t>
            </a:r>
            <a:r>
              <a:rPr lang="sk-SK" sz="1850" dirty="0" err="1"/>
              <a:t>rather</a:t>
            </a:r>
            <a:r>
              <a:rPr lang="sk-SK" sz="1850" dirty="0"/>
              <a:t> </a:t>
            </a:r>
            <a:r>
              <a:rPr lang="sk-SK" sz="1850" dirty="0" err="1"/>
              <a:t>indifferent</a:t>
            </a:r>
            <a:r>
              <a:rPr lang="sk-SK" sz="1850" dirty="0"/>
              <a:t>. </a:t>
            </a:r>
            <a:r>
              <a:rPr lang="sk-SK" sz="1850" dirty="0" err="1"/>
              <a:t>The</a:t>
            </a:r>
            <a:r>
              <a:rPr lang="sk-SK" sz="1850" dirty="0"/>
              <a:t> rate </a:t>
            </a:r>
            <a:r>
              <a:rPr lang="sk-SK" sz="1850" dirty="0" err="1"/>
              <a:t>of</a:t>
            </a:r>
            <a:r>
              <a:rPr lang="sk-SK" sz="1850" dirty="0"/>
              <a:t> </a:t>
            </a:r>
            <a:r>
              <a:rPr lang="sk-SK" sz="1850" dirty="0" err="1"/>
              <a:t>increase</a:t>
            </a:r>
            <a:r>
              <a:rPr lang="sk-SK" sz="1850" dirty="0"/>
              <a:t> </a:t>
            </a:r>
            <a:r>
              <a:rPr lang="sk-SK" sz="1850" dirty="0" err="1"/>
              <a:t>of</a:t>
            </a:r>
            <a:r>
              <a:rPr lang="sk-SK" sz="1850" dirty="0"/>
              <a:t> </a:t>
            </a:r>
            <a:r>
              <a:rPr lang="sk-SK" sz="1850" dirty="0" err="1"/>
              <a:t>average</a:t>
            </a:r>
            <a:r>
              <a:rPr lang="sk-SK" sz="1850" dirty="0"/>
              <a:t> </a:t>
            </a:r>
            <a:r>
              <a:rPr lang="sk-SK" sz="1850" dirty="0" err="1"/>
              <a:t>air</a:t>
            </a:r>
            <a:r>
              <a:rPr lang="sk-SK" sz="1850" dirty="0"/>
              <a:t> </a:t>
            </a:r>
            <a:r>
              <a:rPr lang="sk-SK" sz="1850" dirty="0" err="1"/>
              <a:t>temperature</a:t>
            </a:r>
            <a:r>
              <a:rPr lang="sk-SK" sz="1850" dirty="0"/>
              <a:t> has </a:t>
            </a:r>
            <a:r>
              <a:rPr lang="sk-SK" sz="1850" dirty="0" err="1"/>
              <a:t>approximately</a:t>
            </a:r>
            <a:r>
              <a:rPr lang="sk-SK" sz="1850" dirty="0"/>
              <a:t> in </a:t>
            </a:r>
            <a:r>
              <a:rPr lang="sk-SK" sz="1850" dirty="0" err="1"/>
              <a:t>the</a:t>
            </a:r>
            <a:r>
              <a:rPr lang="sk-SK" sz="1850" dirty="0"/>
              <a:t> </a:t>
            </a:r>
            <a:r>
              <a:rPr lang="sk-SK" sz="1850" dirty="0" err="1"/>
              <a:t>last</a:t>
            </a:r>
            <a:r>
              <a:rPr lang="sk-SK" sz="1850" dirty="0"/>
              <a:t> </a:t>
            </a:r>
            <a:r>
              <a:rPr lang="sk-SK" sz="1850" dirty="0" err="1"/>
              <a:t>two</a:t>
            </a:r>
            <a:r>
              <a:rPr lang="sk-SK" sz="1850" dirty="0"/>
              <a:t> </a:t>
            </a:r>
            <a:r>
              <a:rPr lang="sk-SK" sz="1850" dirty="0" err="1"/>
              <a:t>decades</a:t>
            </a:r>
            <a:r>
              <a:rPr lang="sk-SK" sz="1850" dirty="0"/>
              <a:t> </a:t>
            </a:r>
            <a:r>
              <a:rPr lang="sk-SK" sz="1850" dirty="0" err="1"/>
              <a:t>also</a:t>
            </a:r>
            <a:r>
              <a:rPr lang="sk-SK" sz="1850" dirty="0"/>
              <a:t> </a:t>
            </a:r>
            <a:r>
              <a:rPr lang="sk-SK" sz="1850" dirty="0" err="1"/>
              <a:t>some</a:t>
            </a:r>
            <a:r>
              <a:rPr lang="sk-SK" sz="1850" dirty="0"/>
              <a:t> </a:t>
            </a:r>
            <a:r>
              <a:rPr lang="sk-SK" sz="1850" dirty="0" err="1"/>
              <a:t>regional</a:t>
            </a:r>
            <a:r>
              <a:rPr lang="sk-SK" sz="1850" dirty="0"/>
              <a:t> </a:t>
            </a:r>
            <a:r>
              <a:rPr lang="sk-SK" sz="1850" dirty="0" err="1"/>
              <a:t>aspects</a:t>
            </a:r>
            <a:r>
              <a:rPr lang="sk-SK" sz="1850" dirty="0"/>
              <a:t>. </a:t>
            </a:r>
            <a:r>
              <a:rPr lang="sk-SK" sz="1850" dirty="0" err="1"/>
              <a:t>This</a:t>
            </a:r>
            <a:r>
              <a:rPr lang="sk-SK" sz="1850" dirty="0"/>
              <a:t> </a:t>
            </a:r>
            <a:r>
              <a:rPr lang="sk-SK" sz="1850" dirty="0" err="1"/>
              <a:t>increase</a:t>
            </a:r>
            <a:r>
              <a:rPr lang="sk-SK" sz="1850" dirty="0"/>
              <a:t> </a:t>
            </a:r>
            <a:r>
              <a:rPr lang="sk-SK" sz="1850" dirty="0" err="1"/>
              <a:t>is</a:t>
            </a:r>
            <a:r>
              <a:rPr lang="sk-SK" sz="1850" dirty="0"/>
              <a:t> </a:t>
            </a:r>
            <a:r>
              <a:rPr lang="sk-SK" sz="1850" dirty="0" err="1"/>
              <a:t>relatively</a:t>
            </a:r>
            <a:r>
              <a:rPr lang="sk-SK" sz="1850" dirty="0"/>
              <a:t> </a:t>
            </a:r>
            <a:r>
              <a:rPr lang="sk-SK" sz="1850" dirty="0" err="1"/>
              <a:t>less</a:t>
            </a:r>
            <a:r>
              <a:rPr lang="sk-SK" sz="1850" dirty="0"/>
              <a:t> </a:t>
            </a:r>
            <a:r>
              <a:rPr lang="sk-SK" sz="1850" dirty="0" err="1"/>
              <a:t>apparent</a:t>
            </a:r>
            <a:r>
              <a:rPr lang="sk-SK" sz="1850" dirty="0"/>
              <a:t> in </a:t>
            </a:r>
            <a:r>
              <a:rPr lang="sk-SK" sz="1850" dirty="0" err="1"/>
              <a:t>southwestern</a:t>
            </a:r>
            <a:r>
              <a:rPr lang="sk-SK" sz="1850" dirty="0"/>
              <a:t> Slovakia and </a:t>
            </a:r>
            <a:r>
              <a:rPr lang="sk-SK" sz="1850" dirty="0" err="1"/>
              <a:t>conversely</a:t>
            </a:r>
            <a:r>
              <a:rPr lang="sk-SK" sz="1850" dirty="0"/>
              <a:t> </a:t>
            </a:r>
            <a:r>
              <a:rPr lang="sk-SK" sz="1850" dirty="0" err="1"/>
              <a:t>it</a:t>
            </a:r>
            <a:r>
              <a:rPr lang="sk-SK" sz="1850" i="1" dirty="0" err="1"/>
              <a:t>'</a:t>
            </a:r>
            <a:r>
              <a:rPr lang="sk-SK" sz="1850" dirty="0" err="1"/>
              <a:t>s</a:t>
            </a:r>
            <a:r>
              <a:rPr lang="sk-SK" sz="1850" dirty="0"/>
              <a:t> more </a:t>
            </a:r>
            <a:r>
              <a:rPr lang="sk-SK" sz="1850" dirty="0" err="1"/>
              <a:t>significant</a:t>
            </a:r>
            <a:r>
              <a:rPr lang="sk-SK" sz="1850" dirty="0"/>
              <a:t> in </a:t>
            </a:r>
            <a:r>
              <a:rPr lang="sk-SK" sz="1850" dirty="0" err="1"/>
              <a:t>the</a:t>
            </a:r>
            <a:r>
              <a:rPr lang="sk-SK" sz="1850" dirty="0"/>
              <a:t> </a:t>
            </a:r>
            <a:r>
              <a:rPr lang="sk-SK" sz="1850" dirty="0" err="1"/>
              <a:t>valleys</a:t>
            </a:r>
            <a:r>
              <a:rPr lang="sk-SK" sz="1850" dirty="0"/>
              <a:t> </a:t>
            </a:r>
            <a:r>
              <a:rPr lang="sk-SK" sz="1850" dirty="0" err="1"/>
              <a:t>of</a:t>
            </a:r>
            <a:r>
              <a:rPr lang="sk-SK" sz="1850" dirty="0"/>
              <a:t> </a:t>
            </a:r>
            <a:r>
              <a:rPr lang="sk-SK" sz="1850" dirty="0" err="1"/>
              <a:t>central</a:t>
            </a:r>
            <a:r>
              <a:rPr lang="sk-SK" sz="1850" dirty="0"/>
              <a:t> Slovakia or in </a:t>
            </a:r>
            <a:r>
              <a:rPr lang="sk-SK" sz="1850" dirty="0" err="1"/>
              <a:t>the</a:t>
            </a:r>
            <a:r>
              <a:rPr lang="sk-SK" sz="1850" dirty="0"/>
              <a:t> </a:t>
            </a:r>
            <a:r>
              <a:rPr lang="sk-SK" sz="1850" dirty="0" err="1"/>
              <a:t>eastern</a:t>
            </a:r>
            <a:r>
              <a:rPr lang="sk-SK" sz="1850" dirty="0"/>
              <a:t> Slovakia. </a:t>
            </a:r>
            <a:r>
              <a:rPr lang="sk-SK" sz="1850" dirty="0" err="1"/>
              <a:t>The</a:t>
            </a:r>
            <a:r>
              <a:rPr lang="sk-SK" sz="1850" dirty="0"/>
              <a:t> </a:t>
            </a:r>
            <a:r>
              <a:rPr lang="sk-SK" sz="1850" dirty="0" err="1"/>
              <a:t>effects</a:t>
            </a:r>
            <a:r>
              <a:rPr lang="sk-SK" sz="1850" dirty="0"/>
              <a:t> </a:t>
            </a:r>
            <a:r>
              <a:rPr lang="sk-SK" sz="1850" dirty="0" err="1"/>
              <a:t>of</a:t>
            </a:r>
            <a:r>
              <a:rPr lang="sk-SK" sz="1850" dirty="0"/>
              <a:t> </a:t>
            </a:r>
            <a:r>
              <a:rPr lang="sk-SK" sz="1850" dirty="0" err="1"/>
              <a:t>global</a:t>
            </a:r>
            <a:r>
              <a:rPr lang="sk-SK" sz="1850" dirty="0"/>
              <a:t> </a:t>
            </a:r>
            <a:r>
              <a:rPr lang="sk-SK" sz="1850" dirty="0" err="1"/>
              <a:t>warming</a:t>
            </a:r>
            <a:r>
              <a:rPr lang="sk-SK" sz="1850" dirty="0"/>
              <a:t> </a:t>
            </a:r>
            <a:r>
              <a:rPr lang="sk-SK" sz="1850" dirty="0" err="1"/>
              <a:t>before</a:t>
            </a:r>
            <a:r>
              <a:rPr lang="sk-SK" sz="1850" dirty="0"/>
              <a:t> </a:t>
            </a:r>
            <a:r>
              <a:rPr lang="sk-SK" sz="1850" dirty="0" err="1"/>
              <a:t>the</a:t>
            </a:r>
            <a:r>
              <a:rPr lang="sk-SK" sz="1850" dirty="0"/>
              <a:t> </a:t>
            </a:r>
            <a:r>
              <a:rPr lang="sk-SK" sz="1850" dirty="0" err="1"/>
              <a:t>last</a:t>
            </a:r>
            <a:r>
              <a:rPr lang="sk-SK" sz="1850" dirty="0"/>
              <a:t> </a:t>
            </a:r>
            <a:r>
              <a:rPr lang="sk-SK" sz="1850" dirty="0" err="1"/>
              <a:t>decade</a:t>
            </a:r>
            <a:r>
              <a:rPr lang="sk-SK" sz="1850" dirty="0"/>
              <a:t> </a:t>
            </a:r>
            <a:r>
              <a:rPr lang="sk-SK" sz="1850" dirty="0" err="1"/>
              <a:t>of</a:t>
            </a:r>
            <a:r>
              <a:rPr lang="sk-SK" sz="1850" dirty="0"/>
              <a:t> </a:t>
            </a:r>
            <a:r>
              <a:rPr lang="sk-SK" sz="1850" dirty="0" err="1"/>
              <a:t>the</a:t>
            </a:r>
            <a:r>
              <a:rPr lang="sk-SK" sz="1850" dirty="0"/>
              <a:t> 20th </a:t>
            </a:r>
            <a:r>
              <a:rPr lang="sk-SK" sz="1850" dirty="0" err="1"/>
              <a:t>century</a:t>
            </a:r>
            <a:r>
              <a:rPr lang="sk-SK" sz="1850" dirty="0"/>
              <a:t> </a:t>
            </a:r>
            <a:r>
              <a:rPr lang="sk-SK" sz="1850" dirty="0" err="1"/>
              <a:t>were</a:t>
            </a:r>
            <a:r>
              <a:rPr lang="sk-SK" sz="1850" dirty="0"/>
              <a:t> </a:t>
            </a:r>
            <a:r>
              <a:rPr lang="sk-SK" sz="1850" dirty="0" err="1"/>
              <a:t>definitely</a:t>
            </a:r>
            <a:r>
              <a:rPr lang="sk-SK" sz="1850" dirty="0"/>
              <a:t> more </a:t>
            </a:r>
            <a:r>
              <a:rPr lang="sk-SK" sz="1850" dirty="0" err="1"/>
              <a:t>significant</a:t>
            </a:r>
            <a:r>
              <a:rPr lang="sk-SK" sz="1850" dirty="0"/>
              <a:t> in </a:t>
            </a:r>
            <a:r>
              <a:rPr lang="sk-SK" sz="1850" dirty="0" err="1"/>
              <a:t>the</a:t>
            </a:r>
            <a:r>
              <a:rPr lang="sk-SK" sz="1850" dirty="0"/>
              <a:t> </a:t>
            </a:r>
            <a:r>
              <a:rPr lang="sk-SK" sz="1850" dirty="0" err="1"/>
              <a:t>southwestern</a:t>
            </a:r>
            <a:r>
              <a:rPr lang="sk-SK" sz="1850" dirty="0"/>
              <a:t> </a:t>
            </a:r>
            <a:r>
              <a:rPr lang="sk-SK" sz="1850" dirty="0" err="1"/>
              <a:t>regions</a:t>
            </a:r>
            <a:r>
              <a:rPr lang="sk-SK" sz="1850" dirty="0"/>
              <a:t> </a:t>
            </a:r>
            <a:r>
              <a:rPr lang="sk-SK" sz="1850" dirty="0" err="1"/>
              <a:t>of</a:t>
            </a:r>
            <a:r>
              <a:rPr lang="sk-SK" sz="1850" dirty="0"/>
              <a:t> Slovakia </a:t>
            </a:r>
            <a:r>
              <a:rPr lang="sk-SK" sz="1850" dirty="0" err="1"/>
              <a:t>than</a:t>
            </a:r>
            <a:r>
              <a:rPr lang="sk-SK" sz="1850" dirty="0"/>
              <a:t> in </a:t>
            </a:r>
            <a:r>
              <a:rPr lang="sk-SK" sz="1850" dirty="0" err="1"/>
              <a:t>the</a:t>
            </a:r>
            <a:r>
              <a:rPr lang="sk-SK" sz="1850" dirty="0"/>
              <a:t> </a:t>
            </a:r>
            <a:r>
              <a:rPr lang="sk-SK" sz="1850" dirty="0" err="1"/>
              <a:t>other</a:t>
            </a:r>
            <a:r>
              <a:rPr lang="sk-SK" sz="1850" dirty="0"/>
              <a:t> </a:t>
            </a:r>
            <a:r>
              <a:rPr lang="sk-SK" sz="1850" dirty="0" err="1"/>
              <a:t>regions</a:t>
            </a:r>
            <a:r>
              <a:rPr lang="sk-SK" sz="1850" dirty="0"/>
              <a:t> </a:t>
            </a:r>
            <a:r>
              <a:rPr lang="sk-SK" sz="1850" dirty="0" err="1"/>
              <a:t>of</a:t>
            </a:r>
            <a:r>
              <a:rPr lang="sk-SK" sz="1850" dirty="0"/>
              <a:t> Slovakia. </a:t>
            </a:r>
          </a:p>
          <a:p>
            <a:pPr algn="just">
              <a:lnSpc>
                <a:spcPts val="2400"/>
              </a:lnSpc>
              <a:defRPr/>
            </a:pPr>
            <a:r>
              <a:rPr lang="sk-SK" sz="1850" dirty="0" err="1"/>
              <a:t>The</a:t>
            </a:r>
            <a:r>
              <a:rPr lang="sk-SK" sz="1850" dirty="0"/>
              <a:t> </a:t>
            </a:r>
            <a:r>
              <a:rPr lang="sk-SK" sz="1850" dirty="0" err="1"/>
              <a:t>winters</a:t>
            </a:r>
            <a:r>
              <a:rPr lang="sk-SK" sz="1850" dirty="0"/>
              <a:t> in </a:t>
            </a:r>
            <a:r>
              <a:rPr lang="sk-SK" sz="1850" dirty="0" err="1"/>
              <a:t>the</a:t>
            </a:r>
            <a:r>
              <a:rPr lang="sk-SK" sz="1850" dirty="0"/>
              <a:t> </a:t>
            </a:r>
            <a:r>
              <a:rPr lang="sk-SK" sz="1850" dirty="0" err="1"/>
              <a:t>valleys</a:t>
            </a:r>
            <a:r>
              <a:rPr lang="sk-SK" sz="1850" dirty="0"/>
              <a:t> </a:t>
            </a:r>
            <a:r>
              <a:rPr lang="sk-SK" sz="1850" dirty="0" err="1"/>
              <a:t>of</a:t>
            </a:r>
            <a:r>
              <a:rPr lang="sk-SK" sz="1850" dirty="0"/>
              <a:t> </a:t>
            </a:r>
            <a:r>
              <a:rPr lang="sk-SK" sz="1850" dirty="0" err="1"/>
              <a:t>central</a:t>
            </a:r>
            <a:r>
              <a:rPr lang="sk-SK" sz="1850" dirty="0"/>
              <a:t> Slovakia, are more </a:t>
            </a:r>
            <a:r>
              <a:rPr lang="sk-SK" sz="1850" dirty="0" err="1"/>
              <a:t>humid</a:t>
            </a:r>
            <a:r>
              <a:rPr lang="sk-SK" sz="1850" dirty="0"/>
              <a:t> and </a:t>
            </a:r>
            <a:r>
              <a:rPr lang="sk-SK" sz="1850" dirty="0" err="1"/>
              <a:t>warmer</a:t>
            </a:r>
            <a:r>
              <a:rPr lang="sk-SK" sz="1850" dirty="0"/>
              <a:t> in </a:t>
            </a:r>
            <a:r>
              <a:rPr lang="sk-SK" sz="1850" dirty="0" err="1"/>
              <a:t>the</a:t>
            </a:r>
            <a:r>
              <a:rPr lang="sk-SK" sz="1850" dirty="0"/>
              <a:t> </a:t>
            </a:r>
            <a:r>
              <a:rPr lang="sk-SK" sz="1850" dirty="0" err="1"/>
              <a:t>last</a:t>
            </a:r>
            <a:r>
              <a:rPr lang="sk-SK" sz="1850" dirty="0"/>
              <a:t> </a:t>
            </a:r>
            <a:r>
              <a:rPr lang="sk-SK" sz="1850" dirty="0" err="1"/>
              <a:t>decades</a:t>
            </a:r>
            <a:r>
              <a:rPr lang="sk-SK" sz="1850" dirty="0"/>
              <a:t> </a:t>
            </a:r>
            <a:r>
              <a:rPr lang="sk-SK" sz="1850" dirty="0" err="1"/>
              <a:t>than</a:t>
            </a:r>
            <a:r>
              <a:rPr lang="sk-SK" sz="1850" dirty="0"/>
              <a:t> </a:t>
            </a:r>
            <a:r>
              <a:rPr lang="sk-SK" sz="1850" dirty="0" err="1"/>
              <a:t>they</a:t>
            </a:r>
            <a:r>
              <a:rPr lang="sk-SK" sz="1850" dirty="0"/>
              <a:t> </a:t>
            </a:r>
            <a:r>
              <a:rPr lang="sk-SK" sz="1850" dirty="0" err="1"/>
              <a:t>were</a:t>
            </a:r>
            <a:r>
              <a:rPr lang="sk-SK" sz="1850" dirty="0"/>
              <a:t> </a:t>
            </a:r>
            <a:r>
              <a:rPr lang="sk-SK" sz="1850" dirty="0" err="1"/>
              <a:t>in</a:t>
            </a:r>
            <a:r>
              <a:rPr lang="sk-SK" sz="1850" dirty="0"/>
              <a:t> </a:t>
            </a:r>
            <a:r>
              <a:rPr lang="sk-SK" sz="1850" dirty="0" err="1"/>
              <a:t>the</a:t>
            </a:r>
            <a:r>
              <a:rPr lang="sk-SK" sz="1850" dirty="0"/>
              <a:t> </a:t>
            </a:r>
            <a:r>
              <a:rPr lang="sk-SK" sz="1850" dirty="0" err="1"/>
              <a:t>past</a:t>
            </a:r>
            <a:r>
              <a:rPr lang="sk-SK" sz="1850" dirty="0"/>
              <a:t>, </a:t>
            </a:r>
            <a:r>
              <a:rPr lang="sk-SK" sz="1850" dirty="0" err="1"/>
              <a:t>which</a:t>
            </a:r>
            <a:r>
              <a:rPr lang="sk-SK" sz="1850" dirty="0"/>
              <a:t> </a:t>
            </a:r>
            <a:r>
              <a:rPr lang="sk-SK" sz="1850" dirty="0" err="1"/>
              <a:t>means</a:t>
            </a:r>
            <a:r>
              <a:rPr lang="sk-SK" sz="1850" dirty="0"/>
              <a:t> </a:t>
            </a:r>
            <a:r>
              <a:rPr lang="sk-SK" sz="1850" dirty="0" err="1"/>
              <a:t>that</a:t>
            </a:r>
            <a:r>
              <a:rPr lang="sk-SK" sz="1850" dirty="0"/>
              <a:t> in </a:t>
            </a:r>
            <a:r>
              <a:rPr lang="sk-SK" sz="1850" dirty="0" err="1"/>
              <a:t>these</a:t>
            </a:r>
            <a:r>
              <a:rPr lang="sk-SK" sz="1850" dirty="0"/>
              <a:t> </a:t>
            </a:r>
            <a:r>
              <a:rPr lang="sk-SK" sz="1850" dirty="0" err="1"/>
              <a:t>regions</a:t>
            </a:r>
            <a:r>
              <a:rPr lang="sk-SK" sz="1850" dirty="0"/>
              <a:t>, </a:t>
            </a:r>
            <a:r>
              <a:rPr lang="sk-SK" sz="1850" dirty="0" err="1"/>
              <a:t>the</a:t>
            </a:r>
            <a:r>
              <a:rPr lang="sk-SK" sz="1850" dirty="0"/>
              <a:t> </a:t>
            </a:r>
            <a:r>
              <a:rPr lang="sk-SK" sz="1850" dirty="0" err="1"/>
              <a:t>amount</a:t>
            </a:r>
            <a:r>
              <a:rPr lang="sk-SK" sz="1850" dirty="0"/>
              <a:t> </a:t>
            </a:r>
            <a:r>
              <a:rPr lang="sk-SK" sz="1850" dirty="0" err="1"/>
              <a:t>of</a:t>
            </a:r>
            <a:r>
              <a:rPr lang="sk-SK" sz="1850" dirty="0"/>
              <a:t> </a:t>
            </a:r>
            <a:r>
              <a:rPr lang="sk-SK" sz="1850" dirty="0" err="1"/>
              <a:t>mixed</a:t>
            </a:r>
            <a:r>
              <a:rPr lang="sk-SK" sz="1850" dirty="0"/>
              <a:t> and </a:t>
            </a:r>
            <a:r>
              <a:rPr lang="sk-SK" sz="1850" dirty="0" err="1"/>
              <a:t>liquid</a:t>
            </a:r>
            <a:r>
              <a:rPr lang="sk-SK" sz="1850" dirty="0"/>
              <a:t> </a:t>
            </a:r>
            <a:r>
              <a:rPr lang="sk-SK" sz="1850" dirty="0" err="1"/>
              <a:t>precipitation</a:t>
            </a:r>
            <a:r>
              <a:rPr lang="sk-SK" sz="1850" dirty="0"/>
              <a:t> </a:t>
            </a:r>
            <a:r>
              <a:rPr lang="sk-SK" sz="1850" dirty="0" err="1"/>
              <a:t>of</a:t>
            </a:r>
            <a:r>
              <a:rPr lang="sk-SK" sz="1850" dirty="0"/>
              <a:t> </a:t>
            </a:r>
            <a:r>
              <a:rPr lang="sk-SK" sz="1850" dirty="0" err="1"/>
              <a:t>the</a:t>
            </a:r>
            <a:r>
              <a:rPr lang="sk-SK" sz="1850" dirty="0"/>
              <a:t> </a:t>
            </a:r>
            <a:r>
              <a:rPr lang="sk-SK" sz="1850" dirty="0" err="1"/>
              <a:t>total</a:t>
            </a:r>
            <a:r>
              <a:rPr lang="sk-SK" sz="1850" dirty="0"/>
              <a:t> </a:t>
            </a:r>
            <a:r>
              <a:rPr lang="sk-SK" sz="1850" dirty="0" err="1"/>
              <a:t>precipitation</a:t>
            </a:r>
            <a:r>
              <a:rPr lang="sk-SK" sz="1850" dirty="0"/>
              <a:t> </a:t>
            </a:r>
            <a:r>
              <a:rPr lang="sk-SK" sz="1850" dirty="0" err="1"/>
              <a:t>during</a:t>
            </a:r>
            <a:r>
              <a:rPr lang="sk-SK" sz="1850" dirty="0"/>
              <a:t> </a:t>
            </a:r>
            <a:r>
              <a:rPr lang="sk-SK" sz="1850" dirty="0" err="1"/>
              <a:t>the</a:t>
            </a:r>
            <a:r>
              <a:rPr lang="sk-SK" sz="1850" dirty="0"/>
              <a:t> </a:t>
            </a:r>
            <a:r>
              <a:rPr lang="sk-SK" sz="1850" dirty="0" err="1"/>
              <a:t>winter</a:t>
            </a:r>
            <a:r>
              <a:rPr lang="sk-SK" sz="1850" dirty="0"/>
              <a:t> </a:t>
            </a:r>
            <a:r>
              <a:rPr lang="sk-SK" sz="1850" dirty="0" err="1"/>
              <a:t>is</a:t>
            </a:r>
            <a:r>
              <a:rPr lang="sk-SK" sz="1850" dirty="0"/>
              <a:t> </a:t>
            </a:r>
            <a:r>
              <a:rPr lang="sk-SK" sz="1850" dirty="0" err="1"/>
              <a:t>growing</a:t>
            </a:r>
            <a:r>
              <a:rPr lang="sk-SK" sz="1850" dirty="0"/>
              <a:t>.  </a:t>
            </a:r>
            <a:r>
              <a:rPr lang="sk-SK" sz="1850" dirty="0" err="1"/>
              <a:t>Decrease</a:t>
            </a:r>
            <a:r>
              <a:rPr lang="sk-SK" sz="1850" dirty="0"/>
              <a:t> </a:t>
            </a:r>
            <a:r>
              <a:rPr lang="sk-SK" sz="1850" dirty="0" err="1"/>
              <a:t>of</a:t>
            </a:r>
            <a:r>
              <a:rPr lang="sk-SK" sz="1850" dirty="0"/>
              <a:t> </a:t>
            </a:r>
            <a:r>
              <a:rPr lang="sk-SK" sz="1850" dirty="0" err="1"/>
              <a:t>snow</a:t>
            </a:r>
            <a:r>
              <a:rPr lang="sk-SK" sz="1850" dirty="0"/>
              <a:t> </a:t>
            </a:r>
            <a:r>
              <a:rPr lang="sk-SK" sz="1850" dirty="0" err="1"/>
              <a:t>cover</a:t>
            </a:r>
            <a:r>
              <a:rPr lang="sk-SK" sz="1850" dirty="0"/>
              <a:t> </a:t>
            </a:r>
            <a:r>
              <a:rPr lang="sk-SK" sz="1850" dirty="0" err="1"/>
              <a:t>was</a:t>
            </a:r>
            <a:r>
              <a:rPr lang="sk-SK" sz="1850" dirty="0"/>
              <a:t> </a:t>
            </a:r>
            <a:r>
              <a:rPr lang="sk-SK" sz="1850" dirty="0" err="1"/>
              <a:t>also</a:t>
            </a:r>
            <a:r>
              <a:rPr lang="sk-SK" sz="1850" dirty="0"/>
              <a:t> </a:t>
            </a:r>
            <a:r>
              <a:rPr lang="sk-SK" sz="1850" dirty="0" err="1"/>
              <a:t>registered</a:t>
            </a:r>
            <a:r>
              <a:rPr lang="sk-SK" sz="1850" dirty="0"/>
              <a:t> in </a:t>
            </a:r>
            <a:r>
              <a:rPr lang="sk-SK" sz="1850" dirty="0" err="1"/>
              <a:t>these</a:t>
            </a:r>
            <a:r>
              <a:rPr lang="sk-SK" sz="1850" dirty="0"/>
              <a:t> </a:t>
            </a:r>
            <a:r>
              <a:rPr lang="sk-SK" sz="1850" dirty="0" err="1"/>
              <a:t>areas</a:t>
            </a:r>
            <a:r>
              <a:rPr lang="sk-SK" sz="1850" dirty="0"/>
              <a:t> and </a:t>
            </a:r>
            <a:r>
              <a:rPr lang="sk-SK" sz="1850" dirty="0" err="1"/>
              <a:t>due</a:t>
            </a:r>
            <a:r>
              <a:rPr lang="sk-SK" sz="1850" dirty="0"/>
              <a:t> to </a:t>
            </a:r>
            <a:r>
              <a:rPr lang="sk-SK" sz="1850" dirty="0" err="1"/>
              <a:t>increased</a:t>
            </a:r>
            <a:r>
              <a:rPr lang="sk-SK" sz="1850" dirty="0"/>
              <a:t> </a:t>
            </a:r>
            <a:r>
              <a:rPr lang="sk-SK" sz="1850" dirty="0" err="1"/>
              <a:t>cloudiness</a:t>
            </a:r>
            <a:r>
              <a:rPr lang="sk-SK" sz="1850" dirty="0"/>
              <a:t> and </a:t>
            </a:r>
            <a:r>
              <a:rPr lang="sk-SK" sz="1850" dirty="0" err="1"/>
              <a:t>precipitation</a:t>
            </a:r>
            <a:r>
              <a:rPr lang="sk-SK" sz="1850" dirty="0"/>
              <a:t> </a:t>
            </a:r>
            <a:r>
              <a:rPr lang="sk-SK" sz="1850" dirty="0" err="1"/>
              <a:t>there</a:t>
            </a:r>
            <a:r>
              <a:rPr lang="sk-SK" sz="1850" dirty="0"/>
              <a:t> are </a:t>
            </a:r>
            <a:r>
              <a:rPr lang="sk-SK" sz="1850" dirty="0" err="1"/>
              <a:t>now</a:t>
            </a:r>
            <a:r>
              <a:rPr lang="sk-SK" sz="1850" dirty="0"/>
              <a:t> </a:t>
            </a:r>
            <a:r>
              <a:rPr lang="sk-SK" sz="1850" dirty="0" err="1"/>
              <a:t>less</a:t>
            </a:r>
            <a:r>
              <a:rPr lang="sk-SK" sz="1850" dirty="0"/>
              <a:t> </a:t>
            </a:r>
            <a:r>
              <a:rPr lang="sk-SK" sz="1850" dirty="0" err="1"/>
              <a:t>suitable</a:t>
            </a:r>
            <a:r>
              <a:rPr lang="sk-SK" sz="1850" dirty="0"/>
              <a:t> </a:t>
            </a:r>
            <a:r>
              <a:rPr lang="sk-SK" sz="1850" dirty="0" err="1"/>
              <a:t>conditions</a:t>
            </a:r>
            <a:r>
              <a:rPr lang="sk-SK" sz="1850" dirty="0"/>
              <a:t> </a:t>
            </a:r>
            <a:r>
              <a:rPr lang="sk-SK" sz="1850" dirty="0" err="1"/>
              <a:t>during</a:t>
            </a:r>
            <a:r>
              <a:rPr lang="sk-SK" sz="1850" dirty="0"/>
              <a:t> </a:t>
            </a:r>
            <a:r>
              <a:rPr lang="sk-SK" sz="1850" dirty="0" err="1"/>
              <a:t>winter</a:t>
            </a:r>
            <a:r>
              <a:rPr lang="sk-SK" sz="1850" dirty="0"/>
              <a:t>, </a:t>
            </a:r>
            <a:r>
              <a:rPr lang="sk-SK" sz="1850" dirty="0" err="1"/>
              <a:t>for</a:t>
            </a:r>
            <a:r>
              <a:rPr lang="sk-SK" sz="1850" dirty="0"/>
              <a:t> </a:t>
            </a:r>
            <a:r>
              <a:rPr lang="sk-SK" sz="1850" dirty="0" err="1"/>
              <a:t>the</a:t>
            </a:r>
            <a:r>
              <a:rPr lang="sk-SK" sz="1850" dirty="0"/>
              <a:t> </a:t>
            </a:r>
            <a:r>
              <a:rPr lang="sk-SK" sz="1850" dirty="0" err="1"/>
              <a:t>occurrence</a:t>
            </a:r>
            <a:r>
              <a:rPr lang="sk-SK" sz="1850" dirty="0"/>
              <a:t> </a:t>
            </a:r>
            <a:r>
              <a:rPr lang="sk-SK" sz="1850" dirty="0" err="1"/>
              <a:t>of</a:t>
            </a:r>
            <a:r>
              <a:rPr lang="sk-SK" sz="1850" dirty="0"/>
              <a:t> </a:t>
            </a:r>
            <a:r>
              <a:rPr lang="sk-SK" sz="1850" dirty="0" err="1"/>
              <a:t>strong</a:t>
            </a:r>
            <a:r>
              <a:rPr lang="sk-SK" sz="1850" dirty="0"/>
              <a:t> </a:t>
            </a:r>
            <a:r>
              <a:rPr lang="sk-SK" sz="1850" dirty="0" err="1"/>
              <a:t>night</a:t>
            </a:r>
            <a:r>
              <a:rPr lang="sk-SK" sz="1850" dirty="0"/>
              <a:t> and </a:t>
            </a:r>
            <a:r>
              <a:rPr lang="sk-SK" sz="1850" dirty="0" err="1"/>
              <a:t>morning</a:t>
            </a:r>
            <a:r>
              <a:rPr lang="sk-SK" sz="1850" dirty="0"/>
              <a:t> </a:t>
            </a:r>
            <a:r>
              <a:rPr lang="sk-SK" sz="1850" dirty="0" err="1"/>
              <a:t>frosts</a:t>
            </a:r>
            <a:r>
              <a:rPr lang="sk-SK" sz="1850" dirty="0"/>
              <a:t>.</a:t>
            </a:r>
            <a:r>
              <a:rPr lang="sk-SK" sz="1850" i="1" dirty="0"/>
              <a:t>  </a:t>
            </a:r>
            <a:r>
              <a:rPr lang="sk-SK" sz="1850" dirty="0"/>
              <a:t>On </a:t>
            </a:r>
            <a:r>
              <a:rPr lang="sk-SK" sz="1850" dirty="0" err="1"/>
              <a:t>the</a:t>
            </a:r>
            <a:r>
              <a:rPr lang="sk-SK" sz="1850" dirty="0"/>
              <a:t> </a:t>
            </a:r>
            <a:r>
              <a:rPr lang="sk-SK" sz="1850" dirty="0" err="1"/>
              <a:t>other</a:t>
            </a:r>
            <a:r>
              <a:rPr lang="sk-SK" sz="1850" dirty="0"/>
              <a:t> </a:t>
            </a:r>
            <a:r>
              <a:rPr lang="sk-SK" sz="1850" dirty="0" err="1"/>
              <a:t>hand</a:t>
            </a:r>
            <a:r>
              <a:rPr lang="sk-SK" sz="1850" dirty="0"/>
              <a:t> </a:t>
            </a:r>
            <a:r>
              <a:rPr lang="sk-SK" sz="1850" dirty="0" err="1"/>
              <a:t>the</a:t>
            </a:r>
            <a:r>
              <a:rPr lang="sk-SK" sz="1850" dirty="0"/>
              <a:t> </a:t>
            </a:r>
            <a:r>
              <a:rPr lang="sk-SK" sz="1850" dirty="0" err="1"/>
              <a:t>cloudiness</a:t>
            </a:r>
            <a:r>
              <a:rPr lang="sk-SK" sz="1850" dirty="0"/>
              <a:t> in </a:t>
            </a:r>
            <a:r>
              <a:rPr lang="sk-SK" sz="1850" dirty="0" err="1"/>
              <a:t>these</a:t>
            </a:r>
            <a:r>
              <a:rPr lang="sk-SK" sz="1850" dirty="0"/>
              <a:t> </a:t>
            </a:r>
            <a:r>
              <a:rPr lang="sk-SK" sz="1850" dirty="0" err="1"/>
              <a:t>regions</a:t>
            </a:r>
            <a:r>
              <a:rPr lang="sk-SK" sz="1850" dirty="0"/>
              <a:t> </a:t>
            </a:r>
            <a:r>
              <a:rPr lang="sk-SK" sz="1850" dirty="0" err="1"/>
              <a:t>is</a:t>
            </a:r>
            <a:r>
              <a:rPr lang="sk-SK" sz="1850" dirty="0"/>
              <a:t> </a:t>
            </a:r>
            <a:r>
              <a:rPr lang="sk-SK" sz="1850" dirty="0" err="1"/>
              <a:t>lower</a:t>
            </a:r>
            <a:r>
              <a:rPr lang="sk-SK" sz="1850" i="1" dirty="0"/>
              <a:t> </a:t>
            </a:r>
            <a:r>
              <a:rPr lang="sk-SK" sz="1850" dirty="0" err="1"/>
              <a:t>in</a:t>
            </a:r>
            <a:r>
              <a:rPr lang="sk-SK" sz="1850" dirty="0"/>
              <a:t> </a:t>
            </a:r>
            <a:r>
              <a:rPr lang="sk-SK" sz="1850" dirty="0" err="1"/>
              <a:t>the</a:t>
            </a:r>
            <a:r>
              <a:rPr lang="sk-SK" sz="1850" dirty="0"/>
              <a:t> </a:t>
            </a:r>
            <a:r>
              <a:rPr lang="sk-SK" sz="1850" dirty="0" err="1"/>
              <a:t>summer</a:t>
            </a:r>
            <a:r>
              <a:rPr lang="sk-SK" sz="1850" dirty="0"/>
              <a:t>, </a:t>
            </a:r>
            <a:r>
              <a:rPr lang="sk-SK" sz="1850" dirty="0" err="1"/>
              <a:t>the</a:t>
            </a:r>
            <a:r>
              <a:rPr lang="sk-SK" sz="1850" dirty="0"/>
              <a:t> </a:t>
            </a:r>
            <a:r>
              <a:rPr lang="sk-SK" sz="1850" dirty="0" err="1"/>
              <a:t>amount</a:t>
            </a:r>
            <a:r>
              <a:rPr lang="sk-SK" sz="1850" dirty="0"/>
              <a:t> </a:t>
            </a:r>
            <a:r>
              <a:rPr lang="sk-SK" sz="1850" dirty="0" err="1"/>
              <a:t>of</a:t>
            </a:r>
            <a:r>
              <a:rPr lang="sk-SK" sz="1850" dirty="0"/>
              <a:t> </a:t>
            </a:r>
            <a:r>
              <a:rPr lang="sk-SK" sz="1850" dirty="0" err="1"/>
              <a:t>long-term</a:t>
            </a:r>
            <a:r>
              <a:rPr lang="sk-SK" sz="1850" dirty="0"/>
              <a:t> </a:t>
            </a:r>
            <a:r>
              <a:rPr lang="sk-SK" sz="1850" dirty="0" err="1"/>
              <a:t>rainfall</a:t>
            </a:r>
            <a:r>
              <a:rPr lang="sk-SK" sz="1850" dirty="0"/>
              <a:t> </a:t>
            </a:r>
            <a:r>
              <a:rPr lang="sk-SK" sz="1850" dirty="0" err="1"/>
              <a:t>is</a:t>
            </a:r>
            <a:r>
              <a:rPr lang="sk-SK" sz="1850" dirty="0"/>
              <a:t> </a:t>
            </a:r>
            <a:r>
              <a:rPr lang="sk-SK" sz="1850" dirty="0" err="1"/>
              <a:t>declining</a:t>
            </a:r>
            <a:r>
              <a:rPr lang="sk-SK" sz="1850" dirty="0"/>
              <a:t>, </a:t>
            </a:r>
            <a:r>
              <a:rPr lang="sk-SK" sz="1850" dirty="0" err="1"/>
              <a:t>which</a:t>
            </a:r>
            <a:r>
              <a:rPr lang="sk-SK" sz="1850" dirty="0"/>
              <a:t> </a:t>
            </a:r>
            <a:r>
              <a:rPr lang="sk-SK" sz="1850" dirty="0" err="1"/>
              <a:t>supports</a:t>
            </a:r>
            <a:r>
              <a:rPr lang="sk-SK" sz="1850" dirty="0"/>
              <a:t> </a:t>
            </a:r>
            <a:r>
              <a:rPr lang="sk-SK" sz="1850" dirty="0" err="1"/>
              <a:t>greater</a:t>
            </a:r>
            <a:r>
              <a:rPr lang="sk-SK" sz="1850" dirty="0"/>
              <a:t> </a:t>
            </a:r>
            <a:r>
              <a:rPr lang="sk-SK" sz="1850" dirty="0" err="1"/>
              <a:t>warming</a:t>
            </a:r>
            <a:r>
              <a:rPr lang="sk-SK" sz="1850" dirty="0"/>
              <a:t> </a:t>
            </a:r>
            <a:r>
              <a:rPr lang="sk-SK" sz="1850" dirty="0" err="1"/>
              <a:t>of</a:t>
            </a:r>
            <a:r>
              <a:rPr lang="sk-SK" sz="1850" dirty="0"/>
              <a:t> </a:t>
            </a:r>
            <a:r>
              <a:rPr lang="sk-SK" sz="1850" dirty="0" err="1"/>
              <a:t>these</a:t>
            </a:r>
            <a:r>
              <a:rPr lang="sk-SK" sz="1850" dirty="0"/>
              <a:t> </a:t>
            </a:r>
            <a:r>
              <a:rPr lang="sk-SK" sz="1850" dirty="0" err="1"/>
              <a:t>valleys</a:t>
            </a:r>
            <a:r>
              <a:rPr lang="sk-SK" sz="1850" dirty="0"/>
              <a:t>. </a:t>
            </a:r>
            <a:r>
              <a:rPr lang="sk-SK" sz="1850" dirty="0" err="1"/>
              <a:t>The</a:t>
            </a:r>
            <a:r>
              <a:rPr lang="sk-SK" sz="1850" dirty="0"/>
              <a:t> end </a:t>
            </a:r>
            <a:r>
              <a:rPr lang="sk-SK" sz="1850" dirty="0" err="1"/>
              <a:t>result</a:t>
            </a:r>
            <a:r>
              <a:rPr lang="sk-SK" sz="1850" dirty="0"/>
              <a:t> </a:t>
            </a:r>
            <a:r>
              <a:rPr lang="sk-SK" sz="1850" dirty="0" err="1"/>
              <a:t>is</a:t>
            </a:r>
            <a:r>
              <a:rPr lang="sk-SK" sz="1850" dirty="0"/>
              <a:t> </a:t>
            </a:r>
            <a:r>
              <a:rPr lang="sk-SK" sz="1850" dirty="0" err="1"/>
              <a:t>that</a:t>
            </a:r>
            <a:r>
              <a:rPr lang="sk-SK" sz="1850" dirty="0"/>
              <a:t> </a:t>
            </a:r>
            <a:r>
              <a:rPr lang="sk-SK" sz="1850" dirty="0" err="1"/>
              <a:t>the</a:t>
            </a:r>
            <a:r>
              <a:rPr lang="sk-SK" sz="1850" dirty="0"/>
              <a:t> </a:t>
            </a:r>
            <a:r>
              <a:rPr lang="sk-SK" sz="1850" dirty="0" err="1"/>
              <a:t>growth</a:t>
            </a:r>
            <a:r>
              <a:rPr lang="sk-SK" sz="1850" dirty="0"/>
              <a:t> </a:t>
            </a:r>
            <a:r>
              <a:rPr lang="sk-SK" sz="1850" dirty="0" err="1"/>
              <a:t>of</a:t>
            </a:r>
            <a:r>
              <a:rPr lang="sk-SK" sz="1850" dirty="0"/>
              <a:t> </a:t>
            </a:r>
            <a:r>
              <a:rPr lang="sk-SK" sz="1850" dirty="0" err="1"/>
              <a:t>average</a:t>
            </a:r>
            <a:r>
              <a:rPr lang="sk-SK" sz="1850" dirty="0"/>
              <a:t> </a:t>
            </a:r>
            <a:r>
              <a:rPr lang="sk-SK" sz="1850" dirty="0" err="1"/>
              <a:t>annual</a:t>
            </a:r>
            <a:r>
              <a:rPr lang="sk-SK" sz="1850" dirty="0"/>
              <a:t> </a:t>
            </a:r>
            <a:r>
              <a:rPr lang="sk-SK" sz="1850" dirty="0" err="1"/>
              <a:t>air</a:t>
            </a:r>
            <a:r>
              <a:rPr lang="sk-SK" sz="1850" dirty="0"/>
              <a:t> </a:t>
            </a:r>
            <a:r>
              <a:rPr lang="sk-SK" sz="1850" dirty="0" err="1"/>
              <a:t>temperature</a:t>
            </a:r>
            <a:r>
              <a:rPr lang="sk-SK" sz="1850" dirty="0"/>
              <a:t> in </a:t>
            </a:r>
            <a:r>
              <a:rPr lang="sk-SK" sz="1850" dirty="0" err="1"/>
              <a:t>these</a:t>
            </a:r>
            <a:r>
              <a:rPr lang="sk-SK" sz="1850" dirty="0"/>
              <a:t> </a:t>
            </a:r>
            <a:r>
              <a:rPr lang="sk-SK" sz="1850" dirty="0" err="1"/>
              <a:t>areas</a:t>
            </a:r>
            <a:r>
              <a:rPr lang="sk-SK" sz="1850" dirty="0"/>
              <a:t> </a:t>
            </a:r>
            <a:r>
              <a:rPr lang="sk-SK" sz="1850" dirty="0" err="1"/>
              <a:t>is</a:t>
            </a:r>
            <a:r>
              <a:rPr lang="sk-SK" sz="1850" dirty="0"/>
              <a:t> </a:t>
            </a:r>
            <a:r>
              <a:rPr lang="sk-SK" sz="1850" dirty="0" err="1"/>
              <a:t>greater</a:t>
            </a:r>
            <a:r>
              <a:rPr lang="sk-SK" sz="1850" dirty="0"/>
              <a:t>, </a:t>
            </a:r>
            <a:r>
              <a:rPr lang="sk-SK" sz="1850" dirty="0" err="1"/>
              <a:t>than</a:t>
            </a:r>
            <a:r>
              <a:rPr lang="sk-SK" sz="1850" dirty="0"/>
              <a:t> </a:t>
            </a:r>
            <a:r>
              <a:rPr lang="sk-SK" sz="1850" dirty="0" err="1"/>
              <a:t>it</a:t>
            </a:r>
            <a:r>
              <a:rPr lang="sk-SK" sz="1850" dirty="0"/>
              <a:t> </a:t>
            </a:r>
            <a:r>
              <a:rPr lang="sk-SK" sz="1850" dirty="0" err="1"/>
              <a:t>is</a:t>
            </a:r>
            <a:r>
              <a:rPr lang="sk-SK" sz="1850" dirty="0"/>
              <a:t> </a:t>
            </a:r>
            <a:r>
              <a:rPr lang="sk-SK" sz="1850" dirty="0" err="1"/>
              <a:t>for</a:t>
            </a:r>
            <a:r>
              <a:rPr lang="sk-SK" sz="1850" dirty="0"/>
              <a:t> </a:t>
            </a:r>
            <a:r>
              <a:rPr lang="sk-SK" sz="1850" dirty="0" err="1"/>
              <a:t>example</a:t>
            </a:r>
            <a:r>
              <a:rPr lang="sk-SK" sz="1850" dirty="0"/>
              <a:t> on </a:t>
            </a:r>
            <a:r>
              <a:rPr lang="sk-SK" sz="1850" dirty="0" err="1"/>
              <a:t>the</a:t>
            </a:r>
            <a:r>
              <a:rPr lang="sk-SK" sz="1850" dirty="0"/>
              <a:t> </a:t>
            </a:r>
            <a:r>
              <a:rPr lang="sk-SK" sz="1850" dirty="0" err="1"/>
              <a:t>Danube</a:t>
            </a:r>
            <a:r>
              <a:rPr lang="sk-SK" sz="1850" dirty="0"/>
              <a:t> </a:t>
            </a:r>
            <a:r>
              <a:rPr lang="sk-SK" sz="1850" dirty="0" err="1"/>
              <a:t>lowland</a:t>
            </a:r>
            <a:r>
              <a:rPr lang="sk-SK" sz="1850" dirty="0"/>
              <a:t>. </a:t>
            </a:r>
            <a:r>
              <a:rPr lang="sk-SK" sz="1850" dirty="0" err="1"/>
              <a:t>The</a:t>
            </a:r>
            <a:r>
              <a:rPr lang="sk-SK" sz="1850" dirty="0"/>
              <a:t> </a:t>
            </a:r>
            <a:r>
              <a:rPr lang="sk-SK" sz="1850" dirty="0" err="1"/>
              <a:t>same</a:t>
            </a:r>
            <a:r>
              <a:rPr lang="sk-SK" sz="1850" dirty="0"/>
              <a:t> </a:t>
            </a:r>
            <a:r>
              <a:rPr lang="sk-SK" sz="1850" dirty="0" err="1"/>
              <a:t>applies</a:t>
            </a:r>
            <a:r>
              <a:rPr lang="sk-SK" sz="1850" dirty="0"/>
              <a:t> to </a:t>
            </a:r>
            <a:r>
              <a:rPr lang="sk-SK" sz="1850" dirty="0" err="1"/>
              <a:t>eastern</a:t>
            </a:r>
            <a:r>
              <a:rPr lang="sk-SK" sz="1850" dirty="0"/>
              <a:t> Slovakia, </a:t>
            </a:r>
            <a:r>
              <a:rPr lang="sk-SK" sz="1850" dirty="0" err="1"/>
              <a:t>where</a:t>
            </a:r>
            <a:r>
              <a:rPr lang="sk-SK" sz="1850" dirty="0"/>
              <a:t> </a:t>
            </a:r>
            <a:r>
              <a:rPr lang="sk-SK" sz="1850" dirty="0" err="1"/>
              <a:t>the</a:t>
            </a:r>
            <a:r>
              <a:rPr lang="sk-SK" sz="1850" dirty="0"/>
              <a:t> </a:t>
            </a:r>
            <a:r>
              <a:rPr lang="sk-SK" sz="1850" dirty="0" err="1"/>
              <a:t>registered</a:t>
            </a:r>
            <a:r>
              <a:rPr lang="sk-SK" sz="1850" dirty="0"/>
              <a:t> </a:t>
            </a:r>
            <a:r>
              <a:rPr lang="sk-SK" sz="1850" dirty="0" err="1"/>
              <a:t>decrease</a:t>
            </a:r>
            <a:r>
              <a:rPr lang="sk-SK" sz="1850" dirty="0"/>
              <a:t> </a:t>
            </a:r>
            <a:r>
              <a:rPr lang="sk-SK" sz="1850" dirty="0" err="1"/>
              <a:t>of</a:t>
            </a:r>
            <a:r>
              <a:rPr lang="sk-SK" sz="1850" dirty="0"/>
              <a:t> </a:t>
            </a:r>
            <a:r>
              <a:rPr lang="sk-SK" sz="1850" dirty="0" err="1"/>
              <a:t>snow</a:t>
            </a:r>
            <a:r>
              <a:rPr lang="sk-SK" sz="1850" dirty="0"/>
              <a:t> </a:t>
            </a:r>
            <a:r>
              <a:rPr lang="sk-SK" sz="1850" dirty="0" err="1"/>
              <a:t>cover</a:t>
            </a:r>
            <a:r>
              <a:rPr lang="sk-SK" sz="1850" dirty="0"/>
              <a:t> </a:t>
            </a:r>
            <a:r>
              <a:rPr lang="sk-SK" sz="1850" dirty="0" err="1"/>
              <a:t>causes</a:t>
            </a:r>
            <a:r>
              <a:rPr lang="sk-SK" sz="1850" dirty="0"/>
              <a:t> </a:t>
            </a:r>
            <a:r>
              <a:rPr lang="sk-SK" sz="1850" dirty="0" err="1"/>
              <a:t>that</a:t>
            </a:r>
            <a:r>
              <a:rPr lang="sk-SK" sz="1850" dirty="0"/>
              <a:t> </a:t>
            </a:r>
            <a:r>
              <a:rPr lang="sk-SK" sz="1850" dirty="0" err="1"/>
              <a:t>conditions</a:t>
            </a:r>
            <a:r>
              <a:rPr lang="sk-SK" sz="1850" dirty="0"/>
              <a:t> </a:t>
            </a:r>
            <a:r>
              <a:rPr lang="sk-SK" sz="1850" dirty="0" err="1"/>
              <a:t>for</a:t>
            </a:r>
            <a:r>
              <a:rPr lang="sk-SK" sz="1850" dirty="0"/>
              <a:t> </a:t>
            </a:r>
            <a:r>
              <a:rPr lang="sk-SK" sz="1850" dirty="0" err="1"/>
              <a:t>cooling</a:t>
            </a:r>
            <a:r>
              <a:rPr lang="sk-SK" sz="1850" dirty="0"/>
              <a:t> </a:t>
            </a:r>
            <a:r>
              <a:rPr lang="sk-SK" sz="1850" dirty="0" err="1"/>
              <a:t>of</a:t>
            </a:r>
            <a:r>
              <a:rPr lang="sk-SK" sz="1850" dirty="0"/>
              <a:t> </a:t>
            </a:r>
            <a:r>
              <a:rPr lang="sk-SK" sz="1850" dirty="0" err="1"/>
              <a:t>air</a:t>
            </a:r>
            <a:r>
              <a:rPr lang="sk-SK" sz="1850" dirty="0"/>
              <a:t> </a:t>
            </a:r>
            <a:r>
              <a:rPr lang="sk-SK" sz="1850" dirty="0" err="1"/>
              <a:t>above</a:t>
            </a:r>
            <a:r>
              <a:rPr lang="sk-SK" sz="1850" dirty="0"/>
              <a:t> </a:t>
            </a:r>
            <a:r>
              <a:rPr lang="sk-SK" sz="1850" dirty="0" err="1"/>
              <a:t>the</a:t>
            </a:r>
            <a:r>
              <a:rPr lang="sk-SK" sz="1850" dirty="0"/>
              <a:t> </a:t>
            </a:r>
            <a:r>
              <a:rPr lang="sk-SK" sz="1850" dirty="0" err="1"/>
              <a:t>snow</a:t>
            </a:r>
            <a:r>
              <a:rPr lang="sk-SK" sz="1850" dirty="0"/>
              <a:t> </a:t>
            </a:r>
            <a:r>
              <a:rPr lang="sk-SK" sz="1850" dirty="0" err="1"/>
              <a:t>cover</a:t>
            </a:r>
            <a:r>
              <a:rPr lang="sk-SK" sz="1850" dirty="0"/>
              <a:t> are </a:t>
            </a:r>
            <a:r>
              <a:rPr lang="sk-SK" sz="1850" dirty="0" err="1"/>
              <a:t>now</a:t>
            </a:r>
            <a:r>
              <a:rPr lang="sk-SK" sz="1850" dirty="0"/>
              <a:t> </a:t>
            </a:r>
            <a:r>
              <a:rPr lang="sk-SK" sz="1850" dirty="0" err="1"/>
              <a:t>less</a:t>
            </a:r>
            <a:r>
              <a:rPr lang="sk-SK" sz="1850" dirty="0"/>
              <a:t> </a:t>
            </a:r>
            <a:r>
              <a:rPr lang="sk-SK" sz="1850" dirty="0" err="1"/>
              <a:t>common</a:t>
            </a:r>
            <a:r>
              <a:rPr lang="sk-SK" sz="1850" dirty="0"/>
              <a:t> (</a:t>
            </a:r>
            <a:r>
              <a:rPr lang="sk-SK" sz="1850" dirty="0" err="1"/>
              <a:t>temperature</a:t>
            </a:r>
            <a:r>
              <a:rPr lang="sk-SK" sz="1850" dirty="0"/>
              <a:t> </a:t>
            </a:r>
            <a:r>
              <a:rPr lang="sk-SK" sz="1850" dirty="0" err="1"/>
              <a:t>differences</a:t>
            </a:r>
            <a:r>
              <a:rPr lang="sk-SK" sz="1850" dirty="0"/>
              <a:t> </a:t>
            </a:r>
            <a:r>
              <a:rPr lang="sk-SK" sz="1850" dirty="0" err="1"/>
              <a:t>between</a:t>
            </a:r>
            <a:r>
              <a:rPr lang="sk-SK" sz="1850" dirty="0"/>
              <a:t> </a:t>
            </a:r>
            <a:r>
              <a:rPr lang="sk-SK" sz="1850" dirty="0" err="1"/>
              <a:t>winter</a:t>
            </a:r>
            <a:r>
              <a:rPr lang="sk-SK" sz="1850" dirty="0"/>
              <a:t> and </a:t>
            </a:r>
            <a:r>
              <a:rPr lang="sk-SK" sz="1850" dirty="0" err="1"/>
              <a:t>summer</a:t>
            </a:r>
            <a:r>
              <a:rPr lang="sk-SK" sz="1850" dirty="0"/>
              <a:t> has </a:t>
            </a:r>
            <a:r>
              <a:rPr lang="sk-SK" sz="1850" dirty="0" err="1"/>
              <a:t>become</a:t>
            </a:r>
            <a:r>
              <a:rPr lang="sk-SK" sz="1850" dirty="0"/>
              <a:t> </a:t>
            </a:r>
            <a:r>
              <a:rPr lang="sk-SK" sz="1850" dirty="0" err="1"/>
              <a:t>less</a:t>
            </a:r>
            <a:r>
              <a:rPr lang="sk-SK" sz="1850" dirty="0"/>
              <a:t> </a:t>
            </a:r>
            <a:r>
              <a:rPr lang="sk-SK" sz="1850" dirty="0" err="1"/>
              <a:t>significant</a:t>
            </a:r>
            <a:r>
              <a:rPr lang="sk-SK" sz="1850" dirty="0"/>
              <a:t>).</a:t>
            </a:r>
          </a:p>
          <a:p>
            <a:pPr algn="just">
              <a:lnSpc>
                <a:spcPts val="2400"/>
              </a:lnSpc>
              <a:defRPr/>
            </a:pPr>
            <a:r>
              <a:rPr lang="sk-SK" sz="1850" b="1" dirty="0"/>
              <a:t> </a:t>
            </a:r>
            <a:r>
              <a:rPr lang="sk-SK" sz="1850" dirty="0"/>
              <a:t>In 2012, </a:t>
            </a:r>
            <a:r>
              <a:rPr lang="sk-SK" sz="1850" dirty="0" err="1"/>
              <a:t>the</a:t>
            </a:r>
            <a:r>
              <a:rPr lang="sk-SK" sz="1850" dirty="0"/>
              <a:t> </a:t>
            </a:r>
            <a:r>
              <a:rPr lang="sk-SK" sz="1850" dirty="0" err="1"/>
              <a:t>changes</a:t>
            </a:r>
            <a:r>
              <a:rPr lang="sk-SK" sz="1850" dirty="0"/>
              <a:t> </a:t>
            </a:r>
            <a:r>
              <a:rPr lang="sk-SK" sz="1850" dirty="0" err="1"/>
              <a:t>of</a:t>
            </a:r>
            <a:r>
              <a:rPr lang="sk-SK" sz="1850" dirty="0"/>
              <a:t> </a:t>
            </a:r>
            <a:r>
              <a:rPr lang="sk-SK" sz="1850" dirty="0" err="1"/>
              <a:t>temperature</a:t>
            </a:r>
            <a:r>
              <a:rPr lang="sk-SK" sz="1850" dirty="0"/>
              <a:t> </a:t>
            </a:r>
            <a:r>
              <a:rPr lang="sk-SK" sz="1850" dirty="0" err="1"/>
              <a:t>conditions</a:t>
            </a:r>
            <a:r>
              <a:rPr lang="sk-SK" sz="1850" dirty="0"/>
              <a:t> in Slovakia </a:t>
            </a:r>
            <a:r>
              <a:rPr lang="sk-SK" sz="1850" dirty="0" err="1"/>
              <a:t>were</a:t>
            </a:r>
            <a:r>
              <a:rPr lang="sk-SK" sz="1850" dirty="0"/>
              <a:t> </a:t>
            </a:r>
            <a:r>
              <a:rPr lang="sk-SK" sz="1850" dirty="0" err="1"/>
              <a:t>very</a:t>
            </a:r>
            <a:r>
              <a:rPr lang="sk-SK" sz="1850" dirty="0"/>
              <a:t> </a:t>
            </a:r>
            <a:r>
              <a:rPr lang="sk-SK" sz="1850" dirty="0" err="1"/>
              <a:t>interesting</a:t>
            </a:r>
            <a:r>
              <a:rPr lang="sk-SK" sz="1850" dirty="0"/>
              <a:t>. </a:t>
            </a:r>
            <a:r>
              <a:rPr lang="sk-SK" sz="1850" dirty="0" err="1"/>
              <a:t>The</a:t>
            </a:r>
            <a:r>
              <a:rPr lang="sk-SK" sz="1850" dirty="0"/>
              <a:t> </a:t>
            </a:r>
            <a:r>
              <a:rPr lang="sk-SK" sz="1850" dirty="0" err="1"/>
              <a:t>trends</a:t>
            </a:r>
            <a:r>
              <a:rPr lang="sk-SK" sz="1850" dirty="0"/>
              <a:t> </a:t>
            </a:r>
            <a:r>
              <a:rPr lang="sk-SK" sz="1850" dirty="0" err="1"/>
              <a:t>from</a:t>
            </a:r>
            <a:r>
              <a:rPr lang="sk-SK" sz="1850" dirty="0"/>
              <a:t> </a:t>
            </a:r>
            <a:r>
              <a:rPr lang="sk-SK" sz="1850" dirty="0" err="1"/>
              <a:t>the</a:t>
            </a:r>
            <a:r>
              <a:rPr lang="sk-SK" sz="1850" dirty="0"/>
              <a:t> </a:t>
            </a:r>
            <a:r>
              <a:rPr lang="sk-SK" sz="1850" dirty="0" err="1"/>
              <a:t>previous</a:t>
            </a:r>
            <a:r>
              <a:rPr lang="sk-SK" sz="1850" dirty="0"/>
              <a:t> </a:t>
            </a:r>
            <a:r>
              <a:rPr lang="sk-SK" sz="1850" dirty="0" err="1"/>
              <a:t>periods</a:t>
            </a:r>
            <a:r>
              <a:rPr lang="sk-SK" sz="1850" dirty="0"/>
              <a:t> </a:t>
            </a:r>
            <a:r>
              <a:rPr lang="sk-SK" sz="1850" dirty="0" err="1"/>
              <a:t>were</a:t>
            </a:r>
            <a:r>
              <a:rPr lang="sk-SK" sz="1850" dirty="0"/>
              <a:t> </a:t>
            </a:r>
            <a:r>
              <a:rPr lang="sk-SK" sz="1850" dirty="0" err="1"/>
              <a:t>confirmed</a:t>
            </a:r>
            <a:r>
              <a:rPr lang="sk-SK" sz="1850" dirty="0"/>
              <a:t> to </a:t>
            </a:r>
            <a:r>
              <a:rPr lang="sk-SK" sz="1850" dirty="0" err="1"/>
              <a:t>such</a:t>
            </a:r>
            <a:r>
              <a:rPr lang="sk-SK" sz="1850" dirty="0"/>
              <a:t> </a:t>
            </a:r>
            <a:r>
              <a:rPr lang="sk-SK" sz="1850" dirty="0" err="1"/>
              <a:t>extent</a:t>
            </a:r>
            <a:r>
              <a:rPr lang="sk-SK" sz="1850" dirty="0"/>
              <a:t> </a:t>
            </a:r>
            <a:r>
              <a:rPr lang="sk-SK" sz="1850" dirty="0" err="1"/>
              <a:t>that</a:t>
            </a:r>
            <a:r>
              <a:rPr lang="sk-SK" sz="1850" dirty="0"/>
              <a:t> </a:t>
            </a:r>
            <a:r>
              <a:rPr lang="sk-SK" sz="1850" dirty="0" err="1"/>
              <a:t>the</a:t>
            </a:r>
            <a:r>
              <a:rPr lang="sk-SK" sz="1850" dirty="0"/>
              <a:t> </a:t>
            </a:r>
            <a:r>
              <a:rPr lang="sk-SK" sz="1850" dirty="0" err="1"/>
              <a:t>average</a:t>
            </a:r>
            <a:r>
              <a:rPr lang="sk-SK" sz="1850" dirty="0"/>
              <a:t> </a:t>
            </a:r>
            <a:r>
              <a:rPr lang="sk-SK" sz="1850" dirty="0" err="1"/>
              <a:t>monthly</a:t>
            </a:r>
            <a:r>
              <a:rPr lang="sk-SK" sz="1850" dirty="0"/>
              <a:t> </a:t>
            </a:r>
            <a:r>
              <a:rPr lang="sk-SK" sz="1850" dirty="0" err="1"/>
              <a:t>air</a:t>
            </a:r>
            <a:r>
              <a:rPr lang="sk-SK" sz="1850" dirty="0"/>
              <a:t> </a:t>
            </a:r>
            <a:r>
              <a:rPr lang="sk-SK" sz="1850" dirty="0" err="1"/>
              <a:t>temperature</a:t>
            </a:r>
            <a:r>
              <a:rPr lang="sk-SK" sz="1850" dirty="0"/>
              <a:t> in most </a:t>
            </a:r>
            <a:r>
              <a:rPr lang="sk-SK" sz="1850" dirty="0" err="1"/>
              <a:t>months</a:t>
            </a:r>
            <a:r>
              <a:rPr lang="sk-SK" sz="1850" dirty="0"/>
              <a:t> </a:t>
            </a:r>
            <a:r>
              <a:rPr lang="sk-SK" sz="1850" dirty="0" err="1"/>
              <a:t>of</a:t>
            </a:r>
            <a:r>
              <a:rPr lang="sk-SK" sz="1850" dirty="0"/>
              <a:t> </a:t>
            </a:r>
            <a:r>
              <a:rPr lang="sk-SK" sz="1850" dirty="0" err="1"/>
              <a:t>the</a:t>
            </a:r>
            <a:r>
              <a:rPr lang="sk-SK" sz="1850" dirty="0"/>
              <a:t> 2012 </a:t>
            </a:r>
            <a:r>
              <a:rPr lang="sk-SK" sz="1850" dirty="0" err="1"/>
              <a:t>was</a:t>
            </a:r>
            <a:r>
              <a:rPr lang="sk-SK" sz="1850" dirty="0"/>
              <a:t> </a:t>
            </a:r>
            <a:r>
              <a:rPr lang="sk-SK" sz="1850" dirty="0" err="1"/>
              <a:t>again</a:t>
            </a:r>
            <a:r>
              <a:rPr lang="sk-SK" sz="1850" dirty="0"/>
              <a:t> on </a:t>
            </a:r>
            <a:r>
              <a:rPr lang="sk-SK" sz="1850" dirty="0" err="1"/>
              <a:t>the</a:t>
            </a:r>
            <a:r>
              <a:rPr lang="sk-SK" sz="1850" dirty="0"/>
              <a:t> </a:t>
            </a:r>
            <a:r>
              <a:rPr lang="sk-SK" sz="1850" dirty="0" err="1"/>
              <a:t>leading</a:t>
            </a:r>
            <a:r>
              <a:rPr lang="sk-SK" sz="1850" dirty="0"/>
              <a:t> </a:t>
            </a:r>
            <a:r>
              <a:rPr lang="sk-SK" sz="1850" dirty="0" err="1"/>
              <a:t>positions</a:t>
            </a:r>
            <a:r>
              <a:rPr lang="sk-SK" sz="1850" dirty="0"/>
              <a:t>, in </a:t>
            </a:r>
            <a:r>
              <a:rPr lang="sk-SK" sz="1850" dirty="0" err="1"/>
              <a:t>hierarchical</a:t>
            </a:r>
            <a:r>
              <a:rPr lang="sk-SK" sz="1850" dirty="0"/>
              <a:t> </a:t>
            </a:r>
            <a:r>
              <a:rPr lang="sk-SK" sz="1850" dirty="0" err="1"/>
              <a:t>order</a:t>
            </a:r>
            <a:r>
              <a:rPr lang="sk-SK" sz="1850" dirty="0"/>
              <a:t> </a:t>
            </a:r>
            <a:r>
              <a:rPr lang="sk-SK" sz="1850" dirty="0" err="1"/>
              <a:t>of</a:t>
            </a:r>
            <a:r>
              <a:rPr lang="sk-SK" sz="1850" dirty="0"/>
              <a:t> </a:t>
            </a:r>
            <a:r>
              <a:rPr lang="sk-SK" sz="1850" dirty="0" err="1"/>
              <a:t>monthly</a:t>
            </a:r>
            <a:r>
              <a:rPr lang="sk-SK" sz="1850" dirty="0"/>
              <a:t> </a:t>
            </a:r>
            <a:r>
              <a:rPr lang="sk-SK" sz="1850" dirty="0" err="1"/>
              <a:t>air</a:t>
            </a:r>
            <a:r>
              <a:rPr lang="sk-SK" sz="1850" dirty="0"/>
              <a:t> </a:t>
            </a:r>
            <a:r>
              <a:rPr lang="sk-SK" sz="1850" dirty="0" err="1"/>
              <a:t>temperature</a:t>
            </a:r>
            <a:r>
              <a:rPr lang="sk-SK" sz="1850" dirty="0"/>
              <a:t> </a:t>
            </a:r>
            <a:r>
              <a:rPr lang="sk-SK" sz="1850" dirty="0" err="1"/>
              <a:t>values</a:t>
            </a:r>
            <a:r>
              <a:rPr lang="sk-SK" sz="1850" dirty="0"/>
              <a:t> ​​</a:t>
            </a:r>
            <a:r>
              <a:rPr lang="sk-SK" sz="1850" dirty="0" err="1"/>
              <a:t>since</a:t>
            </a:r>
            <a:r>
              <a:rPr lang="sk-SK" sz="1850" dirty="0"/>
              <a:t> </a:t>
            </a:r>
            <a:r>
              <a:rPr lang="sk-SK" sz="1850" dirty="0" err="1"/>
              <a:t>the</a:t>
            </a:r>
            <a:r>
              <a:rPr lang="sk-SK" sz="1850" dirty="0"/>
              <a:t> </a:t>
            </a:r>
            <a:r>
              <a:rPr lang="sk-SK" sz="1850" dirty="0" err="1"/>
              <a:t>year</a:t>
            </a:r>
            <a:r>
              <a:rPr lang="sk-SK" sz="1850" dirty="0"/>
              <a:t> 1951 (</a:t>
            </a:r>
            <a:r>
              <a:rPr lang="sk-SK" sz="1850" dirty="0" err="1"/>
              <a:t>Fig</a:t>
            </a:r>
            <a:r>
              <a:rPr lang="sk-SK" sz="1850" dirty="0"/>
              <a:t>.  4). </a:t>
            </a:r>
            <a:r>
              <a:rPr lang="sk-SK" sz="1850" dirty="0" err="1"/>
              <a:t>The</a:t>
            </a:r>
            <a:r>
              <a:rPr lang="sk-SK" sz="1850" dirty="0"/>
              <a:t> </a:t>
            </a:r>
            <a:r>
              <a:rPr lang="sk-SK" sz="1850" dirty="0" err="1"/>
              <a:t>time</a:t>
            </a:r>
            <a:r>
              <a:rPr lang="sk-SK" sz="1850" dirty="0"/>
              <a:t> </a:t>
            </a:r>
            <a:r>
              <a:rPr lang="sk-SK" sz="1850" dirty="0" err="1"/>
              <a:t>series</a:t>
            </a:r>
            <a:r>
              <a:rPr lang="sk-SK" sz="1850" dirty="0"/>
              <a:t> </a:t>
            </a:r>
            <a:r>
              <a:rPr lang="sk-SK" sz="1850" dirty="0" err="1"/>
              <a:t>of</a:t>
            </a:r>
            <a:r>
              <a:rPr lang="sk-SK" sz="1850" dirty="0"/>
              <a:t> </a:t>
            </a:r>
            <a:r>
              <a:rPr lang="sk-SK" sz="1850" dirty="0" err="1"/>
              <a:t>average</a:t>
            </a:r>
            <a:r>
              <a:rPr lang="sk-SK" sz="1850" dirty="0"/>
              <a:t> </a:t>
            </a:r>
            <a:r>
              <a:rPr lang="sk-SK" sz="1850" dirty="0" err="1"/>
              <a:t>annual</a:t>
            </a:r>
            <a:r>
              <a:rPr lang="sk-SK" sz="1850" dirty="0"/>
              <a:t> </a:t>
            </a:r>
            <a:r>
              <a:rPr lang="sk-SK" sz="1850" dirty="0" err="1"/>
              <a:t>air</a:t>
            </a:r>
            <a:r>
              <a:rPr lang="sk-SK" sz="1850" dirty="0"/>
              <a:t> </a:t>
            </a:r>
            <a:r>
              <a:rPr lang="sk-SK" sz="1850" dirty="0" err="1"/>
              <a:t>temperatures</a:t>
            </a:r>
            <a:r>
              <a:rPr lang="sk-SK" sz="1850" dirty="0"/>
              <a:t> in Hurbanovo </a:t>
            </a:r>
            <a:r>
              <a:rPr lang="sk-SK" sz="1850" dirty="0" err="1"/>
              <a:t>since</a:t>
            </a:r>
            <a:r>
              <a:rPr lang="sk-SK" sz="1850" dirty="0"/>
              <a:t> 1871 show </a:t>
            </a:r>
            <a:r>
              <a:rPr lang="sk-SK" sz="1850" dirty="0" err="1"/>
              <a:t>that</a:t>
            </a:r>
            <a:r>
              <a:rPr lang="sk-SK" sz="1850" dirty="0"/>
              <a:t> </a:t>
            </a:r>
            <a:r>
              <a:rPr lang="sk-SK" sz="1850" dirty="0" err="1"/>
              <a:t>the</a:t>
            </a:r>
            <a:r>
              <a:rPr lang="sk-SK" sz="1850" dirty="0"/>
              <a:t> </a:t>
            </a:r>
            <a:r>
              <a:rPr lang="sk-SK" sz="1850" dirty="0" err="1"/>
              <a:t>warmest</a:t>
            </a:r>
            <a:r>
              <a:rPr lang="sk-SK" sz="1850" dirty="0"/>
              <a:t> </a:t>
            </a:r>
            <a:r>
              <a:rPr lang="sk-SK" sz="1850" dirty="0" err="1"/>
              <a:t>year</a:t>
            </a:r>
            <a:r>
              <a:rPr lang="sk-SK" sz="1850" dirty="0"/>
              <a:t> in </a:t>
            </a:r>
            <a:r>
              <a:rPr lang="sk-SK" sz="1850" dirty="0" err="1"/>
              <a:t>this</a:t>
            </a:r>
            <a:r>
              <a:rPr lang="sk-SK" sz="1850" dirty="0"/>
              <a:t> </a:t>
            </a:r>
            <a:r>
              <a:rPr lang="sk-SK" sz="1850" dirty="0" err="1"/>
              <a:t>location</a:t>
            </a:r>
            <a:r>
              <a:rPr lang="sk-SK" sz="1850" dirty="0"/>
              <a:t> so </a:t>
            </a:r>
            <a:r>
              <a:rPr lang="sk-SK" sz="1850" dirty="0" err="1"/>
              <a:t>far</a:t>
            </a:r>
            <a:r>
              <a:rPr lang="sk-SK" sz="1850" dirty="0"/>
              <a:t> </a:t>
            </a:r>
            <a:r>
              <a:rPr lang="sk-SK" sz="1850" dirty="0" err="1"/>
              <a:t>was</a:t>
            </a:r>
            <a:r>
              <a:rPr lang="sk-SK" sz="1850" dirty="0"/>
              <a:t> a </a:t>
            </a:r>
            <a:r>
              <a:rPr lang="sk-SK" sz="1850" dirty="0" err="1"/>
              <a:t>year</a:t>
            </a:r>
            <a:r>
              <a:rPr lang="sk-SK" sz="1850" dirty="0"/>
              <a:t> 2000, </a:t>
            </a:r>
            <a:r>
              <a:rPr lang="sk-SK" sz="1850" dirty="0" err="1"/>
              <a:t>with</a:t>
            </a:r>
            <a:r>
              <a:rPr lang="sk-SK" sz="1850" dirty="0"/>
              <a:t> </a:t>
            </a:r>
            <a:r>
              <a:rPr lang="sk-SK" sz="1850" dirty="0" err="1"/>
              <a:t>an</a:t>
            </a:r>
            <a:r>
              <a:rPr lang="sk-SK" sz="1850" dirty="0"/>
              <a:t> </a:t>
            </a:r>
            <a:r>
              <a:rPr lang="sk-SK" sz="1850" dirty="0" err="1"/>
              <a:t>average</a:t>
            </a:r>
            <a:r>
              <a:rPr lang="sk-SK" sz="1850" dirty="0"/>
              <a:t> </a:t>
            </a:r>
            <a:r>
              <a:rPr lang="sk-SK" sz="1850" dirty="0" err="1"/>
              <a:t>annual</a:t>
            </a:r>
            <a:r>
              <a:rPr lang="sk-SK" sz="1850" dirty="0"/>
              <a:t> </a:t>
            </a:r>
            <a:r>
              <a:rPr lang="sk-SK" sz="1850" dirty="0" err="1"/>
              <a:t>air</a:t>
            </a:r>
            <a:r>
              <a:rPr lang="sk-SK" sz="1850" dirty="0"/>
              <a:t> </a:t>
            </a:r>
            <a:r>
              <a:rPr lang="sk-SK" sz="1850" dirty="0" err="1"/>
              <a:t>temperature</a:t>
            </a:r>
            <a:r>
              <a:rPr lang="sk-SK" sz="1850" dirty="0"/>
              <a:t> </a:t>
            </a:r>
            <a:r>
              <a:rPr lang="sk-SK" sz="1850" dirty="0" err="1"/>
              <a:t>of</a:t>
            </a:r>
            <a:r>
              <a:rPr lang="sk-SK" sz="1850" dirty="0"/>
              <a:t> 12.1 °C (1961-1990 </a:t>
            </a:r>
            <a:r>
              <a:rPr lang="sk-SK" sz="1850" dirty="0" err="1"/>
              <a:t>temperature</a:t>
            </a:r>
            <a:r>
              <a:rPr lang="sk-SK" sz="1850" dirty="0"/>
              <a:t> </a:t>
            </a:r>
            <a:r>
              <a:rPr lang="sk-SK" sz="1850" dirty="0" err="1"/>
              <a:t>normal</a:t>
            </a:r>
            <a:r>
              <a:rPr lang="sk-SK" sz="1850" dirty="0"/>
              <a:t> </a:t>
            </a:r>
            <a:r>
              <a:rPr lang="sk-SK" sz="1850" dirty="0" err="1"/>
              <a:t>is</a:t>
            </a:r>
            <a:r>
              <a:rPr lang="sk-SK" sz="1850" dirty="0"/>
              <a:t> 10.0 °C). </a:t>
            </a:r>
            <a:r>
              <a:rPr lang="sk-SK" sz="1850" dirty="0" err="1"/>
              <a:t>Very</a:t>
            </a:r>
            <a:r>
              <a:rPr lang="sk-SK" sz="1850" dirty="0"/>
              <a:t> </a:t>
            </a:r>
            <a:r>
              <a:rPr lang="sk-SK" sz="1850" dirty="0" err="1"/>
              <a:t>interesting</a:t>
            </a:r>
            <a:r>
              <a:rPr lang="sk-SK" sz="1850" dirty="0"/>
              <a:t> </a:t>
            </a:r>
            <a:r>
              <a:rPr lang="sk-SK" sz="1850" dirty="0" err="1"/>
              <a:t>is</a:t>
            </a:r>
            <a:r>
              <a:rPr lang="sk-SK" sz="1850" dirty="0"/>
              <a:t> </a:t>
            </a:r>
            <a:r>
              <a:rPr lang="sk-SK" sz="1850" dirty="0" err="1"/>
              <a:t>the</a:t>
            </a:r>
            <a:r>
              <a:rPr lang="sk-SK" sz="1850" dirty="0"/>
              <a:t> </a:t>
            </a:r>
            <a:r>
              <a:rPr lang="sk-SK" sz="1850" dirty="0" err="1"/>
              <a:t>fact</a:t>
            </a:r>
            <a:r>
              <a:rPr lang="sk-SK" sz="1850" dirty="0"/>
              <a:t> </a:t>
            </a:r>
            <a:r>
              <a:rPr lang="sk-SK" sz="1850" dirty="0" err="1"/>
              <a:t>that</a:t>
            </a:r>
            <a:r>
              <a:rPr lang="sk-SK" sz="1850" dirty="0"/>
              <a:t> </a:t>
            </a:r>
            <a:r>
              <a:rPr lang="sk-SK" sz="1850" dirty="0" err="1"/>
              <a:t>the</a:t>
            </a:r>
            <a:r>
              <a:rPr lang="sk-SK" sz="1850" dirty="0"/>
              <a:t> </a:t>
            </a:r>
            <a:r>
              <a:rPr lang="sk-SK" sz="1850" dirty="0" err="1"/>
              <a:t>highest</a:t>
            </a:r>
            <a:r>
              <a:rPr lang="sk-SK" sz="1850" dirty="0"/>
              <a:t> </a:t>
            </a:r>
            <a:r>
              <a:rPr lang="sk-SK" sz="1850" dirty="0" err="1"/>
              <a:t>mean</a:t>
            </a:r>
            <a:r>
              <a:rPr lang="sk-SK" sz="1850" dirty="0"/>
              <a:t> </a:t>
            </a:r>
            <a:r>
              <a:rPr lang="sk-SK" sz="1850" dirty="0" err="1"/>
              <a:t>annual</a:t>
            </a:r>
            <a:r>
              <a:rPr lang="sk-SK" sz="1850" dirty="0"/>
              <a:t> </a:t>
            </a:r>
            <a:r>
              <a:rPr lang="sk-SK" sz="1850" dirty="0" err="1"/>
              <a:t>air</a:t>
            </a:r>
            <a:r>
              <a:rPr lang="sk-SK" sz="1850" dirty="0"/>
              <a:t> </a:t>
            </a:r>
            <a:r>
              <a:rPr lang="sk-SK" sz="1850" dirty="0" err="1"/>
              <a:t>temperature</a:t>
            </a:r>
            <a:r>
              <a:rPr lang="sk-SK" sz="1850" dirty="0"/>
              <a:t> </a:t>
            </a:r>
            <a:r>
              <a:rPr lang="sk-SK" sz="1850" dirty="0" err="1"/>
              <a:t>at</a:t>
            </a:r>
            <a:r>
              <a:rPr lang="sk-SK" sz="1850" dirty="0"/>
              <a:t> </a:t>
            </a:r>
            <a:r>
              <a:rPr lang="sk-SK" sz="1850" dirty="0" err="1"/>
              <a:t>the</a:t>
            </a:r>
            <a:r>
              <a:rPr lang="sk-SK" sz="1850" dirty="0"/>
              <a:t> </a:t>
            </a:r>
            <a:r>
              <a:rPr lang="sk-SK" sz="1850" dirty="0" err="1"/>
              <a:t>Slovakia’s</a:t>
            </a:r>
            <a:r>
              <a:rPr lang="sk-SK" sz="1850" dirty="0"/>
              <a:t> </a:t>
            </a:r>
            <a:r>
              <a:rPr lang="sk-SK" sz="1850" dirty="0" err="1"/>
              <a:t>highest</a:t>
            </a:r>
            <a:r>
              <a:rPr lang="sk-SK" sz="1850" dirty="0"/>
              <a:t> </a:t>
            </a:r>
            <a:r>
              <a:rPr lang="sk-SK" sz="1850" dirty="0" err="1"/>
              <a:t>mountain</a:t>
            </a:r>
            <a:r>
              <a:rPr lang="sk-SK" sz="1850" dirty="0"/>
              <a:t> </a:t>
            </a:r>
            <a:r>
              <a:rPr lang="sk-SK" sz="1850" dirty="0" err="1"/>
              <a:t>station</a:t>
            </a:r>
            <a:r>
              <a:rPr lang="sk-SK" sz="1850" dirty="0"/>
              <a:t> - Lomnický štít (</a:t>
            </a:r>
            <a:r>
              <a:rPr lang="sk-SK" sz="1850" dirty="0" err="1"/>
              <a:t>with</a:t>
            </a:r>
            <a:r>
              <a:rPr lang="sk-SK" sz="1850" dirty="0"/>
              <a:t> </a:t>
            </a:r>
            <a:r>
              <a:rPr lang="sk-SK" sz="1850" dirty="0" err="1"/>
              <a:t>air</a:t>
            </a:r>
            <a:r>
              <a:rPr lang="sk-SK" sz="1850" dirty="0"/>
              <a:t> </a:t>
            </a:r>
            <a:r>
              <a:rPr lang="sk-SK" sz="1850" dirty="0" err="1"/>
              <a:t>temperature</a:t>
            </a:r>
            <a:r>
              <a:rPr lang="sk-SK" sz="1850" dirty="0"/>
              <a:t> </a:t>
            </a:r>
            <a:r>
              <a:rPr lang="sk-SK" sz="1850" dirty="0" err="1"/>
              <a:t>measurements</a:t>
            </a:r>
            <a:r>
              <a:rPr lang="sk-SK" sz="1850" dirty="0"/>
              <a:t> </a:t>
            </a:r>
            <a:r>
              <a:rPr lang="sk-SK" sz="1850" dirty="0" err="1"/>
              <a:t>since</a:t>
            </a:r>
            <a:r>
              <a:rPr lang="sk-SK" sz="1850" dirty="0"/>
              <a:t> 1940) </a:t>
            </a:r>
            <a:r>
              <a:rPr lang="sk-SK" sz="1850" dirty="0" err="1"/>
              <a:t>was</a:t>
            </a:r>
            <a:r>
              <a:rPr lang="sk-SK" sz="1850" dirty="0"/>
              <a:t> </a:t>
            </a:r>
            <a:r>
              <a:rPr lang="sk-SK" sz="1850" dirty="0" err="1"/>
              <a:t>recorded</a:t>
            </a:r>
            <a:r>
              <a:rPr lang="sk-SK" sz="1850" dirty="0"/>
              <a:t> in 2011. </a:t>
            </a:r>
            <a:endParaRPr lang="sk-SK" sz="1850" dirty="0" smtClean="0"/>
          </a:p>
          <a:p>
            <a:pPr algn="just">
              <a:lnSpc>
                <a:spcPts val="2400"/>
              </a:lnSpc>
              <a:defRPr/>
            </a:pPr>
            <a:endParaRPr lang="sk-SK" sz="1850" dirty="0" smtClean="0"/>
          </a:p>
          <a:p>
            <a:pPr algn="just" eaLnBrk="1" hangingPunct="1">
              <a:lnSpc>
                <a:spcPts val="2400"/>
              </a:lnSpc>
              <a:defRPr/>
            </a:pPr>
            <a:endParaRPr lang="sk-SK" sz="1850" dirty="0"/>
          </a:p>
        </p:txBody>
      </p:sp>
      <p:sp>
        <p:nvSpPr>
          <p:cNvPr id="67" name="Rectangle 23"/>
          <p:cNvSpPr>
            <a:spLocks noChangeArrowheads="1"/>
          </p:cNvSpPr>
          <p:nvPr/>
        </p:nvSpPr>
        <p:spPr bwMode="auto">
          <a:xfrm>
            <a:off x="-8397" y="34015287"/>
            <a:ext cx="25203148" cy="960438"/>
          </a:xfrm>
          <a:prstGeom prst="rect">
            <a:avLst/>
          </a:prstGeom>
          <a:gradFill>
            <a:gsLst>
              <a:gs pos="0">
                <a:srgbClr val="FF9900"/>
              </a:gs>
              <a:gs pos="50000">
                <a:schemeClr val="tx2">
                  <a:lumMod val="65000"/>
                  <a:lumOff val="35000"/>
                  <a:alpha val="0"/>
                </a:schemeClr>
              </a:gs>
              <a:gs pos="100000">
                <a:schemeClr val="accent1">
                  <a:shade val="100000"/>
                  <a:satMod val="115000"/>
                  <a:alpha val="0"/>
                </a:schemeClr>
              </a:gs>
            </a:gsLst>
            <a:lin ang="0" scaled="1"/>
          </a:gradFill>
          <a:ln w="31750">
            <a:noFill/>
            <a:miter lim="800000"/>
            <a:headEnd/>
            <a:tailEnd/>
          </a:ln>
        </p:spPr>
        <p:txBody>
          <a:bodyPr wrap="none" lIns="293906" tIns="146953" rIns="293906" bIns="146953" anchor="ctr"/>
          <a:lstStyle/>
          <a:p>
            <a:pPr defTabSz="2938463">
              <a:defRPr/>
            </a:pPr>
            <a:r>
              <a:rPr lang="sk-SK" sz="3900" b="1" dirty="0">
                <a:solidFill>
                  <a:schemeClr val="bg1"/>
                </a:solidFill>
                <a:latin typeface="Arial Rounded MT Bold" pitchFamily="34" charset="0"/>
              </a:rPr>
              <a:t>CONCLUSIONS</a:t>
            </a:r>
            <a:endParaRPr lang="sk-SK" sz="3900" b="1" dirty="0">
              <a:solidFill>
                <a:schemeClr val="bg1"/>
              </a:solidFill>
            </a:endParaRPr>
          </a:p>
        </p:txBody>
      </p:sp>
      <p:sp>
        <p:nvSpPr>
          <p:cNvPr id="68" name="Rectangle 23"/>
          <p:cNvSpPr>
            <a:spLocks noChangeArrowheads="1"/>
          </p:cNvSpPr>
          <p:nvPr/>
        </p:nvSpPr>
        <p:spPr bwMode="auto">
          <a:xfrm>
            <a:off x="0" y="37420550"/>
            <a:ext cx="25203150" cy="960438"/>
          </a:xfrm>
          <a:prstGeom prst="rect">
            <a:avLst/>
          </a:prstGeom>
          <a:gradFill flip="none" rotWithShape="1">
            <a:gsLst>
              <a:gs pos="0">
                <a:schemeClr val="tx2">
                  <a:lumMod val="65000"/>
                  <a:lumOff val="35000"/>
                </a:schemeClr>
              </a:gs>
              <a:gs pos="50000">
                <a:schemeClr val="tx2">
                  <a:lumMod val="65000"/>
                  <a:lumOff val="35000"/>
                  <a:alpha val="0"/>
                </a:schemeClr>
              </a:gs>
              <a:gs pos="100000">
                <a:schemeClr val="accent1">
                  <a:shade val="100000"/>
                  <a:satMod val="115000"/>
                  <a:alpha val="0"/>
                </a:schemeClr>
              </a:gs>
            </a:gsLst>
            <a:lin ang="0" scaled="1"/>
            <a:tileRect/>
          </a:gradFill>
          <a:ln w="31750">
            <a:noFill/>
            <a:miter lim="800000"/>
            <a:headEnd/>
            <a:tailEnd/>
          </a:ln>
        </p:spPr>
        <p:txBody>
          <a:bodyPr wrap="none" lIns="293906" tIns="146953" rIns="293906" bIns="146953" anchor="ctr"/>
          <a:lstStyle/>
          <a:p>
            <a:pPr defTabSz="2938463">
              <a:defRPr/>
            </a:pPr>
            <a:r>
              <a:rPr lang="sk-SK" sz="3900" b="1" dirty="0">
                <a:solidFill>
                  <a:schemeClr val="bg1"/>
                </a:solidFill>
              </a:rPr>
              <a:t> </a:t>
            </a:r>
            <a:r>
              <a:rPr lang="sk-SK" sz="3900" b="1" dirty="0">
                <a:solidFill>
                  <a:schemeClr val="bg1"/>
                </a:solidFill>
              </a:rPr>
              <a:t>REFERENCES</a:t>
            </a:r>
            <a:endParaRPr lang="sk-SK" sz="3900" b="1" dirty="0">
              <a:solidFill>
                <a:schemeClr val="bg1"/>
              </a:solidFill>
            </a:endParaRPr>
          </a:p>
        </p:txBody>
      </p:sp>
      <p:sp>
        <p:nvSpPr>
          <p:cNvPr id="14385" name="Text Box 14"/>
          <p:cNvSpPr txBox="1">
            <a:spLocks noChangeArrowheads="1"/>
          </p:cNvSpPr>
          <p:nvPr/>
        </p:nvSpPr>
        <p:spPr bwMode="auto">
          <a:xfrm>
            <a:off x="306388" y="38331775"/>
            <a:ext cx="15081250" cy="1200150"/>
          </a:xfrm>
          <a:prstGeom prst="rect">
            <a:avLst/>
          </a:prstGeom>
          <a:noFill/>
          <a:ln w="9525">
            <a:noFill/>
            <a:miter lim="800000"/>
            <a:headEnd/>
            <a:tailEnd/>
          </a:ln>
        </p:spPr>
        <p:txBody>
          <a:bodyPr>
            <a:spAutoFit/>
          </a:bodyPr>
          <a:lstStyle/>
          <a:p>
            <a:pPr algn="just" defTabSz="3703638" eaLnBrk="0" hangingPunct="0">
              <a:lnSpc>
                <a:spcPct val="150000"/>
              </a:lnSpc>
            </a:pPr>
            <a:r>
              <a:rPr lang="sk-SK" sz="1800" b="1">
                <a:solidFill>
                  <a:srgbClr val="800000"/>
                </a:solidFill>
              </a:rPr>
              <a:t>Faško, P. – Lapin, M. – Pecho, J.: </a:t>
            </a:r>
            <a:r>
              <a:rPr lang="sk-SK" sz="1800" b="1" i="1"/>
              <a:t>20-year extraordinary climatic period in Slovakia</a:t>
            </a:r>
            <a:r>
              <a:rPr lang="sk-SK" sz="1800" b="1"/>
              <a:t>.</a:t>
            </a:r>
            <a:r>
              <a:rPr lang="sk-SK" sz="1800"/>
              <a:t> In Meteorological Journal, 11, č. 3, s. 99 – 105, obr. 14.</a:t>
            </a:r>
          </a:p>
          <a:p>
            <a:pPr algn="just" defTabSz="3703638" eaLnBrk="0" hangingPunct="0">
              <a:lnSpc>
                <a:spcPct val="150000"/>
              </a:lnSpc>
            </a:pPr>
            <a:r>
              <a:rPr lang="sk-SK" sz="1800" b="1">
                <a:solidFill>
                  <a:srgbClr val="800000"/>
                </a:solidFill>
              </a:rPr>
              <a:t>Petrovič, Š. et al.: </a:t>
            </a:r>
            <a:r>
              <a:rPr lang="sk-SK" sz="1800" b="1" i="1"/>
              <a:t>Klimatické pomery Hurbanova.</a:t>
            </a:r>
            <a:r>
              <a:rPr lang="sk-SK" sz="1800"/>
              <a:t> IClimatic conditions at Hurbanovov). HMÚ, Praha, 1960, 278 s.</a:t>
            </a:r>
          </a:p>
          <a:p>
            <a:pPr defTabSz="3703638" eaLnBrk="0" hangingPunct="0"/>
            <a:endParaRPr lang="sk-SK" sz="1800"/>
          </a:p>
        </p:txBody>
      </p:sp>
      <p:sp>
        <p:nvSpPr>
          <p:cNvPr id="90" name="Text Box 14"/>
          <p:cNvSpPr txBox="1">
            <a:spLocks noChangeArrowheads="1"/>
          </p:cNvSpPr>
          <p:nvPr/>
        </p:nvSpPr>
        <p:spPr bwMode="auto">
          <a:xfrm>
            <a:off x="312738" y="34828163"/>
            <a:ext cx="15074900" cy="3113087"/>
          </a:xfrm>
          <a:prstGeom prst="rect">
            <a:avLst/>
          </a:prstGeom>
          <a:noFill/>
          <a:ln>
            <a:noFill/>
          </a:ln>
          <a:extLst>
            <a:ext uri="{909E8E84-426E-40DD-AFC4-6F175D3DCCD1}"/>
            <a:ext uri="{91240B29-F687-4F45-9708-019B960494DF}"/>
          </a:extLst>
        </p:spPr>
        <p:txBody>
          <a:bodyPr>
            <a:spAutoFit/>
          </a:bodyPr>
          <a:lstStyle/>
          <a:p>
            <a:pPr algn="just" defTabSz="3703638">
              <a:buFontTx/>
              <a:buChar char="-"/>
            </a:pPr>
            <a:endParaRPr lang="sk-SK" sz="1800" b="1">
              <a:solidFill>
                <a:srgbClr val="C00000"/>
              </a:solidFill>
            </a:endParaRPr>
          </a:p>
          <a:p>
            <a:pPr defTabSz="3703638" eaLnBrk="0" hangingPunct="0"/>
            <a:r>
              <a:rPr lang="sk-SK" sz="1800" b="1">
                <a:solidFill>
                  <a:srgbClr val="C00000"/>
                </a:solidFill>
              </a:rPr>
              <a:t> </a:t>
            </a:r>
            <a:r>
              <a:rPr lang="en-US" sz="1800"/>
              <a:t>The period from March to September in 2012 was the warmest such seven-month period beginning in Hurbanovo from meteorological measurements at the meteorological station in 1871. This fact is also reflected in other characteristics of the air temperature in Slovakia. The average monthly temperature in last 25-years warmest months are mostly from the mid-20th century. This was also reflected in trends in average monthly, seasonal and annual air temperatures, which were expressed quartic polynomial.</a:t>
            </a:r>
          </a:p>
          <a:p>
            <a:pPr algn="just" defTabSz="3703638"/>
            <a:endParaRPr lang="sk-SK" sz="1800" b="1"/>
          </a:p>
          <a:p>
            <a:pPr algn="just" defTabSz="3703638"/>
            <a:r>
              <a:rPr lang="en-GB" sz="1800" b="1"/>
              <a:t>Acknowledgment: </a:t>
            </a:r>
            <a:r>
              <a:rPr lang="sk-SK" sz="1800" i="1"/>
              <a:t>This work was part of the project "Development of technology of spatial data processing of the climate system" ITMS 26220220102, and "Applied research of methods for determining the climatic and hydrologic design parameters", ITMS 26220220132 funded from the EU Structural Funds</a:t>
            </a:r>
          </a:p>
          <a:p>
            <a:pPr algn="just" defTabSz="3703638"/>
            <a:endParaRPr lang="sk-SK" sz="1800" b="1">
              <a:solidFill>
                <a:srgbClr val="C00000"/>
              </a:solidFill>
            </a:endParaRPr>
          </a:p>
          <a:p>
            <a:pPr algn="just" defTabSz="3703638"/>
            <a:endParaRPr lang="sk-SK" sz="1800" b="1">
              <a:solidFill>
                <a:srgbClr val="C00000"/>
              </a:solidFill>
            </a:endParaRPr>
          </a:p>
        </p:txBody>
      </p:sp>
      <p:sp>
        <p:nvSpPr>
          <p:cNvPr id="14387" name="Text Box 14"/>
          <p:cNvSpPr txBox="1">
            <a:spLocks noChangeArrowheads="1"/>
          </p:cNvSpPr>
          <p:nvPr/>
        </p:nvSpPr>
        <p:spPr bwMode="auto">
          <a:xfrm>
            <a:off x="6192838" y="22817138"/>
            <a:ext cx="18686462" cy="354012"/>
          </a:xfrm>
          <a:prstGeom prst="rect">
            <a:avLst/>
          </a:prstGeom>
          <a:noFill/>
          <a:ln w="9525">
            <a:noFill/>
            <a:miter lim="800000"/>
            <a:headEnd/>
            <a:tailEnd/>
          </a:ln>
        </p:spPr>
        <p:txBody>
          <a:bodyPr>
            <a:spAutoFit/>
          </a:bodyPr>
          <a:lstStyle/>
          <a:p>
            <a:pPr algn="just" defTabSz="3703638"/>
            <a:r>
              <a:rPr lang="en-US" sz="1700" b="1"/>
              <a:t>Fig</a:t>
            </a:r>
            <a:r>
              <a:rPr lang="sk-SK" sz="1700" b="1"/>
              <a:t>. </a:t>
            </a:r>
            <a:r>
              <a:rPr lang="en-US" sz="1700" b="1"/>
              <a:t>2</a:t>
            </a:r>
            <a:r>
              <a:rPr lang="sk-SK" sz="1700"/>
              <a:t> </a:t>
            </a:r>
            <a:r>
              <a:rPr lang="en-US" sz="1700"/>
              <a:t>The average air temperature in summer (June-August) and winter (December-February) at selected meteorological stations since 1951</a:t>
            </a:r>
            <a:endParaRPr lang="sk-SK" sz="1700"/>
          </a:p>
        </p:txBody>
      </p:sp>
      <p:sp>
        <p:nvSpPr>
          <p:cNvPr id="14388" name="Text Box 14"/>
          <p:cNvSpPr txBox="1">
            <a:spLocks noChangeArrowheads="1"/>
          </p:cNvSpPr>
          <p:nvPr/>
        </p:nvSpPr>
        <p:spPr bwMode="auto">
          <a:xfrm>
            <a:off x="6210300" y="28794075"/>
            <a:ext cx="18686463" cy="354013"/>
          </a:xfrm>
          <a:prstGeom prst="rect">
            <a:avLst/>
          </a:prstGeom>
          <a:noFill/>
          <a:ln w="9525">
            <a:noFill/>
            <a:miter lim="800000"/>
            <a:headEnd/>
            <a:tailEnd/>
          </a:ln>
        </p:spPr>
        <p:txBody>
          <a:bodyPr>
            <a:spAutoFit/>
          </a:bodyPr>
          <a:lstStyle/>
          <a:p>
            <a:pPr algn="just" defTabSz="3703638"/>
            <a:r>
              <a:rPr lang="en-US" sz="1700" b="1"/>
              <a:t>Fig</a:t>
            </a:r>
            <a:r>
              <a:rPr lang="sk-SK" sz="1700" b="1"/>
              <a:t>. </a:t>
            </a:r>
            <a:r>
              <a:rPr lang="en-US" sz="1700" b="1"/>
              <a:t>3</a:t>
            </a:r>
            <a:r>
              <a:rPr lang="sk-SK" sz="1700"/>
              <a:t> </a:t>
            </a:r>
            <a:r>
              <a:rPr lang="en-US" sz="1700"/>
              <a:t>The average annual air temperature at selected meteorological stations since </a:t>
            </a:r>
            <a:r>
              <a:rPr lang="sk-SK" sz="1700"/>
              <a:t>1951 </a:t>
            </a:r>
          </a:p>
        </p:txBody>
      </p:sp>
      <p:sp>
        <p:nvSpPr>
          <p:cNvPr id="14389" name="Text Box 14"/>
          <p:cNvSpPr txBox="1">
            <a:spLocks noChangeArrowheads="1"/>
          </p:cNvSpPr>
          <p:nvPr/>
        </p:nvSpPr>
        <p:spPr bwMode="auto">
          <a:xfrm>
            <a:off x="306388" y="33345438"/>
            <a:ext cx="24464962" cy="354012"/>
          </a:xfrm>
          <a:prstGeom prst="rect">
            <a:avLst/>
          </a:prstGeom>
          <a:noFill/>
          <a:ln w="9525">
            <a:noFill/>
            <a:miter lim="800000"/>
            <a:headEnd/>
            <a:tailEnd/>
          </a:ln>
        </p:spPr>
        <p:txBody>
          <a:bodyPr>
            <a:spAutoFit/>
          </a:bodyPr>
          <a:lstStyle/>
          <a:p>
            <a:pPr algn="just" defTabSz="3703638"/>
            <a:r>
              <a:rPr lang="en-US" sz="1700" b="1"/>
              <a:t>Fig</a:t>
            </a:r>
            <a:r>
              <a:rPr lang="sk-SK" sz="1700" b="1"/>
              <a:t>. </a:t>
            </a:r>
            <a:r>
              <a:rPr lang="en-US" sz="1700" b="1"/>
              <a:t>4</a:t>
            </a:r>
            <a:r>
              <a:rPr lang="sk-SK" sz="1700"/>
              <a:t> </a:t>
            </a:r>
            <a:r>
              <a:rPr lang="en-US" sz="1700"/>
              <a:t>Ten warmest and ten coldest months since 1951 at selected meteorological stations </a:t>
            </a:r>
            <a:r>
              <a:rPr lang="sk-SK" sz="1700"/>
              <a:t>(*months of the last 25 years are marked by red color) </a:t>
            </a:r>
          </a:p>
        </p:txBody>
      </p:sp>
      <p:sp>
        <p:nvSpPr>
          <p:cNvPr id="14390" name="Text Box 14"/>
          <p:cNvSpPr txBox="1">
            <a:spLocks noChangeArrowheads="1"/>
          </p:cNvSpPr>
          <p:nvPr/>
        </p:nvSpPr>
        <p:spPr bwMode="auto">
          <a:xfrm>
            <a:off x="16424275" y="38527038"/>
            <a:ext cx="8331200" cy="614362"/>
          </a:xfrm>
          <a:prstGeom prst="rect">
            <a:avLst/>
          </a:prstGeom>
          <a:noFill/>
          <a:ln w="9525">
            <a:noFill/>
            <a:miter lim="800000"/>
            <a:headEnd/>
            <a:tailEnd/>
          </a:ln>
        </p:spPr>
        <p:txBody>
          <a:bodyPr>
            <a:spAutoFit/>
          </a:bodyPr>
          <a:lstStyle/>
          <a:p>
            <a:pPr defTabSz="3703638" eaLnBrk="0" hangingPunct="0"/>
            <a:r>
              <a:rPr lang="en-US" sz="1700" b="1"/>
              <a:t>Fig</a:t>
            </a:r>
            <a:r>
              <a:rPr lang="sk-SK" sz="1700" b="1"/>
              <a:t>. </a:t>
            </a:r>
            <a:r>
              <a:rPr lang="en-US" sz="1700" b="1"/>
              <a:t>5</a:t>
            </a:r>
            <a:r>
              <a:rPr lang="sk-SK" sz="1700"/>
              <a:t> </a:t>
            </a:r>
            <a:r>
              <a:rPr lang="en-US" sz="1700"/>
              <a:t>Avearege air temperature [</a:t>
            </a:r>
            <a:r>
              <a:rPr lang="sk-SK" sz="1700"/>
              <a:t>°</a:t>
            </a:r>
            <a:r>
              <a:rPr lang="en-US" sz="1700"/>
              <a:t>C] in the period from march to</a:t>
            </a:r>
            <a:r>
              <a:rPr lang="sk-SK" sz="1700"/>
              <a:t> september </a:t>
            </a:r>
            <a:r>
              <a:rPr lang="en-US" sz="1700"/>
              <a:t>in the years </a:t>
            </a:r>
            <a:r>
              <a:rPr lang="sk-SK" sz="1700"/>
              <a:t>1871-2012 </a:t>
            </a:r>
            <a:r>
              <a:rPr lang="en-US" sz="1700"/>
              <a:t>at meteorological station </a:t>
            </a:r>
            <a:r>
              <a:rPr lang="sk-SK" sz="1700"/>
              <a:t>Hurbanov</a:t>
            </a:r>
            <a:r>
              <a:rPr lang="en-US" sz="1700"/>
              <a:t>o</a:t>
            </a:r>
            <a:endParaRPr lang="sk-SK" sz="1700"/>
          </a:p>
        </p:txBody>
      </p:sp>
      <p:pic>
        <p:nvPicPr>
          <p:cNvPr id="14391" name="Picture 7" descr="http://cdn2-b.examiner.com/sites/default/files/styles/image_content_width/hash/62/e3/62e3e3f55a94c490203eab4a8dd0b531.jpg"/>
          <p:cNvPicPr>
            <a:picLocks noChangeAspect="1" noChangeArrowheads="1"/>
          </p:cNvPicPr>
          <p:nvPr/>
        </p:nvPicPr>
        <p:blipFill>
          <a:blip r:embed="rId36"/>
          <a:srcRect/>
          <a:stretch>
            <a:fillRect/>
          </a:stretch>
        </p:blipFill>
        <p:spPr bwMode="auto">
          <a:xfrm>
            <a:off x="19873913" y="1081088"/>
            <a:ext cx="4832350" cy="3621087"/>
          </a:xfrm>
          <a:prstGeom prst="rect">
            <a:avLst/>
          </a:prstGeom>
          <a:noFill/>
          <a:ln w="9525">
            <a:noFill/>
            <a:miter lim="800000"/>
            <a:headEnd/>
            <a:tailEnd/>
          </a:ln>
        </p:spPr>
      </p:pic>
      <p:sp>
        <p:nvSpPr>
          <p:cNvPr id="14392" name="Rectangle 9"/>
          <p:cNvSpPr>
            <a:spLocks noChangeArrowheads="1"/>
          </p:cNvSpPr>
          <p:nvPr/>
        </p:nvSpPr>
        <p:spPr bwMode="auto">
          <a:xfrm>
            <a:off x="306388" y="29587825"/>
            <a:ext cx="24572912" cy="3736975"/>
          </a:xfrm>
          <a:prstGeom prst="rect">
            <a:avLst/>
          </a:prstGeom>
          <a:noFill/>
          <a:ln w="25400">
            <a:solidFill>
              <a:srgbClr val="EAEAEA"/>
            </a:solidFill>
            <a:miter lim="800000"/>
            <a:headEnd/>
            <a:tailEnd/>
          </a:ln>
        </p:spPr>
        <p:txBody>
          <a:bodyPr wrap="none" anchor="ctr"/>
          <a:lstStyle/>
          <a:p>
            <a:endParaRPr lang="cs-CZ"/>
          </a:p>
        </p:txBody>
      </p:sp>
      <p:sp>
        <p:nvSpPr>
          <p:cNvPr id="14393" name="Rectangle 9"/>
          <p:cNvSpPr>
            <a:spLocks noChangeArrowheads="1"/>
          </p:cNvSpPr>
          <p:nvPr/>
        </p:nvSpPr>
        <p:spPr bwMode="auto">
          <a:xfrm>
            <a:off x="6192838" y="17532350"/>
            <a:ext cx="18721387" cy="5256213"/>
          </a:xfrm>
          <a:prstGeom prst="rect">
            <a:avLst/>
          </a:prstGeom>
          <a:noFill/>
          <a:ln w="25400">
            <a:solidFill>
              <a:srgbClr val="EAEAEA"/>
            </a:solidFill>
            <a:miter lim="800000"/>
            <a:headEnd/>
            <a:tailEnd/>
          </a:ln>
        </p:spPr>
        <p:txBody>
          <a:bodyPr wrap="none" anchor="ctr"/>
          <a:lstStyle/>
          <a:p>
            <a:endParaRPr lang="cs-CZ"/>
          </a:p>
        </p:txBody>
      </p:sp>
      <p:sp>
        <p:nvSpPr>
          <p:cNvPr id="14394" name="Rectangle 9"/>
          <p:cNvSpPr>
            <a:spLocks noChangeArrowheads="1"/>
          </p:cNvSpPr>
          <p:nvPr/>
        </p:nvSpPr>
        <p:spPr bwMode="auto">
          <a:xfrm>
            <a:off x="6191250" y="23537863"/>
            <a:ext cx="18705513" cy="5256212"/>
          </a:xfrm>
          <a:prstGeom prst="rect">
            <a:avLst/>
          </a:prstGeom>
          <a:noFill/>
          <a:ln w="25400">
            <a:solidFill>
              <a:srgbClr val="EAEAEA"/>
            </a:solidFill>
            <a:miter lim="800000"/>
            <a:headEnd/>
            <a:tailEnd/>
          </a:ln>
        </p:spPr>
        <p:txBody>
          <a:bodyPr wrap="none" anchor="ctr"/>
          <a:lstStyle/>
          <a:p>
            <a:endParaRPr lang="cs-CZ"/>
          </a:p>
        </p:txBody>
      </p:sp>
      <p:pic>
        <p:nvPicPr>
          <p:cNvPr id="14395" name="Picture 3"/>
          <p:cNvPicPr>
            <a:picLocks noChangeAspect="1" noChangeArrowheads="1"/>
          </p:cNvPicPr>
          <p:nvPr/>
        </p:nvPicPr>
        <p:blipFill>
          <a:blip r:embed="rId37"/>
          <a:srcRect/>
          <a:stretch>
            <a:fillRect/>
          </a:stretch>
        </p:blipFill>
        <p:spPr bwMode="auto">
          <a:xfrm>
            <a:off x="6867525" y="26244550"/>
            <a:ext cx="3860800" cy="2455863"/>
          </a:xfrm>
          <a:prstGeom prst="rect">
            <a:avLst/>
          </a:prstGeom>
          <a:noFill/>
          <a:ln w="9525">
            <a:noFill/>
            <a:miter lim="800000"/>
            <a:headEnd/>
            <a:tailEnd/>
          </a:ln>
        </p:spPr>
      </p:pic>
      <p:pic>
        <p:nvPicPr>
          <p:cNvPr id="14396" name="Picture 4"/>
          <p:cNvPicPr>
            <a:picLocks noChangeAspect="1" noChangeArrowheads="1"/>
          </p:cNvPicPr>
          <p:nvPr/>
        </p:nvPicPr>
        <p:blipFill>
          <a:blip r:embed="rId38"/>
          <a:srcRect/>
          <a:stretch>
            <a:fillRect/>
          </a:stretch>
        </p:blipFill>
        <p:spPr bwMode="auto">
          <a:xfrm>
            <a:off x="11372850" y="23599775"/>
            <a:ext cx="386397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03638" rtl="0" eaLnBrk="1" fontAlgn="base" latinLnBrk="0" hangingPunct="1">
          <a:lnSpc>
            <a:spcPct val="100000"/>
          </a:lnSpc>
          <a:spcBef>
            <a:spcPct val="0"/>
          </a:spcBef>
          <a:spcAft>
            <a:spcPct val="0"/>
          </a:spcAft>
          <a:buClrTx/>
          <a:buSzTx/>
          <a:buFontTx/>
          <a:buNone/>
          <a:tabLst/>
          <a:defRPr kumimoji="0" lang="sk-SK" sz="7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03638" rtl="0" eaLnBrk="1" fontAlgn="base" latinLnBrk="0" hangingPunct="1">
          <a:lnSpc>
            <a:spcPct val="100000"/>
          </a:lnSpc>
          <a:spcBef>
            <a:spcPct val="0"/>
          </a:spcBef>
          <a:spcAft>
            <a:spcPct val="0"/>
          </a:spcAft>
          <a:buClrTx/>
          <a:buSzTx/>
          <a:buFontTx/>
          <a:buNone/>
          <a:tabLst/>
          <a:defRPr kumimoji="0" lang="sk-SK" sz="7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TotalTime>
  <Words>1011</Words>
  <Application>Microsoft Office PowerPoint</Application>
  <PresentationFormat>Custom</PresentationFormat>
  <Paragraphs>23</Paragraphs>
  <Slides>1</Slides>
  <Notes>1</Notes>
  <HiddenSlides>0</HiddenSlides>
  <MMClips>0</MMClips>
  <ScaleCrop>false</ScaleCrop>
  <HeadingPairs>
    <vt:vector size="6" baseType="variant">
      <vt:variant>
        <vt:lpstr>Použité písma</vt:lpstr>
      </vt:variant>
      <vt:variant>
        <vt:i4>3</vt:i4>
      </vt:variant>
      <vt:variant>
        <vt:lpstr>Šablóna návrhu</vt:lpstr>
      </vt:variant>
      <vt:variant>
        <vt:i4>1</vt:i4>
      </vt:variant>
      <vt:variant>
        <vt:lpstr>Nadpisy snímok</vt:lpstr>
      </vt:variant>
      <vt:variant>
        <vt:i4>1</vt:i4>
      </vt:variant>
    </vt:vector>
  </HeadingPairs>
  <TitlesOfParts>
    <vt:vector size="5" baseType="lpstr">
      <vt:lpstr>Arial</vt:lpstr>
      <vt:lpstr>Calibri</vt:lpstr>
      <vt:lpstr>Arial Rounded MT Bold</vt:lpstr>
      <vt:lpstr>Default Design</vt:lpstr>
      <vt:lpstr>Snímka 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Jozef</dc:creator>
  <cp:lastModifiedBy>Pavel Šťastný</cp:lastModifiedBy>
  <cp:revision>157</cp:revision>
  <dcterms:created xsi:type="dcterms:W3CDTF">2011-11-07T22:37:25Z</dcterms:created>
  <dcterms:modified xsi:type="dcterms:W3CDTF">2013-09-02T09:27:19Z</dcterms:modified>
</cp:coreProperties>
</file>