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4"/>
  </p:notesMasterIdLst>
  <p:handoutMasterIdLst>
    <p:handoutMasterId r:id="rId25"/>
  </p:handoutMasterIdLst>
  <p:sldIdLst>
    <p:sldId id="256" r:id="rId3"/>
    <p:sldId id="318" r:id="rId4"/>
    <p:sldId id="375" r:id="rId5"/>
    <p:sldId id="305" r:id="rId6"/>
    <p:sldId id="382" r:id="rId7"/>
    <p:sldId id="330" r:id="rId8"/>
    <p:sldId id="323" r:id="rId9"/>
    <p:sldId id="386" r:id="rId10"/>
    <p:sldId id="294" r:id="rId11"/>
    <p:sldId id="260" r:id="rId12"/>
    <p:sldId id="261" r:id="rId13"/>
    <p:sldId id="331" r:id="rId14"/>
    <p:sldId id="325" r:id="rId15"/>
    <p:sldId id="364" r:id="rId16"/>
    <p:sldId id="357" r:id="rId17"/>
    <p:sldId id="362" r:id="rId18"/>
    <p:sldId id="374" r:id="rId19"/>
    <p:sldId id="389" r:id="rId20"/>
    <p:sldId id="390" r:id="rId21"/>
    <p:sldId id="349" r:id="rId22"/>
    <p:sldId id="307" r:id="rId23"/>
  </p:sldIdLst>
  <p:sldSz cx="9144000" cy="6858000" type="screen4x3"/>
  <p:notesSz cx="6794500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53DF"/>
    <a:srgbClr val="00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292" y="-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548B0-6FED-4E8A-9716-0AB6DB822FB3}" type="datetimeFigureOut">
              <a:rPr lang="de-DE" smtClean="0"/>
              <a:t>20.11.2014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3584C-C425-442A-B907-9120FA877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835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0A7C1C0-5DFE-4B0F-B694-DD06C3FC64F3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1383"/>
            <a:ext cx="543560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3C2CBDE-5450-45CE-93FF-57FE2C12D7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175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2"/>
                </a:solidFill>
              </a:rPr>
              <a:t>Goal </a:t>
            </a:r>
            <a:r>
              <a:rPr lang="de-DE" sz="1200" dirty="0" err="1" smtClean="0">
                <a:solidFill>
                  <a:schemeClr val="tx2"/>
                </a:solidFill>
              </a:rPr>
              <a:t>is</a:t>
            </a:r>
            <a:r>
              <a:rPr lang="de-DE" sz="1200" dirty="0" smtClean="0">
                <a:solidFill>
                  <a:schemeClr val="tx2"/>
                </a:solidFill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</a:rPr>
              <a:t>to</a:t>
            </a:r>
            <a:r>
              <a:rPr lang="de-DE" sz="1200" dirty="0" smtClean="0">
                <a:solidFill>
                  <a:schemeClr val="tx2"/>
                </a:solidFill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</a:rPr>
              <a:t>improve</a:t>
            </a:r>
            <a:r>
              <a:rPr lang="de-DE" sz="1200" dirty="0" smtClean="0">
                <a:solidFill>
                  <a:schemeClr val="tx2"/>
                </a:solidFill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</a:rPr>
              <a:t>weather</a:t>
            </a:r>
            <a:r>
              <a:rPr lang="de-DE" sz="1200" dirty="0" smtClean="0">
                <a:solidFill>
                  <a:schemeClr val="tx2"/>
                </a:solidFill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</a:rPr>
              <a:t>and</a:t>
            </a:r>
            <a:r>
              <a:rPr lang="de-DE" sz="1200" dirty="0" smtClean="0">
                <a:solidFill>
                  <a:schemeClr val="tx2"/>
                </a:solidFill>
              </a:rPr>
              <a:t> power </a:t>
            </a:r>
            <a:r>
              <a:rPr lang="de-DE" sz="1200" dirty="0" err="1" smtClean="0">
                <a:solidFill>
                  <a:schemeClr val="tx2"/>
                </a:solidFill>
              </a:rPr>
              <a:t>forecasts</a:t>
            </a:r>
            <a:r>
              <a:rPr lang="de-DE" sz="1200" dirty="0" smtClean="0">
                <a:solidFill>
                  <a:schemeClr val="tx2"/>
                </a:solidFill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</a:rPr>
              <a:t>and</a:t>
            </a:r>
            <a:r>
              <a:rPr lang="de-DE" sz="1200" dirty="0" smtClean="0">
                <a:solidFill>
                  <a:schemeClr val="tx2"/>
                </a:solidFill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</a:rPr>
              <a:t>develope</a:t>
            </a:r>
            <a:r>
              <a:rPr lang="de-DE" sz="1200" dirty="0" smtClean="0">
                <a:solidFill>
                  <a:schemeClr val="tx2"/>
                </a:solidFill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</a:rPr>
              <a:t>new</a:t>
            </a:r>
            <a:r>
              <a:rPr lang="de-DE" sz="1200" baseline="0" dirty="0" smtClean="0">
                <a:solidFill>
                  <a:schemeClr val="tx2"/>
                </a:solidFill>
              </a:rPr>
              <a:t>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forecast</a:t>
            </a:r>
            <a:r>
              <a:rPr lang="de-DE" sz="1200" baseline="0" dirty="0" smtClean="0">
                <a:solidFill>
                  <a:schemeClr val="tx2"/>
                </a:solidFill>
              </a:rPr>
              <a:t>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products</a:t>
            </a:r>
            <a:r>
              <a:rPr lang="de-DE" sz="1200" baseline="0" dirty="0" smtClean="0">
                <a:solidFill>
                  <a:schemeClr val="tx2"/>
                </a:solidFill>
              </a:rPr>
              <a:t>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especially</a:t>
            </a:r>
            <a:r>
              <a:rPr lang="de-DE" sz="1200" baseline="0" dirty="0" smtClean="0">
                <a:solidFill>
                  <a:schemeClr val="tx2"/>
                </a:solidFill>
              </a:rPr>
              <a:t>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to</a:t>
            </a:r>
            <a:r>
              <a:rPr lang="de-DE" sz="1200" baseline="0" dirty="0" smtClean="0">
                <a:solidFill>
                  <a:schemeClr val="tx2"/>
                </a:solidFill>
              </a:rPr>
              <a:t>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ensure</a:t>
            </a:r>
            <a:r>
              <a:rPr lang="de-DE" sz="1200" baseline="0" dirty="0" smtClean="0">
                <a:solidFill>
                  <a:schemeClr val="tx2"/>
                </a:solidFill>
              </a:rPr>
              <a:t> a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stable</a:t>
            </a:r>
            <a:r>
              <a:rPr lang="de-DE" sz="1200" baseline="0" dirty="0" smtClean="0">
                <a:solidFill>
                  <a:schemeClr val="tx2"/>
                </a:solidFill>
              </a:rPr>
              <a:t>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transmission</a:t>
            </a:r>
            <a:r>
              <a:rPr lang="de-DE" sz="1200" baseline="0" dirty="0" smtClean="0">
                <a:solidFill>
                  <a:schemeClr val="tx2"/>
                </a:solidFill>
              </a:rPr>
              <a:t>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network</a:t>
            </a:r>
            <a:r>
              <a:rPr lang="de-DE" sz="1200" baseline="0" dirty="0" smtClean="0">
                <a:solidFill>
                  <a:schemeClr val="tx2"/>
                </a:solidFill>
              </a:rPr>
              <a:t>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system</a:t>
            </a:r>
            <a:r>
              <a:rPr lang="de-DE" sz="1200" baseline="0" dirty="0" smtClean="0">
                <a:solidFill>
                  <a:schemeClr val="tx2"/>
                </a:solidFill>
              </a:rPr>
              <a:t>.</a:t>
            </a:r>
            <a:endParaRPr lang="de-DE" sz="1200" dirty="0" smtClean="0">
              <a:solidFill>
                <a:schemeClr val="tx2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C2CBDE-5450-45CE-93FF-57FE2C12D76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977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de-DE" sz="1000" kern="0" dirty="0" smtClean="0">
                <a:sym typeface="Wingdings" panose="05000000000000000000" pitchFamily="2" charset="2"/>
              </a:rPr>
              <a:t>Spatial resolution is limited by computational power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de-DE" kern="0" dirty="0" smtClean="0">
                <a:sym typeface="Wingdings" panose="05000000000000000000" pitchFamily="2" charset="2"/>
              </a:rPr>
              <a:t>Forecast time step is governed by spatial resolution and </a:t>
            </a:r>
            <a:r>
              <a:rPr lang="en-US" altLang="de-DE" kern="0" dirty="0" err="1" smtClean="0">
                <a:sym typeface="Wingdings" panose="05000000000000000000" pitchFamily="2" charset="2"/>
              </a:rPr>
              <a:t>numerics</a:t>
            </a:r>
            <a:endParaRPr lang="en-US" altLang="de-DE" sz="1000" kern="0" dirty="0" smtClean="0">
              <a:sym typeface="Wingdings" panose="05000000000000000000" pitchFamily="2" charset="2"/>
            </a:endParaRPr>
          </a:p>
          <a:p>
            <a:pPr marL="0" lvl="1">
              <a:defRPr/>
            </a:pPr>
            <a:endParaRPr lang="de-DE" altLang="de-DE" kern="0" dirty="0" smtClean="0">
              <a:sym typeface="Wingdings" panose="05000000000000000000" pitchFamily="2" charset="2"/>
            </a:endParaRPr>
          </a:p>
          <a:p>
            <a:pPr marL="0" lvl="1">
              <a:defRPr/>
            </a:pPr>
            <a:r>
              <a:rPr lang="de-DE" altLang="de-DE" kern="0" dirty="0" smtClean="0">
                <a:sym typeface="Wingdings" panose="05000000000000000000" pitchFamily="2" charset="2"/>
              </a:rPr>
              <a:t>Hydrostatisch – nicht hydrostatisch!!!!</a:t>
            </a:r>
          </a:p>
          <a:p>
            <a:pPr marL="0" lvl="1">
              <a:defRPr/>
            </a:pPr>
            <a:r>
              <a:rPr lang="de-DE" altLang="de-DE" kern="0" dirty="0" smtClean="0">
                <a:sym typeface="Wingdings" panose="05000000000000000000" pitchFamily="2" charset="2"/>
              </a:rPr>
              <a:t>IFS </a:t>
            </a:r>
            <a:r>
              <a:rPr lang="en-US" altLang="de-DE" kern="0" dirty="0" smtClean="0">
                <a:sym typeface="Symbol"/>
              </a:rPr>
              <a:t>x </a:t>
            </a:r>
            <a:r>
              <a:rPr lang="de-DE" altLang="de-DE" kern="0" dirty="0" smtClean="0">
                <a:sym typeface="Wingdings" panose="05000000000000000000" pitchFamily="2" charset="2"/>
              </a:rPr>
              <a:t> 16km (91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levels</a:t>
            </a:r>
            <a:r>
              <a:rPr lang="de-DE" altLang="de-DE" kern="0" dirty="0" smtClean="0">
                <a:sym typeface="Wingdings" panose="05000000000000000000" pitchFamily="2" charset="2"/>
              </a:rPr>
              <a:t>, top at 0.01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hPatime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step</a:t>
            </a:r>
            <a:r>
              <a:rPr lang="de-DE" altLang="de-DE" kern="0" dirty="0" smtClean="0">
                <a:sym typeface="Wingdings" panose="05000000000000000000" pitchFamily="2" charset="2"/>
              </a:rPr>
              <a:t> 600s)</a:t>
            </a:r>
          </a:p>
          <a:p>
            <a:pPr marL="0" lvl="1">
              <a:defRPr/>
            </a:pPr>
            <a:r>
              <a:rPr lang="de-DE" altLang="de-DE" sz="1000" kern="0" dirty="0" smtClean="0">
                <a:sym typeface="Wingdings" panose="05000000000000000000" pitchFamily="2" charset="2"/>
              </a:rPr>
              <a:t>COSMO-DE </a:t>
            </a:r>
            <a:r>
              <a:rPr lang="en-US" altLang="de-DE" kern="0" dirty="0" smtClean="0">
                <a:sym typeface="Symbol"/>
              </a:rPr>
              <a:t>x </a:t>
            </a:r>
            <a:r>
              <a:rPr lang="de-DE" altLang="de-DE" kern="0" dirty="0" smtClean="0">
                <a:sym typeface="Wingdings" panose="05000000000000000000" pitchFamily="2" charset="2"/>
              </a:rPr>
              <a:t> 2.8km (50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levels</a:t>
            </a:r>
            <a:r>
              <a:rPr lang="de-DE" altLang="de-DE" kern="0" dirty="0" smtClean="0">
                <a:sym typeface="Wingdings" panose="05000000000000000000" pitchFamily="2" charset="2"/>
              </a:rPr>
              <a:t>, top at 0.01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hPatime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step</a:t>
            </a:r>
            <a:r>
              <a:rPr lang="de-DE" altLang="de-DE" kern="0" dirty="0" smtClean="0">
                <a:sym typeface="Wingdings" panose="05000000000000000000" pitchFamily="2" charset="2"/>
              </a:rPr>
              <a:t> 25s)</a:t>
            </a:r>
          </a:p>
          <a:p>
            <a:pPr marL="0" lvl="1">
              <a:defRPr/>
            </a:pPr>
            <a:r>
              <a:rPr lang="de-DE" altLang="de-DE" sz="1000" kern="0" dirty="0" smtClean="0">
                <a:sym typeface="Wingdings" panose="05000000000000000000" pitchFamily="2" charset="2"/>
              </a:rPr>
              <a:t>Global Model </a:t>
            </a:r>
            <a:r>
              <a:rPr lang="en-US" altLang="de-DE" kern="0" dirty="0" smtClean="0">
                <a:sym typeface="Symbol"/>
              </a:rPr>
              <a:t>x →</a:t>
            </a:r>
            <a:r>
              <a:rPr lang="de-DE" altLang="de-DE" sz="1000" kern="0" dirty="0" smtClean="0">
                <a:sym typeface="Wingdings" panose="05000000000000000000" pitchFamily="2" charset="2"/>
              </a:rPr>
              <a:t> 16 km, </a:t>
            </a:r>
            <a:r>
              <a:rPr lang="de-DE" altLang="de-DE" sz="1000" kern="0" dirty="0" err="1" smtClean="0">
                <a:sym typeface="Wingdings" panose="05000000000000000000" pitchFamily="2" charset="2"/>
              </a:rPr>
              <a:t>Mesoscale</a:t>
            </a:r>
            <a:r>
              <a:rPr lang="de-DE" altLang="de-DE" sz="1000" kern="0" dirty="0" smtClean="0">
                <a:sym typeface="Wingdings" panose="05000000000000000000" pitchFamily="2" charset="2"/>
              </a:rPr>
              <a:t> Model </a:t>
            </a:r>
            <a:r>
              <a:rPr lang="en-US" altLang="de-DE" kern="0" dirty="0" smtClean="0">
                <a:sym typeface="Symbol"/>
              </a:rPr>
              <a:t>x →</a:t>
            </a:r>
            <a:r>
              <a:rPr lang="de-DE" altLang="de-DE" kern="0" dirty="0" smtClean="0">
                <a:sym typeface="Wingdings" panose="05000000000000000000" pitchFamily="2" charset="2"/>
              </a:rPr>
              <a:t> 1km</a:t>
            </a:r>
            <a:endParaRPr lang="de-DE" altLang="de-DE" sz="1000" kern="0" dirty="0" smtClean="0">
              <a:sym typeface="Wingdings" panose="05000000000000000000" pitchFamily="2" charset="2"/>
            </a:endParaRPr>
          </a:p>
          <a:p>
            <a:pPr marL="0" lvl="1">
              <a:defRPr/>
            </a:pPr>
            <a:endParaRPr lang="de-DE" altLang="de-DE" kern="0" dirty="0" smtClean="0">
              <a:sym typeface="Wingdings" panose="05000000000000000000" pitchFamily="2" charset="2"/>
            </a:endParaRPr>
          </a:p>
          <a:p>
            <a:pPr marL="0" lvl="1">
              <a:defRPr/>
            </a:pPr>
            <a:r>
              <a:rPr lang="de-DE" altLang="de-DE" kern="0" dirty="0" smtClean="0">
                <a:sym typeface="Wingdings" panose="05000000000000000000" pitchFamily="2" charset="2"/>
              </a:rPr>
              <a:t>The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outer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layer</a:t>
            </a:r>
            <a:r>
              <a:rPr lang="de-DE" altLang="de-DE" kern="0" dirty="0" smtClean="0">
                <a:sym typeface="Wingdings" panose="05000000000000000000" pitchFamily="2" charset="2"/>
              </a:rPr>
              <a:t>: (PBL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above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surface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layer</a:t>
            </a:r>
            <a:r>
              <a:rPr lang="de-DE" altLang="de-DE" kern="0" dirty="0" smtClean="0">
                <a:sym typeface="Wingdings" panose="05000000000000000000" pitchFamily="2" charset="2"/>
              </a:rPr>
              <a:t>):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fluxes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are</a:t>
            </a:r>
            <a:r>
              <a:rPr lang="de-DE" altLang="de-DE" kern="0" dirty="0" smtClean="0">
                <a:sym typeface="Wingdings" panose="05000000000000000000" pitchFamily="2" charset="2"/>
              </a:rPr>
              <a:t> not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constant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as</a:t>
            </a:r>
            <a:r>
              <a:rPr lang="de-DE" altLang="de-DE" kern="0" dirty="0" smtClean="0">
                <a:sym typeface="Wingdings" panose="05000000000000000000" pitchFamily="2" charset="2"/>
              </a:rPr>
              <a:t> n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the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surface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layer</a:t>
            </a:r>
            <a:r>
              <a:rPr lang="de-DE" altLang="de-DE" kern="0" dirty="0" smtClean="0">
                <a:sym typeface="Wingdings" panose="05000000000000000000" pitchFamily="2" charset="2"/>
              </a:rPr>
              <a:t> but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decrease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monotonically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from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their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surface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  <a:r>
              <a:rPr lang="de-DE" altLang="de-DE" kern="0" dirty="0" err="1" smtClean="0">
                <a:sym typeface="Wingdings" panose="05000000000000000000" pitchFamily="2" charset="2"/>
              </a:rPr>
              <a:t>values</a:t>
            </a:r>
            <a:r>
              <a:rPr lang="de-DE" altLang="de-DE" kern="0" dirty="0" smtClean="0">
                <a:sym typeface="Wingdings" panose="05000000000000000000" pitchFamily="2" charset="2"/>
              </a:rPr>
              <a:t> </a:t>
            </a:r>
          </a:p>
          <a:p>
            <a:pPr marL="0" lvl="1">
              <a:defRPr/>
            </a:pPr>
            <a:endParaRPr lang="de-DE" altLang="de-DE" kern="0" dirty="0" smtClean="0">
              <a:sym typeface="Wingdings" panose="05000000000000000000" pitchFamily="2" charset="2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E88543-E96A-4524-933E-48C8DFA1338D}" type="slidenum">
              <a:rPr lang="de-DE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de-DE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de-DE" altLang="en-US" dirty="0" err="1" smtClean="0"/>
              <a:t>Where</a:t>
            </a:r>
            <a:r>
              <a:rPr lang="de-DE" altLang="en-US" dirty="0" smtClean="0"/>
              <a:t> – in </a:t>
            </a:r>
            <a:r>
              <a:rPr lang="de-DE" altLang="en-US" dirty="0" err="1" smtClean="0"/>
              <a:t>the</a:t>
            </a:r>
            <a:r>
              <a:rPr lang="de-DE" altLang="en-US" dirty="0" smtClean="0"/>
              <a:t> sense </a:t>
            </a:r>
            <a:r>
              <a:rPr lang="de-DE" altLang="en-US" dirty="0" err="1" smtClean="0"/>
              <a:t>of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which</a:t>
            </a:r>
            <a:r>
              <a:rPr lang="de-DE" altLang="en-US" baseline="0" dirty="0" smtClean="0"/>
              <a:t> </a:t>
            </a:r>
            <a:r>
              <a:rPr lang="de-DE" altLang="en-US" baseline="0" dirty="0" err="1" smtClean="0"/>
              <a:t>parameterization</a:t>
            </a:r>
            <a:r>
              <a:rPr lang="de-DE" altLang="en-US" baseline="0" dirty="0" smtClean="0"/>
              <a:t> </a:t>
            </a:r>
            <a:r>
              <a:rPr lang="de-DE" altLang="en-US" baseline="0" dirty="0" err="1" smtClean="0"/>
              <a:t>scheme</a:t>
            </a:r>
            <a:r>
              <a:rPr lang="de-DE" altLang="en-US" baseline="0" dirty="0" smtClean="0"/>
              <a:t> </a:t>
            </a:r>
            <a:r>
              <a:rPr lang="de-DE" altLang="en-US" baseline="0" dirty="0" err="1" smtClean="0"/>
              <a:t>could</a:t>
            </a:r>
            <a:r>
              <a:rPr lang="de-DE" altLang="en-US" baseline="0" dirty="0" smtClean="0"/>
              <a:t> </a:t>
            </a:r>
            <a:r>
              <a:rPr lang="de-DE" altLang="en-US" baseline="0" dirty="0" err="1" smtClean="0"/>
              <a:t>be</a:t>
            </a:r>
            <a:r>
              <a:rPr lang="de-DE" altLang="en-US" baseline="0" dirty="0" smtClean="0"/>
              <a:t> </a:t>
            </a:r>
            <a:r>
              <a:rPr lang="de-DE" altLang="en-US" baseline="0" dirty="0" err="1" smtClean="0"/>
              <a:t>improed</a:t>
            </a:r>
            <a:endParaRPr lang="en-US" altLang="en-US" dirty="0" smtClean="0"/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28C6AF-1806-4206-ABD8-0F14AF73EE5A}" type="slidenum">
              <a:rPr lang="de-DE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de-DE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Free-</a:t>
            </a:r>
            <a:r>
              <a:rPr lang="de-DE" baseline="0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further</a:t>
            </a:r>
            <a:r>
              <a:rPr lang="de-DE" dirty="0" smtClean="0"/>
              <a:t> </a:t>
            </a:r>
            <a:r>
              <a:rPr lang="de-DE" dirty="0" err="1" smtClean="0"/>
              <a:t>assimilation</a:t>
            </a:r>
            <a:r>
              <a:rPr lang="de-DE" dirty="0" smtClean="0"/>
              <a:t> after t=0, </a:t>
            </a:r>
            <a:r>
              <a:rPr lang="de-DE" dirty="0" err="1" smtClean="0"/>
              <a:t>convential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cloud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, + Minimal </a:t>
            </a:r>
            <a:r>
              <a:rPr lang="de-DE" dirty="0" err="1" smtClean="0"/>
              <a:t>diffusion</a:t>
            </a:r>
            <a:r>
              <a:rPr lang="de-DE" dirty="0" smtClean="0"/>
              <a:t> </a:t>
            </a:r>
            <a:r>
              <a:rPr lang="de-DE" dirty="0" err="1" smtClean="0"/>
              <a:t>coefficient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C2CBDE-5450-45CE-93FF-57FE2C12D76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84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Effect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Tegen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aerosol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climatology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already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implemented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Jürgen Helmert, DWD FE14)?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8189CA-5119-4B61-835C-00F59D566DCA}" type="slidenum">
              <a:rPr lang="de-DE" altLang="de-DE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Effect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Tegen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aerosol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climatology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already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implemented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Jürgen Helmert, DWD FE14)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8189CA-5119-4B61-835C-00F59D566DCA}" type="slidenum">
              <a:rPr lang="de-DE" altLang="de-DE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de-DE" altLang="de-DE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 dirty="0" err="1" smtClean="0"/>
              <a:t>Tanré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constant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over</a:t>
            </a:r>
            <a:r>
              <a:rPr lang="de-DE" altLang="de-DE" dirty="0" smtClean="0"/>
              <a:t> time, Aerosol </a:t>
            </a:r>
            <a:r>
              <a:rPr lang="de-DE" altLang="de-DE" dirty="0" err="1" smtClean="0"/>
              <a:t>optical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over</a:t>
            </a:r>
            <a:r>
              <a:rPr lang="de-DE" altLang="de-DE" dirty="0" smtClean="0"/>
              <a:t> Germany </a:t>
            </a:r>
            <a:r>
              <a:rPr lang="de-DE" altLang="de-DE" dirty="0" err="1" smtClean="0"/>
              <a:t>average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tau=0.38. </a:t>
            </a:r>
            <a:r>
              <a:rPr lang="de-DE" altLang="de-DE" dirty="0" err="1" smtClean="0"/>
              <a:t>Tegen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aerosol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climatology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has</a:t>
            </a:r>
            <a:r>
              <a:rPr lang="de-DE" altLang="de-DE" dirty="0" smtClean="0"/>
              <a:t> a </a:t>
            </a:r>
            <a:r>
              <a:rPr lang="de-DE" altLang="de-DE" dirty="0" err="1" smtClean="0"/>
              <a:t>lower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average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optical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thickness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0.18. </a:t>
            </a:r>
            <a:r>
              <a:rPr lang="en-US" altLang="de-DE" dirty="0" smtClean="0"/>
              <a:t>Aerosol optical thickness is the degree to which aerosols prevent the transmission of solar</a:t>
            </a:r>
            <a:r>
              <a:rPr lang="en-US" altLang="de-DE" baseline="0" dirty="0" smtClean="0"/>
              <a:t> radiation</a:t>
            </a:r>
            <a:r>
              <a:rPr lang="en-US" altLang="de-DE" dirty="0" smtClean="0"/>
              <a:t> by absorption or scattering,</a:t>
            </a:r>
            <a:r>
              <a:rPr lang="en-US" altLang="de-DE" baseline="0" dirty="0" smtClean="0"/>
              <a:t> so extinction.</a:t>
            </a:r>
            <a:endParaRPr lang="de-DE" altLang="de-DE" dirty="0" smtClean="0"/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801FD4-1F13-4E58-8DF9-D45731799136}" type="slidenum">
              <a:rPr lang="de-DE" altLang="de-DE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de-DE" altLang="de-DE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Effect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Tegen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aerosol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climatology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already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implemented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by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Jürgen Helmert, DWD FE14)?</a:t>
            </a: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55A3BA-348D-4503-A018-F024D7496735}" type="slidenum">
              <a:rPr lang="de-DE" altLang="de-DE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de-DE" altLang="de-DE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16%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C2CBDE-5450-45CE-93FF-57FE2C12D76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96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0D71A-1E1D-4E71-A980-44EF89249441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A431D-EA8C-4D89-AD1A-09CB1BFD4C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213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A5A3E-D06B-441E-B544-FD7FD8A47E5F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D5240-3606-4261-AFFD-05BBDC15F9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2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9B31A-7D55-41C2-A1A9-0F2C66402471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35F3-3AAE-4687-A898-0B55FCA383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22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40572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0D37F-0317-4806-A4A6-19F1EC7FE90E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128B-B29C-4D55-A736-4179FA2D9B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73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AEE0F-CBF5-4420-9620-1F70D0EB0EAB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75CB0-85CB-4A1D-9597-BA59B10FFD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13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C071B-2521-4BFF-BCA3-B6FE02F6B50C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B79F9-DB72-48E1-AF27-997E4CF089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74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73B3E-3196-4DF7-887C-64E3796425F8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CE8C-B5A2-45CC-A2D0-79CB6B5805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6620-6761-4E43-AF61-9BFB797814FA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F66F5-33B0-4737-90C4-19897342F0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66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A842A-A653-4708-9185-ADDE71F08EA0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3DBA5-60AD-416F-949F-A8BAA09A55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35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2C905-E793-4023-B045-9CD796924DD2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BFA41-AC67-4DC3-8D12-99D9A0DFA1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01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5DAF-4314-4F4C-8474-EBD4B73598BD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98B53-9924-413D-BEE5-A294F4F17D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97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93575F-2E8D-49CA-9E0E-9A2FFE316370}" type="datetimeFigureOut">
              <a:rPr lang="de-DE"/>
              <a:pPr>
                <a:defRPr/>
              </a:pPr>
              <a:t>20.11.2014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E20C4D-8BDD-45B9-91FA-89E2B7F1C7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1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23"/>
          <p:cNvSpPr>
            <a:spLocks noChangeShapeType="1"/>
          </p:cNvSpPr>
          <p:nvPr userDrawn="1"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3" name="Grafik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381750"/>
            <a:ext cx="5032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Grafik 7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81750"/>
            <a:ext cx="86518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Grafik 8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81750"/>
            <a:ext cx="9112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Grafik 9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308725"/>
            <a:ext cx="720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9" descr="dwd_logo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308725"/>
            <a:ext cx="12239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0" descr="Wind-Energy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37288"/>
            <a:ext cx="5429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Objekt 4"/>
          <p:cNvPicPr>
            <a:picLocks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5" t="-777" r="-3867" b="-1553"/>
          <a:stretch>
            <a:fillRect/>
          </a:stretch>
        </p:blipFill>
        <p:spPr bwMode="auto">
          <a:xfrm>
            <a:off x="611188" y="6381750"/>
            <a:ext cx="1081087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Line 15"/>
          <p:cNvSpPr>
            <a:spLocks noChangeShapeType="1"/>
          </p:cNvSpPr>
          <p:nvPr userDrawn="1"/>
        </p:nvSpPr>
        <p:spPr bwMode="auto">
          <a:xfrm flipH="1">
            <a:off x="3101975" y="6237288"/>
            <a:ext cx="5578475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41" name="Picture 16" descr="48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37288"/>
            <a:ext cx="5318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9" descr="BMU-Logo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 r="82858" b="53325"/>
          <a:stretch>
            <a:fillRect/>
          </a:stretch>
        </p:blipFill>
        <p:spPr bwMode="auto">
          <a:xfrm>
            <a:off x="107950" y="6308725"/>
            <a:ext cx="319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meetingorganizer.copernicus.org/webfiles/img/CreativeCommons_Attribution_License.png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4" y="6637086"/>
            <a:ext cx="503684" cy="17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3"/>
          <p:cNvSpPr>
            <a:spLocks noChangeShapeType="1"/>
          </p:cNvSpPr>
          <p:nvPr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1" name="Line 23"/>
          <p:cNvSpPr>
            <a:spLocks noChangeShapeType="1"/>
          </p:cNvSpPr>
          <p:nvPr/>
        </p:nvSpPr>
        <p:spPr bwMode="auto">
          <a:xfrm>
            <a:off x="244475" y="903288"/>
            <a:ext cx="86487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eaLnBrk="0" hangingPunct="0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8B00DB6-E7EA-4D1C-BFB4-9DA572063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053" name="Line 23"/>
          <p:cNvSpPr>
            <a:spLocks noChangeShapeType="1"/>
          </p:cNvSpPr>
          <p:nvPr/>
        </p:nvSpPr>
        <p:spPr bwMode="auto">
          <a:xfrm>
            <a:off x="244475" y="6351588"/>
            <a:ext cx="8613775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Foliennummernplatzhalter 1"/>
          <p:cNvSpPr txBox="1">
            <a:spLocks/>
          </p:cNvSpPr>
          <p:nvPr/>
        </p:nvSpPr>
        <p:spPr>
          <a:xfrm>
            <a:off x="8283575" y="6381750"/>
            <a:ext cx="465138" cy="21590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5A3323C-52C5-46AE-819D-1EF97EB04188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060" name="Rechteck 29"/>
          <p:cNvSpPr>
            <a:spLocks noChangeArrowheads="1"/>
          </p:cNvSpPr>
          <p:nvPr/>
        </p:nvSpPr>
        <p:spPr bwMode="auto">
          <a:xfrm>
            <a:off x="0" y="6165850"/>
            <a:ext cx="91440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2056" name="Grafik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6381750"/>
            <a:ext cx="5032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Grafik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6381750"/>
            <a:ext cx="86518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Grafik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6381750"/>
            <a:ext cx="9112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Grafik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6308725"/>
            <a:ext cx="720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dwd_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6308725"/>
            <a:ext cx="12239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0" descr="Wind-Energ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6237288"/>
            <a:ext cx="5429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Line 12"/>
          <p:cNvSpPr>
            <a:spLocks noChangeShapeType="1"/>
          </p:cNvSpPr>
          <p:nvPr/>
        </p:nvSpPr>
        <p:spPr bwMode="auto">
          <a:xfrm>
            <a:off x="728663" y="6308725"/>
            <a:ext cx="0" cy="433388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3" name="Line 13"/>
          <p:cNvSpPr>
            <a:spLocks noChangeShapeType="1"/>
          </p:cNvSpPr>
          <p:nvPr/>
        </p:nvSpPr>
        <p:spPr bwMode="auto">
          <a:xfrm flipH="1">
            <a:off x="728663" y="6742113"/>
            <a:ext cx="8207375" cy="0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4" name="Line 14"/>
          <p:cNvSpPr>
            <a:spLocks noChangeShapeType="1"/>
          </p:cNvSpPr>
          <p:nvPr/>
        </p:nvSpPr>
        <p:spPr bwMode="auto">
          <a:xfrm>
            <a:off x="8936038" y="6237288"/>
            <a:ext cx="0" cy="504825"/>
          </a:xfrm>
          <a:prstGeom prst="line">
            <a:avLst/>
          </a:prstGeom>
          <a:noFill/>
          <a:ln w="127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5" name="Line 15"/>
          <p:cNvSpPr>
            <a:spLocks noChangeShapeType="1"/>
          </p:cNvSpPr>
          <p:nvPr/>
        </p:nvSpPr>
        <p:spPr bwMode="auto">
          <a:xfrm flipH="1">
            <a:off x="3362325" y="6237288"/>
            <a:ext cx="5578475" cy="0"/>
          </a:xfrm>
          <a:prstGeom prst="line">
            <a:avLst/>
          </a:prstGeom>
          <a:noFill/>
          <a:ln w="762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066" name="Picture 16" descr="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6237288"/>
            <a:ext cx="5318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0" descr="R:\EWELINE\Logo\logo_bearb\logo_neu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6424613"/>
            <a:ext cx="9636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8" descr="Bundesadler_klein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31031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69" name="Gerade Verbindung 25"/>
          <p:cNvCxnSpPr>
            <a:cxnSpLocks noChangeShapeType="1"/>
          </p:cNvCxnSpPr>
          <p:nvPr userDrawn="1"/>
        </p:nvCxnSpPr>
        <p:spPr bwMode="auto">
          <a:xfrm>
            <a:off x="111125" y="936625"/>
            <a:ext cx="8637588" cy="0"/>
          </a:xfrm>
          <a:prstGeom prst="line">
            <a:avLst/>
          </a:prstGeom>
          <a:noFill/>
          <a:ln w="25400" algn="ctr">
            <a:solidFill>
              <a:srgbClr val="179C7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Font typeface="Wingdings" pitchFamily="2" charset="2"/>
        <a:buChar char="n"/>
        <a:defRPr lang="de-DE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OFNFA08\p17970\Austausch\ckoehler\Vortraege_2014\tau_artcl_dust_xxl_2014052000_anim.simplified_DE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099" name="Rechteck 6"/>
          <p:cNvSpPr>
            <a:spLocks noChangeArrowheads="1"/>
          </p:cNvSpPr>
          <p:nvPr/>
        </p:nvSpPr>
        <p:spPr bwMode="auto">
          <a:xfrm>
            <a:off x="684510" y="5732463"/>
            <a:ext cx="5327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000" dirty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Carmen Köhler and </a:t>
            </a:r>
            <a:r>
              <a:rPr lang="en-US" altLang="de-DE" sz="2000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Andrea Steiner</a:t>
            </a:r>
            <a:endParaRPr lang="en-US" altLang="de-DE" sz="4400" dirty="0">
              <a:solidFill>
                <a:schemeClr val="tx2"/>
              </a:solidFill>
              <a:latin typeface="Arial" pitchFamily="34" charset="0"/>
              <a:ea typeface="Calibri" pitchFamily="34" charset="0"/>
            </a:endParaRPr>
          </a:p>
        </p:txBody>
      </p:sp>
      <p:sp>
        <p:nvSpPr>
          <p:cNvPr id="4100" name="Titel 1"/>
          <p:cNvSpPr>
            <a:spLocks noGrp="1"/>
          </p:cNvSpPr>
          <p:nvPr>
            <p:ph type="ctrTitle"/>
          </p:nvPr>
        </p:nvSpPr>
        <p:spPr>
          <a:xfrm>
            <a:off x="611188" y="977900"/>
            <a:ext cx="8424862" cy="209073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Towards </a:t>
            </a:r>
            <a:r>
              <a:rPr lang="en-US" dirty="0" smtClean="0">
                <a:solidFill>
                  <a:schemeClr val="tx2"/>
                </a:solidFill>
              </a:rPr>
              <a:t>a more </a:t>
            </a:r>
            <a:r>
              <a:rPr lang="en-US" dirty="0">
                <a:solidFill>
                  <a:schemeClr val="tx2"/>
                </a:solidFill>
              </a:rPr>
              <a:t>accurate wind and solar power prediction by improving NWP model physics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4101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87700"/>
            <a:ext cx="3744912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3"/>
          <p:cNvSpPr>
            <a:spLocks noChangeArrowheads="1"/>
          </p:cNvSpPr>
          <p:nvPr/>
        </p:nvSpPr>
        <p:spPr bwMode="auto">
          <a:xfrm>
            <a:off x="268288" y="5210175"/>
            <a:ext cx="21563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>
                <a:latin typeface="Arial" pitchFamily="34" charset="0"/>
              </a:rPr>
              <a:t>Source: </a:t>
            </a:r>
            <a:r>
              <a:rPr lang="de-DE" altLang="de-DE" sz="1200" dirty="0">
                <a:latin typeface="Arial" pitchFamily="34" charset="0"/>
              </a:rPr>
              <a:t>Helmert et al. (2007)</a:t>
            </a:r>
          </a:p>
        </p:txBody>
      </p:sp>
      <p:sp>
        <p:nvSpPr>
          <p:cNvPr id="15363" name="Titel 1"/>
          <p:cNvSpPr>
            <a:spLocks noGrp="1"/>
          </p:cNvSpPr>
          <p:nvPr>
            <p:ph type="title"/>
          </p:nvPr>
        </p:nvSpPr>
        <p:spPr>
          <a:xfrm>
            <a:off x="539552" y="981075"/>
            <a:ext cx="3673475" cy="792163"/>
          </a:xfrm>
        </p:spPr>
        <p:txBody>
          <a:bodyPr/>
          <a:lstStyle/>
          <a:p>
            <a:pPr algn="l"/>
            <a:r>
              <a:rPr lang="de-DE" altLang="de-DE" sz="2400" dirty="0" smtClean="0">
                <a:solidFill>
                  <a:schemeClr val="tx2"/>
                </a:solidFill>
              </a:rPr>
              <a:t>Aerosols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based</a:t>
            </a:r>
            <a:r>
              <a:rPr lang="de-DE" altLang="de-DE" sz="2400" dirty="0" smtClean="0">
                <a:solidFill>
                  <a:schemeClr val="tx2"/>
                </a:solidFill>
              </a:rPr>
              <a:t> on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Tanré</a:t>
            </a:r>
            <a:r>
              <a:rPr lang="de-DE" altLang="de-DE" sz="2400" dirty="0" smtClean="0">
                <a:solidFill>
                  <a:schemeClr val="tx2"/>
                </a:solidFill>
              </a:rPr>
              <a:t>, 1984 (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operationel</a:t>
            </a:r>
            <a:r>
              <a:rPr lang="de-DE" altLang="de-DE" sz="2400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5219700" y="917575"/>
            <a:ext cx="352901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2400" kern="0" dirty="0" smtClean="0">
                <a:solidFill>
                  <a:schemeClr val="tx2"/>
                </a:solidFill>
              </a:rPr>
              <a:t>Aerosol </a:t>
            </a:r>
            <a:r>
              <a:rPr lang="de-DE" sz="2400" kern="0" dirty="0" err="1" smtClean="0">
                <a:solidFill>
                  <a:schemeClr val="tx2"/>
                </a:solidFill>
              </a:rPr>
              <a:t>climatology</a:t>
            </a:r>
            <a:r>
              <a:rPr lang="de-DE" sz="2400" kern="0" dirty="0" smtClean="0">
                <a:solidFill>
                  <a:schemeClr val="tx2"/>
                </a:solidFill>
              </a:rPr>
              <a:t> </a:t>
            </a:r>
            <a:r>
              <a:rPr lang="de-DE" sz="2400" kern="0" dirty="0" err="1" smtClean="0">
                <a:solidFill>
                  <a:schemeClr val="tx2"/>
                </a:solidFill>
              </a:rPr>
              <a:t>from</a:t>
            </a:r>
            <a:r>
              <a:rPr lang="de-DE" sz="2400" kern="0" dirty="0" smtClean="0">
                <a:solidFill>
                  <a:schemeClr val="tx2"/>
                </a:solidFill>
              </a:rPr>
              <a:t>  </a:t>
            </a:r>
            <a:r>
              <a:rPr lang="de-DE" sz="2400" kern="0" dirty="0" err="1" smtClean="0">
                <a:solidFill>
                  <a:schemeClr val="tx2"/>
                </a:solidFill>
              </a:rPr>
              <a:t>Tegen</a:t>
            </a:r>
            <a:r>
              <a:rPr lang="de-DE" sz="2400" kern="0" dirty="0" smtClean="0">
                <a:solidFill>
                  <a:schemeClr val="tx2"/>
                </a:solidFill>
              </a:rPr>
              <a:t>, 1997 </a:t>
            </a:r>
            <a:endParaRPr lang="de-DE" sz="2400" kern="0" dirty="0">
              <a:solidFill>
                <a:schemeClr val="tx2"/>
              </a:solidFill>
            </a:endParaRPr>
          </a:p>
        </p:txBody>
      </p:sp>
      <p:grpSp>
        <p:nvGrpSpPr>
          <p:cNvPr id="15365" name="Gruppieren 1"/>
          <p:cNvGrpSpPr>
            <a:grpSpLocks/>
          </p:cNvGrpSpPr>
          <p:nvPr/>
        </p:nvGrpSpPr>
        <p:grpSpPr bwMode="auto">
          <a:xfrm>
            <a:off x="187325" y="1846263"/>
            <a:ext cx="4672013" cy="3408362"/>
            <a:chOff x="187325" y="2133600"/>
            <a:chExt cx="4745038" cy="3671888"/>
          </a:xfrm>
        </p:grpSpPr>
        <p:pic>
          <p:nvPicPr>
            <p:cNvPr id="15377" name="Picture 6" descr="ao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7" t="5325" r="72774" b="62692"/>
            <a:stretch>
              <a:fillRect/>
            </a:stretch>
          </p:blipFill>
          <p:spPr bwMode="auto">
            <a:xfrm>
              <a:off x="721334" y="2133600"/>
              <a:ext cx="3131005" cy="2663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6" descr="ao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62868" r="13380" b="18567"/>
            <a:stretch>
              <a:fillRect/>
            </a:stretch>
          </p:blipFill>
          <p:spPr bwMode="auto">
            <a:xfrm>
              <a:off x="187325" y="4990601"/>
              <a:ext cx="4715600" cy="551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6" descr="ao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88603" r="13380"/>
            <a:stretch>
              <a:fillRect/>
            </a:stretch>
          </p:blipFill>
          <p:spPr bwMode="auto">
            <a:xfrm>
              <a:off x="216763" y="5466980"/>
              <a:ext cx="4715600" cy="33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6" name="Picture 3" descr="aer_all_200901061200_ex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1" t="17937" r="34303" b="17717"/>
          <a:stretch>
            <a:fillRect/>
          </a:stretch>
        </p:blipFill>
        <p:spPr bwMode="auto">
          <a:xfrm>
            <a:off x="5297488" y="1773238"/>
            <a:ext cx="2730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aer_all_200901061200_ex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9"/>
          <a:stretch>
            <a:fillRect/>
          </a:stretch>
        </p:blipFill>
        <p:spPr bwMode="auto">
          <a:xfrm>
            <a:off x="8286750" y="1773238"/>
            <a:ext cx="612775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13"/>
          <p:cNvSpPr>
            <a:spLocks noChangeArrowheads="1"/>
          </p:cNvSpPr>
          <p:nvPr/>
        </p:nvSpPr>
        <p:spPr bwMode="auto">
          <a:xfrm>
            <a:off x="6000750" y="4437063"/>
            <a:ext cx="22156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err="1" smtClean="0">
                <a:latin typeface="Arial" pitchFamily="34" charset="0"/>
              </a:rPr>
              <a:t>Source:Jürgen</a:t>
            </a:r>
            <a:r>
              <a:rPr lang="de-DE" altLang="de-DE" sz="1200" dirty="0" smtClean="0">
                <a:latin typeface="Arial" pitchFamily="34" charset="0"/>
              </a:rPr>
              <a:t> </a:t>
            </a:r>
            <a:r>
              <a:rPr lang="de-DE" altLang="de-DE" sz="1200" dirty="0">
                <a:latin typeface="Arial" pitchFamily="34" charset="0"/>
              </a:rPr>
              <a:t>Helmert, DWD</a:t>
            </a:r>
          </a:p>
        </p:txBody>
      </p:sp>
      <p:sp>
        <p:nvSpPr>
          <p:cNvPr id="18" name="Rechteck 17"/>
          <p:cNvSpPr/>
          <p:nvPr/>
        </p:nvSpPr>
        <p:spPr>
          <a:xfrm>
            <a:off x="698500" y="1830388"/>
            <a:ext cx="3097213" cy="2487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370" name="Rechteck 14"/>
          <p:cNvSpPr>
            <a:spLocks noChangeArrowheads="1"/>
          </p:cNvSpPr>
          <p:nvPr/>
        </p:nvSpPr>
        <p:spPr bwMode="auto">
          <a:xfrm>
            <a:off x="220663" y="333375"/>
            <a:ext cx="2743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600" b="1" dirty="0" smtClean="0">
                <a:solidFill>
                  <a:schemeClr val="tx2"/>
                </a:solidFill>
                <a:latin typeface="Arial" pitchFamily="34" charset="0"/>
                <a:sym typeface="Wingdings" pitchFamily="2" charset="2"/>
              </a:rPr>
              <a:t>Cloud-</a:t>
            </a:r>
            <a:r>
              <a:rPr lang="de-DE" altLang="de-DE" sz="2600" b="1" dirty="0" err="1" smtClean="0">
                <a:solidFill>
                  <a:schemeClr val="tx2"/>
                </a:solidFill>
                <a:latin typeface="Arial" pitchFamily="34" charset="0"/>
                <a:sym typeface="Wingdings" pitchFamily="2" charset="2"/>
              </a:rPr>
              <a:t>free</a:t>
            </a:r>
            <a:r>
              <a:rPr lang="de-DE" altLang="de-DE" sz="2600" b="1" dirty="0" smtClean="0">
                <a:solidFill>
                  <a:schemeClr val="tx2"/>
                </a:solidFill>
                <a:latin typeface="Arial" pitchFamily="34" charset="0"/>
                <a:sym typeface="Wingdings" pitchFamily="2" charset="2"/>
              </a:rPr>
              <a:t> Days</a:t>
            </a:r>
            <a:endParaRPr lang="de-DE" altLang="de-DE" sz="2600" b="1" dirty="0">
              <a:solidFill>
                <a:schemeClr val="tx2"/>
              </a:solidFill>
              <a:latin typeface="Arial" pitchFamily="34" charset="0"/>
              <a:sym typeface="Wingdings" pitchFamily="2" charset="2"/>
            </a:endParaRPr>
          </a:p>
        </p:txBody>
      </p:sp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2484438" y="5272087"/>
            <a:ext cx="6191250" cy="965200"/>
            <a:chOff x="2123728" y="5272065"/>
            <a:chExt cx="6192688" cy="965247"/>
          </a:xfrm>
        </p:grpSpPr>
        <p:sp>
          <p:nvSpPr>
            <p:cNvPr id="5" name="Rechteck 4"/>
            <p:cNvSpPr/>
            <p:nvPr/>
          </p:nvSpPr>
          <p:spPr>
            <a:xfrm>
              <a:off x="2123728" y="5272065"/>
              <a:ext cx="6192688" cy="9652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2753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" name="Textfeld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267744" y="5373216"/>
              <a:ext cx="2520280" cy="690830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de-DE">
                  <a:noFill/>
                </a:rPr>
                <a:t>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36096" y="5517232"/>
                <a:ext cx="6845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5517232"/>
                <a:ext cx="684546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364088" y="5199583"/>
                <a:ext cx="7445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/>
                          <a:ea typeface="Cambria Math"/>
                        </a:rPr>
                        <m:t>𝜏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5199583"/>
                <a:ext cx="744577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561488" y="5863642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λ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488" y="5863642"/>
                <a:ext cx="349776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6089419" y="5279811"/>
            <a:ext cx="2659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err="1"/>
              <a:t>o</a:t>
            </a:r>
            <a:r>
              <a:rPr lang="de-DE" dirty="0" err="1" smtClean="0"/>
              <a:t>ptical</a:t>
            </a:r>
            <a:r>
              <a:rPr lang="de-DE" dirty="0" smtClean="0"/>
              <a:t> </a:t>
            </a:r>
            <a:r>
              <a:rPr lang="de-DE" dirty="0" err="1" smtClean="0"/>
              <a:t>thickness</a:t>
            </a:r>
            <a:endParaRPr lang="de-DE" dirty="0" smtClean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err="1"/>
              <a:t>e</a:t>
            </a:r>
            <a:r>
              <a:rPr lang="de-DE" dirty="0" err="1" smtClean="0"/>
              <a:t>xtinction</a:t>
            </a:r>
            <a:r>
              <a:rPr lang="de-DE" dirty="0" smtClean="0"/>
              <a:t> </a:t>
            </a:r>
            <a:r>
              <a:rPr lang="de-DE" dirty="0" err="1" smtClean="0"/>
              <a:t>coefficient</a:t>
            </a:r>
            <a:endParaRPr lang="de-DE" dirty="0" smtClean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err="1"/>
              <a:t>w</a:t>
            </a:r>
            <a:r>
              <a:rPr lang="de-DE" dirty="0" err="1" smtClean="0"/>
              <a:t>ave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8971" b="7956"/>
          <a:stretch>
            <a:fillRect/>
          </a:stretch>
        </p:blipFill>
        <p:spPr>
          <a:xfrm>
            <a:off x="1392238" y="973138"/>
            <a:ext cx="6348412" cy="4327525"/>
          </a:xfrm>
        </p:spPr>
      </p:pic>
      <p:sp>
        <p:nvSpPr>
          <p:cNvPr id="3" name="Titel 1"/>
          <p:cNvSpPr txBox="1">
            <a:spLocks/>
          </p:cNvSpPr>
          <p:nvPr/>
        </p:nvSpPr>
        <p:spPr bwMode="auto">
          <a:xfrm>
            <a:off x="179388" y="188913"/>
            <a:ext cx="7402512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b="1" kern="0" dirty="0" smtClean="0">
                <a:solidFill>
                  <a:schemeClr val="tx2"/>
                </a:solidFill>
              </a:rPr>
              <a:t>Clear Sky Day- 18.08.2012 </a:t>
            </a:r>
            <a:endParaRPr lang="de-DE" b="1" kern="0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0825" y="5192713"/>
            <a:ext cx="855516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Hourly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averages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of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the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surface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shortwave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irradiance</a:t>
            </a:r>
            <a:endParaRPr lang="de-DE" dirty="0" smtClean="0">
              <a:solidFill>
                <a:srgbClr val="002060"/>
              </a:solidFill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Using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the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Tegen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aerosol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climatology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shows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an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improvement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due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to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reduced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optical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</a:p>
          <a:p>
            <a:pPr>
              <a:defRPr/>
            </a:pPr>
            <a:r>
              <a:rPr lang="de-DE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  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thickness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of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the</a:t>
            </a: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de-DE" dirty="0" err="1" smtClean="0">
                <a:solidFill>
                  <a:srgbClr val="002060"/>
                </a:solidFill>
                <a:cs typeface="Arial" charset="0"/>
              </a:rPr>
              <a:t>atmosphere</a:t>
            </a:r>
            <a:endParaRPr lang="de-DE" dirty="0" smtClean="0">
              <a:solidFill>
                <a:srgbClr val="002060"/>
              </a:solidFill>
              <a:cs typeface="Arial" charset="0"/>
            </a:endParaRPr>
          </a:p>
          <a:p>
            <a:pPr>
              <a:defRPr/>
            </a:pPr>
            <a:r>
              <a:rPr lang="de-DE" dirty="0" smtClean="0">
                <a:solidFill>
                  <a:srgbClr val="002060"/>
                </a:solidFill>
                <a:cs typeface="Arial" charset="0"/>
              </a:rPr>
              <a:t>    </a:t>
            </a:r>
            <a:endParaRPr lang="de-DE" dirty="0">
              <a:solidFill>
                <a:srgbClr val="002060"/>
              </a:solidFill>
              <a:cs typeface="Arial" charset="0"/>
            </a:endParaRPr>
          </a:p>
          <a:p>
            <a:pPr>
              <a:defRPr/>
            </a:pPr>
            <a:endParaRPr lang="de-DE" dirty="0">
              <a:cs typeface="Arial" charset="0"/>
            </a:endParaRPr>
          </a:p>
          <a:p>
            <a:pPr>
              <a:defRPr/>
            </a:pPr>
            <a:endParaRPr lang="de-DE" dirty="0">
              <a:cs typeface="Arial" charset="0"/>
            </a:endParaRPr>
          </a:p>
        </p:txBody>
      </p:sp>
      <p:sp>
        <p:nvSpPr>
          <p:cNvPr id="16389" name="Textfeld 3"/>
          <p:cNvSpPr txBox="1">
            <a:spLocks noChangeArrowheads="1"/>
          </p:cNvSpPr>
          <p:nvPr/>
        </p:nvSpPr>
        <p:spPr bwMode="auto">
          <a:xfrm>
            <a:off x="2051050" y="973138"/>
            <a:ext cx="2233613" cy="239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" pitchFamily="34" charset="0"/>
            </a:endParaRPr>
          </a:p>
        </p:txBody>
      </p:sp>
      <p:sp>
        <p:nvSpPr>
          <p:cNvPr id="16390" name="Textfeld 3"/>
          <p:cNvSpPr txBox="1">
            <a:spLocks noChangeArrowheads="1"/>
          </p:cNvSpPr>
          <p:nvPr/>
        </p:nvSpPr>
        <p:spPr bwMode="auto">
          <a:xfrm>
            <a:off x="6423025" y="1700213"/>
            <a:ext cx="182086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/>
              <a:t>COSMO Tanré (op.)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/>
              <a:t>COSMO Tegen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/>
              <a:t>Pyranometer</a:t>
            </a:r>
          </a:p>
        </p:txBody>
      </p:sp>
      <p:sp>
        <p:nvSpPr>
          <p:cNvPr id="5" name="Rechteck 4"/>
          <p:cNvSpPr/>
          <p:nvPr/>
        </p:nvSpPr>
        <p:spPr>
          <a:xfrm>
            <a:off x="6084888" y="1700213"/>
            <a:ext cx="2087562" cy="83185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836613"/>
            <a:ext cx="57197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2916238" y="1628775"/>
            <a:ext cx="2592387" cy="158432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332656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600" b="1" dirty="0">
                <a:solidFill>
                  <a:schemeClr val="tx2"/>
                </a:solidFill>
                <a:latin typeface="Arial" pitchFamily="34" charset="0"/>
              </a:rPr>
              <a:t>PV </a:t>
            </a:r>
            <a:r>
              <a:rPr lang="en-US" altLang="de-DE" sz="2600" b="1" dirty="0" smtClean="0">
                <a:solidFill>
                  <a:schemeClr val="tx2"/>
                </a:solidFill>
                <a:latin typeface="Arial" pitchFamily="34" charset="0"/>
              </a:rPr>
              <a:t>Modeling Errors</a:t>
            </a:r>
            <a:endParaRPr lang="en-US" altLang="de-DE" sz="2600" b="1" dirty="0">
              <a:solidFill>
                <a:schemeClr val="tx2"/>
              </a:solidFill>
              <a:latin typeface="Arial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1763713" y="1844675"/>
            <a:ext cx="1152525" cy="4318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57163" y="1173163"/>
            <a:ext cx="1584325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Too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radiation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cloudy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endParaRPr lang="de-D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8313" y="1125538"/>
            <a:ext cx="8208962" cy="5472112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2060"/>
                </a:solidFill>
              </a:rPr>
              <a:t>Radiation </a:t>
            </a:r>
            <a:r>
              <a:rPr lang="de-DE" dirty="0" err="1" smtClean="0">
                <a:solidFill>
                  <a:srgbClr val="002060"/>
                </a:solidFill>
              </a:rPr>
              <a:t>scheme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based</a:t>
            </a:r>
            <a:r>
              <a:rPr lang="de-DE" dirty="0" smtClean="0">
                <a:solidFill>
                  <a:srgbClr val="002060"/>
                </a:solidFill>
              </a:rPr>
              <a:t> on </a:t>
            </a:r>
            <a:r>
              <a:rPr lang="de-DE" dirty="0">
                <a:solidFill>
                  <a:srgbClr val="002060"/>
                </a:solidFill>
              </a:rPr>
              <a:t>Ritter und </a:t>
            </a:r>
            <a:r>
              <a:rPr lang="de-DE" dirty="0" err="1">
                <a:solidFill>
                  <a:srgbClr val="002060"/>
                </a:solidFill>
              </a:rPr>
              <a:t>Geleyn</a:t>
            </a:r>
            <a:r>
              <a:rPr lang="de-DE" dirty="0">
                <a:solidFill>
                  <a:srgbClr val="002060"/>
                </a:solidFill>
              </a:rPr>
              <a:t> 1992 </a:t>
            </a:r>
            <a:r>
              <a:rPr lang="de-DE" dirty="0" err="1" smtClean="0">
                <a:solidFill>
                  <a:srgbClr val="002060"/>
                </a:solidFill>
              </a:rPr>
              <a:t>only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includes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cloud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ice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and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cloud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water</a:t>
            </a:r>
            <a:endParaRPr lang="de-DE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srgbClr val="002060"/>
                </a:solidFill>
              </a:rPr>
              <a:t>Rain, </a:t>
            </a:r>
            <a:r>
              <a:rPr lang="de-DE" dirty="0" err="1" smtClean="0">
                <a:solidFill>
                  <a:srgbClr val="002060"/>
                </a:solidFill>
              </a:rPr>
              <a:t>snow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and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graupel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are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neglected</a:t>
            </a:r>
            <a:endParaRPr lang="de-DE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de-DE" sz="1400" dirty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de-DE" dirty="0">
                <a:solidFill>
                  <a:srgbClr val="002060"/>
                </a:solidFill>
              </a:rPr>
              <a:t>                  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>
                <a:solidFill>
                  <a:srgbClr val="002060"/>
                </a:solidFill>
              </a:rPr>
              <a:t>C</a:t>
            </a:r>
            <a:r>
              <a:rPr lang="de-DE" dirty="0" smtClean="0">
                <a:solidFill>
                  <a:srgbClr val="002060"/>
                </a:solidFill>
              </a:rPr>
              <a:t>louds </a:t>
            </a:r>
            <a:r>
              <a:rPr lang="de-DE" dirty="0" err="1" smtClean="0">
                <a:solidFill>
                  <a:srgbClr val="002060"/>
                </a:solidFill>
              </a:rPr>
              <a:t>optically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too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thin</a:t>
            </a:r>
            <a:endParaRPr lang="de-DE" dirty="0" smtClean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de-DE" sz="1100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de-DE" altLang="de-DE" dirty="0" smtClean="0">
                <a:solidFill>
                  <a:srgbClr val="002060"/>
                </a:solidFill>
                <a:sym typeface="Wingdings" pitchFamily="2" charset="2"/>
              </a:rPr>
              <a:t>                   Optical </a:t>
            </a:r>
            <a:r>
              <a:rPr lang="de-DE" altLang="de-DE" dirty="0" err="1" smtClean="0">
                <a:solidFill>
                  <a:srgbClr val="002060"/>
                </a:solidFill>
                <a:sym typeface="Wingdings" pitchFamily="2" charset="2"/>
              </a:rPr>
              <a:t>properties</a:t>
            </a:r>
            <a:r>
              <a:rPr lang="de-DE" altLang="de-DE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altLang="de-DE" dirty="0" err="1" smtClean="0">
                <a:solidFill>
                  <a:srgbClr val="002060"/>
                </a:solidFill>
                <a:sym typeface="Wingdings" pitchFamily="2" charset="2"/>
              </a:rPr>
              <a:t>are</a:t>
            </a:r>
            <a:r>
              <a:rPr lang="de-DE" altLang="de-DE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altLang="de-DE" dirty="0" err="1" smtClean="0">
                <a:solidFill>
                  <a:srgbClr val="002060"/>
                </a:solidFill>
                <a:sym typeface="Wingdings" pitchFamily="2" charset="2"/>
              </a:rPr>
              <a:t>being</a:t>
            </a:r>
            <a:r>
              <a:rPr lang="de-DE" altLang="de-DE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altLang="de-DE" dirty="0" err="1" smtClean="0">
                <a:solidFill>
                  <a:srgbClr val="002060"/>
                </a:solidFill>
                <a:sym typeface="Wingdings" pitchFamily="2" charset="2"/>
              </a:rPr>
              <a:t>revised</a:t>
            </a:r>
            <a:r>
              <a:rPr lang="de-DE" altLang="de-DE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altLang="de-DE" dirty="0" err="1" smtClean="0">
                <a:solidFill>
                  <a:srgbClr val="002060"/>
                </a:solidFill>
                <a:sym typeface="Wingdings" pitchFamily="2" charset="2"/>
              </a:rPr>
              <a:t>and</a:t>
            </a:r>
            <a:r>
              <a:rPr lang="de-DE" altLang="de-DE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de-DE" altLang="de-DE" dirty="0" smtClean="0">
                <a:solidFill>
                  <a:srgbClr val="002060"/>
                </a:solidFill>
                <a:sym typeface="Wingdings" pitchFamily="2" charset="2"/>
              </a:rPr>
              <a:t>r</a:t>
            </a:r>
            <a:r>
              <a:rPr lang="de-DE" dirty="0" smtClean="0">
                <a:solidFill>
                  <a:srgbClr val="002060"/>
                </a:solidFill>
              </a:rPr>
              <a:t>ain</a:t>
            </a:r>
            <a:r>
              <a:rPr lang="de-DE" dirty="0">
                <a:solidFill>
                  <a:srgbClr val="002060"/>
                </a:solidFill>
              </a:rPr>
              <a:t>, </a:t>
            </a:r>
            <a:r>
              <a:rPr lang="de-DE" dirty="0" err="1">
                <a:solidFill>
                  <a:srgbClr val="002060"/>
                </a:solidFill>
              </a:rPr>
              <a:t>snow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graupel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accounted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for</a:t>
            </a:r>
            <a:r>
              <a:rPr lang="de-DE" dirty="0" smtClean="0">
                <a:solidFill>
                  <a:srgbClr val="002060"/>
                </a:solidFill>
              </a:rPr>
              <a:t> in </a:t>
            </a:r>
            <a:r>
              <a:rPr lang="de-DE" dirty="0" err="1" smtClean="0">
                <a:solidFill>
                  <a:srgbClr val="002060"/>
                </a:solidFill>
              </a:rPr>
              <a:t>te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radiation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  <a:r>
              <a:rPr lang="de-DE" dirty="0" err="1" smtClean="0">
                <a:solidFill>
                  <a:srgbClr val="002060"/>
                </a:solidFill>
              </a:rPr>
              <a:t>scheme</a:t>
            </a:r>
            <a:r>
              <a:rPr lang="de-DE" altLang="de-DE" dirty="0" smtClean="0">
                <a:solidFill>
                  <a:srgbClr val="002060"/>
                </a:solidFill>
                <a:sym typeface="Wingdings" pitchFamily="2" charset="2"/>
              </a:rPr>
              <a:t> (Uli Blahak, DWD)</a:t>
            </a:r>
            <a:endParaRPr lang="de-DE" altLang="de-DE" dirty="0">
              <a:solidFill>
                <a:srgbClr val="00206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  <p:sp>
        <p:nvSpPr>
          <p:cNvPr id="4" name="Pfeil nach rechts 3"/>
          <p:cNvSpPr/>
          <p:nvPr/>
        </p:nvSpPr>
        <p:spPr>
          <a:xfrm>
            <a:off x="635000" y="3211513"/>
            <a:ext cx="129540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Pfeil nach rechts 5"/>
          <p:cNvSpPr/>
          <p:nvPr/>
        </p:nvSpPr>
        <p:spPr>
          <a:xfrm>
            <a:off x="611188" y="4005263"/>
            <a:ext cx="1295400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9512" y="332656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600" b="1" dirty="0">
                <a:solidFill>
                  <a:schemeClr val="tx2"/>
                </a:solidFill>
                <a:latin typeface="Arial" pitchFamily="34" charset="0"/>
              </a:rPr>
              <a:t>PV </a:t>
            </a:r>
            <a:r>
              <a:rPr lang="en-US" altLang="de-DE" sz="2600" b="1" dirty="0" smtClean="0">
                <a:solidFill>
                  <a:schemeClr val="tx2"/>
                </a:solidFill>
                <a:latin typeface="Arial" pitchFamily="34" charset="0"/>
              </a:rPr>
              <a:t>Modeling Errors</a:t>
            </a:r>
            <a:endParaRPr lang="en-US" altLang="de-DE" sz="2600" b="1" dirty="0">
              <a:solidFill>
                <a:schemeClr val="tx2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1125538"/>
            <a:ext cx="8640763" cy="489585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de-DE" dirty="0" err="1" smtClean="0">
                <a:solidFill>
                  <a:schemeClr val="tx2"/>
                </a:solidFill>
              </a:rPr>
              <a:t>External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factors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important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for</a:t>
            </a:r>
            <a:r>
              <a:rPr lang="de-DE" dirty="0" smtClean="0">
                <a:solidFill>
                  <a:schemeClr val="tx2"/>
                </a:solidFill>
              </a:rPr>
              <a:t> PV power </a:t>
            </a:r>
            <a:r>
              <a:rPr lang="de-DE" dirty="0" err="1" smtClean="0">
                <a:solidFill>
                  <a:schemeClr val="tx2"/>
                </a:solidFill>
              </a:rPr>
              <a:t>forecast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which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are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>
                <a:solidFill>
                  <a:schemeClr val="tx2"/>
                </a:solidFill>
              </a:rPr>
              <a:t>currently</a:t>
            </a:r>
            <a:r>
              <a:rPr lang="de-DE" dirty="0" smtClean="0">
                <a:solidFill>
                  <a:schemeClr val="tx2"/>
                </a:solidFill>
              </a:rPr>
              <a:t> not </a:t>
            </a:r>
            <a:r>
              <a:rPr lang="de-DE" dirty="0" err="1" smtClean="0">
                <a:solidFill>
                  <a:schemeClr val="tx2"/>
                </a:solidFill>
              </a:rPr>
              <a:t>included</a:t>
            </a:r>
            <a:r>
              <a:rPr lang="de-DE" dirty="0" smtClean="0">
                <a:solidFill>
                  <a:schemeClr val="tx2"/>
                </a:solidFill>
              </a:rPr>
              <a:t> in </a:t>
            </a:r>
            <a:r>
              <a:rPr lang="de-DE" dirty="0" err="1" smtClean="0">
                <a:solidFill>
                  <a:schemeClr val="tx2"/>
                </a:solidFill>
              </a:rPr>
              <a:t>the</a:t>
            </a:r>
            <a:r>
              <a:rPr lang="de-DE" dirty="0" smtClean="0">
                <a:solidFill>
                  <a:schemeClr val="tx2"/>
                </a:solidFill>
              </a:rPr>
              <a:t> operational </a:t>
            </a:r>
            <a:r>
              <a:rPr lang="de-DE" dirty="0" err="1" smtClean="0">
                <a:solidFill>
                  <a:schemeClr val="tx2"/>
                </a:solidFill>
              </a:rPr>
              <a:t>model</a:t>
            </a:r>
            <a:r>
              <a:rPr lang="de-DE" dirty="0" smtClean="0">
                <a:solidFill>
                  <a:schemeClr val="tx2"/>
                </a:solidFill>
              </a:rPr>
              <a:t>:</a:t>
            </a:r>
          </a:p>
          <a:p>
            <a:pPr>
              <a:defRPr/>
            </a:pPr>
            <a:r>
              <a:rPr lang="de-DE" sz="3600" dirty="0" smtClean="0">
                <a:solidFill>
                  <a:schemeClr val="tx2"/>
                </a:solidFill>
              </a:rPr>
              <a:t>Sahara </a:t>
            </a:r>
            <a:r>
              <a:rPr lang="de-DE" sz="3600" dirty="0" err="1" smtClean="0">
                <a:solidFill>
                  <a:schemeClr val="tx2"/>
                </a:solidFill>
              </a:rPr>
              <a:t>dust</a:t>
            </a:r>
            <a:r>
              <a:rPr lang="de-DE" sz="3600" dirty="0" smtClean="0">
                <a:solidFill>
                  <a:schemeClr val="tx2"/>
                </a:solidFill>
              </a:rPr>
              <a:t> </a:t>
            </a:r>
            <a:r>
              <a:rPr lang="de-DE" sz="3600" dirty="0" err="1" smtClean="0">
                <a:solidFill>
                  <a:schemeClr val="tx2"/>
                </a:solidFill>
              </a:rPr>
              <a:t>events</a:t>
            </a:r>
            <a:endParaRPr lang="de-DE" sz="36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3600" dirty="0" smtClean="0">
                <a:solidFill>
                  <a:schemeClr val="tx2"/>
                </a:solidFill>
              </a:rPr>
              <a:t>Solar </a:t>
            </a:r>
            <a:r>
              <a:rPr lang="de-DE" sz="3600" dirty="0" err="1" smtClean="0">
                <a:solidFill>
                  <a:schemeClr val="tx2"/>
                </a:solidFill>
              </a:rPr>
              <a:t>eclipse</a:t>
            </a:r>
            <a:r>
              <a:rPr lang="de-DE" sz="3600" dirty="0" smtClean="0">
                <a:solidFill>
                  <a:schemeClr val="tx2"/>
                </a:solidFill>
              </a:rPr>
              <a:t> </a:t>
            </a:r>
            <a:endParaRPr lang="de-DE" sz="3600" dirty="0">
              <a:solidFill>
                <a:schemeClr val="tx2"/>
              </a:solidFill>
            </a:endParaRPr>
          </a:p>
          <a:p>
            <a:pPr>
              <a:defRPr/>
            </a:pPr>
            <a:endParaRPr lang="de-DE" dirty="0"/>
          </a:p>
        </p:txBody>
      </p:sp>
      <p:sp>
        <p:nvSpPr>
          <p:cNvPr id="20483" name="Titel 1"/>
          <p:cNvSpPr>
            <a:spLocks noGrp="1"/>
          </p:cNvSpPr>
          <p:nvPr>
            <p:ph type="title"/>
          </p:nvPr>
        </p:nvSpPr>
        <p:spPr>
          <a:xfrm>
            <a:off x="158750" y="333375"/>
            <a:ext cx="8229600" cy="431800"/>
          </a:xfrm>
        </p:spPr>
        <p:txBody>
          <a:bodyPr/>
          <a:lstStyle/>
          <a:p>
            <a:pPr algn="l"/>
            <a:r>
              <a:rPr lang="de-DE" altLang="de-DE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Other </a:t>
            </a:r>
            <a:r>
              <a:rPr lang="de-DE" altLang="de-DE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Challenges</a:t>
            </a:r>
            <a:endParaRPr lang="de-DE" altLang="de-DE" sz="26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322638"/>
            <a:ext cx="467995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feld 5"/>
          <p:cNvSpPr txBox="1">
            <a:spLocks noChangeArrowheads="1"/>
          </p:cNvSpPr>
          <p:nvPr/>
        </p:nvSpPr>
        <p:spPr bwMode="auto">
          <a:xfrm>
            <a:off x="6948488" y="5519738"/>
            <a:ext cx="2376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Source: </a:t>
            </a:r>
            <a:r>
              <a:rPr lang="de-DE" altLang="de-DE" sz="1800" dirty="0"/>
              <a:t>B. Vogel (KIT),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 J. Förstner (DWD)</a:t>
            </a:r>
          </a:p>
        </p:txBody>
      </p:sp>
      <p:pic>
        <p:nvPicPr>
          <p:cNvPr id="9" name="tau_artcl_dust_xxl_2014052000_anim.simplified_D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0"/>
            <a:ext cx="495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feld 9"/>
          <p:cNvSpPr txBox="1">
            <a:spLocks noChangeArrowheads="1"/>
          </p:cNvSpPr>
          <p:nvPr/>
        </p:nvSpPr>
        <p:spPr bwMode="auto">
          <a:xfrm>
            <a:off x="3204022" y="652463"/>
            <a:ext cx="388825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/>
              <a:t>Aerosol </a:t>
            </a:r>
            <a:r>
              <a:rPr lang="de-DE" altLang="de-DE" sz="2000" b="1" dirty="0" err="1" smtClean="0"/>
              <a:t>optical</a:t>
            </a:r>
            <a:r>
              <a:rPr lang="de-DE" altLang="de-DE" sz="2000" b="1" dirty="0" smtClean="0"/>
              <a:t> </a:t>
            </a:r>
            <a:r>
              <a:rPr lang="de-DE" altLang="de-DE" sz="2000" b="1" dirty="0" err="1" smtClean="0"/>
              <a:t>thickness</a:t>
            </a:r>
            <a:endParaRPr lang="de-DE" altLang="de-DE" sz="2000" b="1" dirty="0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179512" y="183803"/>
            <a:ext cx="8229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de-DE" sz="26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Sahara </a:t>
            </a:r>
            <a:r>
              <a:rPr lang="de-DE" sz="2600" b="1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Dust</a:t>
            </a:r>
            <a:endParaRPr lang="de-DE" sz="26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230188" y="184150"/>
            <a:ext cx="8229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de-DE" sz="2600" b="1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Sahara </a:t>
            </a:r>
            <a:r>
              <a:rPr lang="de-DE" sz="2600" b="1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Dust</a:t>
            </a:r>
            <a:endParaRPr lang="de-DE" sz="2600" b="1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3555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14307" r="21320" b="66486"/>
          <a:stretch>
            <a:fillRect/>
          </a:stretch>
        </p:blipFill>
        <p:spPr bwMode="auto">
          <a:xfrm>
            <a:off x="900113" y="836613"/>
            <a:ext cx="69850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67207" r="21320" b="15675"/>
          <a:stretch>
            <a:fillRect/>
          </a:stretch>
        </p:blipFill>
        <p:spPr bwMode="auto">
          <a:xfrm>
            <a:off x="896938" y="3578225"/>
            <a:ext cx="69881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uppieren 6"/>
          <p:cNvGrpSpPr>
            <a:grpSpLocks/>
          </p:cNvGrpSpPr>
          <p:nvPr/>
        </p:nvGrpSpPr>
        <p:grpSpPr bwMode="auto">
          <a:xfrm>
            <a:off x="5364163" y="1455738"/>
            <a:ext cx="2087562" cy="554037"/>
            <a:chOff x="5724128" y="1196752"/>
            <a:chExt cx="2088232" cy="553998"/>
          </a:xfrm>
        </p:grpSpPr>
        <p:sp>
          <p:nvSpPr>
            <p:cNvPr id="23562" name="Textfeld 1"/>
            <p:cNvSpPr txBox="1">
              <a:spLocks noChangeArrowheads="1"/>
            </p:cNvSpPr>
            <p:nvPr/>
          </p:nvSpPr>
          <p:spPr bwMode="auto">
            <a:xfrm>
              <a:off x="5724128" y="1196752"/>
              <a:ext cx="2088232" cy="5539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      </a:t>
              </a:r>
              <a:r>
                <a:rPr lang="de-DE" altLang="de-DE" sz="1200" b="1"/>
                <a:t>COSMO-ART prog. Dust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b="1"/>
                <a:t>         COSMO-ART Aeros. Clim.</a:t>
              </a:r>
              <a:endParaRPr lang="de-DE" altLang="de-DE" sz="500" b="1"/>
            </a:p>
          </p:txBody>
        </p:sp>
        <p:cxnSp>
          <p:nvCxnSpPr>
            <p:cNvPr id="5" name="Gerade Verbindung 4"/>
            <p:cNvCxnSpPr/>
            <p:nvPr/>
          </p:nvCxnSpPr>
          <p:spPr>
            <a:xfrm>
              <a:off x="5795588" y="1412637"/>
              <a:ext cx="28901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5795588" y="1628522"/>
              <a:ext cx="289018" cy="0"/>
            </a:xfrm>
            <a:prstGeom prst="line">
              <a:avLst/>
            </a:prstGeom>
            <a:ln w="28575">
              <a:solidFill>
                <a:srgbClr val="2753D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8" name="Gruppieren 10"/>
          <p:cNvGrpSpPr>
            <a:grpSpLocks/>
          </p:cNvGrpSpPr>
          <p:nvPr/>
        </p:nvGrpSpPr>
        <p:grpSpPr bwMode="auto">
          <a:xfrm>
            <a:off x="5364163" y="3933825"/>
            <a:ext cx="2087562" cy="552450"/>
            <a:chOff x="5724128" y="1196752"/>
            <a:chExt cx="2088232" cy="553998"/>
          </a:xfrm>
        </p:grpSpPr>
        <p:sp>
          <p:nvSpPr>
            <p:cNvPr id="23559" name="Textfeld 11"/>
            <p:cNvSpPr txBox="1">
              <a:spLocks noChangeArrowheads="1"/>
            </p:cNvSpPr>
            <p:nvPr/>
          </p:nvSpPr>
          <p:spPr bwMode="auto">
            <a:xfrm>
              <a:off x="5724128" y="1196752"/>
              <a:ext cx="2088232" cy="5539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      </a:t>
              </a:r>
              <a:r>
                <a:rPr lang="de-DE" altLang="de-DE" sz="1200" b="1"/>
                <a:t>COSMO-ART prog. Dust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200" b="1"/>
                <a:t>         COSMO-ART Aeros. Clim.</a:t>
              </a:r>
              <a:endParaRPr lang="de-DE" altLang="de-DE" sz="500" b="1"/>
            </a:p>
          </p:txBody>
        </p:sp>
        <p:cxnSp>
          <p:nvCxnSpPr>
            <p:cNvPr id="13" name="Gerade Verbindung 12"/>
            <p:cNvCxnSpPr/>
            <p:nvPr/>
          </p:nvCxnSpPr>
          <p:spPr>
            <a:xfrm>
              <a:off x="5795588" y="1413257"/>
              <a:ext cx="28901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5795588" y="1628170"/>
              <a:ext cx="289018" cy="0"/>
            </a:xfrm>
            <a:prstGeom prst="line">
              <a:avLst/>
            </a:prstGeom>
            <a:ln w="28575">
              <a:solidFill>
                <a:srgbClr val="2753D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897982"/>
            <a:ext cx="6682130" cy="864746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116632"/>
            <a:ext cx="601924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600" b="1" dirty="0">
                <a:solidFill>
                  <a:schemeClr val="tx2"/>
                </a:solidFill>
                <a:latin typeface="Arial" pitchFamily="34" charset="0"/>
                <a:ea typeface="+mj-ea"/>
              </a:rPr>
              <a:t>Solar </a:t>
            </a:r>
            <a:r>
              <a:rPr lang="de-DE" sz="2600" b="1" dirty="0" err="1" smtClean="0">
                <a:solidFill>
                  <a:schemeClr val="tx2"/>
                </a:solidFill>
                <a:latin typeface="Arial" pitchFamily="34" charset="0"/>
                <a:ea typeface="+mj-ea"/>
              </a:rPr>
              <a:t>Eclipse</a:t>
            </a:r>
            <a:endParaRPr lang="de-DE" sz="2600" b="1" dirty="0">
              <a:solidFill>
                <a:schemeClr val="tx2"/>
              </a:solidFill>
              <a:latin typeface="Arial" pitchFamily="34" charset="0"/>
              <a:ea typeface="+mj-ea"/>
            </a:endParaRPr>
          </a:p>
          <a:p>
            <a:pPr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March 20th 2015, 08:20-11.05h</a:t>
            </a:r>
            <a:endParaRPr lang="de-DE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72000" y="1557338"/>
            <a:ext cx="4321175" cy="4679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1"/>
          <p:cNvSpPr txBox="1">
            <a:spLocks/>
          </p:cNvSpPr>
          <p:nvPr/>
        </p:nvSpPr>
        <p:spPr>
          <a:xfrm>
            <a:off x="179512" y="980728"/>
            <a:ext cx="4321175" cy="5184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352425" indent="-35242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r>
              <a:rPr lang="en-US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Which parameterization schemes</a:t>
            </a:r>
            <a:br>
              <a:rPr lang="en-US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</a:br>
            <a:r>
              <a:rPr lang="en-US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have a significant impact on </a:t>
            </a:r>
            <a:br>
              <a:rPr lang="en-US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</a:br>
            <a:r>
              <a:rPr lang="en-US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forecasts of diurnal cycle in wind speed?</a:t>
            </a:r>
          </a:p>
          <a:p>
            <a:pPr lvl="1">
              <a:spcBef>
                <a:spcPts val="1800"/>
              </a:spcBef>
              <a:buClrTx/>
              <a:buFont typeface="Arial" panose="020B0604020202020204" pitchFamily="34" charset="0"/>
              <a:buChar char="─"/>
              <a:defRPr/>
            </a:pPr>
            <a:r>
              <a:rPr lang="en-US" altLang="de-DE" b="1" kern="0" dirty="0" smtClean="0">
                <a:cs typeface="Arial" pitchFamily="34" charset="0"/>
                <a:sym typeface="Wingdings" panose="05000000000000000000" pitchFamily="2" charset="2"/>
              </a:rPr>
              <a:t>Soil-model</a:t>
            </a: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>:</a:t>
            </a:r>
            <a:b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</a:b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>provides temperature and specific</a:t>
            </a:r>
            <a:b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</a:b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>humidity at the ground</a:t>
            </a:r>
          </a:p>
          <a:p>
            <a:pPr lvl="1">
              <a:spcBef>
                <a:spcPts val="600"/>
              </a:spcBef>
              <a:buClrTx/>
              <a:buFont typeface="Arial" panose="020B0604020202020204" pitchFamily="34" charset="0"/>
              <a:buChar char="─"/>
              <a:defRPr/>
            </a:pPr>
            <a:r>
              <a:rPr lang="en-US" altLang="de-DE" b="1" kern="0" dirty="0" smtClean="0">
                <a:cs typeface="Arial" pitchFamily="34" charset="0"/>
                <a:sym typeface="Wingdings" panose="05000000000000000000" pitchFamily="2" charset="2"/>
              </a:rPr>
              <a:t>Transfer-Scheme</a:t>
            </a: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>:</a:t>
            </a:r>
            <a:b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</a:b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>provides surface fluxes of </a:t>
            </a:r>
            <a:b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</a:b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>momentum heat and moisture</a:t>
            </a:r>
          </a:p>
          <a:p>
            <a:pPr lvl="1">
              <a:spcBef>
                <a:spcPts val="600"/>
              </a:spcBef>
              <a:buClrTx/>
              <a:buFont typeface="Arial" panose="020B0604020202020204" pitchFamily="34" charset="0"/>
              <a:buChar char="─"/>
              <a:defRPr/>
            </a:pPr>
            <a:r>
              <a:rPr lang="en-US" altLang="de-DE" b="1" kern="0" dirty="0" smtClean="0">
                <a:cs typeface="Arial" pitchFamily="34" charset="0"/>
                <a:sym typeface="Wingdings" panose="05000000000000000000" pitchFamily="2" charset="2"/>
              </a:rPr>
              <a:t>Turbulence Scheme:</a:t>
            </a: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/>
            </a:r>
            <a:b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</a:b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>provides vertical turbulent exchange</a:t>
            </a:r>
            <a:b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</a:br>
            <a:r>
              <a:rPr lang="en-US" altLang="de-DE" kern="0" dirty="0" smtClean="0">
                <a:cs typeface="Arial" pitchFamily="34" charset="0"/>
                <a:sym typeface="Wingdings" panose="05000000000000000000" pitchFamily="2" charset="2"/>
              </a:rPr>
              <a:t>of momentum, heat and humidity </a:t>
            </a:r>
          </a:p>
          <a:p>
            <a:pPr lvl="1">
              <a:spcBef>
                <a:spcPts val="600"/>
              </a:spcBef>
              <a:buClrTx/>
              <a:buFont typeface="Arial" panose="020B0604020202020204" pitchFamily="34" charset="0"/>
              <a:buChar char="─"/>
              <a:defRPr/>
            </a:pPr>
            <a:endParaRPr lang="en-US" altLang="de-DE" kern="0" dirty="0" smtClean="0"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179512" y="980728"/>
            <a:ext cx="8642350" cy="433388"/>
          </a:xfrm>
          <a:prstGeom prst="rect">
            <a:avLst/>
          </a:prstGeom>
        </p:spPr>
        <p:txBody>
          <a:bodyPr/>
          <a:lstStyle>
            <a:lvl1pPr marL="352425" indent="-35242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altLang="de-DE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en-US" altLang="de-DE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D</a:t>
            </a:r>
            <a:r>
              <a:rPr lang="en-US" altLang="de-DE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iurnal cycle needs to be improved for Wind Energy applications</a:t>
            </a:r>
            <a:endParaRPr lang="en-US" altLang="de-DE" sz="2000" b="1" kern="0" dirty="0" smtClean="0"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</p:txBody>
      </p:sp>
      <p:pic>
        <p:nvPicPr>
          <p:cNvPr id="2355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92288"/>
            <a:ext cx="4231705" cy="44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feld 1"/>
          <p:cNvSpPr txBox="1">
            <a:spLocks noChangeArrowheads="1"/>
          </p:cNvSpPr>
          <p:nvPr/>
        </p:nvSpPr>
        <p:spPr bwMode="auto">
          <a:xfrm>
            <a:off x="6948488" y="5700713"/>
            <a:ext cx="1220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800" b="1" dirty="0" err="1"/>
              <a:t>Soil</a:t>
            </a:r>
            <a:r>
              <a:rPr lang="de-DE" altLang="en-US" sz="1800" b="1" dirty="0"/>
              <a:t>-Model</a:t>
            </a:r>
            <a:endParaRPr lang="en-US" altLang="en-US" sz="1600" b="1" dirty="0"/>
          </a:p>
        </p:txBody>
      </p:sp>
      <p:sp>
        <p:nvSpPr>
          <p:cNvPr id="23559" name="Textfeld 1"/>
          <p:cNvSpPr txBox="1">
            <a:spLocks noChangeArrowheads="1"/>
          </p:cNvSpPr>
          <p:nvPr/>
        </p:nvSpPr>
        <p:spPr bwMode="auto">
          <a:xfrm>
            <a:off x="5219700" y="5611142"/>
            <a:ext cx="16477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800" b="1" dirty="0"/>
              <a:t>Transfer-Model</a:t>
            </a:r>
            <a:endParaRPr lang="en-US" altLang="en-US" sz="1600" b="1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5724525" y="5444455"/>
            <a:ext cx="0" cy="288925"/>
          </a:xfrm>
          <a:prstGeom prst="straightConnector1">
            <a:avLst/>
          </a:prstGeom>
          <a:ln w="31750">
            <a:solidFill>
              <a:srgbClr val="2753D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feld 1"/>
          <p:cNvSpPr txBox="1">
            <a:spLocks noChangeArrowheads="1"/>
          </p:cNvSpPr>
          <p:nvPr/>
        </p:nvSpPr>
        <p:spPr bwMode="auto">
          <a:xfrm>
            <a:off x="5233988" y="2492375"/>
            <a:ext cx="1936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1800" b="1" dirty="0" err="1"/>
              <a:t>Turbulence</a:t>
            </a:r>
            <a:r>
              <a:rPr lang="de-DE" altLang="en-US" sz="1800" b="1" dirty="0"/>
              <a:t>-Model</a:t>
            </a:r>
            <a:endParaRPr lang="en-US" altLang="en-US" sz="1600" b="1" dirty="0"/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158750" y="33337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600" b="1" dirty="0" smtClean="0">
                <a:solidFill>
                  <a:schemeClr val="tx2"/>
                </a:solidFill>
                <a:latin typeface="Arial" charset="0"/>
              </a:rPr>
              <a:t>Wind Modeling Errors</a:t>
            </a:r>
            <a:endParaRPr lang="en-US" altLang="de-DE" sz="26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96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  <p:bldP spid="235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"/>
          <p:cNvSpPr txBox="1">
            <a:spLocks/>
          </p:cNvSpPr>
          <p:nvPr/>
        </p:nvSpPr>
        <p:spPr>
          <a:xfrm>
            <a:off x="250825" y="1052513"/>
            <a:ext cx="8642350" cy="51847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52425" indent="-35242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4200"/>
              </a:spcBef>
              <a:defRPr/>
            </a:pPr>
            <a:r>
              <a:rPr lang="de-DE" altLang="de-DE" sz="2000" kern="0" dirty="0" err="1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Modified</a:t>
            </a:r>
            <a:r>
              <a:rPr lang="de-DE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altLang="de-DE" sz="2000" kern="0" dirty="0" err="1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turbulence</a:t>
            </a:r>
            <a:r>
              <a:rPr lang="de-DE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altLang="de-DE" sz="2000" kern="0" dirty="0" err="1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parameters</a:t>
            </a:r>
            <a:r>
              <a:rPr lang="de-DE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altLang="de-DE" sz="2000" kern="0" dirty="0" err="1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allow</a:t>
            </a:r>
            <a:r>
              <a:rPr lang="de-DE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altLang="de-DE" sz="2000" kern="0" dirty="0" err="1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for</a:t>
            </a:r>
            <a:r>
              <a:rPr lang="de-DE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altLang="de-DE" sz="2000" kern="0" dirty="0" err="1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higher</a:t>
            </a:r>
            <a:r>
              <a:rPr lang="de-DE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de-DE" altLang="de-DE" sz="2000" kern="0" dirty="0" err="1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nocturnal</a:t>
            </a:r>
            <a:r>
              <a:rPr lang="de-DE" altLang="de-DE" sz="2000" kern="0" dirty="0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 wind </a:t>
            </a:r>
            <a:r>
              <a:rPr lang="de-DE" altLang="de-DE" sz="2000" kern="0" dirty="0" err="1" smtClean="0">
                <a:solidFill>
                  <a:schemeClr val="tx2"/>
                </a:solidFill>
                <a:cs typeface="Arial" pitchFamily="34" charset="0"/>
                <a:sym typeface="Wingdings" panose="05000000000000000000" pitchFamily="2" charset="2"/>
              </a:rPr>
              <a:t>speeds</a:t>
            </a: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250825" y="1123950"/>
            <a:ext cx="8642350" cy="433388"/>
          </a:xfrm>
          <a:prstGeom prst="rect">
            <a:avLst/>
          </a:prstGeom>
        </p:spPr>
        <p:txBody>
          <a:bodyPr/>
          <a:lstStyle>
            <a:lvl1pPr marL="352425" indent="-35242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8" indent="0">
              <a:buClr>
                <a:schemeClr val="tx2"/>
              </a:buClr>
              <a:buSzPct val="95000"/>
              <a:buNone/>
              <a:defRPr/>
            </a:pPr>
            <a:r>
              <a:rPr lang="en-US" altLang="de-DE" sz="24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Example of sensitivity study</a:t>
            </a:r>
            <a:endParaRPr lang="en-US" altLang="de-DE" sz="2400" b="1" kern="0" dirty="0">
              <a:solidFill>
                <a:schemeClr val="tx2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</p:txBody>
      </p:sp>
      <p:pic>
        <p:nvPicPr>
          <p:cNvPr id="11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743" y="1796629"/>
            <a:ext cx="3959225" cy="3524250"/>
          </a:xfr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27584" y="2011471"/>
            <a:ext cx="1366838" cy="355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defPPr>
              <a:defRPr lang="de-DE"/>
            </a:defPPr>
            <a:lvl1pPr marL="352425" indent="-352425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latin typeface="+mn-lt"/>
              </a:defRPr>
            </a:lvl1pPr>
            <a:lvl2pPr marL="692150" lvl="1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latin typeface="+mn-lt"/>
              </a:defRPr>
            </a:lvl2pPr>
            <a:lvl3pPr marL="1143000" lvl="2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latin typeface="+mn-lt"/>
              </a:defRPr>
            </a:lvl3pPr>
            <a:lvl4pPr marL="1600200" lvl="3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latin typeface="+mn-lt"/>
              </a:defRPr>
            </a:lvl4pPr>
            <a:lvl5pPr marL="2057400" lvl="4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latin typeface="+mn-lt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latin typeface="+mn-lt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latin typeface="+mn-lt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latin typeface="+mn-lt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Operational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827588" y="1772816"/>
            <a:ext cx="3992884" cy="3888432"/>
            <a:chOff x="4827588" y="1826419"/>
            <a:chExt cx="3992884" cy="3888432"/>
          </a:xfrm>
        </p:grpSpPr>
        <p:pic>
          <p:nvPicPr>
            <p:cNvPr id="12" name="Inhaltsplatzhalt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588" y="1826419"/>
              <a:ext cx="3959225" cy="352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5292080" y="2063130"/>
              <a:ext cx="1357313" cy="35560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/>
            <a:lstStyle>
              <a:defPPr>
                <a:defRPr lang="de-DE"/>
              </a:defPPr>
              <a:lvl1pPr marL="352425" indent="-352425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latin typeface="+mn-lt"/>
                </a:defRPr>
              </a:lvl1pPr>
              <a:lvl2pPr marL="692150" lvl="1" indent="-2603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latin typeface="+mn-lt"/>
                </a:defRPr>
              </a:lvl2pPr>
              <a:lvl3pPr marL="1143000" lvl="2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latin typeface="+mn-lt"/>
                </a:defRPr>
              </a:lvl3pPr>
              <a:lvl4pPr marL="1600200" lvl="3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latin typeface="+mn-lt"/>
                </a:defRPr>
              </a:lvl4pPr>
              <a:lvl5pPr marL="2057400" lvl="4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latin typeface="+mn-lt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è"/>
                <a:defRPr>
                  <a:latin typeface="+mn-lt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è"/>
                <a:defRPr>
                  <a:latin typeface="+mn-lt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è"/>
                <a:defRPr>
                  <a:latin typeface="+mn-lt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è"/>
                <a:defRPr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  <a:defRPr/>
              </a:pPr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  <a:sym typeface="Wingdings" pitchFamily="2" charset="2"/>
                </a:rPr>
                <a:t>“</a:t>
              </a:r>
              <a:r>
                <a:rPr lang="en-US" b="1" dirty="0" err="1" smtClean="0">
                  <a:solidFill>
                    <a:schemeClr val="tx2">
                      <a:lumMod val="75000"/>
                    </a:schemeClr>
                  </a:solidFill>
                  <a:sym typeface="Wingdings" pitchFamily="2" charset="2"/>
                </a:rPr>
                <a:t>turb_mod</a:t>
              </a:r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  <a:sym typeface="Wingdings" pitchFamily="2" charset="2"/>
                </a:rPr>
                <a:t>”</a:t>
              </a:r>
              <a:endParaRPr lang="en-US" b="1" dirty="0" smtClean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5220146" y="5429101"/>
              <a:ext cx="3600326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52425" indent="-352425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de-DE" sz="1200" b="1" dirty="0" err="1">
                  <a:sym typeface="Wingdings" pitchFamily="2" charset="2"/>
                </a:rPr>
                <a:t>patlen</a:t>
              </a:r>
              <a:r>
                <a:rPr lang="en-US" altLang="de-DE" sz="1200" b="1" dirty="0">
                  <a:sym typeface="Wingdings" pitchFamily="2" charset="2"/>
                </a:rPr>
                <a:t>=200, </a:t>
              </a:r>
              <a:r>
                <a:rPr lang="en-US" altLang="de-DE" sz="1200" b="1" dirty="0" err="1">
                  <a:sym typeface="Wingdings" pitchFamily="2" charset="2"/>
                </a:rPr>
                <a:t>rlammom</a:t>
              </a:r>
              <a:r>
                <a:rPr lang="en-US" altLang="de-DE" sz="1200" b="1" dirty="0">
                  <a:sym typeface="Wingdings" pitchFamily="2" charset="2"/>
                </a:rPr>
                <a:t>=0.7, </a:t>
              </a:r>
              <a:r>
                <a:rPr lang="en-US" altLang="de-DE" sz="1200" b="1" dirty="0" err="1">
                  <a:sym typeface="Wingdings" pitchFamily="2" charset="2"/>
                </a:rPr>
                <a:t>tkh</a:t>
              </a:r>
              <a:r>
                <a:rPr lang="en-US" altLang="de-DE" sz="1200" b="1" dirty="0">
                  <a:sym typeface="Wingdings" pitchFamily="2" charset="2"/>
                </a:rPr>
                <a:t>/min=0.1</a:t>
              </a:r>
              <a:r>
                <a:rPr lang="en-US" altLang="de-DE" sz="1200" b="1" dirty="0" smtClean="0">
                  <a:sym typeface="Wingdings" pitchFamily="2" charset="2"/>
                </a:rPr>
                <a:t>, </a:t>
              </a:r>
              <a:r>
                <a:rPr lang="en-US" altLang="de-DE" sz="1200" b="1" dirty="0" err="1" smtClean="0">
                  <a:sym typeface="Wingdings" pitchFamily="2" charset="2"/>
                </a:rPr>
                <a:t>astab</a:t>
              </a:r>
              <a:r>
                <a:rPr lang="en-US" altLang="de-DE" sz="1200" b="1" dirty="0" smtClean="0">
                  <a:sym typeface="Wingdings" pitchFamily="2" charset="2"/>
                </a:rPr>
                <a:t>=1</a:t>
              </a:r>
              <a:endParaRPr lang="en-US" altLang="de-DE" sz="1200" b="1" dirty="0"/>
            </a:p>
          </p:txBody>
        </p:sp>
      </p:grp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385499" y="6109388"/>
            <a:ext cx="4392612" cy="24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52425" indent="-352425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buNone/>
            </a:pPr>
            <a:r>
              <a:rPr lang="en-US" altLang="de-DE" sz="900" dirty="0">
                <a:sym typeface="Wingdings" pitchFamily="2" charset="2"/>
              </a:rPr>
              <a:t>Observations operated </a:t>
            </a:r>
            <a:r>
              <a:rPr lang="en-US" altLang="de-DE" sz="900" dirty="0" smtClean="0">
                <a:sym typeface="Wingdings" pitchFamily="2" charset="2"/>
              </a:rPr>
              <a:t>by </a:t>
            </a:r>
            <a:r>
              <a:rPr lang="en-US" altLang="de-DE" sz="900" dirty="0" err="1" smtClean="0">
                <a:sym typeface="Wingdings" pitchFamily="2" charset="2"/>
              </a:rPr>
              <a:t>Meteorologisches</a:t>
            </a:r>
            <a:r>
              <a:rPr lang="en-US" altLang="de-DE" sz="900" dirty="0" smtClean="0">
                <a:sym typeface="Wingdings" pitchFamily="2" charset="2"/>
              </a:rPr>
              <a:t> </a:t>
            </a:r>
            <a:r>
              <a:rPr lang="en-US" altLang="de-DE" sz="900" dirty="0" err="1">
                <a:sym typeface="Wingdings" pitchFamily="2" charset="2"/>
              </a:rPr>
              <a:t>Observatorium</a:t>
            </a:r>
            <a:r>
              <a:rPr lang="en-US" altLang="de-DE" sz="900" dirty="0">
                <a:sym typeface="Wingdings" pitchFamily="2" charset="2"/>
              </a:rPr>
              <a:t> </a:t>
            </a:r>
            <a:r>
              <a:rPr lang="en-US" altLang="de-DE" sz="900" dirty="0" err="1">
                <a:sym typeface="Wingdings" pitchFamily="2" charset="2"/>
              </a:rPr>
              <a:t>Lindenberg</a:t>
            </a:r>
            <a:r>
              <a:rPr lang="en-US" altLang="de-DE" sz="900" dirty="0">
                <a:sym typeface="Wingdings" pitchFamily="2" charset="2"/>
              </a:rPr>
              <a:t> </a:t>
            </a:r>
            <a:endParaRPr lang="en-US" altLang="de-DE" sz="900" dirty="0" smtClean="0">
              <a:sym typeface="Wingdings" pitchFamily="2" charset="2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 bwMode="auto">
          <a:xfrm>
            <a:off x="158750" y="33337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600" b="1" dirty="0">
                <a:solidFill>
                  <a:schemeClr val="tx2"/>
                </a:solidFill>
                <a:latin typeface="Arial" charset="0"/>
              </a:rPr>
              <a:t>Parameterization in </a:t>
            </a:r>
            <a:r>
              <a:rPr lang="en-US" altLang="de-DE" sz="2600" b="1" dirty="0" smtClean="0">
                <a:solidFill>
                  <a:schemeClr val="tx2"/>
                </a:solidFill>
                <a:latin typeface="Arial" charset="0"/>
              </a:rPr>
              <a:t>NWP models</a:t>
            </a:r>
            <a:endParaRPr lang="en-US" altLang="de-DE" sz="26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707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>
          <a:xfrm>
            <a:off x="250825" y="1052736"/>
            <a:ext cx="8641655" cy="5184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numCol="2"/>
          <a:lstStyle>
            <a:lvl1pPr marL="352425" indent="-35242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0" lvl="1" indent="0">
              <a:spcBef>
                <a:spcPts val="1800"/>
              </a:spcBef>
              <a:buNone/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0" lvl="1" indent="0">
              <a:spcBef>
                <a:spcPts val="1800"/>
              </a:spcBef>
              <a:buNone/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158750" y="333375"/>
            <a:ext cx="8229600" cy="431800"/>
          </a:xfrm>
        </p:spPr>
        <p:txBody>
          <a:bodyPr/>
          <a:lstStyle/>
          <a:p>
            <a:pPr algn="l"/>
            <a:r>
              <a:rPr lang="de-DE" altLang="de-DE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250825" y="1076538"/>
            <a:ext cx="8066088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 marL="514350" indent="-514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>
                <a:schemeClr val="tx2"/>
              </a:buClr>
              <a:buFont typeface="Calibri" pitchFamily="34" charset="0"/>
              <a:buAutoNum type="arabicPeriod"/>
            </a:pPr>
            <a:r>
              <a:rPr lang="de-DE" altLang="de-DE" dirty="0" err="1" smtClean="0">
                <a:solidFill>
                  <a:schemeClr val="tx2"/>
                </a:solidFill>
                <a:ea typeface="Calibri" pitchFamily="34" charset="0"/>
              </a:rPr>
              <a:t>EWeLiNE</a:t>
            </a:r>
            <a:r>
              <a:rPr lang="de-DE" altLang="de-DE" dirty="0" smtClean="0">
                <a:solidFill>
                  <a:schemeClr val="tx2"/>
                </a:solidFill>
                <a:ea typeface="Calibri" pitchFamily="34" charset="0"/>
              </a:rPr>
              <a:t> Project</a:t>
            </a:r>
            <a:endParaRPr lang="de-DE" altLang="de-DE" dirty="0">
              <a:solidFill>
                <a:schemeClr val="tx2"/>
              </a:solidFill>
              <a:ea typeface="Calibri" pitchFamily="34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de-DE" altLang="de-DE" dirty="0">
                <a:solidFill>
                  <a:srgbClr val="1F497D"/>
                </a:solidFill>
                <a:ea typeface="Calibri" pitchFamily="34" charset="0"/>
              </a:rPr>
              <a:t>Modeling </a:t>
            </a:r>
            <a:r>
              <a:rPr lang="de-DE" altLang="de-DE" dirty="0" smtClean="0">
                <a:solidFill>
                  <a:srgbClr val="1F497D"/>
                </a:solidFill>
                <a:ea typeface="Calibri" pitchFamily="34" charset="0"/>
              </a:rPr>
              <a:t>Errors</a:t>
            </a:r>
            <a:endParaRPr lang="de-DE" altLang="de-DE" dirty="0">
              <a:ea typeface="Calibri" pitchFamily="34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de-DE" altLang="de-DE" dirty="0" smtClean="0">
                <a:solidFill>
                  <a:srgbClr val="1F497D"/>
                </a:solidFill>
                <a:ea typeface="Calibri" pitchFamily="34" charset="0"/>
              </a:rPr>
              <a:t>Clouds </a:t>
            </a:r>
            <a:r>
              <a:rPr lang="de-DE" altLang="de-DE" dirty="0" err="1" smtClean="0">
                <a:solidFill>
                  <a:srgbClr val="1F497D"/>
                </a:solidFill>
                <a:ea typeface="Calibri" pitchFamily="34" charset="0"/>
              </a:rPr>
              <a:t>and</a:t>
            </a:r>
            <a:r>
              <a:rPr lang="de-DE" altLang="de-DE" dirty="0" smtClean="0">
                <a:solidFill>
                  <a:srgbClr val="1F497D"/>
                </a:solidFill>
                <a:ea typeface="Calibri" pitchFamily="34" charset="0"/>
              </a:rPr>
              <a:t> Other </a:t>
            </a:r>
            <a:r>
              <a:rPr lang="de-DE" altLang="de-DE" dirty="0" err="1" smtClean="0">
                <a:solidFill>
                  <a:srgbClr val="1F497D"/>
                </a:solidFill>
                <a:ea typeface="Calibri" pitchFamily="34" charset="0"/>
              </a:rPr>
              <a:t>Uncertainties</a:t>
            </a:r>
            <a:endParaRPr lang="de-DE" altLang="de-DE" dirty="0">
              <a:solidFill>
                <a:srgbClr val="1F497D"/>
              </a:solidFill>
              <a:ea typeface="Calibri" pitchFamily="34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de-DE" altLang="de-DE" dirty="0" smtClean="0">
                <a:solidFill>
                  <a:srgbClr val="1F497D"/>
                </a:solidFill>
                <a:ea typeface="Calibri" pitchFamily="34" charset="0"/>
              </a:rPr>
              <a:t>Diurnal Cycle </a:t>
            </a:r>
            <a:r>
              <a:rPr lang="de-DE" altLang="de-DE" dirty="0" err="1" smtClean="0">
                <a:solidFill>
                  <a:srgbClr val="1F497D"/>
                </a:solidFill>
                <a:ea typeface="Calibri" pitchFamily="34" charset="0"/>
              </a:rPr>
              <a:t>of</a:t>
            </a:r>
            <a:r>
              <a:rPr lang="de-DE" altLang="de-DE" dirty="0" smtClean="0">
                <a:solidFill>
                  <a:srgbClr val="1F497D"/>
                </a:solidFill>
                <a:ea typeface="Calibri" pitchFamily="34" charset="0"/>
              </a:rPr>
              <a:t> Wind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de-DE" altLang="de-DE" dirty="0" err="1" smtClean="0">
                <a:solidFill>
                  <a:srgbClr val="1F497D"/>
                </a:solidFill>
                <a:ea typeface="Calibri" pitchFamily="34" charset="0"/>
              </a:rPr>
              <a:t>Conclusion</a:t>
            </a:r>
            <a:endParaRPr lang="de-DE" altLang="de-DE" dirty="0">
              <a:ea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"/>
          <p:cNvSpPr txBox="1">
            <a:spLocks/>
          </p:cNvSpPr>
          <p:nvPr/>
        </p:nvSpPr>
        <p:spPr>
          <a:xfrm>
            <a:off x="250825" y="1052736"/>
            <a:ext cx="8641655" cy="5184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numCol="2"/>
          <a:lstStyle>
            <a:lvl1pPr marL="352425" indent="-35242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0" lvl="1" indent="0">
              <a:spcBef>
                <a:spcPts val="1800"/>
              </a:spcBef>
              <a:buNone/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0" lvl="1" indent="0">
              <a:spcBef>
                <a:spcPts val="1800"/>
              </a:spcBef>
              <a:buNone/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de-DE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  <a:p>
            <a:pPr marL="352425" lvl="1" indent="-352425">
              <a:spcBef>
                <a:spcPts val="1800"/>
              </a:spcBef>
              <a:defRPr/>
            </a:pPr>
            <a:endParaRPr lang="en-US" altLang="de-DE" sz="2000" kern="0" dirty="0" smtClean="0">
              <a:solidFill>
                <a:schemeClr val="tx2"/>
              </a:solidFill>
              <a:cs typeface="Arial" pitchFamily="34" charset="0"/>
              <a:sym typeface="Wingdings" panose="05000000000000000000" pitchFamily="2" charset="2"/>
            </a:endParaRPr>
          </a:p>
        </p:txBody>
      </p:sp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158750" y="333375"/>
            <a:ext cx="8229600" cy="431800"/>
          </a:xfrm>
        </p:spPr>
        <p:txBody>
          <a:bodyPr/>
          <a:lstStyle/>
          <a:p>
            <a:pPr algn="l"/>
            <a:r>
              <a:rPr lang="de-DE" altLang="de-DE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50825" y="1052736"/>
            <a:ext cx="8245475" cy="67095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 smtClean="0">
                <a:solidFill>
                  <a:schemeClr val="tx2"/>
                </a:solidFill>
              </a:rPr>
              <a:t>Data Assimilation: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altLang="de-DE" sz="2400" dirty="0" smtClean="0">
                <a:solidFill>
                  <a:schemeClr val="tx2"/>
                </a:solidFill>
              </a:rPr>
              <a:t>Assimilate </a:t>
            </a:r>
            <a:r>
              <a:rPr lang="de-DE" altLang="de-DE" sz="2400" dirty="0" err="1">
                <a:solidFill>
                  <a:schemeClr val="tx2"/>
                </a:solidFill>
              </a:rPr>
              <a:t>cloud</a:t>
            </a:r>
            <a:r>
              <a:rPr lang="de-DE" altLang="de-DE" sz="2400" dirty="0">
                <a:solidFill>
                  <a:schemeClr val="tx2"/>
                </a:solidFill>
              </a:rPr>
              <a:t> </a:t>
            </a:r>
            <a:r>
              <a:rPr lang="de-DE" altLang="de-DE" sz="2400" dirty="0" err="1">
                <a:solidFill>
                  <a:schemeClr val="tx2"/>
                </a:solidFill>
              </a:rPr>
              <a:t>information</a:t>
            </a:r>
            <a:r>
              <a:rPr lang="de-DE" altLang="de-DE" sz="2400" dirty="0">
                <a:solidFill>
                  <a:schemeClr val="tx2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from</a:t>
            </a:r>
            <a:r>
              <a:rPr lang="de-DE" altLang="de-DE" sz="2400" dirty="0" smtClean="0">
                <a:solidFill>
                  <a:schemeClr val="tx2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various</a:t>
            </a:r>
            <a:r>
              <a:rPr lang="de-DE" altLang="de-DE" sz="2400" dirty="0" smtClean="0">
                <a:solidFill>
                  <a:schemeClr val="tx2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sources</a:t>
            </a:r>
            <a:r>
              <a:rPr lang="de-DE" altLang="de-DE" sz="2400" dirty="0" smtClean="0">
                <a:solidFill>
                  <a:schemeClr val="tx2"/>
                </a:solidFill>
              </a:rPr>
              <a:t> at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the</a:t>
            </a:r>
            <a:r>
              <a:rPr lang="de-DE" altLang="de-DE" sz="2400" dirty="0" smtClean="0">
                <a:solidFill>
                  <a:schemeClr val="tx2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convective</a:t>
            </a:r>
            <a:r>
              <a:rPr lang="de-DE" altLang="de-DE" sz="2400" dirty="0" smtClean="0">
                <a:solidFill>
                  <a:schemeClr val="tx2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scale</a:t>
            </a:r>
            <a:r>
              <a:rPr lang="de-DE" altLang="de-DE" sz="2400" dirty="0" smtClean="0">
                <a:solidFill>
                  <a:schemeClr val="tx2"/>
                </a:solidFill>
              </a:rPr>
              <a:t> in a LETKF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system</a:t>
            </a:r>
            <a:r>
              <a:rPr lang="de-DE" altLang="de-DE" sz="2400" dirty="0" smtClean="0">
                <a:solidFill>
                  <a:schemeClr val="tx2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ongoing</a:t>
            </a:r>
            <a:r>
              <a:rPr lang="de-DE" altLang="de-DE" sz="2400" dirty="0" smtClean="0">
                <a:solidFill>
                  <a:schemeClr val="tx2"/>
                </a:solidFill>
              </a:rPr>
              <a:t>: </a:t>
            </a:r>
          </a:p>
          <a:p>
            <a:pPr>
              <a:defRPr/>
            </a:pPr>
            <a:r>
              <a:rPr lang="de-DE" altLang="de-DE" sz="2400" dirty="0" smtClean="0">
                <a:solidFill>
                  <a:schemeClr val="tx2"/>
                </a:solidFill>
              </a:rPr>
              <a:t>    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Satellite</a:t>
            </a:r>
            <a:r>
              <a:rPr lang="de-DE" altLang="de-DE" sz="2400" dirty="0" smtClean="0">
                <a:solidFill>
                  <a:schemeClr val="tx2"/>
                </a:solidFill>
              </a:rPr>
              <a:t> 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products</a:t>
            </a:r>
            <a:r>
              <a:rPr lang="de-DE" altLang="de-DE" sz="2400" dirty="0" smtClean="0">
                <a:solidFill>
                  <a:schemeClr val="tx2"/>
                </a:solidFill>
              </a:rPr>
              <a:t>, PV power</a:t>
            </a:r>
          </a:p>
          <a:p>
            <a:pPr>
              <a:defRPr/>
            </a:pPr>
            <a:endParaRPr lang="de-DE" sz="160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2800" b="1" dirty="0" smtClean="0">
                <a:solidFill>
                  <a:schemeClr val="tx2"/>
                </a:solidFill>
              </a:rPr>
              <a:t>Model </a:t>
            </a:r>
            <a:r>
              <a:rPr lang="de-DE" sz="2800" b="1" dirty="0" err="1" smtClean="0">
                <a:solidFill>
                  <a:schemeClr val="tx2"/>
                </a:solidFill>
              </a:rPr>
              <a:t>physics</a:t>
            </a:r>
            <a:r>
              <a:rPr lang="de-DE" sz="2800" b="1" dirty="0" smtClean="0">
                <a:solidFill>
                  <a:schemeClr val="tx2"/>
                </a:solidFill>
              </a:rPr>
              <a:t>: Solar</a:t>
            </a:r>
            <a:endParaRPr lang="de-DE" sz="2800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Revision </a:t>
            </a:r>
            <a:r>
              <a:rPr lang="de-DE" sz="2400" dirty="0" err="1">
                <a:solidFill>
                  <a:schemeClr val="tx2"/>
                </a:solidFill>
              </a:rPr>
              <a:t>of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optical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cloud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particle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properties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Change </a:t>
            </a:r>
            <a:r>
              <a:rPr lang="de-DE" sz="2400" dirty="0" err="1">
                <a:solidFill>
                  <a:schemeClr val="tx2"/>
                </a:solidFill>
              </a:rPr>
              <a:t>aerosol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climatology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 err="1" smtClean="0">
                <a:solidFill>
                  <a:schemeClr val="tx2"/>
                </a:solidFill>
              </a:rPr>
              <a:t>Quantify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effects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of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sahara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dust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dirty="0" err="1">
                <a:solidFill>
                  <a:schemeClr val="tx2"/>
                </a:solidFill>
              </a:rPr>
              <a:t>and</a:t>
            </a:r>
            <a:r>
              <a:rPr lang="de-DE" sz="2400" dirty="0">
                <a:solidFill>
                  <a:schemeClr val="tx2"/>
                </a:solidFill>
              </a:rPr>
              <a:t> solar </a:t>
            </a:r>
            <a:r>
              <a:rPr lang="de-DE" sz="2400" dirty="0" err="1">
                <a:solidFill>
                  <a:schemeClr val="tx2"/>
                </a:solidFill>
              </a:rPr>
              <a:t>eclipse</a:t>
            </a:r>
            <a:endParaRPr lang="de-DE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1600" b="1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2800" b="1" dirty="0">
                <a:solidFill>
                  <a:schemeClr val="tx2"/>
                </a:solidFill>
              </a:rPr>
              <a:t>Model </a:t>
            </a:r>
            <a:r>
              <a:rPr lang="de-DE" sz="2800" b="1" dirty="0" err="1" smtClean="0">
                <a:solidFill>
                  <a:schemeClr val="tx2"/>
                </a:solidFill>
              </a:rPr>
              <a:t>physics</a:t>
            </a:r>
            <a:r>
              <a:rPr lang="de-DE" sz="2800" b="1" dirty="0" smtClean="0">
                <a:solidFill>
                  <a:schemeClr val="tx2"/>
                </a:solidFill>
              </a:rPr>
              <a:t>: Wind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Critical </a:t>
            </a:r>
            <a:r>
              <a:rPr lang="de-DE" sz="2400" dirty="0" err="1" smtClean="0">
                <a:solidFill>
                  <a:schemeClr val="tx2"/>
                </a:solidFill>
              </a:rPr>
              <a:t>parameters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localized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Work on </a:t>
            </a:r>
            <a:r>
              <a:rPr lang="de-DE" sz="2400" dirty="0" err="1" smtClean="0">
                <a:solidFill>
                  <a:schemeClr val="tx2"/>
                </a:solidFill>
              </a:rPr>
              <a:t>stability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functions</a:t>
            </a:r>
            <a:r>
              <a:rPr lang="de-DE" sz="2400" dirty="0" smtClean="0">
                <a:solidFill>
                  <a:schemeClr val="tx2"/>
                </a:solidFill>
              </a:rPr>
              <a:t> in </a:t>
            </a:r>
            <a:r>
              <a:rPr lang="de-DE" sz="2400" dirty="0" err="1" smtClean="0">
                <a:solidFill>
                  <a:schemeClr val="tx2"/>
                </a:solidFill>
              </a:rPr>
              <a:t>turbulence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scheme</a:t>
            </a:r>
            <a:endParaRPr lang="de-DE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400" dirty="0" smtClean="0">
                <a:solidFill>
                  <a:schemeClr val="tx2"/>
                </a:solidFill>
              </a:rPr>
              <a:t>Experiments </a:t>
            </a:r>
            <a:r>
              <a:rPr lang="de-DE" sz="2400" dirty="0" err="1" smtClean="0">
                <a:solidFill>
                  <a:schemeClr val="tx2"/>
                </a:solidFill>
              </a:rPr>
              <a:t>with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improved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dirty="0" err="1" smtClean="0">
                <a:solidFill>
                  <a:schemeClr val="tx2"/>
                </a:solidFill>
              </a:rPr>
              <a:t>setup</a:t>
            </a:r>
            <a:endParaRPr lang="de-DE" sz="2400" dirty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de-DE" sz="24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de-DE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de-DE" sz="2400" dirty="0">
              <a:solidFill>
                <a:schemeClr val="tx2"/>
              </a:solidFill>
            </a:endParaRPr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uppieren 2"/>
          <p:cNvGrpSpPr>
            <a:grpSpLocks/>
          </p:cNvGrpSpPr>
          <p:nvPr/>
        </p:nvGrpSpPr>
        <p:grpSpPr bwMode="auto">
          <a:xfrm>
            <a:off x="4683125" y="908050"/>
            <a:ext cx="4210050" cy="2725738"/>
            <a:chOff x="2555776" y="1124744"/>
            <a:chExt cx="4099396" cy="2660997"/>
          </a:xfrm>
        </p:grpSpPr>
        <p:pic>
          <p:nvPicPr>
            <p:cNvPr id="28680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1124744"/>
              <a:ext cx="4067423" cy="2648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81" name="Text Box 20"/>
            <p:cNvSpPr txBox="1">
              <a:spLocks noChangeArrowheads="1"/>
            </p:cNvSpPr>
            <p:nvPr/>
          </p:nvSpPr>
          <p:spPr bwMode="auto">
            <a:xfrm>
              <a:off x="5220072" y="3573016"/>
              <a:ext cx="1435100" cy="212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800" i="1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rPr>
                <a:t>www.nationalgeographic.de</a:t>
              </a:r>
            </a:p>
          </p:txBody>
        </p:sp>
      </p:grpSp>
      <p:grpSp>
        <p:nvGrpSpPr>
          <p:cNvPr id="28675" name="Gruppieren 3"/>
          <p:cNvGrpSpPr>
            <a:grpSpLocks/>
          </p:cNvGrpSpPr>
          <p:nvPr/>
        </p:nvGrpSpPr>
        <p:grpSpPr bwMode="auto">
          <a:xfrm>
            <a:off x="250825" y="3419475"/>
            <a:ext cx="4176713" cy="2733675"/>
            <a:chOff x="4935127" y="3861048"/>
            <a:chExt cx="3597313" cy="2383666"/>
          </a:xfrm>
        </p:grpSpPr>
        <p:pic>
          <p:nvPicPr>
            <p:cNvPr id="28678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127" y="3861048"/>
              <a:ext cx="3597313" cy="2383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9" name="Text Box 21"/>
            <p:cNvSpPr txBox="1">
              <a:spLocks noChangeArrowheads="1"/>
            </p:cNvSpPr>
            <p:nvPr/>
          </p:nvSpPr>
          <p:spPr bwMode="auto">
            <a:xfrm>
              <a:off x="7164288" y="6021288"/>
              <a:ext cx="744537" cy="212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800" i="1">
                  <a:solidFill>
                    <a:srgbClr val="FFFFFF"/>
                  </a:solidFill>
                  <a:latin typeface="Arial" pitchFamily="34" charset="0"/>
                  <a:ea typeface="Droid Sans Fallback"/>
                  <a:cs typeface="Droid Sans Fallback"/>
                </a:rPr>
                <a:t>www.geo.de</a:t>
              </a:r>
            </a:p>
          </p:txBody>
        </p:sp>
      </p:grpSp>
      <p:sp>
        <p:nvSpPr>
          <p:cNvPr id="28676" name="Textfeld 4"/>
          <p:cNvSpPr txBox="1">
            <a:spLocks noChangeArrowheads="1"/>
          </p:cNvSpPr>
          <p:nvPr/>
        </p:nvSpPr>
        <p:spPr bwMode="auto">
          <a:xfrm>
            <a:off x="611188" y="1617663"/>
            <a:ext cx="33893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 b="1" dirty="0" err="1" smtClean="0">
                <a:solidFill>
                  <a:schemeClr val="tx2"/>
                </a:solidFill>
                <a:latin typeface="Arial" pitchFamily="34" charset="0"/>
              </a:rPr>
              <a:t>Thank</a:t>
            </a:r>
            <a:r>
              <a:rPr lang="de-DE" altLang="de-DE" sz="4400" b="1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de-DE" altLang="de-DE" sz="4400" b="1" dirty="0" err="1" smtClean="0">
                <a:solidFill>
                  <a:schemeClr val="tx2"/>
                </a:solidFill>
                <a:latin typeface="Arial" pitchFamily="34" charset="0"/>
              </a:rPr>
              <a:t>you</a:t>
            </a:r>
            <a:r>
              <a:rPr lang="de-DE" altLang="de-DE" sz="4400" b="1" dirty="0" smtClean="0">
                <a:solidFill>
                  <a:schemeClr val="tx2"/>
                </a:solidFill>
                <a:latin typeface="Arial" pitchFamily="34" charset="0"/>
              </a:rPr>
              <a:t>!</a:t>
            </a:r>
            <a:endParaRPr lang="de-DE" altLang="de-DE" sz="44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8677" name="Textfeld 16"/>
          <p:cNvSpPr txBox="1">
            <a:spLocks noChangeArrowheads="1"/>
          </p:cNvSpPr>
          <p:nvPr/>
        </p:nvSpPr>
        <p:spPr bwMode="auto">
          <a:xfrm>
            <a:off x="5072063" y="4303713"/>
            <a:ext cx="3387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 b="1" dirty="0" err="1" smtClean="0">
                <a:solidFill>
                  <a:schemeClr val="tx2"/>
                </a:solidFill>
                <a:latin typeface="Arial" pitchFamily="34" charset="0"/>
              </a:rPr>
              <a:t>Questions</a:t>
            </a:r>
            <a:r>
              <a:rPr lang="de-DE" altLang="de-DE" sz="4400" b="1" dirty="0" smtClean="0">
                <a:solidFill>
                  <a:schemeClr val="tx2"/>
                </a:solidFill>
                <a:latin typeface="Arial" pitchFamily="34" charset="0"/>
              </a:rPr>
              <a:t>?</a:t>
            </a:r>
            <a:endParaRPr lang="de-DE" altLang="de-DE" sz="4400" b="1" dirty="0">
              <a:solidFill>
                <a:schemeClr val="tx2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79987" y="1122363"/>
            <a:ext cx="3744913" cy="2305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9388" y="1114425"/>
            <a:ext cx="1042987" cy="541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600"/>
              </a:lnSpc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tx2"/>
                </a:solidFill>
                <a:latin typeface="Arial" pitchFamily="34" charset="0"/>
                <a:ea typeface="+mj-ea"/>
              </a:rPr>
              <a:t>DWD</a:t>
            </a:r>
          </a:p>
        </p:txBody>
      </p:sp>
      <p:sp>
        <p:nvSpPr>
          <p:cNvPr id="25" name="Rechteck 24"/>
          <p:cNvSpPr/>
          <p:nvPr/>
        </p:nvSpPr>
        <p:spPr>
          <a:xfrm>
            <a:off x="5154613" y="1114425"/>
            <a:ext cx="3751262" cy="2305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866063" y="1052513"/>
            <a:ext cx="1254125" cy="665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600"/>
              </a:lnSpc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tx2"/>
                </a:solidFill>
                <a:latin typeface="Arial" pitchFamily="34" charset="0"/>
                <a:ea typeface="+mj-ea"/>
              </a:rPr>
              <a:t>IWES</a:t>
            </a:r>
          </a:p>
        </p:txBody>
      </p:sp>
      <p:pic>
        <p:nvPicPr>
          <p:cNvPr id="8198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9"/>
          <a:stretch>
            <a:fillRect/>
          </a:stretch>
        </p:blipFill>
        <p:spPr bwMode="auto">
          <a:xfrm>
            <a:off x="5632450" y="1208088"/>
            <a:ext cx="22002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>
          <a:xfrm>
            <a:off x="2681288" y="3649663"/>
            <a:ext cx="3916362" cy="23050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484438" y="3573463"/>
            <a:ext cx="1255712" cy="695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>
            <a:lvl1pPr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600"/>
              </a:lnSpc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tx2"/>
                </a:solidFill>
                <a:latin typeface="Arial" pitchFamily="34" charset="0"/>
                <a:ea typeface="+mj-ea"/>
              </a:rPr>
              <a:t>TSOs</a:t>
            </a:r>
          </a:p>
        </p:txBody>
      </p:sp>
      <p:grpSp>
        <p:nvGrpSpPr>
          <p:cNvPr id="8201" name="Gruppieren 6"/>
          <p:cNvGrpSpPr>
            <a:grpSpLocks/>
          </p:cNvGrpSpPr>
          <p:nvPr/>
        </p:nvGrpSpPr>
        <p:grpSpPr bwMode="auto">
          <a:xfrm>
            <a:off x="2863850" y="3921125"/>
            <a:ext cx="3868738" cy="2068513"/>
            <a:chOff x="14123043" y="10791573"/>
            <a:chExt cx="6608797" cy="3772352"/>
          </a:xfrm>
        </p:grpSpPr>
        <p:pic>
          <p:nvPicPr>
            <p:cNvPr id="8210" name="Grafik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749"/>
            <a:stretch>
              <a:fillRect/>
            </a:stretch>
          </p:blipFill>
          <p:spPr bwMode="auto">
            <a:xfrm>
              <a:off x="14123043" y="11041883"/>
              <a:ext cx="6105500" cy="352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1" name="Grafik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273"/>
            <a:stretch>
              <a:fillRect/>
            </a:stretch>
          </p:blipFill>
          <p:spPr bwMode="auto">
            <a:xfrm>
              <a:off x="17512688" y="10791573"/>
              <a:ext cx="3219152" cy="784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Pfeil nach rechts 13"/>
          <p:cNvSpPr/>
          <p:nvPr/>
        </p:nvSpPr>
        <p:spPr>
          <a:xfrm>
            <a:off x="4219575" y="1906588"/>
            <a:ext cx="792163" cy="71913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Nach oben gebogener Pfeil 2"/>
          <p:cNvSpPr/>
          <p:nvPr/>
        </p:nvSpPr>
        <p:spPr>
          <a:xfrm rot="5400000">
            <a:off x="6931333" y="3921216"/>
            <a:ext cx="1433788" cy="1336377"/>
          </a:xfrm>
          <a:prstGeom prst="bentUpArrow">
            <a:avLst>
              <a:gd name="adj1" fmla="val 28335"/>
              <a:gd name="adj2" fmla="val 32002"/>
              <a:gd name="adj3" fmla="val 31328"/>
            </a:avLst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bg1">
                <a:lumMod val="50000"/>
                <a:alpha val="90000"/>
              </a:schemeClr>
            </a:solidFill>
          </a:ln>
          <a:effectLst/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Nach oben gebogener Pfeil 23"/>
          <p:cNvSpPr/>
          <p:nvPr/>
        </p:nvSpPr>
        <p:spPr>
          <a:xfrm rot="10800000">
            <a:off x="813338" y="3921215"/>
            <a:ext cx="1433788" cy="1336377"/>
          </a:xfrm>
          <a:prstGeom prst="bentUpArrow">
            <a:avLst>
              <a:gd name="adj1" fmla="val 28335"/>
              <a:gd name="adj2" fmla="val 32002"/>
              <a:gd name="adj3" fmla="val 31328"/>
            </a:avLst>
          </a:prstGeom>
          <a:solidFill>
            <a:schemeClr val="bg1">
              <a:lumMod val="95000"/>
              <a:alpha val="40000"/>
            </a:schemeClr>
          </a:solidFill>
          <a:ln>
            <a:solidFill>
              <a:schemeClr val="bg1">
                <a:lumMod val="50000"/>
              </a:schemeClr>
            </a:solidFill>
            <a:prstDash val="sysDash"/>
          </a:ln>
          <a:effectLst/>
          <a:scene3d>
            <a:camera prst="orthographicFront">
              <a:rot lat="10800000" lon="6000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205" name="Textfeld 25"/>
          <p:cNvSpPr txBox="1">
            <a:spLocks noChangeArrowheads="1"/>
          </p:cNvSpPr>
          <p:nvPr/>
        </p:nvSpPr>
        <p:spPr bwMode="auto">
          <a:xfrm>
            <a:off x="3981263" y="1196975"/>
            <a:ext cx="11878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err="1" smtClean="0"/>
              <a:t>Weather</a:t>
            </a:r>
            <a:r>
              <a:rPr lang="de-DE" altLang="de-DE" sz="2000" b="1" dirty="0" smtClean="0"/>
              <a:t>-</a:t>
            </a:r>
            <a:endParaRPr lang="de-DE" altLang="de-DE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err="1" smtClean="0"/>
              <a:t>forecast</a:t>
            </a:r>
            <a:endParaRPr lang="de-DE" altLang="de-DE" sz="2000" b="1" dirty="0"/>
          </a:p>
        </p:txBody>
      </p:sp>
      <p:sp>
        <p:nvSpPr>
          <p:cNvPr id="8206" name="Textfeld 30"/>
          <p:cNvSpPr txBox="1">
            <a:spLocks noChangeArrowheads="1"/>
          </p:cNvSpPr>
          <p:nvPr/>
        </p:nvSpPr>
        <p:spPr bwMode="auto">
          <a:xfrm>
            <a:off x="7117102" y="5318125"/>
            <a:ext cx="10391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/>
              <a:t>Power-</a:t>
            </a:r>
            <a:endParaRPr lang="de-DE" altLang="de-DE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err="1" smtClean="0"/>
              <a:t>forecast</a:t>
            </a:r>
            <a:endParaRPr lang="de-DE" altLang="de-DE" sz="2000" b="1" dirty="0"/>
          </a:p>
        </p:txBody>
      </p:sp>
      <p:sp>
        <p:nvSpPr>
          <p:cNvPr id="8207" name="Textfeld 31"/>
          <p:cNvSpPr txBox="1">
            <a:spLocks noChangeArrowheads="1"/>
          </p:cNvSpPr>
          <p:nvPr/>
        </p:nvSpPr>
        <p:spPr bwMode="auto">
          <a:xfrm>
            <a:off x="1015133" y="5318125"/>
            <a:ext cx="1190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 dirty="0" smtClean="0"/>
              <a:t>Feedback</a:t>
            </a:r>
            <a:endParaRPr lang="de-DE" altLang="de-DE" sz="2000" b="1" dirty="0"/>
          </a:p>
        </p:txBody>
      </p:sp>
      <p:sp>
        <p:nvSpPr>
          <p:cNvPr id="8209" name="Titel 1"/>
          <p:cNvSpPr>
            <a:spLocks noGrp="1"/>
          </p:cNvSpPr>
          <p:nvPr>
            <p:ph type="title"/>
          </p:nvPr>
        </p:nvSpPr>
        <p:spPr>
          <a:xfrm>
            <a:off x="158750" y="333375"/>
            <a:ext cx="8229600" cy="431800"/>
          </a:xfrm>
        </p:spPr>
        <p:txBody>
          <a:bodyPr/>
          <a:lstStyle/>
          <a:p>
            <a:pPr algn="l"/>
            <a:r>
              <a:rPr lang="de-DE" altLang="de-DE" sz="26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EWeLiNE </a:t>
            </a:r>
          </a:p>
        </p:txBody>
      </p:sp>
      <p:pic>
        <p:nvPicPr>
          <p:cNvPr id="21" name="Picture 10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18364" r="75679" b="54400"/>
          <a:stretch/>
        </p:blipFill>
        <p:spPr bwMode="auto">
          <a:xfrm>
            <a:off x="279513" y="2039248"/>
            <a:ext cx="1915066" cy="138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2339752" y="1268760"/>
            <a:ext cx="1296144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208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4"/>
          <a:stretch>
            <a:fillRect/>
          </a:stretch>
        </p:blipFill>
        <p:spPr bwMode="auto">
          <a:xfrm>
            <a:off x="2051720" y="1208088"/>
            <a:ext cx="1656184" cy="105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664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196974"/>
            <a:ext cx="8485188" cy="25200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lIns="0" tIns="0" rIns="0" bIns="0"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de-DE" sz="2800" b="1" kern="0" dirty="0" smtClean="0">
                <a:solidFill>
                  <a:schemeClr val="tx2"/>
                </a:solidFill>
              </a:rPr>
              <a:t>Photovoltaik: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de-DE" b="1" kern="0" dirty="0" smtClean="0">
                <a:solidFill>
                  <a:schemeClr val="tx2"/>
                </a:solidFill>
              </a:rPr>
              <a:t> </a:t>
            </a:r>
            <a:r>
              <a:rPr lang="de-DE" sz="2400" b="1" kern="0" dirty="0" smtClean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de-DE" sz="2400" kern="0" dirty="0" err="1">
                <a:solidFill>
                  <a:schemeClr val="tx2"/>
                </a:solidFill>
                <a:sym typeface="Wingdings" pitchFamily="2" charset="2"/>
              </a:rPr>
              <a:t>S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hallow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convection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after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cold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frontal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passage</a:t>
            </a:r>
            <a:endParaRPr lang="de-DE" sz="2400" kern="0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de-DE" sz="2400" b="1" kern="0" dirty="0">
                <a:solidFill>
                  <a:schemeClr val="tx2"/>
                </a:solidFill>
              </a:rPr>
              <a:t> </a:t>
            </a:r>
            <a:r>
              <a:rPr lang="de-DE" sz="2400" b="1" kern="0" dirty="0" smtClean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de-DE" sz="2400" kern="0" dirty="0" err="1">
                <a:solidFill>
                  <a:schemeClr val="tx2"/>
                </a:solidFill>
                <a:sym typeface="Wingdings" pitchFamily="2" charset="2"/>
              </a:rPr>
              <a:t>S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patial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and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temporal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resolution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of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convection</a:t>
            </a:r>
            <a:endParaRPr lang="de-DE" sz="2400" kern="0" dirty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b="1" kern="0" dirty="0" smtClean="0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Low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stratus</a:t>
            </a:r>
            <a:endParaRPr lang="de-DE" sz="2400" kern="0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b="1" kern="0" dirty="0" smtClean="0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Snow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cover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on solar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panels</a:t>
            </a:r>
            <a:endParaRPr lang="de-DE" sz="2400" kern="0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de-DE" b="1" kern="0" dirty="0" smtClean="0">
              <a:solidFill>
                <a:schemeClr val="tx2"/>
              </a:solidFill>
            </a:endParaRPr>
          </a:p>
        </p:txBody>
      </p:sp>
      <p:grpSp>
        <p:nvGrpSpPr>
          <p:cNvPr id="9219" name="Gruppieren 9"/>
          <p:cNvGrpSpPr>
            <a:grpSpLocks/>
          </p:cNvGrpSpPr>
          <p:nvPr/>
        </p:nvGrpSpPr>
        <p:grpSpPr bwMode="auto">
          <a:xfrm>
            <a:off x="4859338" y="2708275"/>
            <a:ext cx="3876675" cy="3289300"/>
            <a:chOff x="5664065" y="3789040"/>
            <a:chExt cx="3084399" cy="2286000"/>
          </a:xfrm>
        </p:grpSpPr>
        <p:pic>
          <p:nvPicPr>
            <p:cNvPr id="9221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464" y="3789040"/>
              <a:ext cx="3048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Rechteck 8"/>
            <p:cNvSpPr>
              <a:spLocks noChangeArrowheads="1"/>
            </p:cNvSpPr>
            <p:nvPr/>
          </p:nvSpPr>
          <p:spPr bwMode="auto">
            <a:xfrm>
              <a:off x="5664065" y="5831686"/>
              <a:ext cx="1021564" cy="20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100">
                  <a:solidFill>
                    <a:schemeClr val="tx2"/>
                  </a:solidFill>
                  <a:latin typeface="Arial" pitchFamily="34" charset="0"/>
                </a:rPr>
                <a:t>www.solarify.eu/</a:t>
              </a:r>
            </a:p>
          </p:txBody>
        </p:sp>
      </p:grpSp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179388" y="3333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600" b="1" dirty="0">
                <a:solidFill>
                  <a:schemeClr val="tx2"/>
                </a:solidFill>
                <a:latin typeface="Arial" pitchFamily="34" charset="0"/>
              </a:rPr>
              <a:t>PV </a:t>
            </a:r>
            <a:r>
              <a:rPr lang="en-US" altLang="de-DE" sz="2600" b="1" dirty="0" smtClean="0">
                <a:solidFill>
                  <a:schemeClr val="tx2"/>
                </a:solidFill>
                <a:latin typeface="Arial" pitchFamily="34" charset="0"/>
              </a:rPr>
              <a:t>Modeling Errors</a:t>
            </a:r>
            <a:endParaRPr lang="en-US" altLang="de-DE" sz="2600" b="1" dirty="0">
              <a:solidFill>
                <a:schemeClr val="tx2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"/>
          <a:stretch>
            <a:fillRect/>
          </a:stretch>
        </p:blipFill>
        <p:spPr bwMode="auto">
          <a:xfrm>
            <a:off x="22225" y="4610100"/>
            <a:ext cx="1773238" cy="226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465362"/>
            <a:ext cx="267970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1451075"/>
            <a:ext cx="26638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/>
          <a:stretch>
            <a:fillRect/>
          </a:stretch>
        </p:blipFill>
        <p:spPr bwMode="auto">
          <a:xfrm>
            <a:off x="6618288" y="1451075"/>
            <a:ext cx="24034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Foliennummernplatzhalter 4"/>
          <p:cNvSpPr>
            <a:spLocks noGrp="1"/>
          </p:cNvSpPr>
          <p:nvPr>
            <p:ph type="sldNum" sz="quarter" idx="10"/>
          </p:nvPr>
        </p:nvSpPr>
        <p:spPr bwMode="auto">
          <a:xfrm>
            <a:off x="8359775" y="6345238"/>
            <a:ext cx="465138" cy="21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FD77AA6-FA93-4722-8A3B-D4559C4A4553}" type="slidenum">
              <a:rPr kumimoji="1" lang="de-DE" altLang="de-DE" b="1" i="1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kumimoji="1" lang="de-DE" altLang="de-DE" b="1" i="1" smtClean="0">
              <a:solidFill>
                <a:srgbClr val="000000"/>
              </a:solidFill>
            </a:endParaRPr>
          </a:p>
        </p:txBody>
      </p:sp>
      <p:sp>
        <p:nvSpPr>
          <p:cNvPr id="17415" name="Rechteck 5"/>
          <p:cNvSpPr>
            <a:spLocks noChangeArrowheads="1"/>
          </p:cNvSpPr>
          <p:nvPr/>
        </p:nvSpPr>
        <p:spPr bwMode="auto">
          <a:xfrm>
            <a:off x="4659313" y="2471837"/>
            <a:ext cx="21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>
                <a:solidFill>
                  <a:srgbClr val="0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25608" name="Textfeld 13"/>
          <p:cNvSpPr txBox="1">
            <a:spLocks noChangeArrowheads="1"/>
          </p:cNvSpPr>
          <p:nvPr/>
        </p:nvSpPr>
        <p:spPr bwMode="auto">
          <a:xfrm>
            <a:off x="4216400" y="1349475"/>
            <a:ext cx="2227263" cy="339725"/>
          </a:xfrm>
          <a:prstGeom prst="rect">
            <a:avLst/>
          </a:prstGeom>
          <a:solidFill>
            <a:srgbClr val="D2E1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GB" altLang="de-DE" b="1" dirty="0">
                <a:solidFill>
                  <a:srgbClr val="000000"/>
                </a:solidFill>
                <a:cs typeface="Arial" pitchFamily="34" charset="0"/>
              </a:rPr>
              <a:t>conventional only</a:t>
            </a:r>
          </a:p>
        </p:txBody>
      </p:sp>
      <p:sp>
        <p:nvSpPr>
          <p:cNvPr id="25609" name="Textfeld 13"/>
          <p:cNvSpPr txBox="1">
            <a:spLocks noChangeArrowheads="1"/>
          </p:cNvSpPr>
          <p:nvPr/>
        </p:nvSpPr>
        <p:spPr bwMode="auto">
          <a:xfrm>
            <a:off x="6732588" y="1071439"/>
            <a:ext cx="2289175" cy="646331"/>
          </a:xfrm>
          <a:prstGeom prst="rect">
            <a:avLst/>
          </a:prstGeom>
          <a:solidFill>
            <a:srgbClr val="D2E1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GB" altLang="de-DE" b="1" dirty="0">
                <a:solidFill>
                  <a:srgbClr val="000000"/>
                </a:solidFill>
                <a:cs typeface="Arial" pitchFamily="34" charset="0"/>
              </a:rPr>
              <a:t>conventional + </a:t>
            </a:r>
            <a:r>
              <a:rPr kumimoji="1" lang="en-GB" altLang="de-DE" b="1" dirty="0" smtClean="0">
                <a:solidFill>
                  <a:srgbClr val="000000"/>
                </a:solidFill>
                <a:cs typeface="Arial" pitchFamily="34" charset="0"/>
              </a:rPr>
              <a:t>cloud assimilation</a:t>
            </a:r>
            <a:endParaRPr kumimoji="1" lang="en-GB" altLang="de-DE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10" name="Rectangle 3"/>
          <p:cNvSpPr>
            <a:spLocks noChangeArrowheads="1"/>
          </p:cNvSpPr>
          <p:nvPr/>
        </p:nvSpPr>
        <p:spPr bwMode="auto">
          <a:xfrm>
            <a:off x="179388" y="903635"/>
            <a:ext cx="83073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040" tIns="43200" rIns="86040" bIns="43200" anchor="ctr">
            <a:spAutoFit/>
          </a:bodyPr>
          <a:lstStyle>
            <a:lvl1pPr marL="342900" indent="-3429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de-DE" b="1" dirty="0">
                <a:solidFill>
                  <a:schemeClr val="tx2"/>
                </a:solidFill>
                <a:cs typeface="Arial" pitchFamily="34" charset="0"/>
                <a:sym typeface="Symbol" pitchFamily="18" charset="2"/>
              </a:rPr>
              <a:t>Total cloud </a:t>
            </a:r>
            <a:r>
              <a:rPr lang="en-US" altLang="de-DE" b="1" dirty="0" smtClean="0">
                <a:solidFill>
                  <a:schemeClr val="tx2"/>
                </a:solidFill>
                <a:cs typeface="Arial" pitchFamily="34" charset="0"/>
                <a:sym typeface="Symbol" pitchFamily="18" charset="2"/>
              </a:rPr>
              <a:t>cover </a:t>
            </a:r>
            <a:r>
              <a:rPr lang="en-US" altLang="de-DE" b="1" dirty="0">
                <a:solidFill>
                  <a:schemeClr val="tx2"/>
                </a:solidFill>
                <a:cs typeface="Arial" pitchFamily="34" charset="0"/>
                <a:sym typeface="Symbol" pitchFamily="18" charset="2"/>
              </a:rPr>
              <a:t>after 12 h free forecast</a:t>
            </a:r>
          </a:p>
        </p:txBody>
      </p:sp>
      <p:sp>
        <p:nvSpPr>
          <p:cNvPr id="25611" name="Textfeld 13"/>
          <p:cNvSpPr txBox="1">
            <a:spLocks noChangeArrowheads="1"/>
          </p:cNvSpPr>
          <p:nvPr/>
        </p:nvSpPr>
        <p:spPr bwMode="auto">
          <a:xfrm>
            <a:off x="107503" y="4129916"/>
            <a:ext cx="1687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GB" altLang="de-DE" sz="1400" b="1" dirty="0">
                <a:solidFill>
                  <a:schemeClr val="tx2"/>
                </a:solidFill>
              </a:rPr>
              <a:t>C</a:t>
            </a:r>
            <a:r>
              <a:rPr kumimoji="1" lang="en-GB" altLang="de-DE" sz="1400" b="1" dirty="0" smtClean="0">
                <a:solidFill>
                  <a:schemeClr val="tx2"/>
                </a:solidFill>
              </a:rPr>
              <a:t>loud </a:t>
            </a:r>
            <a:r>
              <a:rPr kumimoji="1" lang="en-GB" altLang="de-DE" sz="1400" b="1" dirty="0">
                <a:solidFill>
                  <a:schemeClr val="tx2"/>
                </a:solidFill>
              </a:rPr>
              <a:t>top </a:t>
            </a:r>
            <a:r>
              <a:rPr kumimoji="1" lang="en-GB" altLang="de-DE" sz="1400" b="1" dirty="0" smtClean="0">
                <a:solidFill>
                  <a:schemeClr val="tx2"/>
                </a:solidFill>
              </a:rPr>
              <a:t>height NWC SAF</a:t>
            </a:r>
            <a:endParaRPr kumimoji="1" lang="en-GB" altLang="de-DE" sz="1400" b="1" dirty="0">
              <a:solidFill>
                <a:schemeClr val="tx2"/>
              </a:solidFill>
            </a:endParaRPr>
          </a:p>
        </p:txBody>
      </p:sp>
      <p:sp>
        <p:nvSpPr>
          <p:cNvPr id="17420" name="Text Box 2"/>
          <p:cNvSpPr txBox="1">
            <a:spLocks noChangeArrowheads="1"/>
          </p:cNvSpPr>
          <p:nvPr/>
        </p:nvSpPr>
        <p:spPr bwMode="auto">
          <a:xfrm>
            <a:off x="179388" y="144463"/>
            <a:ext cx="63785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6040" tIns="43200" rIns="86040" bIns="43200" anchor="ctr"/>
          <a:lstStyle>
            <a:lvl1pPr defTabSz="449263">
              <a:spcBef>
                <a:spcPct val="40000"/>
              </a:spcBef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>
              <a:spcBef>
                <a:spcPct val="40000"/>
              </a:spcBef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>
              <a:spcBef>
                <a:spcPct val="40000"/>
              </a:spcBef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>
              <a:spcBef>
                <a:spcPct val="40000"/>
              </a:spcBef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>
              <a:spcBef>
                <a:spcPct val="40000"/>
              </a:spcBef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Pct val="100000"/>
              <a:buFontTx/>
              <a:buNone/>
            </a:pPr>
            <a:r>
              <a:rPr lang="de-DE" altLang="de-DE" sz="2600" b="1" dirty="0" smtClean="0">
                <a:solidFill>
                  <a:schemeClr val="tx2"/>
                </a:solidFill>
              </a:rPr>
              <a:t>Data Assimilation- Low Stratus</a:t>
            </a:r>
            <a:endParaRPr lang="de-DE" altLang="de-DE" sz="2600" b="1" dirty="0">
              <a:solidFill>
                <a:schemeClr val="tx2"/>
              </a:solidFill>
            </a:endParaRPr>
          </a:p>
        </p:txBody>
      </p:sp>
      <p:sp>
        <p:nvSpPr>
          <p:cNvPr id="25613" name="Textfeld 13"/>
          <p:cNvSpPr txBox="1">
            <a:spLocks noChangeArrowheads="1"/>
          </p:cNvSpPr>
          <p:nvPr/>
        </p:nvSpPr>
        <p:spPr bwMode="auto">
          <a:xfrm>
            <a:off x="1795463" y="1359000"/>
            <a:ext cx="2200275" cy="369332"/>
          </a:xfrm>
          <a:prstGeom prst="rect">
            <a:avLst/>
          </a:prstGeom>
          <a:solidFill>
            <a:srgbClr val="D2E1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GB" altLang="de-DE" b="1" dirty="0">
                <a:solidFill>
                  <a:srgbClr val="000000"/>
                </a:solidFill>
              </a:rPr>
              <a:t>satellite </a:t>
            </a:r>
            <a:r>
              <a:rPr kumimoji="1" lang="en-GB" altLang="de-DE" b="1" dirty="0" err="1">
                <a:solidFill>
                  <a:srgbClr val="000000"/>
                </a:solidFill>
              </a:rPr>
              <a:t>obs</a:t>
            </a:r>
            <a:endParaRPr kumimoji="1" lang="en-GB" altLang="de-DE" b="1" dirty="0">
              <a:solidFill>
                <a:srgbClr val="000000"/>
              </a:solidFill>
            </a:endParaRPr>
          </a:p>
        </p:txBody>
      </p:sp>
      <p:sp>
        <p:nvSpPr>
          <p:cNvPr id="25614" name="Ellipse 21"/>
          <p:cNvSpPr>
            <a:spLocks noChangeArrowheads="1"/>
          </p:cNvSpPr>
          <p:nvPr/>
        </p:nvSpPr>
        <p:spPr bwMode="auto">
          <a:xfrm>
            <a:off x="6618288" y="2825850"/>
            <a:ext cx="747712" cy="66833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25615" name="Ellipse 28"/>
          <p:cNvSpPr>
            <a:spLocks noChangeArrowheads="1"/>
          </p:cNvSpPr>
          <p:nvPr/>
        </p:nvSpPr>
        <p:spPr bwMode="auto">
          <a:xfrm>
            <a:off x="7423150" y="2106712"/>
            <a:ext cx="1235075" cy="698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25616" name="Ellipse 28"/>
          <p:cNvSpPr>
            <a:spLocks noChangeArrowheads="1"/>
          </p:cNvSpPr>
          <p:nvPr/>
        </p:nvSpPr>
        <p:spPr bwMode="auto">
          <a:xfrm>
            <a:off x="4932363" y="2078137"/>
            <a:ext cx="1235075" cy="698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25617" name="Ellipse 28"/>
          <p:cNvSpPr>
            <a:spLocks noChangeArrowheads="1"/>
          </p:cNvSpPr>
          <p:nvPr/>
        </p:nvSpPr>
        <p:spPr bwMode="auto">
          <a:xfrm>
            <a:off x="2484438" y="2074962"/>
            <a:ext cx="1235075" cy="698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25618" name="Ellipse 21"/>
          <p:cNvSpPr>
            <a:spLocks noChangeArrowheads="1"/>
          </p:cNvSpPr>
          <p:nvPr/>
        </p:nvSpPr>
        <p:spPr bwMode="auto">
          <a:xfrm>
            <a:off x="4084638" y="2825850"/>
            <a:ext cx="747712" cy="66833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25619" name="Ellipse 21"/>
          <p:cNvSpPr>
            <a:spLocks noChangeArrowheads="1"/>
          </p:cNvSpPr>
          <p:nvPr/>
        </p:nvSpPr>
        <p:spPr bwMode="auto">
          <a:xfrm>
            <a:off x="1608138" y="2814737"/>
            <a:ext cx="747712" cy="6667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>
              <a:cs typeface="Arial" pitchFamily="34" charset="0"/>
            </a:endParaRP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4338638" y="5267325"/>
            <a:ext cx="41481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="1" dirty="0">
                <a:solidFill>
                  <a:schemeClr val="tx2"/>
                </a:solidFill>
                <a:cs typeface="Arial" pitchFamily="34" charset="0"/>
              </a:rPr>
              <a:t>15. Nov 2011, 6:00 </a:t>
            </a:r>
            <a:r>
              <a:rPr lang="de-DE" altLang="de-DE" sz="2000" b="1" dirty="0" smtClean="0">
                <a:solidFill>
                  <a:schemeClr val="tx2"/>
                </a:solidFill>
                <a:cs typeface="Arial" pitchFamily="34" charset="0"/>
              </a:rPr>
              <a:t>UTC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b="1" dirty="0" smtClean="0"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b="1" dirty="0" smtClean="0">
                <a:solidFill>
                  <a:schemeClr val="tx2"/>
                </a:solidFill>
              </a:rPr>
              <a:t>Annika Schomburg, DWD</a:t>
            </a:r>
            <a:endParaRPr lang="de-DE" altLang="de-DE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/>
      <p:bldP spid="25609" grpId="0" animBg="1"/>
      <p:bldP spid="25614" grpId="0" animBg="1"/>
      <p:bldP spid="25615" grpId="0" animBg="1"/>
      <p:bldP spid="25616" grpId="0" animBg="1"/>
      <p:bldP spid="25617" grpId="0" animBg="1"/>
      <p:bldP spid="25618" grpId="0" animBg="1"/>
      <p:bldP spid="256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198563"/>
            <a:ext cx="8497888" cy="20864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lIns="0" tIns="0" rIns="0" bIns="0"/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de-DE" sz="2800" b="1" kern="0" dirty="0" err="1" smtClean="0">
                <a:solidFill>
                  <a:schemeClr val="tx2"/>
                </a:solidFill>
              </a:rPr>
              <a:t>From</a:t>
            </a:r>
            <a:r>
              <a:rPr lang="de-DE" sz="2800" b="1" kern="0" dirty="0" smtClean="0">
                <a:solidFill>
                  <a:schemeClr val="tx2"/>
                </a:solidFill>
              </a:rPr>
              <a:t> a </a:t>
            </a:r>
            <a:r>
              <a:rPr lang="de-DE" sz="2800" b="1" kern="0" dirty="0" err="1" smtClean="0">
                <a:solidFill>
                  <a:schemeClr val="tx2"/>
                </a:solidFill>
              </a:rPr>
              <a:t>modelers</a:t>
            </a:r>
            <a:r>
              <a:rPr lang="de-DE" sz="2800" b="1" kern="0" dirty="0" smtClean="0">
                <a:solidFill>
                  <a:schemeClr val="tx2"/>
                </a:solidFill>
              </a:rPr>
              <a:t> </a:t>
            </a:r>
            <a:r>
              <a:rPr lang="de-DE" sz="2800" b="1" kern="0" dirty="0" err="1" smtClean="0">
                <a:solidFill>
                  <a:schemeClr val="tx2"/>
                </a:solidFill>
              </a:rPr>
              <a:t>perspective</a:t>
            </a:r>
            <a:r>
              <a:rPr lang="de-DE" sz="2800" b="1" kern="0" dirty="0" smtClean="0">
                <a:solidFill>
                  <a:schemeClr val="tx2"/>
                </a:solidFill>
              </a:rPr>
              <a:t>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 Cloud-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free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days</a:t>
            </a:r>
            <a:endParaRPr lang="de-DE" sz="2400" kern="0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 Optical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thickness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of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clouds</a:t>
            </a:r>
            <a:endParaRPr lang="de-DE" sz="2400" kern="0" dirty="0" smtClean="0">
              <a:solidFill>
                <a:schemeClr val="tx2"/>
              </a:solidFill>
              <a:sym typeface="Wingdings" pitchFamily="2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 Aerosol </a:t>
            </a:r>
            <a:r>
              <a:rPr lang="de-DE" sz="2400" kern="0" dirty="0" err="1" smtClean="0">
                <a:solidFill>
                  <a:schemeClr val="tx2"/>
                </a:solidFill>
                <a:sym typeface="Wingdings" pitchFamily="2" charset="2"/>
              </a:rPr>
              <a:t>interactions</a:t>
            </a:r>
            <a:r>
              <a:rPr lang="de-DE" sz="2400" kern="0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de-DE" b="1" kern="0" dirty="0" smtClean="0">
              <a:solidFill>
                <a:schemeClr val="tx2"/>
              </a:solidFill>
            </a:endParaRPr>
          </a:p>
        </p:txBody>
      </p:sp>
      <p:sp>
        <p:nvSpPr>
          <p:cNvPr id="10243" name="Rectangle 2"/>
          <p:cNvSpPr txBox="1">
            <a:spLocks noChangeArrowheads="1"/>
          </p:cNvSpPr>
          <p:nvPr/>
        </p:nvSpPr>
        <p:spPr bwMode="auto">
          <a:xfrm>
            <a:off x="179388" y="333375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600" b="1" dirty="0">
                <a:solidFill>
                  <a:schemeClr val="tx2"/>
                </a:solidFill>
                <a:latin typeface="Arial" pitchFamily="34" charset="0"/>
              </a:rPr>
              <a:t>PV </a:t>
            </a:r>
            <a:r>
              <a:rPr lang="en-US" altLang="de-DE" sz="2600" b="1" dirty="0" smtClean="0">
                <a:solidFill>
                  <a:schemeClr val="tx2"/>
                </a:solidFill>
                <a:latin typeface="Arial" pitchFamily="34" charset="0"/>
              </a:rPr>
              <a:t>Modeling Errors</a:t>
            </a:r>
            <a:endParaRPr lang="en-US" altLang="de-DE" sz="2600" b="1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024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2708275"/>
            <a:ext cx="45100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hteck 3"/>
          <p:cNvSpPr>
            <a:spLocks noChangeArrowheads="1"/>
          </p:cNvSpPr>
          <p:nvPr/>
        </p:nvSpPr>
        <p:spPr bwMode="auto">
          <a:xfrm>
            <a:off x="4572000" y="57546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/>
              <a:t>http://www.photocase.de/stock-fotos/33254-stock-photo-himmel-sonne-wolken-kalt-strahlung.jpg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836613"/>
            <a:ext cx="57197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5972175" y="1555750"/>
            <a:ext cx="1303338" cy="165735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916238" y="1628775"/>
            <a:ext cx="2592387" cy="158432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80288" y="3003550"/>
            <a:ext cx="1687512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Insufficient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radiation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clear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sky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endParaRPr lang="de-D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763713" y="1844675"/>
            <a:ext cx="1152525" cy="4318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7318375" y="2427288"/>
            <a:ext cx="1112838" cy="482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57163" y="1173163"/>
            <a:ext cx="1584325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Too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radiation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cloudy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endParaRPr lang="de-D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79512" y="332656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600" b="1" dirty="0">
                <a:solidFill>
                  <a:schemeClr val="tx2"/>
                </a:solidFill>
                <a:latin typeface="Arial" pitchFamily="34" charset="0"/>
              </a:rPr>
              <a:t>PV </a:t>
            </a:r>
            <a:r>
              <a:rPr lang="en-US" altLang="de-DE" sz="2600" b="1" dirty="0" smtClean="0">
                <a:solidFill>
                  <a:schemeClr val="tx2"/>
                </a:solidFill>
                <a:latin typeface="Arial" pitchFamily="34" charset="0"/>
              </a:rPr>
              <a:t>Modeling Errors</a:t>
            </a:r>
            <a:endParaRPr lang="en-US" altLang="de-DE" sz="2600" b="1" dirty="0">
              <a:solidFill>
                <a:schemeClr val="tx2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7084"/>
            <a:ext cx="57197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5972175" y="1555750"/>
            <a:ext cx="1303338" cy="165735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80288" y="3003550"/>
            <a:ext cx="1687512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Insufficient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radiation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clear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sky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endParaRPr lang="de-DE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H="1" flipV="1">
            <a:off x="7318375" y="2427288"/>
            <a:ext cx="1112838" cy="482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79512" y="332656"/>
            <a:ext cx="8353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2600" b="1" dirty="0">
                <a:solidFill>
                  <a:schemeClr val="tx2"/>
                </a:solidFill>
                <a:latin typeface="Arial" pitchFamily="34" charset="0"/>
              </a:rPr>
              <a:t>PV </a:t>
            </a:r>
            <a:r>
              <a:rPr lang="en-US" altLang="de-DE" sz="2600" b="1" dirty="0" smtClean="0">
                <a:solidFill>
                  <a:schemeClr val="tx2"/>
                </a:solidFill>
                <a:latin typeface="Arial" pitchFamily="34" charset="0"/>
              </a:rPr>
              <a:t>Modeling Errors</a:t>
            </a:r>
            <a:endParaRPr lang="en-US" altLang="de-DE" sz="2600" b="1" dirty="0">
              <a:solidFill>
                <a:schemeClr val="tx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443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0" b="24457"/>
          <a:stretch>
            <a:fillRect/>
          </a:stretch>
        </p:blipFill>
        <p:spPr bwMode="auto">
          <a:xfrm>
            <a:off x="107950" y="1194097"/>
            <a:ext cx="8809038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1331913" y="1844998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1116013" y="2060898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1547813" y="2024385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2268538" y="1989460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2555875" y="2205360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3492500" y="1979935"/>
            <a:ext cx="215900" cy="3683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3995738" y="1989460"/>
            <a:ext cx="215900" cy="511175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6372225" y="2024385"/>
            <a:ext cx="215900" cy="47625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4211638" y="2132335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4427538" y="1989460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4932363" y="2060898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6877050" y="2060898"/>
            <a:ext cx="215900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6588125" y="1916435"/>
            <a:ext cx="215900" cy="51276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7092950" y="1844998"/>
            <a:ext cx="215900" cy="51276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7812088" y="2060898"/>
            <a:ext cx="215900" cy="512762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8027988" y="2205360"/>
            <a:ext cx="215900" cy="407988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5938838" y="2276798"/>
            <a:ext cx="217487" cy="2159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356" name="Rechteck 23"/>
          <p:cNvSpPr>
            <a:spLocks noChangeArrowheads="1"/>
          </p:cNvSpPr>
          <p:nvPr/>
        </p:nvSpPr>
        <p:spPr bwMode="auto">
          <a:xfrm>
            <a:off x="220663" y="333375"/>
            <a:ext cx="2743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600" b="1" dirty="0" smtClean="0">
                <a:solidFill>
                  <a:schemeClr val="tx2"/>
                </a:solidFill>
                <a:latin typeface="Arial" pitchFamily="34" charset="0"/>
                <a:sym typeface="Wingdings" pitchFamily="2" charset="2"/>
              </a:rPr>
              <a:t>Cloud-</a:t>
            </a:r>
            <a:r>
              <a:rPr lang="de-DE" altLang="de-DE" sz="2600" b="1" dirty="0" err="1" smtClean="0">
                <a:solidFill>
                  <a:schemeClr val="tx2"/>
                </a:solidFill>
                <a:latin typeface="Arial" pitchFamily="34" charset="0"/>
                <a:sym typeface="Wingdings" pitchFamily="2" charset="2"/>
              </a:rPr>
              <a:t>free</a:t>
            </a:r>
            <a:r>
              <a:rPr lang="de-DE" altLang="de-DE" sz="2600" b="1" dirty="0" smtClean="0">
                <a:solidFill>
                  <a:schemeClr val="tx2"/>
                </a:solidFill>
                <a:latin typeface="Arial" pitchFamily="34" charset="0"/>
                <a:sym typeface="Wingdings" pitchFamily="2" charset="2"/>
              </a:rPr>
              <a:t> Days</a:t>
            </a:r>
            <a:endParaRPr lang="de-DE" altLang="de-DE" sz="2600" b="1" dirty="0">
              <a:solidFill>
                <a:schemeClr val="tx2"/>
              </a:solidFill>
              <a:latin typeface="Arial" pitchFamily="34" charset="0"/>
              <a:sym typeface="Wingdings" pitchFamily="2" charset="2"/>
            </a:endParaRPr>
          </a:p>
        </p:txBody>
      </p:sp>
      <p:sp>
        <p:nvSpPr>
          <p:cNvPr id="24" name="Inhaltsplatzhalter 1"/>
          <p:cNvSpPr txBox="1">
            <a:spLocks/>
          </p:cNvSpPr>
          <p:nvPr/>
        </p:nvSpPr>
        <p:spPr bwMode="auto">
          <a:xfrm>
            <a:off x="-469330" y="5013176"/>
            <a:ext cx="97218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de-DE" altLang="de-DE" sz="1800" dirty="0" smtClean="0">
                <a:solidFill>
                  <a:srgbClr val="002060"/>
                </a:solidFill>
                <a:cs typeface="Arial" pitchFamily="34" charset="0"/>
              </a:rPr>
              <a:t>        Aerosols </a:t>
            </a:r>
            <a:r>
              <a:rPr lang="de-DE" altLang="de-DE" sz="1800" dirty="0" err="1" smtClean="0">
                <a:solidFill>
                  <a:srgbClr val="002060"/>
                </a:solidFill>
                <a:cs typeface="Arial" pitchFamily="34" charset="0"/>
              </a:rPr>
              <a:t>from</a:t>
            </a:r>
            <a:r>
              <a:rPr lang="de-DE" altLang="de-DE" sz="18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800" dirty="0" err="1" smtClean="0">
                <a:solidFill>
                  <a:srgbClr val="002060"/>
                </a:solidFill>
                <a:cs typeface="Arial" pitchFamily="34" charset="0"/>
              </a:rPr>
              <a:t>Tanré</a:t>
            </a:r>
            <a:r>
              <a:rPr lang="de-DE" altLang="de-DE" sz="1800" dirty="0" smtClean="0">
                <a:solidFill>
                  <a:srgbClr val="002060"/>
                </a:solidFill>
                <a:cs typeface="Arial" pitchFamily="34" charset="0"/>
              </a:rPr>
              <a:t> et al. 1984 </a:t>
            </a:r>
            <a:r>
              <a:rPr lang="de-DE" altLang="de-DE" sz="1800" dirty="0" err="1" smtClean="0">
                <a:solidFill>
                  <a:srgbClr val="002060"/>
                </a:solidFill>
                <a:cs typeface="Arial" pitchFamily="34" charset="0"/>
              </a:rPr>
              <a:t>are</a:t>
            </a:r>
            <a:r>
              <a:rPr lang="de-DE" altLang="de-DE" sz="1800" dirty="0" smtClean="0">
                <a:solidFill>
                  <a:srgbClr val="002060"/>
                </a:solidFill>
                <a:cs typeface="Arial" pitchFamily="34" charset="0"/>
              </a:rPr>
              <a:t> operational </a:t>
            </a:r>
          </a:p>
          <a:p>
            <a:pPr lvl="2"/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Constant in time</a:t>
            </a:r>
          </a:p>
          <a:p>
            <a:pPr lvl="2"/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On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cloud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free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days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the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shortwave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radiation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forecast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of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the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COSMO-DE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model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is</a:t>
            </a:r>
            <a:r>
              <a:rPr lang="de-DE" altLang="de-DE" sz="16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de-DE" altLang="de-DE" sz="1600" dirty="0" err="1" smtClean="0">
                <a:solidFill>
                  <a:srgbClr val="002060"/>
                </a:solidFill>
                <a:cs typeface="Arial" pitchFamily="34" charset="0"/>
              </a:rPr>
              <a:t>underpredicted</a:t>
            </a:r>
            <a:endParaRPr lang="de-DE" altLang="de-DE" sz="1600" dirty="0" smtClean="0">
              <a:solidFill>
                <a:srgbClr val="002060"/>
              </a:solidFill>
              <a:cs typeface="Arial" pitchFamily="34" charset="0"/>
            </a:endParaRPr>
          </a:p>
          <a:p>
            <a:pPr marL="457200" lvl="1" indent="0">
              <a:buFontTx/>
              <a:buNone/>
            </a:pPr>
            <a:endParaRPr lang="de-DE" altLang="de-DE" dirty="0" smtClean="0"/>
          </a:p>
          <a:p>
            <a:pPr marL="457200" lvl="1" indent="0">
              <a:buFontTx/>
              <a:buNone/>
            </a:pPr>
            <a:endParaRPr lang="de-DE" alt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lienmaster Quadrate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</Words>
  <Application>Microsoft Office PowerPoint</Application>
  <PresentationFormat>Bildschirmpräsentation (4:3)</PresentationFormat>
  <Paragraphs>194</Paragraphs>
  <Slides>21</Slides>
  <Notes>12</Notes>
  <HiddenSlides>0</HiddenSlides>
  <MMClips>1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3" baseType="lpstr">
      <vt:lpstr>Larissa</vt:lpstr>
      <vt:lpstr>Folienmaster Quadrate</vt:lpstr>
      <vt:lpstr>Towards a more accurate wind and solar power prediction by improving NWP model physics</vt:lpstr>
      <vt:lpstr>Outline</vt:lpstr>
      <vt:lpstr>EWeLiNE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Aerosols based on Tanré, 1984 (operationel)</vt:lpstr>
      <vt:lpstr>PowerPoint-Präsentation</vt:lpstr>
      <vt:lpstr>PowerPoint-Präsentation</vt:lpstr>
      <vt:lpstr>PowerPoint-Präsentation</vt:lpstr>
      <vt:lpstr>Other Challenges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</vt:lpstr>
      <vt:lpstr>PowerPoint-Präsentation</vt:lpstr>
    </vt:vector>
  </TitlesOfParts>
  <Company>Deutscher Wetterdienst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 Autoveri</dc:title>
  <dc:creator>Köhler Carmen</dc:creator>
  <cp:lastModifiedBy>Köhler Carmen</cp:lastModifiedBy>
  <cp:revision>639</cp:revision>
  <cp:lastPrinted>2014-09-26T15:25:55Z</cp:lastPrinted>
  <dcterms:created xsi:type="dcterms:W3CDTF">2014-03-19T15:29:15Z</dcterms:created>
  <dcterms:modified xsi:type="dcterms:W3CDTF">2014-11-20T08:13:13Z</dcterms:modified>
</cp:coreProperties>
</file>