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26"/>
  </p:notesMasterIdLst>
  <p:sldIdLst>
    <p:sldId id="398" r:id="rId2"/>
    <p:sldId id="431" r:id="rId3"/>
    <p:sldId id="470" r:id="rId4"/>
    <p:sldId id="471" r:id="rId5"/>
    <p:sldId id="474" r:id="rId6"/>
    <p:sldId id="464" r:id="rId7"/>
    <p:sldId id="465" r:id="rId8"/>
    <p:sldId id="466" r:id="rId9"/>
    <p:sldId id="461" r:id="rId10"/>
    <p:sldId id="440" r:id="rId11"/>
    <p:sldId id="446" r:id="rId12"/>
    <p:sldId id="467" r:id="rId13"/>
    <p:sldId id="452" r:id="rId14"/>
    <p:sldId id="450" r:id="rId15"/>
    <p:sldId id="453" r:id="rId16"/>
    <p:sldId id="468" r:id="rId17"/>
    <p:sldId id="462" r:id="rId18"/>
    <p:sldId id="473" r:id="rId19"/>
    <p:sldId id="478" r:id="rId20"/>
    <p:sldId id="479" r:id="rId21"/>
    <p:sldId id="482" r:id="rId22"/>
    <p:sldId id="477" r:id="rId23"/>
    <p:sldId id="481" r:id="rId24"/>
    <p:sldId id="460" r:id="rId25"/>
  </p:sldIdLst>
  <p:sldSz cx="9144000" cy="6858000" type="screen4x3"/>
  <p:notesSz cx="6858000" cy="9144000"/>
  <p:defaultTextStyle>
    <a:defPPr>
      <a:defRPr lang="el-GR"/>
    </a:defPPr>
    <a:lvl1pPr algn="l" rtl="0" eaLnBrk="0" fontAlgn="base" hangingPunct="0">
      <a:spcBef>
        <a:spcPct val="0"/>
      </a:spcBef>
      <a:spcAft>
        <a:spcPct val="0"/>
      </a:spcAft>
      <a:defRPr sz="3400"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sz="3400"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sz="3400"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sz="3400"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sz="3400" kern="1200">
        <a:solidFill>
          <a:schemeClr val="tx1"/>
        </a:solidFill>
        <a:latin typeface="Calibri" pitchFamily="34" charset="0"/>
        <a:ea typeface="+mn-ea"/>
        <a:cs typeface="+mn-cs"/>
      </a:defRPr>
    </a:lvl5pPr>
    <a:lvl6pPr marL="2286000" algn="l" defTabSz="914400" rtl="0" eaLnBrk="1" latinLnBrk="0" hangingPunct="1">
      <a:defRPr sz="3400" kern="1200">
        <a:solidFill>
          <a:schemeClr val="tx1"/>
        </a:solidFill>
        <a:latin typeface="Calibri" pitchFamily="34" charset="0"/>
        <a:ea typeface="+mn-ea"/>
        <a:cs typeface="+mn-cs"/>
      </a:defRPr>
    </a:lvl6pPr>
    <a:lvl7pPr marL="2743200" algn="l" defTabSz="914400" rtl="0" eaLnBrk="1" latinLnBrk="0" hangingPunct="1">
      <a:defRPr sz="3400" kern="1200">
        <a:solidFill>
          <a:schemeClr val="tx1"/>
        </a:solidFill>
        <a:latin typeface="Calibri" pitchFamily="34" charset="0"/>
        <a:ea typeface="+mn-ea"/>
        <a:cs typeface="+mn-cs"/>
      </a:defRPr>
    </a:lvl7pPr>
    <a:lvl8pPr marL="3200400" algn="l" defTabSz="914400" rtl="0" eaLnBrk="1" latinLnBrk="0" hangingPunct="1">
      <a:defRPr sz="3400" kern="1200">
        <a:solidFill>
          <a:schemeClr val="tx1"/>
        </a:solidFill>
        <a:latin typeface="Calibri" pitchFamily="34" charset="0"/>
        <a:ea typeface="+mn-ea"/>
        <a:cs typeface="+mn-cs"/>
      </a:defRPr>
    </a:lvl8pPr>
    <a:lvl9pPr marL="3657600" algn="l" defTabSz="914400" rtl="0" eaLnBrk="1" latinLnBrk="0" hangingPunct="1">
      <a:defRPr sz="3400"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A24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9" autoAdjust="0"/>
    <p:restoredTop sz="85237" autoAdjust="0"/>
  </p:normalViewPr>
  <p:slideViewPr>
    <p:cSldViewPr>
      <p:cViewPr varScale="1">
        <p:scale>
          <a:sx n="66" d="100"/>
          <a:sy n="66" d="100"/>
        </p:scale>
        <p:origin x="86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l-GR"/>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l-GR"/>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Click to edit Master text styles</a:t>
            </a:r>
          </a:p>
          <a:p>
            <a:pPr lvl="1"/>
            <a:r>
              <a:rPr lang="el-GR" noProof="0" smtClean="0"/>
              <a:t>Second level</a:t>
            </a:r>
          </a:p>
          <a:p>
            <a:pPr lvl="2"/>
            <a:r>
              <a:rPr lang="el-GR" noProof="0" smtClean="0"/>
              <a:t>Third level</a:t>
            </a:r>
          </a:p>
          <a:p>
            <a:pPr lvl="3"/>
            <a:r>
              <a:rPr lang="el-GR" noProof="0" smtClean="0"/>
              <a:t>Fourth level</a:t>
            </a:r>
          </a:p>
          <a:p>
            <a:pPr lvl="4"/>
            <a:r>
              <a:rPr lang="el-GR"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l-GR"/>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E9FEC2AA-AC48-4ADF-BD31-835DE7B8D63E}" type="slidenum">
              <a:rPr lang="el-GR"/>
              <a:pPr/>
              <a:t>‹#›</a:t>
            </a:fld>
            <a:endParaRPr lang="el-GR"/>
          </a:p>
        </p:txBody>
      </p:sp>
    </p:spTree>
    <p:extLst>
      <p:ext uri="{BB962C8B-B14F-4D97-AF65-F5344CB8AC3E}">
        <p14:creationId xmlns:p14="http://schemas.microsoft.com/office/powerpoint/2010/main" val="12204383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20CE23E4-C17F-4456-A727-A99B4EB6049A}" type="slidenum">
              <a:rPr lang="de-DE" sz="1200">
                <a:solidFill>
                  <a:srgbClr val="000000"/>
                </a:solidFill>
                <a:cs typeface="Arial" charset="0"/>
              </a:rPr>
              <a:pPr algn="r" eaLnBrk="1" hangingPunct="1"/>
              <a:t>4</a:t>
            </a:fld>
            <a:endParaRPr lang="de-DE" sz="1200">
              <a:solidFill>
                <a:srgbClr val="000000"/>
              </a:solidFill>
              <a:cs typeface="Arial"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a:spcBef>
                <a:spcPct val="0"/>
              </a:spcBef>
            </a:pPr>
            <a:r>
              <a:rPr lang="en-GB" altLang="da-DK" smtClean="0"/>
              <a:t>(© Schulbilder.org (© Schulbilder.org </a:t>
            </a:r>
          </a:p>
        </p:txBody>
      </p:sp>
    </p:spTree>
    <p:extLst>
      <p:ext uri="{BB962C8B-B14F-4D97-AF65-F5344CB8AC3E}">
        <p14:creationId xmlns:p14="http://schemas.microsoft.com/office/powerpoint/2010/main" val="1338433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xfrm>
            <a:off x="1144588" y="685800"/>
            <a:ext cx="4572000" cy="3429000"/>
          </a:xfrm>
          <a:ln/>
        </p:spPr>
      </p:sp>
      <p:sp>
        <p:nvSpPr>
          <p:cNvPr id="10243" name="Rectangle 3"/>
          <p:cNvSpPr>
            <a:spLocks noGrp="1" noChangeArrowheads="1"/>
          </p:cNvSpPr>
          <p:nvPr>
            <p:ph type="body" idx="1"/>
          </p:nvPr>
        </p:nvSpPr>
        <p:spPr>
          <a:noFill/>
          <a:ln/>
        </p:spPr>
        <p:txBody>
          <a:bodyPr lIns="92284" tIns="46142" rIns="92284" bIns="46142"/>
          <a:lstStyle/>
          <a:p>
            <a:r>
              <a:rPr lang="en-US" smtClean="0"/>
              <a:t>Example from “skewed” EMEP grid.</a:t>
            </a:r>
          </a:p>
          <a:p>
            <a:endParaRPr lang="el-GR" smtClean="0"/>
          </a:p>
        </p:txBody>
      </p:sp>
    </p:spTree>
    <p:extLst>
      <p:ext uri="{BB962C8B-B14F-4D97-AF65-F5344CB8AC3E}">
        <p14:creationId xmlns:p14="http://schemas.microsoft.com/office/powerpoint/2010/main" val="331577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xfrm>
            <a:off x="1144588" y="685800"/>
            <a:ext cx="4572000" cy="3429000"/>
          </a:xfrm>
          <a:ln/>
        </p:spPr>
      </p:sp>
      <p:sp>
        <p:nvSpPr>
          <p:cNvPr id="12291" name="Rectangle 3"/>
          <p:cNvSpPr>
            <a:spLocks noGrp="1" noChangeArrowheads="1"/>
          </p:cNvSpPr>
          <p:nvPr>
            <p:ph type="body" idx="1"/>
          </p:nvPr>
        </p:nvSpPr>
        <p:spPr>
          <a:xfrm>
            <a:off x="914400" y="4343400"/>
            <a:ext cx="5029200" cy="4114800"/>
          </a:xfrm>
          <a:noFill/>
          <a:ln/>
        </p:spPr>
        <p:txBody>
          <a:bodyPr lIns="92284" tIns="46142" rIns="92284" bIns="46142"/>
          <a:lstStyle/>
          <a:p>
            <a:pPr>
              <a:buFontTx/>
              <a:buChar char="•"/>
            </a:pPr>
            <a:r>
              <a:rPr lang="en-US" smtClean="0"/>
              <a:t>Background of methodology:</a:t>
            </a:r>
            <a:r>
              <a:rPr lang="en-US" b="1" smtClean="0">
                <a:latin typeface="Cambria" pitchFamily="18" charset="0"/>
              </a:rPr>
              <a:t> IIASA/Citydelta (Amann), NEEDS (AUTH, IER), IER (Sandra Ortiz, PhD)</a:t>
            </a:r>
          </a:p>
          <a:p>
            <a:pPr>
              <a:buFontTx/>
              <a:buChar char="•"/>
            </a:pPr>
            <a:r>
              <a:rPr lang="en-US" smtClean="0"/>
              <a:t>Urban scale models can be used in two ways to extract increments: E</a:t>
            </a:r>
            <a:r>
              <a:rPr lang="el-GR" smtClean="0"/>
              <a:t>ither by switching urban emissions on and off and probing at a specific urban cell, or by examining two distinct cells inside and outside the city</a:t>
            </a:r>
            <a:endParaRPr lang="en-US" smtClean="0"/>
          </a:p>
          <a:p>
            <a:endParaRPr lang="el-GR" smtClean="0"/>
          </a:p>
        </p:txBody>
      </p:sp>
    </p:spTree>
    <p:extLst>
      <p:ext uri="{BB962C8B-B14F-4D97-AF65-F5344CB8AC3E}">
        <p14:creationId xmlns:p14="http://schemas.microsoft.com/office/powerpoint/2010/main" val="1302268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r>
              <a:rPr lang="en-US" smtClean="0"/>
              <a:t>Past applications</a:t>
            </a:r>
            <a:endParaRPr lang="el-GR" smtClean="0"/>
          </a:p>
        </p:txBody>
      </p:sp>
    </p:spTree>
    <p:extLst>
      <p:ext uri="{BB962C8B-B14F-4D97-AF65-F5344CB8AC3E}">
        <p14:creationId xmlns:p14="http://schemas.microsoft.com/office/powerpoint/2010/main" val="3946255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r>
              <a:rPr lang="en-US" smtClean="0"/>
              <a:t>Past applications</a:t>
            </a:r>
            <a:endParaRPr lang="el-GR" smtClean="0"/>
          </a:p>
          <a:p>
            <a:endParaRPr lang="el-GR" smtClean="0"/>
          </a:p>
        </p:txBody>
      </p:sp>
    </p:spTree>
    <p:extLst>
      <p:ext uri="{BB962C8B-B14F-4D97-AF65-F5344CB8AC3E}">
        <p14:creationId xmlns:p14="http://schemas.microsoft.com/office/powerpoint/2010/main" val="2722166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r>
              <a:rPr lang="en-US" smtClean="0"/>
              <a:t>Small difference are</a:t>
            </a:r>
            <a:endParaRPr lang="el-GR" smtClean="0"/>
          </a:p>
        </p:txBody>
      </p:sp>
    </p:spTree>
    <p:extLst>
      <p:ext uri="{BB962C8B-B14F-4D97-AF65-F5344CB8AC3E}">
        <p14:creationId xmlns:p14="http://schemas.microsoft.com/office/powerpoint/2010/main" val="3799608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US" smtClean="0"/>
              <a:t>The largest part of PM concentration levels (both of primary and secondary origin) at rural locations is advected over large distances and are thus not sensitive to the diurnal circle or MH which is dependent on the diurnal circle. NO2 is more local in origin and is thus more dependent on local emissions and mixing height variations.</a:t>
            </a:r>
            <a:endParaRPr lang="el-GR" smtClean="0"/>
          </a:p>
        </p:txBody>
      </p:sp>
    </p:spTree>
    <p:extLst>
      <p:ext uri="{BB962C8B-B14F-4D97-AF65-F5344CB8AC3E}">
        <p14:creationId xmlns:p14="http://schemas.microsoft.com/office/powerpoint/2010/main" val="2035045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a:ln/>
        </p:spPr>
        <p:txBody>
          <a:bodyPr/>
          <a:lstStyle/>
          <a:p>
            <a:r>
              <a:rPr lang="en-US" altLang="el-GR" smtClean="0"/>
              <a:t>Mixing height classes above 7 do not occur on those 2 cities.</a:t>
            </a:r>
            <a:endParaRPr lang="el-GR" altLang="el-GR" smtClean="0"/>
          </a:p>
        </p:txBody>
      </p:sp>
    </p:spTree>
    <p:extLst>
      <p:ext uri="{BB962C8B-B14F-4D97-AF65-F5344CB8AC3E}">
        <p14:creationId xmlns:p14="http://schemas.microsoft.com/office/powerpoint/2010/main" val="284954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r>
              <a:rPr lang="en-US" smtClean="0"/>
              <a:t>Yellow squares represent the predictions of the regional scale WRF-chem for a representative urban cell.</a:t>
            </a:r>
            <a:endParaRPr lang="el-GR" smtClean="0"/>
          </a:p>
        </p:txBody>
      </p:sp>
    </p:spTree>
    <p:extLst>
      <p:ext uri="{BB962C8B-B14F-4D97-AF65-F5344CB8AC3E}">
        <p14:creationId xmlns:p14="http://schemas.microsoft.com/office/powerpoint/2010/main" val="3745201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Rectangle 2"/>
          <p:cNvSpPr>
            <a:spLocks noGrp="1" noChangeArrowheads="1"/>
          </p:cNvSpPr>
          <p:nvPr>
            <p:ph type="dt" sz="half" idx="10"/>
          </p:nvPr>
        </p:nvSpPr>
        <p:spPr>
          <a:ln/>
        </p:spPr>
        <p:txBody>
          <a:bodyPr/>
          <a:lstStyle>
            <a:lvl1pPr>
              <a:defRPr/>
            </a:lvl1pPr>
          </a:lstStyle>
          <a:p>
            <a:pPr>
              <a:defRPr/>
            </a:pPr>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2"/>
          <p:cNvSpPr>
            <a:spLocks noGrp="1" noChangeArrowheads="1"/>
          </p:cNvSpPr>
          <p:nvPr>
            <p:ph type="dt" sz="half" idx="10"/>
          </p:nvPr>
        </p:nvSpPr>
        <p:spPr>
          <a:ln/>
        </p:spPr>
        <p:txBody>
          <a:bodyPr/>
          <a:lstStyle>
            <a:lvl1pPr>
              <a:defRPr/>
            </a:lvl1pPr>
          </a:lstStyle>
          <a:p>
            <a:pPr>
              <a:defRPr/>
            </a:pP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0875" y="609600"/>
            <a:ext cx="1947863" cy="54864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157288" y="609600"/>
            <a:ext cx="5691187"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2"/>
          <p:cNvSpPr>
            <a:spLocks noGrp="1" noChangeArrowheads="1"/>
          </p:cNvSpPr>
          <p:nvPr>
            <p:ph type="dt" sz="half" idx="10"/>
          </p:nvPr>
        </p:nvSpPr>
        <p:spPr>
          <a:ln/>
        </p:spPr>
        <p:txBody>
          <a:bodyPr/>
          <a:lstStyle>
            <a:lvl1pPr>
              <a:defRPr/>
            </a:lvl1pPr>
          </a:lstStyle>
          <a:p>
            <a:pPr>
              <a:defRPr/>
            </a:pP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2"/>
          <p:cNvSpPr>
            <a:spLocks noGrp="1" noChangeArrowheads="1"/>
          </p:cNvSpPr>
          <p:nvPr>
            <p:ph type="dt" sz="half" idx="10"/>
          </p:nvPr>
        </p:nvSpPr>
        <p:spPr>
          <a:ln/>
        </p:spPr>
        <p:txBody>
          <a:bodyPr/>
          <a:lstStyle>
            <a:lvl1pPr>
              <a:defRPr/>
            </a:lvl1pPr>
          </a:lstStyle>
          <a:p>
            <a:pPr>
              <a:defRPr/>
            </a:pP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157288" y="1981200"/>
            <a:ext cx="381952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129213" y="1981200"/>
            <a:ext cx="381952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2"/>
          <p:cNvSpPr>
            <a:spLocks noGrp="1" noChangeArrowheads="1"/>
          </p:cNvSpPr>
          <p:nvPr>
            <p:ph type="dt" sz="half" idx="10"/>
          </p:nvPr>
        </p:nvSpPr>
        <p:spPr>
          <a:ln/>
        </p:spPr>
        <p:txBody>
          <a:bodyPr/>
          <a:lstStyle>
            <a:lvl1pPr>
              <a:defRPr/>
            </a:lvl1pPr>
          </a:lstStyle>
          <a:p>
            <a:pPr>
              <a:defRPr/>
            </a:pP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2"/>
          <p:cNvSpPr>
            <a:spLocks noGrp="1" noChangeArrowheads="1"/>
          </p:cNvSpPr>
          <p:nvPr>
            <p:ph type="dt" sz="half" idx="10"/>
          </p:nvPr>
        </p:nvSpPr>
        <p:spPr>
          <a:ln/>
        </p:spPr>
        <p:txBody>
          <a:bodyPr/>
          <a:lstStyle>
            <a:lvl1pPr>
              <a:defRPr/>
            </a:lvl1pPr>
          </a:lstStyle>
          <a:p>
            <a:pPr>
              <a:defRPr/>
            </a:pPr>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2"/>
          <p:cNvSpPr>
            <a:spLocks noGrp="1" noChangeArrowheads="1"/>
          </p:cNvSpPr>
          <p:nvPr>
            <p:ph type="dt" sz="half" idx="10"/>
          </p:nvPr>
        </p:nvSpPr>
        <p:spPr>
          <a:ln/>
        </p:spPr>
        <p:txBody>
          <a:bodyPr/>
          <a:lstStyle>
            <a:lvl1pPr>
              <a:defRPr/>
            </a:lvl1pPr>
          </a:lstStyle>
          <a:p>
            <a:pPr>
              <a:defRPr/>
            </a:pPr>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50000">
              <a:srgbClr val="E3ECFF"/>
            </a:gs>
            <a:gs pos="100000">
              <a:schemeClr val="bg1"/>
            </a:gs>
          </a:gsLst>
          <a:lin ang="27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dt" sz="half" idx="2"/>
          </p:nvPr>
        </p:nvSpPr>
        <p:spPr bwMode="auto">
          <a:xfrm>
            <a:off x="1150938" y="6218238"/>
            <a:ext cx="341471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400">
                <a:latin typeface="+mn-lt"/>
              </a:defRPr>
            </a:lvl1pPr>
          </a:lstStyle>
          <a:p>
            <a:pPr>
              <a:defRPr/>
            </a:pPr>
            <a:endParaRPr lang="en-GB"/>
          </a:p>
        </p:txBody>
      </p:sp>
      <p:sp>
        <p:nvSpPr>
          <p:cNvPr id="1027" name="Rectangle 3"/>
          <p:cNvSpPr>
            <a:spLocks noGrp="1" noChangeArrowheads="1"/>
          </p:cNvSpPr>
          <p:nvPr>
            <p:ph type="body" idx="1"/>
          </p:nvPr>
        </p:nvSpPr>
        <p:spPr bwMode="auto">
          <a:xfrm>
            <a:off x="1157288" y="1981200"/>
            <a:ext cx="779145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title"/>
          </p:nvPr>
        </p:nvSpPr>
        <p:spPr bwMode="auto">
          <a:xfrm>
            <a:off x="1181100" y="609600"/>
            <a:ext cx="771525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GB" smtClean="0"/>
              <a:t>Click to edit Master title style</a:t>
            </a:r>
          </a:p>
        </p:txBody>
      </p:sp>
      <p:graphicFrame>
        <p:nvGraphicFramePr>
          <p:cNvPr id="1029" name="Object 37"/>
          <p:cNvGraphicFramePr>
            <a:graphicFrameLocks/>
          </p:cNvGraphicFramePr>
          <p:nvPr/>
        </p:nvGraphicFramePr>
        <p:xfrm>
          <a:off x="287338" y="247650"/>
          <a:ext cx="671512" cy="555625"/>
        </p:xfrm>
        <a:graphic>
          <a:graphicData uri="http://schemas.openxmlformats.org/presentationml/2006/ole">
            <mc:AlternateContent xmlns:mc="http://schemas.openxmlformats.org/markup-compatibility/2006">
              <mc:Choice xmlns:v="urn:schemas-microsoft-com:vml" Requires="v">
                <p:oleObj spid="_x0000_s1030" name="CorelDRAW" r:id="rId14" imgW="395624" imgH="327007" progId="">
                  <p:embed/>
                </p:oleObj>
              </mc:Choice>
              <mc:Fallback>
                <p:oleObj name="CorelDRAW" r:id="rId14" imgW="395624" imgH="327007" progId="">
                  <p:embed/>
                  <p:pic>
                    <p:nvPicPr>
                      <p:cNvPr id="0" name="Object 37"/>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7338" y="247650"/>
                        <a:ext cx="671512" cy="555625"/>
                      </a:xfrm>
                      <a:prstGeom prst="rect">
                        <a:avLst/>
                      </a:prstGeom>
                      <a:noFill/>
                      <a:ln>
                        <a:noFill/>
                      </a:ln>
                      <a:effectLst/>
                      <a:extLst>
                        <a:ext uri="{909E8E84-426E-40DD-AFC4-6F175D3DCCD1}">
                          <a14:hiddenFill xmlns:a14="http://schemas.microsoft.com/office/drawing/2010/main">
                            <a:solidFill>
                              <a:srgbClr val="00B7A5"/>
                            </a:solidFill>
                          </a14:hiddenFill>
                        </a:ext>
                        <a:ext uri="{91240B29-F687-4F45-9708-019B960494DF}">
                          <a14:hiddenLine xmlns:a14="http://schemas.microsoft.com/office/drawing/2010/main" w="9525">
                            <a:solidFill>
                              <a:srgbClr val="081D58"/>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pic>
                </p:oleObj>
              </mc:Fallback>
            </mc:AlternateContent>
          </a:graphicData>
        </a:graphic>
      </p:graphicFrame>
      <p:sp>
        <p:nvSpPr>
          <p:cNvPr id="1030" name="Rectangle 38"/>
          <p:cNvSpPr>
            <a:spLocks noChangeArrowheads="1"/>
          </p:cNvSpPr>
          <p:nvPr/>
        </p:nvSpPr>
        <p:spPr bwMode="auto">
          <a:xfrm>
            <a:off x="107950" y="830263"/>
            <a:ext cx="1008063" cy="244475"/>
          </a:xfrm>
          <a:prstGeom prst="rect">
            <a:avLst/>
          </a:prstGeom>
          <a:noFill/>
          <a:ln w="9525">
            <a:noFill/>
            <a:miter lim="800000"/>
            <a:headEnd/>
            <a:tailEnd/>
          </a:ln>
        </p:spPr>
        <p:txBody>
          <a:bodyPr lIns="92075" tIns="46038" rIns="92075" bIns="46038">
            <a:spAutoFit/>
          </a:bodyPr>
          <a:lstStyle/>
          <a:p>
            <a:pPr algn="ctr"/>
            <a:r>
              <a:rPr lang="el-GR" sz="1000">
                <a:latin typeface="Times New Roman" pitchFamily="18" charset="0"/>
              </a:rPr>
              <a:t>AUT</a:t>
            </a:r>
            <a:r>
              <a:rPr lang="en-GB" sz="1000">
                <a:latin typeface="Times New Roman" pitchFamily="18" charset="0"/>
              </a:rPr>
              <a:t>/LHTEE</a:t>
            </a:r>
          </a:p>
        </p:txBody>
      </p:sp>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193555" y="6525345"/>
            <a:ext cx="950445" cy="332656"/>
          </a:xfrm>
          <a:prstGeom prst="rect">
            <a:avLst/>
          </a:prstGeom>
        </p:spPr>
      </p:pic>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txStyles>
    <p:titleStyle>
      <a:lvl1pPr algn="l" rtl="0" eaLnBrk="0" fontAlgn="base" hangingPunct="0">
        <a:spcBef>
          <a:spcPct val="0"/>
        </a:spcBef>
        <a:spcAft>
          <a:spcPct val="0"/>
        </a:spcAft>
        <a:defRPr sz="4400" kern="1200">
          <a:solidFill>
            <a:srgbClr val="6E0043"/>
          </a:solidFill>
          <a:latin typeface="+mj-lt"/>
          <a:ea typeface="+mj-ea"/>
          <a:cs typeface="+mj-cs"/>
        </a:defRPr>
      </a:lvl1pPr>
      <a:lvl2pPr algn="l" rtl="0" eaLnBrk="0" fontAlgn="base" hangingPunct="0">
        <a:spcBef>
          <a:spcPct val="0"/>
        </a:spcBef>
        <a:spcAft>
          <a:spcPct val="0"/>
        </a:spcAft>
        <a:defRPr sz="4400">
          <a:solidFill>
            <a:srgbClr val="6E0043"/>
          </a:solidFill>
          <a:latin typeface="Times New Roman" panose="02020603050405020304" pitchFamily="18" charset="0"/>
        </a:defRPr>
      </a:lvl2pPr>
      <a:lvl3pPr algn="l" rtl="0" eaLnBrk="0" fontAlgn="base" hangingPunct="0">
        <a:spcBef>
          <a:spcPct val="0"/>
        </a:spcBef>
        <a:spcAft>
          <a:spcPct val="0"/>
        </a:spcAft>
        <a:defRPr sz="4400">
          <a:solidFill>
            <a:srgbClr val="6E0043"/>
          </a:solidFill>
          <a:latin typeface="Times New Roman" panose="02020603050405020304" pitchFamily="18" charset="0"/>
        </a:defRPr>
      </a:lvl3pPr>
      <a:lvl4pPr algn="l" rtl="0" eaLnBrk="0" fontAlgn="base" hangingPunct="0">
        <a:spcBef>
          <a:spcPct val="0"/>
        </a:spcBef>
        <a:spcAft>
          <a:spcPct val="0"/>
        </a:spcAft>
        <a:defRPr sz="4400">
          <a:solidFill>
            <a:srgbClr val="6E0043"/>
          </a:solidFill>
          <a:latin typeface="Times New Roman" panose="02020603050405020304" pitchFamily="18" charset="0"/>
        </a:defRPr>
      </a:lvl4pPr>
      <a:lvl5pPr algn="l" rtl="0" eaLnBrk="0" fontAlgn="base" hangingPunct="0">
        <a:spcBef>
          <a:spcPct val="0"/>
        </a:spcBef>
        <a:spcAft>
          <a:spcPct val="0"/>
        </a:spcAft>
        <a:defRPr sz="4400">
          <a:solidFill>
            <a:srgbClr val="6E0043"/>
          </a:solidFill>
          <a:latin typeface="Times New Roman" panose="02020603050405020304" pitchFamily="18" charset="0"/>
        </a:defRPr>
      </a:lvl5pPr>
      <a:lvl6pPr marL="457200" algn="l" rtl="0" fontAlgn="base">
        <a:spcBef>
          <a:spcPct val="0"/>
        </a:spcBef>
        <a:spcAft>
          <a:spcPct val="0"/>
        </a:spcAft>
        <a:defRPr sz="4400">
          <a:solidFill>
            <a:srgbClr val="6E0043"/>
          </a:solidFill>
          <a:latin typeface="Times New Roman" panose="02020603050405020304" pitchFamily="18" charset="0"/>
        </a:defRPr>
      </a:lvl6pPr>
      <a:lvl7pPr marL="914400" algn="l" rtl="0" fontAlgn="base">
        <a:spcBef>
          <a:spcPct val="0"/>
        </a:spcBef>
        <a:spcAft>
          <a:spcPct val="0"/>
        </a:spcAft>
        <a:defRPr sz="4400">
          <a:solidFill>
            <a:srgbClr val="6E0043"/>
          </a:solidFill>
          <a:latin typeface="Times New Roman" panose="02020603050405020304" pitchFamily="18" charset="0"/>
        </a:defRPr>
      </a:lvl7pPr>
      <a:lvl8pPr marL="1371600" algn="l" rtl="0" fontAlgn="base">
        <a:spcBef>
          <a:spcPct val="0"/>
        </a:spcBef>
        <a:spcAft>
          <a:spcPct val="0"/>
        </a:spcAft>
        <a:defRPr sz="4400">
          <a:solidFill>
            <a:srgbClr val="6E0043"/>
          </a:solidFill>
          <a:latin typeface="Times New Roman" panose="02020603050405020304" pitchFamily="18" charset="0"/>
        </a:defRPr>
      </a:lvl8pPr>
      <a:lvl9pPr marL="1828800" algn="l" rtl="0" fontAlgn="base">
        <a:spcBef>
          <a:spcPct val="0"/>
        </a:spcBef>
        <a:spcAft>
          <a:spcPct val="0"/>
        </a:spcAft>
        <a:defRPr sz="4400">
          <a:solidFill>
            <a:srgbClr val="6E0043"/>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3C0023"/>
        </a:buClr>
        <a:buSzPct val="75000"/>
        <a:buFont typeface="Monotype Sorts" pitchFamily="2" charset="2"/>
        <a:buChar char="u"/>
        <a:defRPr sz="2800" kern="1200">
          <a:solidFill>
            <a:srgbClr val="3C0023"/>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Monotype Sorts" pitchFamily="2" charset="2"/>
        <a:buChar char="F"/>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lr>
          <a:schemeClr val="tx1"/>
        </a:buClr>
        <a:buSzPct val="100000"/>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lr>
          <a:schemeClr val="tx1"/>
        </a:buClr>
        <a:buSzPct val="10000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5.wmf"/><Relationship Id="rId4" Type="http://schemas.openxmlformats.org/officeDocument/2006/relationships/image" Target="../media/image24.wmf"/></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www.eea.europa.eu/themes/air/airbase"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00113" y="1022350"/>
            <a:ext cx="7988300" cy="1470025"/>
          </a:xfrm>
        </p:spPr>
        <p:txBody>
          <a:bodyPr anchor="ctr"/>
          <a:lstStyle/>
          <a:p>
            <a:pPr eaLnBrk="1" hangingPunct="1"/>
            <a:r>
              <a:rPr lang="en-US" sz="3400" b="1" dirty="0" smtClean="0">
                <a:latin typeface="Calibri" pitchFamily="34" charset="0"/>
              </a:rPr>
              <a:t>Further Refinement and Evaluation of a Statistical Approach for Determining Concentration Increments in Urban Areas</a:t>
            </a:r>
            <a:r>
              <a:rPr lang="el-GR" sz="3400" dirty="0" smtClean="0">
                <a:latin typeface="Calibri" pitchFamily="34" charset="0"/>
              </a:rPr>
              <a:t> </a:t>
            </a:r>
          </a:p>
        </p:txBody>
      </p:sp>
      <p:sp>
        <p:nvSpPr>
          <p:cNvPr id="3075" name="Rectangle 3"/>
          <p:cNvSpPr>
            <a:spLocks noGrp="1" noChangeArrowheads="1"/>
          </p:cNvSpPr>
          <p:nvPr>
            <p:ph type="subTitle" idx="1"/>
          </p:nvPr>
        </p:nvSpPr>
        <p:spPr>
          <a:xfrm>
            <a:off x="539750" y="2949575"/>
            <a:ext cx="8459788" cy="1343025"/>
          </a:xfrm>
        </p:spPr>
        <p:txBody>
          <a:bodyPr/>
          <a:lstStyle/>
          <a:p>
            <a:pPr eaLnBrk="1" hangingPunct="1">
              <a:lnSpc>
                <a:spcPct val="90000"/>
              </a:lnSpc>
            </a:pPr>
            <a:r>
              <a:rPr lang="en-GB" i="1" u="sng" smtClean="0">
                <a:latin typeface="Calibri" pitchFamily="34" charset="0"/>
              </a:rPr>
              <a:t>Nicolas Moussiopoulos</a:t>
            </a:r>
            <a:r>
              <a:rPr lang="en-GB" i="1" u="sng" baseline="30000" smtClean="0">
                <a:latin typeface="Calibri" pitchFamily="34" charset="0"/>
              </a:rPr>
              <a:t>1</a:t>
            </a:r>
            <a:r>
              <a:rPr lang="en-GB" i="1" u="sng" smtClean="0">
                <a:latin typeface="Calibri" pitchFamily="34" charset="0"/>
              </a:rPr>
              <a:t>,</a:t>
            </a:r>
          </a:p>
          <a:p>
            <a:pPr eaLnBrk="1" hangingPunct="1">
              <a:lnSpc>
                <a:spcPct val="90000"/>
              </a:lnSpc>
            </a:pPr>
            <a:r>
              <a:rPr lang="en-GB" i="1" smtClean="0">
                <a:latin typeface="Calibri" pitchFamily="34" charset="0"/>
              </a:rPr>
              <a:t> John Douros</a:t>
            </a:r>
            <a:r>
              <a:rPr lang="en-GB" i="1" baseline="30000" smtClean="0">
                <a:latin typeface="Calibri" pitchFamily="34" charset="0"/>
              </a:rPr>
              <a:t>1</a:t>
            </a:r>
            <a:r>
              <a:rPr lang="en-GB" i="1" smtClean="0">
                <a:latin typeface="Calibri" pitchFamily="34" charset="0"/>
              </a:rPr>
              <a:t>, Sandra Torras Ortiz</a:t>
            </a:r>
            <a:r>
              <a:rPr lang="en-GB" i="1" baseline="30000" smtClean="0">
                <a:latin typeface="Calibri" pitchFamily="34" charset="0"/>
              </a:rPr>
              <a:t>2</a:t>
            </a:r>
            <a:r>
              <a:rPr lang="en-GB" i="1" smtClean="0">
                <a:latin typeface="Calibri" pitchFamily="34" charset="0"/>
              </a:rPr>
              <a:t>, George Tsegas</a:t>
            </a:r>
            <a:r>
              <a:rPr lang="en-GB" i="1" baseline="30000" smtClean="0">
                <a:latin typeface="Calibri" pitchFamily="34" charset="0"/>
              </a:rPr>
              <a:t>1</a:t>
            </a:r>
            <a:r>
              <a:rPr lang="en-GB" i="1" smtClean="0">
                <a:latin typeface="Calibri" pitchFamily="34" charset="0"/>
              </a:rPr>
              <a:t>, </a:t>
            </a:r>
          </a:p>
          <a:p>
            <a:pPr eaLnBrk="1" hangingPunct="1">
              <a:lnSpc>
                <a:spcPct val="90000"/>
              </a:lnSpc>
            </a:pPr>
            <a:r>
              <a:rPr lang="en-GB" i="1" smtClean="0">
                <a:latin typeface="Calibri" pitchFamily="34" charset="0"/>
              </a:rPr>
              <a:t>Eleftherios Chourdakis</a:t>
            </a:r>
            <a:r>
              <a:rPr lang="en-GB" i="1" baseline="30000" smtClean="0">
                <a:latin typeface="Calibri" pitchFamily="34" charset="0"/>
              </a:rPr>
              <a:t>1</a:t>
            </a:r>
            <a:r>
              <a:rPr lang="en-GB" i="1" smtClean="0">
                <a:latin typeface="Calibri" pitchFamily="34" charset="0"/>
              </a:rPr>
              <a:t> and the WRF-chem AQMEII-2 team</a:t>
            </a:r>
            <a:endParaRPr lang="el-GR" i="1" baseline="30000" smtClean="0">
              <a:latin typeface="Calibri" pitchFamily="34" charset="0"/>
            </a:endParaRPr>
          </a:p>
        </p:txBody>
      </p:sp>
      <p:sp>
        <p:nvSpPr>
          <p:cNvPr id="3076" name="Rectangle 4"/>
          <p:cNvSpPr>
            <a:spLocks noChangeArrowheads="1"/>
          </p:cNvSpPr>
          <p:nvPr/>
        </p:nvSpPr>
        <p:spPr bwMode="auto">
          <a:xfrm>
            <a:off x="1420813" y="4724400"/>
            <a:ext cx="6583362" cy="1190625"/>
          </a:xfrm>
          <a:prstGeom prst="rect">
            <a:avLst/>
          </a:prstGeom>
          <a:noFill/>
          <a:ln w="12700">
            <a:noFill/>
            <a:miter lim="800000"/>
            <a:headEnd type="none" w="sm" len="sm"/>
            <a:tailEnd type="none" w="sm" len="sm"/>
          </a:ln>
          <a:effectLst/>
        </p:spPr>
        <p:txBody>
          <a:bodyPr wrap="none" anchor="ctr">
            <a:spAutoFit/>
          </a:bodyPr>
          <a:lstStyle/>
          <a:p>
            <a:pPr algn="ctr" eaLnBrk="1" hangingPunct="1">
              <a:tabLst>
                <a:tab pos="180975" algn="l"/>
              </a:tabLst>
            </a:pPr>
            <a:r>
              <a:rPr lang="en-GB" sz="1800" baseline="30000"/>
              <a:t>1</a:t>
            </a:r>
            <a:r>
              <a:rPr lang="en-GB" sz="1800"/>
              <a:t>Laboratory of Heat Transfer and Environmental Engineering,</a:t>
            </a:r>
          </a:p>
          <a:p>
            <a:pPr algn="ctr" eaLnBrk="1" hangingPunct="1">
              <a:tabLst>
                <a:tab pos="180975" algn="l"/>
              </a:tabLst>
            </a:pPr>
            <a:r>
              <a:rPr lang="en-GB" sz="1800"/>
              <a:t> Aristotle University of Thessaloniki</a:t>
            </a:r>
            <a:endParaRPr lang="el-GR" sz="1800"/>
          </a:p>
          <a:p>
            <a:pPr algn="ctr" eaLnBrk="1" hangingPunct="1">
              <a:tabLst>
                <a:tab pos="180975" algn="l"/>
              </a:tabLst>
            </a:pPr>
            <a:r>
              <a:rPr lang="en-GB" sz="1800" baseline="30000"/>
              <a:t>2</a:t>
            </a:r>
            <a:r>
              <a:rPr lang="en-GB" sz="1800"/>
              <a:t> Institute of Energy Economics and the Rational Use of Energy (IER), </a:t>
            </a:r>
          </a:p>
          <a:p>
            <a:pPr algn="ctr" eaLnBrk="1" hangingPunct="1">
              <a:tabLst>
                <a:tab pos="180975" algn="l"/>
              </a:tabLst>
            </a:pPr>
            <a:r>
              <a:rPr lang="en-GB" sz="1800"/>
              <a:t>University of Stuttgart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265313" y="106889"/>
            <a:ext cx="6681637" cy="1138773"/>
          </a:xfrm>
          <a:prstGeom prst="rect">
            <a:avLst/>
          </a:prstGeom>
          <a:noFill/>
          <a:ln w="12700">
            <a:noFill/>
            <a:miter lim="800000"/>
            <a:headEnd type="none" w="sm" len="sm"/>
            <a:tailEnd type="none" w="sm" len="sm"/>
          </a:ln>
          <a:effectLst/>
        </p:spPr>
        <p:txBody>
          <a:bodyPr wrap="none" anchor="ctr">
            <a:spAutoFit/>
          </a:bodyPr>
          <a:lstStyle/>
          <a:p>
            <a:pPr algn="ctr"/>
            <a:r>
              <a:rPr lang="en-US" b="1" dirty="0">
                <a:latin typeface="Arial" charset="0"/>
              </a:rPr>
              <a:t>Multi-area</a:t>
            </a:r>
            <a:r>
              <a:rPr lang="en-US" dirty="0">
                <a:latin typeface="Arial" charset="0"/>
              </a:rPr>
              <a:t> </a:t>
            </a:r>
            <a:r>
              <a:rPr lang="en-US" b="1" dirty="0" smtClean="0">
                <a:latin typeface="Arial" charset="0"/>
              </a:rPr>
              <a:t>application </a:t>
            </a:r>
            <a:r>
              <a:rPr lang="en-US" b="1" dirty="0">
                <a:latin typeface="Arial" charset="0"/>
              </a:rPr>
              <a:t>based</a:t>
            </a:r>
          </a:p>
          <a:p>
            <a:pPr algn="ctr"/>
            <a:r>
              <a:rPr lang="en-US" b="1" dirty="0">
                <a:latin typeface="Arial" charset="0"/>
              </a:rPr>
              <a:t> on mixing height classification</a:t>
            </a:r>
          </a:p>
        </p:txBody>
      </p:sp>
      <p:sp>
        <p:nvSpPr>
          <p:cNvPr id="21507" name="Rectangle 3"/>
          <p:cNvSpPr>
            <a:spLocks noChangeArrowheads="1"/>
          </p:cNvSpPr>
          <p:nvPr/>
        </p:nvSpPr>
        <p:spPr bwMode="auto">
          <a:xfrm>
            <a:off x="468313" y="1416050"/>
            <a:ext cx="8496300" cy="5495925"/>
          </a:xfrm>
          <a:prstGeom prst="rect">
            <a:avLst/>
          </a:prstGeom>
          <a:noFill/>
          <a:ln w="12700">
            <a:noFill/>
            <a:miter lim="800000"/>
            <a:headEnd type="none" w="sm" len="sm"/>
            <a:tailEnd type="none" w="sm" len="sm"/>
          </a:ln>
          <a:effectLst/>
        </p:spPr>
        <p:txBody>
          <a:bodyPr anchor="ctr">
            <a:spAutoFit/>
          </a:bodyPr>
          <a:lstStyle/>
          <a:p>
            <a:pPr algn="just" eaLnBrk="1" hangingPunct="1">
              <a:spcBef>
                <a:spcPct val="60000"/>
              </a:spcBef>
              <a:buFont typeface="Wingdings" pitchFamily="2" charset="2"/>
              <a:buChar char="Ø"/>
              <a:tabLst>
                <a:tab pos="323850" algn="l"/>
                <a:tab pos="2794000" algn="ctr"/>
              </a:tabLst>
            </a:pPr>
            <a:r>
              <a:rPr lang="en-US" sz="2400"/>
              <a:t>Data from a set of 10 European cities for the year of 2005 were used for the extraction of the relationship. These cities were: Athens, Genoa, Gent, Graz, Helsinki, Copenhagen, Lisbon, Madrid, Marseille and Prague</a:t>
            </a:r>
          </a:p>
          <a:p>
            <a:pPr algn="just" eaLnBrk="1" hangingPunct="1">
              <a:spcBef>
                <a:spcPct val="60000"/>
              </a:spcBef>
              <a:buFont typeface="Wingdings" pitchFamily="2" charset="2"/>
              <a:buChar char="Ø"/>
              <a:tabLst>
                <a:tab pos="323850" algn="l"/>
                <a:tab pos="2794000" algn="ctr"/>
              </a:tabLst>
            </a:pPr>
            <a:r>
              <a:rPr lang="en-US" sz="2400"/>
              <a:t>Validation was performed for the city of London for the same year.</a:t>
            </a:r>
          </a:p>
          <a:p>
            <a:pPr algn="just" eaLnBrk="1" hangingPunct="1">
              <a:spcBef>
                <a:spcPct val="60000"/>
              </a:spcBef>
              <a:buFont typeface="Wingdings" pitchFamily="2" charset="2"/>
              <a:buChar char="Ø"/>
              <a:tabLst>
                <a:tab pos="323850" algn="l"/>
                <a:tab pos="2794000" algn="ctr"/>
              </a:tabLst>
            </a:pPr>
            <a:r>
              <a:rPr lang="en-US" sz="2400"/>
              <a:t> A distinct functional relationship was extracted for each mixing height class. </a:t>
            </a:r>
          </a:p>
          <a:p>
            <a:pPr algn="just" eaLnBrk="1" hangingPunct="1">
              <a:spcBef>
                <a:spcPct val="60000"/>
              </a:spcBef>
              <a:buFont typeface="Wingdings" pitchFamily="2" charset="2"/>
              <a:buChar char="Ø"/>
              <a:tabLst>
                <a:tab pos="323850" algn="l"/>
                <a:tab pos="2794000" algn="ctr"/>
              </a:tabLst>
            </a:pPr>
            <a:r>
              <a:rPr lang="en-US" sz="2400"/>
              <a:t>All measured pollutant concentrations were acquired from the Airbase data base, while data regarding meteorological parameters (mixing height, wind speed) were provided by the SILAM model.</a:t>
            </a:r>
          </a:p>
          <a:p>
            <a:pPr algn="just" eaLnBrk="1" hangingPunct="1">
              <a:buFont typeface="Wingdings" pitchFamily="2" charset="2"/>
              <a:buChar char="Ø"/>
              <a:tabLst>
                <a:tab pos="323850" algn="l"/>
                <a:tab pos="2794000" algn="ctr"/>
              </a:tabLst>
            </a:pPr>
            <a:endParaRPr lang="en-US" sz="2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2251075" y="188913"/>
            <a:ext cx="4697413" cy="609600"/>
          </a:xfrm>
          <a:prstGeom prst="rect">
            <a:avLst/>
          </a:prstGeom>
          <a:noFill/>
          <a:ln w="12700">
            <a:noFill/>
            <a:miter lim="800000"/>
            <a:headEnd type="none" w="sm" len="sm"/>
            <a:tailEnd type="none" w="sm" len="sm"/>
          </a:ln>
          <a:effectLst/>
        </p:spPr>
        <p:txBody>
          <a:bodyPr wrap="none" anchor="ctr">
            <a:spAutoFit/>
          </a:bodyPr>
          <a:lstStyle/>
          <a:p>
            <a:pPr algn="ctr"/>
            <a:r>
              <a:rPr lang="en-US" b="1" dirty="0">
                <a:latin typeface="Arial" charset="0"/>
              </a:rPr>
              <a:t>Multi-area</a:t>
            </a:r>
            <a:r>
              <a:rPr lang="en-US" dirty="0">
                <a:latin typeface="Arial" charset="0"/>
              </a:rPr>
              <a:t> </a:t>
            </a:r>
            <a:r>
              <a:rPr lang="en-US" b="1" dirty="0" smtClean="0">
                <a:latin typeface="Arial" charset="0"/>
              </a:rPr>
              <a:t>application</a:t>
            </a:r>
            <a:endParaRPr lang="en-US" b="1" dirty="0">
              <a:latin typeface="Arial" charset="0"/>
            </a:endParaRPr>
          </a:p>
        </p:txBody>
      </p:sp>
      <p:graphicFrame>
        <p:nvGraphicFramePr>
          <p:cNvPr id="192884" name="Group 372"/>
          <p:cNvGraphicFramePr>
            <a:graphicFrameLocks noGrp="1"/>
          </p:cNvGraphicFramePr>
          <p:nvPr/>
        </p:nvGraphicFramePr>
        <p:xfrm>
          <a:off x="179388" y="1817688"/>
          <a:ext cx="8785225" cy="1250634"/>
        </p:xfrm>
        <a:graphic>
          <a:graphicData uri="http://schemas.openxmlformats.org/drawingml/2006/table">
            <a:tbl>
              <a:tblPr/>
              <a:tblGrid>
                <a:gridCol w="1008062"/>
                <a:gridCol w="720725"/>
                <a:gridCol w="792163"/>
                <a:gridCol w="792162"/>
                <a:gridCol w="620713"/>
                <a:gridCol w="785812"/>
                <a:gridCol w="787400"/>
                <a:gridCol w="784225"/>
                <a:gridCol w="917575"/>
                <a:gridCol w="785813"/>
                <a:gridCol w="790575"/>
              </a:tblGrid>
              <a:tr h="274638">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n-US" sz="12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Class</a:t>
                      </a:r>
                      <a:endParaRPr kumimoji="0" lang="en-US"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l-GR" sz="12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l-GR"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l-GR" sz="12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l-GR"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l-GR" sz="12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3</a:t>
                      </a:r>
                      <a:endParaRPr kumimoji="0" lang="el-GR"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l-GR" sz="12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4</a:t>
                      </a:r>
                      <a:endParaRPr kumimoji="0" lang="el-GR"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l-GR" sz="12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5</a:t>
                      </a:r>
                      <a:endParaRPr kumimoji="0" lang="el-GR"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l-GR" sz="12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6</a:t>
                      </a:r>
                      <a:endParaRPr kumimoji="0" lang="el-GR"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l-GR" sz="12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7</a:t>
                      </a:r>
                      <a:endParaRPr kumimoji="0" lang="el-GR"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l-GR" sz="12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8</a:t>
                      </a:r>
                      <a:endParaRPr kumimoji="0" lang="el-GR"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l-GR" sz="12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9</a:t>
                      </a:r>
                      <a:endParaRPr kumimoji="0" lang="el-GR"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l-GR" sz="12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a:t>
                      </a:r>
                      <a:endParaRPr kumimoji="0" lang="el-GR"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638">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n-US" sz="12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Range</a:t>
                      </a:r>
                      <a:r>
                        <a:rPr kumimoji="0" lang="el-GR" sz="12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a:t>
                      </a:r>
                      <a:r>
                        <a:rPr kumimoji="0" lang="el-GR" sz="12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el-GR"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l-GR"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0</a:t>
                      </a:r>
                      <a:r>
                        <a:rPr kumimoji="0" 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l-GR"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-210</a:t>
                      </a:r>
                      <a:endParaRPr kumimoji="0" lang="el-GR"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210 -420</a:t>
                      </a:r>
                      <a:endParaRPr kumimoji="0" lang="en-US"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420 -630</a:t>
                      </a:r>
                      <a:endParaRPr kumimoji="0" lang="en-US"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630 -840</a:t>
                      </a:r>
                      <a:endParaRPr kumimoji="0" lang="en-US"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840 -1050</a:t>
                      </a:r>
                      <a:endParaRPr kumimoji="0" lang="en-US"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1050 -1260</a:t>
                      </a:r>
                      <a:endParaRPr kumimoji="0" lang="en-US"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1260 -1470</a:t>
                      </a:r>
                      <a:endParaRPr kumimoji="0" lang="en-US"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1470 -1680</a:t>
                      </a:r>
                      <a:endParaRPr kumimoji="0" lang="en-US"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1680 -1890</a:t>
                      </a:r>
                      <a:endParaRPr kumimoji="0" lang="en-US"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1890 -2100</a:t>
                      </a:r>
                      <a:endParaRPr kumimoji="0" lang="en-US"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638">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l-GR" sz="12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ΝΟ</a:t>
                      </a:r>
                      <a:r>
                        <a:rPr kumimoji="0" lang="el-GR" sz="1200" b="1"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l-GR"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1399</a:t>
                      </a:r>
                      <a:endParaRPr kumimoji="0" lang="en-US"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1509</a:t>
                      </a:r>
                      <a:endParaRPr kumimoji="0" lang="en-US"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1518</a:t>
                      </a:r>
                      <a:endParaRPr kumimoji="0" lang="en-US"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1184</a:t>
                      </a:r>
                      <a:endParaRPr kumimoji="0" lang="en-US"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823</a:t>
                      </a:r>
                      <a:endParaRPr kumimoji="0" lang="en-US"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520</a:t>
                      </a:r>
                      <a:endParaRPr kumimoji="0" lang="en-US"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337</a:t>
                      </a:r>
                      <a:endParaRPr kumimoji="0" lang="en-US"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180</a:t>
                      </a:r>
                      <a:endParaRPr kumimoji="0" lang="en-US"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87</a:t>
                      </a:r>
                      <a:endParaRPr kumimoji="0" lang="en-US"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0</a:t>
                      </a:r>
                      <a:endParaRPr kumimoji="0" lang="en-US"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638">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l-GR" sz="12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ΡΜ</a:t>
                      </a:r>
                      <a:r>
                        <a:rPr kumimoji="0" lang="el-GR" sz="1200" b="1"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a:t>
                      </a:r>
                      <a:endParaRPr kumimoji="0" lang="el-GR"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1611</a:t>
                      </a:r>
                      <a:endParaRPr kumimoji="0" lang="en-US"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1696</a:t>
                      </a:r>
                      <a:endParaRPr kumimoji="0" lang="en-US"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1662</a:t>
                      </a:r>
                      <a:endParaRPr kumimoji="0" lang="en-US"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1277</a:t>
                      </a:r>
                      <a:endParaRPr kumimoji="0" lang="en-US"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892</a:t>
                      </a:r>
                      <a:endParaRPr kumimoji="0" lang="en-US"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528</a:t>
                      </a:r>
                      <a:endParaRPr kumimoji="0" lang="en-US"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338</a:t>
                      </a:r>
                      <a:endParaRPr kumimoji="0" lang="en-US"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181</a:t>
                      </a:r>
                      <a:endParaRPr kumimoji="0" lang="en-US"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81</a:t>
                      </a:r>
                      <a:endParaRPr kumimoji="0" lang="en-US"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buClr>
                          <a:schemeClr val="tx2"/>
                        </a:buClr>
                        <a:buSzPct val="75000"/>
                        <a:buFont typeface="Monotype Sorts" pitchFamily="2" charset="2"/>
                        <a:tabLst>
                          <a:tab pos="323850" algn="l"/>
                          <a:tab pos="2794000" algn="ctr"/>
                        </a:tabLst>
                        <a:defRPr sz="2800">
                          <a:solidFill>
                            <a:schemeClr val="tx1"/>
                          </a:solidFill>
                          <a:latin typeface="Times New Roman" panose="02020603050405020304" pitchFamily="18" charset="0"/>
                        </a:defRPr>
                      </a:lvl1pPr>
                      <a:lvl2pPr algn="l">
                        <a:spcBef>
                          <a:spcPct val="20000"/>
                        </a:spcBef>
                        <a:buClr>
                          <a:srgbClr val="3C0023"/>
                        </a:buClr>
                        <a:buSzPct val="75000"/>
                        <a:buFont typeface="Monotype Sorts" pitchFamily="2" charset="2"/>
                        <a:tabLst>
                          <a:tab pos="323850" algn="l"/>
                          <a:tab pos="2794000" algn="ctr"/>
                        </a:tabLst>
                        <a:defRPr sz="2400">
                          <a:solidFill>
                            <a:srgbClr val="3C0023"/>
                          </a:solidFill>
                          <a:latin typeface="Times New Roman" panose="02020603050405020304" pitchFamily="18" charset="0"/>
                        </a:defRPr>
                      </a:lvl2pPr>
                      <a:lvl3pPr algn="l">
                        <a:spcBef>
                          <a:spcPct val="20000"/>
                        </a:spcBef>
                        <a:buClr>
                          <a:schemeClr val="tx2"/>
                        </a:buClr>
                        <a:buSzPct val="65000"/>
                        <a:buFont typeface="Monotype Sorts" pitchFamily="2" charset="2"/>
                        <a:tabLst>
                          <a:tab pos="323850" algn="l"/>
                          <a:tab pos="2794000" algn="ctr"/>
                        </a:tabLst>
                        <a:defRPr sz="2000">
                          <a:solidFill>
                            <a:schemeClr val="tx1"/>
                          </a:solidFill>
                          <a:latin typeface="Times New Roman" panose="02020603050405020304" pitchFamily="18" charset="0"/>
                        </a:defRPr>
                      </a:lvl3pPr>
                      <a:lvl4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4pPr>
                      <a:lvl5pPr algn="l">
                        <a:spcBef>
                          <a:spcPct val="20000"/>
                        </a:spcBef>
                        <a:buClr>
                          <a:schemeClr val="tx1"/>
                        </a:buClr>
                        <a:buSzPct val="100000"/>
                        <a:tabLst>
                          <a:tab pos="323850" algn="l"/>
                          <a:tab pos="2794000" algn="ctr"/>
                        </a:tabLst>
                        <a:defRPr>
                          <a:solidFill>
                            <a:schemeClr val="tx1"/>
                          </a:solidFill>
                          <a:latin typeface="Times New Roman" panose="02020603050405020304" pitchFamily="18" charset="0"/>
                        </a:defRPr>
                      </a:lvl5pPr>
                      <a:lvl6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6pPr>
                      <a:lvl7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7pPr>
                      <a:lvl8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8pPr>
                      <a:lvl9pPr fontAlgn="base">
                        <a:spcBef>
                          <a:spcPct val="20000"/>
                        </a:spcBef>
                        <a:spcAft>
                          <a:spcPct val="0"/>
                        </a:spcAft>
                        <a:buClr>
                          <a:schemeClr val="tx1"/>
                        </a:buClr>
                        <a:buSzPct val="100000"/>
                        <a:tabLst>
                          <a:tab pos="323850" algn="l"/>
                          <a:tab pos="2794000" algn="ctr"/>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0</a:t>
                      </a:r>
                      <a:endParaRPr kumimoji="0" lang="en-US"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
        <p:nvSpPr>
          <p:cNvPr id="22593" name="Rectangle 369"/>
          <p:cNvSpPr>
            <a:spLocks noChangeArrowheads="1"/>
          </p:cNvSpPr>
          <p:nvPr/>
        </p:nvSpPr>
        <p:spPr bwMode="auto">
          <a:xfrm>
            <a:off x="1135063" y="1101725"/>
            <a:ext cx="7397750" cy="641350"/>
          </a:xfrm>
          <a:prstGeom prst="rect">
            <a:avLst/>
          </a:prstGeom>
          <a:noFill/>
          <a:ln w="12700">
            <a:noFill/>
            <a:miter lim="800000"/>
            <a:headEnd type="none" w="sm" len="sm"/>
            <a:tailEnd type="none" w="sm" len="sm"/>
          </a:ln>
          <a:effectLst/>
        </p:spPr>
        <p:txBody>
          <a:bodyPr anchor="ctr">
            <a:spAutoFit/>
          </a:bodyPr>
          <a:lstStyle/>
          <a:p>
            <a:pPr algn="ctr"/>
            <a:r>
              <a:rPr lang="en-US" sz="1800"/>
              <a:t>Mixing height classes and their corresponding frequencies for London for the year 2005.</a:t>
            </a:r>
            <a:r>
              <a:rPr lang="el-GR" sz="1800"/>
              <a:t> </a:t>
            </a:r>
          </a:p>
        </p:txBody>
      </p:sp>
      <p:pic>
        <p:nvPicPr>
          <p:cNvPr id="22594" name="Picture 370"/>
          <p:cNvPicPr>
            <a:picLocks noChangeAspect="1" noChangeArrowheads="1"/>
          </p:cNvPicPr>
          <p:nvPr/>
        </p:nvPicPr>
        <p:blipFill>
          <a:blip r:embed="rId2" cstate="print"/>
          <a:srcRect/>
          <a:stretch>
            <a:fillRect/>
          </a:stretch>
        </p:blipFill>
        <p:spPr bwMode="auto">
          <a:xfrm>
            <a:off x="2381250" y="3789363"/>
            <a:ext cx="4411663" cy="2938462"/>
          </a:xfrm>
          <a:prstGeom prst="rect">
            <a:avLst/>
          </a:prstGeom>
          <a:noFill/>
          <a:ln w="12700">
            <a:noFill/>
            <a:miter lim="800000"/>
            <a:headEnd type="none" w="sm" len="sm"/>
            <a:tailEnd type="none" w="sm" len="sm"/>
          </a:ln>
          <a:effectLst/>
        </p:spPr>
      </p:pic>
      <p:sp>
        <p:nvSpPr>
          <p:cNvPr id="22595" name="Rectangle 371"/>
          <p:cNvSpPr>
            <a:spLocks noChangeArrowheads="1"/>
          </p:cNvSpPr>
          <p:nvPr/>
        </p:nvSpPr>
        <p:spPr bwMode="auto">
          <a:xfrm>
            <a:off x="34925" y="3141663"/>
            <a:ext cx="9055100" cy="641350"/>
          </a:xfrm>
          <a:prstGeom prst="rect">
            <a:avLst/>
          </a:prstGeom>
          <a:noFill/>
          <a:ln w="12700">
            <a:noFill/>
            <a:miter lim="800000"/>
            <a:headEnd type="none" w="sm" len="sm"/>
            <a:tailEnd type="none" w="sm" len="sm"/>
          </a:ln>
          <a:effectLst/>
        </p:spPr>
        <p:txBody>
          <a:bodyPr anchor="ctr">
            <a:spAutoFit/>
          </a:bodyPr>
          <a:lstStyle/>
          <a:p>
            <a:pPr algn="ctr"/>
            <a:r>
              <a:rPr lang="en-US" sz="1800"/>
              <a:t>Relative frequency for each mixing height class as a percentage of available </a:t>
            </a:r>
            <a:r>
              <a:rPr lang="el-GR" sz="1800"/>
              <a:t>ΝΟ</a:t>
            </a:r>
            <a:r>
              <a:rPr lang="en-US" sz="1800" baseline="-25000"/>
              <a:t>2</a:t>
            </a:r>
            <a:r>
              <a:rPr lang="en-US" sz="1800"/>
              <a:t> and </a:t>
            </a:r>
            <a:r>
              <a:rPr lang="el-GR" sz="1800"/>
              <a:t>ΡΜ</a:t>
            </a:r>
            <a:r>
              <a:rPr lang="en-US" sz="1800" baseline="-25000"/>
              <a:t>10</a:t>
            </a:r>
            <a:r>
              <a:rPr lang="en-US" sz="1800"/>
              <a:t> measurements.</a:t>
            </a:r>
            <a:r>
              <a:rPr lang="el-GR" sz="180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268023" y="185937"/>
            <a:ext cx="4669868" cy="615553"/>
          </a:xfrm>
          <a:prstGeom prst="rect">
            <a:avLst/>
          </a:prstGeom>
          <a:noFill/>
          <a:ln w="12700">
            <a:noFill/>
            <a:miter lim="800000"/>
            <a:headEnd type="none" w="sm" len="sm"/>
            <a:tailEnd type="none" w="sm" len="sm"/>
          </a:ln>
          <a:effectLst/>
        </p:spPr>
        <p:txBody>
          <a:bodyPr wrap="none" anchor="ctr">
            <a:spAutoFit/>
          </a:bodyPr>
          <a:lstStyle/>
          <a:p>
            <a:pPr algn="ctr"/>
            <a:r>
              <a:rPr lang="en-US" b="1" dirty="0">
                <a:latin typeface="Arial" charset="0"/>
              </a:rPr>
              <a:t>Multi-area</a:t>
            </a:r>
            <a:r>
              <a:rPr lang="en-US" dirty="0">
                <a:latin typeface="Arial" charset="0"/>
              </a:rPr>
              <a:t> </a:t>
            </a:r>
            <a:r>
              <a:rPr lang="en-US" b="1" dirty="0">
                <a:latin typeface="Arial" charset="0"/>
              </a:rPr>
              <a:t>a</a:t>
            </a:r>
            <a:r>
              <a:rPr lang="en-US" b="1" dirty="0" smtClean="0">
                <a:latin typeface="Arial" charset="0"/>
              </a:rPr>
              <a:t>pplication</a:t>
            </a:r>
            <a:endParaRPr lang="en-US" b="1" dirty="0">
              <a:latin typeface="Arial" charset="0"/>
            </a:endParaRPr>
          </a:p>
        </p:txBody>
      </p:sp>
      <p:sp>
        <p:nvSpPr>
          <p:cNvPr id="23555" name="Rectangle 3"/>
          <p:cNvSpPr>
            <a:spLocks noChangeArrowheads="1"/>
          </p:cNvSpPr>
          <p:nvPr/>
        </p:nvSpPr>
        <p:spPr bwMode="auto">
          <a:xfrm>
            <a:off x="323850" y="1277938"/>
            <a:ext cx="8496300" cy="1920875"/>
          </a:xfrm>
          <a:prstGeom prst="rect">
            <a:avLst/>
          </a:prstGeom>
          <a:noFill/>
          <a:ln w="12700">
            <a:noFill/>
            <a:miter lim="800000"/>
            <a:headEnd type="none" w="sm" len="sm"/>
            <a:tailEnd type="none" w="sm" len="sm"/>
          </a:ln>
          <a:effectLst/>
        </p:spPr>
        <p:txBody>
          <a:bodyPr anchor="ctr">
            <a:spAutoFit/>
          </a:bodyPr>
          <a:lstStyle/>
          <a:p>
            <a:pPr algn="just"/>
            <a:r>
              <a:rPr lang="en-US" sz="2000"/>
              <a:t>Result comparison for the UI methodology regarding NO</a:t>
            </a:r>
            <a:r>
              <a:rPr lang="en-US" sz="2000" baseline="-25000"/>
              <a:t>2</a:t>
            </a:r>
            <a:r>
              <a:rPr lang="en-US" sz="2000"/>
              <a:t> (left) and PM</a:t>
            </a:r>
            <a:r>
              <a:rPr lang="en-US" sz="2000" baseline="-25000"/>
              <a:t>10</a:t>
            </a:r>
            <a:r>
              <a:rPr lang="en-US" sz="2000"/>
              <a:t> (right) for London for the application year of 2005, for each mixing height class.</a:t>
            </a:r>
            <a:r>
              <a:rPr lang="el-GR" sz="2000"/>
              <a:t> </a:t>
            </a:r>
            <a:endParaRPr lang="en-US" sz="2000"/>
          </a:p>
          <a:p>
            <a:pPr algn="just"/>
            <a:endParaRPr lang="en-US" sz="2000"/>
          </a:p>
          <a:p>
            <a:pPr algn="just"/>
            <a:r>
              <a:rPr lang="en-US" sz="2000"/>
              <a:t>In both Figures the blue bars represent the measured rural background concentrations for each pollutant, the red bars represent the measured urban increment and the green triangles stand for the results of the UI methodology.</a:t>
            </a:r>
            <a:endParaRPr lang="el-GR" sz="2000"/>
          </a:p>
        </p:txBody>
      </p:sp>
      <p:pic>
        <p:nvPicPr>
          <p:cNvPr id="23556" name="Picture 4"/>
          <p:cNvPicPr>
            <a:picLocks noChangeAspect="1" noChangeArrowheads="1"/>
          </p:cNvPicPr>
          <p:nvPr/>
        </p:nvPicPr>
        <p:blipFill>
          <a:blip r:embed="rId2" cstate="print"/>
          <a:srcRect/>
          <a:stretch>
            <a:fillRect/>
          </a:stretch>
        </p:blipFill>
        <p:spPr bwMode="auto">
          <a:xfrm>
            <a:off x="4787900" y="3494088"/>
            <a:ext cx="4176713" cy="3198812"/>
          </a:xfrm>
          <a:prstGeom prst="rect">
            <a:avLst/>
          </a:prstGeom>
          <a:noFill/>
          <a:ln w="9525" algn="ctr">
            <a:noFill/>
            <a:miter lim="800000"/>
            <a:headEnd/>
            <a:tailEnd/>
          </a:ln>
          <a:effectLst/>
        </p:spPr>
      </p:pic>
      <p:pic>
        <p:nvPicPr>
          <p:cNvPr id="23557" name="Picture 5"/>
          <p:cNvPicPr>
            <a:picLocks noChangeAspect="1" noChangeArrowheads="1"/>
          </p:cNvPicPr>
          <p:nvPr/>
        </p:nvPicPr>
        <p:blipFill>
          <a:blip r:embed="rId3" cstate="print"/>
          <a:srcRect/>
          <a:stretch>
            <a:fillRect/>
          </a:stretch>
        </p:blipFill>
        <p:spPr bwMode="auto">
          <a:xfrm>
            <a:off x="47625" y="3503613"/>
            <a:ext cx="4624388" cy="3200400"/>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195513" y="404813"/>
            <a:ext cx="4983162" cy="609600"/>
          </a:xfrm>
          <a:prstGeom prst="rect">
            <a:avLst/>
          </a:prstGeom>
          <a:noFill/>
          <a:ln w="12700">
            <a:noFill/>
            <a:miter lim="800000"/>
            <a:headEnd type="none" w="sm" len="sm"/>
            <a:tailEnd type="none" w="sm" len="sm"/>
          </a:ln>
          <a:effectLst/>
        </p:spPr>
        <p:txBody>
          <a:bodyPr wrap="none" anchor="ctr">
            <a:spAutoFit/>
          </a:bodyPr>
          <a:lstStyle/>
          <a:p>
            <a:pPr algn="ctr"/>
            <a:r>
              <a:rPr lang="en-US" b="1" dirty="0" err="1">
                <a:latin typeface="Arial" charset="0"/>
              </a:rPr>
              <a:t>Interannual</a:t>
            </a:r>
            <a:r>
              <a:rPr lang="en-US" dirty="0">
                <a:latin typeface="Arial" charset="0"/>
              </a:rPr>
              <a:t> </a:t>
            </a:r>
            <a:r>
              <a:rPr lang="en-US" b="1" dirty="0" smtClean="0">
                <a:latin typeface="Arial" charset="0"/>
              </a:rPr>
              <a:t>application</a:t>
            </a:r>
            <a:endParaRPr lang="en-US" b="1" dirty="0">
              <a:latin typeface="Arial" charset="0"/>
            </a:endParaRPr>
          </a:p>
        </p:txBody>
      </p:sp>
      <p:sp>
        <p:nvSpPr>
          <p:cNvPr id="25603" name="Rectangle 3"/>
          <p:cNvSpPr>
            <a:spLocks noChangeArrowheads="1"/>
          </p:cNvSpPr>
          <p:nvPr/>
        </p:nvSpPr>
        <p:spPr bwMode="auto">
          <a:xfrm>
            <a:off x="323850" y="1700213"/>
            <a:ext cx="8496300" cy="4054475"/>
          </a:xfrm>
          <a:prstGeom prst="rect">
            <a:avLst/>
          </a:prstGeom>
          <a:noFill/>
          <a:ln w="12700">
            <a:noFill/>
            <a:miter lim="800000"/>
            <a:headEnd type="none" w="sm" len="sm"/>
            <a:tailEnd type="none" w="sm" len="sm"/>
          </a:ln>
          <a:effectLst/>
        </p:spPr>
        <p:txBody>
          <a:bodyPr anchor="ctr">
            <a:spAutoFit/>
          </a:bodyPr>
          <a:lstStyle/>
          <a:p>
            <a:pPr algn="just" eaLnBrk="1" hangingPunct="1">
              <a:buFont typeface="Wingdings" pitchFamily="2" charset="2"/>
              <a:buChar char="Ø"/>
              <a:tabLst>
                <a:tab pos="323850" algn="l"/>
                <a:tab pos="2794000" algn="ctr"/>
              </a:tabLst>
            </a:pPr>
            <a:r>
              <a:rPr lang="en-US" sz="2000"/>
              <a:t>The methodology was applied for the city of London, taking into account a period of nine years. </a:t>
            </a:r>
          </a:p>
          <a:p>
            <a:pPr algn="just" eaLnBrk="1" hangingPunct="1">
              <a:buFont typeface="Wingdings" pitchFamily="2" charset="2"/>
              <a:buNone/>
              <a:tabLst>
                <a:tab pos="323850" algn="l"/>
                <a:tab pos="2794000" algn="ctr"/>
              </a:tabLst>
            </a:pPr>
            <a:endParaRPr lang="en-US" sz="2000"/>
          </a:p>
          <a:p>
            <a:pPr algn="just" eaLnBrk="1" hangingPunct="1">
              <a:buFont typeface="Wingdings" pitchFamily="2" charset="2"/>
              <a:buChar char="Ø"/>
              <a:tabLst>
                <a:tab pos="323850" algn="l"/>
                <a:tab pos="2794000" algn="ctr"/>
              </a:tabLst>
            </a:pPr>
            <a:r>
              <a:rPr lang="en-US" sz="2000"/>
              <a:t>Data from a five year period (2000-2004) were utilized for the extraction of the functional relationship, which was subsequently validated on a different set of years (2005-2008).</a:t>
            </a:r>
          </a:p>
          <a:p>
            <a:pPr algn="just" eaLnBrk="1" hangingPunct="1">
              <a:buFont typeface="Wingdings" pitchFamily="2" charset="2"/>
              <a:buChar char="Ø"/>
              <a:tabLst>
                <a:tab pos="323850" algn="l"/>
                <a:tab pos="2794000" algn="ctr"/>
              </a:tabLst>
            </a:pPr>
            <a:endParaRPr lang="en-US" sz="2000"/>
          </a:p>
          <a:p>
            <a:pPr algn="just" eaLnBrk="1" hangingPunct="1">
              <a:buFont typeface="Wingdings" pitchFamily="2" charset="2"/>
              <a:buChar char="Ø"/>
              <a:tabLst>
                <a:tab pos="323850" algn="l"/>
                <a:tab pos="2794000" algn="ctr"/>
              </a:tabLst>
            </a:pPr>
            <a:r>
              <a:rPr lang="en-GB" sz="2000"/>
              <a:t>The measured pollutant concentrations were derived from the Airbase data base. </a:t>
            </a:r>
          </a:p>
          <a:p>
            <a:pPr algn="just" eaLnBrk="1" hangingPunct="1">
              <a:buFont typeface="Wingdings" pitchFamily="2" charset="2"/>
              <a:buNone/>
              <a:tabLst>
                <a:tab pos="323850" algn="l"/>
                <a:tab pos="2794000" algn="ctr"/>
              </a:tabLst>
            </a:pPr>
            <a:endParaRPr lang="en-GB" sz="2000"/>
          </a:p>
          <a:p>
            <a:pPr algn="just" eaLnBrk="1" hangingPunct="1">
              <a:buFont typeface="Wingdings" pitchFamily="2" charset="2"/>
              <a:buChar char="Ø"/>
              <a:tabLst>
                <a:tab pos="323850" algn="l"/>
                <a:tab pos="2794000" algn="ctr"/>
              </a:tabLst>
            </a:pPr>
            <a:r>
              <a:rPr lang="en-GB" sz="2000"/>
              <a:t>The required wind speed data originated from observations conducted in the Heathrow airport and data regarding mixing height were derived from calculations of the WRF model (Skamarock et al., 2008)</a:t>
            </a:r>
            <a:r>
              <a:rPr lang="en-US" sz="200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111375" y="188913"/>
            <a:ext cx="4983163" cy="609600"/>
          </a:xfrm>
          <a:prstGeom prst="rect">
            <a:avLst/>
          </a:prstGeom>
          <a:noFill/>
          <a:ln w="12700">
            <a:noFill/>
            <a:miter lim="800000"/>
            <a:headEnd type="none" w="sm" len="sm"/>
            <a:tailEnd type="none" w="sm" len="sm"/>
          </a:ln>
          <a:effectLst/>
        </p:spPr>
        <p:txBody>
          <a:bodyPr wrap="none" anchor="ctr">
            <a:spAutoFit/>
          </a:bodyPr>
          <a:lstStyle/>
          <a:p>
            <a:pPr algn="ctr"/>
            <a:r>
              <a:rPr lang="en-US" b="1" dirty="0" err="1">
                <a:latin typeface="Arial" charset="0"/>
              </a:rPr>
              <a:t>Interannual</a:t>
            </a:r>
            <a:r>
              <a:rPr lang="en-US" dirty="0">
                <a:latin typeface="Arial" charset="0"/>
              </a:rPr>
              <a:t> </a:t>
            </a:r>
            <a:r>
              <a:rPr lang="en-US" b="1" dirty="0" smtClean="0">
                <a:latin typeface="Arial" charset="0"/>
              </a:rPr>
              <a:t>application</a:t>
            </a:r>
            <a:endParaRPr lang="en-US" b="1" dirty="0">
              <a:latin typeface="Arial" charset="0"/>
            </a:endParaRPr>
          </a:p>
        </p:txBody>
      </p:sp>
      <p:pic>
        <p:nvPicPr>
          <p:cNvPr id="27651" name="Picture 3"/>
          <p:cNvPicPr>
            <a:picLocks noChangeAspect="1" noChangeArrowheads="1"/>
          </p:cNvPicPr>
          <p:nvPr/>
        </p:nvPicPr>
        <p:blipFill>
          <a:blip r:embed="rId2" cstate="print"/>
          <a:srcRect/>
          <a:stretch>
            <a:fillRect/>
          </a:stretch>
        </p:blipFill>
        <p:spPr bwMode="auto">
          <a:xfrm>
            <a:off x="1835150" y="1628775"/>
            <a:ext cx="5832475" cy="3844925"/>
          </a:xfrm>
          <a:prstGeom prst="rect">
            <a:avLst/>
          </a:prstGeom>
          <a:noFill/>
          <a:ln w="9525">
            <a:noFill/>
            <a:miter lim="800000"/>
            <a:headEnd/>
            <a:tailEnd/>
          </a:ln>
        </p:spPr>
      </p:pic>
      <p:sp>
        <p:nvSpPr>
          <p:cNvPr id="27652" name="Rectangle 4"/>
          <p:cNvSpPr>
            <a:spLocks noChangeArrowheads="1"/>
          </p:cNvSpPr>
          <p:nvPr/>
        </p:nvSpPr>
        <p:spPr bwMode="auto">
          <a:xfrm>
            <a:off x="250825" y="5680075"/>
            <a:ext cx="8569325" cy="701675"/>
          </a:xfrm>
          <a:prstGeom prst="rect">
            <a:avLst/>
          </a:prstGeom>
          <a:noFill/>
          <a:ln w="12700">
            <a:noFill/>
            <a:miter lim="800000"/>
            <a:headEnd type="none" w="sm" len="sm"/>
            <a:tailEnd type="none" w="sm" len="sm"/>
          </a:ln>
          <a:effectLst/>
        </p:spPr>
        <p:txBody>
          <a:bodyPr anchor="ctr">
            <a:spAutoFit/>
          </a:bodyPr>
          <a:lstStyle/>
          <a:p>
            <a:pPr algn="ctr"/>
            <a:r>
              <a:rPr lang="en-US" sz="2000" b="1"/>
              <a:t>Comparison between the UI methodology results and measurements at a yearly level regarding NO</a:t>
            </a:r>
            <a:r>
              <a:rPr lang="en-US" sz="2000" b="1" baseline="-25000"/>
              <a:t>2</a:t>
            </a:r>
            <a:r>
              <a:rPr lang="en-US" sz="2000" b="1"/>
              <a:t> for the years of the application.</a:t>
            </a:r>
            <a:r>
              <a:rPr lang="el-GR" sz="2000" b="1"/>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111375" y="188913"/>
            <a:ext cx="4983163" cy="609600"/>
          </a:xfrm>
          <a:prstGeom prst="rect">
            <a:avLst/>
          </a:prstGeom>
          <a:noFill/>
          <a:ln w="12700">
            <a:noFill/>
            <a:miter lim="800000"/>
            <a:headEnd type="none" w="sm" len="sm"/>
            <a:tailEnd type="none" w="sm" len="sm"/>
          </a:ln>
          <a:effectLst/>
        </p:spPr>
        <p:txBody>
          <a:bodyPr wrap="none" anchor="ctr">
            <a:spAutoFit/>
          </a:bodyPr>
          <a:lstStyle/>
          <a:p>
            <a:pPr algn="ctr"/>
            <a:r>
              <a:rPr lang="en-US" b="1" dirty="0" err="1">
                <a:latin typeface="Arial" charset="0"/>
              </a:rPr>
              <a:t>Interannual</a:t>
            </a:r>
            <a:r>
              <a:rPr lang="en-US" dirty="0">
                <a:latin typeface="Arial" charset="0"/>
              </a:rPr>
              <a:t> </a:t>
            </a:r>
            <a:r>
              <a:rPr lang="en-US" b="1" dirty="0" smtClean="0">
                <a:latin typeface="Arial" charset="0"/>
              </a:rPr>
              <a:t>application</a:t>
            </a:r>
            <a:endParaRPr lang="en-US" b="1" dirty="0">
              <a:latin typeface="Arial" charset="0"/>
            </a:endParaRPr>
          </a:p>
        </p:txBody>
      </p:sp>
      <p:pic>
        <p:nvPicPr>
          <p:cNvPr id="29699" name="Picture 6"/>
          <p:cNvPicPr>
            <a:picLocks noChangeAspect="1" noChangeArrowheads="1"/>
          </p:cNvPicPr>
          <p:nvPr/>
        </p:nvPicPr>
        <p:blipFill>
          <a:blip r:embed="rId2" cstate="print"/>
          <a:srcRect/>
          <a:stretch>
            <a:fillRect/>
          </a:stretch>
        </p:blipFill>
        <p:spPr bwMode="auto">
          <a:xfrm>
            <a:off x="1476375" y="1341438"/>
            <a:ext cx="6696075" cy="4005262"/>
          </a:xfrm>
          <a:prstGeom prst="rect">
            <a:avLst/>
          </a:prstGeom>
          <a:noFill/>
          <a:ln w="9525">
            <a:noFill/>
            <a:miter lim="800000"/>
            <a:headEnd/>
            <a:tailEnd/>
          </a:ln>
        </p:spPr>
      </p:pic>
      <p:sp>
        <p:nvSpPr>
          <p:cNvPr id="29700" name="Rectangle 7"/>
          <p:cNvSpPr>
            <a:spLocks noChangeArrowheads="1"/>
          </p:cNvSpPr>
          <p:nvPr/>
        </p:nvSpPr>
        <p:spPr bwMode="auto">
          <a:xfrm>
            <a:off x="468313" y="5741988"/>
            <a:ext cx="8424862" cy="701675"/>
          </a:xfrm>
          <a:prstGeom prst="rect">
            <a:avLst/>
          </a:prstGeom>
          <a:noFill/>
          <a:ln w="12700">
            <a:noFill/>
            <a:miter lim="800000"/>
            <a:headEnd type="none" w="sm" len="sm"/>
            <a:tailEnd type="none" w="sm" len="sm"/>
          </a:ln>
          <a:effectLst/>
        </p:spPr>
        <p:txBody>
          <a:bodyPr anchor="ctr">
            <a:spAutoFit/>
          </a:bodyPr>
          <a:lstStyle/>
          <a:p>
            <a:pPr algn="ctr"/>
            <a:r>
              <a:rPr lang="en-US" sz="2000" b="1"/>
              <a:t>Comparison between the UI methodology results and measurements at a yearly level regarding PM</a:t>
            </a:r>
            <a:r>
              <a:rPr lang="en-US" sz="2000" b="1" baseline="-25000"/>
              <a:t>10</a:t>
            </a:r>
            <a:r>
              <a:rPr lang="en-US" sz="2000" b="1"/>
              <a:t> for the years of the application.</a:t>
            </a:r>
            <a:r>
              <a:rPr lang="el-GR" sz="2000" b="1"/>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111375" y="188913"/>
            <a:ext cx="4983163" cy="609600"/>
          </a:xfrm>
          <a:prstGeom prst="rect">
            <a:avLst/>
          </a:prstGeom>
          <a:noFill/>
          <a:ln w="12700">
            <a:noFill/>
            <a:miter lim="800000"/>
            <a:headEnd type="none" w="sm" len="sm"/>
            <a:tailEnd type="none" w="sm" len="sm"/>
          </a:ln>
          <a:effectLst/>
        </p:spPr>
        <p:txBody>
          <a:bodyPr wrap="none" anchor="ctr">
            <a:spAutoFit/>
          </a:bodyPr>
          <a:lstStyle/>
          <a:p>
            <a:pPr algn="ctr"/>
            <a:r>
              <a:rPr lang="en-US" b="1" dirty="0" err="1">
                <a:latin typeface="Arial" charset="0"/>
              </a:rPr>
              <a:t>Interannual</a:t>
            </a:r>
            <a:r>
              <a:rPr lang="en-US" dirty="0">
                <a:latin typeface="Arial" charset="0"/>
              </a:rPr>
              <a:t> </a:t>
            </a:r>
            <a:r>
              <a:rPr lang="en-US" b="1" dirty="0" smtClean="0">
                <a:latin typeface="Arial" charset="0"/>
              </a:rPr>
              <a:t>application</a:t>
            </a:r>
            <a:endParaRPr lang="en-US" b="1" dirty="0">
              <a:latin typeface="Arial" charset="0"/>
            </a:endParaRPr>
          </a:p>
        </p:txBody>
      </p:sp>
      <p:sp>
        <p:nvSpPr>
          <p:cNvPr id="30723" name="Rectangle 3"/>
          <p:cNvSpPr>
            <a:spLocks noChangeArrowheads="1"/>
          </p:cNvSpPr>
          <p:nvPr/>
        </p:nvSpPr>
        <p:spPr bwMode="auto">
          <a:xfrm>
            <a:off x="539750" y="1260475"/>
            <a:ext cx="8208963" cy="1616075"/>
          </a:xfrm>
          <a:prstGeom prst="rect">
            <a:avLst/>
          </a:prstGeom>
          <a:noFill/>
          <a:ln w="12700">
            <a:noFill/>
            <a:miter lim="800000"/>
            <a:headEnd type="none" w="sm" len="sm"/>
            <a:tailEnd type="none" w="sm" len="sm"/>
          </a:ln>
          <a:effectLst/>
        </p:spPr>
        <p:txBody>
          <a:bodyPr anchor="ctr">
            <a:spAutoFit/>
          </a:bodyPr>
          <a:lstStyle/>
          <a:p>
            <a:pPr algn="just"/>
            <a:r>
              <a:rPr lang="en-US" sz="2000"/>
              <a:t>Comparison between the results of the first (multi-area) and the second (interannual) application of the UI methodology for the year 2005 for each mixing height class. </a:t>
            </a:r>
          </a:p>
          <a:p>
            <a:pPr algn="just"/>
            <a:endParaRPr lang="en-US" sz="2000"/>
          </a:p>
          <a:p>
            <a:pPr algn="just"/>
            <a:r>
              <a:rPr lang="en-US" sz="2000"/>
              <a:t>NO</a:t>
            </a:r>
            <a:r>
              <a:rPr lang="en-US" sz="2000" baseline="-25000"/>
              <a:t>2</a:t>
            </a:r>
            <a:r>
              <a:rPr lang="en-US" sz="2000"/>
              <a:t> results are shown on the left while PM</a:t>
            </a:r>
            <a:r>
              <a:rPr lang="en-US" sz="2000" baseline="-25000"/>
              <a:t>10</a:t>
            </a:r>
            <a:r>
              <a:rPr lang="en-US" sz="2000"/>
              <a:t> results on the right.</a:t>
            </a:r>
            <a:r>
              <a:rPr lang="el-GR" sz="2000"/>
              <a:t> </a:t>
            </a:r>
          </a:p>
        </p:txBody>
      </p:sp>
      <p:pic>
        <p:nvPicPr>
          <p:cNvPr id="30724" name="Picture 4"/>
          <p:cNvPicPr>
            <a:picLocks noChangeAspect="1" noChangeArrowheads="1"/>
          </p:cNvPicPr>
          <p:nvPr/>
        </p:nvPicPr>
        <p:blipFill>
          <a:blip r:embed="rId2" cstate="print"/>
          <a:srcRect/>
          <a:stretch>
            <a:fillRect/>
          </a:stretch>
        </p:blipFill>
        <p:spPr bwMode="auto">
          <a:xfrm>
            <a:off x="395288" y="3489325"/>
            <a:ext cx="4392612" cy="3040063"/>
          </a:xfrm>
          <a:prstGeom prst="rect">
            <a:avLst/>
          </a:prstGeom>
          <a:noFill/>
          <a:ln w="9525" algn="ctr">
            <a:noFill/>
            <a:miter lim="800000"/>
            <a:headEnd/>
            <a:tailEnd/>
          </a:ln>
          <a:effectLst/>
        </p:spPr>
      </p:pic>
      <p:pic>
        <p:nvPicPr>
          <p:cNvPr id="30725" name="Picture 5"/>
          <p:cNvPicPr>
            <a:picLocks noChangeAspect="1" noChangeArrowheads="1"/>
          </p:cNvPicPr>
          <p:nvPr/>
        </p:nvPicPr>
        <p:blipFill>
          <a:blip r:embed="rId3" cstate="print"/>
          <a:srcRect/>
          <a:stretch>
            <a:fillRect/>
          </a:stretch>
        </p:blipFill>
        <p:spPr bwMode="auto">
          <a:xfrm>
            <a:off x="4859338" y="3470275"/>
            <a:ext cx="3960812" cy="3089275"/>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357313" y="298450"/>
            <a:ext cx="7480300" cy="609600"/>
          </a:xfrm>
          <a:prstGeom prst="rect">
            <a:avLst/>
          </a:prstGeom>
          <a:noFill/>
          <a:ln w="12700">
            <a:noFill/>
            <a:miter lim="800000"/>
            <a:headEnd type="none" w="sm" len="sm"/>
            <a:tailEnd type="none" w="sm" len="sm"/>
          </a:ln>
          <a:effectLst/>
        </p:spPr>
        <p:txBody>
          <a:bodyPr wrap="none" anchor="ctr">
            <a:spAutoFit/>
          </a:bodyPr>
          <a:lstStyle/>
          <a:p>
            <a:pPr algn="ctr"/>
            <a:r>
              <a:rPr lang="en-US" b="1">
                <a:latin typeface="Arial" charset="0"/>
              </a:rPr>
              <a:t>Interannual application (Rotterdam)</a:t>
            </a:r>
          </a:p>
        </p:txBody>
      </p:sp>
      <p:pic>
        <p:nvPicPr>
          <p:cNvPr id="17411" name="Picture 6"/>
          <p:cNvPicPr>
            <a:picLocks noChangeAspect="1" noChangeArrowheads="1"/>
          </p:cNvPicPr>
          <p:nvPr/>
        </p:nvPicPr>
        <p:blipFill>
          <a:blip r:embed="rId3" cstate="print"/>
          <a:srcRect/>
          <a:stretch>
            <a:fillRect/>
          </a:stretch>
        </p:blipFill>
        <p:spPr bwMode="auto">
          <a:xfrm>
            <a:off x="539750" y="3467100"/>
            <a:ext cx="3811588" cy="2409825"/>
          </a:xfrm>
          <a:prstGeom prst="rect">
            <a:avLst/>
          </a:prstGeom>
          <a:noFill/>
          <a:ln w="9525">
            <a:noFill/>
            <a:miter lim="800000"/>
            <a:headEnd/>
            <a:tailEnd/>
          </a:ln>
          <a:effectLst/>
        </p:spPr>
      </p:pic>
      <p:pic>
        <p:nvPicPr>
          <p:cNvPr id="17412" name="Picture 10"/>
          <p:cNvPicPr>
            <a:picLocks noChangeAspect="1" noChangeArrowheads="1"/>
          </p:cNvPicPr>
          <p:nvPr/>
        </p:nvPicPr>
        <p:blipFill>
          <a:blip r:embed="rId4" cstate="print"/>
          <a:srcRect/>
          <a:stretch>
            <a:fillRect/>
          </a:stretch>
        </p:blipFill>
        <p:spPr bwMode="auto">
          <a:xfrm>
            <a:off x="4751388" y="3429000"/>
            <a:ext cx="3786187" cy="2430463"/>
          </a:xfrm>
          <a:prstGeom prst="rect">
            <a:avLst/>
          </a:prstGeom>
          <a:noFill/>
          <a:ln w="9525">
            <a:noFill/>
            <a:miter lim="800000"/>
            <a:headEnd/>
            <a:tailEnd/>
          </a:ln>
          <a:effectLst/>
        </p:spPr>
      </p:pic>
      <p:pic>
        <p:nvPicPr>
          <p:cNvPr id="17413" name="Picture 16"/>
          <p:cNvPicPr>
            <a:picLocks noChangeAspect="1" noChangeArrowheads="1"/>
          </p:cNvPicPr>
          <p:nvPr/>
        </p:nvPicPr>
        <p:blipFill>
          <a:blip r:embed="rId5" cstate="print"/>
          <a:srcRect/>
          <a:stretch>
            <a:fillRect/>
          </a:stretch>
        </p:blipFill>
        <p:spPr bwMode="auto">
          <a:xfrm>
            <a:off x="2051050" y="1268413"/>
            <a:ext cx="4476750" cy="1838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16013" y="188913"/>
            <a:ext cx="7715250" cy="1143000"/>
          </a:xfrm>
        </p:spPr>
        <p:txBody>
          <a:bodyPr/>
          <a:lstStyle/>
          <a:p>
            <a:pPr algn="ctr" eaLnBrk="1" hangingPunct="1"/>
            <a:r>
              <a:rPr lang="en-US" sz="3400" b="1" smtClean="0">
                <a:solidFill>
                  <a:schemeClr val="tx1"/>
                </a:solidFill>
                <a:latin typeface="Arial" charset="0"/>
              </a:rPr>
              <a:t>Online models as a source for regional scale estimates</a:t>
            </a:r>
            <a:endParaRPr lang="el-GR" sz="3400" b="1" smtClean="0">
              <a:solidFill>
                <a:schemeClr val="tx1"/>
              </a:solidFill>
              <a:latin typeface="Arial" charset="0"/>
            </a:endParaRPr>
          </a:p>
        </p:txBody>
      </p:sp>
      <p:sp>
        <p:nvSpPr>
          <p:cNvPr id="32771" name="Rectangle 3"/>
          <p:cNvSpPr>
            <a:spLocks noGrp="1" noChangeArrowheads="1"/>
          </p:cNvSpPr>
          <p:nvPr>
            <p:ph type="body" idx="1"/>
          </p:nvPr>
        </p:nvSpPr>
        <p:spPr>
          <a:xfrm>
            <a:off x="395288" y="1700213"/>
            <a:ext cx="8497887" cy="4465637"/>
          </a:xfrm>
        </p:spPr>
        <p:txBody>
          <a:bodyPr/>
          <a:lstStyle/>
          <a:p>
            <a:pPr eaLnBrk="1" hangingPunct="1">
              <a:buFont typeface="Wingdings" pitchFamily="2" charset="2"/>
              <a:buChar char="Ø"/>
            </a:pPr>
            <a:r>
              <a:rPr lang="en-US" sz="2400" dirty="0" smtClean="0">
                <a:latin typeface="Calibri" pitchFamily="34" charset="0"/>
              </a:rPr>
              <a:t>The WRF-</a:t>
            </a:r>
            <a:r>
              <a:rPr lang="en-US" sz="2400" dirty="0" err="1" smtClean="0">
                <a:latin typeface="Calibri" pitchFamily="34" charset="0"/>
              </a:rPr>
              <a:t>chem</a:t>
            </a:r>
            <a:r>
              <a:rPr lang="en-US" sz="2400" dirty="0" smtClean="0">
                <a:latin typeface="Calibri" pitchFamily="34" charset="0"/>
              </a:rPr>
              <a:t> team participating in AQMEII-2 provided (thanks among other to Renate </a:t>
            </a:r>
            <a:r>
              <a:rPr lang="en-US" sz="2400" dirty="0" err="1" smtClean="0">
                <a:latin typeface="Calibri" pitchFamily="34" charset="0"/>
              </a:rPr>
              <a:t>Forkel</a:t>
            </a:r>
            <a:r>
              <a:rPr lang="en-US" sz="2400" dirty="0" smtClean="0">
                <a:latin typeface="Calibri" pitchFamily="34" charset="0"/>
              </a:rPr>
              <a:t> and </a:t>
            </a:r>
            <a:r>
              <a:rPr lang="en-US" sz="2400" dirty="0" err="1" smtClean="0">
                <a:latin typeface="Calibri" pitchFamily="34" charset="0"/>
              </a:rPr>
              <a:t>Rahela</a:t>
            </a:r>
            <a:r>
              <a:rPr lang="en-US" sz="2400" dirty="0" smtClean="0">
                <a:latin typeface="Calibri" pitchFamily="34" charset="0"/>
              </a:rPr>
              <a:t> </a:t>
            </a:r>
            <a:r>
              <a:rPr lang="en-US" sz="2400" dirty="0" err="1" smtClean="0">
                <a:latin typeface="Calibri" pitchFamily="34" charset="0"/>
              </a:rPr>
              <a:t>Zabkar</a:t>
            </a:r>
            <a:r>
              <a:rPr lang="en-US" sz="2400" dirty="0" smtClean="0">
                <a:latin typeface="Calibri" pitchFamily="34" charset="0"/>
              </a:rPr>
              <a:t>) concentration and meteorological fields over Europe for both coupled and uncoupled WRF-</a:t>
            </a:r>
            <a:r>
              <a:rPr lang="en-US" sz="2400" dirty="0" err="1" smtClean="0">
                <a:latin typeface="Calibri" pitchFamily="34" charset="0"/>
              </a:rPr>
              <a:t>chem</a:t>
            </a:r>
            <a:r>
              <a:rPr lang="en-US" sz="2400" dirty="0" smtClean="0">
                <a:latin typeface="Calibri" pitchFamily="34" charset="0"/>
              </a:rPr>
              <a:t> model runs.</a:t>
            </a:r>
          </a:p>
          <a:p>
            <a:pPr eaLnBrk="1" hangingPunct="1">
              <a:buFont typeface="Wingdings" pitchFamily="2" charset="2"/>
              <a:buChar char="Ø"/>
            </a:pPr>
            <a:r>
              <a:rPr lang="en-US" sz="2400" dirty="0" smtClean="0">
                <a:latin typeface="Calibri" pitchFamily="34" charset="0"/>
              </a:rPr>
              <a:t>The investigation was based on the availability of measurement data for year 2010 from a pool </a:t>
            </a:r>
            <a:r>
              <a:rPr lang="en-US" sz="2400" smtClean="0">
                <a:latin typeface="Calibri" pitchFamily="34" charset="0"/>
              </a:rPr>
              <a:t>of 18 </a:t>
            </a:r>
            <a:r>
              <a:rPr lang="en-US" sz="2400" dirty="0" smtClean="0">
                <a:latin typeface="Calibri" pitchFamily="34" charset="0"/>
              </a:rPr>
              <a:t>European cities (Athens, Budapest, Copenhagen, </a:t>
            </a:r>
            <a:r>
              <a:rPr lang="en-US" sz="2400" dirty="0" err="1" smtClean="0">
                <a:latin typeface="Calibri" pitchFamily="34" charset="0"/>
              </a:rPr>
              <a:t>Genova</a:t>
            </a:r>
            <a:r>
              <a:rPr lang="en-US" sz="2400" dirty="0" smtClean="0">
                <a:latin typeface="Calibri" pitchFamily="34" charset="0"/>
              </a:rPr>
              <a:t>, Gent, Graz, Helsinki, Katowice, Lisbon, Madrid, Marseille, Milan, Munich, Prague, Stockholm, Stuttgart, Torino, Vienna).</a:t>
            </a:r>
          </a:p>
          <a:p>
            <a:pPr eaLnBrk="1" hangingPunct="1">
              <a:buFont typeface="Wingdings" pitchFamily="2" charset="2"/>
              <a:buChar char="Ø"/>
            </a:pPr>
            <a:r>
              <a:rPr lang="en-US" sz="2400" dirty="0" smtClean="0">
                <a:latin typeface="Calibri" pitchFamily="34" charset="0"/>
              </a:rPr>
              <a:t>Two “scenarios” were considered, a “baseline” without any feedbacks and a second one taking into account only the direct aerosol effect.</a:t>
            </a:r>
            <a:endParaRPr lang="el-GR"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393825" y="279400"/>
            <a:ext cx="6704013" cy="1139825"/>
          </a:xfrm>
          <a:prstGeom prst="rect">
            <a:avLst/>
          </a:prstGeom>
          <a:noFill/>
          <a:ln w="12700">
            <a:noFill/>
            <a:miter lim="800000"/>
            <a:headEnd type="none" w="sm" len="sm"/>
            <a:tailEnd type="none" w="sm" len="sm"/>
          </a:ln>
          <a:effectLst/>
        </p:spPr>
        <p:txBody>
          <a:bodyPr wrap="none" anchor="ctr">
            <a:spAutoFit/>
          </a:bodyPr>
          <a:lstStyle/>
          <a:p>
            <a:pPr algn="ctr"/>
            <a:r>
              <a:rPr lang="en-US" b="1">
                <a:latin typeface="Arial" charset="0"/>
              </a:rPr>
              <a:t>Multi-area</a:t>
            </a:r>
            <a:r>
              <a:rPr lang="en-US">
                <a:latin typeface="Arial" charset="0"/>
              </a:rPr>
              <a:t> </a:t>
            </a:r>
            <a:r>
              <a:rPr lang="en-US" b="1">
                <a:latin typeface="Arial" charset="0"/>
              </a:rPr>
              <a:t>application based on</a:t>
            </a:r>
          </a:p>
          <a:p>
            <a:pPr algn="ctr"/>
            <a:r>
              <a:rPr lang="en-US" b="1">
                <a:latin typeface="Arial" charset="0"/>
              </a:rPr>
              <a:t> online model estimates</a:t>
            </a:r>
          </a:p>
        </p:txBody>
      </p:sp>
      <p:graphicFrame>
        <p:nvGraphicFramePr>
          <p:cNvPr id="33844" name="Group 52"/>
          <p:cNvGraphicFramePr>
            <a:graphicFrameLocks noGrp="1"/>
          </p:cNvGraphicFramePr>
          <p:nvPr/>
        </p:nvGraphicFramePr>
        <p:xfrm>
          <a:off x="179388" y="2122488"/>
          <a:ext cx="8785225" cy="549276"/>
        </p:xfrm>
        <a:graphic>
          <a:graphicData uri="http://schemas.openxmlformats.org/drawingml/2006/table">
            <a:tbl>
              <a:tblPr/>
              <a:tblGrid>
                <a:gridCol w="1008062"/>
                <a:gridCol w="720725"/>
                <a:gridCol w="647700"/>
                <a:gridCol w="720725"/>
                <a:gridCol w="719138"/>
                <a:gridCol w="903287"/>
                <a:gridCol w="787400"/>
                <a:gridCol w="901700"/>
                <a:gridCol w="800100"/>
                <a:gridCol w="785813"/>
                <a:gridCol w="790575"/>
              </a:tblGrid>
              <a:tr h="274638">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n-US" sz="1200" b="1" i="0" u="none" strike="noStrike" cap="none" normalizeH="0" baseline="0" smtClean="0">
                          <a:ln>
                            <a:noFill/>
                          </a:ln>
                          <a:solidFill>
                            <a:schemeClr val="tx1"/>
                          </a:solidFill>
                          <a:effectLst/>
                          <a:latin typeface="Arial" charset="0"/>
                          <a:ea typeface="Calibri" pitchFamily="34" charset="0"/>
                          <a:cs typeface="Times New Roman" pitchFamily="18" charset="0"/>
                        </a:rPr>
                        <a:t>Class</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l-GR" sz="1200" b="1" i="0" u="none" strike="noStrike" cap="none" normalizeH="0" baseline="0" smtClean="0">
                          <a:ln>
                            <a:noFill/>
                          </a:ln>
                          <a:solidFill>
                            <a:schemeClr val="tx1"/>
                          </a:solidFill>
                          <a:effectLst/>
                          <a:latin typeface="Arial" charset="0"/>
                          <a:ea typeface="Calibri" pitchFamily="34" charset="0"/>
                          <a:cs typeface="Times New Roman" pitchFamily="18" charset="0"/>
                        </a:rPr>
                        <a:t>1</a:t>
                      </a:r>
                      <a:endParaRPr kumimoji="0" lang="el-GR"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l-GR" sz="1200" b="1" i="0" u="none" strike="noStrike" cap="none" normalizeH="0" baseline="0" smtClean="0">
                          <a:ln>
                            <a:noFill/>
                          </a:ln>
                          <a:solidFill>
                            <a:schemeClr val="tx1"/>
                          </a:solidFill>
                          <a:effectLst/>
                          <a:latin typeface="Arial" charset="0"/>
                          <a:ea typeface="Calibri" pitchFamily="34" charset="0"/>
                          <a:cs typeface="Times New Roman" pitchFamily="18" charset="0"/>
                        </a:rPr>
                        <a:t>2</a:t>
                      </a:r>
                      <a:endParaRPr kumimoji="0" lang="el-GR"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l-GR" sz="1200" b="1" i="0" u="none" strike="noStrike" cap="none" normalizeH="0" baseline="0" smtClean="0">
                          <a:ln>
                            <a:noFill/>
                          </a:ln>
                          <a:solidFill>
                            <a:schemeClr val="tx1"/>
                          </a:solidFill>
                          <a:effectLst/>
                          <a:latin typeface="Arial" charset="0"/>
                          <a:ea typeface="Calibri" pitchFamily="34" charset="0"/>
                          <a:cs typeface="Times New Roman" pitchFamily="18" charset="0"/>
                        </a:rPr>
                        <a:t>3</a:t>
                      </a:r>
                      <a:endParaRPr kumimoji="0" lang="el-GR"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l-GR" sz="1200" b="1" i="0" u="none" strike="noStrike" cap="none" normalizeH="0" baseline="0" smtClean="0">
                          <a:ln>
                            <a:noFill/>
                          </a:ln>
                          <a:solidFill>
                            <a:schemeClr val="tx1"/>
                          </a:solidFill>
                          <a:effectLst/>
                          <a:latin typeface="Arial" charset="0"/>
                          <a:ea typeface="Calibri" pitchFamily="34" charset="0"/>
                          <a:cs typeface="Times New Roman" pitchFamily="18" charset="0"/>
                        </a:rPr>
                        <a:t>4</a:t>
                      </a:r>
                      <a:endParaRPr kumimoji="0" lang="el-GR"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l-GR" sz="1200" b="1" i="0" u="none" strike="noStrike" cap="none" normalizeH="0" baseline="0" smtClean="0">
                          <a:ln>
                            <a:noFill/>
                          </a:ln>
                          <a:solidFill>
                            <a:schemeClr val="tx1"/>
                          </a:solidFill>
                          <a:effectLst/>
                          <a:latin typeface="Arial" charset="0"/>
                          <a:ea typeface="Calibri" pitchFamily="34" charset="0"/>
                          <a:cs typeface="Times New Roman" pitchFamily="18" charset="0"/>
                        </a:rPr>
                        <a:t>5</a:t>
                      </a:r>
                      <a:endParaRPr kumimoji="0" lang="el-GR"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l-GR" sz="1200" b="1" i="0" u="none" strike="noStrike" cap="none" normalizeH="0" baseline="0" smtClean="0">
                          <a:ln>
                            <a:noFill/>
                          </a:ln>
                          <a:solidFill>
                            <a:schemeClr val="tx1"/>
                          </a:solidFill>
                          <a:effectLst/>
                          <a:latin typeface="Arial" charset="0"/>
                          <a:ea typeface="Calibri" pitchFamily="34" charset="0"/>
                          <a:cs typeface="Times New Roman" pitchFamily="18" charset="0"/>
                        </a:rPr>
                        <a:t>6</a:t>
                      </a:r>
                      <a:endParaRPr kumimoji="0" lang="el-GR"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l-GR" sz="1200" b="1" i="0" u="none" strike="noStrike" cap="none" normalizeH="0" baseline="0" smtClean="0">
                          <a:ln>
                            <a:noFill/>
                          </a:ln>
                          <a:solidFill>
                            <a:schemeClr val="tx1"/>
                          </a:solidFill>
                          <a:effectLst/>
                          <a:latin typeface="Arial" charset="0"/>
                          <a:ea typeface="Calibri" pitchFamily="34" charset="0"/>
                          <a:cs typeface="Times New Roman" pitchFamily="18" charset="0"/>
                        </a:rPr>
                        <a:t>7</a:t>
                      </a:r>
                      <a:endParaRPr kumimoji="0" lang="el-GR"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l-GR" sz="1200" b="1" i="0" u="none" strike="noStrike" cap="none" normalizeH="0" baseline="0" smtClean="0">
                          <a:ln>
                            <a:noFill/>
                          </a:ln>
                          <a:solidFill>
                            <a:schemeClr val="tx1"/>
                          </a:solidFill>
                          <a:effectLst/>
                          <a:latin typeface="Arial" charset="0"/>
                          <a:ea typeface="Calibri" pitchFamily="34" charset="0"/>
                          <a:cs typeface="Times New Roman" pitchFamily="18" charset="0"/>
                        </a:rPr>
                        <a:t>8</a:t>
                      </a:r>
                      <a:endParaRPr kumimoji="0" lang="el-GR"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l-GR" sz="1200" b="1" i="0" u="none" strike="noStrike" cap="none" normalizeH="0" baseline="0" smtClean="0">
                          <a:ln>
                            <a:noFill/>
                          </a:ln>
                          <a:solidFill>
                            <a:schemeClr val="tx1"/>
                          </a:solidFill>
                          <a:effectLst/>
                          <a:latin typeface="Arial" charset="0"/>
                          <a:ea typeface="Calibri" pitchFamily="34" charset="0"/>
                          <a:cs typeface="Times New Roman" pitchFamily="18" charset="0"/>
                        </a:rPr>
                        <a:t>9</a:t>
                      </a:r>
                      <a:endParaRPr kumimoji="0" lang="el-GR"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l-GR" sz="1200" b="1" i="0" u="none" strike="noStrike" cap="none" normalizeH="0" baseline="0" smtClean="0">
                          <a:ln>
                            <a:noFill/>
                          </a:ln>
                          <a:solidFill>
                            <a:schemeClr val="tx1"/>
                          </a:solidFill>
                          <a:effectLst/>
                          <a:latin typeface="Arial" charset="0"/>
                          <a:ea typeface="Calibri" pitchFamily="34" charset="0"/>
                          <a:cs typeface="Times New Roman" pitchFamily="18" charset="0"/>
                        </a:rPr>
                        <a:t>10</a:t>
                      </a:r>
                      <a:endParaRPr kumimoji="0" lang="el-GR"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638">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23850" algn="l"/>
                          <a:tab pos="2794000" algn="ctr"/>
                        </a:tabLst>
                      </a:pPr>
                      <a:r>
                        <a:rPr kumimoji="0" lang="en-US" sz="1200" b="1" i="0" u="none" strike="noStrike" cap="none" normalizeH="0" baseline="0" smtClean="0">
                          <a:ln>
                            <a:noFill/>
                          </a:ln>
                          <a:solidFill>
                            <a:schemeClr val="tx1"/>
                          </a:solidFill>
                          <a:effectLst/>
                          <a:latin typeface="Arial" charset="0"/>
                          <a:ea typeface="Calibri" pitchFamily="34" charset="0"/>
                          <a:cs typeface="Times New Roman" pitchFamily="18" charset="0"/>
                        </a:rPr>
                        <a:t>Range</a:t>
                      </a:r>
                      <a:r>
                        <a:rPr kumimoji="0" lang="el-GR" sz="1200" b="1" i="0" u="none" strike="noStrike" cap="none" normalizeH="0" baseline="0" smtClean="0">
                          <a:ln>
                            <a:noFill/>
                          </a:ln>
                          <a:solidFill>
                            <a:schemeClr val="tx1"/>
                          </a:solidFill>
                          <a:effectLst/>
                          <a:latin typeface="Arial" charset="0"/>
                          <a:ea typeface="Calibri" pitchFamily="34" charset="0"/>
                          <a:cs typeface="Times New Roman" pitchFamily="18" charset="0"/>
                        </a:rPr>
                        <a:t> (</a:t>
                      </a:r>
                      <a:r>
                        <a:rPr kumimoji="0" lang="en-US" sz="1200" b="1" i="0" u="none" strike="noStrike" cap="none" normalizeH="0" baseline="0" smtClean="0">
                          <a:ln>
                            <a:noFill/>
                          </a:ln>
                          <a:solidFill>
                            <a:schemeClr val="tx1"/>
                          </a:solidFill>
                          <a:effectLst/>
                          <a:latin typeface="Arial" charset="0"/>
                          <a:ea typeface="Calibri" pitchFamily="34" charset="0"/>
                          <a:cs typeface="Times New Roman" pitchFamily="18" charset="0"/>
                        </a:rPr>
                        <a:t>m</a:t>
                      </a:r>
                      <a:r>
                        <a:rPr kumimoji="0" lang="el-GR" sz="1200" b="1" i="0" u="none" strike="noStrike" cap="none" normalizeH="0" baseline="0" smtClean="0">
                          <a:ln>
                            <a:noFill/>
                          </a:ln>
                          <a:solidFill>
                            <a:schemeClr val="tx1"/>
                          </a:solidFill>
                          <a:effectLst/>
                          <a:latin typeface="Arial" charset="0"/>
                          <a:ea typeface="Calibri" pitchFamily="34" charset="0"/>
                          <a:cs typeface="Times New Roman" pitchFamily="18" charset="0"/>
                        </a:rPr>
                        <a:t>)</a:t>
                      </a:r>
                      <a:endParaRPr kumimoji="0" lang="el-GR"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tab pos="323850" algn="l"/>
                          <a:tab pos="2794000" algn="ctr"/>
                        </a:tabLst>
                      </a:pPr>
                      <a:r>
                        <a:rPr kumimoji="0" lang="el-GR" sz="1000" b="0" i="0" u="none" strike="noStrike" cap="none" normalizeH="0" baseline="0" smtClean="0">
                          <a:ln>
                            <a:noFill/>
                          </a:ln>
                          <a:solidFill>
                            <a:schemeClr val="tx1"/>
                          </a:solidFill>
                          <a:effectLst/>
                          <a:latin typeface="Arial" charset="0"/>
                        </a:rPr>
                        <a:t>0-300</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tab pos="323850" algn="l"/>
                          <a:tab pos="2794000" algn="ctr"/>
                        </a:tabLst>
                      </a:pPr>
                      <a:r>
                        <a:rPr kumimoji="0" lang="el-GR" sz="1000" b="0" i="0" u="none" strike="noStrike" cap="none" normalizeH="0" baseline="0" smtClean="0">
                          <a:ln>
                            <a:noFill/>
                          </a:ln>
                          <a:solidFill>
                            <a:schemeClr val="tx1"/>
                          </a:solidFill>
                          <a:effectLst/>
                          <a:latin typeface="Arial" charset="0"/>
                        </a:rPr>
                        <a:t>300-600</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tab pos="323850" algn="l"/>
                          <a:tab pos="2794000" algn="ctr"/>
                        </a:tabLst>
                      </a:pPr>
                      <a:r>
                        <a:rPr kumimoji="0" lang="el-GR" sz="1000" b="0" i="0" u="none" strike="noStrike" cap="none" normalizeH="0" baseline="0" smtClean="0">
                          <a:ln>
                            <a:noFill/>
                          </a:ln>
                          <a:solidFill>
                            <a:schemeClr val="tx1"/>
                          </a:solidFill>
                          <a:effectLst/>
                          <a:latin typeface="Arial" charset="0"/>
                        </a:rPr>
                        <a:t>600-900</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tab pos="323850" algn="l"/>
                          <a:tab pos="2794000" algn="ctr"/>
                        </a:tabLst>
                      </a:pPr>
                      <a:r>
                        <a:rPr kumimoji="0" lang="el-GR" sz="1000" b="0" i="0" u="none" strike="noStrike" cap="none" normalizeH="0" baseline="0" smtClean="0">
                          <a:ln>
                            <a:noFill/>
                          </a:ln>
                          <a:solidFill>
                            <a:schemeClr val="tx1"/>
                          </a:solidFill>
                          <a:effectLst/>
                          <a:latin typeface="Arial" charset="0"/>
                        </a:rPr>
                        <a:t>900-1200</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tab pos="323850" algn="l"/>
                          <a:tab pos="2794000" algn="ctr"/>
                        </a:tabLst>
                      </a:pPr>
                      <a:r>
                        <a:rPr kumimoji="0" lang="el-GR" sz="1000" b="0" i="0" u="none" strike="noStrike" cap="none" normalizeH="0" baseline="0" smtClean="0">
                          <a:ln>
                            <a:noFill/>
                          </a:ln>
                          <a:solidFill>
                            <a:schemeClr val="tx1"/>
                          </a:solidFill>
                          <a:effectLst/>
                          <a:latin typeface="Arial" charset="0"/>
                        </a:rPr>
                        <a:t>1200-1500</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tab pos="323850" algn="l"/>
                          <a:tab pos="2794000" algn="ctr"/>
                        </a:tabLst>
                      </a:pPr>
                      <a:r>
                        <a:rPr kumimoji="0" lang="el-GR" sz="1000" b="0" i="0" u="none" strike="noStrike" cap="none" normalizeH="0" baseline="0" smtClean="0">
                          <a:ln>
                            <a:noFill/>
                          </a:ln>
                          <a:solidFill>
                            <a:schemeClr val="tx1"/>
                          </a:solidFill>
                          <a:effectLst/>
                          <a:latin typeface="Arial" charset="0"/>
                        </a:rPr>
                        <a:t>1500-1800</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tab pos="323850" algn="l"/>
                          <a:tab pos="2794000" algn="ctr"/>
                        </a:tabLst>
                      </a:pPr>
                      <a:r>
                        <a:rPr kumimoji="0" lang="el-GR" sz="1000" b="0" i="0" u="none" strike="noStrike" cap="none" normalizeH="0" baseline="0" smtClean="0">
                          <a:ln>
                            <a:noFill/>
                          </a:ln>
                          <a:solidFill>
                            <a:schemeClr val="tx1"/>
                          </a:solidFill>
                          <a:effectLst/>
                          <a:latin typeface="Arial" charset="0"/>
                        </a:rPr>
                        <a:t>1800-2100</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tab pos="323850" algn="l"/>
                          <a:tab pos="2794000" algn="ctr"/>
                        </a:tabLst>
                      </a:pPr>
                      <a:r>
                        <a:rPr kumimoji="0" lang="el-GR" sz="1000" b="0" i="0" u="none" strike="noStrike" cap="none" normalizeH="0" baseline="0" smtClean="0">
                          <a:ln>
                            <a:noFill/>
                          </a:ln>
                          <a:solidFill>
                            <a:schemeClr val="tx1"/>
                          </a:solidFill>
                          <a:effectLst/>
                          <a:latin typeface="Arial" charset="0"/>
                        </a:rPr>
                        <a:t>2100-2400</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tab pos="323850" algn="l"/>
                          <a:tab pos="2794000" algn="ctr"/>
                        </a:tabLst>
                      </a:pPr>
                      <a:r>
                        <a:rPr kumimoji="0" lang="el-GR" sz="1000" b="0" i="0" u="none" strike="noStrike" cap="none" normalizeH="0" baseline="0" smtClean="0">
                          <a:ln>
                            <a:noFill/>
                          </a:ln>
                          <a:solidFill>
                            <a:schemeClr val="tx1"/>
                          </a:solidFill>
                          <a:effectLst/>
                          <a:latin typeface="Arial" charset="0"/>
                        </a:rPr>
                        <a:t>2400-2700</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tab pos="323850" algn="l"/>
                          <a:tab pos="2794000" algn="ctr"/>
                        </a:tabLst>
                      </a:pPr>
                      <a:r>
                        <a:rPr kumimoji="0" lang="el-GR" sz="1000" b="0" i="0" u="none" strike="noStrike" cap="none" normalizeH="0" baseline="0" smtClean="0">
                          <a:ln>
                            <a:noFill/>
                          </a:ln>
                          <a:solidFill>
                            <a:schemeClr val="tx1"/>
                          </a:solidFill>
                          <a:effectLst/>
                          <a:latin typeface="Arial" charset="0"/>
                        </a:rPr>
                        <a:t>2700-3000</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
        <p:nvSpPr>
          <p:cNvPr id="33833" name="Rectangle 65"/>
          <p:cNvSpPr>
            <a:spLocks noChangeArrowheads="1"/>
          </p:cNvSpPr>
          <p:nvPr/>
        </p:nvSpPr>
        <p:spPr bwMode="auto">
          <a:xfrm>
            <a:off x="1135063" y="1543050"/>
            <a:ext cx="7397750" cy="366713"/>
          </a:xfrm>
          <a:prstGeom prst="rect">
            <a:avLst/>
          </a:prstGeom>
          <a:noFill/>
          <a:ln w="12700">
            <a:noFill/>
            <a:miter lim="800000"/>
            <a:headEnd type="none" w="sm" len="sm"/>
            <a:tailEnd type="none" w="sm" len="sm"/>
          </a:ln>
          <a:effectLst/>
        </p:spPr>
        <p:txBody>
          <a:bodyPr anchor="ctr">
            <a:spAutoFit/>
          </a:bodyPr>
          <a:lstStyle/>
          <a:p>
            <a:pPr algn="ctr"/>
            <a:r>
              <a:rPr lang="en-US" sz="1800"/>
              <a:t>Mixing height classes used for all cities</a:t>
            </a:r>
            <a:endParaRPr lang="el-GR" sz="1800"/>
          </a:p>
        </p:txBody>
      </p:sp>
      <p:sp>
        <p:nvSpPr>
          <p:cNvPr id="33834" name="Rectangle 67"/>
          <p:cNvSpPr>
            <a:spLocks noChangeArrowheads="1"/>
          </p:cNvSpPr>
          <p:nvPr/>
        </p:nvSpPr>
        <p:spPr bwMode="auto">
          <a:xfrm>
            <a:off x="34925" y="3278188"/>
            <a:ext cx="9055100" cy="368300"/>
          </a:xfrm>
          <a:prstGeom prst="rect">
            <a:avLst/>
          </a:prstGeom>
          <a:noFill/>
          <a:ln w="12700">
            <a:noFill/>
            <a:miter lim="800000"/>
            <a:headEnd type="none" w="sm" len="sm"/>
            <a:tailEnd type="none" w="sm" len="sm"/>
          </a:ln>
          <a:effectLst/>
        </p:spPr>
        <p:txBody>
          <a:bodyPr anchor="ctr">
            <a:spAutoFit/>
          </a:bodyPr>
          <a:lstStyle/>
          <a:p>
            <a:pPr algn="ctr"/>
            <a:r>
              <a:rPr lang="en-US" sz="1800"/>
              <a:t>Relative frequency for each mixing height class as percentage, for the two scenarios</a:t>
            </a:r>
            <a:endParaRPr lang="el-GR" sz="1800"/>
          </a:p>
        </p:txBody>
      </p:sp>
      <p:pic>
        <p:nvPicPr>
          <p:cNvPr id="33835" name="Picture 75"/>
          <p:cNvPicPr>
            <a:picLocks noChangeAspect="1" noChangeArrowheads="1"/>
          </p:cNvPicPr>
          <p:nvPr/>
        </p:nvPicPr>
        <p:blipFill>
          <a:blip r:embed="rId3" cstate="print"/>
          <a:srcRect l="5145"/>
          <a:stretch>
            <a:fillRect/>
          </a:stretch>
        </p:blipFill>
        <p:spPr bwMode="auto">
          <a:xfrm>
            <a:off x="2268538" y="3860800"/>
            <a:ext cx="4646612" cy="26971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3243263" y="188913"/>
            <a:ext cx="2703512" cy="609600"/>
          </a:xfrm>
          <a:prstGeom prst="rect">
            <a:avLst/>
          </a:prstGeom>
          <a:noFill/>
          <a:ln w="12700">
            <a:noFill/>
            <a:miter lim="800000"/>
            <a:headEnd type="none" w="sm" len="sm"/>
            <a:tailEnd type="none" w="sm" len="sm"/>
          </a:ln>
          <a:effectLst/>
        </p:spPr>
        <p:txBody>
          <a:bodyPr wrap="none" anchor="ctr">
            <a:spAutoFit/>
          </a:bodyPr>
          <a:lstStyle/>
          <a:p>
            <a:pPr algn="ctr"/>
            <a:r>
              <a:rPr lang="en-US" b="1">
                <a:latin typeface="Arial" charset="0"/>
              </a:rPr>
              <a:t>Introduction</a:t>
            </a:r>
          </a:p>
        </p:txBody>
      </p:sp>
      <p:sp>
        <p:nvSpPr>
          <p:cNvPr id="4099" name="Rectangle 9"/>
          <p:cNvSpPr>
            <a:spLocks noChangeArrowheads="1"/>
          </p:cNvSpPr>
          <p:nvPr/>
        </p:nvSpPr>
        <p:spPr bwMode="auto">
          <a:xfrm>
            <a:off x="395288" y="1268413"/>
            <a:ext cx="8280400" cy="5273675"/>
          </a:xfrm>
          <a:prstGeom prst="rect">
            <a:avLst/>
          </a:prstGeom>
          <a:noFill/>
          <a:ln w="12700">
            <a:noFill/>
            <a:miter lim="800000"/>
            <a:headEnd type="none" w="sm" len="sm"/>
            <a:tailEnd type="none" w="sm" len="sm"/>
          </a:ln>
          <a:effectLst/>
        </p:spPr>
        <p:txBody>
          <a:bodyPr anchor="ctr">
            <a:spAutoFit/>
          </a:bodyPr>
          <a:lstStyle/>
          <a:p>
            <a:pPr algn="just">
              <a:buFont typeface="Wingdings" pitchFamily="2" charset="2"/>
              <a:buChar char="Ø"/>
            </a:pPr>
            <a:r>
              <a:rPr lang="en-US" sz="2000" dirty="0">
                <a:ea typeface="Calibri" pitchFamily="34" charset="0"/>
                <a:cs typeface="Times New Roman" pitchFamily="18" charset="0"/>
              </a:rPr>
              <a:t> In order to evaluate the impact of European based abatement policies,  </a:t>
            </a:r>
            <a:r>
              <a:rPr lang="en-US" sz="2000" dirty="0">
                <a:effectLst>
                  <a:outerShdw blurRad="38100" dist="38100" dir="2700000" algn="tl">
                    <a:srgbClr val="000000">
                      <a:alpha val="43137"/>
                    </a:srgbClr>
                  </a:outerShdw>
                </a:effectLst>
                <a:ea typeface="Calibri" pitchFamily="34" charset="0"/>
                <a:cs typeface="Times New Roman" pitchFamily="18" charset="0"/>
              </a:rPr>
              <a:t>pollutant concentrations in urban areas need to be readily and accurately assessed </a:t>
            </a:r>
            <a:r>
              <a:rPr lang="en-US" sz="2000" dirty="0">
                <a:ea typeface="Calibri" pitchFamily="34" charset="0"/>
                <a:cs typeface="Times New Roman" pitchFamily="18" charset="0"/>
              </a:rPr>
              <a:t>since a quite significant fraction of the population resides in cities.</a:t>
            </a:r>
          </a:p>
          <a:p>
            <a:pPr algn="just">
              <a:buFont typeface="Wingdings" pitchFamily="2" charset="2"/>
              <a:buChar char="Ø"/>
            </a:pPr>
            <a:endParaRPr lang="en-US" sz="2000" dirty="0">
              <a:ea typeface="Calibri" pitchFamily="34" charset="0"/>
              <a:cs typeface="Times New Roman" pitchFamily="18" charset="0"/>
            </a:endParaRPr>
          </a:p>
          <a:p>
            <a:pPr algn="just">
              <a:buFont typeface="Wingdings" pitchFamily="2" charset="2"/>
              <a:buChar char="Ø"/>
            </a:pPr>
            <a:r>
              <a:rPr lang="en-US" sz="2000" dirty="0">
                <a:effectLst>
                  <a:outerShdw blurRad="38100" dist="38100" dir="2700000" algn="tl">
                    <a:srgbClr val="000000">
                      <a:alpha val="43137"/>
                    </a:srgbClr>
                  </a:outerShdw>
                </a:effectLst>
                <a:ea typeface="Calibri" pitchFamily="34" charset="0"/>
                <a:cs typeface="Times New Roman" pitchFamily="18" charset="0"/>
              </a:rPr>
              <a:t>Regional scale models cannot resolve the concentration gradients found in urban areas</a:t>
            </a:r>
            <a:r>
              <a:rPr lang="en-US" sz="2000" dirty="0">
                <a:ea typeface="Calibri" pitchFamily="34" charset="0"/>
                <a:cs typeface="Times New Roman" pitchFamily="18" charset="0"/>
              </a:rPr>
              <a:t>, while full urban scale model calculations for a multitude of cities are very expensive.</a:t>
            </a:r>
          </a:p>
          <a:p>
            <a:pPr algn="just">
              <a:buFont typeface="Wingdings" pitchFamily="2" charset="2"/>
              <a:buChar char="Ø"/>
            </a:pPr>
            <a:endParaRPr lang="en-US" sz="2000" dirty="0">
              <a:ea typeface="Calibri" pitchFamily="34" charset="0"/>
              <a:cs typeface="Times New Roman" pitchFamily="18" charset="0"/>
            </a:endParaRPr>
          </a:p>
          <a:p>
            <a:pPr algn="just">
              <a:buFont typeface="Wingdings" pitchFamily="2" charset="2"/>
              <a:buChar char="Ø"/>
            </a:pPr>
            <a:r>
              <a:rPr lang="en-US" sz="2000" dirty="0">
                <a:ea typeface="Calibri" pitchFamily="34" charset="0"/>
                <a:cs typeface="Times New Roman" pitchFamily="18" charset="0"/>
              </a:rPr>
              <a:t>The </a:t>
            </a:r>
            <a:r>
              <a:rPr lang="en-US" sz="2000" dirty="0">
                <a:effectLst>
                  <a:outerShdw blurRad="38100" dist="38100" dir="2700000" algn="tl">
                    <a:srgbClr val="000000">
                      <a:alpha val="43137"/>
                    </a:srgbClr>
                  </a:outerShdw>
                </a:effectLst>
                <a:ea typeface="Calibri" pitchFamily="34" charset="0"/>
                <a:cs typeface="Times New Roman" pitchFamily="18" charset="0"/>
              </a:rPr>
              <a:t>Urban Increment (UI) methodology is a computational tool that efficiently estimates urban concentration increments </a:t>
            </a:r>
            <a:r>
              <a:rPr lang="en-US" sz="2000" dirty="0">
                <a:ea typeface="Calibri" pitchFamily="34" charset="0"/>
                <a:cs typeface="Times New Roman" pitchFamily="18" charset="0"/>
              </a:rPr>
              <a:t>for various pollutants by taking into account urban emissions, city morphology and prevailing meteorological conditions.</a:t>
            </a:r>
          </a:p>
          <a:p>
            <a:pPr algn="just">
              <a:buFont typeface="Wingdings" pitchFamily="2" charset="2"/>
              <a:buChar char="Ø"/>
            </a:pPr>
            <a:endParaRPr lang="en-US" sz="2000" dirty="0">
              <a:ea typeface="Calibri" pitchFamily="34" charset="0"/>
              <a:cs typeface="Times New Roman" pitchFamily="18" charset="0"/>
            </a:endParaRPr>
          </a:p>
          <a:p>
            <a:pPr algn="just">
              <a:buFont typeface="Wingdings" pitchFamily="2" charset="2"/>
              <a:buChar char="Ø"/>
            </a:pPr>
            <a:r>
              <a:rPr lang="en-US" sz="2000" dirty="0">
                <a:ea typeface="Calibri" pitchFamily="34" charset="0"/>
                <a:cs typeface="Times New Roman" pitchFamily="18" charset="0"/>
              </a:rPr>
              <a:t> The method has already been applied and evaluated in several forms (</a:t>
            </a:r>
            <a:r>
              <a:rPr lang="en-US" sz="2000" dirty="0" err="1">
                <a:ea typeface="Calibri" pitchFamily="34" charset="0"/>
                <a:cs typeface="Times New Roman" pitchFamily="18" charset="0"/>
              </a:rPr>
              <a:t>Moussiopoulos</a:t>
            </a:r>
            <a:r>
              <a:rPr lang="en-US" sz="2000" dirty="0">
                <a:ea typeface="Calibri" pitchFamily="34" charset="0"/>
                <a:cs typeface="Times New Roman" pitchFamily="18" charset="0"/>
              </a:rPr>
              <a:t> et al., 2011), while in the frame of the present study the effectiveness of the approach in combination with online regional models is investigated.</a:t>
            </a:r>
            <a:endParaRPr lang="el-GR" sz="2000" dirty="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3" cstate="print"/>
          <a:srcRect/>
          <a:stretch>
            <a:fillRect/>
          </a:stretch>
        </p:blipFill>
        <p:spPr bwMode="auto">
          <a:xfrm>
            <a:off x="107950" y="4581525"/>
            <a:ext cx="4411663" cy="2233613"/>
          </a:xfrm>
          <a:prstGeom prst="rect">
            <a:avLst/>
          </a:prstGeom>
          <a:noFill/>
          <a:ln w="9525">
            <a:noFill/>
            <a:miter lim="800000"/>
            <a:headEnd/>
            <a:tailEnd/>
          </a:ln>
          <a:effectLst/>
        </p:spPr>
      </p:pic>
      <p:pic>
        <p:nvPicPr>
          <p:cNvPr id="35843" name="Picture 4"/>
          <p:cNvPicPr>
            <a:picLocks noChangeAspect="1" noChangeArrowheads="1"/>
          </p:cNvPicPr>
          <p:nvPr/>
        </p:nvPicPr>
        <p:blipFill>
          <a:blip r:embed="rId4" cstate="print"/>
          <a:srcRect/>
          <a:stretch>
            <a:fillRect/>
          </a:stretch>
        </p:blipFill>
        <p:spPr bwMode="auto">
          <a:xfrm>
            <a:off x="4643438" y="4581525"/>
            <a:ext cx="4384675" cy="2233613"/>
          </a:xfrm>
          <a:prstGeom prst="rect">
            <a:avLst/>
          </a:prstGeom>
          <a:noFill/>
          <a:ln w="9525">
            <a:noFill/>
            <a:miter lim="800000"/>
            <a:headEnd/>
            <a:tailEnd/>
          </a:ln>
          <a:effectLst/>
        </p:spPr>
      </p:pic>
      <p:pic>
        <p:nvPicPr>
          <p:cNvPr id="35844" name="Picture 5"/>
          <p:cNvPicPr>
            <a:picLocks noChangeAspect="1" noChangeArrowheads="1"/>
          </p:cNvPicPr>
          <p:nvPr/>
        </p:nvPicPr>
        <p:blipFill>
          <a:blip r:embed="rId5" cstate="print"/>
          <a:srcRect/>
          <a:stretch>
            <a:fillRect/>
          </a:stretch>
        </p:blipFill>
        <p:spPr bwMode="auto">
          <a:xfrm>
            <a:off x="2339975" y="1628775"/>
            <a:ext cx="4357688" cy="2422525"/>
          </a:xfrm>
          <a:prstGeom prst="rect">
            <a:avLst/>
          </a:prstGeom>
          <a:noFill/>
          <a:ln w="9525">
            <a:noFill/>
            <a:miter lim="800000"/>
            <a:headEnd/>
            <a:tailEnd/>
          </a:ln>
          <a:effectLst/>
        </p:spPr>
      </p:pic>
      <p:sp>
        <p:nvSpPr>
          <p:cNvPr id="35845" name="Rectangle 6"/>
          <p:cNvSpPr>
            <a:spLocks noChangeArrowheads="1"/>
          </p:cNvSpPr>
          <p:nvPr/>
        </p:nvSpPr>
        <p:spPr bwMode="auto">
          <a:xfrm>
            <a:off x="1425575" y="188913"/>
            <a:ext cx="6640513" cy="1127125"/>
          </a:xfrm>
          <a:prstGeom prst="rect">
            <a:avLst/>
          </a:prstGeom>
          <a:noFill/>
          <a:ln w="12700">
            <a:noFill/>
            <a:miter lim="800000"/>
            <a:headEnd type="none" w="sm" len="sm"/>
            <a:tailEnd type="none" w="sm" len="sm"/>
          </a:ln>
          <a:effectLst/>
        </p:spPr>
        <p:txBody>
          <a:bodyPr wrap="none" anchor="ctr">
            <a:spAutoFit/>
          </a:bodyPr>
          <a:lstStyle/>
          <a:p>
            <a:pPr algn="ctr"/>
            <a:r>
              <a:rPr lang="en-US" b="1">
                <a:latin typeface="Arial" charset="0"/>
              </a:rPr>
              <a:t>Multi-area</a:t>
            </a:r>
            <a:r>
              <a:rPr lang="en-US">
                <a:latin typeface="Arial" charset="0"/>
              </a:rPr>
              <a:t> a</a:t>
            </a:r>
            <a:r>
              <a:rPr lang="en-US" b="1">
                <a:latin typeface="Arial" charset="0"/>
              </a:rPr>
              <a:t>pplication based on</a:t>
            </a:r>
          </a:p>
          <a:p>
            <a:pPr algn="ctr"/>
            <a:r>
              <a:rPr lang="en-US" b="1">
                <a:latin typeface="Arial" charset="0"/>
              </a:rPr>
              <a:t> online model estimates</a:t>
            </a:r>
          </a:p>
        </p:txBody>
      </p:sp>
      <p:sp>
        <p:nvSpPr>
          <p:cNvPr id="35846" name="Rectangle 7"/>
          <p:cNvSpPr>
            <a:spLocks noChangeArrowheads="1"/>
          </p:cNvSpPr>
          <p:nvPr/>
        </p:nvSpPr>
        <p:spPr bwMode="auto">
          <a:xfrm>
            <a:off x="1135063" y="1341438"/>
            <a:ext cx="7397750" cy="366712"/>
          </a:xfrm>
          <a:prstGeom prst="rect">
            <a:avLst/>
          </a:prstGeom>
          <a:noFill/>
          <a:ln w="12700">
            <a:noFill/>
            <a:miter lim="800000"/>
            <a:headEnd type="none" w="sm" len="sm"/>
            <a:tailEnd type="none" w="sm" len="sm"/>
          </a:ln>
          <a:effectLst/>
        </p:spPr>
        <p:txBody>
          <a:bodyPr anchor="ctr">
            <a:spAutoFit/>
          </a:bodyPr>
          <a:lstStyle/>
          <a:p>
            <a:pPr algn="ctr"/>
            <a:r>
              <a:rPr lang="en-US" sz="1800"/>
              <a:t>Mean wind speed for each MH class averaged over all cities</a:t>
            </a:r>
            <a:r>
              <a:rPr lang="el-GR" sz="1800"/>
              <a:t> </a:t>
            </a:r>
          </a:p>
        </p:txBody>
      </p:sp>
      <p:sp>
        <p:nvSpPr>
          <p:cNvPr id="35847" name="Rectangle 8"/>
          <p:cNvSpPr>
            <a:spLocks noChangeArrowheads="1"/>
          </p:cNvSpPr>
          <p:nvPr/>
        </p:nvSpPr>
        <p:spPr bwMode="auto">
          <a:xfrm>
            <a:off x="755650" y="4013200"/>
            <a:ext cx="7397750" cy="641350"/>
          </a:xfrm>
          <a:prstGeom prst="rect">
            <a:avLst/>
          </a:prstGeom>
          <a:noFill/>
          <a:ln w="12700">
            <a:noFill/>
            <a:miter lim="800000"/>
            <a:headEnd type="none" w="sm" len="sm"/>
            <a:tailEnd type="none" w="sm" len="sm"/>
          </a:ln>
          <a:effectLst/>
        </p:spPr>
        <p:txBody>
          <a:bodyPr anchor="ctr">
            <a:spAutoFit/>
          </a:bodyPr>
          <a:lstStyle/>
          <a:p>
            <a:pPr algn="ctr"/>
            <a:r>
              <a:rPr lang="en-US" sz="1800"/>
              <a:t>Mean NO</a:t>
            </a:r>
            <a:r>
              <a:rPr lang="en-US" sz="1800" baseline="-25000"/>
              <a:t>2</a:t>
            </a:r>
            <a:r>
              <a:rPr lang="en-US" sz="1800"/>
              <a:t> and PM</a:t>
            </a:r>
            <a:r>
              <a:rPr lang="en-US" sz="1800" baseline="-25000"/>
              <a:t>10</a:t>
            </a:r>
            <a:r>
              <a:rPr lang="en-US" sz="1800"/>
              <a:t> concentrations at near-city rural locations for each MH class averaged over all cities, based on WRF-chem calculations</a:t>
            </a:r>
            <a:endParaRPr lang="el-GR" sz="18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5076825" y="2052638"/>
            <a:ext cx="3851275" cy="641350"/>
          </a:xfrm>
          <a:prstGeom prst="rect">
            <a:avLst/>
          </a:prstGeom>
          <a:noFill/>
          <a:ln w="12700">
            <a:noFill/>
            <a:miter lim="800000"/>
            <a:headEnd type="none" w="sm" len="sm"/>
            <a:tailEnd type="none" w="sm" len="sm"/>
          </a:ln>
          <a:effectLst/>
        </p:spPr>
        <p:txBody>
          <a:bodyPr anchor="ctr">
            <a:spAutoFit/>
          </a:bodyPr>
          <a:lstStyle/>
          <a:p>
            <a:pPr algn="ctr"/>
            <a:r>
              <a:rPr lang="en-US" altLang="el-GR" sz="1800"/>
              <a:t>UI methodology results for NO</a:t>
            </a:r>
            <a:r>
              <a:rPr lang="en-US" altLang="el-GR" sz="1800" baseline="-25000"/>
              <a:t>2</a:t>
            </a:r>
            <a:r>
              <a:rPr lang="en-US" altLang="el-GR" sz="1800"/>
              <a:t> and for each MH class for the city of Prague</a:t>
            </a:r>
            <a:endParaRPr lang="el-GR" altLang="el-GR" sz="1800"/>
          </a:p>
        </p:txBody>
      </p:sp>
      <p:sp>
        <p:nvSpPr>
          <p:cNvPr id="3075" name="Rectangle 7"/>
          <p:cNvSpPr>
            <a:spLocks noChangeArrowheads="1"/>
          </p:cNvSpPr>
          <p:nvPr/>
        </p:nvSpPr>
        <p:spPr bwMode="auto">
          <a:xfrm>
            <a:off x="1393825" y="279400"/>
            <a:ext cx="6704013" cy="1139825"/>
          </a:xfrm>
          <a:prstGeom prst="rect">
            <a:avLst/>
          </a:prstGeom>
          <a:noFill/>
          <a:ln w="12700">
            <a:noFill/>
            <a:miter lim="800000"/>
            <a:headEnd type="none" w="sm" len="sm"/>
            <a:tailEnd type="none" w="sm" len="sm"/>
          </a:ln>
          <a:effectLst/>
        </p:spPr>
        <p:txBody>
          <a:bodyPr wrap="none" anchor="ctr">
            <a:spAutoFit/>
          </a:bodyPr>
          <a:lstStyle/>
          <a:p>
            <a:pPr algn="ctr"/>
            <a:r>
              <a:rPr lang="en-US" altLang="el-GR" b="1">
                <a:latin typeface="Arial" charset="0"/>
              </a:rPr>
              <a:t>Multi-area</a:t>
            </a:r>
            <a:r>
              <a:rPr lang="en-US" altLang="el-GR">
                <a:latin typeface="Arial" charset="0"/>
              </a:rPr>
              <a:t> </a:t>
            </a:r>
            <a:r>
              <a:rPr lang="en-US" altLang="el-GR" b="1">
                <a:latin typeface="Arial" charset="0"/>
              </a:rPr>
              <a:t>application based on</a:t>
            </a:r>
          </a:p>
          <a:p>
            <a:pPr algn="ctr"/>
            <a:r>
              <a:rPr lang="en-US" altLang="el-GR" b="1">
                <a:latin typeface="Arial" charset="0"/>
              </a:rPr>
              <a:t> online model estimates</a:t>
            </a:r>
          </a:p>
        </p:txBody>
      </p:sp>
      <p:sp>
        <p:nvSpPr>
          <p:cNvPr id="3076" name="Rectangle 8"/>
          <p:cNvSpPr>
            <a:spLocks noChangeArrowheads="1"/>
          </p:cNvSpPr>
          <p:nvPr/>
        </p:nvSpPr>
        <p:spPr bwMode="auto">
          <a:xfrm>
            <a:off x="250825" y="4862513"/>
            <a:ext cx="4105275" cy="641350"/>
          </a:xfrm>
          <a:prstGeom prst="rect">
            <a:avLst/>
          </a:prstGeom>
          <a:noFill/>
          <a:ln w="12700">
            <a:noFill/>
            <a:miter lim="800000"/>
            <a:headEnd type="none" w="sm" len="sm"/>
            <a:tailEnd type="none" w="sm" len="sm"/>
          </a:ln>
          <a:effectLst/>
        </p:spPr>
        <p:txBody>
          <a:bodyPr anchor="ctr">
            <a:spAutoFit/>
          </a:bodyPr>
          <a:lstStyle/>
          <a:p>
            <a:pPr algn="ctr"/>
            <a:r>
              <a:rPr lang="en-US" altLang="el-GR" sz="1800"/>
              <a:t>UI methodology results for PM</a:t>
            </a:r>
            <a:r>
              <a:rPr lang="en-US" altLang="el-GR" sz="1800" baseline="-25000"/>
              <a:t>10</a:t>
            </a:r>
            <a:r>
              <a:rPr lang="en-US" altLang="el-GR" sz="1800"/>
              <a:t> and for each MH class for the city of Madrid</a:t>
            </a:r>
            <a:endParaRPr lang="el-GR" altLang="el-GR" sz="1800"/>
          </a:p>
        </p:txBody>
      </p:sp>
      <p:pic>
        <p:nvPicPr>
          <p:cNvPr id="3077" name="Picture 1"/>
          <p:cNvPicPr>
            <a:picLocks noChangeAspect="1"/>
          </p:cNvPicPr>
          <p:nvPr/>
        </p:nvPicPr>
        <p:blipFill>
          <a:blip r:embed="rId3" cstate="print"/>
          <a:srcRect/>
          <a:stretch>
            <a:fillRect/>
          </a:stretch>
        </p:blipFill>
        <p:spPr bwMode="auto">
          <a:xfrm>
            <a:off x="55563" y="1557338"/>
            <a:ext cx="4732337" cy="2414587"/>
          </a:xfrm>
          <a:prstGeom prst="rect">
            <a:avLst/>
          </a:prstGeom>
          <a:noFill/>
          <a:ln w="9525">
            <a:noFill/>
            <a:miter lim="800000"/>
            <a:headEnd/>
            <a:tailEnd/>
          </a:ln>
        </p:spPr>
      </p:pic>
      <p:pic>
        <p:nvPicPr>
          <p:cNvPr id="3078" name="Picture 2"/>
          <p:cNvPicPr>
            <a:picLocks noChangeAspect="1"/>
          </p:cNvPicPr>
          <p:nvPr/>
        </p:nvPicPr>
        <p:blipFill>
          <a:blip r:embed="rId4" cstate="print"/>
          <a:srcRect/>
          <a:stretch>
            <a:fillRect/>
          </a:stretch>
        </p:blipFill>
        <p:spPr bwMode="auto">
          <a:xfrm>
            <a:off x="4356100" y="4171950"/>
            <a:ext cx="4724400" cy="264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6"/>
          <p:cNvPicPr>
            <a:picLocks noChangeAspect="1" noChangeArrowheads="1"/>
          </p:cNvPicPr>
          <p:nvPr/>
        </p:nvPicPr>
        <p:blipFill>
          <a:blip r:embed="rId3" cstate="print"/>
          <a:srcRect b="16075"/>
          <a:stretch>
            <a:fillRect/>
          </a:stretch>
        </p:blipFill>
        <p:spPr bwMode="auto">
          <a:xfrm>
            <a:off x="4932363" y="2205038"/>
            <a:ext cx="3384550" cy="1217612"/>
          </a:xfrm>
          <a:prstGeom prst="rect">
            <a:avLst/>
          </a:prstGeom>
          <a:noFill/>
          <a:ln w="9525">
            <a:noFill/>
            <a:miter lim="800000"/>
            <a:headEnd/>
            <a:tailEnd/>
          </a:ln>
          <a:effectLst/>
        </p:spPr>
      </p:pic>
      <p:pic>
        <p:nvPicPr>
          <p:cNvPr id="39939" name="Picture 7"/>
          <p:cNvPicPr>
            <a:picLocks noChangeAspect="1" noChangeArrowheads="1"/>
          </p:cNvPicPr>
          <p:nvPr/>
        </p:nvPicPr>
        <p:blipFill>
          <a:blip r:embed="rId4" cstate="print"/>
          <a:srcRect b="15701"/>
          <a:stretch>
            <a:fillRect/>
          </a:stretch>
        </p:blipFill>
        <p:spPr bwMode="auto">
          <a:xfrm>
            <a:off x="1403350" y="5046663"/>
            <a:ext cx="3167063" cy="1179512"/>
          </a:xfrm>
          <a:prstGeom prst="rect">
            <a:avLst/>
          </a:prstGeom>
          <a:noFill/>
          <a:ln w="9525">
            <a:noFill/>
            <a:miter lim="800000"/>
            <a:headEnd/>
            <a:tailEnd/>
          </a:ln>
          <a:effectLst/>
        </p:spPr>
      </p:pic>
      <p:sp>
        <p:nvSpPr>
          <p:cNvPr id="39940" name="Rectangle 8"/>
          <p:cNvSpPr>
            <a:spLocks noChangeArrowheads="1"/>
          </p:cNvSpPr>
          <p:nvPr/>
        </p:nvSpPr>
        <p:spPr bwMode="auto">
          <a:xfrm>
            <a:off x="1425575" y="285750"/>
            <a:ext cx="6640513" cy="1127125"/>
          </a:xfrm>
          <a:prstGeom prst="rect">
            <a:avLst/>
          </a:prstGeom>
          <a:noFill/>
          <a:ln w="12700">
            <a:noFill/>
            <a:miter lim="800000"/>
            <a:headEnd type="none" w="sm" len="sm"/>
            <a:tailEnd type="none" w="sm" len="sm"/>
          </a:ln>
          <a:effectLst/>
        </p:spPr>
        <p:txBody>
          <a:bodyPr wrap="none" anchor="ctr">
            <a:spAutoFit/>
          </a:bodyPr>
          <a:lstStyle/>
          <a:p>
            <a:pPr algn="ctr"/>
            <a:r>
              <a:rPr lang="en-US" b="1">
                <a:latin typeface="Arial" charset="0"/>
              </a:rPr>
              <a:t>Multi-area</a:t>
            </a:r>
            <a:r>
              <a:rPr lang="en-US">
                <a:latin typeface="Arial" charset="0"/>
              </a:rPr>
              <a:t> a</a:t>
            </a:r>
            <a:r>
              <a:rPr lang="en-US" b="1">
                <a:latin typeface="Arial" charset="0"/>
              </a:rPr>
              <a:t>pplication based on</a:t>
            </a:r>
          </a:p>
          <a:p>
            <a:pPr algn="ctr"/>
            <a:r>
              <a:rPr lang="en-US" b="1">
                <a:latin typeface="Arial" charset="0"/>
              </a:rPr>
              <a:t> online model estimates</a:t>
            </a:r>
          </a:p>
        </p:txBody>
      </p:sp>
      <p:sp>
        <p:nvSpPr>
          <p:cNvPr id="39941" name="Rectangle 9"/>
          <p:cNvSpPr>
            <a:spLocks noChangeArrowheads="1"/>
          </p:cNvSpPr>
          <p:nvPr/>
        </p:nvSpPr>
        <p:spPr bwMode="auto">
          <a:xfrm>
            <a:off x="4140200" y="1773238"/>
            <a:ext cx="4500563" cy="366712"/>
          </a:xfrm>
          <a:prstGeom prst="rect">
            <a:avLst/>
          </a:prstGeom>
          <a:noFill/>
          <a:ln w="12700">
            <a:noFill/>
            <a:miter lim="800000"/>
            <a:headEnd type="none" w="sm" len="sm"/>
            <a:tailEnd type="none" w="sm" len="sm"/>
          </a:ln>
          <a:effectLst/>
        </p:spPr>
        <p:txBody>
          <a:bodyPr anchor="ctr">
            <a:spAutoFit/>
          </a:bodyPr>
          <a:lstStyle/>
          <a:p>
            <a:pPr algn="ctr"/>
            <a:r>
              <a:rPr lang="en-US" sz="1800"/>
              <a:t>UI methodology results for NO</a:t>
            </a:r>
            <a:r>
              <a:rPr lang="en-US" sz="1800" baseline="-25000"/>
              <a:t>2</a:t>
            </a:r>
            <a:endParaRPr lang="el-GR" sz="1800"/>
          </a:p>
        </p:txBody>
      </p:sp>
      <p:sp>
        <p:nvSpPr>
          <p:cNvPr id="39942" name="Rectangle 10"/>
          <p:cNvSpPr>
            <a:spLocks noChangeArrowheads="1"/>
          </p:cNvSpPr>
          <p:nvPr/>
        </p:nvSpPr>
        <p:spPr bwMode="auto">
          <a:xfrm>
            <a:off x="755650" y="4652963"/>
            <a:ext cx="4500563" cy="366712"/>
          </a:xfrm>
          <a:prstGeom prst="rect">
            <a:avLst/>
          </a:prstGeom>
          <a:noFill/>
          <a:ln w="12700">
            <a:noFill/>
            <a:miter lim="800000"/>
            <a:headEnd type="none" w="sm" len="sm"/>
            <a:tailEnd type="none" w="sm" len="sm"/>
          </a:ln>
          <a:effectLst/>
        </p:spPr>
        <p:txBody>
          <a:bodyPr anchor="ctr">
            <a:spAutoFit/>
          </a:bodyPr>
          <a:lstStyle/>
          <a:p>
            <a:pPr algn="ctr"/>
            <a:r>
              <a:rPr lang="en-US" sz="1800"/>
              <a:t>UI methodology results for PM</a:t>
            </a:r>
            <a:r>
              <a:rPr lang="en-US" sz="1800" baseline="-25000"/>
              <a:t>10</a:t>
            </a:r>
            <a:endParaRPr lang="el-GR" sz="1800"/>
          </a:p>
        </p:txBody>
      </p:sp>
      <p:pic>
        <p:nvPicPr>
          <p:cNvPr id="39948" name="Picture 12"/>
          <p:cNvPicPr>
            <a:picLocks noChangeAspect="1" noChangeArrowheads="1"/>
          </p:cNvPicPr>
          <p:nvPr/>
        </p:nvPicPr>
        <p:blipFill>
          <a:blip r:embed="rId5" cstate="print"/>
          <a:srcRect/>
          <a:stretch>
            <a:fillRect/>
          </a:stretch>
        </p:blipFill>
        <p:spPr bwMode="auto">
          <a:xfrm>
            <a:off x="4678363" y="4048125"/>
            <a:ext cx="4464050" cy="2809875"/>
          </a:xfrm>
          <a:prstGeom prst="rect">
            <a:avLst/>
          </a:prstGeom>
          <a:noFill/>
          <a:ln w="9525">
            <a:noFill/>
            <a:miter lim="800000"/>
            <a:headEnd/>
            <a:tailEnd/>
          </a:ln>
          <a:effectLst/>
        </p:spPr>
      </p:pic>
      <p:pic>
        <p:nvPicPr>
          <p:cNvPr id="39949" name="Picture 13"/>
          <p:cNvPicPr>
            <a:picLocks noChangeAspect="1" noChangeArrowheads="1"/>
          </p:cNvPicPr>
          <p:nvPr/>
        </p:nvPicPr>
        <p:blipFill>
          <a:blip r:embed="rId6" cstate="print"/>
          <a:srcRect/>
          <a:stretch>
            <a:fillRect/>
          </a:stretch>
        </p:blipFill>
        <p:spPr bwMode="auto">
          <a:xfrm>
            <a:off x="38100" y="1287463"/>
            <a:ext cx="4787900" cy="2720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216076" y="444699"/>
            <a:ext cx="2799164" cy="615553"/>
          </a:xfrm>
          <a:prstGeom prst="rect">
            <a:avLst/>
          </a:prstGeom>
          <a:noFill/>
          <a:ln w="12700">
            <a:noFill/>
            <a:miter lim="800000"/>
            <a:headEnd type="none" w="sm" len="sm"/>
            <a:tailEnd type="none" w="sm" len="sm"/>
          </a:ln>
          <a:effectLst/>
        </p:spPr>
        <p:txBody>
          <a:bodyPr wrap="none" anchor="ctr">
            <a:spAutoFit/>
          </a:bodyPr>
          <a:lstStyle/>
          <a:p>
            <a:pPr algn="ctr"/>
            <a:r>
              <a:rPr lang="en-US" b="1" dirty="0" smtClean="0">
                <a:latin typeface="Arial" charset="0"/>
              </a:rPr>
              <a:t>Conclusions</a:t>
            </a:r>
            <a:endParaRPr lang="en-US" b="1" dirty="0">
              <a:latin typeface="Arial" charset="0"/>
            </a:endParaRPr>
          </a:p>
        </p:txBody>
      </p:sp>
      <p:sp>
        <p:nvSpPr>
          <p:cNvPr id="31747" name="Rectangle 4"/>
          <p:cNvSpPr>
            <a:spLocks noChangeArrowheads="1"/>
          </p:cNvSpPr>
          <p:nvPr/>
        </p:nvSpPr>
        <p:spPr bwMode="auto">
          <a:xfrm>
            <a:off x="539750" y="1647299"/>
            <a:ext cx="8280400" cy="3785652"/>
          </a:xfrm>
          <a:prstGeom prst="rect">
            <a:avLst/>
          </a:prstGeom>
          <a:noFill/>
          <a:ln w="12700">
            <a:noFill/>
            <a:miter lim="800000"/>
            <a:headEnd type="none" w="sm" len="sm"/>
            <a:tailEnd type="none" w="sm" len="sm"/>
          </a:ln>
          <a:effectLst/>
        </p:spPr>
        <p:txBody>
          <a:bodyPr anchor="ctr">
            <a:spAutoFit/>
          </a:bodyPr>
          <a:lstStyle/>
          <a:p>
            <a:pPr algn="just">
              <a:buFont typeface="Wingdings" pitchFamily="2" charset="2"/>
              <a:buChar char="Ø"/>
            </a:pPr>
            <a:r>
              <a:rPr lang="en-US" sz="2400" dirty="0"/>
              <a:t> </a:t>
            </a:r>
            <a:r>
              <a:rPr lang="en-US" sz="2400" dirty="0" smtClean="0"/>
              <a:t>Estimates for the urban </a:t>
            </a:r>
            <a:r>
              <a:rPr lang="en-US" sz="2400" dirty="0"/>
              <a:t>concentrations </a:t>
            </a:r>
            <a:r>
              <a:rPr lang="en-US" sz="2400" dirty="0" smtClean="0"/>
              <a:t>using the UI methodology are found to be in </a:t>
            </a:r>
            <a:r>
              <a:rPr lang="en-US" sz="2400" dirty="0"/>
              <a:t>good agreement with the observed values both for NO</a:t>
            </a:r>
            <a:r>
              <a:rPr lang="en-US" sz="2400" baseline="-25000" dirty="0"/>
              <a:t>2</a:t>
            </a:r>
            <a:r>
              <a:rPr lang="en-US" sz="2400" dirty="0"/>
              <a:t> and PM</a:t>
            </a:r>
            <a:r>
              <a:rPr lang="en-US" sz="2400" baseline="-25000" dirty="0"/>
              <a:t>10</a:t>
            </a:r>
            <a:r>
              <a:rPr lang="en-US" sz="2400" dirty="0"/>
              <a:t>.</a:t>
            </a:r>
          </a:p>
          <a:p>
            <a:pPr algn="just">
              <a:buFont typeface="Wingdings" pitchFamily="2" charset="2"/>
              <a:buChar char="Ø"/>
            </a:pPr>
            <a:endParaRPr lang="en-US" sz="2400" dirty="0"/>
          </a:p>
          <a:p>
            <a:pPr algn="just">
              <a:buFont typeface="Wingdings" pitchFamily="2" charset="2"/>
              <a:buChar char="Ø"/>
            </a:pPr>
            <a:r>
              <a:rPr lang="en-US" sz="2400" dirty="0"/>
              <a:t> </a:t>
            </a:r>
            <a:r>
              <a:rPr lang="en-US" sz="2400" dirty="0" smtClean="0"/>
              <a:t>Using WRF-</a:t>
            </a:r>
            <a:r>
              <a:rPr lang="en-US" sz="2400" dirty="0" err="1" smtClean="0"/>
              <a:t>chem</a:t>
            </a:r>
            <a:r>
              <a:rPr lang="en-US" sz="2400" dirty="0" smtClean="0"/>
              <a:t> results for both the baseline scenario (without any feedbacks) and the one taking into account only the direct aerosol effect, urban concentrations were estimated using the UI methodology. Statistical analysis of the obtained results shows a slights superiority of the second scenario.</a:t>
            </a:r>
            <a:endParaRPr lang="en-US" sz="2400" dirty="0"/>
          </a:p>
          <a:p>
            <a:pPr algn="just">
              <a:buFont typeface="Wingdings" pitchFamily="2" charset="2"/>
              <a:buChar char="Ø"/>
            </a:pP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3352800" y="371475"/>
            <a:ext cx="2509838" cy="609600"/>
          </a:xfrm>
          <a:prstGeom prst="rect">
            <a:avLst/>
          </a:prstGeom>
          <a:noFill/>
          <a:ln w="12700">
            <a:noFill/>
            <a:miter lim="800000"/>
            <a:headEnd type="none" w="sm" len="sm"/>
            <a:tailEnd type="none" w="sm" len="sm"/>
          </a:ln>
          <a:effectLst/>
        </p:spPr>
        <p:txBody>
          <a:bodyPr wrap="none" anchor="ctr">
            <a:spAutoFit/>
          </a:bodyPr>
          <a:lstStyle/>
          <a:p>
            <a:pPr algn="ctr"/>
            <a:r>
              <a:rPr lang="en-US" b="1">
                <a:latin typeface="Arial" charset="0"/>
              </a:rPr>
              <a:t>References</a:t>
            </a:r>
          </a:p>
        </p:txBody>
      </p:sp>
      <p:sp>
        <p:nvSpPr>
          <p:cNvPr id="40963" name="Rectangle 3"/>
          <p:cNvSpPr>
            <a:spLocks noChangeArrowheads="1"/>
          </p:cNvSpPr>
          <p:nvPr/>
        </p:nvSpPr>
        <p:spPr bwMode="auto">
          <a:xfrm>
            <a:off x="179388" y="1593850"/>
            <a:ext cx="8785225" cy="4749800"/>
          </a:xfrm>
          <a:prstGeom prst="rect">
            <a:avLst/>
          </a:prstGeom>
          <a:noFill/>
          <a:ln w="12700">
            <a:noFill/>
            <a:miter lim="800000"/>
            <a:headEnd type="none" w="sm" len="sm"/>
            <a:tailEnd type="none" w="sm" len="sm"/>
          </a:ln>
          <a:effectLst/>
        </p:spPr>
        <p:txBody>
          <a:bodyPr anchor="ctr">
            <a:spAutoFit/>
          </a:bodyPr>
          <a:lstStyle/>
          <a:p>
            <a:pPr algn="just">
              <a:lnSpc>
                <a:spcPct val="85000"/>
              </a:lnSpc>
              <a:tabLst>
                <a:tab pos="323850" algn="l"/>
                <a:tab pos="2794000" algn="ctr"/>
              </a:tabLst>
            </a:pPr>
            <a:r>
              <a:rPr lang="en-GB" sz="2000">
                <a:ea typeface="Calibri" pitchFamily="34" charset="0"/>
                <a:cs typeface="Times New Roman" pitchFamily="18" charset="0"/>
              </a:rPr>
              <a:t>Airbase, European Air Quality Database. [online] Available at: </a:t>
            </a:r>
            <a:r>
              <a:rPr lang="en-GB" sz="2000">
                <a:ea typeface="Calibri" pitchFamily="34" charset="0"/>
                <a:cs typeface="Times New Roman" pitchFamily="18" charset="0"/>
                <a:hlinkClick r:id="rId2"/>
              </a:rPr>
              <a:t>http://www.eea.europa.eu/themes/air/airbase</a:t>
            </a:r>
            <a:r>
              <a:rPr lang="en-GB" sz="2000">
                <a:ea typeface="Calibri" pitchFamily="34" charset="0"/>
                <a:cs typeface="Times New Roman" pitchFamily="18" charset="0"/>
              </a:rPr>
              <a:t>.</a:t>
            </a:r>
          </a:p>
          <a:p>
            <a:pPr algn="just">
              <a:lnSpc>
                <a:spcPct val="85000"/>
              </a:lnSpc>
              <a:tabLst>
                <a:tab pos="323850" algn="l"/>
                <a:tab pos="2794000" algn="ctr"/>
              </a:tabLst>
            </a:pPr>
            <a:endParaRPr lang="en-GB" sz="2000">
              <a:ea typeface="Calibri" pitchFamily="34" charset="0"/>
              <a:cs typeface="Times New Roman" pitchFamily="18" charset="0"/>
            </a:endParaRPr>
          </a:p>
          <a:p>
            <a:pPr algn="just">
              <a:lnSpc>
                <a:spcPct val="85000"/>
              </a:lnSpc>
              <a:tabLst>
                <a:tab pos="323850" algn="l"/>
                <a:tab pos="2794000" algn="ctr"/>
              </a:tabLst>
            </a:pPr>
            <a:r>
              <a:rPr lang="en-GB" sz="2000">
                <a:ea typeface="Calibri" pitchFamily="34" charset="0"/>
                <a:cs typeface="Times New Roman" pitchFamily="18" charset="0"/>
              </a:rPr>
              <a:t>Kukkonen, J., Olsson, T., Schultz, D. M., Baklanov, A., Klein, T., Miranda, A. I., Monteiro, A., Hirtl, M., Tarvainen, V., Boy, M., Peuch, V.-H., Poupkou, A., Kioutsioukis, I., Finardi, S., Sofiev, M., Sokhi, R., Lehtinen, K. E. J., Karatzas, K., San José, R., Astitha, M., Kallos, G., Schaap, M., Reimer, E., Jakobs, H., and Eben, K.: A review of operational, regional-scale, chemical weather forecasting models in Europe, Atmos. Chem. Phys., 12, 1-87, doi:10.5194/acp-12-1-2012, 2012.</a:t>
            </a:r>
          </a:p>
          <a:p>
            <a:pPr algn="just">
              <a:lnSpc>
                <a:spcPct val="85000"/>
              </a:lnSpc>
              <a:tabLst>
                <a:tab pos="323850" algn="l"/>
                <a:tab pos="2794000" algn="ctr"/>
              </a:tabLst>
            </a:pPr>
            <a:endParaRPr lang="en-GB" sz="2000">
              <a:ea typeface="Calibri" pitchFamily="34" charset="0"/>
              <a:cs typeface="Times New Roman" pitchFamily="18" charset="0"/>
            </a:endParaRPr>
          </a:p>
          <a:p>
            <a:pPr algn="just">
              <a:lnSpc>
                <a:spcPct val="85000"/>
              </a:lnSpc>
              <a:tabLst>
                <a:tab pos="323850" algn="l"/>
                <a:tab pos="2794000" algn="ctr"/>
              </a:tabLst>
            </a:pPr>
            <a:r>
              <a:rPr lang="en-GB" sz="2000">
                <a:ea typeface="Calibri" pitchFamily="34" charset="0"/>
                <a:cs typeface="Times New Roman" pitchFamily="18" charset="0"/>
              </a:rPr>
              <a:t>Moussiopoulos, N., Douros, J., Tsegas, G., Chourdakis,</a:t>
            </a:r>
            <a:r>
              <a:rPr lang="en-GB" sz="2000" baseline="30000">
                <a:ea typeface="Calibri" pitchFamily="34" charset="0"/>
                <a:cs typeface="Times New Roman" pitchFamily="18" charset="0"/>
              </a:rPr>
              <a:t> </a:t>
            </a:r>
            <a:r>
              <a:rPr lang="en-GB" sz="2000">
                <a:ea typeface="Calibri" pitchFamily="34" charset="0"/>
                <a:cs typeface="Times New Roman" pitchFamily="18" charset="0"/>
              </a:rPr>
              <a:t>E. and Ortiz, S.T., 2011. An approach for determining urban concentration increments. 14th Conference on Harmonisation within Atmospheric Dispersion Modelling for Regulatory Purposes – 2-6 October 2011, Kos, Greece.</a:t>
            </a:r>
          </a:p>
          <a:p>
            <a:pPr algn="just">
              <a:lnSpc>
                <a:spcPct val="85000"/>
              </a:lnSpc>
              <a:tabLst>
                <a:tab pos="323850" algn="l"/>
                <a:tab pos="2794000" algn="ctr"/>
              </a:tabLst>
            </a:pPr>
            <a:endParaRPr lang="en-GB" sz="2000">
              <a:ea typeface="Calibri" pitchFamily="34" charset="0"/>
              <a:cs typeface="Times New Roman" pitchFamily="18" charset="0"/>
            </a:endParaRPr>
          </a:p>
          <a:p>
            <a:pPr algn="just">
              <a:lnSpc>
                <a:spcPct val="85000"/>
              </a:lnSpc>
              <a:tabLst>
                <a:tab pos="323850" algn="l"/>
                <a:tab pos="2794000" algn="ctr"/>
              </a:tabLst>
            </a:pPr>
            <a:r>
              <a:rPr lang="en-GB" sz="2000">
                <a:ea typeface="Calibri" pitchFamily="34" charset="0"/>
                <a:cs typeface="Times New Roman" pitchFamily="18" charset="0"/>
              </a:rPr>
              <a:t>Skamarock, W. C., J. B. Klemp, J. Dudhia, D. O. Gill, D. M. Barker, M. Duda, X.-Y. Huang, W. Wang and J. G. Powers. A Description of the Advanced Research WRF Version 3, NCAR Technical Note, 2008.</a:t>
            </a:r>
            <a:endParaRPr lang="en-US" sz="2000">
              <a:ea typeface="Calibri"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139700"/>
            <a:ext cx="9144000" cy="7408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idx="4294967295"/>
          </p:nvPr>
        </p:nvSpPr>
        <p:spPr>
          <a:xfrm>
            <a:off x="1187450" y="190500"/>
            <a:ext cx="7834313" cy="935038"/>
          </a:xfrm>
          <a:solidFill>
            <a:schemeClr val="bg1"/>
          </a:solidFill>
        </p:spPr>
        <p:txBody>
          <a:bodyPr lIns="91440" tIns="45720" rIns="91440" bIns="45720"/>
          <a:lstStyle/>
          <a:p>
            <a:pPr eaLnBrk="1" hangingPunct="1"/>
            <a:r>
              <a:rPr lang="en-GB" altLang="da-DK" sz="3600" b="1" smtClean="0">
                <a:latin typeface="Arial" charset="0"/>
              </a:rPr>
              <a:t>COST Action ES1004 EuMetChem</a:t>
            </a:r>
          </a:p>
        </p:txBody>
      </p:sp>
      <p:sp>
        <p:nvSpPr>
          <p:cNvPr id="6147" name="Rectangle 6"/>
          <p:cNvSpPr>
            <a:spLocks noChangeArrowheads="1"/>
          </p:cNvSpPr>
          <p:nvPr/>
        </p:nvSpPr>
        <p:spPr bwMode="auto">
          <a:xfrm>
            <a:off x="1792288" y="4000500"/>
            <a:ext cx="2005012" cy="215900"/>
          </a:xfrm>
          <a:prstGeom prst="rect">
            <a:avLst/>
          </a:prstGeom>
          <a:noFill/>
          <a:ln w="9525">
            <a:noFill/>
            <a:miter lim="800000"/>
            <a:headEnd/>
            <a:tailEnd/>
          </a:ln>
        </p:spPr>
        <p:txBody>
          <a:bodyPr wrap="none" anchor="ctr">
            <a:spAutoFit/>
          </a:bodyPr>
          <a:lstStyle/>
          <a:p>
            <a:pPr eaLnBrk="1" hangingPunct="1"/>
            <a:r>
              <a:rPr lang="en-GB" altLang="da-DK" sz="800" i="1">
                <a:solidFill>
                  <a:srgbClr val="000000"/>
                </a:solidFill>
                <a:latin typeface="Arial" charset="0"/>
                <a:cs typeface="Arial" charset="0"/>
              </a:rPr>
              <a:t>Base map: © 2004-2009 schulbilder.org</a:t>
            </a:r>
            <a:endParaRPr lang="de-DE" altLang="da-DK" sz="800" i="1">
              <a:solidFill>
                <a:srgbClr val="000000"/>
              </a:solidFill>
              <a:latin typeface="Arial" charset="0"/>
              <a:cs typeface="Arial" charset="0"/>
            </a:endParaRPr>
          </a:p>
        </p:txBody>
      </p:sp>
      <p:sp>
        <p:nvSpPr>
          <p:cNvPr id="6148" name="Textfeld 2"/>
          <p:cNvSpPr txBox="1">
            <a:spLocks noChangeArrowheads="1"/>
          </p:cNvSpPr>
          <p:nvPr/>
        </p:nvSpPr>
        <p:spPr bwMode="auto">
          <a:xfrm>
            <a:off x="179512" y="4437112"/>
            <a:ext cx="3482975" cy="1477962"/>
          </a:xfrm>
          <a:prstGeom prst="rect">
            <a:avLst/>
          </a:prstGeom>
          <a:solidFill>
            <a:schemeClr val="accent2"/>
          </a:solidFill>
          <a:ln w="9525">
            <a:noFill/>
            <a:miter lim="800000"/>
            <a:headEnd/>
            <a:tailEnd/>
          </a:ln>
        </p:spPr>
        <p:txBody>
          <a:bodyPr>
            <a:spAutoFit/>
          </a:bodyPr>
          <a:lstStyle/>
          <a:p>
            <a:pPr eaLnBrk="1" hangingPunct="1"/>
            <a:r>
              <a:rPr lang="en-GB" altLang="da-DK" sz="1800" b="1" dirty="0">
                <a:solidFill>
                  <a:srgbClr val="FF0000"/>
                </a:solidFill>
                <a:latin typeface="Arial" charset="0"/>
                <a:cs typeface="Arial" charset="0"/>
              </a:rPr>
              <a:t>23 COST countries</a:t>
            </a:r>
          </a:p>
          <a:p>
            <a:pPr eaLnBrk="1" hangingPunct="1"/>
            <a:r>
              <a:rPr lang="en-GB" altLang="da-DK" sz="1800" b="1" dirty="0">
                <a:solidFill>
                  <a:srgbClr val="FFC000"/>
                </a:solidFill>
                <a:latin typeface="Arial" charset="0"/>
                <a:cs typeface="Arial" charset="0"/>
              </a:rPr>
              <a:t>4 COST neighbour countries</a:t>
            </a:r>
          </a:p>
          <a:p>
            <a:pPr eaLnBrk="1" hangingPunct="1"/>
            <a:r>
              <a:rPr lang="en-GB" altLang="da-DK" sz="1800" b="1" dirty="0">
                <a:solidFill>
                  <a:srgbClr val="FFC000"/>
                </a:solidFill>
                <a:latin typeface="Arial" charset="0"/>
                <a:cs typeface="Arial" charset="0"/>
              </a:rPr>
              <a:t>2 COST partner countries</a:t>
            </a:r>
          </a:p>
          <a:p>
            <a:pPr eaLnBrk="1" hangingPunct="1"/>
            <a:r>
              <a:rPr lang="en-GB" altLang="da-DK" sz="1800" b="1" dirty="0">
                <a:solidFill>
                  <a:srgbClr val="FFC000"/>
                </a:solidFill>
                <a:latin typeface="Arial" charset="0"/>
                <a:cs typeface="Arial" charset="0"/>
              </a:rPr>
              <a:t>3 EU institutions</a:t>
            </a:r>
          </a:p>
          <a:p>
            <a:pPr eaLnBrk="1" hangingPunct="1"/>
            <a:r>
              <a:rPr lang="en-GB" altLang="da-DK" sz="1800" b="1" dirty="0">
                <a:solidFill>
                  <a:srgbClr val="0070C0"/>
                </a:solidFill>
                <a:latin typeface="Arial" charset="0"/>
                <a:cs typeface="Arial" charset="0"/>
              </a:rPr>
              <a:t>18 online models analysed =&gt; </a:t>
            </a:r>
          </a:p>
        </p:txBody>
      </p:sp>
      <p:pic>
        <p:nvPicPr>
          <p:cNvPr id="6149" name="Picture 40"/>
          <p:cNvPicPr>
            <a:picLocks noChangeAspect="1" noChangeArrowheads="1"/>
          </p:cNvPicPr>
          <p:nvPr/>
        </p:nvPicPr>
        <p:blipFill>
          <a:blip r:embed="rId3" cstate="print"/>
          <a:srcRect/>
          <a:stretch>
            <a:fillRect/>
          </a:stretch>
        </p:blipFill>
        <p:spPr bwMode="auto">
          <a:xfrm>
            <a:off x="5935663" y="1223963"/>
            <a:ext cx="3208337" cy="1863725"/>
          </a:xfrm>
          <a:prstGeom prst="rect">
            <a:avLst/>
          </a:prstGeom>
          <a:noFill/>
          <a:ln w="9525">
            <a:noFill/>
            <a:miter lim="800000"/>
            <a:headEnd/>
            <a:tailEnd/>
          </a:ln>
        </p:spPr>
      </p:pic>
      <p:pic>
        <p:nvPicPr>
          <p:cNvPr id="6150" name="Picture 41"/>
          <p:cNvPicPr>
            <a:picLocks noChangeAspect="1" noChangeArrowheads="1"/>
          </p:cNvPicPr>
          <p:nvPr/>
        </p:nvPicPr>
        <p:blipFill>
          <a:blip r:embed="rId4" cstate="print"/>
          <a:srcRect/>
          <a:stretch>
            <a:fillRect/>
          </a:stretch>
        </p:blipFill>
        <p:spPr bwMode="auto">
          <a:xfrm>
            <a:off x="3175" y="1125538"/>
            <a:ext cx="5622925" cy="2852737"/>
          </a:xfrm>
          <a:prstGeom prst="rect">
            <a:avLst/>
          </a:prstGeom>
          <a:noFill/>
          <a:ln w="9525">
            <a:noFill/>
            <a:miter lim="800000"/>
            <a:headEnd/>
            <a:tailEnd/>
          </a:ln>
        </p:spPr>
      </p:pic>
      <p:pic>
        <p:nvPicPr>
          <p:cNvPr id="6151" name="Picture 39"/>
          <p:cNvPicPr>
            <a:picLocks noChangeAspect="1" noChangeArrowheads="1"/>
          </p:cNvPicPr>
          <p:nvPr/>
        </p:nvPicPr>
        <p:blipFill>
          <a:blip r:embed="rId5" cstate="print"/>
          <a:srcRect/>
          <a:stretch>
            <a:fillRect/>
          </a:stretch>
        </p:blipFill>
        <p:spPr bwMode="auto">
          <a:xfrm>
            <a:off x="3810000" y="3284538"/>
            <a:ext cx="5335588" cy="3087687"/>
          </a:xfrm>
          <a:prstGeom prst="rect">
            <a:avLst/>
          </a:prstGeom>
          <a:noFill/>
          <a:ln w="9525">
            <a:solidFill>
              <a:schemeClr val="tx1"/>
            </a:solidFill>
            <a:miter lim="800000"/>
            <a:headEnd/>
            <a:tailEnd/>
          </a:ln>
        </p:spPr>
      </p:pic>
      <p:sp>
        <p:nvSpPr>
          <p:cNvPr id="2" name="Oval 1"/>
          <p:cNvSpPr/>
          <p:nvPr/>
        </p:nvSpPr>
        <p:spPr>
          <a:xfrm>
            <a:off x="684213" y="1557338"/>
            <a:ext cx="44450" cy="44450"/>
          </a:xfrm>
          <a:prstGeom prst="ellipse">
            <a:avLst/>
          </a:prstGeom>
          <a:solidFill>
            <a:srgbClr val="FFFF00"/>
          </a:solid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1800">
              <a:solidFill>
                <a:prstClr val="white"/>
              </a:solidFill>
            </a:endParaRPr>
          </a:p>
        </p:txBody>
      </p:sp>
      <p:sp>
        <p:nvSpPr>
          <p:cNvPr id="9" name="Oval 8"/>
          <p:cNvSpPr/>
          <p:nvPr/>
        </p:nvSpPr>
        <p:spPr>
          <a:xfrm>
            <a:off x="1258888" y="3429000"/>
            <a:ext cx="68262" cy="52388"/>
          </a:xfrm>
          <a:prstGeom prst="ellipse">
            <a:avLst/>
          </a:prstGeom>
          <a:solidFill>
            <a:srgbClr val="FFFF00"/>
          </a:solid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1800">
              <a:solidFill>
                <a:prstClr val="white"/>
              </a:solidFill>
            </a:endParaRPr>
          </a:p>
        </p:txBody>
      </p:sp>
      <p:sp>
        <p:nvSpPr>
          <p:cNvPr id="10" name="TextBox 9"/>
          <p:cNvSpPr txBox="1"/>
          <p:nvPr/>
        </p:nvSpPr>
        <p:spPr>
          <a:xfrm>
            <a:off x="179512" y="6021288"/>
            <a:ext cx="3523016" cy="523220"/>
          </a:xfrm>
          <a:prstGeom prst="rect">
            <a:avLst/>
          </a:prstGeom>
          <a:noFill/>
        </p:spPr>
        <p:txBody>
          <a:bodyPr wrap="none" rtlCol="0">
            <a:spAutoFit/>
          </a:bodyPr>
          <a:lstStyle/>
          <a:p>
            <a:r>
              <a:rPr lang="en-US" sz="2800" b="1" dirty="0" smtClean="0"/>
              <a:t>www.eumetchem.info</a:t>
            </a:r>
            <a:endParaRPr lang="el-GR" sz="28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1181100" y="260350"/>
            <a:ext cx="7715250" cy="1143000"/>
          </a:xfrm>
        </p:spPr>
        <p:txBody>
          <a:bodyPr lIns="91440" tIns="45720" rIns="91440" bIns="45720"/>
          <a:lstStyle/>
          <a:p>
            <a:pPr algn="ctr" eaLnBrk="1" hangingPunct="1"/>
            <a:r>
              <a:rPr lang="en-CA" sz="4000" b="1" smtClean="0">
                <a:latin typeface="Arial" charset="0"/>
              </a:rPr>
              <a:t>AQMEII phase 2</a:t>
            </a:r>
            <a:endParaRPr lang="en-US" sz="4000" b="1" smtClean="0">
              <a:latin typeface="Arial" charset="0"/>
            </a:endParaRPr>
          </a:p>
        </p:txBody>
      </p:sp>
      <p:sp>
        <p:nvSpPr>
          <p:cNvPr id="8195" name="Content Placeholder 2"/>
          <p:cNvSpPr>
            <a:spLocks noGrp="1"/>
          </p:cNvSpPr>
          <p:nvPr>
            <p:ph idx="4294967295"/>
          </p:nvPr>
        </p:nvSpPr>
        <p:spPr>
          <a:xfrm>
            <a:off x="539750" y="1474788"/>
            <a:ext cx="8208963" cy="4114800"/>
          </a:xfrm>
        </p:spPr>
        <p:txBody>
          <a:bodyPr lIns="91440" tIns="45720" rIns="91440" bIns="45720"/>
          <a:lstStyle/>
          <a:p>
            <a:pPr marL="287338" indent="-287338" eaLnBrk="1" hangingPunct="1"/>
            <a:r>
              <a:rPr lang="en-CA" sz="2400" dirty="0" smtClean="0">
                <a:latin typeface="Calibri" pitchFamily="34" charset="0"/>
              </a:rPr>
              <a:t>Closely linked to the COST ES1004 action is the AQMEII (Air-Quality Model Evaluation International Initiative) phase 2, which attempts </a:t>
            </a:r>
            <a:r>
              <a:rPr lang="en-US" sz="2400" dirty="0" smtClean="0">
                <a:latin typeface="Calibri" pitchFamily="34" charset="0"/>
              </a:rPr>
              <a:t>to address policy-relevant questions such as:</a:t>
            </a:r>
          </a:p>
          <a:p>
            <a:pPr marL="765175" lvl="1" indent="-287338" eaLnBrk="1" hangingPunct="1"/>
            <a:r>
              <a:rPr lang="en-US" sz="2200" dirty="0" smtClean="0">
                <a:latin typeface="Calibri" pitchFamily="34" charset="0"/>
              </a:rPr>
              <a:t>Do current versions of coupled models accurately simulate aerosol-radiation feedback processes over North America and Europe?</a:t>
            </a:r>
          </a:p>
          <a:p>
            <a:pPr marL="765175" lvl="1" indent="-287338" eaLnBrk="1" hangingPunct="1"/>
            <a:r>
              <a:rPr lang="en-US" sz="2200" dirty="0" smtClean="0">
                <a:latin typeface="Calibri" pitchFamily="34" charset="0"/>
              </a:rPr>
              <a:t>How important are scale interactions in air quality and climate change studies?</a:t>
            </a:r>
          </a:p>
          <a:p>
            <a:pPr marL="287338" indent="-287338" eaLnBrk="1" hangingPunct="1"/>
            <a:r>
              <a:rPr lang="en-CA" sz="2400" dirty="0" smtClean="0">
                <a:latin typeface="Calibri" pitchFamily="34" charset="0"/>
              </a:rPr>
              <a:t>Some characteristics of the online model comparison:</a:t>
            </a:r>
          </a:p>
          <a:p>
            <a:pPr marL="765175" lvl="1" indent="-287338" eaLnBrk="1" hangingPunct="1"/>
            <a:r>
              <a:rPr lang="en-CA" sz="2200" dirty="0" smtClean="0">
                <a:latin typeface="Calibri" pitchFamily="34" charset="0"/>
              </a:rPr>
              <a:t>Model runs are performed with and without feedbacks</a:t>
            </a:r>
          </a:p>
          <a:p>
            <a:pPr marL="765175" lvl="1" indent="-287338" eaLnBrk="1" hangingPunct="1"/>
            <a:r>
              <a:rPr lang="en-CA" sz="2200" dirty="0" smtClean="0">
                <a:latin typeface="Calibri" pitchFamily="34" charset="0"/>
              </a:rPr>
              <a:t>Two year-long simulations (2006, 2010)</a:t>
            </a:r>
          </a:p>
          <a:p>
            <a:pPr marL="765175" lvl="1" indent="-287338" eaLnBrk="1" hangingPunct="1"/>
            <a:r>
              <a:rPr lang="en-CA" sz="2200" dirty="0" smtClean="0">
                <a:latin typeface="Calibri" pitchFamily="34" charset="0"/>
              </a:rPr>
              <a:t>Comparison to multiple data sources – quantitative evaluation of the impact of feedbacks on weather.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258888" y="260350"/>
            <a:ext cx="7510462" cy="720725"/>
          </a:xfrm>
        </p:spPr>
        <p:txBody>
          <a:bodyPr/>
          <a:lstStyle/>
          <a:p>
            <a:pPr algn="ctr" eaLnBrk="1" hangingPunct="1"/>
            <a:r>
              <a:rPr lang="en-US" sz="3400" b="1" dirty="0" smtClean="0">
                <a:solidFill>
                  <a:schemeClr val="tx1"/>
                </a:solidFill>
                <a:latin typeface="Arial" charset="0"/>
              </a:rPr>
              <a:t>UI methodology basics</a:t>
            </a:r>
            <a:endParaRPr lang="el-GR" sz="3400" b="1" dirty="0" smtClean="0">
              <a:solidFill>
                <a:schemeClr val="tx1"/>
              </a:solidFill>
              <a:latin typeface="Arial" charset="0"/>
            </a:endParaRPr>
          </a:p>
        </p:txBody>
      </p:sp>
      <p:sp>
        <p:nvSpPr>
          <p:cNvPr id="9219" name="AutoShape 3" descr="png&amp;filename=cityincr_coarse"/>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eaLnBrk="1" hangingPunct="1"/>
            <a:endParaRPr lang="el-GR" sz="1400">
              <a:latin typeface="Arial" charset="0"/>
            </a:endParaRPr>
          </a:p>
        </p:txBody>
      </p:sp>
      <p:sp>
        <p:nvSpPr>
          <p:cNvPr id="9220" name="AutoShape 4" descr="png&amp;filename=cityincr_coarse"/>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eaLnBrk="1" hangingPunct="1"/>
            <a:endParaRPr lang="el-GR" sz="1400">
              <a:latin typeface="Arial" charset="0"/>
            </a:endParaRPr>
          </a:p>
        </p:txBody>
      </p:sp>
      <p:pic>
        <p:nvPicPr>
          <p:cNvPr id="9221" name="Picture 5" descr="cityincr_coarse"/>
          <p:cNvPicPr>
            <a:picLocks noChangeAspect="1" noChangeArrowheads="1"/>
          </p:cNvPicPr>
          <p:nvPr/>
        </p:nvPicPr>
        <p:blipFill>
          <a:blip r:embed="rId3" cstate="print"/>
          <a:srcRect l="4921" t="6561" r="22145" b="6561"/>
          <a:stretch>
            <a:fillRect/>
          </a:stretch>
        </p:blipFill>
        <p:spPr bwMode="auto">
          <a:xfrm>
            <a:off x="4716463" y="3284538"/>
            <a:ext cx="3413125" cy="3049587"/>
          </a:xfrm>
          <a:prstGeom prst="rect">
            <a:avLst/>
          </a:prstGeom>
          <a:noFill/>
          <a:ln w="9525">
            <a:noFill/>
            <a:miter lim="800000"/>
            <a:headEnd/>
            <a:tailEnd/>
          </a:ln>
        </p:spPr>
      </p:pic>
      <p:pic>
        <p:nvPicPr>
          <p:cNvPr id="9222" name="Picture 6" descr="emep_land_cells"/>
          <p:cNvPicPr>
            <a:picLocks noChangeAspect="1" noChangeArrowheads="1"/>
          </p:cNvPicPr>
          <p:nvPr/>
        </p:nvPicPr>
        <p:blipFill>
          <a:blip r:embed="rId4" cstate="print">
            <a:lum contrast="28000"/>
          </a:blip>
          <a:srcRect l="10925" r="13878"/>
          <a:stretch>
            <a:fillRect/>
          </a:stretch>
        </p:blipFill>
        <p:spPr bwMode="auto">
          <a:xfrm>
            <a:off x="827088" y="1628775"/>
            <a:ext cx="3211512" cy="2527300"/>
          </a:xfrm>
          <a:prstGeom prst="rect">
            <a:avLst/>
          </a:prstGeom>
          <a:noFill/>
          <a:ln w="9525">
            <a:noFill/>
            <a:miter lim="800000"/>
            <a:headEnd/>
            <a:tailEnd/>
          </a:ln>
        </p:spPr>
      </p:pic>
      <p:sp>
        <p:nvSpPr>
          <p:cNvPr id="9223" name="Rectangle 7"/>
          <p:cNvSpPr>
            <a:spLocks noChangeArrowheads="1"/>
          </p:cNvSpPr>
          <p:nvPr/>
        </p:nvSpPr>
        <p:spPr bwMode="auto">
          <a:xfrm>
            <a:off x="1619250" y="2708275"/>
            <a:ext cx="144463" cy="141288"/>
          </a:xfrm>
          <a:prstGeom prst="rect">
            <a:avLst/>
          </a:prstGeom>
          <a:noFill/>
          <a:ln w="25400">
            <a:solidFill>
              <a:srgbClr val="FF0000"/>
            </a:solidFill>
            <a:miter lim="800000"/>
            <a:headEnd type="none" w="sm" len="sm"/>
            <a:tailEnd type="none" w="sm" len="sm"/>
          </a:ln>
        </p:spPr>
        <p:txBody>
          <a:bodyPr wrap="none" anchor="ctr"/>
          <a:lstStyle/>
          <a:p>
            <a:pPr eaLnBrk="1" hangingPunct="1"/>
            <a:endParaRPr lang="el-GR" sz="1400">
              <a:latin typeface="Arial" charset="0"/>
            </a:endParaRPr>
          </a:p>
        </p:txBody>
      </p:sp>
      <p:sp>
        <p:nvSpPr>
          <p:cNvPr id="9224" name="Line 8"/>
          <p:cNvSpPr>
            <a:spLocks noChangeShapeType="1"/>
          </p:cNvSpPr>
          <p:nvPr/>
        </p:nvSpPr>
        <p:spPr bwMode="auto">
          <a:xfrm flipH="1" flipV="1">
            <a:off x="1763713" y="2708275"/>
            <a:ext cx="3168650" cy="649288"/>
          </a:xfrm>
          <a:prstGeom prst="line">
            <a:avLst/>
          </a:prstGeom>
          <a:noFill/>
          <a:ln w="12700">
            <a:solidFill>
              <a:srgbClr val="969696"/>
            </a:solidFill>
            <a:round/>
            <a:headEnd type="none" w="sm" len="sm"/>
            <a:tailEnd type="none" w="sm" len="sm"/>
          </a:ln>
        </p:spPr>
        <p:txBody>
          <a:bodyPr/>
          <a:lstStyle/>
          <a:p>
            <a:endParaRPr lang="el-GR"/>
          </a:p>
        </p:txBody>
      </p:sp>
      <p:sp>
        <p:nvSpPr>
          <p:cNvPr id="9225" name="Line 9"/>
          <p:cNvSpPr>
            <a:spLocks noChangeShapeType="1"/>
          </p:cNvSpPr>
          <p:nvPr/>
        </p:nvSpPr>
        <p:spPr bwMode="auto">
          <a:xfrm>
            <a:off x="1763713" y="2852738"/>
            <a:ext cx="3168650" cy="3384550"/>
          </a:xfrm>
          <a:prstGeom prst="line">
            <a:avLst/>
          </a:prstGeom>
          <a:noFill/>
          <a:ln w="12700">
            <a:solidFill>
              <a:srgbClr val="969696"/>
            </a:solidFill>
            <a:round/>
            <a:headEnd type="none" w="sm" len="sm"/>
            <a:tailEnd type="none" w="sm" len="sm"/>
          </a:ln>
        </p:spPr>
        <p:txBody>
          <a:bodyPr/>
          <a:lstStyle/>
          <a:p>
            <a:endParaRPr lang="el-GR"/>
          </a:p>
        </p:txBody>
      </p:sp>
      <p:sp>
        <p:nvSpPr>
          <p:cNvPr id="9226" name="Line 10"/>
          <p:cNvSpPr>
            <a:spLocks noChangeShapeType="1"/>
          </p:cNvSpPr>
          <p:nvPr/>
        </p:nvSpPr>
        <p:spPr bwMode="auto">
          <a:xfrm flipV="1">
            <a:off x="3851275" y="4941888"/>
            <a:ext cx="2808288" cy="863600"/>
          </a:xfrm>
          <a:prstGeom prst="line">
            <a:avLst/>
          </a:prstGeom>
          <a:noFill/>
          <a:ln w="28575">
            <a:solidFill>
              <a:schemeClr val="tx1"/>
            </a:solidFill>
            <a:round/>
            <a:headEnd type="none" w="sm" len="sm"/>
            <a:tailEnd type="stealth" w="lg" len="lg"/>
          </a:ln>
        </p:spPr>
        <p:txBody>
          <a:bodyPr/>
          <a:lstStyle/>
          <a:p>
            <a:endParaRPr lang="el-GR"/>
          </a:p>
        </p:txBody>
      </p:sp>
      <p:sp>
        <p:nvSpPr>
          <p:cNvPr id="9227" name="Text Box 11"/>
          <p:cNvSpPr txBox="1">
            <a:spLocks noChangeArrowheads="1"/>
          </p:cNvSpPr>
          <p:nvPr/>
        </p:nvSpPr>
        <p:spPr bwMode="auto">
          <a:xfrm>
            <a:off x="323850" y="5013325"/>
            <a:ext cx="3527425" cy="1477963"/>
          </a:xfrm>
          <a:prstGeom prst="rect">
            <a:avLst/>
          </a:prstGeom>
          <a:noFill/>
          <a:ln w="12700">
            <a:solidFill>
              <a:schemeClr val="tx1"/>
            </a:solidFill>
            <a:miter lim="800000"/>
            <a:headEnd type="none" w="sm" len="sm"/>
            <a:tailEnd type="none" w="sm" len="sm"/>
          </a:ln>
        </p:spPr>
        <p:txBody>
          <a:bodyPr>
            <a:spAutoFit/>
          </a:bodyPr>
          <a:lstStyle/>
          <a:p>
            <a:pPr eaLnBrk="1" hangingPunct="1"/>
            <a:r>
              <a:rPr lang="en-US" sz="1800"/>
              <a:t>“Urban increments” can either</a:t>
            </a:r>
          </a:p>
          <a:p>
            <a:pPr eaLnBrk="1" hangingPunct="1"/>
            <a:r>
              <a:rPr lang="en-US" sz="1800"/>
              <a:t>refer to the increment in the urban fraction of each regional model cell or to the increment of a city as a whole.</a:t>
            </a:r>
            <a:endParaRPr lang="el-GR" sz="1800"/>
          </a:p>
        </p:txBody>
      </p:sp>
      <p:sp>
        <p:nvSpPr>
          <p:cNvPr id="9228" name="Text Box 12"/>
          <p:cNvSpPr txBox="1">
            <a:spLocks noChangeArrowheads="1"/>
          </p:cNvSpPr>
          <p:nvPr/>
        </p:nvSpPr>
        <p:spPr bwMode="auto">
          <a:xfrm>
            <a:off x="4211638" y="1846263"/>
            <a:ext cx="4787900" cy="1006475"/>
          </a:xfrm>
          <a:prstGeom prst="rect">
            <a:avLst/>
          </a:prstGeom>
          <a:noFill/>
          <a:ln w="12700">
            <a:noFill/>
            <a:miter lim="800000"/>
            <a:headEnd type="none" w="sm" len="sm"/>
            <a:tailEnd type="none" w="sm" len="sm"/>
          </a:ln>
        </p:spPr>
        <p:txBody>
          <a:bodyPr>
            <a:spAutoFit/>
          </a:bodyPr>
          <a:lstStyle/>
          <a:p>
            <a:pPr eaLnBrk="1" hangingPunct="1"/>
            <a:r>
              <a:rPr lang="en-US" sz="2000"/>
              <a:t>Starting from regional model results, can we provide estimates of  how much concentrations differ inside urban areas?</a:t>
            </a:r>
            <a:endParaRPr lang="el-GR" sz="200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258888" y="188913"/>
            <a:ext cx="7715250" cy="863600"/>
          </a:xfrm>
        </p:spPr>
        <p:txBody>
          <a:bodyPr/>
          <a:lstStyle/>
          <a:p>
            <a:pPr algn="ctr" eaLnBrk="1" hangingPunct="1"/>
            <a:r>
              <a:rPr lang="en-US" sz="3400" b="1" smtClean="0">
                <a:solidFill>
                  <a:schemeClr val="tx1"/>
                </a:solidFill>
                <a:latin typeface="Arial" charset="0"/>
              </a:rPr>
              <a:t>UI methodology basics</a:t>
            </a:r>
            <a:endParaRPr lang="el-GR" sz="3400" b="1" smtClean="0">
              <a:solidFill>
                <a:schemeClr val="tx1"/>
              </a:solidFill>
              <a:latin typeface="Arial" charset="0"/>
            </a:endParaRPr>
          </a:p>
        </p:txBody>
      </p:sp>
      <p:sp>
        <p:nvSpPr>
          <p:cNvPr id="52228" name="Text Box 4"/>
          <p:cNvSpPr txBox="1">
            <a:spLocks noChangeArrowheads="1"/>
          </p:cNvSpPr>
          <p:nvPr/>
        </p:nvSpPr>
        <p:spPr bwMode="auto">
          <a:xfrm>
            <a:off x="468313" y="1268413"/>
            <a:ext cx="5184775" cy="4613275"/>
          </a:xfrm>
          <a:prstGeom prst="rect">
            <a:avLst/>
          </a:prstGeom>
          <a:noFill/>
          <a:ln w="12700">
            <a:noFill/>
            <a:miter lim="800000"/>
            <a:headEnd type="none" w="sm" len="sm"/>
            <a:tailEnd type="none" w="sm" len="sm"/>
          </a:ln>
          <a:effectLst/>
        </p:spPr>
        <p:txBody>
          <a:bodyPr>
            <a:spAutoFit/>
          </a:bodyPr>
          <a:lstStyle>
            <a:lvl1pPr marL="361950" indent="-361950" algn="l" eaLnBrk="0" hangingPunct="0">
              <a:defRPr>
                <a:solidFill>
                  <a:schemeClr val="tx1"/>
                </a:solidFill>
                <a:latin typeface="Arial" panose="020B0604020202020204" pitchFamily="34" charset="0"/>
              </a:defRPr>
            </a:lvl1pPr>
            <a:lvl2pPr marL="817563" indent="-276225" algn="l" eaLnBrk="0" hangingPunct="0">
              <a:defRPr>
                <a:solidFill>
                  <a:schemeClr val="tx1"/>
                </a:solidFill>
                <a:latin typeface="Arial" panose="020B0604020202020204" pitchFamily="34" charset="0"/>
              </a:defRPr>
            </a:lvl2pPr>
            <a:lvl3pPr marL="1225550" indent="-228600" algn="l" eaLnBrk="0" hangingPunct="0">
              <a:defRPr>
                <a:solidFill>
                  <a:schemeClr val="tx1"/>
                </a:solidFill>
                <a:latin typeface="Arial" panose="020B0604020202020204" pitchFamily="34" charset="0"/>
              </a:defRPr>
            </a:lvl3pPr>
            <a:lvl4pPr marL="1633538"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buClr>
                <a:schemeClr val="tx2"/>
              </a:buClr>
              <a:buSzPct val="75000"/>
              <a:buFont typeface="Wingdings" panose="05000000000000000000" pitchFamily="2" charset="2"/>
              <a:buChar char="Ø"/>
              <a:defRPr/>
            </a:pPr>
            <a:endParaRPr lang="en-US" sz="2200" smtClean="0">
              <a:effectLst>
                <a:outerShdw blurRad="38100" dist="38100" dir="2700000" algn="tl">
                  <a:srgbClr val="000000"/>
                </a:outerShdw>
              </a:effectLst>
              <a:latin typeface="Calibri" panose="020F0502020204030204" pitchFamily="34" charset="0"/>
            </a:endParaRPr>
          </a:p>
          <a:p>
            <a:pPr>
              <a:lnSpc>
                <a:spcPct val="90000"/>
              </a:lnSpc>
              <a:spcBef>
                <a:spcPct val="20000"/>
              </a:spcBef>
              <a:spcAft>
                <a:spcPct val="20000"/>
              </a:spcAft>
              <a:buClr>
                <a:srgbClr val="3C0023"/>
              </a:buClr>
              <a:buSzPct val="75000"/>
              <a:buFont typeface="Wingdings" panose="05000000000000000000" pitchFamily="2" charset="2"/>
              <a:buChar char="Ø"/>
              <a:defRPr/>
            </a:pPr>
            <a:r>
              <a:rPr lang="en-GB" sz="2200" smtClean="0">
                <a:latin typeface="Calibri" panose="020F0502020204030204" pitchFamily="34" charset="0"/>
              </a:rPr>
              <a:t>Spatial sampling: Extract initial (sample) increments using either of two methods:</a:t>
            </a:r>
          </a:p>
          <a:p>
            <a:pPr lvl="1">
              <a:lnSpc>
                <a:spcPct val="90000"/>
              </a:lnSpc>
              <a:spcBef>
                <a:spcPct val="20000"/>
              </a:spcBef>
              <a:spcAft>
                <a:spcPct val="20000"/>
              </a:spcAft>
              <a:buClr>
                <a:srgbClr val="3C0023"/>
              </a:buClr>
              <a:buSzPct val="75000"/>
              <a:buFont typeface="Wingdings" panose="05000000000000000000" pitchFamily="2" charset="2"/>
              <a:buChar char="Ø"/>
              <a:defRPr/>
            </a:pPr>
            <a:r>
              <a:rPr lang="en-GB" sz="2200" smtClean="0">
                <a:latin typeface="Calibri" panose="020F0502020204030204" pitchFamily="34" charset="0"/>
              </a:rPr>
              <a:t>Measurement station pairs</a:t>
            </a:r>
          </a:p>
          <a:p>
            <a:pPr lvl="1">
              <a:lnSpc>
                <a:spcPct val="90000"/>
              </a:lnSpc>
              <a:spcBef>
                <a:spcPct val="20000"/>
              </a:spcBef>
              <a:spcAft>
                <a:spcPct val="20000"/>
              </a:spcAft>
              <a:buClr>
                <a:srgbClr val="3C0023"/>
              </a:buClr>
              <a:buSzPct val="75000"/>
              <a:buFont typeface="Wingdings" panose="05000000000000000000" pitchFamily="2" charset="2"/>
              <a:buChar char="Ø"/>
              <a:defRPr/>
            </a:pPr>
            <a:r>
              <a:rPr lang="en-GB" sz="2200" smtClean="0">
                <a:latin typeface="Calibri" panose="020F0502020204030204" pitchFamily="34" charset="0"/>
              </a:rPr>
              <a:t>Urban scale models</a:t>
            </a:r>
          </a:p>
          <a:p>
            <a:pPr>
              <a:lnSpc>
                <a:spcPct val="90000"/>
              </a:lnSpc>
              <a:spcBef>
                <a:spcPct val="20000"/>
              </a:spcBef>
              <a:spcAft>
                <a:spcPct val="20000"/>
              </a:spcAft>
              <a:buClr>
                <a:srgbClr val="3C0023"/>
              </a:buClr>
              <a:buSzPct val="75000"/>
              <a:buFont typeface="Wingdings" panose="05000000000000000000" pitchFamily="2" charset="2"/>
              <a:buChar char="Ø"/>
              <a:defRPr/>
            </a:pPr>
            <a:r>
              <a:rPr lang="en-GB" sz="2200" smtClean="0">
                <a:latin typeface="Calibri" panose="020F0502020204030204" pitchFamily="34" charset="0"/>
              </a:rPr>
              <a:t>Multiple regression analysis to formulate a functional relationship between urban increments and emissions, city size and meteorological variables (wind speed, stability, etc.) </a:t>
            </a:r>
          </a:p>
          <a:p>
            <a:pPr>
              <a:lnSpc>
                <a:spcPct val="90000"/>
              </a:lnSpc>
              <a:spcBef>
                <a:spcPct val="20000"/>
              </a:spcBef>
              <a:spcAft>
                <a:spcPct val="20000"/>
              </a:spcAft>
              <a:buClr>
                <a:srgbClr val="3C0023"/>
              </a:buClr>
              <a:buSzPct val="75000"/>
              <a:buFont typeface="Wingdings" panose="05000000000000000000" pitchFamily="2" charset="2"/>
              <a:buChar char="Ø"/>
              <a:defRPr/>
            </a:pPr>
            <a:r>
              <a:rPr lang="en-GB" sz="2200" smtClean="0">
                <a:latin typeface="Calibri" panose="020F0502020204030204" pitchFamily="34" charset="0"/>
              </a:rPr>
              <a:t>Generalisation: Use functional relationship to estimate urban increment on cities across Europe</a:t>
            </a:r>
          </a:p>
        </p:txBody>
      </p:sp>
      <p:grpSp>
        <p:nvGrpSpPr>
          <p:cNvPr id="11268" name="Group 6"/>
          <p:cNvGrpSpPr>
            <a:grpSpLocks/>
          </p:cNvGrpSpPr>
          <p:nvPr/>
        </p:nvGrpSpPr>
        <p:grpSpPr bwMode="auto">
          <a:xfrm>
            <a:off x="5803900" y="1628775"/>
            <a:ext cx="3340100" cy="3324225"/>
            <a:chOff x="2434" y="1785"/>
            <a:chExt cx="2104" cy="2094"/>
          </a:xfrm>
        </p:grpSpPr>
        <p:sp>
          <p:nvSpPr>
            <p:cNvPr id="11270" name="Line 7"/>
            <p:cNvSpPr>
              <a:spLocks noChangeShapeType="1"/>
            </p:cNvSpPr>
            <p:nvPr/>
          </p:nvSpPr>
          <p:spPr bwMode="auto">
            <a:xfrm rot="19234270" flipV="1">
              <a:off x="2434" y="2394"/>
              <a:ext cx="1315" cy="0"/>
            </a:xfrm>
            <a:prstGeom prst="line">
              <a:avLst/>
            </a:prstGeom>
            <a:noFill/>
            <a:ln w="11113">
              <a:solidFill>
                <a:srgbClr val="000000"/>
              </a:solidFill>
              <a:round/>
              <a:headEnd/>
              <a:tailEnd/>
            </a:ln>
          </p:spPr>
          <p:txBody>
            <a:bodyPr/>
            <a:lstStyle/>
            <a:p>
              <a:endParaRPr lang="el-GR"/>
            </a:p>
          </p:txBody>
        </p:sp>
        <p:sp>
          <p:nvSpPr>
            <p:cNvPr id="11271" name="Line 8"/>
            <p:cNvSpPr>
              <a:spLocks noChangeShapeType="1"/>
            </p:cNvSpPr>
            <p:nvPr/>
          </p:nvSpPr>
          <p:spPr bwMode="auto">
            <a:xfrm rot="-2365730">
              <a:off x="3177" y="3290"/>
              <a:ext cx="1361" cy="0"/>
            </a:xfrm>
            <a:prstGeom prst="line">
              <a:avLst/>
            </a:prstGeom>
            <a:noFill/>
            <a:ln w="11113">
              <a:solidFill>
                <a:srgbClr val="000000"/>
              </a:solidFill>
              <a:round/>
              <a:headEnd/>
              <a:tailEnd/>
            </a:ln>
          </p:spPr>
          <p:txBody>
            <a:bodyPr/>
            <a:lstStyle/>
            <a:p>
              <a:endParaRPr lang="el-GR"/>
            </a:p>
          </p:txBody>
        </p:sp>
        <p:sp>
          <p:nvSpPr>
            <p:cNvPr id="11272" name="Line 9"/>
            <p:cNvSpPr>
              <a:spLocks noChangeShapeType="1"/>
            </p:cNvSpPr>
            <p:nvPr/>
          </p:nvSpPr>
          <p:spPr bwMode="auto">
            <a:xfrm rot="19234270" flipH="1">
              <a:off x="2978" y="2563"/>
              <a:ext cx="0" cy="1316"/>
            </a:xfrm>
            <a:prstGeom prst="line">
              <a:avLst/>
            </a:prstGeom>
            <a:noFill/>
            <a:ln w="11113">
              <a:solidFill>
                <a:srgbClr val="000000"/>
              </a:solidFill>
              <a:round/>
              <a:headEnd/>
              <a:tailEnd/>
            </a:ln>
          </p:spPr>
          <p:txBody>
            <a:bodyPr/>
            <a:lstStyle/>
            <a:p>
              <a:endParaRPr lang="el-GR"/>
            </a:p>
          </p:txBody>
        </p:sp>
        <p:grpSp>
          <p:nvGrpSpPr>
            <p:cNvPr id="11273" name="Group 10"/>
            <p:cNvGrpSpPr>
              <a:grpSpLocks/>
            </p:cNvGrpSpPr>
            <p:nvPr/>
          </p:nvGrpSpPr>
          <p:grpSpPr bwMode="auto">
            <a:xfrm rot="-600000">
              <a:off x="3183" y="2571"/>
              <a:ext cx="598" cy="584"/>
              <a:chOff x="2048" y="2127"/>
              <a:chExt cx="734" cy="630"/>
            </a:xfrm>
          </p:grpSpPr>
          <p:sp>
            <p:nvSpPr>
              <p:cNvPr id="11281" name="Freeform 11"/>
              <p:cNvSpPr>
                <a:spLocks/>
              </p:cNvSpPr>
              <p:nvPr/>
            </p:nvSpPr>
            <p:spPr bwMode="auto">
              <a:xfrm>
                <a:off x="2048" y="2127"/>
                <a:ext cx="734" cy="630"/>
              </a:xfrm>
              <a:custGeom>
                <a:avLst/>
                <a:gdLst>
                  <a:gd name="T0" fmla="*/ 28 w 7466"/>
                  <a:gd name="T1" fmla="*/ 0 h 6408"/>
                  <a:gd name="T2" fmla="*/ 20 w 7466"/>
                  <a:gd name="T3" fmla="*/ 5 h 6408"/>
                  <a:gd name="T4" fmla="*/ 14 w 7466"/>
                  <a:gd name="T5" fmla="*/ 11 h 6408"/>
                  <a:gd name="T6" fmla="*/ 11 w 7466"/>
                  <a:gd name="T7" fmla="*/ 14 h 6408"/>
                  <a:gd name="T8" fmla="*/ 8 w 7466"/>
                  <a:gd name="T9" fmla="*/ 17 h 6408"/>
                  <a:gd name="T10" fmla="*/ 4 w 7466"/>
                  <a:gd name="T11" fmla="*/ 26 h 6408"/>
                  <a:gd name="T12" fmla="*/ 2 w 7466"/>
                  <a:gd name="T13" fmla="*/ 36 h 6408"/>
                  <a:gd name="T14" fmla="*/ 1 w 7466"/>
                  <a:gd name="T15" fmla="*/ 38 h 6408"/>
                  <a:gd name="T16" fmla="*/ 1 w 7466"/>
                  <a:gd name="T17" fmla="*/ 39 h 6408"/>
                  <a:gd name="T18" fmla="*/ 0 w 7466"/>
                  <a:gd name="T19" fmla="*/ 41 h 6408"/>
                  <a:gd name="T20" fmla="*/ 0 w 7466"/>
                  <a:gd name="T21" fmla="*/ 45 h 6408"/>
                  <a:gd name="T22" fmla="*/ 10 w 7466"/>
                  <a:gd name="T23" fmla="*/ 50 h 6408"/>
                  <a:gd name="T24" fmla="*/ 17 w 7466"/>
                  <a:gd name="T25" fmla="*/ 53 h 6408"/>
                  <a:gd name="T26" fmla="*/ 39 w 7466"/>
                  <a:gd name="T27" fmla="*/ 55 h 6408"/>
                  <a:gd name="T28" fmla="*/ 43 w 7466"/>
                  <a:gd name="T29" fmla="*/ 58 h 6408"/>
                  <a:gd name="T30" fmla="*/ 45 w 7466"/>
                  <a:gd name="T31" fmla="*/ 58 h 6408"/>
                  <a:gd name="T32" fmla="*/ 47 w 7466"/>
                  <a:gd name="T33" fmla="*/ 60 h 6408"/>
                  <a:gd name="T34" fmla="*/ 48 w 7466"/>
                  <a:gd name="T35" fmla="*/ 61 h 6408"/>
                  <a:gd name="T36" fmla="*/ 49 w 7466"/>
                  <a:gd name="T37" fmla="*/ 62 h 6408"/>
                  <a:gd name="T38" fmla="*/ 66 w 7466"/>
                  <a:gd name="T39" fmla="*/ 56 h 6408"/>
                  <a:gd name="T40" fmla="*/ 69 w 7466"/>
                  <a:gd name="T41" fmla="*/ 54 h 6408"/>
                  <a:gd name="T42" fmla="*/ 72 w 7466"/>
                  <a:gd name="T43" fmla="*/ 47 h 6408"/>
                  <a:gd name="T44" fmla="*/ 70 w 7466"/>
                  <a:gd name="T45" fmla="*/ 34 h 6408"/>
                  <a:gd name="T46" fmla="*/ 66 w 7466"/>
                  <a:gd name="T47" fmla="*/ 24 h 6408"/>
                  <a:gd name="T48" fmla="*/ 64 w 7466"/>
                  <a:gd name="T49" fmla="*/ 17 h 6408"/>
                  <a:gd name="T50" fmla="*/ 56 w 7466"/>
                  <a:gd name="T51" fmla="*/ 9 h 6408"/>
                  <a:gd name="T52" fmla="*/ 44 w 7466"/>
                  <a:gd name="T53" fmla="*/ 5 h 6408"/>
                  <a:gd name="T54" fmla="*/ 38 w 7466"/>
                  <a:gd name="T55" fmla="*/ 4 h 6408"/>
                  <a:gd name="T56" fmla="*/ 28 w 7466"/>
                  <a:gd name="T57" fmla="*/ 0 h 640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66"/>
                  <a:gd name="T88" fmla="*/ 0 h 6408"/>
                  <a:gd name="T89" fmla="*/ 7466 w 7466"/>
                  <a:gd name="T90" fmla="*/ 6408 h 640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66" h="6408">
                    <a:moveTo>
                      <a:pt x="2874" y="0"/>
                    </a:moveTo>
                    <a:cubicBezTo>
                      <a:pt x="2461" y="61"/>
                      <a:pt x="2384" y="297"/>
                      <a:pt x="2048" y="463"/>
                    </a:cubicBezTo>
                    <a:cubicBezTo>
                      <a:pt x="1894" y="694"/>
                      <a:pt x="1679" y="925"/>
                      <a:pt x="1453" y="1090"/>
                    </a:cubicBezTo>
                    <a:cubicBezTo>
                      <a:pt x="1365" y="1261"/>
                      <a:pt x="1255" y="1321"/>
                      <a:pt x="1123" y="1454"/>
                    </a:cubicBezTo>
                    <a:cubicBezTo>
                      <a:pt x="1041" y="1536"/>
                      <a:pt x="930" y="1685"/>
                      <a:pt x="859" y="1784"/>
                    </a:cubicBezTo>
                    <a:cubicBezTo>
                      <a:pt x="754" y="2103"/>
                      <a:pt x="545" y="2373"/>
                      <a:pt x="462" y="2709"/>
                    </a:cubicBezTo>
                    <a:cubicBezTo>
                      <a:pt x="380" y="3034"/>
                      <a:pt x="314" y="3402"/>
                      <a:pt x="165" y="3700"/>
                    </a:cubicBezTo>
                    <a:cubicBezTo>
                      <a:pt x="154" y="3777"/>
                      <a:pt x="154" y="3854"/>
                      <a:pt x="132" y="3931"/>
                    </a:cubicBezTo>
                    <a:cubicBezTo>
                      <a:pt x="121" y="3970"/>
                      <a:pt x="77" y="3992"/>
                      <a:pt x="66" y="4030"/>
                    </a:cubicBezTo>
                    <a:cubicBezTo>
                      <a:pt x="33" y="4113"/>
                      <a:pt x="0" y="4294"/>
                      <a:pt x="0" y="4294"/>
                    </a:cubicBezTo>
                    <a:cubicBezTo>
                      <a:pt x="11" y="4404"/>
                      <a:pt x="11" y="4515"/>
                      <a:pt x="33" y="4625"/>
                    </a:cubicBezTo>
                    <a:cubicBezTo>
                      <a:pt x="110" y="4988"/>
                      <a:pt x="754" y="5049"/>
                      <a:pt x="1024" y="5153"/>
                    </a:cubicBezTo>
                    <a:cubicBezTo>
                      <a:pt x="1266" y="5247"/>
                      <a:pt x="1509" y="5362"/>
                      <a:pt x="1751" y="5451"/>
                    </a:cubicBezTo>
                    <a:cubicBezTo>
                      <a:pt x="2439" y="5698"/>
                      <a:pt x="3392" y="5632"/>
                      <a:pt x="4064" y="5649"/>
                    </a:cubicBezTo>
                    <a:cubicBezTo>
                      <a:pt x="4256" y="5715"/>
                      <a:pt x="4344" y="5830"/>
                      <a:pt x="4493" y="5946"/>
                    </a:cubicBezTo>
                    <a:cubicBezTo>
                      <a:pt x="4543" y="5985"/>
                      <a:pt x="4603" y="6012"/>
                      <a:pt x="4658" y="6045"/>
                    </a:cubicBezTo>
                    <a:cubicBezTo>
                      <a:pt x="4724" y="6089"/>
                      <a:pt x="4856" y="6177"/>
                      <a:pt x="4856" y="6177"/>
                    </a:cubicBezTo>
                    <a:cubicBezTo>
                      <a:pt x="4878" y="6210"/>
                      <a:pt x="4895" y="6249"/>
                      <a:pt x="4923" y="6276"/>
                    </a:cubicBezTo>
                    <a:cubicBezTo>
                      <a:pt x="4983" y="6326"/>
                      <a:pt x="5121" y="6408"/>
                      <a:pt x="5121" y="6408"/>
                    </a:cubicBezTo>
                    <a:cubicBezTo>
                      <a:pt x="5859" y="6359"/>
                      <a:pt x="6272" y="6216"/>
                      <a:pt x="6872" y="5814"/>
                    </a:cubicBezTo>
                    <a:cubicBezTo>
                      <a:pt x="6965" y="5748"/>
                      <a:pt x="7031" y="5720"/>
                      <a:pt x="7103" y="5616"/>
                    </a:cubicBezTo>
                    <a:cubicBezTo>
                      <a:pt x="7274" y="5379"/>
                      <a:pt x="7340" y="5142"/>
                      <a:pt x="7466" y="4889"/>
                    </a:cubicBezTo>
                    <a:cubicBezTo>
                      <a:pt x="7433" y="4360"/>
                      <a:pt x="7301" y="3975"/>
                      <a:pt x="7202" y="3469"/>
                    </a:cubicBezTo>
                    <a:cubicBezTo>
                      <a:pt x="7131" y="3105"/>
                      <a:pt x="7065" y="2764"/>
                      <a:pt x="6872" y="2445"/>
                    </a:cubicBezTo>
                    <a:cubicBezTo>
                      <a:pt x="6828" y="2219"/>
                      <a:pt x="6745" y="1971"/>
                      <a:pt x="6607" y="1784"/>
                    </a:cubicBezTo>
                    <a:cubicBezTo>
                      <a:pt x="6514" y="1498"/>
                      <a:pt x="6079" y="991"/>
                      <a:pt x="5782" y="892"/>
                    </a:cubicBezTo>
                    <a:cubicBezTo>
                      <a:pt x="5473" y="644"/>
                      <a:pt x="4983" y="551"/>
                      <a:pt x="4592" y="496"/>
                    </a:cubicBezTo>
                    <a:cubicBezTo>
                      <a:pt x="4366" y="419"/>
                      <a:pt x="4135" y="391"/>
                      <a:pt x="3898" y="363"/>
                    </a:cubicBezTo>
                    <a:cubicBezTo>
                      <a:pt x="3551" y="248"/>
                      <a:pt x="3232" y="88"/>
                      <a:pt x="2874" y="0"/>
                    </a:cubicBezTo>
                  </a:path>
                </a:pathLst>
              </a:custGeom>
              <a:pattFill prst="wdDnDiag">
                <a:fgClr>
                  <a:srgbClr val="000104"/>
                </a:fgClr>
                <a:bgClr>
                  <a:srgbClr val="FFFFFF"/>
                </a:bgClr>
              </a:pattFill>
              <a:ln w="0">
                <a:solidFill>
                  <a:srgbClr val="000000"/>
                </a:solidFill>
                <a:round/>
                <a:headEnd/>
                <a:tailEnd/>
              </a:ln>
            </p:spPr>
            <p:txBody>
              <a:bodyPr/>
              <a:lstStyle/>
              <a:p>
                <a:endParaRPr lang="el-GR"/>
              </a:p>
            </p:txBody>
          </p:sp>
          <p:sp>
            <p:nvSpPr>
              <p:cNvPr id="11282" name="Freeform 12"/>
              <p:cNvSpPr>
                <a:spLocks/>
              </p:cNvSpPr>
              <p:nvPr/>
            </p:nvSpPr>
            <p:spPr bwMode="auto">
              <a:xfrm>
                <a:off x="2048" y="2127"/>
                <a:ext cx="734" cy="630"/>
              </a:xfrm>
              <a:custGeom>
                <a:avLst/>
                <a:gdLst>
                  <a:gd name="T0" fmla="*/ 283 w 734"/>
                  <a:gd name="T1" fmla="*/ 0 h 630"/>
                  <a:gd name="T2" fmla="*/ 201 w 734"/>
                  <a:gd name="T3" fmla="*/ 45 h 630"/>
                  <a:gd name="T4" fmla="*/ 143 w 734"/>
                  <a:gd name="T5" fmla="*/ 107 h 630"/>
                  <a:gd name="T6" fmla="*/ 111 w 734"/>
                  <a:gd name="T7" fmla="*/ 143 h 630"/>
                  <a:gd name="T8" fmla="*/ 85 w 734"/>
                  <a:gd name="T9" fmla="*/ 175 h 630"/>
                  <a:gd name="T10" fmla="*/ 46 w 734"/>
                  <a:gd name="T11" fmla="*/ 266 h 630"/>
                  <a:gd name="T12" fmla="*/ 16 w 734"/>
                  <a:gd name="T13" fmla="*/ 364 h 630"/>
                  <a:gd name="T14" fmla="*/ 13 w 734"/>
                  <a:gd name="T15" fmla="*/ 386 h 630"/>
                  <a:gd name="T16" fmla="*/ 7 w 734"/>
                  <a:gd name="T17" fmla="*/ 396 h 630"/>
                  <a:gd name="T18" fmla="*/ 0 w 734"/>
                  <a:gd name="T19" fmla="*/ 422 h 630"/>
                  <a:gd name="T20" fmla="*/ 3 w 734"/>
                  <a:gd name="T21" fmla="*/ 455 h 630"/>
                  <a:gd name="T22" fmla="*/ 101 w 734"/>
                  <a:gd name="T23" fmla="*/ 507 h 630"/>
                  <a:gd name="T24" fmla="*/ 172 w 734"/>
                  <a:gd name="T25" fmla="*/ 536 h 630"/>
                  <a:gd name="T26" fmla="*/ 400 w 734"/>
                  <a:gd name="T27" fmla="*/ 555 h 630"/>
                  <a:gd name="T28" fmla="*/ 442 w 734"/>
                  <a:gd name="T29" fmla="*/ 584 h 630"/>
                  <a:gd name="T30" fmla="*/ 458 w 734"/>
                  <a:gd name="T31" fmla="*/ 594 h 630"/>
                  <a:gd name="T32" fmla="*/ 478 w 734"/>
                  <a:gd name="T33" fmla="*/ 607 h 630"/>
                  <a:gd name="T34" fmla="*/ 484 w 734"/>
                  <a:gd name="T35" fmla="*/ 617 h 630"/>
                  <a:gd name="T36" fmla="*/ 504 w 734"/>
                  <a:gd name="T37" fmla="*/ 630 h 630"/>
                  <a:gd name="T38" fmla="*/ 676 w 734"/>
                  <a:gd name="T39" fmla="*/ 572 h 630"/>
                  <a:gd name="T40" fmla="*/ 698 w 734"/>
                  <a:gd name="T41" fmla="*/ 552 h 630"/>
                  <a:gd name="T42" fmla="*/ 734 w 734"/>
                  <a:gd name="T43" fmla="*/ 481 h 630"/>
                  <a:gd name="T44" fmla="*/ 708 w 734"/>
                  <a:gd name="T45" fmla="*/ 341 h 630"/>
                  <a:gd name="T46" fmla="*/ 676 w 734"/>
                  <a:gd name="T47" fmla="*/ 240 h 630"/>
                  <a:gd name="T48" fmla="*/ 650 w 734"/>
                  <a:gd name="T49" fmla="*/ 175 h 630"/>
                  <a:gd name="T50" fmla="*/ 569 w 734"/>
                  <a:gd name="T51" fmla="*/ 88 h 630"/>
                  <a:gd name="T52" fmla="*/ 452 w 734"/>
                  <a:gd name="T53" fmla="*/ 49 h 630"/>
                  <a:gd name="T54" fmla="*/ 383 w 734"/>
                  <a:gd name="T55" fmla="*/ 36 h 630"/>
                  <a:gd name="T56" fmla="*/ 283 w 734"/>
                  <a:gd name="T57" fmla="*/ 0 h 6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34"/>
                  <a:gd name="T88" fmla="*/ 0 h 630"/>
                  <a:gd name="T89" fmla="*/ 734 w 734"/>
                  <a:gd name="T90" fmla="*/ 630 h 6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34" h="630">
                    <a:moveTo>
                      <a:pt x="283" y="0"/>
                    </a:moveTo>
                    <a:cubicBezTo>
                      <a:pt x="242" y="6"/>
                      <a:pt x="235" y="29"/>
                      <a:pt x="201" y="45"/>
                    </a:cubicBezTo>
                    <a:cubicBezTo>
                      <a:pt x="186" y="68"/>
                      <a:pt x="165" y="91"/>
                      <a:pt x="143" y="107"/>
                    </a:cubicBezTo>
                    <a:cubicBezTo>
                      <a:pt x="134" y="124"/>
                      <a:pt x="124" y="130"/>
                      <a:pt x="111" y="143"/>
                    </a:cubicBezTo>
                    <a:cubicBezTo>
                      <a:pt x="102" y="151"/>
                      <a:pt x="92" y="166"/>
                      <a:pt x="85" y="175"/>
                    </a:cubicBezTo>
                    <a:cubicBezTo>
                      <a:pt x="74" y="207"/>
                      <a:pt x="54" y="233"/>
                      <a:pt x="46" y="266"/>
                    </a:cubicBezTo>
                    <a:cubicBezTo>
                      <a:pt x="38" y="298"/>
                      <a:pt x="31" y="334"/>
                      <a:pt x="16" y="364"/>
                    </a:cubicBezTo>
                    <a:cubicBezTo>
                      <a:pt x="15" y="371"/>
                      <a:pt x="15" y="379"/>
                      <a:pt x="13" y="386"/>
                    </a:cubicBezTo>
                    <a:cubicBezTo>
                      <a:pt x="12" y="390"/>
                      <a:pt x="8" y="392"/>
                      <a:pt x="7" y="396"/>
                    </a:cubicBezTo>
                    <a:cubicBezTo>
                      <a:pt x="3" y="404"/>
                      <a:pt x="0" y="422"/>
                      <a:pt x="0" y="422"/>
                    </a:cubicBezTo>
                    <a:cubicBezTo>
                      <a:pt x="1" y="433"/>
                      <a:pt x="1" y="444"/>
                      <a:pt x="3" y="455"/>
                    </a:cubicBezTo>
                    <a:cubicBezTo>
                      <a:pt x="11" y="490"/>
                      <a:pt x="74" y="496"/>
                      <a:pt x="101" y="507"/>
                    </a:cubicBezTo>
                    <a:cubicBezTo>
                      <a:pt x="125" y="516"/>
                      <a:pt x="149" y="527"/>
                      <a:pt x="172" y="536"/>
                    </a:cubicBezTo>
                    <a:cubicBezTo>
                      <a:pt x="240" y="560"/>
                      <a:pt x="334" y="554"/>
                      <a:pt x="400" y="555"/>
                    </a:cubicBezTo>
                    <a:cubicBezTo>
                      <a:pt x="419" y="562"/>
                      <a:pt x="427" y="573"/>
                      <a:pt x="442" y="584"/>
                    </a:cubicBezTo>
                    <a:cubicBezTo>
                      <a:pt x="447" y="588"/>
                      <a:pt x="453" y="591"/>
                      <a:pt x="458" y="594"/>
                    </a:cubicBezTo>
                    <a:cubicBezTo>
                      <a:pt x="465" y="599"/>
                      <a:pt x="478" y="607"/>
                      <a:pt x="478" y="607"/>
                    </a:cubicBezTo>
                    <a:cubicBezTo>
                      <a:pt x="480" y="610"/>
                      <a:pt x="481" y="614"/>
                      <a:pt x="484" y="617"/>
                    </a:cubicBezTo>
                    <a:cubicBezTo>
                      <a:pt x="490" y="622"/>
                      <a:pt x="504" y="630"/>
                      <a:pt x="504" y="630"/>
                    </a:cubicBezTo>
                    <a:cubicBezTo>
                      <a:pt x="576" y="625"/>
                      <a:pt x="617" y="611"/>
                      <a:pt x="676" y="572"/>
                    </a:cubicBezTo>
                    <a:cubicBezTo>
                      <a:pt x="685" y="565"/>
                      <a:pt x="691" y="562"/>
                      <a:pt x="698" y="552"/>
                    </a:cubicBezTo>
                    <a:cubicBezTo>
                      <a:pt x="715" y="529"/>
                      <a:pt x="722" y="505"/>
                      <a:pt x="734" y="481"/>
                    </a:cubicBezTo>
                    <a:cubicBezTo>
                      <a:pt x="731" y="429"/>
                      <a:pt x="718" y="391"/>
                      <a:pt x="708" y="341"/>
                    </a:cubicBezTo>
                    <a:cubicBezTo>
                      <a:pt x="701" y="305"/>
                      <a:pt x="695" y="272"/>
                      <a:pt x="676" y="240"/>
                    </a:cubicBezTo>
                    <a:cubicBezTo>
                      <a:pt x="671" y="218"/>
                      <a:pt x="663" y="194"/>
                      <a:pt x="650" y="175"/>
                    </a:cubicBezTo>
                    <a:cubicBezTo>
                      <a:pt x="640" y="147"/>
                      <a:pt x="598" y="97"/>
                      <a:pt x="569" y="88"/>
                    </a:cubicBezTo>
                    <a:cubicBezTo>
                      <a:pt x="538" y="63"/>
                      <a:pt x="490" y="54"/>
                      <a:pt x="452" y="49"/>
                    </a:cubicBezTo>
                    <a:cubicBezTo>
                      <a:pt x="429" y="41"/>
                      <a:pt x="407" y="38"/>
                      <a:pt x="383" y="36"/>
                    </a:cubicBezTo>
                    <a:cubicBezTo>
                      <a:pt x="349" y="24"/>
                      <a:pt x="318" y="9"/>
                      <a:pt x="283" y="0"/>
                    </a:cubicBezTo>
                  </a:path>
                </a:pathLst>
              </a:custGeom>
              <a:pattFill prst="dkHorz">
                <a:fgClr>
                  <a:srgbClr val="000104"/>
                </a:fgClr>
                <a:bgClr>
                  <a:srgbClr val="FFFFFF"/>
                </a:bgClr>
              </a:pattFill>
              <a:ln w="8001" cap="rnd">
                <a:solidFill>
                  <a:srgbClr val="000000"/>
                </a:solidFill>
                <a:round/>
                <a:headEnd/>
                <a:tailEnd/>
              </a:ln>
            </p:spPr>
            <p:txBody>
              <a:bodyPr/>
              <a:lstStyle/>
              <a:p>
                <a:endParaRPr lang="el-GR"/>
              </a:p>
            </p:txBody>
          </p:sp>
        </p:grpSp>
        <p:sp>
          <p:nvSpPr>
            <p:cNvPr id="11274" name="Line 13"/>
            <p:cNvSpPr>
              <a:spLocks noChangeShapeType="1"/>
            </p:cNvSpPr>
            <p:nvPr/>
          </p:nvSpPr>
          <p:spPr bwMode="auto">
            <a:xfrm rot="-2365730">
              <a:off x="3924" y="1785"/>
              <a:ext cx="0" cy="1315"/>
            </a:xfrm>
            <a:prstGeom prst="line">
              <a:avLst/>
            </a:prstGeom>
            <a:noFill/>
            <a:ln w="11113">
              <a:solidFill>
                <a:srgbClr val="000000"/>
              </a:solidFill>
              <a:round/>
              <a:headEnd/>
              <a:tailEnd/>
            </a:ln>
          </p:spPr>
          <p:txBody>
            <a:bodyPr/>
            <a:lstStyle/>
            <a:p>
              <a:endParaRPr lang="el-GR"/>
            </a:p>
          </p:txBody>
        </p:sp>
        <p:sp>
          <p:nvSpPr>
            <p:cNvPr id="11275" name="Line 14"/>
            <p:cNvSpPr>
              <a:spLocks noChangeShapeType="1"/>
            </p:cNvSpPr>
            <p:nvPr/>
          </p:nvSpPr>
          <p:spPr bwMode="auto">
            <a:xfrm rot="-2365730">
              <a:off x="3434" y="2189"/>
              <a:ext cx="0" cy="1316"/>
            </a:xfrm>
            <a:prstGeom prst="line">
              <a:avLst/>
            </a:prstGeom>
            <a:noFill/>
            <a:ln w="11113">
              <a:solidFill>
                <a:srgbClr val="000000"/>
              </a:solidFill>
              <a:round/>
              <a:headEnd/>
              <a:tailEnd/>
            </a:ln>
          </p:spPr>
          <p:txBody>
            <a:bodyPr/>
            <a:lstStyle/>
            <a:p>
              <a:endParaRPr lang="el-GR"/>
            </a:p>
          </p:txBody>
        </p:sp>
        <p:sp>
          <p:nvSpPr>
            <p:cNvPr id="11276" name="Line 15"/>
            <p:cNvSpPr>
              <a:spLocks noChangeShapeType="1"/>
            </p:cNvSpPr>
            <p:nvPr/>
          </p:nvSpPr>
          <p:spPr bwMode="auto">
            <a:xfrm rot="-2365730">
              <a:off x="2808" y="2850"/>
              <a:ext cx="1315" cy="0"/>
            </a:xfrm>
            <a:prstGeom prst="line">
              <a:avLst/>
            </a:prstGeom>
            <a:noFill/>
            <a:ln w="11113">
              <a:solidFill>
                <a:srgbClr val="000000"/>
              </a:solidFill>
              <a:round/>
              <a:headEnd/>
              <a:tailEnd/>
            </a:ln>
          </p:spPr>
          <p:txBody>
            <a:bodyPr/>
            <a:lstStyle/>
            <a:p>
              <a:endParaRPr lang="el-GR"/>
            </a:p>
          </p:txBody>
        </p:sp>
        <p:sp>
          <p:nvSpPr>
            <p:cNvPr id="11277" name="Oval 16"/>
            <p:cNvSpPr>
              <a:spLocks noChangeArrowheads="1"/>
            </p:cNvSpPr>
            <p:nvPr/>
          </p:nvSpPr>
          <p:spPr bwMode="auto">
            <a:xfrm rot="-2365730">
              <a:off x="2992" y="2992"/>
              <a:ext cx="46" cy="46"/>
            </a:xfrm>
            <a:prstGeom prst="ellipse">
              <a:avLst/>
            </a:prstGeom>
            <a:solidFill>
              <a:schemeClr val="accent1"/>
            </a:solidFill>
            <a:ln w="12700">
              <a:solidFill>
                <a:schemeClr val="tx1"/>
              </a:solidFill>
              <a:round/>
              <a:headEnd type="none" w="sm" len="sm"/>
              <a:tailEnd type="none" w="sm" len="sm"/>
            </a:ln>
          </p:spPr>
          <p:txBody>
            <a:bodyPr wrap="none" anchor="ctr"/>
            <a:lstStyle/>
            <a:p>
              <a:pPr eaLnBrk="1" hangingPunct="1"/>
              <a:endParaRPr lang="el-GR" sz="1400">
                <a:latin typeface="Arial" charset="0"/>
              </a:endParaRPr>
            </a:p>
          </p:txBody>
        </p:sp>
        <p:sp>
          <p:nvSpPr>
            <p:cNvPr id="11278" name="Oval 17"/>
            <p:cNvSpPr>
              <a:spLocks noChangeArrowheads="1"/>
            </p:cNvSpPr>
            <p:nvPr/>
          </p:nvSpPr>
          <p:spPr bwMode="auto">
            <a:xfrm rot="-2365730">
              <a:off x="3810" y="3201"/>
              <a:ext cx="46" cy="46"/>
            </a:xfrm>
            <a:prstGeom prst="ellipse">
              <a:avLst/>
            </a:prstGeom>
            <a:solidFill>
              <a:schemeClr val="accent1"/>
            </a:solidFill>
            <a:ln w="12700">
              <a:solidFill>
                <a:schemeClr val="tx1"/>
              </a:solidFill>
              <a:round/>
              <a:headEnd type="none" w="sm" len="sm"/>
              <a:tailEnd type="none" w="sm" len="sm"/>
            </a:ln>
          </p:spPr>
          <p:txBody>
            <a:bodyPr wrap="none" anchor="ctr"/>
            <a:lstStyle/>
            <a:p>
              <a:pPr eaLnBrk="1" hangingPunct="1"/>
              <a:endParaRPr lang="el-GR" sz="1400">
                <a:latin typeface="Arial" charset="0"/>
              </a:endParaRPr>
            </a:p>
          </p:txBody>
        </p:sp>
        <p:sp>
          <p:nvSpPr>
            <p:cNvPr id="11279" name="Rectangle 18"/>
            <p:cNvSpPr>
              <a:spLocks noChangeArrowheads="1"/>
            </p:cNvSpPr>
            <p:nvPr/>
          </p:nvSpPr>
          <p:spPr bwMode="auto">
            <a:xfrm>
              <a:off x="3606" y="2795"/>
              <a:ext cx="46" cy="46"/>
            </a:xfrm>
            <a:prstGeom prst="rect">
              <a:avLst/>
            </a:prstGeom>
            <a:solidFill>
              <a:srgbClr val="000104"/>
            </a:solidFill>
            <a:ln w="12700">
              <a:solidFill>
                <a:schemeClr val="tx1"/>
              </a:solidFill>
              <a:miter lim="800000"/>
              <a:headEnd type="none" w="sm" len="sm"/>
              <a:tailEnd type="none" w="sm" len="sm"/>
            </a:ln>
          </p:spPr>
          <p:txBody>
            <a:bodyPr wrap="none" anchor="ctr"/>
            <a:lstStyle/>
            <a:p>
              <a:pPr eaLnBrk="1" hangingPunct="1"/>
              <a:endParaRPr lang="el-GR" sz="1400">
                <a:latin typeface="Arial" charset="0"/>
              </a:endParaRPr>
            </a:p>
          </p:txBody>
        </p:sp>
        <p:sp>
          <p:nvSpPr>
            <p:cNvPr id="11280" name="Rectangle 19"/>
            <p:cNvSpPr>
              <a:spLocks noChangeArrowheads="1"/>
            </p:cNvSpPr>
            <p:nvPr/>
          </p:nvSpPr>
          <p:spPr bwMode="auto">
            <a:xfrm>
              <a:off x="3416" y="2937"/>
              <a:ext cx="46" cy="46"/>
            </a:xfrm>
            <a:prstGeom prst="rect">
              <a:avLst/>
            </a:prstGeom>
            <a:solidFill>
              <a:srgbClr val="000104"/>
            </a:solidFill>
            <a:ln w="12700">
              <a:solidFill>
                <a:schemeClr val="tx1"/>
              </a:solidFill>
              <a:miter lim="800000"/>
              <a:headEnd type="none" w="sm" len="sm"/>
              <a:tailEnd type="none" w="sm" len="sm"/>
            </a:ln>
          </p:spPr>
          <p:txBody>
            <a:bodyPr wrap="none" anchor="ctr"/>
            <a:lstStyle/>
            <a:p>
              <a:pPr eaLnBrk="1" hangingPunct="1"/>
              <a:endParaRPr lang="el-GR" sz="1400">
                <a:latin typeface="Arial" charset="0"/>
              </a:endParaRPr>
            </a:p>
          </p:txBody>
        </p:sp>
      </p:grpSp>
      <p:sp>
        <p:nvSpPr>
          <p:cNvPr id="11269" name="Rectangle 20"/>
          <p:cNvSpPr>
            <a:spLocks noChangeArrowheads="1"/>
          </p:cNvSpPr>
          <p:nvPr/>
        </p:nvSpPr>
        <p:spPr bwMode="auto">
          <a:xfrm>
            <a:off x="6300788" y="4941888"/>
            <a:ext cx="2374900" cy="517525"/>
          </a:xfrm>
          <a:prstGeom prst="rect">
            <a:avLst/>
          </a:prstGeom>
          <a:noFill/>
          <a:ln w="9525">
            <a:noFill/>
            <a:miter lim="800000"/>
            <a:headEnd/>
            <a:tailEnd/>
          </a:ln>
        </p:spPr>
        <p:txBody>
          <a:bodyPr>
            <a:spAutoFit/>
          </a:bodyPr>
          <a:lstStyle/>
          <a:p>
            <a:pPr algn="ctr" eaLnBrk="1" hangingPunct="1"/>
            <a:r>
              <a:rPr lang="en-GB" sz="1400">
                <a:latin typeface="Cambria" pitchFamily="18" charset="0"/>
              </a:rPr>
              <a:t>Measurement station pairs in sample city</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87450" y="260350"/>
            <a:ext cx="7715250" cy="1143000"/>
          </a:xfrm>
        </p:spPr>
        <p:txBody>
          <a:bodyPr/>
          <a:lstStyle/>
          <a:p>
            <a:pPr algn="ctr" eaLnBrk="1" hangingPunct="1"/>
            <a:r>
              <a:rPr lang="en-US" sz="3400" b="1" smtClean="0">
                <a:solidFill>
                  <a:schemeClr val="tx1"/>
                </a:solidFill>
                <a:latin typeface="Arial" charset="0"/>
              </a:rPr>
              <a:t>Urban increment methodology</a:t>
            </a:r>
            <a:endParaRPr lang="el-GR" sz="3400" b="1" smtClean="0">
              <a:solidFill>
                <a:schemeClr val="tx1"/>
              </a:solidFill>
              <a:latin typeface="Arial" charset="0"/>
            </a:endParaRPr>
          </a:p>
        </p:txBody>
      </p:sp>
      <p:sp>
        <p:nvSpPr>
          <p:cNvPr id="13315" name="Rectangle 3"/>
          <p:cNvSpPr>
            <a:spLocks noGrp="1" noChangeArrowheads="1"/>
          </p:cNvSpPr>
          <p:nvPr>
            <p:ph type="body" idx="1"/>
          </p:nvPr>
        </p:nvSpPr>
        <p:spPr>
          <a:xfrm>
            <a:off x="468313" y="3357563"/>
            <a:ext cx="8229600" cy="3500437"/>
          </a:xfrm>
        </p:spPr>
        <p:txBody>
          <a:bodyPr/>
          <a:lstStyle/>
          <a:p>
            <a:pPr eaLnBrk="1" hangingPunct="1">
              <a:lnSpc>
                <a:spcPct val="80000"/>
              </a:lnSpc>
              <a:buFont typeface="Wingdings" pitchFamily="2" charset="2"/>
              <a:buChar char="Ø"/>
            </a:pPr>
            <a:r>
              <a:rPr lang="en-GB" sz="2000" i="1" smtClean="0">
                <a:latin typeface="Calibri" pitchFamily="34" charset="0"/>
              </a:rPr>
              <a:t>C</a:t>
            </a:r>
            <a:r>
              <a:rPr lang="en-GB" sz="2000" i="1" baseline="-25000" smtClean="0">
                <a:latin typeface="Calibri" pitchFamily="34" charset="0"/>
              </a:rPr>
              <a:t>i urban</a:t>
            </a:r>
            <a:r>
              <a:rPr lang="en-GB" sz="2000" smtClean="0">
                <a:latin typeface="Calibri" pitchFamily="34" charset="0"/>
              </a:rPr>
              <a:t> = Urban increment of pollutant i.</a:t>
            </a:r>
            <a:endParaRPr lang="en-GB" sz="2000" i="1" smtClean="0">
              <a:latin typeface="Calibri" pitchFamily="34" charset="0"/>
            </a:endParaRPr>
          </a:p>
          <a:p>
            <a:pPr eaLnBrk="1" hangingPunct="1">
              <a:lnSpc>
                <a:spcPct val="80000"/>
              </a:lnSpc>
              <a:buFont typeface="Wingdings" pitchFamily="2" charset="2"/>
              <a:buChar char="Ø"/>
            </a:pPr>
            <a:r>
              <a:rPr lang="en-GB" sz="2000" i="1" smtClean="0">
                <a:latin typeface="Calibri" pitchFamily="34" charset="0"/>
              </a:rPr>
              <a:t>E</a:t>
            </a:r>
            <a:r>
              <a:rPr lang="en-GB" sz="2000" i="1" baseline="-25000" smtClean="0">
                <a:latin typeface="Calibri" pitchFamily="34" charset="0"/>
              </a:rPr>
              <a:t>iUE</a:t>
            </a:r>
            <a:r>
              <a:rPr lang="en-GB" sz="2000" smtClean="0">
                <a:latin typeface="Calibri" pitchFamily="34" charset="0"/>
              </a:rPr>
              <a:t> = Total emission of pollutant i within an urban entity in tons.</a:t>
            </a:r>
            <a:endParaRPr lang="en-GB" sz="2000" i="1" smtClean="0">
              <a:latin typeface="Calibri" pitchFamily="34" charset="0"/>
            </a:endParaRPr>
          </a:p>
          <a:p>
            <a:pPr eaLnBrk="1" hangingPunct="1">
              <a:lnSpc>
                <a:spcPct val="80000"/>
              </a:lnSpc>
              <a:buFont typeface="Wingdings" pitchFamily="2" charset="2"/>
              <a:buChar char="Ø"/>
            </a:pPr>
            <a:r>
              <a:rPr lang="en-GB" sz="2000" i="1" smtClean="0">
                <a:latin typeface="Calibri" pitchFamily="34" charset="0"/>
              </a:rPr>
              <a:t>A</a:t>
            </a:r>
            <a:r>
              <a:rPr lang="en-GB" sz="2000" i="1" baseline="-25000" smtClean="0">
                <a:latin typeface="Calibri" pitchFamily="34" charset="0"/>
              </a:rPr>
              <a:t>UE</a:t>
            </a:r>
            <a:r>
              <a:rPr lang="en-GB" sz="2000" smtClean="0">
                <a:latin typeface="Calibri" pitchFamily="34" charset="0"/>
              </a:rPr>
              <a:t> = Urban area in km2.</a:t>
            </a:r>
            <a:endParaRPr lang="en-GB" sz="2000" i="1" smtClean="0">
              <a:latin typeface="Calibri" pitchFamily="34" charset="0"/>
            </a:endParaRPr>
          </a:p>
          <a:p>
            <a:pPr eaLnBrk="1" hangingPunct="1">
              <a:lnSpc>
                <a:spcPct val="80000"/>
              </a:lnSpc>
              <a:buFont typeface="Wingdings" pitchFamily="2" charset="2"/>
              <a:buChar char="Ø"/>
            </a:pPr>
            <a:r>
              <a:rPr lang="en-GB" sz="2000" i="1" smtClean="0">
                <a:latin typeface="Calibri" pitchFamily="34" charset="0"/>
              </a:rPr>
              <a:t>u</a:t>
            </a:r>
            <a:r>
              <a:rPr lang="en-GB" sz="2000" i="1" baseline="-25000" smtClean="0">
                <a:latin typeface="Calibri" pitchFamily="34" charset="0"/>
              </a:rPr>
              <a:t>avg</a:t>
            </a:r>
            <a:r>
              <a:rPr lang="en-GB" sz="2000" smtClean="0">
                <a:latin typeface="Calibri" pitchFamily="34" charset="0"/>
              </a:rPr>
              <a:t> = Urban average wind speed in m/s.</a:t>
            </a:r>
            <a:endParaRPr lang="en-GB" sz="2000" i="1" smtClean="0">
              <a:latin typeface="Calibri" pitchFamily="34" charset="0"/>
            </a:endParaRPr>
          </a:p>
          <a:p>
            <a:pPr eaLnBrk="1" hangingPunct="1">
              <a:lnSpc>
                <a:spcPct val="80000"/>
              </a:lnSpc>
              <a:buFont typeface="Wingdings" pitchFamily="2" charset="2"/>
              <a:buChar char="Ø"/>
            </a:pPr>
            <a:r>
              <a:rPr lang="en-GB" sz="2000" i="1" smtClean="0">
                <a:latin typeface="Calibri" pitchFamily="34" charset="0"/>
              </a:rPr>
              <a:t>C</a:t>
            </a:r>
            <a:r>
              <a:rPr lang="en-GB" sz="2000" i="1" baseline="-25000" smtClean="0">
                <a:latin typeface="Calibri" pitchFamily="34" charset="0"/>
              </a:rPr>
              <a:t>i rural</a:t>
            </a:r>
            <a:r>
              <a:rPr lang="en-GB" sz="2000" smtClean="0">
                <a:latin typeface="Calibri" pitchFamily="34" charset="0"/>
              </a:rPr>
              <a:t> = Rural background concentration of pollutant </a:t>
            </a:r>
            <a:r>
              <a:rPr lang="en-GB" sz="2000" i="1" smtClean="0">
                <a:latin typeface="Calibri" pitchFamily="34" charset="0"/>
              </a:rPr>
              <a:t>i</a:t>
            </a:r>
            <a:r>
              <a:rPr lang="en-GB" sz="2000" smtClean="0">
                <a:latin typeface="Calibri" pitchFamily="34" charset="0"/>
              </a:rPr>
              <a:t> in µg/m3.</a:t>
            </a:r>
            <a:endParaRPr lang="en-GB" sz="2000" i="1" smtClean="0">
              <a:latin typeface="Calibri" pitchFamily="34" charset="0"/>
            </a:endParaRPr>
          </a:p>
          <a:p>
            <a:pPr eaLnBrk="1" hangingPunct="1">
              <a:lnSpc>
                <a:spcPct val="80000"/>
              </a:lnSpc>
              <a:buFont typeface="Wingdings" pitchFamily="2" charset="2"/>
              <a:buChar char="Ø"/>
            </a:pPr>
            <a:r>
              <a:rPr lang="en-GB" sz="2000" i="1" smtClean="0">
                <a:latin typeface="Calibri" pitchFamily="34" charset="0"/>
              </a:rPr>
              <a:t>ω</a:t>
            </a:r>
            <a:r>
              <a:rPr lang="en-GB" sz="2000" i="1" baseline="-25000" smtClean="0">
                <a:latin typeface="Calibri" pitchFamily="34" charset="0"/>
              </a:rPr>
              <a:t>i</a:t>
            </a:r>
            <a:r>
              <a:rPr lang="en-GB" sz="2000" smtClean="0">
                <a:latin typeface="Calibri" pitchFamily="34" charset="0"/>
              </a:rPr>
              <a:t>, </a:t>
            </a:r>
            <a:r>
              <a:rPr lang="en-GB" sz="2000" i="1" smtClean="0">
                <a:latin typeface="Calibri" pitchFamily="34" charset="0"/>
                <a:sym typeface="Symbol" pitchFamily="18" charset="2"/>
              </a:rPr>
              <a:t></a:t>
            </a:r>
            <a:r>
              <a:rPr lang="en-GB" sz="2000" i="1" baseline="-25000" smtClean="0">
                <a:latin typeface="Calibri" pitchFamily="34" charset="0"/>
              </a:rPr>
              <a:t>i</a:t>
            </a:r>
            <a:r>
              <a:rPr lang="en-GB" sz="2000" smtClean="0">
                <a:latin typeface="Calibri" pitchFamily="34" charset="0"/>
              </a:rPr>
              <a:t>, and </a:t>
            </a:r>
            <a:r>
              <a:rPr lang="en-GB" sz="2000" i="1" smtClean="0">
                <a:latin typeface="Calibri" pitchFamily="34" charset="0"/>
              </a:rPr>
              <a:t>γ</a:t>
            </a:r>
            <a:r>
              <a:rPr lang="en-GB" sz="2000" i="1" baseline="-25000" smtClean="0">
                <a:latin typeface="Calibri" pitchFamily="34" charset="0"/>
              </a:rPr>
              <a:t>i</a:t>
            </a:r>
            <a:r>
              <a:rPr lang="en-GB" sz="2000" smtClean="0">
                <a:latin typeface="Calibri" pitchFamily="34" charset="0"/>
              </a:rPr>
              <a:t> = Multiple-regression parameters for pollutant </a:t>
            </a:r>
            <a:r>
              <a:rPr lang="en-GB" sz="2000" i="1" smtClean="0">
                <a:latin typeface="Calibri" pitchFamily="34" charset="0"/>
              </a:rPr>
              <a:t>i</a:t>
            </a:r>
            <a:r>
              <a:rPr lang="en-GB" sz="2000" smtClean="0">
                <a:latin typeface="Calibri" pitchFamily="34" charset="0"/>
              </a:rPr>
              <a:t>.</a:t>
            </a:r>
          </a:p>
          <a:p>
            <a:pPr eaLnBrk="1" hangingPunct="1">
              <a:lnSpc>
                <a:spcPct val="80000"/>
              </a:lnSpc>
              <a:buFont typeface="Wingdings" pitchFamily="2" charset="2"/>
              <a:buChar char="Ø"/>
            </a:pPr>
            <a:endParaRPr lang="en-US" sz="2000" smtClean="0">
              <a:latin typeface="Calibri" pitchFamily="34" charset="0"/>
            </a:endParaRPr>
          </a:p>
          <a:p>
            <a:pPr eaLnBrk="1" hangingPunct="1">
              <a:lnSpc>
                <a:spcPct val="80000"/>
              </a:lnSpc>
              <a:buFont typeface="Wingdings" pitchFamily="2" charset="2"/>
              <a:buChar char="Ø"/>
            </a:pPr>
            <a:r>
              <a:rPr lang="en-GB" sz="2400" smtClean="0">
                <a:latin typeface="Calibri" pitchFamily="34" charset="0"/>
              </a:rPr>
              <a:t>A separate version of the above formulation is extracted for each of the seven Pasquill-Gifford stability classes (</a:t>
            </a:r>
            <a:r>
              <a:rPr lang="en-GB" sz="2400" i="1" smtClean="0">
                <a:latin typeface="Calibri" pitchFamily="34" charset="0"/>
              </a:rPr>
              <a:t>SC</a:t>
            </a:r>
            <a:r>
              <a:rPr lang="en-GB" sz="2400" smtClean="0">
                <a:latin typeface="Calibri" pitchFamily="34" charset="0"/>
              </a:rPr>
              <a:t>=1...7) or a prespecified number of mixing height classes</a:t>
            </a:r>
            <a:r>
              <a:rPr lang="el-GR" sz="2400" smtClean="0">
                <a:latin typeface="Calibri" pitchFamily="34" charset="0"/>
              </a:rPr>
              <a:t> </a:t>
            </a:r>
          </a:p>
        </p:txBody>
      </p:sp>
      <p:sp>
        <p:nvSpPr>
          <p:cNvPr id="13316" name="Rectangle 4"/>
          <p:cNvSpPr>
            <a:spLocks noChangeArrowheads="1"/>
          </p:cNvSpPr>
          <p:nvPr/>
        </p:nvSpPr>
        <p:spPr bwMode="auto">
          <a:xfrm>
            <a:off x="0" y="3205163"/>
            <a:ext cx="9144000" cy="0"/>
          </a:xfrm>
          <a:prstGeom prst="rect">
            <a:avLst/>
          </a:prstGeom>
          <a:noFill/>
          <a:ln w="9525">
            <a:noFill/>
            <a:miter lim="800000"/>
            <a:headEnd/>
            <a:tailEnd/>
          </a:ln>
          <a:effectLst/>
        </p:spPr>
        <p:txBody>
          <a:bodyPr wrap="none" anchor="ctr">
            <a:spAutoFit/>
          </a:bodyPr>
          <a:lstStyle/>
          <a:p>
            <a:pPr algn="ctr" eaLnBrk="1" hangingPunct="1"/>
            <a:endParaRPr lang="el-GR"/>
          </a:p>
        </p:txBody>
      </p:sp>
      <p:graphicFrame>
        <p:nvGraphicFramePr>
          <p:cNvPr id="13317" name="Object 5"/>
          <p:cNvGraphicFramePr>
            <a:graphicFrameLocks noChangeAspect="1"/>
          </p:cNvGraphicFramePr>
          <p:nvPr/>
        </p:nvGraphicFramePr>
        <p:xfrm>
          <a:off x="1476375" y="1628775"/>
          <a:ext cx="6048375" cy="1252538"/>
        </p:xfrm>
        <a:graphic>
          <a:graphicData uri="http://schemas.openxmlformats.org/presentationml/2006/ole">
            <mc:AlternateContent xmlns:mc="http://schemas.openxmlformats.org/markup-compatibility/2006">
              <mc:Choice xmlns:v="urn:schemas-microsoft-com:vml" Requires="v">
                <p:oleObj spid="_x0000_s13318" r:id="rId3" imgW="2159000" imgH="444500" progId="">
                  <p:embed/>
                </p:oleObj>
              </mc:Choice>
              <mc:Fallback>
                <p:oleObj r:id="rId3" imgW="2159000" imgH="44450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1628775"/>
                        <a:ext cx="6048375" cy="1252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648004" y="295474"/>
            <a:ext cx="6824305" cy="615553"/>
          </a:xfrm>
          <a:prstGeom prst="rect">
            <a:avLst/>
          </a:prstGeom>
          <a:noFill/>
          <a:ln w="12700">
            <a:noFill/>
            <a:miter lim="800000"/>
            <a:headEnd type="none" w="sm" len="sm"/>
            <a:tailEnd type="none" w="sm" len="sm"/>
          </a:ln>
          <a:effectLst/>
        </p:spPr>
        <p:txBody>
          <a:bodyPr wrap="none" anchor="ctr">
            <a:spAutoFit/>
          </a:bodyPr>
          <a:lstStyle/>
          <a:p>
            <a:pPr algn="ctr"/>
            <a:r>
              <a:rPr lang="en-US" b="1" dirty="0">
                <a:latin typeface="Arial" charset="0"/>
              </a:rPr>
              <a:t>European </a:t>
            </a:r>
            <a:r>
              <a:rPr lang="en-US" b="1" dirty="0" smtClean="0">
                <a:latin typeface="Arial" charset="0"/>
              </a:rPr>
              <a:t>multi-area </a:t>
            </a:r>
            <a:r>
              <a:rPr lang="en-US" b="1" dirty="0">
                <a:latin typeface="Arial" charset="0"/>
              </a:rPr>
              <a:t>application</a:t>
            </a:r>
          </a:p>
        </p:txBody>
      </p:sp>
      <p:sp>
        <p:nvSpPr>
          <p:cNvPr id="15363" name="Rectangle 3"/>
          <p:cNvSpPr>
            <a:spLocks noChangeArrowheads="1"/>
          </p:cNvSpPr>
          <p:nvPr/>
        </p:nvSpPr>
        <p:spPr bwMode="auto">
          <a:xfrm>
            <a:off x="179388" y="4221163"/>
            <a:ext cx="8424862" cy="1844675"/>
          </a:xfrm>
          <a:prstGeom prst="rect">
            <a:avLst/>
          </a:prstGeom>
          <a:noFill/>
          <a:ln w="12700">
            <a:noFill/>
            <a:miter lim="800000"/>
            <a:headEnd type="none" w="sm" len="sm"/>
            <a:tailEnd type="none" w="sm" len="sm"/>
          </a:ln>
          <a:effectLst/>
        </p:spPr>
        <p:txBody>
          <a:bodyPr anchor="ctr">
            <a:spAutoFit/>
          </a:bodyPr>
          <a:lstStyle/>
          <a:p>
            <a:pPr algn="just" eaLnBrk="1" hangingPunct="1">
              <a:spcBef>
                <a:spcPts val="2100"/>
              </a:spcBef>
              <a:buSzPct val="140000"/>
              <a:buFont typeface="Wingdings" pitchFamily="2" charset="2"/>
              <a:buChar char="Ø"/>
            </a:pPr>
            <a:r>
              <a:rPr lang="en-US" sz="2000">
                <a:cs typeface="Times New Roman" pitchFamily="18" charset="0"/>
              </a:rPr>
              <a:t> Bars correspond to measurements (averaged over available data).</a:t>
            </a:r>
            <a:endParaRPr lang="en-GB" sz="2000">
              <a:cs typeface="Times New Roman" pitchFamily="18" charset="0"/>
            </a:endParaRPr>
          </a:p>
          <a:p>
            <a:pPr algn="just" eaLnBrk="1" hangingPunct="1">
              <a:spcBef>
                <a:spcPts val="2100"/>
              </a:spcBef>
              <a:buSzPct val="140000"/>
              <a:buFont typeface="Wingdings" pitchFamily="2" charset="2"/>
              <a:buChar char="Ø"/>
            </a:pPr>
            <a:r>
              <a:rPr lang="en-US" sz="2000">
                <a:cs typeface="Times New Roman" pitchFamily="18" charset="0"/>
              </a:rPr>
              <a:t> Diamonds are concentrations calculated using the urban increment methodology.</a:t>
            </a:r>
            <a:endParaRPr lang="en-GB" sz="2000">
              <a:cs typeface="Times New Roman" pitchFamily="18" charset="0"/>
            </a:endParaRPr>
          </a:p>
          <a:p>
            <a:pPr algn="just" eaLnBrk="1" hangingPunct="1">
              <a:spcBef>
                <a:spcPts val="2100"/>
              </a:spcBef>
              <a:buSzPct val="140000"/>
              <a:buFont typeface="Wingdings" pitchFamily="2" charset="2"/>
              <a:buChar char="Ø"/>
            </a:pPr>
            <a:r>
              <a:rPr lang="en-US" sz="2000">
                <a:cs typeface="Times New Roman" pitchFamily="18" charset="0"/>
              </a:rPr>
              <a:t> The results are for the year 2003.</a:t>
            </a:r>
            <a:endParaRPr lang="en-GB" sz="2000">
              <a:cs typeface="Times New Roman" pitchFamily="18" charset="0"/>
            </a:endParaRPr>
          </a:p>
        </p:txBody>
      </p:sp>
      <p:pic>
        <p:nvPicPr>
          <p:cNvPr id="15364" name="Picture 5"/>
          <p:cNvPicPr>
            <a:picLocks noChangeAspect="1" noChangeArrowheads="1"/>
          </p:cNvPicPr>
          <p:nvPr/>
        </p:nvPicPr>
        <p:blipFill>
          <a:blip r:embed="rId3" cstate="print"/>
          <a:srcRect/>
          <a:stretch>
            <a:fillRect/>
          </a:stretch>
        </p:blipFill>
        <p:spPr bwMode="auto">
          <a:xfrm>
            <a:off x="0" y="1484313"/>
            <a:ext cx="4570413" cy="2336800"/>
          </a:xfrm>
          <a:prstGeom prst="rect">
            <a:avLst/>
          </a:prstGeom>
          <a:noFill/>
          <a:ln w="9525">
            <a:noFill/>
            <a:miter lim="800000"/>
            <a:headEnd/>
            <a:tailEnd/>
          </a:ln>
          <a:effectLst/>
        </p:spPr>
      </p:pic>
      <p:pic>
        <p:nvPicPr>
          <p:cNvPr id="15365" name="Picture 6"/>
          <p:cNvPicPr>
            <a:picLocks noChangeAspect="1" noChangeArrowheads="1"/>
          </p:cNvPicPr>
          <p:nvPr/>
        </p:nvPicPr>
        <p:blipFill>
          <a:blip r:embed="rId4" cstate="print"/>
          <a:srcRect/>
          <a:stretch>
            <a:fillRect/>
          </a:stretch>
        </p:blipFill>
        <p:spPr bwMode="auto">
          <a:xfrm>
            <a:off x="4576763" y="1493838"/>
            <a:ext cx="4502150" cy="23352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template_ lhtee">
  <a:themeElements>
    <a:clrScheme name="">
      <a:dk1>
        <a:srgbClr val="081D58"/>
      </a:dk1>
      <a:lt1>
        <a:srgbClr val="A2C1FE"/>
      </a:lt1>
      <a:dk2>
        <a:srgbClr val="00279F"/>
      </a:dk2>
      <a:lt2>
        <a:srgbClr val="919191"/>
      </a:lt2>
      <a:accent1>
        <a:srgbClr val="00B7A5"/>
      </a:accent1>
      <a:accent2>
        <a:srgbClr val="F39FD1"/>
      </a:accent2>
      <a:accent3>
        <a:srgbClr val="CEDDFE"/>
      </a:accent3>
      <a:accent4>
        <a:srgbClr val="06174A"/>
      </a:accent4>
      <a:accent5>
        <a:srgbClr val="AAD8CF"/>
      </a:accent5>
      <a:accent6>
        <a:srgbClr val="DC90BD"/>
      </a:accent6>
      <a:hlink>
        <a:srgbClr val="7B00E4"/>
      </a:hlink>
      <a:folHlink>
        <a:srgbClr val="3365FB"/>
      </a:folHlink>
    </a:clrScheme>
    <a:fontScheme name="1_template_ lhte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sz="3400" b="0" i="0" u="none" strike="noStrike" cap="none" normalizeH="0" baseline="0" smtClean="0">
            <a:ln>
              <a:noFill/>
            </a:ln>
            <a:solidFill>
              <a:schemeClr val="tx1"/>
            </a:solidFill>
            <a:effectLst/>
            <a:latin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sz="3400" b="0" i="0" u="none" strike="noStrike" cap="none" normalizeH="0" baseline="0" smtClean="0">
            <a:ln>
              <a:noFill/>
            </a:ln>
            <a:solidFill>
              <a:schemeClr val="tx1"/>
            </a:solidFill>
            <a:effectLst/>
            <a:latin typeface="Calibri" panose="020F0502020204030204" pitchFamily="34" charset="0"/>
          </a:defRPr>
        </a:defPPr>
      </a:lstStyle>
    </a:lnDef>
  </a:objectDefaults>
  <a:extraClrSchemeLst>
    <a:extraClrScheme>
      <a:clrScheme name="1_template_ lhte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template_ lhte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template_ lhte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template_ lhte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template_ lhte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template_ lhte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template_ lhte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9858</TotalTime>
  <Words>1619</Words>
  <Application>Microsoft Office PowerPoint</Application>
  <PresentationFormat>On-screen Show (4:3)</PresentationFormat>
  <Paragraphs>196</Paragraphs>
  <Slides>24</Slides>
  <Notes>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3" baseType="lpstr">
      <vt:lpstr>Arial</vt:lpstr>
      <vt:lpstr>Calibri</vt:lpstr>
      <vt:lpstr>Cambria</vt:lpstr>
      <vt:lpstr>Monotype Sorts</vt:lpstr>
      <vt:lpstr>Symbol</vt:lpstr>
      <vt:lpstr>Times New Roman</vt:lpstr>
      <vt:lpstr>Wingdings</vt:lpstr>
      <vt:lpstr>1_template_ lhtee</vt:lpstr>
      <vt:lpstr>CorelDRAW</vt:lpstr>
      <vt:lpstr>Further Refinement and Evaluation of a Statistical Approach for Determining Concentration Increments in Urban Areas </vt:lpstr>
      <vt:lpstr>PowerPoint Presentation</vt:lpstr>
      <vt:lpstr>PowerPoint Presentation</vt:lpstr>
      <vt:lpstr>COST Action ES1004 EuMetChem</vt:lpstr>
      <vt:lpstr>AQMEII phase 2</vt:lpstr>
      <vt:lpstr>UI methodology basics</vt:lpstr>
      <vt:lpstr>UI methodology basics</vt:lpstr>
      <vt:lpstr>Urban increment 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models as a source for regional scale estimates</vt:lpstr>
      <vt:lpstr>PowerPoint Presentation</vt:lpstr>
      <vt:lpstr>PowerPoint Presentation</vt:lpstr>
      <vt:lpstr>PowerPoint Presentation</vt:lpstr>
      <vt:lpstr>PowerPoint Presentation</vt:lpstr>
      <vt:lpstr>PowerPoint Presentation</vt:lpstr>
      <vt:lpstr>PowerPoint Presentation</vt:lpstr>
    </vt:vector>
  </TitlesOfParts>
  <Company>lhtee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Group 2 on Quality Assurance of models  Sub Group 5 – Contribution of natural sources and source apportionment</dc:title>
  <dc:creator>lhtee</dc:creator>
  <cp:lastModifiedBy>George Kotriklas</cp:lastModifiedBy>
  <cp:revision>302</cp:revision>
  <dcterms:created xsi:type="dcterms:W3CDTF">2009-11-06T12:29:30Z</dcterms:created>
  <dcterms:modified xsi:type="dcterms:W3CDTF">2014-10-16T11:51:43Z</dcterms:modified>
</cp:coreProperties>
</file>