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57" r:id="rId3"/>
    <p:sldId id="258" r:id="rId4"/>
    <p:sldId id="297" r:id="rId5"/>
    <p:sldId id="262" r:id="rId6"/>
    <p:sldId id="259" r:id="rId7"/>
    <p:sldId id="293" r:id="rId8"/>
    <p:sldId id="281" r:id="rId9"/>
    <p:sldId id="298" r:id="rId10"/>
    <p:sldId id="263" r:id="rId11"/>
    <p:sldId id="299" r:id="rId12"/>
    <p:sldId id="301" r:id="rId13"/>
    <p:sldId id="300" r:id="rId14"/>
    <p:sldId id="302" r:id="rId15"/>
    <p:sldId id="295" r:id="rId16"/>
    <p:sldId id="303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Huld" initials="TH" lastIdx="1" clrIdx="0">
    <p:extLst>
      <p:ext uri="{19B8F6BF-5375-455C-9EA6-DF929625EA0E}">
        <p15:presenceInfo xmlns:p15="http://schemas.microsoft.com/office/powerpoint/2012/main" userId="S-1-5-21-677389276-3604017870-78421652-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00000"/>
    <a:srgbClr val="37ACDE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90" autoAdjust="0"/>
  </p:normalViewPr>
  <p:slideViewPr>
    <p:cSldViewPr snapToGrid="0">
      <p:cViewPr varScale="1">
        <p:scale>
          <a:sx n="68" d="100"/>
          <a:sy n="68" d="100"/>
        </p:scale>
        <p:origin x="5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21C3AF8-5591-422E-BBA1-7768B0F28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7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DFED91B-6A6C-4547-946C-4D9460865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5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ED91B-6A6C-4547-946C-4D94608650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3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3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5D02D5D-106D-4709-8D9B-737B9C8D35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B1046-7151-42BB-AEA6-6869D94BD5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" y="3049"/>
            <a:ext cx="9135870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172400" y="213285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4860032" y="141277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51521" y="1412776"/>
            <a:ext cx="8568630" cy="1584176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GB" sz="2400" kern="0" baseline="0" dirty="0" smtClean="0"/>
              <a:t>The European Commission’s</a:t>
            </a:r>
          </a:p>
          <a:p>
            <a:pPr>
              <a:lnSpc>
                <a:spcPts val="3400"/>
              </a:lnSpc>
            </a:pPr>
            <a:r>
              <a:rPr lang="en-GB" sz="2400" kern="0" baseline="0" dirty="0" smtClean="0"/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000" b="0" kern="0" dirty="0" smtClean="0"/>
              <a:t>Joint Research</a:t>
            </a:r>
            <a:r>
              <a:rPr lang="en-US" sz="2000" b="0" kern="0" baseline="0" dirty="0" smtClean="0"/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13433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B68E6-B6F8-43E8-9FD5-DED1FCBC59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141918" y="6246421"/>
            <a:ext cx="4006663" cy="307777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159C-8104-4303-BB55-1262D31CA2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121F1-F8E7-4E51-A35A-FB56C499C3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8D350-DE1D-4573-8489-613DCD24B1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77BD9-E16B-4865-AA7B-7D56E370D9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71812-379B-43A7-8B53-351728800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A1F55-0E33-4407-B37A-379CED5F61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BE1DC-E772-4E7A-B27E-20D257DB03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</a:defRPr>
            </a:lvl1pPr>
          </a:lstStyle>
          <a:p>
            <a:fld id="{EB9A8496-1BF1-4514-AEE7-659020A5FC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</a:defRPr>
            </a:lvl1pPr>
          </a:lstStyle>
          <a:p>
            <a:r>
              <a:rPr lang="it-IT" smtClean="0"/>
              <a:t>4th PV Performance Modelling and Monitoring Workshop Köln, Germany, 22-23 October 2015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+mn-ea"/>
          <a:cs typeface="ＭＳ Ｐゴシック" charset="0"/>
        </a:defRPr>
      </a:lvl1pPr>
      <a:lvl2pPr marL="2286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+mn-ea"/>
        </a:defRPr>
      </a:lvl2pPr>
      <a:lvl3pPr marL="457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+mn-ea"/>
        </a:defRPr>
      </a:lvl3pPr>
      <a:lvl4pPr marL="6858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+mn-ea"/>
        </a:defRPr>
      </a:lvl4pPr>
      <a:lvl5pPr marL="9144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wf.int/" TargetMode="External"/><Relationship Id="rId2" Type="http://schemas.openxmlformats.org/officeDocument/2006/relationships/hyperlink" Target="http://www.cmsaf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3068960"/>
            <a:ext cx="4608512" cy="1296144"/>
          </a:xfrm>
        </p:spPr>
        <p:txBody>
          <a:bodyPr/>
          <a:lstStyle/>
          <a:p>
            <a:r>
              <a:rPr lang="en-US" sz="2000" b="0" dirty="0" smtClean="0"/>
              <a:t>Institute for Energy and Transport</a:t>
            </a:r>
            <a:endParaRPr lang="en-US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4293096"/>
            <a:ext cx="4752547" cy="368499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67944" y="5301208"/>
            <a:ext cx="4752547" cy="6480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37" y="1406423"/>
            <a:ext cx="7870825" cy="430213"/>
          </a:xfrm>
        </p:spPr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Solar and wind energy resource</a:t>
            </a:r>
            <a:endParaRPr lang="en-US" b="0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587" y="2123697"/>
            <a:ext cx="839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Annual average energy output, kWh per kW, no curtailment 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9311" y="553092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PV array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8290" y="5530924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Wind turbine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0" y="2771390"/>
            <a:ext cx="4368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71" y="2771390"/>
            <a:ext cx="4367999" cy="2520000"/>
          </a:xfr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35" y="5378795"/>
            <a:ext cx="2880000" cy="4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37" y="1406423"/>
            <a:ext cx="7870825" cy="430213"/>
          </a:xfrm>
        </p:spPr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Mini-grid calculation results</a:t>
            </a:r>
            <a:endParaRPr lang="en-US" b="0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1337" y="2156558"/>
            <a:ext cx="839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Low daytime consumption, daily average energy output, kWh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9311" y="553092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PV array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238" y="5530924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Wind turbine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0" y="2763923"/>
            <a:ext cx="4367999" cy="2520000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71" y="2754156"/>
            <a:ext cx="4368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49" y="5451034"/>
            <a:ext cx="2880000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37" y="1406423"/>
            <a:ext cx="7870825" cy="430213"/>
          </a:xfrm>
        </p:spPr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Mini-grid calculation results</a:t>
            </a:r>
            <a:endParaRPr lang="en-US" b="0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390" y="1979062"/>
            <a:ext cx="839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Low daytime consumption, daily average energy output, kWh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390" y="3506207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PV array</a:t>
            </a:r>
          </a:p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+ wind turbine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35" y="5803774"/>
            <a:ext cx="2880000" cy="48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20" y="2691500"/>
            <a:ext cx="5394607" cy="31122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63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37" y="1406423"/>
            <a:ext cx="7870825" cy="430213"/>
          </a:xfrm>
        </p:spPr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Mini-grid calculation results</a:t>
            </a:r>
            <a:endParaRPr lang="en-US" b="0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062" y="2131747"/>
            <a:ext cx="875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Difference between high and low daytime consumption </a:t>
            </a:r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scenarios (kWh/day)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9311" y="553092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PV array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238" y="5530924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Wind turbine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2" y="2826968"/>
            <a:ext cx="4367999" cy="2520000"/>
          </a:xfr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94" y="2826968"/>
            <a:ext cx="4368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94" y="5451034"/>
            <a:ext cx="2880000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37" y="1406423"/>
            <a:ext cx="7870825" cy="430213"/>
          </a:xfrm>
        </p:spPr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Mini-grid calculation results</a:t>
            </a:r>
            <a:endParaRPr lang="en-US" b="0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202" y="1901544"/>
            <a:ext cx="8595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4494"/>
                </a:solidFill>
                <a:latin typeface="PF Square Sans Pro"/>
              </a:rPr>
              <a:t>System reliability: number of days when energy runs out</a:t>
            </a:r>
            <a:endParaRPr lang="it-IT" sz="20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13" y="2403613"/>
            <a:ext cx="5397600" cy="311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7604" y="3657600"/>
            <a:ext cx="748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04494"/>
                </a:solidFill>
                <a:latin typeface="PF Square Sans Pro"/>
              </a:rPr>
              <a:t>Good</a:t>
            </a:r>
          </a:p>
          <a:p>
            <a:endParaRPr lang="en-GB" sz="1800" b="0" dirty="0">
              <a:solidFill>
                <a:srgbClr val="004494"/>
              </a:solidFill>
              <a:latin typeface="PF Square Sans Pro"/>
            </a:endParaRPr>
          </a:p>
          <a:p>
            <a:r>
              <a:rPr lang="en-GB" sz="1800" b="0" dirty="0" smtClean="0">
                <a:solidFill>
                  <a:srgbClr val="004494"/>
                </a:solidFill>
                <a:latin typeface="PF Square Sans Pro"/>
              </a:rPr>
              <a:t>Bad</a:t>
            </a:r>
          </a:p>
          <a:p>
            <a:endParaRPr lang="en-GB" sz="1800" b="0" dirty="0">
              <a:solidFill>
                <a:srgbClr val="004494"/>
              </a:solidFill>
              <a:latin typeface="PF Square Sans Pro"/>
            </a:endParaRPr>
          </a:p>
          <a:p>
            <a:r>
              <a:rPr lang="en-GB" sz="1800" b="0" dirty="0" smtClean="0">
                <a:solidFill>
                  <a:srgbClr val="004494"/>
                </a:solidFill>
                <a:latin typeface="PF Square Sans Pro"/>
              </a:rPr>
              <a:t>Ugly</a:t>
            </a:r>
            <a:endParaRPr lang="it-IT" sz="18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13" y="5619572"/>
            <a:ext cx="2880000" cy="480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1086527" y="3960613"/>
            <a:ext cx="0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88123" y="4135902"/>
            <a:ext cx="520505" cy="5627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086527" y="2951492"/>
            <a:ext cx="1628538" cy="481025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195754" y="2550943"/>
            <a:ext cx="1969360" cy="2344614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900332" y="4636843"/>
            <a:ext cx="1420837" cy="880771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086527" y="3040962"/>
            <a:ext cx="1628538" cy="755777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1086527" y="3657599"/>
            <a:ext cx="1628538" cy="755777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1114604" y="4146090"/>
            <a:ext cx="2556947" cy="80186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5661523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04494"/>
                </a:solidFill>
                <a:latin typeface="PF Square Sans Pro"/>
              </a:rPr>
              <a:t>System size must be optimized </a:t>
            </a:r>
          </a:p>
          <a:p>
            <a:r>
              <a:rPr lang="en-GB" sz="1800" b="0" dirty="0" smtClean="0">
                <a:solidFill>
                  <a:srgbClr val="004494"/>
                </a:solidFill>
                <a:latin typeface="PF Square Sans Pro"/>
              </a:rPr>
              <a:t>for each location</a:t>
            </a:r>
            <a:endParaRPr lang="it-IT" sz="1800" b="0" dirty="0">
              <a:solidFill>
                <a:srgbClr val="004494"/>
              </a:solidFill>
              <a:latin typeface="PF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681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Conclusions and to-do list</a:t>
            </a:r>
            <a:endParaRPr lang="en-US" b="0" dirty="0">
              <a:latin typeface="PF Squar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13" y="2219227"/>
            <a:ext cx="7869600" cy="400109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Mini-grid performance can be modelled using geospatial climatic data sets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Performance fits well with the patterns of solar and wind energy resources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large parts of the study area, wind turbines are not suitable (but where they are, they may be very competitive)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PV and wind generators must be optimized for each location. We have developed methods for this for PV mini-grids, some issues for adding wind energy are: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Added complexity (3 independent variables instead of 2)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PV and battery size can be varied almost continuously, but wind turbine size cannot 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would be nice to compare with data from actual installations!</a:t>
            </a:r>
          </a:p>
        </p:txBody>
      </p:sp>
    </p:spTree>
    <p:extLst>
      <p:ext uri="{BB962C8B-B14F-4D97-AF65-F5344CB8AC3E}">
        <p14:creationId xmlns:p14="http://schemas.microsoft.com/office/powerpoint/2010/main" val="11922048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3569726"/>
            <a:ext cx="7869600" cy="307777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PF Square Sans Pro"/>
              </a:rPr>
              <a:t>Thank you for your patience!</a:t>
            </a:r>
            <a:endParaRPr lang="it-IT" sz="3600" b="1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7" y="2975120"/>
            <a:ext cx="7870825" cy="2778133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en-US" sz="3200" dirty="0" smtClean="0">
                <a:latin typeface="PF Square Sans Pro"/>
              </a:rPr>
              <a:t>Estimating the performance of PV-wind hybrid mini-grid systems for rural electrification</a:t>
            </a:r>
          </a:p>
          <a:p>
            <a:pPr algn="ctr">
              <a:lnSpc>
                <a:spcPts val="3200"/>
              </a:lnSpc>
            </a:pPr>
            <a:endParaRPr lang="en-US" dirty="0">
              <a:latin typeface="PF Square Sans Pro"/>
            </a:endParaRPr>
          </a:p>
          <a:p>
            <a:pPr algn="ctr">
              <a:lnSpc>
                <a:spcPts val="3200"/>
              </a:lnSpc>
            </a:pPr>
            <a:r>
              <a:rPr lang="en-US" dirty="0" err="1" smtClean="0">
                <a:latin typeface="PF Square Sans Pro"/>
              </a:rPr>
              <a:t>T.Huld</a:t>
            </a:r>
            <a:r>
              <a:rPr lang="en-US" dirty="0" smtClean="0">
                <a:latin typeface="PF Square Sans Pro"/>
              </a:rPr>
              <a:t>, I. </a:t>
            </a:r>
            <a:r>
              <a:rPr lang="en-US" dirty="0" err="1" smtClean="0">
                <a:latin typeface="PF Square Sans Pro"/>
              </a:rPr>
              <a:t>Pinedo</a:t>
            </a:r>
            <a:r>
              <a:rPr lang="en-US" dirty="0" smtClean="0">
                <a:latin typeface="PF Square Sans Pro"/>
              </a:rPr>
              <a:t> Pascua, M.M. </a:t>
            </a:r>
            <a:r>
              <a:rPr lang="en-US" dirty="0" err="1" smtClean="0">
                <a:latin typeface="PF Square Sans Pro"/>
              </a:rPr>
              <a:t>Miglietta</a:t>
            </a:r>
            <a:r>
              <a:rPr lang="en-US" dirty="0" smtClean="0">
                <a:latin typeface="PF Square Sans Pro"/>
              </a:rPr>
              <a:t>, F. </a:t>
            </a:r>
            <a:r>
              <a:rPr lang="en-US" dirty="0" err="1" smtClean="0">
                <a:latin typeface="PF Square Sans Pro"/>
              </a:rPr>
              <a:t>Monforti-Ferrario</a:t>
            </a:r>
            <a:endParaRPr lang="en-US" dirty="0" smtClean="0">
              <a:latin typeface="PF Square Sans Pro"/>
            </a:endParaRPr>
          </a:p>
          <a:p>
            <a:pPr algn="ctr">
              <a:lnSpc>
                <a:spcPts val="3200"/>
              </a:lnSpc>
            </a:pPr>
            <a:r>
              <a:rPr lang="en-US" dirty="0" smtClean="0">
                <a:latin typeface="PF Square Sans Pro"/>
              </a:rPr>
              <a:t>European Commission, DG-JRC</a:t>
            </a:r>
          </a:p>
          <a:p>
            <a:pPr marL="0" indent="0" algn="ctr">
              <a:spcBef>
                <a:spcPts val="0"/>
              </a:spcBef>
              <a:buFont typeface="Verdana"/>
              <a:buNone/>
              <a:defRPr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382A6B9-7612-421A-B2D4-9835B332C9B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Overview of presentation</a:t>
            </a:r>
            <a:endParaRPr lang="en-US" b="0" dirty="0">
              <a:latin typeface="PF Squar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79" y="2332612"/>
            <a:ext cx="8184828" cy="3077766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sz="2000" dirty="0" smtClean="0">
                <a:latin typeface="PF Square Sans Pro"/>
              </a:rPr>
              <a:t>Mini-grids and how to model them</a:t>
            </a:r>
          </a:p>
          <a:p>
            <a:pPr>
              <a:buFont typeface="+mj-lt"/>
              <a:buAutoNum type="arabicPeriod"/>
            </a:pPr>
            <a:endParaRPr lang="en-US" sz="2000" dirty="0" smtClean="0">
              <a:latin typeface="PF Square Sans Pro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PF Square Sans Pro"/>
              </a:rPr>
              <a:t>Data for simulation of mini-grid performance</a:t>
            </a:r>
          </a:p>
          <a:p>
            <a:pPr>
              <a:buFont typeface="+mj-lt"/>
              <a:buAutoNum type="arabicPeriod"/>
            </a:pPr>
            <a:endParaRPr lang="en-US" sz="2000" dirty="0" smtClean="0">
              <a:latin typeface="PF Square Sans Pro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PF Square Sans Pro"/>
              </a:rPr>
              <a:t>PV-wind mini-grid performance for Africa and South Asia</a:t>
            </a:r>
          </a:p>
          <a:p>
            <a:pPr>
              <a:buFont typeface="+mj-lt"/>
              <a:buAutoNum type="arabicPeriod"/>
            </a:pPr>
            <a:endParaRPr lang="en-US" sz="2000" dirty="0">
              <a:latin typeface="PF Square Sans Pro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PF Square Sans Pro"/>
              </a:rPr>
              <a:t>Conclusions and to-do list</a:t>
            </a:r>
          </a:p>
          <a:p>
            <a:pPr marL="0" indent="0"/>
            <a:endParaRPr lang="en-US" sz="2000" dirty="0">
              <a:latin typeface="PF Square Sans Pro"/>
            </a:endParaRPr>
          </a:p>
          <a:p>
            <a:pPr marL="0" indent="0"/>
            <a:endParaRPr lang="en-US" sz="200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Mini-grids and how to model them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160993"/>
            <a:ext cx="7869600" cy="1846659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marL="0" indent="0" algn="just"/>
            <a:r>
              <a:rPr lang="en-US" sz="2000" dirty="0" smtClean="0"/>
              <a:t>Mini-grids are electricity grids serving a local community but not connected to the national electricity grid. When renewable energy sources are used, energy storage must be employed.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293" y="3512676"/>
            <a:ext cx="3725863" cy="279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4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Mini-grids and how to model them</a:t>
            </a:r>
            <a:endParaRPr lang="en-US" b="0" dirty="0">
              <a:latin typeface="PF Squar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160993"/>
            <a:ext cx="7869600" cy="338554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Performance of the mini-grid system is estimated by calculating power production and consumption, as well as power flows into or out of the battery storage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PF Square Sans Pro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Calculations are performed at hourly time intervals over a period lasting one or more years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>
              <a:latin typeface="PF Square Sans Pro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Diagnostics of performance include the total energy produced, as well as the reliability, expressed as frequency of downtime due to missing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Models for power components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253223"/>
            <a:ext cx="7869600" cy="4039567"/>
          </a:xfrm>
        </p:spPr>
        <p:txBody>
          <a:bodyPr/>
          <a:lstStyle/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Model for PV array calculates power as a function of in-plane irradiance and air temperature. Model coefficients use a fit to measured data on a crystalline silicon module (measured at the ESTI Laboratory)</a:t>
            </a:r>
          </a:p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Wind power </a:t>
            </a:r>
            <a:r>
              <a:rPr lang="en-GB" dirty="0" smtClean="0">
                <a:latin typeface="PF Square Sans Pro"/>
              </a:rPr>
              <a:t>is </a:t>
            </a:r>
            <a:r>
              <a:rPr lang="en-GB" dirty="0" smtClean="0">
                <a:latin typeface="PF Square Sans Pro"/>
              </a:rPr>
              <a:t>calculated </a:t>
            </a:r>
            <a:r>
              <a:rPr lang="en-GB" dirty="0" smtClean="0">
                <a:latin typeface="PF Square Sans Pro"/>
              </a:rPr>
              <a:t>from published power curve for 100kW turbine (Polaris P-21). Wind energy density is adjusted for air density (local elevation pressure and temperature).</a:t>
            </a:r>
          </a:p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Model for Li-ion battery charge/discharge performance as a function of current and charge state, based on measurements of charge/discharge cycle</a:t>
            </a:r>
            <a:endParaRPr lang="it-IT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Data sources</a:t>
            </a:r>
            <a:endParaRPr lang="en-US" b="0" dirty="0">
              <a:latin typeface="PF Squar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160993"/>
            <a:ext cx="7869600" cy="400109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Irradiance </a:t>
            </a:r>
            <a:r>
              <a:rPr lang="en-US" sz="2000" dirty="0" smtClean="0">
                <a:latin typeface="PF Square Sans Pro"/>
              </a:rPr>
              <a:t>estimated </a:t>
            </a:r>
            <a:r>
              <a:rPr lang="en-US" sz="2000" dirty="0" smtClean="0">
                <a:latin typeface="PF Square Sans Pro"/>
              </a:rPr>
              <a:t>from satellite </a:t>
            </a:r>
            <a:r>
              <a:rPr lang="en-US" sz="2000" dirty="0" smtClean="0">
                <a:latin typeface="PF Square Sans Pro"/>
              </a:rPr>
              <a:t>data by </a:t>
            </a:r>
            <a:r>
              <a:rPr lang="en-US" sz="2000" dirty="0" smtClean="0">
                <a:latin typeface="PF Square Sans Pro"/>
              </a:rPr>
              <a:t>the </a:t>
            </a:r>
            <a:r>
              <a:rPr lang="en-US" sz="2000" dirty="0" smtClean="0">
                <a:latin typeface="PF Square Sans Pro"/>
              </a:rPr>
              <a:t>CM SAF </a:t>
            </a:r>
            <a:r>
              <a:rPr lang="en-US" sz="2000" dirty="0" smtClean="0">
                <a:latin typeface="PF Square Sans Pro"/>
              </a:rPr>
              <a:t>collaboration (</a:t>
            </a:r>
            <a:r>
              <a:rPr lang="en-US" sz="2000" dirty="0" smtClean="0">
                <a:latin typeface="PF Square Sans Pro"/>
                <a:hlinkClick r:id="rId2"/>
              </a:rPr>
              <a:t>www.cmsaf.eu</a:t>
            </a:r>
            <a:r>
              <a:rPr lang="en-US" sz="2000" dirty="0" smtClean="0">
                <a:latin typeface="PF Square Sans Pro"/>
              </a:rPr>
              <a:t>) and JRC </a:t>
            </a:r>
            <a:r>
              <a:rPr lang="en-US" sz="2000" dirty="0" err="1" smtClean="0">
                <a:latin typeface="PF Square Sans Pro"/>
              </a:rPr>
              <a:t>Ispra</a:t>
            </a:r>
            <a:endParaRPr lang="en-US" dirty="0" smtClean="0">
              <a:latin typeface="PF Square Sans Pro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en-US" sz="1800" dirty="0" smtClean="0">
                <a:latin typeface="PF Square Sans Pro"/>
              </a:rPr>
              <a:t>Hourly time resolution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800" dirty="0" smtClean="0">
                <a:latin typeface="PF Square Sans Pro"/>
              </a:rPr>
              <a:t>Spatial resolution 3’ (about 5km)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Temperature and wind speed data from ECMWF (</a:t>
            </a:r>
            <a:r>
              <a:rPr lang="en-US" sz="2000" dirty="0" smtClean="0">
                <a:latin typeface="PF Square Sans Pro"/>
                <a:hlinkClick r:id="rId3"/>
              </a:rPr>
              <a:t>www.ecmwf.int</a:t>
            </a:r>
            <a:r>
              <a:rPr lang="en-US" sz="2000" dirty="0" smtClean="0">
                <a:latin typeface="PF Square Sans Pro"/>
              </a:rPr>
              <a:t>) operational forecast data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800" dirty="0" smtClean="0">
                <a:latin typeface="PF Square Sans Pro"/>
              </a:rPr>
              <a:t>Hourly time resolution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800" dirty="0" smtClean="0">
                <a:latin typeface="PF Square Sans Pro"/>
              </a:rPr>
              <a:t>Spatial resolution 0.125° latitude/longitude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1800" dirty="0" smtClean="0">
                <a:latin typeface="PF Square Sans Pro"/>
              </a:rPr>
              <a:t>Wind speed interpolated between 10m and 100m data given by ECMWF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Module power measurements by JRC (ESTI Laboratory)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latin typeface="PF Square Sans Pro"/>
              </a:rPr>
              <a:t>Li-ion battery performance measurements by  JRC </a:t>
            </a:r>
          </a:p>
          <a:p>
            <a:pPr lvl="1" algn="just">
              <a:buNone/>
            </a:pPr>
            <a:endParaRPr lang="en-US" sz="2000" dirty="0" smtClean="0"/>
          </a:p>
          <a:p>
            <a:pPr lvl="1" algn="just"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8" y="1336453"/>
            <a:ext cx="7870825" cy="430213"/>
          </a:xfrm>
        </p:spPr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Electricity consumption data</a:t>
            </a:r>
            <a:endParaRPr lang="en-US" b="0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3619" y="5411629"/>
            <a:ext cx="616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4494"/>
                </a:solidFill>
                <a:latin typeface="PF Square Sans Pro"/>
              </a:rPr>
              <a:t>Two different daily consumption patterns, one with ~1/3 consumption during daytime, one with ~2/3 consumption during the day, daily consumption is 400kWh for both</a:t>
            </a:r>
            <a:endParaRPr lang="en-US" sz="1800" b="0" dirty="0">
              <a:solidFill>
                <a:srgbClr val="004494"/>
              </a:solidFill>
              <a:latin typeface="PF Square Sans Pro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71" y="1766666"/>
            <a:ext cx="4528234" cy="3396177"/>
          </a:xfrm>
        </p:spPr>
      </p:pic>
    </p:spTree>
    <p:extLst>
      <p:ext uri="{BB962C8B-B14F-4D97-AF65-F5344CB8AC3E}">
        <p14:creationId xmlns:p14="http://schemas.microsoft.com/office/powerpoint/2010/main" val="17358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PF Square Sans Pro"/>
              </a:rPr>
              <a:t>Calculation parameters</a:t>
            </a:r>
            <a:endParaRPr lang="en-US" b="0" dirty="0">
              <a:latin typeface="PF Squar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253223"/>
            <a:ext cx="7869600" cy="3141886"/>
          </a:xfrm>
        </p:spPr>
        <p:txBody>
          <a:bodyPr/>
          <a:lstStyle/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PV array size: 60kWp, crystalline silicon modules mounted equator-facing at a slope equal to 1.5 times latitude </a:t>
            </a:r>
          </a:p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Wind turbine size: 40kW, 36m hub height</a:t>
            </a:r>
          </a:p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Li-ion batteries, effective battery size: 720kWh (capacity between full charge and lowest recommended charge)</a:t>
            </a:r>
          </a:p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Daily consumption: 400kWh</a:t>
            </a:r>
          </a:p>
          <a:p>
            <a:pPr algn="just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PF Square Sans Pro"/>
              </a:rPr>
              <a:t>Hourly calculation for 2015</a:t>
            </a:r>
            <a:endParaRPr lang="it-IT" dirty="0">
              <a:latin typeface="PF Squar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68E6-B6F8-43E8-9FD5-DED1FCBC59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14296</TotalTime>
  <Words>658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PF Square Sans Pro</vt:lpstr>
      <vt:lpstr>Verdana</vt:lpstr>
      <vt:lpstr>Wingdings</vt:lpstr>
      <vt:lpstr>JRC_Slide_Template_EN</vt:lpstr>
      <vt:lpstr>Institute for Energy and Transport</vt:lpstr>
      <vt:lpstr>PowerPoint Presentation</vt:lpstr>
      <vt:lpstr>Overview of presentation</vt:lpstr>
      <vt:lpstr>Mini-grids and how to model them</vt:lpstr>
      <vt:lpstr>Mini-grids and how to model them</vt:lpstr>
      <vt:lpstr>Models for power components</vt:lpstr>
      <vt:lpstr>Data sources</vt:lpstr>
      <vt:lpstr>Electricity consumption data</vt:lpstr>
      <vt:lpstr>Calculation parameters</vt:lpstr>
      <vt:lpstr>Solar and wind energy resource</vt:lpstr>
      <vt:lpstr>Mini-grid calculation results</vt:lpstr>
      <vt:lpstr>Mini-grid calculation results</vt:lpstr>
      <vt:lpstr>Mini-grid calculation results</vt:lpstr>
      <vt:lpstr>Mini-grid calculation results</vt:lpstr>
      <vt:lpstr>Conclusions and to-do list</vt:lpstr>
      <vt:lpstr>PowerPoint Presentation</vt:lpstr>
    </vt:vector>
  </TitlesOfParts>
  <Company>JRC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Thomas Huld</dc:creator>
  <cp:lastModifiedBy>Thomas Huld</cp:lastModifiedBy>
  <cp:revision>110</cp:revision>
  <dcterms:created xsi:type="dcterms:W3CDTF">2013-10-03T12:30:22Z</dcterms:created>
  <dcterms:modified xsi:type="dcterms:W3CDTF">2016-09-14T21:30:25Z</dcterms:modified>
</cp:coreProperties>
</file>