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9" r:id="rId3"/>
    <p:sldId id="307" r:id="rId4"/>
    <p:sldId id="310" r:id="rId5"/>
    <p:sldId id="300" r:id="rId6"/>
    <p:sldId id="301" r:id="rId7"/>
    <p:sldId id="303" r:id="rId8"/>
    <p:sldId id="304" r:id="rId9"/>
    <p:sldId id="305" r:id="rId10"/>
    <p:sldId id="309" r:id="rId11"/>
    <p:sldId id="281" r:id="rId12"/>
    <p:sldId id="271" r:id="rId13"/>
    <p:sldId id="275" r:id="rId14"/>
    <p:sldId id="276" r:id="rId15"/>
    <p:sldId id="277" r:id="rId16"/>
    <p:sldId id="311" r:id="rId17"/>
    <p:sldId id="312" r:id="rId18"/>
  </p:sldIdLst>
  <p:sldSz cx="9144000" cy="6858000" type="screen4x3"/>
  <p:notesSz cx="6858000" cy="9144000"/>
  <p:defaultTextStyle>
    <a:defPPr>
      <a:defRPr lang="pt-P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FFCC"/>
    <a:srgbClr val="FF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0" d="100"/>
          <a:sy n="100" d="100"/>
        </p:scale>
        <p:origin x="-294"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pt-PT"/>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pt-PT"/>
          </a:p>
        </p:txBody>
      </p:sp>
      <p:sp>
        <p:nvSpPr>
          <p:cNvPr id="4" name="Date Placeholder 3"/>
          <p:cNvSpPr>
            <a:spLocks noGrp="1"/>
          </p:cNvSpPr>
          <p:nvPr>
            <p:ph type="dt" sz="half" idx="10"/>
          </p:nvPr>
        </p:nvSpPr>
        <p:spPr/>
        <p:txBody>
          <a:bodyPr/>
          <a:lstStyle>
            <a:lvl1pPr>
              <a:defRPr/>
            </a:lvl1pPr>
          </a:lstStyle>
          <a:p>
            <a:pPr>
              <a:defRPr/>
            </a:pPr>
            <a:fld id="{EB09307D-3415-4053-94DC-8B846ABD0D56}" type="datetimeFigureOut">
              <a:rPr lang="pt-PT"/>
              <a:pPr>
                <a:defRPr/>
              </a:pPr>
              <a:t>31-10-2016</a:t>
            </a:fld>
            <a:endParaRPr lang="pt-PT"/>
          </a:p>
        </p:txBody>
      </p:sp>
      <p:sp>
        <p:nvSpPr>
          <p:cNvPr id="5" name="Footer Placeholder 4"/>
          <p:cNvSpPr>
            <a:spLocks noGrp="1"/>
          </p:cNvSpPr>
          <p:nvPr>
            <p:ph type="ftr" sz="quarter" idx="11"/>
          </p:nvPr>
        </p:nvSpPr>
        <p:spPr/>
        <p:txBody>
          <a:bodyPr/>
          <a:lstStyle>
            <a:lvl1pPr>
              <a:defRPr/>
            </a:lvl1pPr>
          </a:lstStyle>
          <a:p>
            <a:pPr>
              <a:defRPr/>
            </a:pPr>
            <a:endParaRPr lang="pt-PT"/>
          </a:p>
        </p:txBody>
      </p:sp>
      <p:sp>
        <p:nvSpPr>
          <p:cNvPr id="6" name="Slide Number Placeholder 5"/>
          <p:cNvSpPr>
            <a:spLocks noGrp="1"/>
          </p:cNvSpPr>
          <p:nvPr>
            <p:ph type="sldNum" sz="quarter" idx="12"/>
          </p:nvPr>
        </p:nvSpPr>
        <p:spPr/>
        <p:txBody>
          <a:bodyPr/>
          <a:lstStyle>
            <a:lvl1pPr>
              <a:defRPr/>
            </a:lvl1pPr>
          </a:lstStyle>
          <a:p>
            <a:pPr>
              <a:defRPr/>
            </a:pPr>
            <a:fld id="{89D72946-36DE-477C-A1ED-101214DE88BC}" type="slidenum">
              <a:rPr lang="pt-PT"/>
              <a:pPr>
                <a:defRPr/>
              </a:pPr>
              <a:t>‹#›</a:t>
            </a:fld>
            <a:endParaRPr lang="pt-P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PT"/>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4" name="Date Placeholder 3"/>
          <p:cNvSpPr>
            <a:spLocks noGrp="1"/>
          </p:cNvSpPr>
          <p:nvPr>
            <p:ph type="dt" sz="half" idx="10"/>
          </p:nvPr>
        </p:nvSpPr>
        <p:spPr/>
        <p:txBody>
          <a:bodyPr/>
          <a:lstStyle>
            <a:lvl1pPr>
              <a:defRPr/>
            </a:lvl1pPr>
          </a:lstStyle>
          <a:p>
            <a:pPr>
              <a:defRPr/>
            </a:pPr>
            <a:fld id="{65309A5F-B1B6-4051-BC6D-5E3B1360A3F8}" type="datetimeFigureOut">
              <a:rPr lang="pt-PT"/>
              <a:pPr>
                <a:defRPr/>
              </a:pPr>
              <a:t>31-10-2016</a:t>
            </a:fld>
            <a:endParaRPr lang="pt-PT"/>
          </a:p>
        </p:txBody>
      </p:sp>
      <p:sp>
        <p:nvSpPr>
          <p:cNvPr id="5" name="Footer Placeholder 4"/>
          <p:cNvSpPr>
            <a:spLocks noGrp="1"/>
          </p:cNvSpPr>
          <p:nvPr>
            <p:ph type="ftr" sz="quarter" idx="11"/>
          </p:nvPr>
        </p:nvSpPr>
        <p:spPr/>
        <p:txBody>
          <a:bodyPr/>
          <a:lstStyle>
            <a:lvl1pPr>
              <a:defRPr/>
            </a:lvl1pPr>
          </a:lstStyle>
          <a:p>
            <a:pPr>
              <a:defRPr/>
            </a:pPr>
            <a:endParaRPr lang="pt-PT"/>
          </a:p>
        </p:txBody>
      </p:sp>
      <p:sp>
        <p:nvSpPr>
          <p:cNvPr id="6" name="Slide Number Placeholder 5"/>
          <p:cNvSpPr>
            <a:spLocks noGrp="1"/>
          </p:cNvSpPr>
          <p:nvPr>
            <p:ph type="sldNum" sz="quarter" idx="12"/>
          </p:nvPr>
        </p:nvSpPr>
        <p:spPr/>
        <p:txBody>
          <a:bodyPr/>
          <a:lstStyle>
            <a:lvl1pPr>
              <a:defRPr/>
            </a:lvl1pPr>
          </a:lstStyle>
          <a:p>
            <a:pPr>
              <a:defRPr/>
            </a:pPr>
            <a:fld id="{E26108CC-295E-40F3-A0EE-CCC6F3DCE513}" type="slidenum">
              <a:rPr lang="pt-PT"/>
              <a:pPr>
                <a:defRPr/>
              </a:pPr>
              <a:t>‹#›</a:t>
            </a:fld>
            <a:endParaRPr lang="pt-P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pt-P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4" name="Date Placeholder 3"/>
          <p:cNvSpPr>
            <a:spLocks noGrp="1"/>
          </p:cNvSpPr>
          <p:nvPr>
            <p:ph type="dt" sz="half" idx="10"/>
          </p:nvPr>
        </p:nvSpPr>
        <p:spPr/>
        <p:txBody>
          <a:bodyPr/>
          <a:lstStyle>
            <a:lvl1pPr>
              <a:defRPr/>
            </a:lvl1pPr>
          </a:lstStyle>
          <a:p>
            <a:pPr>
              <a:defRPr/>
            </a:pPr>
            <a:fld id="{BC673500-BF14-44C4-AD05-4FA51F0B8059}" type="datetimeFigureOut">
              <a:rPr lang="pt-PT"/>
              <a:pPr>
                <a:defRPr/>
              </a:pPr>
              <a:t>31-10-2016</a:t>
            </a:fld>
            <a:endParaRPr lang="pt-PT"/>
          </a:p>
        </p:txBody>
      </p:sp>
      <p:sp>
        <p:nvSpPr>
          <p:cNvPr id="5" name="Footer Placeholder 4"/>
          <p:cNvSpPr>
            <a:spLocks noGrp="1"/>
          </p:cNvSpPr>
          <p:nvPr>
            <p:ph type="ftr" sz="quarter" idx="11"/>
          </p:nvPr>
        </p:nvSpPr>
        <p:spPr/>
        <p:txBody>
          <a:bodyPr/>
          <a:lstStyle>
            <a:lvl1pPr>
              <a:defRPr/>
            </a:lvl1pPr>
          </a:lstStyle>
          <a:p>
            <a:pPr>
              <a:defRPr/>
            </a:pPr>
            <a:endParaRPr lang="pt-PT"/>
          </a:p>
        </p:txBody>
      </p:sp>
      <p:sp>
        <p:nvSpPr>
          <p:cNvPr id="6" name="Slide Number Placeholder 5"/>
          <p:cNvSpPr>
            <a:spLocks noGrp="1"/>
          </p:cNvSpPr>
          <p:nvPr>
            <p:ph type="sldNum" sz="quarter" idx="12"/>
          </p:nvPr>
        </p:nvSpPr>
        <p:spPr/>
        <p:txBody>
          <a:bodyPr/>
          <a:lstStyle>
            <a:lvl1pPr>
              <a:defRPr/>
            </a:lvl1pPr>
          </a:lstStyle>
          <a:p>
            <a:pPr>
              <a:defRPr/>
            </a:pPr>
            <a:fld id="{DC09A8EE-F95C-4576-9CD3-520AEE8BB9A4}" type="slidenum">
              <a:rPr lang="pt-PT"/>
              <a:pPr>
                <a:defRPr/>
              </a:pPr>
              <a:t>‹#›</a:t>
            </a:fld>
            <a:endParaRPr lang="pt-P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PT"/>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4" name="Date Placeholder 3"/>
          <p:cNvSpPr>
            <a:spLocks noGrp="1"/>
          </p:cNvSpPr>
          <p:nvPr>
            <p:ph type="dt" sz="half" idx="10"/>
          </p:nvPr>
        </p:nvSpPr>
        <p:spPr/>
        <p:txBody>
          <a:bodyPr/>
          <a:lstStyle>
            <a:lvl1pPr>
              <a:defRPr/>
            </a:lvl1pPr>
          </a:lstStyle>
          <a:p>
            <a:pPr>
              <a:defRPr/>
            </a:pPr>
            <a:fld id="{0F4C987C-8CF0-4B11-8D92-C2F5EBE53625}" type="datetimeFigureOut">
              <a:rPr lang="pt-PT"/>
              <a:pPr>
                <a:defRPr/>
              </a:pPr>
              <a:t>31-10-2016</a:t>
            </a:fld>
            <a:endParaRPr lang="pt-PT"/>
          </a:p>
        </p:txBody>
      </p:sp>
      <p:sp>
        <p:nvSpPr>
          <p:cNvPr id="5" name="Footer Placeholder 4"/>
          <p:cNvSpPr>
            <a:spLocks noGrp="1"/>
          </p:cNvSpPr>
          <p:nvPr>
            <p:ph type="ftr" sz="quarter" idx="11"/>
          </p:nvPr>
        </p:nvSpPr>
        <p:spPr/>
        <p:txBody>
          <a:bodyPr/>
          <a:lstStyle>
            <a:lvl1pPr>
              <a:defRPr/>
            </a:lvl1pPr>
          </a:lstStyle>
          <a:p>
            <a:pPr>
              <a:defRPr/>
            </a:pPr>
            <a:endParaRPr lang="pt-PT"/>
          </a:p>
        </p:txBody>
      </p:sp>
      <p:sp>
        <p:nvSpPr>
          <p:cNvPr id="6" name="Slide Number Placeholder 5"/>
          <p:cNvSpPr>
            <a:spLocks noGrp="1"/>
          </p:cNvSpPr>
          <p:nvPr>
            <p:ph type="sldNum" sz="quarter" idx="12"/>
          </p:nvPr>
        </p:nvSpPr>
        <p:spPr/>
        <p:txBody>
          <a:bodyPr/>
          <a:lstStyle>
            <a:lvl1pPr>
              <a:defRPr/>
            </a:lvl1pPr>
          </a:lstStyle>
          <a:p>
            <a:pPr>
              <a:defRPr/>
            </a:pPr>
            <a:fld id="{8187C6CE-95CB-4F49-AD68-17C26A0D047A}" type="slidenum">
              <a:rPr lang="pt-PT"/>
              <a:pPr>
                <a:defRPr/>
              </a:pPr>
              <a:t>‹#›</a:t>
            </a:fld>
            <a:endParaRPr lang="pt-P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pt-P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2543D5F-E2D3-4211-A797-63381FB6297E}" type="datetimeFigureOut">
              <a:rPr lang="pt-PT"/>
              <a:pPr>
                <a:defRPr/>
              </a:pPr>
              <a:t>31-10-2016</a:t>
            </a:fld>
            <a:endParaRPr lang="pt-PT"/>
          </a:p>
        </p:txBody>
      </p:sp>
      <p:sp>
        <p:nvSpPr>
          <p:cNvPr id="5" name="Footer Placeholder 4"/>
          <p:cNvSpPr>
            <a:spLocks noGrp="1"/>
          </p:cNvSpPr>
          <p:nvPr>
            <p:ph type="ftr" sz="quarter" idx="11"/>
          </p:nvPr>
        </p:nvSpPr>
        <p:spPr/>
        <p:txBody>
          <a:bodyPr/>
          <a:lstStyle>
            <a:lvl1pPr>
              <a:defRPr/>
            </a:lvl1pPr>
          </a:lstStyle>
          <a:p>
            <a:pPr>
              <a:defRPr/>
            </a:pPr>
            <a:endParaRPr lang="pt-PT"/>
          </a:p>
        </p:txBody>
      </p:sp>
      <p:sp>
        <p:nvSpPr>
          <p:cNvPr id="6" name="Slide Number Placeholder 5"/>
          <p:cNvSpPr>
            <a:spLocks noGrp="1"/>
          </p:cNvSpPr>
          <p:nvPr>
            <p:ph type="sldNum" sz="quarter" idx="12"/>
          </p:nvPr>
        </p:nvSpPr>
        <p:spPr/>
        <p:txBody>
          <a:bodyPr/>
          <a:lstStyle>
            <a:lvl1pPr>
              <a:defRPr/>
            </a:lvl1pPr>
          </a:lstStyle>
          <a:p>
            <a:pPr>
              <a:defRPr/>
            </a:pPr>
            <a:fld id="{B6B86999-3B98-46CB-802F-AF737D05A415}" type="slidenum">
              <a:rPr lang="pt-PT"/>
              <a:pPr>
                <a:defRPr/>
              </a:pPr>
              <a:t>‹#›</a:t>
            </a:fld>
            <a:endParaRPr lang="pt-P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PT"/>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5" name="Date Placeholder 3"/>
          <p:cNvSpPr>
            <a:spLocks noGrp="1"/>
          </p:cNvSpPr>
          <p:nvPr>
            <p:ph type="dt" sz="half" idx="10"/>
          </p:nvPr>
        </p:nvSpPr>
        <p:spPr/>
        <p:txBody>
          <a:bodyPr/>
          <a:lstStyle>
            <a:lvl1pPr>
              <a:defRPr/>
            </a:lvl1pPr>
          </a:lstStyle>
          <a:p>
            <a:pPr>
              <a:defRPr/>
            </a:pPr>
            <a:fld id="{A8782154-A0F4-4BEB-B2C3-99B032D841A6}" type="datetimeFigureOut">
              <a:rPr lang="pt-PT"/>
              <a:pPr>
                <a:defRPr/>
              </a:pPr>
              <a:t>31-10-2016</a:t>
            </a:fld>
            <a:endParaRPr lang="pt-PT"/>
          </a:p>
        </p:txBody>
      </p:sp>
      <p:sp>
        <p:nvSpPr>
          <p:cNvPr id="6" name="Footer Placeholder 4"/>
          <p:cNvSpPr>
            <a:spLocks noGrp="1"/>
          </p:cNvSpPr>
          <p:nvPr>
            <p:ph type="ftr" sz="quarter" idx="11"/>
          </p:nvPr>
        </p:nvSpPr>
        <p:spPr/>
        <p:txBody>
          <a:bodyPr/>
          <a:lstStyle>
            <a:lvl1pPr>
              <a:defRPr/>
            </a:lvl1pPr>
          </a:lstStyle>
          <a:p>
            <a:pPr>
              <a:defRPr/>
            </a:pPr>
            <a:endParaRPr lang="pt-PT"/>
          </a:p>
        </p:txBody>
      </p:sp>
      <p:sp>
        <p:nvSpPr>
          <p:cNvPr id="7" name="Slide Number Placeholder 5"/>
          <p:cNvSpPr>
            <a:spLocks noGrp="1"/>
          </p:cNvSpPr>
          <p:nvPr>
            <p:ph type="sldNum" sz="quarter" idx="12"/>
          </p:nvPr>
        </p:nvSpPr>
        <p:spPr/>
        <p:txBody>
          <a:bodyPr/>
          <a:lstStyle>
            <a:lvl1pPr>
              <a:defRPr/>
            </a:lvl1pPr>
          </a:lstStyle>
          <a:p>
            <a:pPr>
              <a:defRPr/>
            </a:pPr>
            <a:fld id="{039A0B07-ABC8-4896-B757-3AA9F9A75167}" type="slidenum">
              <a:rPr lang="pt-PT"/>
              <a:pPr>
                <a:defRPr/>
              </a:pPr>
              <a:t>‹#›</a:t>
            </a:fld>
            <a:endParaRPr lang="pt-P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pt-P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7" name="Date Placeholder 3"/>
          <p:cNvSpPr>
            <a:spLocks noGrp="1"/>
          </p:cNvSpPr>
          <p:nvPr>
            <p:ph type="dt" sz="half" idx="10"/>
          </p:nvPr>
        </p:nvSpPr>
        <p:spPr/>
        <p:txBody>
          <a:bodyPr/>
          <a:lstStyle>
            <a:lvl1pPr>
              <a:defRPr/>
            </a:lvl1pPr>
          </a:lstStyle>
          <a:p>
            <a:pPr>
              <a:defRPr/>
            </a:pPr>
            <a:fld id="{94AEB077-F8CF-4C79-9520-5B7D15226767}" type="datetimeFigureOut">
              <a:rPr lang="pt-PT"/>
              <a:pPr>
                <a:defRPr/>
              </a:pPr>
              <a:t>31-10-2016</a:t>
            </a:fld>
            <a:endParaRPr lang="pt-PT"/>
          </a:p>
        </p:txBody>
      </p:sp>
      <p:sp>
        <p:nvSpPr>
          <p:cNvPr id="8" name="Footer Placeholder 4"/>
          <p:cNvSpPr>
            <a:spLocks noGrp="1"/>
          </p:cNvSpPr>
          <p:nvPr>
            <p:ph type="ftr" sz="quarter" idx="11"/>
          </p:nvPr>
        </p:nvSpPr>
        <p:spPr/>
        <p:txBody>
          <a:bodyPr/>
          <a:lstStyle>
            <a:lvl1pPr>
              <a:defRPr/>
            </a:lvl1pPr>
          </a:lstStyle>
          <a:p>
            <a:pPr>
              <a:defRPr/>
            </a:pPr>
            <a:endParaRPr lang="pt-PT"/>
          </a:p>
        </p:txBody>
      </p:sp>
      <p:sp>
        <p:nvSpPr>
          <p:cNvPr id="9" name="Slide Number Placeholder 5"/>
          <p:cNvSpPr>
            <a:spLocks noGrp="1"/>
          </p:cNvSpPr>
          <p:nvPr>
            <p:ph type="sldNum" sz="quarter" idx="12"/>
          </p:nvPr>
        </p:nvSpPr>
        <p:spPr/>
        <p:txBody>
          <a:bodyPr/>
          <a:lstStyle>
            <a:lvl1pPr>
              <a:defRPr/>
            </a:lvl1pPr>
          </a:lstStyle>
          <a:p>
            <a:pPr>
              <a:defRPr/>
            </a:pPr>
            <a:fld id="{2049DF3F-A883-4AC2-BF01-905A864F9365}" type="slidenum">
              <a:rPr lang="pt-PT"/>
              <a:pPr>
                <a:defRPr/>
              </a:pPr>
              <a:t>‹#›</a:t>
            </a:fld>
            <a:endParaRPr lang="pt-P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PT"/>
          </a:p>
        </p:txBody>
      </p:sp>
      <p:sp>
        <p:nvSpPr>
          <p:cNvPr id="3" name="Date Placeholder 3"/>
          <p:cNvSpPr>
            <a:spLocks noGrp="1"/>
          </p:cNvSpPr>
          <p:nvPr>
            <p:ph type="dt" sz="half" idx="10"/>
          </p:nvPr>
        </p:nvSpPr>
        <p:spPr/>
        <p:txBody>
          <a:bodyPr/>
          <a:lstStyle>
            <a:lvl1pPr>
              <a:defRPr/>
            </a:lvl1pPr>
          </a:lstStyle>
          <a:p>
            <a:pPr>
              <a:defRPr/>
            </a:pPr>
            <a:fld id="{0DD3F9BE-0040-4EA3-9ADE-04556F749FCC}" type="datetimeFigureOut">
              <a:rPr lang="pt-PT"/>
              <a:pPr>
                <a:defRPr/>
              </a:pPr>
              <a:t>31-10-2016</a:t>
            </a:fld>
            <a:endParaRPr lang="pt-PT"/>
          </a:p>
        </p:txBody>
      </p:sp>
      <p:sp>
        <p:nvSpPr>
          <p:cNvPr id="4" name="Footer Placeholder 4"/>
          <p:cNvSpPr>
            <a:spLocks noGrp="1"/>
          </p:cNvSpPr>
          <p:nvPr>
            <p:ph type="ftr" sz="quarter" idx="11"/>
          </p:nvPr>
        </p:nvSpPr>
        <p:spPr/>
        <p:txBody>
          <a:bodyPr/>
          <a:lstStyle>
            <a:lvl1pPr>
              <a:defRPr/>
            </a:lvl1pPr>
          </a:lstStyle>
          <a:p>
            <a:pPr>
              <a:defRPr/>
            </a:pPr>
            <a:endParaRPr lang="pt-PT"/>
          </a:p>
        </p:txBody>
      </p:sp>
      <p:sp>
        <p:nvSpPr>
          <p:cNvPr id="5" name="Slide Number Placeholder 5"/>
          <p:cNvSpPr>
            <a:spLocks noGrp="1"/>
          </p:cNvSpPr>
          <p:nvPr>
            <p:ph type="sldNum" sz="quarter" idx="12"/>
          </p:nvPr>
        </p:nvSpPr>
        <p:spPr/>
        <p:txBody>
          <a:bodyPr/>
          <a:lstStyle>
            <a:lvl1pPr>
              <a:defRPr/>
            </a:lvl1pPr>
          </a:lstStyle>
          <a:p>
            <a:pPr>
              <a:defRPr/>
            </a:pPr>
            <a:fld id="{E354CC3D-72CF-4904-8D82-3DF38C974E9B}" type="slidenum">
              <a:rPr lang="pt-PT"/>
              <a:pPr>
                <a:defRPr/>
              </a:pPr>
              <a:t>‹#›</a:t>
            </a:fld>
            <a:endParaRPr lang="pt-P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B4680B7-AF14-4B09-9ECD-92B2E2DAA167}" type="datetimeFigureOut">
              <a:rPr lang="pt-PT"/>
              <a:pPr>
                <a:defRPr/>
              </a:pPr>
              <a:t>31-10-2016</a:t>
            </a:fld>
            <a:endParaRPr lang="pt-PT"/>
          </a:p>
        </p:txBody>
      </p:sp>
      <p:sp>
        <p:nvSpPr>
          <p:cNvPr id="3" name="Footer Placeholder 4"/>
          <p:cNvSpPr>
            <a:spLocks noGrp="1"/>
          </p:cNvSpPr>
          <p:nvPr>
            <p:ph type="ftr" sz="quarter" idx="11"/>
          </p:nvPr>
        </p:nvSpPr>
        <p:spPr/>
        <p:txBody>
          <a:bodyPr/>
          <a:lstStyle>
            <a:lvl1pPr>
              <a:defRPr/>
            </a:lvl1pPr>
          </a:lstStyle>
          <a:p>
            <a:pPr>
              <a:defRPr/>
            </a:pPr>
            <a:endParaRPr lang="pt-PT"/>
          </a:p>
        </p:txBody>
      </p:sp>
      <p:sp>
        <p:nvSpPr>
          <p:cNvPr id="4" name="Slide Number Placeholder 5"/>
          <p:cNvSpPr>
            <a:spLocks noGrp="1"/>
          </p:cNvSpPr>
          <p:nvPr>
            <p:ph type="sldNum" sz="quarter" idx="12"/>
          </p:nvPr>
        </p:nvSpPr>
        <p:spPr/>
        <p:txBody>
          <a:bodyPr/>
          <a:lstStyle>
            <a:lvl1pPr>
              <a:defRPr/>
            </a:lvl1pPr>
          </a:lstStyle>
          <a:p>
            <a:pPr>
              <a:defRPr/>
            </a:pPr>
            <a:fld id="{2ABEBCFA-7B60-4BA0-AB24-B2538E6E8981}" type="slidenum">
              <a:rPr lang="pt-PT"/>
              <a:pPr>
                <a:defRPr/>
              </a:pPr>
              <a:t>‹#›</a:t>
            </a:fld>
            <a:endParaRPr lang="pt-P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pt-P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0A5241E-942E-40DF-8F63-A4A8FA586D0F}" type="datetimeFigureOut">
              <a:rPr lang="pt-PT"/>
              <a:pPr>
                <a:defRPr/>
              </a:pPr>
              <a:t>31-10-2016</a:t>
            </a:fld>
            <a:endParaRPr lang="pt-PT"/>
          </a:p>
        </p:txBody>
      </p:sp>
      <p:sp>
        <p:nvSpPr>
          <p:cNvPr id="6" name="Footer Placeholder 4"/>
          <p:cNvSpPr>
            <a:spLocks noGrp="1"/>
          </p:cNvSpPr>
          <p:nvPr>
            <p:ph type="ftr" sz="quarter" idx="11"/>
          </p:nvPr>
        </p:nvSpPr>
        <p:spPr/>
        <p:txBody>
          <a:bodyPr/>
          <a:lstStyle>
            <a:lvl1pPr>
              <a:defRPr/>
            </a:lvl1pPr>
          </a:lstStyle>
          <a:p>
            <a:pPr>
              <a:defRPr/>
            </a:pPr>
            <a:endParaRPr lang="pt-PT"/>
          </a:p>
        </p:txBody>
      </p:sp>
      <p:sp>
        <p:nvSpPr>
          <p:cNvPr id="7" name="Slide Number Placeholder 5"/>
          <p:cNvSpPr>
            <a:spLocks noGrp="1"/>
          </p:cNvSpPr>
          <p:nvPr>
            <p:ph type="sldNum" sz="quarter" idx="12"/>
          </p:nvPr>
        </p:nvSpPr>
        <p:spPr/>
        <p:txBody>
          <a:bodyPr/>
          <a:lstStyle>
            <a:lvl1pPr>
              <a:defRPr/>
            </a:lvl1pPr>
          </a:lstStyle>
          <a:p>
            <a:pPr>
              <a:defRPr/>
            </a:pPr>
            <a:fld id="{51FB4263-7A33-41D8-9FC6-BF65CFFCCCA4}" type="slidenum">
              <a:rPr lang="pt-PT"/>
              <a:pPr>
                <a:defRPr/>
              </a:pPr>
              <a:t>‹#›</a:t>
            </a:fld>
            <a:endParaRPr lang="pt-P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pt-PT"/>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PT"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9C4C0B9-1293-43D9-A0A5-0744057CF8BB}" type="datetimeFigureOut">
              <a:rPr lang="pt-PT"/>
              <a:pPr>
                <a:defRPr/>
              </a:pPr>
              <a:t>31-10-2016</a:t>
            </a:fld>
            <a:endParaRPr lang="pt-PT"/>
          </a:p>
        </p:txBody>
      </p:sp>
      <p:sp>
        <p:nvSpPr>
          <p:cNvPr id="6" name="Footer Placeholder 4"/>
          <p:cNvSpPr>
            <a:spLocks noGrp="1"/>
          </p:cNvSpPr>
          <p:nvPr>
            <p:ph type="ftr" sz="quarter" idx="11"/>
          </p:nvPr>
        </p:nvSpPr>
        <p:spPr/>
        <p:txBody>
          <a:bodyPr/>
          <a:lstStyle>
            <a:lvl1pPr>
              <a:defRPr/>
            </a:lvl1pPr>
          </a:lstStyle>
          <a:p>
            <a:pPr>
              <a:defRPr/>
            </a:pPr>
            <a:endParaRPr lang="pt-PT"/>
          </a:p>
        </p:txBody>
      </p:sp>
      <p:sp>
        <p:nvSpPr>
          <p:cNvPr id="7" name="Slide Number Placeholder 5"/>
          <p:cNvSpPr>
            <a:spLocks noGrp="1"/>
          </p:cNvSpPr>
          <p:nvPr>
            <p:ph type="sldNum" sz="quarter" idx="12"/>
          </p:nvPr>
        </p:nvSpPr>
        <p:spPr/>
        <p:txBody>
          <a:bodyPr/>
          <a:lstStyle>
            <a:lvl1pPr>
              <a:defRPr/>
            </a:lvl1pPr>
          </a:lstStyle>
          <a:p>
            <a:pPr>
              <a:defRPr/>
            </a:pPr>
            <a:fld id="{1491CAAA-8F2D-4697-8D10-3A70A9C82993}" type="slidenum">
              <a:rPr lang="pt-PT"/>
              <a:pPr>
                <a:defRPr/>
              </a:pPr>
              <a:t>‹#›</a:t>
            </a:fld>
            <a:endParaRPr lang="pt-P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5E9EFF"/>
            </a:gs>
            <a:gs pos="39999">
              <a:srgbClr val="85C2FF"/>
            </a:gs>
            <a:gs pos="70000">
              <a:srgbClr val="C4D6EB"/>
            </a:gs>
            <a:gs pos="100000">
              <a:srgbClr val="FFEBFA"/>
            </a:gs>
          </a:gsLst>
          <a:lin ang="5400000"/>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pt-PT"/>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A215AAF-4F20-49E7-9F7F-144BD5660727}" type="datetimeFigureOut">
              <a:rPr lang="pt-PT"/>
              <a:pPr>
                <a:defRPr/>
              </a:pPr>
              <a:t>31-10-2016</a:t>
            </a:fld>
            <a:endParaRPr lang="pt-PT"/>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pt-PT"/>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3E0D330-6411-4985-9550-F1AC205C26DE}" type="slidenum">
              <a:rPr lang="pt-PT"/>
              <a:pPr>
                <a:defRPr/>
              </a:pPr>
              <a:t>‹#›</a:t>
            </a:fld>
            <a:endParaRPr lang="pt-P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mailto:pedro_mv_gomes@Hotmail.com" TargetMode="External"/><Relationship Id="rId7" Type="http://schemas.openxmlformats.org/officeDocument/2006/relationships/image" Target="../media/image2.jpeg"/><Relationship Id="rId2" Type="http://schemas.openxmlformats.org/officeDocument/2006/relationships/hyperlink" Target="mailto:mavalente@fc.ul.pt" TargetMode="Externa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mailto:mjrocha75@gmail.com" TargetMode="External"/><Relationship Id="rId4" Type="http://schemas.openxmlformats.org/officeDocument/2006/relationships/hyperlink" Target="mailto:mcmventura@fc.ul.pt" TargetMode="External"/><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16832"/>
            <a:ext cx="7772400" cy="1470025"/>
          </a:xfrm>
        </p:spPr>
        <p:txBody>
          <a:bodyPr>
            <a:normAutofit/>
          </a:bodyPr>
          <a:lstStyle/>
          <a:p>
            <a:pPr eaLnBrk="1" hangingPunct="1">
              <a:defRPr/>
            </a:pPr>
            <a:r>
              <a:rPr lang="en-US" sz="3600" b="1" dirty="0">
                <a:solidFill>
                  <a:srgbClr val="FF0000"/>
                </a:solidFill>
              </a:rPr>
              <a:t>Quality Control techniques applied to surface data in ERA-CLIM2</a:t>
            </a:r>
            <a:endParaRPr lang="pt-PT" sz="4000" b="1" dirty="0">
              <a:solidFill>
                <a:srgbClr val="FF0000"/>
              </a:solidFill>
            </a:endParaRPr>
          </a:p>
        </p:txBody>
      </p:sp>
      <p:sp>
        <p:nvSpPr>
          <p:cNvPr id="2051" name="Subtitle 2"/>
          <p:cNvSpPr>
            <a:spLocks noGrp="1"/>
          </p:cNvSpPr>
          <p:nvPr>
            <p:ph type="subTitle" idx="1"/>
          </p:nvPr>
        </p:nvSpPr>
        <p:spPr>
          <a:xfrm>
            <a:off x="827584" y="3501008"/>
            <a:ext cx="7488832" cy="1752600"/>
          </a:xfrm>
        </p:spPr>
        <p:txBody>
          <a:bodyPr/>
          <a:lstStyle/>
          <a:p>
            <a:pPr eaLnBrk="1" hangingPunct="1">
              <a:lnSpc>
                <a:spcPct val="70000"/>
              </a:lnSpc>
            </a:pPr>
            <a:r>
              <a:rPr lang="pt-PT" sz="2000" dirty="0">
                <a:solidFill>
                  <a:srgbClr val="FF0000"/>
                </a:solidFill>
              </a:rPr>
              <a:t>Maria Antónia Valente</a:t>
            </a:r>
            <a:r>
              <a:rPr lang="en-US" sz="2000" b="1" dirty="0">
                <a:solidFill>
                  <a:srgbClr val="FF0000"/>
                </a:solidFill>
                <a:hlinkClick r:id="rId2"/>
              </a:rPr>
              <a:t> </a:t>
            </a:r>
            <a:r>
              <a:rPr lang="en-US" sz="2000" b="1" dirty="0">
                <a:solidFill>
                  <a:schemeClr val="accent5">
                    <a:lumMod val="75000"/>
                  </a:schemeClr>
                </a:solidFill>
                <a:hlinkClick r:id="rId2"/>
              </a:rPr>
              <a:t>mavalente@fc.ul.pt</a:t>
            </a:r>
            <a:r>
              <a:rPr lang="pt-PT" sz="2000" dirty="0">
                <a:solidFill>
                  <a:srgbClr val="FF0000"/>
                </a:solidFill>
              </a:rPr>
              <a:t>, </a:t>
            </a:r>
          </a:p>
          <a:p>
            <a:pPr eaLnBrk="1" hangingPunct="1">
              <a:lnSpc>
                <a:spcPct val="70000"/>
              </a:lnSpc>
            </a:pPr>
            <a:r>
              <a:rPr lang="pt-PT" sz="2000" dirty="0">
                <a:solidFill>
                  <a:srgbClr val="FF0000"/>
                </a:solidFill>
              </a:rPr>
              <a:t>Pedro Gomes</a:t>
            </a:r>
            <a:r>
              <a:rPr lang="en-US" sz="2000" b="1" dirty="0">
                <a:solidFill>
                  <a:srgbClr val="FF0000"/>
                </a:solidFill>
              </a:rPr>
              <a:t> </a:t>
            </a:r>
            <a:r>
              <a:rPr lang="en-US" sz="2000" b="1" dirty="0">
                <a:solidFill>
                  <a:srgbClr val="FF0000"/>
                </a:solidFill>
                <a:hlinkClick r:id="rId3"/>
              </a:rPr>
              <a:t>pedro_mv_gomes@Hotmail.com</a:t>
            </a:r>
            <a:r>
              <a:rPr lang="en-US" sz="2000" b="1" dirty="0">
                <a:solidFill>
                  <a:srgbClr val="FF0000"/>
                </a:solidFill>
              </a:rPr>
              <a:t>, </a:t>
            </a:r>
          </a:p>
          <a:p>
            <a:pPr eaLnBrk="1" hangingPunct="1">
              <a:lnSpc>
                <a:spcPct val="70000"/>
              </a:lnSpc>
            </a:pPr>
            <a:r>
              <a:rPr lang="pt-PT" sz="2000" dirty="0">
                <a:solidFill>
                  <a:srgbClr val="FF0000"/>
                </a:solidFill>
              </a:rPr>
              <a:t>Maria Clara Ventura</a:t>
            </a:r>
            <a:r>
              <a:rPr lang="pt-PT" sz="2000" b="1" dirty="0">
                <a:solidFill>
                  <a:srgbClr val="FF0000"/>
                </a:solidFill>
              </a:rPr>
              <a:t> </a:t>
            </a:r>
            <a:r>
              <a:rPr lang="pt-PT" sz="2000" b="1" dirty="0">
                <a:solidFill>
                  <a:srgbClr val="FF0000"/>
                </a:solidFill>
                <a:hlinkClick r:id="rId4"/>
              </a:rPr>
              <a:t>mcmventura@fc.ul.pt</a:t>
            </a:r>
            <a:r>
              <a:rPr lang="pt-PT" sz="2000" dirty="0">
                <a:solidFill>
                  <a:srgbClr val="FF0000"/>
                </a:solidFill>
              </a:rPr>
              <a:t>, </a:t>
            </a:r>
          </a:p>
          <a:p>
            <a:pPr eaLnBrk="1" hangingPunct="1">
              <a:lnSpc>
                <a:spcPct val="70000"/>
              </a:lnSpc>
            </a:pPr>
            <a:r>
              <a:rPr lang="en-US" sz="2000" dirty="0">
                <a:solidFill>
                  <a:srgbClr val="FF0000"/>
                </a:solidFill>
              </a:rPr>
              <a:t>Maria </a:t>
            </a:r>
            <a:r>
              <a:rPr lang="en-US" sz="2000" dirty="0" err="1">
                <a:solidFill>
                  <a:srgbClr val="FF0000"/>
                </a:solidFill>
              </a:rPr>
              <a:t>João</a:t>
            </a:r>
            <a:r>
              <a:rPr lang="en-US" sz="2000" dirty="0">
                <a:solidFill>
                  <a:srgbClr val="FF0000"/>
                </a:solidFill>
              </a:rPr>
              <a:t> Rocha </a:t>
            </a:r>
            <a:r>
              <a:rPr lang="en-US" sz="2000" b="1" dirty="0">
                <a:solidFill>
                  <a:schemeClr val="accent5">
                    <a:lumMod val="75000"/>
                  </a:schemeClr>
                </a:solidFill>
                <a:hlinkClick r:id="rId5"/>
              </a:rPr>
              <a:t>mjrocha75@gmail.com</a:t>
            </a:r>
            <a:endParaRPr lang="en-US" sz="2000" b="1" dirty="0">
              <a:solidFill>
                <a:schemeClr val="accent5">
                  <a:lumMod val="75000"/>
                </a:schemeClr>
              </a:solidFill>
            </a:endParaRPr>
          </a:p>
          <a:p>
            <a:pPr eaLnBrk="1" hangingPunct="1">
              <a:lnSpc>
                <a:spcPct val="70000"/>
              </a:lnSpc>
            </a:pPr>
            <a:r>
              <a:rPr lang="pt-PT" sz="1900" b="1" dirty="0">
                <a:solidFill>
                  <a:srgbClr val="898989"/>
                </a:solidFill>
              </a:rPr>
              <a:t/>
            </a:r>
            <a:br>
              <a:rPr lang="pt-PT" sz="1900" b="1" dirty="0">
                <a:solidFill>
                  <a:srgbClr val="898989"/>
                </a:solidFill>
              </a:rPr>
            </a:br>
            <a:endParaRPr lang="pt-PT" sz="1900" b="1" dirty="0">
              <a:solidFill>
                <a:srgbClr val="898989"/>
              </a:solidFill>
            </a:endParaRPr>
          </a:p>
          <a:p>
            <a:pPr eaLnBrk="1" hangingPunct="1">
              <a:lnSpc>
                <a:spcPct val="70000"/>
              </a:lnSpc>
            </a:pPr>
            <a:r>
              <a:rPr lang="pt-PT" sz="1900" dirty="0">
                <a:solidFill>
                  <a:srgbClr val="002060"/>
                </a:solidFill>
              </a:rPr>
              <a:t>FFCUL </a:t>
            </a:r>
          </a:p>
          <a:p>
            <a:pPr eaLnBrk="1" hangingPunct="1">
              <a:lnSpc>
                <a:spcPct val="70000"/>
              </a:lnSpc>
            </a:pPr>
            <a:r>
              <a:rPr lang="pt-PT" sz="1900" dirty="0">
                <a:solidFill>
                  <a:srgbClr val="002060"/>
                </a:solidFill>
              </a:rPr>
              <a:t>Instituto Dom Luiz</a:t>
            </a:r>
          </a:p>
          <a:p>
            <a:pPr eaLnBrk="1" hangingPunct="1">
              <a:lnSpc>
                <a:spcPct val="70000"/>
              </a:lnSpc>
            </a:pPr>
            <a:r>
              <a:rPr lang="pt-PT" sz="1900" dirty="0">
                <a:solidFill>
                  <a:srgbClr val="002060"/>
                </a:solidFill>
              </a:rPr>
              <a:t/>
            </a:r>
            <a:br>
              <a:rPr lang="pt-PT" sz="1900" dirty="0">
                <a:solidFill>
                  <a:srgbClr val="002060"/>
                </a:solidFill>
              </a:rPr>
            </a:br>
            <a:r>
              <a:rPr lang="pt-PT" sz="1900" dirty="0" err="1">
                <a:solidFill>
                  <a:srgbClr val="002060"/>
                </a:solidFill>
              </a:rPr>
              <a:t>Faculty</a:t>
            </a:r>
            <a:r>
              <a:rPr lang="pt-PT" sz="1900" dirty="0">
                <a:solidFill>
                  <a:srgbClr val="002060"/>
                </a:solidFill>
              </a:rPr>
              <a:t> </a:t>
            </a:r>
            <a:r>
              <a:rPr lang="pt-PT" sz="1900" dirty="0" err="1">
                <a:solidFill>
                  <a:srgbClr val="002060"/>
                </a:solidFill>
              </a:rPr>
              <a:t>of</a:t>
            </a:r>
            <a:r>
              <a:rPr lang="pt-PT" sz="1900" dirty="0">
                <a:solidFill>
                  <a:srgbClr val="002060"/>
                </a:solidFill>
              </a:rPr>
              <a:t> </a:t>
            </a:r>
            <a:r>
              <a:rPr lang="pt-PT" sz="1900" dirty="0" err="1">
                <a:solidFill>
                  <a:srgbClr val="002060"/>
                </a:solidFill>
              </a:rPr>
              <a:t>Science</a:t>
            </a:r>
            <a:r>
              <a:rPr lang="pt-PT" sz="1900" dirty="0">
                <a:solidFill>
                  <a:srgbClr val="002060"/>
                </a:solidFill>
              </a:rPr>
              <a:t> </a:t>
            </a:r>
            <a:r>
              <a:rPr lang="pt-PT" sz="1900" dirty="0" err="1">
                <a:solidFill>
                  <a:srgbClr val="002060"/>
                </a:solidFill>
              </a:rPr>
              <a:t>of</a:t>
            </a:r>
            <a:r>
              <a:rPr lang="pt-PT" sz="1900" dirty="0">
                <a:solidFill>
                  <a:srgbClr val="002060"/>
                </a:solidFill>
              </a:rPr>
              <a:t> </a:t>
            </a:r>
            <a:r>
              <a:rPr lang="pt-PT" sz="1900" dirty="0" err="1">
                <a:solidFill>
                  <a:srgbClr val="002060"/>
                </a:solidFill>
              </a:rPr>
              <a:t>the</a:t>
            </a:r>
            <a:r>
              <a:rPr lang="pt-PT" sz="1900" dirty="0">
                <a:solidFill>
                  <a:srgbClr val="002060"/>
                </a:solidFill>
              </a:rPr>
              <a:t> </a:t>
            </a:r>
            <a:r>
              <a:rPr lang="pt-PT" sz="1900" dirty="0" err="1">
                <a:solidFill>
                  <a:srgbClr val="002060"/>
                </a:solidFill>
              </a:rPr>
              <a:t>University</a:t>
            </a:r>
            <a:r>
              <a:rPr lang="pt-PT" sz="1900" dirty="0">
                <a:solidFill>
                  <a:srgbClr val="002060"/>
                </a:solidFill>
              </a:rPr>
              <a:t> </a:t>
            </a:r>
            <a:r>
              <a:rPr lang="pt-PT" sz="1900" dirty="0" err="1">
                <a:solidFill>
                  <a:srgbClr val="002060"/>
                </a:solidFill>
              </a:rPr>
              <a:t>of</a:t>
            </a:r>
            <a:r>
              <a:rPr lang="pt-PT" sz="1900" dirty="0">
                <a:solidFill>
                  <a:srgbClr val="002060"/>
                </a:solidFill>
              </a:rPr>
              <a:t> </a:t>
            </a:r>
            <a:r>
              <a:rPr lang="pt-PT" sz="1900" dirty="0" err="1">
                <a:solidFill>
                  <a:srgbClr val="002060"/>
                </a:solidFill>
              </a:rPr>
              <a:t>Lisbon</a:t>
            </a:r>
            <a:endParaRPr lang="pt-PT" sz="1900" dirty="0">
              <a:solidFill>
                <a:srgbClr val="002060"/>
              </a:solidFill>
            </a:endParaRPr>
          </a:p>
          <a:p>
            <a:pPr eaLnBrk="1" hangingPunct="1">
              <a:lnSpc>
                <a:spcPct val="70000"/>
              </a:lnSpc>
            </a:pPr>
            <a:endParaRPr lang="pt-PT" sz="1900" dirty="0">
              <a:solidFill>
                <a:srgbClr val="002060"/>
              </a:solidFill>
            </a:endParaRPr>
          </a:p>
          <a:p>
            <a:pPr eaLnBrk="1" hangingPunct="1">
              <a:lnSpc>
                <a:spcPct val="70000"/>
              </a:lnSpc>
            </a:pPr>
            <a:r>
              <a:rPr lang="pt-PT" sz="1900" dirty="0">
                <a:solidFill>
                  <a:srgbClr val="002060"/>
                </a:solidFill>
              </a:rPr>
              <a:t/>
            </a:r>
            <a:br>
              <a:rPr lang="pt-PT" sz="1900" dirty="0">
                <a:solidFill>
                  <a:srgbClr val="002060"/>
                </a:solidFill>
              </a:rPr>
            </a:br>
            <a:r>
              <a:rPr lang="pt-PT" sz="1900" dirty="0">
                <a:solidFill>
                  <a:srgbClr val="002060"/>
                </a:solidFill>
              </a:rPr>
              <a:t>11th </a:t>
            </a:r>
            <a:r>
              <a:rPr lang="pt-PT" sz="1900" dirty="0" err="1">
                <a:solidFill>
                  <a:srgbClr val="002060"/>
                </a:solidFill>
              </a:rPr>
              <a:t>European</a:t>
            </a:r>
            <a:r>
              <a:rPr lang="pt-PT" sz="1900" dirty="0">
                <a:solidFill>
                  <a:srgbClr val="002060"/>
                </a:solidFill>
              </a:rPr>
              <a:t> </a:t>
            </a:r>
            <a:r>
              <a:rPr lang="pt-PT" sz="1900" dirty="0" err="1">
                <a:solidFill>
                  <a:srgbClr val="002060"/>
                </a:solidFill>
              </a:rPr>
              <a:t>Conference</a:t>
            </a:r>
            <a:r>
              <a:rPr lang="pt-PT" sz="1900" dirty="0">
                <a:solidFill>
                  <a:srgbClr val="002060"/>
                </a:solidFill>
              </a:rPr>
              <a:t> </a:t>
            </a:r>
            <a:r>
              <a:rPr lang="pt-PT" sz="1900" dirty="0" err="1">
                <a:solidFill>
                  <a:srgbClr val="002060"/>
                </a:solidFill>
              </a:rPr>
              <a:t>on</a:t>
            </a:r>
            <a:r>
              <a:rPr lang="pt-PT" sz="1900" dirty="0">
                <a:solidFill>
                  <a:srgbClr val="002060"/>
                </a:solidFill>
              </a:rPr>
              <a:t> </a:t>
            </a:r>
            <a:r>
              <a:rPr lang="pt-PT" sz="1900" dirty="0" err="1">
                <a:solidFill>
                  <a:srgbClr val="002060"/>
                </a:solidFill>
              </a:rPr>
              <a:t>Applied</a:t>
            </a:r>
            <a:r>
              <a:rPr lang="pt-PT" sz="1900" dirty="0">
                <a:solidFill>
                  <a:srgbClr val="002060"/>
                </a:solidFill>
              </a:rPr>
              <a:t> </a:t>
            </a:r>
            <a:r>
              <a:rPr lang="pt-PT" sz="1900" dirty="0" err="1">
                <a:solidFill>
                  <a:srgbClr val="002060"/>
                </a:solidFill>
              </a:rPr>
              <a:t>Climatology</a:t>
            </a:r>
            <a:r>
              <a:rPr lang="pt-PT" sz="1900" dirty="0">
                <a:solidFill>
                  <a:srgbClr val="002060"/>
                </a:solidFill>
              </a:rPr>
              <a:t> – 13 </a:t>
            </a:r>
            <a:r>
              <a:rPr lang="pt-PT" sz="1900" dirty="0" err="1">
                <a:solidFill>
                  <a:srgbClr val="002060"/>
                </a:solidFill>
              </a:rPr>
              <a:t>September</a:t>
            </a:r>
            <a:r>
              <a:rPr lang="pt-PT" sz="1900" dirty="0">
                <a:solidFill>
                  <a:srgbClr val="002060"/>
                </a:solidFill>
              </a:rPr>
              <a:t> 2016</a:t>
            </a:r>
            <a:endParaRPr lang="pt-PT" sz="1900" b="1" dirty="0">
              <a:solidFill>
                <a:srgbClr val="002060"/>
              </a:solidFill>
            </a:endParaRPr>
          </a:p>
        </p:txBody>
      </p:sp>
      <p:pic>
        <p:nvPicPr>
          <p:cNvPr id="2052" name="Picture 3"/>
          <p:cNvPicPr>
            <a:picLocks noChangeAspect="1" noChangeArrowheads="1"/>
          </p:cNvPicPr>
          <p:nvPr/>
        </p:nvPicPr>
        <p:blipFill>
          <a:blip r:embed="rId6" cstate="print"/>
          <a:srcRect/>
          <a:stretch>
            <a:fillRect/>
          </a:stretch>
        </p:blipFill>
        <p:spPr bwMode="auto">
          <a:xfrm>
            <a:off x="-323850" y="-315913"/>
            <a:ext cx="1871663" cy="1830388"/>
          </a:xfrm>
          <a:prstGeom prst="rect">
            <a:avLst/>
          </a:prstGeom>
          <a:noFill/>
          <a:ln w="9525">
            <a:noFill/>
            <a:miter lim="800000"/>
            <a:headEnd/>
            <a:tailEnd/>
          </a:ln>
        </p:spPr>
      </p:pic>
      <p:pic>
        <p:nvPicPr>
          <p:cNvPr id="2053" name="Picture 4"/>
          <p:cNvPicPr>
            <a:picLocks noChangeAspect="1"/>
          </p:cNvPicPr>
          <p:nvPr/>
        </p:nvPicPr>
        <p:blipFill>
          <a:blip r:embed="rId7" cstate="print"/>
          <a:srcRect/>
          <a:stretch>
            <a:fillRect/>
          </a:stretch>
        </p:blipFill>
        <p:spPr bwMode="auto">
          <a:xfrm>
            <a:off x="5667375" y="-3175"/>
            <a:ext cx="3513138" cy="1344613"/>
          </a:xfrm>
          <a:prstGeom prst="rect">
            <a:avLst/>
          </a:prstGeom>
          <a:noFill/>
          <a:ln w="9525">
            <a:noFill/>
            <a:miter lim="800000"/>
            <a:headEnd/>
            <a:tailEnd/>
          </a:ln>
        </p:spPr>
      </p:pic>
      <p:pic>
        <p:nvPicPr>
          <p:cNvPr id="7" name="Picture 6"/>
          <p:cNvPicPr>
            <a:picLocks noChangeAspect="1" noChangeArrowheads="1"/>
          </p:cNvPicPr>
          <p:nvPr/>
        </p:nvPicPr>
        <p:blipFill>
          <a:blip r:embed="rId8" cstate="print"/>
          <a:srcRect l="6250" t="21297" r="8333" b="29630"/>
          <a:stretch>
            <a:fillRect/>
          </a:stretch>
        </p:blipFill>
        <p:spPr bwMode="auto">
          <a:xfrm>
            <a:off x="2032248" y="-27384"/>
            <a:ext cx="2971800" cy="1281113"/>
          </a:xfrm>
          <a:prstGeom prst="rect">
            <a:avLst/>
          </a:prstGeom>
          <a:noFill/>
          <a:ln w="9525">
            <a:noFill/>
            <a:miter lim="800000"/>
            <a:headEnd/>
            <a:tailEnd/>
          </a:ln>
          <a:effectLst/>
        </p:spPr>
      </p:pic>
      <p:pic>
        <p:nvPicPr>
          <p:cNvPr id="17410" name="Picture 2" descr="http://meetingorganizer.copernicus.org/webfiles/img/CreativeCommons_Attribution_License.png"/>
          <p:cNvPicPr>
            <a:picLocks noChangeAspect="1" noChangeArrowheads="1"/>
          </p:cNvPicPr>
          <p:nvPr/>
        </p:nvPicPr>
        <p:blipFill>
          <a:blip r:embed="rId9" cstate="print"/>
          <a:srcRect/>
          <a:stretch>
            <a:fillRect/>
          </a:stretch>
        </p:blipFill>
        <p:spPr bwMode="auto">
          <a:xfrm>
            <a:off x="7092280" y="5445224"/>
            <a:ext cx="1905000" cy="66675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2420888"/>
            <a:ext cx="8953500" cy="4247317"/>
          </a:xfrm>
          <a:prstGeom prst="rect">
            <a:avLst/>
          </a:prstGeom>
          <a:noFill/>
          <a:ln w="9525">
            <a:noFill/>
            <a:miter lim="800000"/>
            <a:headEnd/>
            <a:tailEnd/>
          </a:ln>
        </p:spPr>
        <p:txBody>
          <a:bodyPr>
            <a:spAutoFit/>
          </a:bodyPr>
          <a:lstStyle/>
          <a:p>
            <a:pPr marL="342900" indent="-342900">
              <a:spcBef>
                <a:spcPct val="50000"/>
              </a:spcBef>
              <a:buFontTx/>
              <a:buChar char="•"/>
            </a:pPr>
            <a:r>
              <a:rPr lang="pt-PT" sz="2000" b="1" dirty="0" err="1">
                <a:latin typeface="Calibri" pitchFamily="34" charset="0"/>
              </a:rPr>
              <a:t>Installing</a:t>
            </a:r>
            <a:r>
              <a:rPr lang="pt-PT" sz="2000" b="1" dirty="0">
                <a:latin typeface="Calibri" pitchFamily="34" charset="0"/>
              </a:rPr>
              <a:t> </a:t>
            </a:r>
            <a:r>
              <a:rPr lang="pt-PT" sz="2000" b="1" dirty="0" err="1">
                <a:latin typeface="Calibri" pitchFamily="34" charset="0"/>
              </a:rPr>
              <a:t>the</a:t>
            </a:r>
            <a:r>
              <a:rPr lang="pt-PT" sz="2000" b="1" dirty="0">
                <a:latin typeface="Calibri" pitchFamily="34" charset="0"/>
              </a:rPr>
              <a:t> QC </a:t>
            </a:r>
            <a:r>
              <a:rPr lang="pt-PT" sz="2000" b="1" dirty="0" err="1">
                <a:latin typeface="Calibri" pitchFamily="34" charset="0"/>
              </a:rPr>
              <a:t>tool</a:t>
            </a:r>
            <a:r>
              <a:rPr lang="pt-PT" sz="2000" dirty="0">
                <a:latin typeface="Calibri" pitchFamily="34" charset="0"/>
              </a:rPr>
              <a:t> </a:t>
            </a:r>
          </a:p>
          <a:p>
            <a:pPr marL="342900" indent="-342900">
              <a:spcBef>
                <a:spcPct val="50000"/>
              </a:spcBef>
              <a:buFont typeface="Calibri" pitchFamily="34" charset="0"/>
              <a:buNone/>
            </a:pPr>
            <a:r>
              <a:rPr lang="en-GB" sz="2000" dirty="0">
                <a:solidFill>
                  <a:srgbClr val="000000"/>
                </a:solidFill>
                <a:latin typeface="Calibri" pitchFamily="34" charset="0"/>
              </a:rPr>
              <a:t/>
            </a:r>
            <a:br>
              <a:rPr lang="en-GB" sz="2000" dirty="0">
                <a:solidFill>
                  <a:srgbClr val="000000"/>
                </a:solidFill>
                <a:latin typeface="Calibri" pitchFamily="34" charset="0"/>
              </a:rPr>
            </a:br>
            <a:r>
              <a:rPr lang="en-GB" sz="2000" dirty="0">
                <a:solidFill>
                  <a:srgbClr val="000000"/>
                </a:solidFill>
                <a:latin typeface="Calibri" pitchFamily="34" charset="0"/>
              </a:rPr>
              <a:t>Unzip CQ_surface.zip and </a:t>
            </a:r>
            <a:r>
              <a:rPr lang="pt-PT" sz="2000" dirty="0" err="1">
                <a:solidFill>
                  <a:srgbClr val="000000"/>
                </a:solidFill>
                <a:latin typeface="Calibri" pitchFamily="34" charset="0"/>
              </a:rPr>
              <a:t>Install</a:t>
            </a:r>
            <a:r>
              <a:rPr lang="pt-PT" sz="2000" dirty="0">
                <a:solidFill>
                  <a:srgbClr val="000000"/>
                </a:solidFill>
                <a:latin typeface="Calibri" pitchFamily="34" charset="0"/>
              </a:rPr>
              <a:t> in</a:t>
            </a:r>
            <a:r>
              <a:rPr lang="en-GB" sz="2000" dirty="0">
                <a:solidFill>
                  <a:srgbClr val="000000"/>
                </a:solidFill>
                <a:latin typeface="Calibri" pitchFamily="34" charset="0"/>
              </a:rPr>
              <a:t> </a:t>
            </a:r>
            <a:r>
              <a:rPr lang="pt-PT" sz="2000" dirty="0">
                <a:solidFill>
                  <a:srgbClr val="000000"/>
                </a:solidFill>
                <a:latin typeface="Calibri" pitchFamily="34" charset="0"/>
              </a:rPr>
              <a:t>W</a:t>
            </a:r>
            <a:r>
              <a:rPr lang="en-GB" sz="2000" dirty="0" err="1">
                <a:solidFill>
                  <a:srgbClr val="000000"/>
                </a:solidFill>
                <a:latin typeface="Calibri" pitchFamily="34" charset="0"/>
              </a:rPr>
              <a:t>indows</a:t>
            </a:r>
            <a:r>
              <a:rPr lang="en-GB" sz="2000" dirty="0">
                <a:solidFill>
                  <a:srgbClr val="000000"/>
                </a:solidFill>
                <a:latin typeface="Calibri" pitchFamily="34" charset="0"/>
              </a:rPr>
              <a:t> </a:t>
            </a:r>
            <a:r>
              <a:rPr lang="pt-PT" sz="2000" dirty="0">
                <a:solidFill>
                  <a:srgbClr val="000000"/>
                </a:solidFill>
                <a:latin typeface="Calibri" pitchFamily="34" charset="0"/>
              </a:rPr>
              <a:t> </a:t>
            </a:r>
            <a:r>
              <a:rPr lang="pt-PT" sz="2000" dirty="0" err="1">
                <a:solidFill>
                  <a:srgbClr val="000000"/>
                </a:solidFill>
                <a:latin typeface="Calibri" pitchFamily="34" charset="0"/>
              </a:rPr>
              <a:t>or</a:t>
            </a:r>
            <a:r>
              <a:rPr lang="pt-PT" sz="2000" dirty="0">
                <a:solidFill>
                  <a:srgbClr val="000000"/>
                </a:solidFill>
                <a:latin typeface="Calibri" pitchFamily="34" charset="0"/>
              </a:rPr>
              <a:t> Linux </a:t>
            </a:r>
            <a:r>
              <a:rPr lang="pt-PT" sz="2000" dirty="0" err="1">
                <a:solidFill>
                  <a:srgbClr val="000000"/>
                </a:solidFill>
                <a:latin typeface="Calibri" pitchFamily="34" charset="0"/>
              </a:rPr>
              <a:t>and</a:t>
            </a:r>
            <a:r>
              <a:rPr lang="pt-PT" sz="2000" dirty="0">
                <a:solidFill>
                  <a:srgbClr val="000000"/>
                </a:solidFill>
                <a:latin typeface="Calibri" pitchFamily="34" charset="0"/>
              </a:rPr>
              <a:t> use </a:t>
            </a:r>
            <a:r>
              <a:rPr lang="en-GB" sz="2000" dirty="0">
                <a:solidFill>
                  <a:srgbClr val="000000"/>
                </a:solidFill>
                <a:latin typeface="Calibri" pitchFamily="34" charset="0"/>
              </a:rPr>
              <a:t>GNUPLOT version 4.6.6 to run</a:t>
            </a:r>
            <a:r>
              <a:rPr lang="pt-PT" sz="2000" dirty="0">
                <a:solidFill>
                  <a:srgbClr val="000000"/>
                </a:solidFill>
                <a:latin typeface="Calibri" pitchFamily="34" charset="0"/>
              </a:rPr>
              <a:t> </a:t>
            </a:r>
            <a:r>
              <a:rPr lang="pt-PT" sz="2000" dirty="0" err="1">
                <a:solidFill>
                  <a:srgbClr val="000000"/>
                </a:solidFill>
                <a:latin typeface="Calibri" pitchFamily="34" charset="0"/>
              </a:rPr>
              <a:t>the</a:t>
            </a:r>
            <a:r>
              <a:rPr lang="pt-PT" sz="2000" dirty="0">
                <a:solidFill>
                  <a:srgbClr val="000000"/>
                </a:solidFill>
                <a:latin typeface="Calibri" pitchFamily="34" charset="0"/>
              </a:rPr>
              <a:t> </a:t>
            </a:r>
            <a:r>
              <a:rPr lang="pt-PT" sz="2000" dirty="0" err="1">
                <a:solidFill>
                  <a:srgbClr val="000000"/>
                </a:solidFill>
                <a:latin typeface="Calibri" pitchFamily="34" charset="0"/>
              </a:rPr>
              <a:t>program</a:t>
            </a:r>
            <a:r>
              <a:rPr lang="pt-PT" sz="2000" dirty="0">
                <a:solidFill>
                  <a:srgbClr val="000000"/>
                </a:solidFill>
                <a:latin typeface="Calibri" pitchFamily="34" charset="0"/>
              </a:rPr>
              <a:t> </a:t>
            </a:r>
            <a:r>
              <a:rPr lang="en-US" sz="2000" b="1" dirty="0">
                <a:solidFill>
                  <a:srgbClr val="212121"/>
                </a:solidFill>
                <a:latin typeface="Calibri" pitchFamily="34" charset="0"/>
              </a:rPr>
              <a:t>CQ_Surface.exe</a:t>
            </a:r>
            <a:endParaRPr lang="en-US" sz="2000" b="1" dirty="0">
              <a:solidFill>
                <a:srgbClr val="000000"/>
              </a:solidFill>
              <a:latin typeface="Calibri" pitchFamily="34" charset="0"/>
            </a:endParaRPr>
          </a:p>
          <a:p>
            <a:pPr marL="342900" indent="-342900">
              <a:spcBef>
                <a:spcPct val="50000"/>
              </a:spcBef>
              <a:buFont typeface="Calibri" pitchFamily="34" charset="0"/>
              <a:buNone/>
            </a:pPr>
            <a:r>
              <a:rPr lang="en-US" sz="2000" b="1" dirty="0">
                <a:solidFill>
                  <a:srgbClr val="000000"/>
                </a:solidFill>
                <a:latin typeface="Calibri" pitchFamily="34" charset="0"/>
              </a:rPr>
              <a:t>      </a:t>
            </a:r>
            <a:r>
              <a:rPr lang="en-US" sz="2000" dirty="0">
                <a:solidFill>
                  <a:srgbClr val="000000"/>
                </a:solidFill>
                <a:latin typeface="Calibri" pitchFamily="34" charset="0"/>
              </a:rPr>
              <a:t>modify</a:t>
            </a:r>
            <a:r>
              <a:rPr lang="en-US" sz="2000" b="1" dirty="0">
                <a:solidFill>
                  <a:srgbClr val="000000"/>
                </a:solidFill>
                <a:latin typeface="Calibri" pitchFamily="34" charset="0"/>
              </a:rPr>
              <a:t> datapaths.nam </a:t>
            </a:r>
            <a:r>
              <a:rPr lang="en-US" sz="2000" dirty="0">
                <a:solidFill>
                  <a:srgbClr val="000000"/>
                </a:solidFill>
                <a:latin typeface="Calibri" pitchFamily="34" charset="0"/>
              </a:rPr>
              <a:t>with adequate file paths</a:t>
            </a:r>
            <a:endParaRPr lang="en-GB" sz="2000" dirty="0">
              <a:solidFill>
                <a:srgbClr val="000000"/>
              </a:solidFill>
              <a:latin typeface="Calibri" pitchFamily="34" charset="0"/>
            </a:endParaRPr>
          </a:p>
          <a:p>
            <a:pPr marL="342900" indent="-342900">
              <a:spcBef>
                <a:spcPct val="50000"/>
              </a:spcBef>
              <a:buFont typeface="Calibri" pitchFamily="34" charset="0"/>
              <a:buNone/>
            </a:pPr>
            <a:r>
              <a:rPr lang="pt-PT" sz="2000" dirty="0">
                <a:solidFill>
                  <a:srgbClr val="000000"/>
                </a:solidFill>
                <a:latin typeface="Calibri" pitchFamily="34" charset="0"/>
              </a:rPr>
              <a:t>      </a:t>
            </a:r>
            <a:r>
              <a:rPr lang="pt-PT" sz="2000" dirty="0" err="1">
                <a:solidFill>
                  <a:srgbClr val="000000"/>
                </a:solidFill>
                <a:latin typeface="Calibri" pitchFamily="34" charset="0"/>
              </a:rPr>
              <a:t>We</a:t>
            </a:r>
            <a:r>
              <a:rPr lang="pt-PT" sz="2000" dirty="0">
                <a:solidFill>
                  <a:srgbClr val="000000"/>
                </a:solidFill>
                <a:latin typeface="Calibri" pitchFamily="34" charset="0"/>
              </a:rPr>
              <a:t> </a:t>
            </a:r>
            <a:r>
              <a:rPr lang="pt-PT" sz="2000" dirty="0" err="1">
                <a:solidFill>
                  <a:srgbClr val="000000"/>
                </a:solidFill>
                <a:latin typeface="Calibri" pitchFamily="34" charset="0"/>
              </a:rPr>
              <a:t>have</a:t>
            </a:r>
            <a:r>
              <a:rPr lang="pt-PT" sz="2000" dirty="0">
                <a:solidFill>
                  <a:srgbClr val="000000"/>
                </a:solidFill>
                <a:latin typeface="Calibri" pitchFamily="34" charset="0"/>
              </a:rPr>
              <a:t> </a:t>
            </a:r>
            <a:r>
              <a:rPr lang="pt-PT" sz="2000" dirty="0" err="1">
                <a:solidFill>
                  <a:srgbClr val="000000"/>
                </a:solidFill>
                <a:latin typeface="Calibri" pitchFamily="34" charset="0"/>
              </a:rPr>
              <a:t>included</a:t>
            </a:r>
            <a:r>
              <a:rPr lang="pt-PT" sz="2000" dirty="0">
                <a:solidFill>
                  <a:srgbClr val="000000"/>
                </a:solidFill>
                <a:latin typeface="Calibri" pitchFamily="34" charset="0"/>
              </a:rPr>
              <a:t> </a:t>
            </a:r>
            <a:r>
              <a:rPr lang="en-GB" sz="2000" dirty="0">
                <a:solidFill>
                  <a:srgbClr val="000000"/>
                </a:solidFill>
                <a:latin typeface="Calibri" pitchFamily="34" charset="0"/>
              </a:rPr>
              <a:t>as an example input data for Luanda 1915.</a:t>
            </a:r>
            <a:br>
              <a:rPr lang="en-GB" sz="2000" dirty="0">
                <a:solidFill>
                  <a:srgbClr val="000000"/>
                </a:solidFill>
                <a:latin typeface="Calibri" pitchFamily="34" charset="0"/>
              </a:rPr>
            </a:br>
            <a:r>
              <a:rPr lang="en-GB" sz="2000" dirty="0">
                <a:solidFill>
                  <a:srgbClr val="000000"/>
                </a:solidFill>
                <a:latin typeface="Calibri" pitchFamily="34" charset="0"/>
              </a:rPr>
              <a:t>There is also the full .DB </a:t>
            </a:r>
            <a:r>
              <a:rPr lang="pt-PT" sz="2000" dirty="0">
                <a:solidFill>
                  <a:srgbClr val="000000"/>
                </a:solidFill>
                <a:latin typeface="Calibri" pitchFamily="34" charset="0"/>
              </a:rPr>
              <a:t>(output file </a:t>
            </a:r>
            <a:r>
              <a:rPr lang="pt-PT" sz="2000" dirty="0" err="1">
                <a:solidFill>
                  <a:srgbClr val="000000"/>
                </a:solidFill>
                <a:latin typeface="Calibri" pitchFamily="34" charset="0"/>
              </a:rPr>
              <a:t>obtained</a:t>
            </a:r>
            <a:r>
              <a:rPr lang="pt-PT" sz="2000" dirty="0">
                <a:solidFill>
                  <a:srgbClr val="000000"/>
                </a:solidFill>
                <a:latin typeface="Calibri" pitchFamily="34" charset="0"/>
              </a:rPr>
              <a:t> </a:t>
            </a:r>
            <a:r>
              <a:rPr lang="pt-PT" sz="2000" dirty="0" err="1">
                <a:solidFill>
                  <a:srgbClr val="000000"/>
                </a:solidFill>
                <a:latin typeface="Calibri" pitchFamily="34" charset="0"/>
              </a:rPr>
              <a:t>previously</a:t>
            </a:r>
            <a:r>
              <a:rPr lang="pt-PT" sz="2000" dirty="0">
                <a:solidFill>
                  <a:srgbClr val="000000"/>
                </a:solidFill>
                <a:latin typeface="Calibri" pitchFamily="34" charset="0"/>
              </a:rPr>
              <a:t>) </a:t>
            </a:r>
            <a:r>
              <a:rPr lang="en-GB" sz="2000" dirty="0">
                <a:solidFill>
                  <a:srgbClr val="000000"/>
                </a:solidFill>
                <a:latin typeface="Calibri" pitchFamily="34" charset="0"/>
              </a:rPr>
              <a:t>Luanda database for 1915-1946 so that long time series can be plotted.</a:t>
            </a:r>
            <a:r>
              <a:rPr lang="pt-PT" sz="2000" dirty="0">
                <a:latin typeface="Calibri" pitchFamily="34" charset="0"/>
              </a:rPr>
              <a:t> </a:t>
            </a:r>
          </a:p>
          <a:p>
            <a:pPr marL="342900" indent="-342900">
              <a:spcBef>
                <a:spcPct val="50000"/>
              </a:spcBef>
              <a:buFont typeface="Calibri" pitchFamily="34" charset="0"/>
              <a:buNone/>
            </a:pPr>
            <a:r>
              <a:rPr lang="pt-PT" sz="2000" dirty="0">
                <a:latin typeface="Calibri" pitchFamily="34" charset="0"/>
              </a:rPr>
              <a:t>      </a:t>
            </a:r>
            <a:r>
              <a:rPr lang="pt-PT" sz="2000" dirty="0" err="1">
                <a:latin typeface="Calibri" pitchFamily="34" charset="0"/>
              </a:rPr>
              <a:t>Follow</a:t>
            </a:r>
            <a:r>
              <a:rPr lang="pt-PT" sz="2000" dirty="0">
                <a:latin typeface="Calibri" pitchFamily="34" charset="0"/>
              </a:rPr>
              <a:t> </a:t>
            </a:r>
            <a:r>
              <a:rPr lang="pt-PT" sz="2000" dirty="0" err="1">
                <a:latin typeface="Calibri" pitchFamily="34" charset="0"/>
              </a:rPr>
              <a:t>instructions</a:t>
            </a:r>
            <a:r>
              <a:rPr lang="pt-PT" sz="2000" dirty="0">
                <a:latin typeface="Calibri" pitchFamily="34" charset="0"/>
              </a:rPr>
              <a:t> </a:t>
            </a:r>
            <a:r>
              <a:rPr lang="pt-PT" sz="2000" dirty="0" err="1">
                <a:latin typeface="Calibri" pitchFamily="34" charset="0"/>
              </a:rPr>
              <a:t>in</a:t>
            </a:r>
            <a:r>
              <a:rPr lang="pt-PT" sz="2000" dirty="0">
                <a:latin typeface="Calibri" pitchFamily="34" charset="0"/>
              </a:rPr>
              <a:t> </a:t>
            </a:r>
            <a:r>
              <a:rPr lang="pt-PT" sz="2000" dirty="0" err="1">
                <a:latin typeface="Calibri" pitchFamily="34" charset="0"/>
              </a:rPr>
              <a:t>the</a:t>
            </a:r>
            <a:r>
              <a:rPr lang="pt-PT" sz="2000" dirty="0">
                <a:latin typeface="Calibri" pitchFamily="34" charset="0"/>
              </a:rPr>
              <a:t> </a:t>
            </a:r>
            <a:r>
              <a:rPr lang="pt-PT" sz="2000" b="1" dirty="0" err="1">
                <a:latin typeface="Calibri" pitchFamily="34" charset="0"/>
              </a:rPr>
              <a:t>User</a:t>
            </a:r>
            <a:r>
              <a:rPr lang="pt-PT" sz="2000" b="1" dirty="0">
                <a:latin typeface="Calibri" pitchFamily="34" charset="0"/>
              </a:rPr>
              <a:t> </a:t>
            </a:r>
            <a:r>
              <a:rPr lang="pt-PT" sz="2000" b="1" dirty="0" err="1">
                <a:latin typeface="Calibri" pitchFamily="34" charset="0"/>
              </a:rPr>
              <a:t>Guide</a:t>
            </a:r>
            <a:r>
              <a:rPr lang="pt-PT" sz="2000" dirty="0">
                <a:latin typeface="Calibri" pitchFamily="34" charset="0"/>
              </a:rPr>
              <a:t> </a:t>
            </a:r>
            <a:r>
              <a:rPr lang="pt-PT" sz="2000" dirty="0" err="1">
                <a:latin typeface="Calibri" pitchFamily="34" charset="0"/>
              </a:rPr>
              <a:t>provided</a:t>
            </a:r>
            <a:r>
              <a:rPr lang="pt-PT" sz="2000" dirty="0">
                <a:latin typeface="Calibri" pitchFamily="34" charset="0"/>
              </a:rPr>
              <a:t> </a:t>
            </a:r>
            <a:r>
              <a:rPr lang="pt-PT" sz="2000" dirty="0" err="1">
                <a:latin typeface="Calibri" pitchFamily="34" charset="0"/>
              </a:rPr>
              <a:t>by</a:t>
            </a:r>
            <a:r>
              <a:rPr lang="pt-PT" sz="2000" dirty="0">
                <a:latin typeface="Calibri" pitchFamily="34" charset="0"/>
              </a:rPr>
              <a:t> FFCUL , to input </a:t>
            </a:r>
            <a:r>
              <a:rPr lang="pt-PT" sz="2000" dirty="0" err="1">
                <a:latin typeface="Calibri" pitchFamily="34" charset="0"/>
              </a:rPr>
              <a:t>the</a:t>
            </a:r>
            <a:r>
              <a:rPr lang="pt-PT" sz="2000" dirty="0">
                <a:latin typeface="Calibri" pitchFamily="34" charset="0"/>
              </a:rPr>
              <a:t> data </a:t>
            </a:r>
            <a:r>
              <a:rPr lang="pt-PT" sz="2000" dirty="0" err="1">
                <a:latin typeface="Calibri" pitchFamily="34" charset="0"/>
              </a:rPr>
              <a:t>in</a:t>
            </a:r>
            <a:r>
              <a:rPr lang="pt-PT" sz="2000" dirty="0">
                <a:latin typeface="Calibri" pitchFamily="34" charset="0"/>
              </a:rPr>
              <a:t> </a:t>
            </a:r>
            <a:r>
              <a:rPr lang="pt-PT" sz="2000" dirty="0" err="1">
                <a:latin typeface="Calibri" pitchFamily="34" charset="0"/>
              </a:rPr>
              <a:t>the</a:t>
            </a:r>
            <a:r>
              <a:rPr lang="pt-PT" sz="2000" dirty="0">
                <a:latin typeface="Calibri" pitchFamily="34" charset="0"/>
              </a:rPr>
              <a:t> </a:t>
            </a:r>
            <a:r>
              <a:rPr lang="pt-PT" sz="2000" dirty="0" err="1">
                <a:latin typeface="Calibri" pitchFamily="34" charset="0"/>
              </a:rPr>
              <a:t>correct</a:t>
            </a:r>
            <a:r>
              <a:rPr lang="pt-PT" sz="2000" dirty="0">
                <a:latin typeface="Calibri" pitchFamily="34" charset="0"/>
              </a:rPr>
              <a:t> </a:t>
            </a:r>
            <a:r>
              <a:rPr lang="pt-PT" sz="2000" dirty="0" err="1">
                <a:latin typeface="Calibri" pitchFamily="34" charset="0"/>
              </a:rPr>
              <a:t>format</a:t>
            </a:r>
            <a:r>
              <a:rPr lang="pt-PT" sz="2000" dirty="0">
                <a:latin typeface="Calibri" pitchFamily="34" charset="0"/>
              </a:rPr>
              <a:t>.</a:t>
            </a:r>
          </a:p>
          <a:p>
            <a:pPr marL="342900" indent="-342900">
              <a:spcBef>
                <a:spcPct val="50000"/>
              </a:spcBef>
              <a:buFont typeface="Calibri" pitchFamily="34" charset="0"/>
              <a:buNone/>
            </a:pPr>
            <a:endParaRPr lang="pt-PT" sz="2000" b="1" dirty="0">
              <a:latin typeface="Calibri" pitchFamily="34" charset="0"/>
            </a:endParaRPr>
          </a:p>
        </p:txBody>
      </p:sp>
      <p:sp>
        <p:nvSpPr>
          <p:cNvPr id="4" name="Título 1"/>
          <p:cNvSpPr txBox="1">
            <a:spLocks/>
          </p:cNvSpPr>
          <p:nvPr/>
        </p:nvSpPr>
        <p:spPr bwMode="auto">
          <a:xfrm>
            <a:off x="457200" y="144562"/>
            <a:ext cx="8229600" cy="69215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mn-lt"/>
                <a:ea typeface="+mj-ea"/>
                <a:cs typeface="+mj-cs"/>
              </a:rPr>
              <a:t>3 - </a:t>
            </a:r>
            <a:r>
              <a:rPr kumimoji="0" lang="en-US" sz="2400" b="1" i="0" u="none" strike="noStrike" kern="1200" cap="none" spc="0" normalizeH="0" baseline="0" noProof="0" dirty="0">
                <a:ln>
                  <a:noFill/>
                </a:ln>
                <a:solidFill>
                  <a:srgbClr val="FF0000"/>
                </a:solidFill>
                <a:effectLst/>
                <a:uLnTx/>
                <a:uFillTx/>
                <a:latin typeface="+mn-lt"/>
                <a:ea typeface="+mj-ea"/>
                <a:cs typeface="+mj-cs"/>
              </a:rPr>
              <a:t>A visualization tool for QC </a:t>
            </a:r>
            <a:r>
              <a:rPr kumimoji="0" lang="en-US" sz="2400" b="1" i="0" u="none" strike="noStrike" kern="1200" cap="none" spc="0" normalizeH="0" baseline="0" noProof="0" dirty="0">
                <a:ln>
                  <a:noFill/>
                </a:ln>
                <a:solidFill>
                  <a:schemeClr val="tx1"/>
                </a:solidFill>
                <a:effectLst/>
                <a:uLnTx/>
                <a:uFillTx/>
                <a:latin typeface="+mn-lt"/>
                <a:ea typeface="+mj-ea"/>
                <a:cs typeface="+mj-cs"/>
              </a:rPr>
              <a:t/>
            </a:r>
            <a:br>
              <a:rPr kumimoji="0" lang="en-US" sz="2400" b="1" i="0" u="none" strike="noStrike" kern="1200" cap="none" spc="0" normalizeH="0" baseline="0" noProof="0" dirty="0">
                <a:ln>
                  <a:noFill/>
                </a:ln>
                <a:solidFill>
                  <a:schemeClr val="tx1"/>
                </a:solidFill>
                <a:effectLst/>
                <a:uLnTx/>
                <a:uFillTx/>
                <a:latin typeface="+mn-lt"/>
                <a:ea typeface="+mj-ea"/>
                <a:cs typeface="+mj-cs"/>
              </a:rPr>
            </a:br>
            <a:r>
              <a:rPr kumimoji="0" lang="pt-PT" sz="2400" b="1" i="1" u="none" strike="noStrike" kern="1200" cap="none" spc="0" normalizeH="0" baseline="0" noProof="0" dirty="0">
                <a:ln>
                  <a:noFill/>
                </a:ln>
                <a:solidFill>
                  <a:srgbClr val="00FF00"/>
                </a:solidFill>
                <a:effectLst/>
                <a:uLnTx/>
                <a:uFillTx/>
                <a:latin typeface="+mn-lt"/>
                <a:ea typeface="+mj-ea"/>
                <a:cs typeface="+mj-cs"/>
              </a:rPr>
              <a:t>CQ_SURFACE 2.0</a:t>
            </a:r>
            <a:r>
              <a:rPr kumimoji="0" lang="pt-PT" sz="1800" b="1" i="1" u="none" strike="noStrike" kern="1200" cap="none" spc="0" normalizeH="0" baseline="0" noProof="0" dirty="0">
                <a:ln>
                  <a:noFill/>
                </a:ln>
                <a:solidFill>
                  <a:srgbClr val="00FF00"/>
                </a:solidFill>
                <a:effectLst/>
                <a:uLnTx/>
                <a:uFillTx/>
                <a:latin typeface="+mj-lt"/>
                <a:ea typeface="+mj-ea"/>
                <a:cs typeface="+mj-cs"/>
              </a:rPr>
              <a:t> </a:t>
            </a:r>
            <a:r>
              <a:rPr kumimoji="0" lang="pt-PT" sz="1300" b="1" i="1" u="none" strike="noStrike" kern="1200" cap="none" spc="0" normalizeH="0" baseline="0" noProof="0" dirty="0">
                <a:ln>
                  <a:noFill/>
                </a:ln>
                <a:solidFill>
                  <a:schemeClr val="tx1"/>
                </a:solidFill>
                <a:effectLst/>
                <a:uLnTx/>
                <a:uFillTx/>
                <a:latin typeface="+mj-lt"/>
                <a:ea typeface="+mj-ea"/>
                <a:cs typeface="+mj-cs"/>
              </a:rPr>
              <a:t>       </a:t>
            </a:r>
          </a:p>
        </p:txBody>
      </p:sp>
      <p:sp>
        <p:nvSpPr>
          <p:cNvPr id="5" name="Marcador de Posição de Conteúdo 2"/>
          <p:cNvSpPr txBox="1">
            <a:spLocks/>
          </p:cNvSpPr>
          <p:nvPr/>
        </p:nvSpPr>
        <p:spPr bwMode="auto">
          <a:xfrm>
            <a:off x="457200" y="693491"/>
            <a:ext cx="8229600" cy="223145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1" fontAlgn="base" latinLnBrk="0" hangingPunct="1">
              <a:lnSpc>
                <a:spcPct val="90000"/>
              </a:lnSpc>
              <a:spcBef>
                <a:spcPct val="20000"/>
              </a:spcBef>
              <a:spcAft>
                <a:spcPct val="0"/>
              </a:spcAft>
              <a:buClrTx/>
              <a:buSzTx/>
              <a:buFont typeface="Arial" charset="0"/>
              <a:buNone/>
              <a:tabLst/>
              <a:defRPr/>
            </a:pPr>
            <a:endParaRPr kumimoji="0" lang="pt-PT" sz="1800" b="0" i="0" u="none" strike="noStrike" kern="1200" cap="none" spc="0" normalizeH="0" baseline="0" noProof="0" dirty="0">
              <a:ln>
                <a:noFill/>
              </a:ln>
              <a:solidFill>
                <a:schemeClr val="tx1"/>
              </a:solidFill>
              <a:effectLst/>
              <a:uLnTx/>
              <a:uFillTx/>
              <a:latin typeface="+mn-lt"/>
              <a:ea typeface="+mn-ea"/>
              <a:cs typeface="+mn-cs"/>
            </a:endParaRPr>
          </a:p>
          <a:p>
            <a:pPr marL="639763" marR="0" lvl="1" indent="-246063" algn="l" defTabSz="914400" rtl="0" eaLnBrk="1" fontAlgn="base" latinLnBrk="0" hangingPunct="1">
              <a:lnSpc>
                <a:spcPct val="90000"/>
              </a:lnSpc>
              <a:spcBef>
                <a:spcPct val="20000"/>
              </a:spcBef>
              <a:spcAft>
                <a:spcPct val="0"/>
              </a:spcAft>
              <a:buClrTx/>
              <a:buSzTx/>
              <a:tabLst/>
              <a:defRPr/>
            </a:pPr>
            <a:r>
              <a:rPr kumimoji="0" lang="pt-PT" sz="1800" b="1" i="0" u="none" strike="noStrike" kern="1200" cap="none" spc="0" normalizeH="0" baseline="0" noProof="0" dirty="0">
                <a:ln>
                  <a:noFill/>
                </a:ln>
                <a:solidFill>
                  <a:schemeClr val="tx1"/>
                </a:solidFill>
                <a:effectLst/>
                <a:uLnTx/>
                <a:uFillTx/>
                <a:latin typeface="+mn-lt"/>
                <a:ea typeface="+mn-ea"/>
                <a:cs typeface="+mn-cs"/>
              </a:rPr>
              <a:t>CQ_SURFACE </a:t>
            </a:r>
            <a:r>
              <a:rPr kumimoji="0" lang="pt-PT" sz="1800" b="1" i="0" u="none" strike="noStrike" kern="1200" cap="none" spc="0" normalizeH="0" baseline="0" noProof="0" dirty="0" err="1">
                <a:ln>
                  <a:noFill/>
                </a:ln>
                <a:solidFill>
                  <a:schemeClr val="tx1"/>
                </a:solidFill>
                <a:effectLst/>
                <a:uLnTx/>
                <a:uFillTx/>
                <a:latin typeface="+mn-lt"/>
                <a:ea typeface="+mn-ea"/>
                <a:cs typeface="+mn-cs"/>
              </a:rPr>
              <a:t>is</a:t>
            </a:r>
            <a:r>
              <a:rPr kumimoji="0" lang="pt-PT" sz="1800" b="1" i="0" u="none" strike="noStrike" kern="1200" cap="none" spc="0" normalizeH="0" baseline="0" noProof="0" dirty="0">
                <a:ln>
                  <a:noFill/>
                </a:ln>
                <a:solidFill>
                  <a:schemeClr val="tx1"/>
                </a:solidFill>
                <a:effectLst/>
                <a:uLnTx/>
                <a:uFillTx/>
                <a:latin typeface="+mn-lt"/>
                <a:ea typeface="+mn-ea"/>
                <a:cs typeface="+mn-cs"/>
              </a:rPr>
              <a:t> a </a:t>
            </a:r>
            <a:r>
              <a:rPr kumimoji="0" lang="pt-PT" sz="1800" b="1" i="0" u="none" strike="noStrike" kern="1200" cap="none" spc="0" normalizeH="0" baseline="0" noProof="0" dirty="0" err="1">
                <a:ln>
                  <a:noFill/>
                </a:ln>
                <a:solidFill>
                  <a:schemeClr val="tx1"/>
                </a:solidFill>
                <a:effectLst/>
                <a:uLnTx/>
                <a:uFillTx/>
                <a:latin typeface="+mn-lt"/>
                <a:ea typeface="+mn-ea"/>
                <a:cs typeface="+mn-cs"/>
              </a:rPr>
              <a:t>tool</a:t>
            </a:r>
            <a:r>
              <a:rPr kumimoji="0" lang="pt-PT" sz="1800" b="1" i="0" u="none" strike="noStrike" kern="1200" cap="none" spc="0" normalizeH="0" baseline="0" noProof="0" dirty="0">
                <a:ln>
                  <a:noFill/>
                </a:ln>
                <a:solidFill>
                  <a:schemeClr val="tx1"/>
                </a:solidFill>
                <a:effectLst/>
                <a:uLnTx/>
                <a:uFillTx/>
                <a:latin typeface="+mn-lt"/>
                <a:ea typeface="+mn-ea"/>
                <a:cs typeface="+mn-cs"/>
              </a:rPr>
              <a:t> (</a:t>
            </a:r>
            <a:r>
              <a:rPr kumimoji="0" lang="pt-PT" sz="1800" b="1" i="0" u="none" strike="noStrike" kern="1200" cap="none" spc="0" normalizeH="0" baseline="0" noProof="0" dirty="0" err="1">
                <a:ln>
                  <a:noFill/>
                </a:ln>
                <a:solidFill>
                  <a:schemeClr val="tx1"/>
                </a:solidFill>
                <a:effectLst/>
                <a:uLnTx/>
                <a:uFillTx/>
                <a:latin typeface="+mn-lt"/>
                <a:ea typeface="+mn-ea"/>
                <a:cs typeface="+mn-cs"/>
              </a:rPr>
              <a:t>originally</a:t>
            </a:r>
            <a:r>
              <a:rPr kumimoji="0" lang="pt-PT" sz="1800" b="1" i="0" u="none" strike="noStrike" kern="1200" cap="none" spc="0" normalizeH="0" baseline="0" noProof="0" dirty="0">
                <a:ln>
                  <a:noFill/>
                </a:ln>
                <a:solidFill>
                  <a:schemeClr val="tx1"/>
                </a:solidFill>
                <a:effectLst/>
                <a:uLnTx/>
                <a:uFillTx/>
                <a:latin typeface="+mn-lt"/>
                <a:ea typeface="+mn-ea"/>
                <a:cs typeface="+mn-cs"/>
              </a:rPr>
              <a:t> </a:t>
            </a:r>
            <a:r>
              <a:rPr kumimoji="0" lang="pt-PT" sz="1800" b="1" i="0" u="none" strike="noStrike" kern="1200" cap="none" spc="0" normalizeH="0" baseline="0" noProof="0" dirty="0" err="1">
                <a:ln>
                  <a:noFill/>
                </a:ln>
                <a:solidFill>
                  <a:schemeClr val="tx1"/>
                </a:solidFill>
                <a:effectLst/>
                <a:uLnTx/>
                <a:uFillTx/>
                <a:latin typeface="+mn-lt"/>
                <a:ea typeface="+mn-ea"/>
                <a:cs typeface="+mn-cs"/>
              </a:rPr>
              <a:t>written</a:t>
            </a:r>
            <a:r>
              <a:rPr kumimoji="0" lang="pt-PT" sz="1800" b="1" i="0" u="none" strike="noStrike" kern="1200" cap="none" spc="0" normalizeH="0" baseline="0" noProof="0" dirty="0">
                <a:ln>
                  <a:noFill/>
                </a:ln>
                <a:solidFill>
                  <a:schemeClr val="tx1"/>
                </a:solidFill>
                <a:effectLst/>
                <a:uLnTx/>
                <a:uFillTx/>
                <a:latin typeface="+mn-lt"/>
                <a:ea typeface="+mn-ea"/>
                <a:cs typeface="+mn-cs"/>
              </a:rPr>
              <a:t> </a:t>
            </a:r>
            <a:r>
              <a:rPr kumimoji="0" lang="pt-PT" sz="1800" b="1" i="0" u="none" strike="noStrike" kern="1200" cap="none" spc="0" normalizeH="0" baseline="0" noProof="0" dirty="0" err="1">
                <a:ln>
                  <a:noFill/>
                </a:ln>
                <a:solidFill>
                  <a:schemeClr val="tx1"/>
                </a:solidFill>
                <a:effectLst/>
                <a:uLnTx/>
                <a:uFillTx/>
                <a:latin typeface="+mn-lt"/>
                <a:ea typeface="+mn-ea"/>
                <a:cs typeface="+mn-cs"/>
              </a:rPr>
              <a:t>in</a:t>
            </a:r>
            <a:r>
              <a:rPr kumimoji="0" lang="pt-PT" sz="1800" b="1" i="0" u="none" strike="noStrike" kern="1200" cap="none" spc="0" normalizeH="0" baseline="0" noProof="0" dirty="0">
                <a:ln>
                  <a:noFill/>
                </a:ln>
                <a:solidFill>
                  <a:schemeClr val="tx1"/>
                </a:solidFill>
                <a:effectLst/>
                <a:uLnTx/>
                <a:uFillTx/>
                <a:latin typeface="+mn-lt"/>
                <a:ea typeface="+mn-ea"/>
                <a:cs typeface="+mn-cs"/>
              </a:rPr>
              <a:t> </a:t>
            </a:r>
            <a:r>
              <a:rPr kumimoji="0" lang="pt-PT" sz="1800" b="1" i="0" u="none" strike="noStrike" kern="1200" cap="none" spc="0" normalizeH="0" baseline="0" noProof="0" dirty="0" err="1">
                <a:ln>
                  <a:noFill/>
                </a:ln>
                <a:solidFill>
                  <a:schemeClr val="tx1"/>
                </a:solidFill>
                <a:effectLst/>
                <a:uLnTx/>
                <a:uFillTx/>
                <a:latin typeface="+mn-lt"/>
                <a:ea typeface="+mn-ea"/>
                <a:cs typeface="+mn-cs"/>
              </a:rPr>
              <a:t>Fortran</a:t>
            </a:r>
            <a:r>
              <a:rPr kumimoji="0" lang="pt-PT" sz="1800" b="1" i="0" u="none" strike="noStrike" kern="1200" cap="none" spc="0" normalizeH="0" baseline="0" noProof="0" dirty="0">
                <a:ln>
                  <a:noFill/>
                </a:ln>
                <a:solidFill>
                  <a:schemeClr val="tx1"/>
                </a:solidFill>
                <a:effectLst/>
                <a:uLnTx/>
                <a:uFillTx/>
                <a:latin typeface="+mn-lt"/>
                <a:ea typeface="+mn-ea"/>
                <a:cs typeface="+mn-cs"/>
              </a:rPr>
              <a:t> </a:t>
            </a:r>
            <a:r>
              <a:rPr kumimoji="0" lang="pt-PT" sz="1800" b="1" i="0" u="none" strike="noStrike" kern="1200" cap="none" spc="0" normalizeH="0" baseline="0" noProof="0" dirty="0" err="1">
                <a:ln>
                  <a:noFill/>
                </a:ln>
                <a:solidFill>
                  <a:schemeClr val="tx1"/>
                </a:solidFill>
                <a:effectLst/>
                <a:uLnTx/>
                <a:uFillTx/>
                <a:latin typeface="+mn-lt"/>
                <a:ea typeface="+mn-ea"/>
                <a:cs typeface="+mn-cs"/>
              </a:rPr>
              <a:t>and</a:t>
            </a:r>
            <a:r>
              <a:rPr kumimoji="0" lang="pt-PT" sz="1800" b="1" i="0" u="none" strike="noStrike" kern="1200" cap="none" spc="0" normalizeH="0" baseline="0" noProof="0" dirty="0">
                <a:ln>
                  <a:noFill/>
                </a:ln>
                <a:solidFill>
                  <a:schemeClr val="tx1"/>
                </a:solidFill>
                <a:effectLst/>
                <a:uLnTx/>
                <a:uFillTx/>
                <a:latin typeface="+mn-lt"/>
                <a:ea typeface="+mn-ea"/>
                <a:cs typeface="+mn-cs"/>
              </a:rPr>
              <a:t> </a:t>
            </a:r>
            <a:r>
              <a:rPr kumimoji="0" lang="pt-PT" sz="1800" b="1" i="0" u="none" strike="noStrike" kern="1200" cap="none" spc="0" normalizeH="0" baseline="0" noProof="0" dirty="0" err="1">
                <a:ln>
                  <a:noFill/>
                </a:ln>
                <a:solidFill>
                  <a:schemeClr val="tx1"/>
                </a:solidFill>
                <a:effectLst/>
                <a:uLnTx/>
                <a:uFillTx/>
                <a:latin typeface="+mn-lt"/>
                <a:ea typeface="+mn-ea"/>
                <a:cs typeface="+mn-cs"/>
              </a:rPr>
              <a:t>using</a:t>
            </a:r>
            <a:r>
              <a:rPr kumimoji="0" lang="pt-PT" sz="1800" b="1" i="0" u="none" strike="noStrike" kern="1200" cap="none" spc="0" normalizeH="0" baseline="0" noProof="0" dirty="0">
                <a:ln>
                  <a:noFill/>
                </a:ln>
                <a:solidFill>
                  <a:schemeClr val="tx1"/>
                </a:solidFill>
                <a:effectLst/>
                <a:uLnTx/>
                <a:uFillTx/>
                <a:latin typeface="+mn-lt"/>
                <a:ea typeface="+mn-ea"/>
                <a:cs typeface="+mn-cs"/>
              </a:rPr>
              <a:t> GNUPLOT) </a:t>
            </a:r>
            <a:r>
              <a:rPr kumimoji="0" lang="pt-PT" sz="1800" b="1" i="0" u="none" strike="noStrike" kern="1200" cap="none" spc="0" normalizeH="0" baseline="0" noProof="0" dirty="0" err="1">
                <a:ln>
                  <a:noFill/>
                </a:ln>
                <a:solidFill>
                  <a:schemeClr val="tx1"/>
                </a:solidFill>
                <a:effectLst/>
                <a:uLnTx/>
                <a:uFillTx/>
                <a:latin typeface="+mn-lt"/>
                <a:ea typeface="+mn-ea"/>
                <a:cs typeface="+mn-cs"/>
              </a:rPr>
              <a:t>that</a:t>
            </a:r>
            <a:endParaRPr kumimoji="0" lang="pt-PT" sz="1800" b="1" i="0" u="none" strike="noStrike" kern="1200" cap="none" spc="0" normalizeH="0" baseline="0" noProof="0" dirty="0">
              <a:ln>
                <a:noFill/>
              </a:ln>
              <a:solidFill>
                <a:schemeClr val="tx1"/>
              </a:solidFill>
              <a:effectLst/>
              <a:uLnTx/>
              <a:uFillTx/>
              <a:latin typeface="+mn-lt"/>
              <a:ea typeface="+mn-ea"/>
              <a:cs typeface="+mn-cs"/>
            </a:endParaRPr>
          </a:p>
          <a:p>
            <a:pPr marL="639763" marR="0" lvl="1" indent="-246063" algn="l" defTabSz="914400" rtl="0" eaLnBrk="1" fontAlgn="base" latinLnBrk="0" hangingPunct="1">
              <a:lnSpc>
                <a:spcPct val="90000"/>
              </a:lnSpc>
              <a:spcBef>
                <a:spcPct val="20000"/>
              </a:spcBef>
              <a:spcAft>
                <a:spcPct val="0"/>
              </a:spcAft>
              <a:buClrTx/>
              <a:buSzTx/>
              <a:buFont typeface="Calibri" pitchFamily="34" charset="0"/>
              <a:buAutoNum type="arabicPeriod"/>
              <a:tabLst/>
              <a:defRPr/>
            </a:pPr>
            <a:r>
              <a:rPr kumimoji="0" lang="pt-PT" sz="1800" b="1" i="0" u="none" strike="noStrike" kern="1200" cap="none" spc="0" normalizeH="0" baseline="0" noProof="0" dirty="0" err="1">
                <a:ln>
                  <a:noFill/>
                </a:ln>
                <a:solidFill>
                  <a:schemeClr val="tx1"/>
                </a:solidFill>
                <a:effectLst/>
                <a:uLnTx/>
                <a:uFillTx/>
                <a:latin typeface="+mn-lt"/>
                <a:ea typeface="+mn-ea"/>
                <a:cs typeface="+mn-cs"/>
              </a:rPr>
              <a:t>Performs</a:t>
            </a:r>
            <a:r>
              <a:rPr kumimoji="0" lang="pt-PT" sz="1800" b="1" i="0" u="none" strike="noStrike" kern="1200" cap="none" spc="0" normalizeH="0" baseline="0" noProof="0" dirty="0">
                <a:ln>
                  <a:noFill/>
                </a:ln>
                <a:solidFill>
                  <a:schemeClr val="tx1"/>
                </a:solidFill>
                <a:effectLst/>
                <a:uLnTx/>
                <a:uFillTx/>
                <a:latin typeface="+mn-lt"/>
                <a:ea typeface="+mn-ea"/>
                <a:cs typeface="+mn-cs"/>
              </a:rPr>
              <a:t> </a:t>
            </a:r>
            <a:r>
              <a:rPr kumimoji="0" lang="pt-PT" sz="1800" b="1" i="0" u="none" strike="noStrike" kern="1200" cap="none" spc="0" normalizeH="0" baseline="0" noProof="0" dirty="0" err="1">
                <a:ln>
                  <a:noFill/>
                </a:ln>
                <a:solidFill>
                  <a:schemeClr val="tx1"/>
                </a:solidFill>
                <a:effectLst/>
                <a:uLnTx/>
                <a:uFillTx/>
                <a:latin typeface="+mn-lt"/>
                <a:ea typeface="+mn-ea"/>
                <a:cs typeface="+mn-cs"/>
              </a:rPr>
              <a:t>the</a:t>
            </a:r>
            <a:r>
              <a:rPr kumimoji="0" lang="pt-PT" sz="1800" b="1" i="0" u="none" strike="noStrike" kern="1200" cap="none" spc="0" normalizeH="0" baseline="0" noProof="0" dirty="0">
                <a:ln>
                  <a:noFill/>
                </a:ln>
                <a:solidFill>
                  <a:schemeClr val="tx1"/>
                </a:solidFill>
                <a:effectLst/>
                <a:uLnTx/>
                <a:uFillTx/>
                <a:latin typeface="+mn-lt"/>
                <a:ea typeface="+mn-ea"/>
                <a:cs typeface="+mn-cs"/>
              </a:rPr>
              <a:t> </a:t>
            </a:r>
            <a:r>
              <a:rPr kumimoji="0" lang="pt-PT" sz="1800" b="1" i="0" u="none" strike="noStrike" kern="1200" cap="none" spc="0" normalizeH="0" baseline="0" noProof="0" dirty="0" err="1">
                <a:ln>
                  <a:noFill/>
                </a:ln>
                <a:solidFill>
                  <a:schemeClr val="tx1"/>
                </a:solidFill>
                <a:effectLst/>
                <a:uLnTx/>
                <a:uFillTx/>
                <a:latin typeface="+mn-lt"/>
                <a:ea typeface="+mn-ea"/>
                <a:cs typeface="+mn-cs"/>
              </a:rPr>
              <a:t>Quality</a:t>
            </a:r>
            <a:r>
              <a:rPr kumimoji="0" lang="pt-PT" sz="1800" b="1" i="0" u="none" strike="noStrike" kern="1200" cap="none" spc="0" normalizeH="0" baseline="0" noProof="0" dirty="0">
                <a:ln>
                  <a:noFill/>
                </a:ln>
                <a:solidFill>
                  <a:schemeClr val="tx1"/>
                </a:solidFill>
                <a:effectLst/>
                <a:uLnTx/>
                <a:uFillTx/>
                <a:latin typeface="+mn-lt"/>
                <a:ea typeface="+mn-ea"/>
                <a:cs typeface="+mn-cs"/>
              </a:rPr>
              <a:t> </a:t>
            </a:r>
            <a:r>
              <a:rPr kumimoji="0" lang="pt-PT" sz="1800" b="1" i="0" u="none" strike="noStrike" kern="1200" cap="none" spc="0" normalizeH="0" baseline="0" noProof="0" dirty="0" err="1">
                <a:ln>
                  <a:noFill/>
                </a:ln>
                <a:solidFill>
                  <a:schemeClr val="tx1"/>
                </a:solidFill>
                <a:effectLst/>
                <a:uLnTx/>
                <a:uFillTx/>
                <a:latin typeface="+mn-lt"/>
                <a:ea typeface="+mn-ea"/>
                <a:cs typeface="+mn-cs"/>
              </a:rPr>
              <a:t>Control</a:t>
            </a:r>
            <a:r>
              <a:rPr kumimoji="0" lang="pt-PT" sz="1800" b="1" i="0" u="none" strike="noStrike" kern="1200" cap="none" spc="0" normalizeH="0" baseline="0" noProof="0" dirty="0">
                <a:ln>
                  <a:noFill/>
                </a:ln>
                <a:solidFill>
                  <a:schemeClr val="tx1"/>
                </a:solidFill>
                <a:effectLst/>
                <a:uLnTx/>
                <a:uFillTx/>
                <a:latin typeface="+mn-lt"/>
                <a:ea typeface="+mn-ea"/>
                <a:cs typeface="+mn-cs"/>
              </a:rPr>
              <a:t> </a:t>
            </a:r>
            <a:r>
              <a:rPr kumimoji="0" lang="pt-PT" sz="1800" b="1" i="0" u="none" strike="noStrike" kern="1200" cap="none" spc="0" normalizeH="0" baseline="0" noProof="0" dirty="0" err="1">
                <a:ln>
                  <a:noFill/>
                </a:ln>
                <a:solidFill>
                  <a:schemeClr val="tx1"/>
                </a:solidFill>
                <a:effectLst/>
                <a:uLnTx/>
                <a:uFillTx/>
                <a:latin typeface="+mn-lt"/>
                <a:ea typeface="+mn-ea"/>
                <a:cs typeface="+mn-cs"/>
              </a:rPr>
              <a:t>tests</a:t>
            </a:r>
            <a:r>
              <a:rPr kumimoji="0" lang="pt-PT" sz="1800" b="1" i="0" u="none" strike="noStrike" kern="1200" cap="none" spc="0" normalizeH="0" baseline="0" noProof="0" dirty="0">
                <a:ln>
                  <a:noFill/>
                </a:ln>
                <a:solidFill>
                  <a:schemeClr val="tx1"/>
                </a:solidFill>
                <a:effectLst/>
                <a:uLnTx/>
                <a:uFillTx/>
                <a:latin typeface="+mn-lt"/>
                <a:ea typeface="+mn-ea"/>
                <a:cs typeface="+mn-cs"/>
              </a:rPr>
              <a:t> </a:t>
            </a:r>
            <a:r>
              <a:rPr kumimoji="0" lang="pt-PT" sz="1800" b="1" i="0" u="none" strike="noStrike" kern="1200" cap="none" spc="0" normalizeH="0" baseline="0" noProof="0" dirty="0" err="1">
                <a:ln>
                  <a:noFill/>
                </a:ln>
                <a:solidFill>
                  <a:schemeClr val="tx1"/>
                </a:solidFill>
                <a:effectLst/>
                <a:uLnTx/>
                <a:uFillTx/>
                <a:latin typeface="+mn-lt"/>
                <a:ea typeface="+mn-ea"/>
                <a:cs typeface="+mn-cs"/>
              </a:rPr>
              <a:t>described</a:t>
            </a:r>
            <a:r>
              <a:rPr kumimoji="0" lang="pt-PT" sz="1800" b="1" i="0" u="none" strike="noStrike" kern="1200" cap="none" spc="0" normalizeH="0" baseline="0" noProof="0" dirty="0">
                <a:ln>
                  <a:noFill/>
                </a:ln>
                <a:solidFill>
                  <a:schemeClr val="tx1"/>
                </a:solidFill>
                <a:effectLst/>
                <a:uLnTx/>
                <a:uFillTx/>
                <a:latin typeface="+mn-lt"/>
                <a:ea typeface="+mn-ea"/>
                <a:cs typeface="+mn-cs"/>
              </a:rPr>
              <a:t> </a:t>
            </a:r>
            <a:r>
              <a:rPr kumimoji="0" lang="pt-PT" sz="1800" b="1" i="0" u="none" strike="noStrike" kern="1200" cap="none" spc="0" normalizeH="0" baseline="0" noProof="0" dirty="0" err="1">
                <a:ln>
                  <a:noFill/>
                </a:ln>
                <a:solidFill>
                  <a:schemeClr val="tx1"/>
                </a:solidFill>
                <a:effectLst/>
                <a:uLnTx/>
                <a:uFillTx/>
                <a:latin typeface="+mn-lt"/>
                <a:ea typeface="+mn-ea"/>
                <a:cs typeface="+mn-cs"/>
              </a:rPr>
              <a:t>before</a:t>
            </a:r>
            <a:endParaRPr kumimoji="0" lang="pt-PT" sz="1800" b="1" i="0" u="none" strike="noStrike" kern="1200" cap="none" spc="0" normalizeH="0" baseline="0" noProof="0" dirty="0">
              <a:ln>
                <a:noFill/>
              </a:ln>
              <a:solidFill>
                <a:schemeClr val="tx1"/>
              </a:solidFill>
              <a:effectLst/>
              <a:uLnTx/>
              <a:uFillTx/>
              <a:latin typeface="+mn-lt"/>
              <a:ea typeface="+mn-ea"/>
              <a:cs typeface="+mn-cs"/>
            </a:endParaRPr>
          </a:p>
          <a:p>
            <a:pPr marL="639763" marR="0" lvl="1" indent="-246063" algn="l" defTabSz="914400" rtl="0" eaLnBrk="1" fontAlgn="base" latinLnBrk="0" hangingPunct="1">
              <a:lnSpc>
                <a:spcPct val="90000"/>
              </a:lnSpc>
              <a:spcBef>
                <a:spcPct val="20000"/>
              </a:spcBef>
              <a:spcAft>
                <a:spcPct val="0"/>
              </a:spcAft>
              <a:buClrTx/>
              <a:buSzTx/>
              <a:buFont typeface="Calibri" pitchFamily="34" charset="0"/>
              <a:buAutoNum type="arabicPeriod"/>
              <a:tabLst/>
              <a:defRPr/>
            </a:pPr>
            <a:r>
              <a:rPr kumimoji="0" lang="pt-PT" sz="1800" b="1" i="0" u="none" strike="noStrike" kern="1200" cap="none" spc="0" normalizeH="0" baseline="0" noProof="0" dirty="0" err="1">
                <a:ln>
                  <a:noFill/>
                </a:ln>
                <a:solidFill>
                  <a:schemeClr val="tx1"/>
                </a:solidFill>
                <a:effectLst/>
                <a:uLnTx/>
                <a:uFillTx/>
                <a:latin typeface="+mn-lt"/>
                <a:ea typeface="+mn-ea"/>
                <a:cs typeface="+mn-cs"/>
              </a:rPr>
              <a:t>Delivers</a:t>
            </a:r>
            <a:r>
              <a:rPr kumimoji="0" lang="pt-PT" sz="1800" b="1" i="0" u="none" strike="noStrike" kern="1200" cap="none" spc="0" normalizeH="0" baseline="0" noProof="0" dirty="0">
                <a:ln>
                  <a:noFill/>
                </a:ln>
                <a:solidFill>
                  <a:schemeClr val="tx1"/>
                </a:solidFill>
                <a:effectLst/>
                <a:uLnTx/>
                <a:uFillTx/>
                <a:latin typeface="+mn-lt"/>
                <a:ea typeface="+mn-ea"/>
                <a:cs typeface="+mn-cs"/>
              </a:rPr>
              <a:t> </a:t>
            </a:r>
            <a:r>
              <a:rPr kumimoji="0" lang="pt-PT" sz="1800" b="1" i="0" u="none" strike="noStrike" kern="1200" cap="none" spc="0" normalizeH="0" baseline="0" noProof="0" dirty="0" err="1">
                <a:ln>
                  <a:noFill/>
                </a:ln>
                <a:solidFill>
                  <a:schemeClr val="tx1"/>
                </a:solidFill>
                <a:effectLst/>
                <a:uLnTx/>
                <a:uFillTx/>
                <a:latin typeface="+mn-lt"/>
                <a:ea typeface="+mn-ea"/>
                <a:cs typeface="+mn-cs"/>
              </a:rPr>
              <a:t>products</a:t>
            </a:r>
            <a:r>
              <a:rPr kumimoji="0" lang="pt-PT" sz="1800" b="1" i="0" u="none" strike="noStrike" kern="1200" cap="none" spc="0" normalizeH="0" baseline="0" noProof="0" dirty="0">
                <a:ln>
                  <a:noFill/>
                </a:ln>
                <a:solidFill>
                  <a:schemeClr val="tx1"/>
                </a:solidFill>
                <a:effectLst/>
                <a:uLnTx/>
                <a:uFillTx/>
                <a:latin typeface="+mn-lt"/>
                <a:ea typeface="+mn-ea"/>
                <a:cs typeface="+mn-cs"/>
              </a:rPr>
              <a:t> – </a:t>
            </a:r>
            <a:r>
              <a:rPr kumimoji="0" lang="pt-PT" sz="1800" b="1" i="0" u="none" strike="noStrike" kern="1200" cap="none" spc="0" normalizeH="0" baseline="0" noProof="0" dirty="0" err="1">
                <a:ln>
                  <a:noFill/>
                </a:ln>
                <a:solidFill>
                  <a:schemeClr val="tx1"/>
                </a:solidFill>
                <a:effectLst/>
                <a:uLnTx/>
                <a:uFillTx/>
                <a:latin typeface="+mn-lt"/>
                <a:ea typeface="+mn-ea"/>
                <a:cs typeface="+mn-cs"/>
              </a:rPr>
              <a:t>Error</a:t>
            </a:r>
            <a:r>
              <a:rPr kumimoji="0" lang="pt-PT" sz="1800" b="1" i="0" u="none" strike="noStrike" kern="1200" cap="none" spc="0" normalizeH="0" baseline="0" noProof="0" dirty="0">
                <a:ln>
                  <a:noFill/>
                </a:ln>
                <a:solidFill>
                  <a:schemeClr val="tx1"/>
                </a:solidFill>
                <a:effectLst/>
                <a:uLnTx/>
                <a:uFillTx/>
                <a:latin typeface="+mn-lt"/>
                <a:ea typeface="+mn-ea"/>
                <a:cs typeface="+mn-cs"/>
              </a:rPr>
              <a:t> files, </a:t>
            </a:r>
            <a:r>
              <a:rPr kumimoji="0" lang="pt-PT" sz="1800" b="1" i="0" u="none" strike="noStrike" kern="1200" cap="none" spc="0" normalizeH="0" baseline="0" noProof="0" dirty="0" err="1">
                <a:ln>
                  <a:noFill/>
                </a:ln>
                <a:solidFill>
                  <a:schemeClr val="tx1"/>
                </a:solidFill>
                <a:effectLst/>
                <a:uLnTx/>
                <a:uFillTx/>
                <a:latin typeface="+mn-lt"/>
                <a:ea typeface="+mn-ea"/>
                <a:cs typeface="+mn-cs"/>
              </a:rPr>
              <a:t>Formatted</a:t>
            </a:r>
            <a:r>
              <a:rPr kumimoji="0" lang="pt-PT" sz="1800" b="1" i="0" u="none" strike="noStrike" kern="1200" cap="none" spc="0" normalizeH="0" baseline="0" noProof="0" dirty="0">
                <a:ln>
                  <a:noFill/>
                </a:ln>
                <a:solidFill>
                  <a:schemeClr val="tx1"/>
                </a:solidFill>
                <a:effectLst/>
                <a:uLnTx/>
                <a:uFillTx/>
                <a:latin typeface="+mn-lt"/>
                <a:ea typeface="+mn-ea"/>
                <a:cs typeface="+mn-cs"/>
              </a:rPr>
              <a:t> data, QC </a:t>
            </a:r>
            <a:r>
              <a:rPr kumimoji="0" lang="pt-PT" sz="1800" b="1" i="0" u="none" strike="noStrike" kern="1200" cap="none" spc="0" normalizeH="0" baseline="0" noProof="0" dirty="0" err="1">
                <a:ln>
                  <a:noFill/>
                </a:ln>
                <a:solidFill>
                  <a:schemeClr val="tx1"/>
                </a:solidFill>
                <a:effectLst/>
                <a:uLnTx/>
                <a:uFillTx/>
                <a:latin typeface="+mn-lt"/>
                <a:ea typeface="+mn-ea"/>
                <a:cs typeface="+mn-cs"/>
              </a:rPr>
              <a:t>flags</a:t>
            </a:r>
            <a:r>
              <a:rPr kumimoji="0" lang="pt-PT" sz="1800" b="1" i="0" u="none" strike="noStrike" kern="1200" cap="none" spc="0" normalizeH="0" baseline="0" noProof="0" dirty="0">
                <a:ln>
                  <a:noFill/>
                </a:ln>
                <a:solidFill>
                  <a:schemeClr val="tx1"/>
                </a:solidFill>
                <a:effectLst/>
                <a:uLnTx/>
                <a:uFillTx/>
                <a:latin typeface="+mn-lt"/>
                <a:ea typeface="+mn-ea"/>
                <a:cs typeface="+mn-cs"/>
              </a:rPr>
              <a:t>, </a:t>
            </a:r>
            <a:r>
              <a:rPr kumimoji="0" lang="pt-PT" sz="1800" b="1" i="0" u="none" strike="noStrike" kern="1200" cap="none" spc="0" normalizeH="0" baseline="0" noProof="0" dirty="0" err="1">
                <a:ln>
                  <a:noFill/>
                </a:ln>
                <a:solidFill>
                  <a:schemeClr val="tx1"/>
                </a:solidFill>
                <a:effectLst/>
                <a:uLnTx/>
                <a:uFillTx/>
                <a:latin typeface="+mn-lt"/>
                <a:ea typeface="+mn-ea"/>
                <a:cs typeface="+mn-cs"/>
              </a:rPr>
              <a:t>stats</a:t>
            </a:r>
            <a:r>
              <a:rPr kumimoji="0" lang="pt-PT" sz="1800" b="1" i="0" u="none" strike="noStrike" kern="1200" cap="none" spc="0" normalizeH="0" baseline="0" noProof="0" dirty="0">
                <a:ln>
                  <a:noFill/>
                </a:ln>
                <a:solidFill>
                  <a:schemeClr val="tx1"/>
                </a:solidFill>
                <a:effectLst/>
                <a:uLnTx/>
                <a:uFillTx/>
                <a:latin typeface="+mn-lt"/>
                <a:ea typeface="+mn-ea"/>
                <a:cs typeface="+mn-cs"/>
              </a:rPr>
              <a:t> </a:t>
            </a:r>
          </a:p>
          <a:p>
            <a:pPr marL="639763" marR="0" lvl="1" indent="-246063" algn="l" defTabSz="914400" rtl="0" eaLnBrk="1" fontAlgn="base" latinLnBrk="0" hangingPunct="1">
              <a:lnSpc>
                <a:spcPct val="90000"/>
              </a:lnSpc>
              <a:spcBef>
                <a:spcPct val="20000"/>
              </a:spcBef>
              <a:spcAft>
                <a:spcPct val="0"/>
              </a:spcAft>
              <a:buClrTx/>
              <a:buSzTx/>
              <a:buFont typeface="Calibri" pitchFamily="34" charset="0"/>
              <a:buAutoNum type="arabicPeriod"/>
              <a:tabLst/>
              <a:defRPr/>
            </a:pPr>
            <a:r>
              <a:rPr kumimoji="0" lang="pt-PT" sz="1800" b="1" i="0" u="none" strike="noStrike" kern="1200" cap="none" spc="0" normalizeH="0" baseline="0" noProof="0" dirty="0" err="1">
                <a:ln>
                  <a:noFill/>
                </a:ln>
                <a:solidFill>
                  <a:srgbClr val="FF0000"/>
                </a:solidFill>
                <a:effectLst/>
                <a:uLnTx/>
                <a:uFillTx/>
                <a:latin typeface="+mn-lt"/>
                <a:ea typeface="+mn-ea"/>
                <a:cs typeface="+mn-cs"/>
              </a:rPr>
              <a:t>Permits</a:t>
            </a:r>
            <a:r>
              <a:rPr kumimoji="0" lang="pt-PT" sz="1800" b="1" i="0" u="none" strike="noStrike" kern="1200" cap="none" spc="0" normalizeH="0" baseline="0" noProof="0" dirty="0">
                <a:ln>
                  <a:noFill/>
                </a:ln>
                <a:solidFill>
                  <a:srgbClr val="FF0000"/>
                </a:solidFill>
                <a:effectLst/>
                <a:uLnTx/>
                <a:uFillTx/>
                <a:latin typeface="+mn-lt"/>
                <a:ea typeface="+mn-ea"/>
                <a:cs typeface="+mn-cs"/>
              </a:rPr>
              <a:t> </a:t>
            </a:r>
            <a:r>
              <a:rPr kumimoji="0" lang="pt-PT" sz="1800" b="1" i="0" u="none" strike="noStrike" kern="1200" cap="none" spc="0" normalizeH="0" baseline="0" noProof="0" dirty="0" err="1">
                <a:ln>
                  <a:noFill/>
                </a:ln>
                <a:solidFill>
                  <a:srgbClr val="FF0000"/>
                </a:solidFill>
                <a:effectLst/>
                <a:uLnTx/>
                <a:uFillTx/>
                <a:latin typeface="+mn-lt"/>
                <a:ea typeface="+mn-ea"/>
                <a:cs typeface="+mn-cs"/>
              </a:rPr>
              <a:t>Visualization</a:t>
            </a:r>
            <a:r>
              <a:rPr kumimoji="0" lang="pt-PT" sz="1800" b="1" i="0" u="none" strike="noStrike" kern="1200" cap="none" spc="0" normalizeH="0" baseline="0" noProof="0" dirty="0">
                <a:ln>
                  <a:noFill/>
                </a:ln>
                <a:solidFill>
                  <a:srgbClr val="FF0000"/>
                </a:solidFill>
                <a:effectLst/>
                <a:uLnTx/>
                <a:uFillTx/>
                <a:latin typeface="+mn-lt"/>
                <a:ea typeface="+mn-ea"/>
                <a:cs typeface="+mn-cs"/>
              </a:rPr>
              <a:t> </a:t>
            </a:r>
            <a:r>
              <a:rPr kumimoji="0" lang="pt-PT" sz="1800" b="1" i="0" u="none" strike="noStrike" kern="1200" cap="none" spc="0" normalizeH="0" baseline="0" noProof="0" dirty="0" err="1">
                <a:ln>
                  <a:noFill/>
                </a:ln>
                <a:solidFill>
                  <a:srgbClr val="FF0000"/>
                </a:solidFill>
                <a:effectLst/>
                <a:uLnTx/>
                <a:uFillTx/>
                <a:latin typeface="+mn-lt"/>
                <a:ea typeface="+mn-ea"/>
                <a:cs typeface="+mn-cs"/>
              </a:rPr>
              <a:t>of</a:t>
            </a:r>
            <a:r>
              <a:rPr kumimoji="0" lang="pt-PT" sz="1800" b="1" i="0" u="none" strike="noStrike" kern="1200" cap="none" spc="0" normalizeH="0" baseline="0" noProof="0" dirty="0">
                <a:ln>
                  <a:noFill/>
                </a:ln>
                <a:solidFill>
                  <a:srgbClr val="FF0000"/>
                </a:solidFill>
                <a:effectLst/>
                <a:uLnTx/>
                <a:uFillTx/>
                <a:latin typeface="+mn-lt"/>
                <a:ea typeface="+mn-ea"/>
                <a:cs typeface="+mn-cs"/>
              </a:rPr>
              <a:t> ECV series (</a:t>
            </a:r>
            <a:r>
              <a:rPr kumimoji="0" lang="pt-PT" sz="1800" b="1" i="0" u="none" strike="noStrike" kern="1200" cap="none" spc="0" normalizeH="0" baseline="0" noProof="0" dirty="0" err="1">
                <a:ln>
                  <a:noFill/>
                </a:ln>
                <a:solidFill>
                  <a:srgbClr val="FF0000"/>
                </a:solidFill>
                <a:effectLst/>
                <a:uLnTx/>
                <a:uFillTx/>
                <a:latin typeface="+mn-lt"/>
                <a:ea typeface="+mn-ea"/>
                <a:cs typeface="+mn-cs"/>
              </a:rPr>
              <a:t>graphics</a:t>
            </a:r>
            <a:r>
              <a:rPr kumimoji="0" lang="pt-PT" sz="1800" b="1" i="0" u="none" strike="noStrike" kern="1200" cap="none" spc="0" normalizeH="0" baseline="0" noProof="0" dirty="0">
                <a:ln>
                  <a:noFill/>
                </a:ln>
                <a:solidFill>
                  <a:srgbClr val="FF0000"/>
                </a:solidFill>
                <a:effectLst/>
                <a:uLnTx/>
                <a:uFillTx/>
                <a:latin typeface="+mn-lt"/>
                <a:ea typeface="+mn-ea"/>
                <a:cs typeface="+mn-cs"/>
              </a:rPr>
              <a:t>)</a:t>
            </a:r>
          </a:p>
          <a:p>
            <a:pPr marL="639763" marR="0" lvl="1" indent="-246063" algn="l" defTabSz="914400" rtl="0" eaLnBrk="1" fontAlgn="base" latinLnBrk="0" hangingPunct="1">
              <a:lnSpc>
                <a:spcPct val="90000"/>
              </a:lnSpc>
              <a:spcBef>
                <a:spcPct val="20000"/>
              </a:spcBef>
              <a:spcAft>
                <a:spcPct val="0"/>
              </a:spcAft>
              <a:buClrTx/>
              <a:buSzTx/>
              <a:buFont typeface="Arial" charset="0"/>
              <a:buNone/>
              <a:tabLst/>
              <a:defRPr/>
            </a:pPr>
            <a:endParaRPr kumimoji="0" lang="pt-PT" sz="1800" b="0" i="0" u="none" strike="noStrike" kern="1200" cap="none" spc="0" normalizeH="0" baseline="0" noProof="0" dirty="0">
              <a:ln>
                <a:noFill/>
              </a:ln>
              <a:solidFill>
                <a:schemeClr val="tx1"/>
              </a:solidFill>
              <a:effectLst/>
              <a:uLnTx/>
              <a:uFillTx/>
              <a:latin typeface="+mn-lt"/>
              <a:ea typeface="+mn-ea"/>
              <a:cs typeface="+mn-cs"/>
            </a:endParaRPr>
          </a:p>
          <a:p>
            <a:pPr marL="639763" marR="0" lvl="1" indent="-246063" algn="l" defTabSz="914400" rtl="0" eaLnBrk="1" fontAlgn="base" latinLnBrk="0" hangingPunct="1">
              <a:lnSpc>
                <a:spcPct val="90000"/>
              </a:lnSpc>
              <a:spcBef>
                <a:spcPct val="20000"/>
              </a:spcBef>
              <a:spcAft>
                <a:spcPct val="0"/>
              </a:spcAft>
              <a:buClrTx/>
              <a:buSzTx/>
              <a:buFont typeface="Arial" charset="0"/>
              <a:buNone/>
              <a:tabLst/>
              <a:defRPr/>
            </a:pPr>
            <a:endParaRPr kumimoji="0" lang="pt-PT"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Subtítulo 2"/>
          <p:cNvSpPr txBox="1">
            <a:spLocks/>
          </p:cNvSpPr>
          <p:nvPr/>
        </p:nvSpPr>
        <p:spPr bwMode="auto">
          <a:xfrm>
            <a:off x="6012160" y="6188918"/>
            <a:ext cx="3096344" cy="552450"/>
          </a:xfrm>
          <a:prstGeom prst="rect">
            <a:avLst/>
          </a:prstGeom>
          <a:noFill/>
          <a:ln w="9525">
            <a:noFill/>
            <a:miter lim="800000"/>
            <a:headEnd/>
            <a:tailEnd/>
          </a:ln>
        </p:spPr>
        <p:txBody>
          <a:bodyPr vert="horz" wrap="square" lIns="0" tIns="45720" rIns="18288" bIns="45720" numCol="1" anchor="t" anchorCtr="0" compatLnSpc="1">
            <a:prstTxWarp prst="textNoShape">
              <a:avLst/>
            </a:prstTxWarp>
            <a:normAutofit fontScale="92500" lnSpcReduction="20000"/>
          </a:bodyPr>
          <a:lstStyle/>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pt-PT" sz="1800" b="0" i="0" u="none" strike="noStrike" kern="1200" cap="none" spc="0" normalizeH="0" baseline="0" noProof="0" dirty="0">
                <a:ln>
                  <a:noFill/>
                </a:ln>
                <a:solidFill>
                  <a:schemeClr val="tx1"/>
                </a:solidFill>
                <a:effectLst/>
                <a:uLnTx/>
                <a:uFillTx/>
                <a:latin typeface="+mn-lt"/>
                <a:ea typeface="+mn-ea"/>
                <a:cs typeface="+mn-cs"/>
              </a:rPr>
              <a:t>Pedro Gomes, IGIDL @2016</a:t>
            </a:r>
          </a:p>
          <a:p>
            <a:pPr marL="0" marR="0" lvl="0" indent="0" algn="ctr" defTabSz="914400" rtl="0" eaLnBrk="1" fontAlgn="base" latinLnBrk="0" hangingPunct="1">
              <a:lnSpc>
                <a:spcPct val="90000"/>
              </a:lnSpc>
              <a:spcBef>
                <a:spcPct val="20000"/>
              </a:spcBef>
              <a:spcAft>
                <a:spcPct val="0"/>
              </a:spcAft>
              <a:buClrTx/>
              <a:buSzTx/>
              <a:buFont typeface="Arial" charset="0"/>
              <a:buNone/>
              <a:tabLst/>
              <a:defRPr/>
            </a:pPr>
            <a:r>
              <a:rPr kumimoji="0" lang="pt-PT" sz="1800" b="0" i="0" u="none" strike="noStrike" kern="1200" cap="none" spc="0" normalizeH="0" baseline="0" noProof="0" dirty="0">
                <a:ln>
                  <a:noFill/>
                </a:ln>
                <a:solidFill>
                  <a:schemeClr val="tx1"/>
                </a:solidFill>
                <a:effectLst/>
                <a:uLnTx/>
                <a:uFillTx/>
                <a:latin typeface="+mn-lt"/>
                <a:ea typeface="+mn-ea"/>
                <a:cs typeface="+mn-cs"/>
              </a:rPr>
              <a:t>pmvg1977@gmail.com</a:t>
            </a:r>
          </a:p>
        </p:txBody>
      </p:sp>
      <p:pic>
        <p:nvPicPr>
          <p:cNvPr id="1026" name="Picture 2"/>
          <p:cNvPicPr>
            <a:picLocks noChangeAspect="1" noChangeArrowheads="1"/>
          </p:cNvPicPr>
          <p:nvPr/>
        </p:nvPicPr>
        <p:blipFill>
          <a:blip r:embed="rId2" cstate="print"/>
          <a:srcRect l="12990" t="35800" r="11411" b="33120"/>
          <a:stretch>
            <a:fillRect/>
          </a:stretch>
        </p:blipFill>
        <p:spPr bwMode="auto">
          <a:xfrm>
            <a:off x="2915816" y="6047391"/>
            <a:ext cx="3312368" cy="76598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l="28473" t="30556" r="13889" b="31482"/>
          <a:stretch>
            <a:fillRect/>
          </a:stretch>
        </p:blipFill>
        <p:spPr bwMode="auto">
          <a:xfrm>
            <a:off x="685800" y="1395413"/>
            <a:ext cx="8229600" cy="4065587"/>
          </a:xfrm>
          <a:prstGeom prst="rect">
            <a:avLst/>
          </a:prstGeom>
          <a:noFill/>
          <a:ln w="9525">
            <a:noFill/>
            <a:miter lim="800000"/>
            <a:headEnd/>
            <a:tailEnd/>
          </a:ln>
        </p:spPr>
      </p:pic>
      <p:sp>
        <p:nvSpPr>
          <p:cNvPr id="8195" name="Rectangle 3"/>
          <p:cNvSpPr>
            <a:spLocks noChangeArrowheads="1"/>
          </p:cNvSpPr>
          <p:nvPr/>
        </p:nvSpPr>
        <p:spPr bwMode="auto">
          <a:xfrm>
            <a:off x="228600" y="685800"/>
            <a:ext cx="8686800" cy="6218238"/>
          </a:xfrm>
          <a:prstGeom prst="rect">
            <a:avLst/>
          </a:prstGeom>
          <a:noFill/>
          <a:ln w="9525">
            <a:noFill/>
            <a:miter lim="800000"/>
            <a:headEnd/>
            <a:tailEnd/>
          </a:ln>
        </p:spPr>
        <p:txBody>
          <a:bodyPr>
            <a:spAutoFit/>
          </a:bodyPr>
          <a:lstStyle/>
          <a:p>
            <a:pPr>
              <a:spcBef>
                <a:spcPct val="50000"/>
              </a:spcBef>
              <a:buFontTx/>
              <a:buChar char="•"/>
            </a:pPr>
            <a:r>
              <a:rPr lang="pt-PT" sz="2400" dirty="0">
                <a:latin typeface="Calibri" pitchFamily="34" charset="0"/>
              </a:rPr>
              <a:t> </a:t>
            </a:r>
            <a:r>
              <a:rPr lang="pt-PT" sz="2400" dirty="0" err="1">
                <a:latin typeface="Calibri" pitchFamily="34" charset="0"/>
              </a:rPr>
              <a:t>Running</a:t>
            </a:r>
            <a:r>
              <a:rPr lang="pt-PT" sz="2400" dirty="0">
                <a:latin typeface="Calibri" pitchFamily="34" charset="0"/>
              </a:rPr>
              <a:t> </a:t>
            </a:r>
            <a:r>
              <a:rPr lang="pt-PT" sz="2400" dirty="0" err="1">
                <a:latin typeface="Calibri" pitchFamily="34" charset="0"/>
              </a:rPr>
              <a:t>in</a:t>
            </a:r>
            <a:r>
              <a:rPr lang="pt-PT" sz="2400" dirty="0">
                <a:latin typeface="Calibri" pitchFamily="34" charset="0"/>
              </a:rPr>
              <a:t> DOS</a:t>
            </a:r>
            <a:r>
              <a:rPr lang="pt-PT" sz="3200" dirty="0">
                <a:latin typeface="Calibri" pitchFamily="34" charset="0"/>
              </a:rPr>
              <a:t> </a:t>
            </a:r>
          </a:p>
          <a:p>
            <a:pPr>
              <a:spcBef>
                <a:spcPct val="50000"/>
              </a:spcBef>
              <a:buFont typeface="Calibri" pitchFamily="34" charset="0"/>
              <a:buNone/>
            </a:pPr>
            <a:endParaRPr lang="pt-PT" sz="2000" dirty="0">
              <a:solidFill>
                <a:srgbClr val="000000"/>
              </a:solidFill>
              <a:latin typeface="Calibri" pitchFamily="34" charset="0"/>
            </a:endParaRPr>
          </a:p>
          <a:p>
            <a:pPr>
              <a:spcBef>
                <a:spcPct val="50000"/>
              </a:spcBef>
              <a:buFont typeface="Calibri" pitchFamily="34" charset="0"/>
              <a:buNone/>
            </a:pPr>
            <a:endParaRPr lang="pt-PT" sz="2000" dirty="0">
              <a:solidFill>
                <a:srgbClr val="000000"/>
              </a:solidFill>
              <a:latin typeface="Calibri" pitchFamily="34" charset="0"/>
            </a:endParaRPr>
          </a:p>
          <a:p>
            <a:pPr>
              <a:spcBef>
                <a:spcPct val="50000"/>
              </a:spcBef>
              <a:buFont typeface="Calibri" pitchFamily="34" charset="0"/>
              <a:buNone/>
            </a:pPr>
            <a:endParaRPr lang="pt-PT" sz="2000" dirty="0">
              <a:solidFill>
                <a:srgbClr val="000000"/>
              </a:solidFill>
              <a:latin typeface="Calibri" pitchFamily="34" charset="0"/>
            </a:endParaRPr>
          </a:p>
          <a:p>
            <a:pPr>
              <a:spcBef>
                <a:spcPct val="50000"/>
              </a:spcBef>
              <a:buFont typeface="Calibri" pitchFamily="34" charset="0"/>
              <a:buNone/>
            </a:pPr>
            <a:endParaRPr lang="pt-PT" sz="2000" dirty="0">
              <a:solidFill>
                <a:srgbClr val="000000"/>
              </a:solidFill>
              <a:latin typeface="Calibri" pitchFamily="34" charset="0"/>
            </a:endParaRPr>
          </a:p>
          <a:p>
            <a:pPr>
              <a:spcBef>
                <a:spcPct val="50000"/>
              </a:spcBef>
              <a:buFont typeface="Calibri" pitchFamily="34" charset="0"/>
              <a:buNone/>
            </a:pPr>
            <a:endParaRPr lang="pt-PT" sz="2000" dirty="0">
              <a:solidFill>
                <a:srgbClr val="000000"/>
              </a:solidFill>
              <a:latin typeface="Calibri" pitchFamily="34" charset="0"/>
            </a:endParaRPr>
          </a:p>
          <a:p>
            <a:pPr>
              <a:spcBef>
                <a:spcPct val="50000"/>
              </a:spcBef>
              <a:buFont typeface="Calibri" pitchFamily="34" charset="0"/>
              <a:buNone/>
            </a:pPr>
            <a:endParaRPr lang="pt-PT" sz="2000" dirty="0">
              <a:solidFill>
                <a:srgbClr val="000000"/>
              </a:solidFill>
              <a:latin typeface="Calibri" pitchFamily="34" charset="0"/>
            </a:endParaRPr>
          </a:p>
          <a:p>
            <a:pPr>
              <a:spcBef>
                <a:spcPct val="50000"/>
              </a:spcBef>
              <a:buFont typeface="Calibri" pitchFamily="34" charset="0"/>
              <a:buNone/>
            </a:pPr>
            <a:endParaRPr lang="pt-PT" sz="2000" dirty="0">
              <a:solidFill>
                <a:srgbClr val="000000"/>
              </a:solidFill>
              <a:latin typeface="Calibri" pitchFamily="34" charset="0"/>
            </a:endParaRPr>
          </a:p>
          <a:p>
            <a:pPr>
              <a:spcBef>
                <a:spcPct val="50000"/>
              </a:spcBef>
              <a:buFont typeface="Calibri" pitchFamily="34" charset="0"/>
              <a:buNone/>
            </a:pPr>
            <a:endParaRPr lang="pt-PT" sz="2000" dirty="0">
              <a:solidFill>
                <a:srgbClr val="000000"/>
              </a:solidFill>
              <a:latin typeface="Calibri" pitchFamily="34" charset="0"/>
            </a:endParaRPr>
          </a:p>
          <a:p>
            <a:pPr>
              <a:spcBef>
                <a:spcPct val="50000"/>
              </a:spcBef>
              <a:buFont typeface="Calibri" pitchFamily="34" charset="0"/>
              <a:buNone/>
            </a:pPr>
            <a:endParaRPr lang="pt-PT" sz="2000" dirty="0">
              <a:solidFill>
                <a:srgbClr val="000000"/>
              </a:solidFill>
              <a:latin typeface="Calibri" pitchFamily="34" charset="0"/>
            </a:endParaRPr>
          </a:p>
          <a:p>
            <a:pPr>
              <a:spcBef>
                <a:spcPct val="50000"/>
              </a:spcBef>
              <a:buFont typeface="Calibri" pitchFamily="34" charset="0"/>
              <a:buNone/>
            </a:pPr>
            <a:r>
              <a:rPr lang="pt-PT" sz="2000" dirty="0" err="1">
                <a:solidFill>
                  <a:srgbClr val="000000"/>
                </a:solidFill>
                <a:latin typeface="Calibri" pitchFamily="34" charset="0"/>
              </a:rPr>
              <a:t>Choose</a:t>
            </a:r>
            <a:r>
              <a:rPr lang="pt-PT" sz="2000" dirty="0">
                <a:solidFill>
                  <a:srgbClr val="000000"/>
                </a:solidFill>
                <a:latin typeface="Calibri" pitchFamily="34" charset="0"/>
              </a:rPr>
              <a:t> </a:t>
            </a:r>
            <a:r>
              <a:rPr lang="pt-PT" sz="2000" dirty="0" err="1">
                <a:solidFill>
                  <a:srgbClr val="000000"/>
                </a:solidFill>
                <a:latin typeface="Calibri" pitchFamily="34" charset="0"/>
              </a:rPr>
              <a:t>the</a:t>
            </a:r>
            <a:r>
              <a:rPr lang="pt-PT" sz="2000" dirty="0">
                <a:solidFill>
                  <a:srgbClr val="000000"/>
                </a:solidFill>
                <a:latin typeface="Calibri" pitchFamily="34" charset="0"/>
              </a:rPr>
              <a:t> </a:t>
            </a:r>
            <a:r>
              <a:rPr lang="pt-PT" sz="2000" dirty="0" err="1">
                <a:solidFill>
                  <a:srgbClr val="000000"/>
                </a:solidFill>
                <a:latin typeface="Calibri" pitchFamily="34" charset="0"/>
              </a:rPr>
              <a:t>several</a:t>
            </a:r>
            <a:r>
              <a:rPr lang="pt-PT" sz="2000" dirty="0">
                <a:solidFill>
                  <a:srgbClr val="000000"/>
                </a:solidFill>
                <a:latin typeface="Calibri" pitchFamily="34" charset="0"/>
              </a:rPr>
              <a:t> </a:t>
            </a:r>
            <a:r>
              <a:rPr lang="pt-PT" sz="2000" dirty="0" err="1">
                <a:solidFill>
                  <a:srgbClr val="000000"/>
                </a:solidFill>
                <a:latin typeface="Calibri" pitchFamily="34" charset="0"/>
              </a:rPr>
              <a:t>options</a:t>
            </a:r>
            <a:r>
              <a:rPr lang="pt-PT" sz="2000" dirty="0">
                <a:solidFill>
                  <a:srgbClr val="000000"/>
                </a:solidFill>
                <a:latin typeface="Calibri" pitchFamily="34" charset="0"/>
              </a:rPr>
              <a:t> </a:t>
            </a:r>
            <a:r>
              <a:rPr lang="pt-PT" sz="2000" dirty="0" err="1">
                <a:solidFill>
                  <a:srgbClr val="000000"/>
                </a:solidFill>
                <a:latin typeface="Calibri" pitchFamily="34" charset="0"/>
              </a:rPr>
              <a:t>given</a:t>
            </a:r>
            <a:r>
              <a:rPr lang="pt-PT" sz="2000" dirty="0">
                <a:solidFill>
                  <a:srgbClr val="000000"/>
                </a:solidFill>
                <a:latin typeface="Calibri" pitchFamily="34" charset="0"/>
              </a:rPr>
              <a:t> </a:t>
            </a:r>
            <a:r>
              <a:rPr lang="pt-PT" sz="2000" dirty="0" err="1">
                <a:solidFill>
                  <a:srgbClr val="000000"/>
                </a:solidFill>
                <a:latin typeface="Calibri" pitchFamily="34" charset="0"/>
              </a:rPr>
              <a:t>by</a:t>
            </a:r>
            <a:r>
              <a:rPr lang="pt-PT" sz="2000" dirty="0">
                <a:solidFill>
                  <a:srgbClr val="000000"/>
                </a:solidFill>
                <a:latin typeface="Calibri" pitchFamily="34" charset="0"/>
              </a:rPr>
              <a:t> </a:t>
            </a:r>
            <a:r>
              <a:rPr lang="pt-PT" sz="2000" dirty="0" err="1">
                <a:solidFill>
                  <a:srgbClr val="000000"/>
                </a:solidFill>
                <a:latin typeface="Calibri" pitchFamily="34" charset="0"/>
              </a:rPr>
              <a:t>the</a:t>
            </a:r>
            <a:r>
              <a:rPr lang="pt-PT" sz="2000" dirty="0">
                <a:solidFill>
                  <a:srgbClr val="000000"/>
                </a:solidFill>
                <a:latin typeface="Calibri" pitchFamily="34" charset="0"/>
              </a:rPr>
              <a:t> </a:t>
            </a:r>
            <a:r>
              <a:rPr lang="pt-PT" sz="2000" dirty="0" err="1">
                <a:solidFill>
                  <a:srgbClr val="000000"/>
                </a:solidFill>
                <a:latin typeface="Calibri" pitchFamily="34" charset="0"/>
              </a:rPr>
              <a:t>program</a:t>
            </a:r>
            <a:r>
              <a:rPr lang="pt-PT" sz="2000" dirty="0">
                <a:solidFill>
                  <a:srgbClr val="000000"/>
                </a:solidFill>
                <a:latin typeface="Calibri" pitchFamily="34" charset="0"/>
              </a:rPr>
              <a:t>. </a:t>
            </a:r>
            <a:r>
              <a:rPr lang="pt-PT" sz="2000" dirty="0" err="1">
                <a:solidFill>
                  <a:srgbClr val="000000"/>
                </a:solidFill>
                <a:latin typeface="Calibri" pitchFamily="34" charset="0"/>
              </a:rPr>
              <a:t>It</a:t>
            </a:r>
            <a:r>
              <a:rPr lang="pt-PT" sz="2000" dirty="0">
                <a:solidFill>
                  <a:srgbClr val="000000"/>
                </a:solidFill>
                <a:latin typeface="Calibri" pitchFamily="34" charset="0"/>
              </a:rPr>
              <a:t> </a:t>
            </a:r>
            <a:r>
              <a:rPr lang="pt-PT" sz="2000" dirty="0" err="1">
                <a:solidFill>
                  <a:srgbClr val="000000"/>
                </a:solidFill>
                <a:latin typeface="Calibri" pitchFamily="34" charset="0"/>
              </a:rPr>
              <a:t>is</a:t>
            </a:r>
            <a:r>
              <a:rPr lang="pt-PT" sz="2000" dirty="0">
                <a:solidFill>
                  <a:srgbClr val="000000"/>
                </a:solidFill>
                <a:latin typeface="Calibri" pitchFamily="34" charset="0"/>
              </a:rPr>
              <a:t> </a:t>
            </a:r>
            <a:r>
              <a:rPr lang="pt-PT" sz="2000" dirty="0" err="1">
                <a:solidFill>
                  <a:srgbClr val="000000"/>
                </a:solidFill>
                <a:latin typeface="Calibri" pitchFamily="34" charset="0"/>
              </a:rPr>
              <a:t>possible</a:t>
            </a:r>
            <a:r>
              <a:rPr lang="pt-PT" sz="2000" dirty="0">
                <a:solidFill>
                  <a:srgbClr val="000000"/>
                </a:solidFill>
                <a:latin typeface="Calibri" pitchFamily="34" charset="0"/>
              </a:rPr>
              <a:t> to do </a:t>
            </a:r>
            <a:r>
              <a:rPr lang="pt-PT" sz="2000" dirty="0" err="1">
                <a:solidFill>
                  <a:srgbClr val="000000"/>
                </a:solidFill>
                <a:latin typeface="Calibri" pitchFamily="34" charset="0"/>
              </a:rPr>
              <a:t>only</a:t>
            </a:r>
            <a:r>
              <a:rPr lang="pt-PT" sz="2000" dirty="0">
                <a:solidFill>
                  <a:srgbClr val="000000"/>
                </a:solidFill>
                <a:latin typeface="Calibri" pitchFamily="34" charset="0"/>
              </a:rPr>
              <a:t> </a:t>
            </a:r>
            <a:r>
              <a:rPr lang="pt-PT" sz="2000" dirty="0" err="1">
                <a:solidFill>
                  <a:srgbClr val="000000"/>
                </a:solidFill>
                <a:latin typeface="Calibri" pitchFamily="34" charset="0"/>
              </a:rPr>
              <a:t>graphics</a:t>
            </a:r>
            <a:r>
              <a:rPr lang="pt-PT" sz="2000" dirty="0">
                <a:solidFill>
                  <a:srgbClr val="000000"/>
                </a:solidFill>
                <a:latin typeface="Calibri" pitchFamily="34" charset="0"/>
              </a:rPr>
              <a:t> </a:t>
            </a:r>
            <a:r>
              <a:rPr lang="pt-PT" sz="2000" dirty="0" err="1">
                <a:solidFill>
                  <a:srgbClr val="000000"/>
                </a:solidFill>
                <a:latin typeface="Calibri" pitchFamily="34" charset="0"/>
              </a:rPr>
              <a:t>from</a:t>
            </a:r>
            <a:r>
              <a:rPr lang="pt-PT" sz="2000" dirty="0">
                <a:solidFill>
                  <a:srgbClr val="000000"/>
                </a:solidFill>
                <a:latin typeface="Calibri" pitchFamily="34" charset="0"/>
              </a:rPr>
              <a:t> complete .BD (</a:t>
            </a:r>
            <a:r>
              <a:rPr lang="pt-PT" sz="2000" dirty="0" err="1">
                <a:solidFill>
                  <a:srgbClr val="000000"/>
                </a:solidFill>
                <a:latin typeface="Calibri" pitchFamily="34" charset="0"/>
              </a:rPr>
              <a:t>database</a:t>
            </a:r>
            <a:r>
              <a:rPr lang="pt-PT" sz="2000" dirty="0">
                <a:solidFill>
                  <a:srgbClr val="000000"/>
                </a:solidFill>
                <a:latin typeface="Calibri" pitchFamily="34" charset="0"/>
              </a:rPr>
              <a:t> files). </a:t>
            </a:r>
            <a:r>
              <a:rPr lang="pt-PT" sz="2000" dirty="0" err="1">
                <a:solidFill>
                  <a:srgbClr val="000000"/>
                </a:solidFill>
                <a:latin typeface="Calibri" pitchFamily="34" charset="0"/>
              </a:rPr>
              <a:t>Monthly</a:t>
            </a:r>
            <a:r>
              <a:rPr lang="pt-PT" sz="2000" dirty="0">
                <a:solidFill>
                  <a:srgbClr val="000000"/>
                </a:solidFill>
                <a:latin typeface="Calibri" pitchFamily="34" charset="0"/>
              </a:rPr>
              <a:t> </a:t>
            </a:r>
            <a:r>
              <a:rPr lang="pt-PT" sz="2000" dirty="0" err="1">
                <a:solidFill>
                  <a:srgbClr val="000000"/>
                </a:solidFill>
                <a:latin typeface="Calibri" pitchFamily="34" charset="0"/>
              </a:rPr>
              <a:t>and</a:t>
            </a:r>
            <a:r>
              <a:rPr lang="pt-PT" sz="2000" dirty="0">
                <a:solidFill>
                  <a:srgbClr val="000000"/>
                </a:solidFill>
                <a:latin typeface="Calibri" pitchFamily="34" charset="0"/>
              </a:rPr>
              <a:t> </a:t>
            </a:r>
            <a:r>
              <a:rPr lang="pt-PT" sz="2000" dirty="0" err="1">
                <a:solidFill>
                  <a:srgbClr val="000000"/>
                </a:solidFill>
                <a:latin typeface="Calibri" pitchFamily="34" charset="0"/>
              </a:rPr>
              <a:t>Annual</a:t>
            </a:r>
            <a:r>
              <a:rPr lang="pt-PT" sz="2000" dirty="0">
                <a:solidFill>
                  <a:srgbClr val="000000"/>
                </a:solidFill>
                <a:latin typeface="Calibri" pitchFamily="34" charset="0"/>
              </a:rPr>
              <a:t> </a:t>
            </a:r>
            <a:r>
              <a:rPr lang="pt-PT" sz="2000" dirty="0" err="1">
                <a:solidFill>
                  <a:srgbClr val="000000"/>
                </a:solidFill>
                <a:latin typeface="Calibri" pitchFamily="34" charset="0"/>
              </a:rPr>
              <a:t>graphics</a:t>
            </a:r>
            <a:r>
              <a:rPr lang="pt-PT" sz="2000" dirty="0">
                <a:solidFill>
                  <a:srgbClr val="000000"/>
                </a:solidFill>
                <a:latin typeface="Calibri" pitchFamily="34" charset="0"/>
              </a:rPr>
              <a:t>, as </a:t>
            </a:r>
            <a:r>
              <a:rPr lang="pt-PT" sz="2000" dirty="0" err="1">
                <a:solidFill>
                  <a:srgbClr val="000000"/>
                </a:solidFill>
                <a:latin typeface="Calibri" pitchFamily="34" charset="0"/>
              </a:rPr>
              <a:t>well</a:t>
            </a:r>
            <a:r>
              <a:rPr lang="pt-PT" sz="2000" dirty="0">
                <a:solidFill>
                  <a:srgbClr val="000000"/>
                </a:solidFill>
                <a:latin typeface="Calibri" pitchFamily="34" charset="0"/>
              </a:rPr>
              <a:t> as series </a:t>
            </a:r>
            <a:r>
              <a:rPr lang="pt-PT" sz="2000" dirty="0" err="1">
                <a:solidFill>
                  <a:srgbClr val="000000"/>
                </a:solidFill>
                <a:latin typeface="Calibri" pitchFamily="34" charset="0"/>
              </a:rPr>
              <a:t>of</a:t>
            </a:r>
            <a:r>
              <a:rPr lang="pt-PT" sz="2000" dirty="0">
                <a:solidFill>
                  <a:srgbClr val="000000"/>
                </a:solidFill>
                <a:latin typeface="Calibri" pitchFamily="34" charset="0"/>
              </a:rPr>
              <a:t> </a:t>
            </a:r>
            <a:r>
              <a:rPr lang="pt-PT" sz="2000" dirty="0" err="1">
                <a:solidFill>
                  <a:srgbClr val="000000"/>
                </a:solidFill>
                <a:latin typeface="Calibri" pitchFamily="34" charset="0"/>
              </a:rPr>
              <a:t>several</a:t>
            </a:r>
            <a:r>
              <a:rPr lang="pt-PT" sz="2000" dirty="0">
                <a:solidFill>
                  <a:srgbClr val="000000"/>
                </a:solidFill>
                <a:latin typeface="Calibri" pitchFamily="34" charset="0"/>
              </a:rPr>
              <a:t> </a:t>
            </a:r>
            <a:r>
              <a:rPr lang="pt-PT" sz="2000" dirty="0" err="1">
                <a:solidFill>
                  <a:srgbClr val="000000"/>
                </a:solidFill>
                <a:latin typeface="Calibri" pitchFamily="34" charset="0"/>
              </a:rPr>
              <a:t>years</a:t>
            </a:r>
            <a:r>
              <a:rPr lang="pt-PT" sz="2000" dirty="0">
                <a:solidFill>
                  <a:srgbClr val="000000"/>
                </a:solidFill>
                <a:latin typeface="Calibri" pitchFamily="34" charset="0"/>
              </a:rPr>
              <a:t> </a:t>
            </a:r>
            <a:r>
              <a:rPr lang="pt-PT" sz="2000" dirty="0" err="1">
                <a:solidFill>
                  <a:srgbClr val="000000"/>
                </a:solidFill>
                <a:latin typeface="Calibri" pitchFamily="34" charset="0"/>
              </a:rPr>
              <a:t>can</a:t>
            </a:r>
            <a:r>
              <a:rPr lang="pt-PT" sz="2000" dirty="0">
                <a:solidFill>
                  <a:srgbClr val="000000"/>
                </a:solidFill>
                <a:latin typeface="Calibri" pitchFamily="34" charset="0"/>
              </a:rPr>
              <a:t> </a:t>
            </a:r>
            <a:r>
              <a:rPr lang="pt-PT" sz="2000" dirty="0" err="1">
                <a:solidFill>
                  <a:srgbClr val="000000"/>
                </a:solidFill>
                <a:latin typeface="Calibri" pitchFamily="34" charset="0"/>
              </a:rPr>
              <a:t>be</a:t>
            </a:r>
            <a:r>
              <a:rPr lang="pt-PT" sz="2000" dirty="0">
                <a:solidFill>
                  <a:srgbClr val="000000"/>
                </a:solidFill>
                <a:latin typeface="Calibri" pitchFamily="34" charset="0"/>
              </a:rPr>
              <a:t> </a:t>
            </a:r>
            <a:r>
              <a:rPr lang="pt-PT" sz="2000" dirty="0" err="1">
                <a:solidFill>
                  <a:srgbClr val="000000"/>
                </a:solidFill>
                <a:latin typeface="Calibri" pitchFamily="34" charset="0"/>
              </a:rPr>
              <a:t>chosen</a:t>
            </a:r>
            <a:r>
              <a:rPr lang="pt-PT" sz="2000" dirty="0">
                <a:solidFill>
                  <a:srgbClr val="000000"/>
                </a:solidFill>
                <a:latin typeface="Calibri" pitchFamily="34" charset="0"/>
              </a:rPr>
              <a:t>.</a:t>
            </a:r>
            <a:endParaRPr lang="en-US" sz="2000" dirty="0">
              <a:solidFill>
                <a:srgbClr val="000000"/>
              </a:solidFill>
              <a:latin typeface="Calibri" pitchFamily="34" charset="0"/>
            </a:endParaRPr>
          </a:p>
          <a:p>
            <a:pPr>
              <a:spcBef>
                <a:spcPct val="50000"/>
              </a:spcBef>
              <a:buFont typeface="Calibri" pitchFamily="34" charset="0"/>
              <a:buNone/>
            </a:pPr>
            <a:r>
              <a:rPr lang="en-US" sz="2000" b="1" dirty="0">
                <a:solidFill>
                  <a:srgbClr val="000000"/>
                </a:solidFill>
                <a:latin typeface="Calibri" pitchFamily="34" charset="0"/>
              </a:rPr>
              <a:t>      </a:t>
            </a:r>
            <a:endParaRPr lang="en-GB" sz="2000" dirty="0">
              <a:solidFill>
                <a:srgbClr val="000000"/>
              </a:solidFill>
              <a:latin typeface="Calibri" pitchFamily="34" charset="0"/>
            </a:endParaRPr>
          </a:p>
        </p:txBody>
      </p:sp>
      <p:sp>
        <p:nvSpPr>
          <p:cNvPr id="6" name="Título 1"/>
          <p:cNvSpPr txBox="1">
            <a:spLocks/>
          </p:cNvSpPr>
          <p:nvPr/>
        </p:nvSpPr>
        <p:spPr bwMode="auto">
          <a:xfrm>
            <a:off x="609600" y="116632"/>
            <a:ext cx="8229600" cy="69215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mn-lt"/>
                <a:ea typeface="+mj-ea"/>
                <a:cs typeface="+mj-cs"/>
              </a:rPr>
              <a:t>3 - </a:t>
            </a:r>
            <a:r>
              <a:rPr kumimoji="0" lang="en-US" sz="2400" b="1" i="0" u="none" strike="noStrike" kern="1200" cap="none" spc="0" normalizeH="0" baseline="0" noProof="0" dirty="0">
                <a:ln>
                  <a:noFill/>
                </a:ln>
                <a:solidFill>
                  <a:srgbClr val="FF0000"/>
                </a:solidFill>
                <a:effectLst/>
                <a:uLnTx/>
                <a:uFillTx/>
                <a:latin typeface="+mn-lt"/>
                <a:ea typeface="+mj-ea"/>
                <a:cs typeface="+mj-cs"/>
              </a:rPr>
              <a:t>A visualization tool for QC </a:t>
            </a:r>
            <a:r>
              <a:rPr kumimoji="0" lang="en-US" sz="2400" b="1" i="0" u="none" strike="noStrike" kern="1200" cap="none" spc="0" normalizeH="0" baseline="0" noProof="0" dirty="0">
                <a:ln>
                  <a:noFill/>
                </a:ln>
                <a:solidFill>
                  <a:schemeClr val="tx1"/>
                </a:solidFill>
                <a:effectLst/>
                <a:uLnTx/>
                <a:uFillTx/>
                <a:latin typeface="+mn-lt"/>
                <a:ea typeface="+mj-ea"/>
                <a:cs typeface="+mj-cs"/>
              </a:rPr>
              <a:t/>
            </a:r>
            <a:br>
              <a:rPr kumimoji="0" lang="en-US" sz="2400" b="1" i="0" u="none" strike="noStrike" kern="1200" cap="none" spc="0" normalizeH="0" baseline="0" noProof="0" dirty="0">
                <a:ln>
                  <a:noFill/>
                </a:ln>
                <a:solidFill>
                  <a:schemeClr val="tx1"/>
                </a:solidFill>
                <a:effectLst/>
                <a:uLnTx/>
                <a:uFillTx/>
                <a:latin typeface="+mn-lt"/>
                <a:ea typeface="+mj-ea"/>
                <a:cs typeface="+mj-cs"/>
              </a:rPr>
            </a:br>
            <a:r>
              <a:rPr kumimoji="0" lang="pt-PT" sz="2400" b="1" i="1" u="none" strike="noStrike" kern="1200" cap="none" spc="0" normalizeH="0" baseline="0" noProof="0" dirty="0">
                <a:ln>
                  <a:noFill/>
                </a:ln>
                <a:solidFill>
                  <a:srgbClr val="00FF00"/>
                </a:solidFill>
                <a:effectLst/>
                <a:uLnTx/>
                <a:uFillTx/>
                <a:latin typeface="+mn-lt"/>
                <a:ea typeface="+mj-ea"/>
                <a:cs typeface="+mj-cs"/>
              </a:rPr>
              <a:t>CQ_SURFACE 2.0</a:t>
            </a:r>
            <a:r>
              <a:rPr kumimoji="0" lang="pt-PT" sz="1800" b="1" i="1" u="none" strike="noStrike" kern="1200" cap="none" spc="0" normalizeH="0" baseline="0" noProof="0" dirty="0">
                <a:ln>
                  <a:noFill/>
                </a:ln>
                <a:solidFill>
                  <a:srgbClr val="00FF00"/>
                </a:solidFill>
                <a:effectLst/>
                <a:uLnTx/>
                <a:uFillTx/>
                <a:latin typeface="+mj-lt"/>
                <a:ea typeface="+mj-ea"/>
                <a:cs typeface="+mj-cs"/>
              </a:rPr>
              <a:t> </a:t>
            </a:r>
            <a:r>
              <a:rPr kumimoji="0" lang="pt-PT" sz="1300" b="1" i="1" u="none" strike="noStrike" kern="1200" cap="none" spc="0" normalizeH="0" baseline="0" noProof="0" dirty="0">
                <a:ln>
                  <a:noFill/>
                </a:ln>
                <a:solidFill>
                  <a:schemeClr val="tx1"/>
                </a:solidFill>
                <a:effectLst/>
                <a:uLnTx/>
                <a:uFillTx/>
                <a:latin typeface="+mj-lt"/>
                <a:ea typeface="+mj-ea"/>
                <a:cs typeface="+mj-cs"/>
              </a:rPr>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4294967295"/>
          </p:nvPr>
        </p:nvSpPr>
        <p:spPr>
          <a:xfrm>
            <a:off x="457200" y="990600"/>
            <a:ext cx="8229600" cy="5199063"/>
          </a:xfrm>
        </p:spPr>
        <p:txBody>
          <a:bodyPr>
            <a:normAutofit lnSpcReduction="10000"/>
          </a:bodyPr>
          <a:lstStyle/>
          <a:p>
            <a:pPr marL="514350" indent="-514350" eaLnBrk="1" hangingPunct="1">
              <a:lnSpc>
                <a:spcPct val="90000"/>
              </a:lnSpc>
              <a:buFont typeface="Arial" pitchFamily="34" charset="0"/>
              <a:buChar char="•"/>
              <a:defRPr/>
            </a:pPr>
            <a:r>
              <a:rPr lang="pt-PT" sz="3000" dirty="0" err="1"/>
              <a:t>Products</a:t>
            </a:r>
            <a:r>
              <a:rPr lang="pt-PT" sz="3000" dirty="0"/>
              <a:t> – </a:t>
            </a:r>
            <a:r>
              <a:rPr lang="pt-PT" sz="3000" dirty="0" err="1"/>
              <a:t>Error</a:t>
            </a:r>
            <a:r>
              <a:rPr lang="pt-PT" sz="3000" dirty="0"/>
              <a:t> files </a:t>
            </a:r>
            <a:r>
              <a:rPr lang="pt-PT" sz="3000" dirty="0" err="1"/>
              <a:t>and</a:t>
            </a:r>
            <a:r>
              <a:rPr lang="pt-PT" sz="3000" dirty="0"/>
              <a:t> </a:t>
            </a:r>
            <a:r>
              <a:rPr lang="pt-PT" sz="3000" dirty="0" err="1"/>
              <a:t>formatted</a:t>
            </a:r>
            <a:r>
              <a:rPr lang="pt-PT" sz="3000" dirty="0"/>
              <a:t> data</a:t>
            </a:r>
          </a:p>
          <a:p>
            <a:pPr marL="514350" indent="-514350" eaLnBrk="1" hangingPunct="1">
              <a:lnSpc>
                <a:spcPct val="90000"/>
              </a:lnSpc>
              <a:buFont typeface="Arial" charset="0"/>
              <a:buNone/>
              <a:defRPr/>
            </a:pPr>
            <a:r>
              <a:rPr lang="pt-PT" sz="2400" dirty="0"/>
              <a:t>	</a:t>
            </a:r>
          </a:p>
          <a:p>
            <a:pPr marL="514350" indent="-514350" algn="just" eaLnBrk="1" hangingPunct="1">
              <a:lnSpc>
                <a:spcPct val="90000"/>
              </a:lnSpc>
              <a:buFont typeface="Arial" charset="0"/>
              <a:buNone/>
              <a:defRPr/>
            </a:pPr>
            <a:r>
              <a:rPr lang="pt-PT" sz="2400" dirty="0"/>
              <a:t>        </a:t>
            </a:r>
            <a:r>
              <a:rPr lang="pt-PT" sz="2400" dirty="0" err="1"/>
              <a:t>After</a:t>
            </a:r>
            <a:r>
              <a:rPr lang="pt-PT" sz="2400" dirty="0"/>
              <a:t> </a:t>
            </a:r>
            <a:r>
              <a:rPr lang="pt-PT" sz="2400" dirty="0" err="1"/>
              <a:t>running</a:t>
            </a:r>
            <a:r>
              <a:rPr lang="pt-PT" sz="2400" dirty="0"/>
              <a:t> </a:t>
            </a:r>
            <a:r>
              <a:rPr lang="pt-PT" sz="2400" dirty="0" err="1"/>
              <a:t>the</a:t>
            </a:r>
            <a:r>
              <a:rPr lang="pt-PT" sz="2400" dirty="0"/>
              <a:t> </a:t>
            </a:r>
            <a:r>
              <a:rPr lang="pt-PT" sz="2400" dirty="0" err="1"/>
              <a:t>program</a:t>
            </a:r>
            <a:r>
              <a:rPr lang="pt-PT" sz="2400" dirty="0"/>
              <a:t>, </a:t>
            </a:r>
            <a:r>
              <a:rPr lang="pt-PT" sz="2400" dirty="0" err="1"/>
              <a:t>the</a:t>
            </a:r>
            <a:r>
              <a:rPr lang="pt-PT" sz="2400" dirty="0"/>
              <a:t> output </a:t>
            </a:r>
            <a:r>
              <a:rPr lang="pt-PT" sz="2400" dirty="0" err="1"/>
              <a:t>is</a:t>
            </a:r>
            <a:r>
              <a:rPr lang="pt-PT" sz="2400" dirty="0"/>
              <a:t> </a:t>
            </a:r>
            <a:r>
              <a:rPr lang="pt-PT" sz="2400" dirty="0" err="1"/>
              <a:t>constituted</a:t>
            </a:r>
            <a:r>
              <a:rPr lang="pt-PT" sz="2400" dirty="0"/>
              <a:t> </a:t>
            </a:r>
            <a:r>
              <a:rPr lang="pt-PT" sz="2400" dirty="0" err="1"/>
              <a:t>by</a:t>
            </a:r>
            <a:r>
              <a:rPr lang="pt-PT" sz="2400" dirty="0"/>
              <a:t> </a:t>
            </a:r>
            <a:r>
              <a:rPr lang="pt-PT" sz="2400" dirty="0" err="1"/>
              <a:t>several</a:t>
            </a:r>
            <a:r>
              <a:rPr lang="pt-PT" sz="2400" dirty="0"/>
              <a:t> ASCII data files </a:t>
            </a:r>
            <a:r>
              <a:rPr lang="pt-PT" sz="2400" dirty="0" err="1"/>
              <a:t>and</a:t>
            </a:r>
            <a:r>
              <a:rPr lang="pt-PT" sz="2400" dirty="0"/>
              <a:t> </a:t>
            </a:r>
            <a:r>
              <a:rPr lang="pt-PT" sz="2400" dirty="0" err="1">
                <a:solidFill>
                  <a:srgbClr val="FF0000"/>
                </a:solidFill>
              </a:rPr>
              <a:t>graphics</a:t>
            </a:r>
            <a:r>
              <a:rPr lang="pt-PT" sz="2400" dirty="0"/>
              <a:t>: </a:t>
            </a:r>
          </a:p>
          <a:p>
            <a:pPr marL="514350" indent="-514350" eaLnBrk="1" hangingPunct="1">
              <a:lnSpc>
                <a:spcPct val="90000"/>
              </a:lnSpc>
              <a:buFont typeface="Arial" charset="0"/>
              <a:buNone/>
              <a:defRPr/>
            </a:pPr>
            <a:endParaRPr lang="pt-PT" sz="2400" dirty="0"/>
          </a:p>
          <a:p>
            <a:pPr marL="879475" lvl="1" indent="-514350" eaLnBrk="1" hangingPunct="1">
              <a:lnSpc>
                <a:spcPct val="90000"/>
              </a:lnSpc>
              <a:buFont typeface="Wingdings" pitchFamily="2" charset="2"/>
              <a:buChar char="ü"/>
              <a:defRPr/>
            </a:pPr>
            <a:r>
              <a:rPr lang="pt-PT" sz="1900" dirty="0" err="1"/>
              <a:t>Log</a:t>
            </a:r>
            <a:r>
              <a:rPr lang="pt-PT" sz="1900" dirty="0"/>
              <a:t> (.</a:t>
            </a:r>
            <a:r>
              <a:rPr lang="pt-PT" sz="1900" dirty="0" err="1"/>
              <a:t>log</a:t>
            </a:r>
            <a:r>
              <a:rPr lang="pt-PT" sz="1900" dirty="0"/>
              <a:t>) file </a:t>
            </a:r>
            <a:r>
              <a:rPr lang="pt-PT" sz="1900" dirty="0" err="1"/>
              <a:t>with</a:t>
            </a:r>
            <a:r>
              <a:rPr lang="pt-PT" sz="1900" dirty="0"/>
              <a:t> </a:t>
            </a:r>
            <a:r>
              <a:rPr lang="pt-PT" sz="1900" dirty="0" err="1"/>
              <a:t>all</a:t>
            </a:r>
            <a:r>
              <a:rPr lang="pt-PT" sz="1900" dirty="0"/>
              <a:t> </a:t>
            </a:r>
            <a:r>
              <a:rPr lang="pt-PT" sz="1900" dirty="0" err="1"/>
              <a:t>details</a:t>
            </a:r>
            <a:r>
              <a:rPr lang="pt-PT" sz="1900" dirty="0"/>
              <a:t> </a:t>
            </a:r>
            <a:r>
              <a:rPr lang="pt-PT" sz="1900" dirty="0" err="1"/>
              <a:t>from</a:t>
            </a:r>
            <a:r>
              <a:rPr lang="pt-PT" sz="1900" dirty="0"/>
              <a:t> </a:t>
            </a:r>
            <a:r>
              <a:rPr lang="pt-PT" sz="1900" dirty="0" err="1"/>
              <a:t>the</a:t>
            </a:r>
            <a:r>
              <a:rPr lang="pt-PT" sz="1900" dirty="0"/>
              <a:t> </a:t>
            </a:r>
            <a:r>
              <a:rPr lang="pt-PT" sz="1900" dirty="0" err="1"/>
              <a:t>tests</a:t>
            </a:r>
            <a:r>
              <a:rPr lang="pt-PT" sz="1900" dirty="0"/>
              <a:t> </a:t>
            </a:r>
            <a:r>
              <a:rPr lang="pt-PT" sz="1900" dirty="0" err="1"/>
              <a:t>containing</a:t>
            </a:r>
            <a:r>
              <a:rPr lang="pt-PT" sz="1900" dirty="0"/>
              <a:t> </a:t>
            </a:r>
            <a:r>
              <a:rPr lang="pt-PT" sz="1900" dirty="0" err="1"/>
              <a:t>types</a:t>
            </a:r>
            <a:r>
              <a:rPr lang="pt-PT" sz="1900" dirty="0"/>
              <a:t> </a:t>
            </a:r>
            <a:r>
              <a:rPr lang="pt-PT" sz="1900" dirty="0" err="1"/>
              <a:t>of</a:t>
            </a:r>
            <a:r>
              <a:rPr lang="pt-PT" sz="1900" dirty="0"/>
              <a:t> </a:t>
            </a:r>
            <a:r>
              <a:rPr lang="pt-PT" sz="1900" dirty="0" err="1"/>
              <a:t>errors</a:t>
            </a:r>
            <a:r>
              <a:rPr lang="pt-PT" sz="1900" dirty="0"/>
              <a:t> </a:t>
            </a:r>
            <a:r>
              <a:rPr lang="pt-PT" sz="1900" dirty="0" err="1"/>
              <a:t>found</a:t>
            </a:r>
            <a:r>
              <a:rPr lang="pt-PT" sz="1900" dirty="0"/>
              <a:t> </a:t>
            </a:r>
            <a:r>
              <a:rPr lang="pt-PT" sz="1900" dirty="0" err="1"/>
              <a:t>and</a:t>
            </a:r>
            <a:r>
              <a:rPr lang="pt-PT" sz="1900" dirty="0"/>
              <a:t> </a:t>
            </a:r>
            <a:r>
              <a:rPr lang="pt-PT" sz="1900" dirty="0" err="1"/>
              <a:t>the</a:t>
            </a:r>
            <a:r>
              <a:rPr lang="pt-PT" sz="1900" dirty="0"/>
              <a:t> date, </a:t>
            </a:r>
            <a:r>
              <a:rPr lang="pt-PT" sz="1900" dirty="0" err="1"/>
              <a:t>and</a:t>
            </a:r>
            <a:r>
              <a:rPr lang="pt-PT" sz="1900" dirty="0"/>
              <a:t> </a:t>
            </a:r>
            <a:r>
              <a:rPr lang="pt-PT" sz="1900" dirty="0" err="1"/>
              <a:t>other</a:t>
            </a:r>
            <a:r>
              <a:rPr lang="pt-PT" sz="1900" dirty="0"/>
              <a:t> </a:t>
            </a:r>
            <a:r>
              <a:rPr lang="pt-PT" sz="1900" dirty="0" err="1"/>
              <a:t>verifications</a:t>
            </a:r>
            <a:endParaRPr lang="pt-PT" sz="1900" dirty="0"/>
          </a:p>
          <a:p>
            <a:pPr marL="879475" lvl="1" indent="-514350" eaLnBrk="1" hangingPunct="1">
              <a:lnSpc>
                <a:spcPct val="90000"/>
              </a:lnSpc>
              <a:buFont typeface="Wingdings" pitchFamily="2" charset="2"/>
              <a:buChar char="ü"/>
              <a:defRPr/>
            </a:pPr>
            <a:r>
              <a:rPr lang="pt-PT" sz="1900" dirty="0"/>
              <a:t>.BD files, data base </a:t>
            </a:r>
            <a:r>
              <a:rPr lang="pt-PT" sz="1900" dirty="0" err="1"/>
              <a:t>with</a:t>
            </a:r>
            <a:r>
              <a:rPr lang="pt-PT" sz="1900" dirty="0"/>
              <a:t> </a:t>
            </a:r>
            <a:r>
              <a:rPr lang="pt-PT" sz="1900" dirty="0" err="1"/>
              <a:t>all</a:t>
            </a:r>
            <a:r>
              <a:rPr lang="pt-PT" sz="1900" dirty="0"/>
              <a:t> </a:t>
            </a:r>
            <a:r>
              <a:rPr lang="pt-PT" sz="1900" dirty="0" err="1"/>
              <a:t>meteorological</a:t>
            </a:r>
            <a:r>
              <a:rPr lang="pt-PT" sz="1900" dirty="0"/>
              <a:t> </a:t>
            </a:r>
            <a:r>
              <a:rPr lang="pt-PT" sz="1900" dirty="0" err="1"/>
              <a:t>information</a:t>
            </a:r>
            <a:r>
              <a:rPr lang="pt-PT" sz="1900" dirty="0"/>
              <a:t> </a:t>
            </a:r>
            <a:r>
              <a:rPr lang="pt-PT" sz="1900" dirty="0" err="1"/>
              <a:t>in</a:t>
            </a:r>
            <a:r>
              <a:rPr lang="pt-PT" sz="1900" dirty="0"/>
              <a:t> </a:t>
            </a:r>
            <a:r>
              <a:rPr lang="pt-PT" sz="1900" dirty="0" err="1"/>
              <a:t>long</a:t>
            </a:r>
            <a:r>
              <a:rPr lang="pt-PT" sz="1900" dirty="0"/>
              <a:t> </a:t>
            </a:r>
            <a:r>
              <a:rPr lang="pt-PT" sz="1900" dirty="0" err="1"/>
              <a:t>time</a:t>
            </a:r>
            <a:r>
              <a:rPr lang="pt-PT" sz="1900" dirty="0"/>
              <a:t> series </a:t>
            </a:r>
            <a:r>
              <a:rPr lang="pt-PT" sz="1900" dirty="0" err="1"/>
              <a:t>format</a:t>
            </a:r>
            <a:endParaRPr lang="pt-PT" sz="1900" dirty="0"/>
          </a:p>
          <a:p>
            <a:pPr marL="879475" lvl="1" indent="-514350" eaLnBrk="1" hangingPunct="1">
              <a:lnSpc>
                <a:spcPct val="90000"/>
              </a:lnSpc>
              <a:buFont typeface="Wingdings" pitchFamily="2" charset="2"/>
              <a:buChar char="ü"/>
              <a:defRPr/>
            </a:pPr>
            <a:r>
              <a:rPr lang="pt-PT" sz="1900" dirty="0" err="1"/>
              <a:t>Flag</a:t>
            </a:r>
            <a:r>
              <a:rPr lang="pt-PT" sz="1900" dirty="0"/>
              <a:t> file – </a:t>
            </a:r>
            <a:r>
              <a:rPr lang="pt-PT" sz="1900" dirty="0" err="1"/>
              <a:t>containing</a:t>
            </a:r>
            <a:r>
              <a:rPr lang="pt-PT" sz="1900" dirty="0"/>
              <a:t> </a:t>
            </a:r>
            <a:r>
              <a:rPr lang="pt-PT" sz="1900" dirty="0" err="1"/>
              <a:t>the</a:t>
            </a:r>
            <a:r>
              <a:rPr lang="pt-PT" sz="1900" dirty="0"/>
              <a:t> QC files </a:t>
            </a:r>
            <a:r>
              <a:rPr lang="pt-PT" sz="1900" dirty="0" err="1"/>
              <a:t>attibuted</a:t>
            </a:r>
            <a:r>
              <a:rPr lang="pt-PT" sz="1900" dirty="0"/>
              <a:t> </a:t>
            </a:r>
            <a:r>
              <a:rPr lang="pt-PT" sz="1900" dirty="0" err="1"/>
              <a:t>by</a:t>
            </a:r>
            <a:r>
              <a:rPr lang="pt-PT" sz="1900" dirty="0"/>
              <a:t> </a:t>
            </a:r>
            <a:r>
              <a:rPr lang="pt-PT" sz="1900" dirty="0" err="1"/>
              <a:t>all</a:t>
            </a:r>
            <a:r>
              <a:rPr lang="pt-PT" sz="1900" dirty="0"/>
              <a:t> </a:t>
            </a:r>
            <a:r>
              <a:rPr lang="pt-PT" sz="1900" dirty="0" err="1"/>
              <a:t>Checks</a:t>
            </a:r>
            <a:r>
              <a:rPr lang="pt-PT" sz="1900" dirty="0"/>
              <a:t> </a:t>
            </a:r>
            <a:r>
              <a:rPr lang="pt-PT" sz="1900" dirty="0" err="1"/>
              <a:t>and</a:t>
            </a:r>
            <a:r>
              <a:rPr lang="pt-PT" sz="1900" dirty="0"/>
              <a:t> </a:t>
            </a:r>
            <a:r>
              <a:rPr lang="pt-PT" sz="1900" dirty="0" err="1"/>
              <a:t>the</a:t>
            </a:r>
            <a:r>
              <a:rPr lang="pt-PT" sz="1900" dirty="0"/>
              <a:t> </a:t>
            </a:r>
            <a:r>
              <a:rPr lang="pt-PT" sz="1900" dirty="0" err="1"/>
              <a:t>chosen</a:t>
            </a:r>
            <a:r>
              <a:rPr lang="pt-PT" sz="1900" dirty="0"/>
              <a:t> final </a:t>
            </a:r>
            <a:r>
              <a:rPr lang="pt-PT" sz="1900" dirty="0" err="1"/>
              <a:t>flag</a:t>
            </a:r>
            <a:endParaRPr lang="pt-PT" sz="1900" dirty="0"/>
          </a:p>
          <a:p>
            <a:pPr marL="879475" lvl="1" indent="-514350" eaLnBrk="1" hangingPunct="1">
              <a:lnSpc>
                <a:spcPct val="90000"/>
              </a:lnSpc>
              <a:buFont typeface="Wingdings" pitchFamily="2" charset="2"/>
              <a:buChar char="ü"/>
              <a:defRPr/>
            </a:pPr>
            <a:r>
              <a:rPr lang="pt-PT" sz="1900" b="1" dirty="0"/>
              <a:t>ERA_CLIM </a:t>
            </a:r>
            <a:r>
              <a:rPr lang="pt-PT" sz="1900" b="1" dirty="0" err="1"/>
              <a:t>and</a:t>
            </a:r>
            <a:r>
              <a:rPr lang="pt-PT" sz="1900" b="1" dirty="0"/>
              <a:t> ISPD </a:t>
            </a:r>
            <a:r>
              <a:rPr lang="pt-PT" sz="1900" b="1" dirty="0" err="1"/>
              <a:t>formatted</a:t>
            </a:r>
            <a:r>
              <a:rPr lang="pt-PT" sz="1900" b="1" dirty="0"/>
              <a:t> files</a:t>
            </a:r>
          </a:p>
          <a:p>
            <a:pPr marL="879475" lvl="1" indent="-514350" eaLnBrk="1" hangingPunct="1">
              <a:lnSpc>
                <a:spcPct val="90000"/>
              </a:lnSpc>
              <a:buFont typeface="Wingdings" pitchFamily="2" charset="2"/>
              <a:buChar char="ü"/>
              <a:defRPr/>
            </a:pPr>
            <a:r>
              <a:rPr lang="pt-PT" sz="1900" dirty="0" err="1"/>
              <a:t>Statistics</a:t>
            </a:r>
            <a:r>
              <a:rPr lang="pt-PT" sz="1900" dirty="0"/>
              <a:t> files (</a:t>
            </a:r>
            <a:r>
              <a:rPr lang="pt-PT" sz="1900" dirty="0" err="1"/>
              <a:t>mean</a:t>
            </a:r>
            <a:r>
              <a:rPr lang="pt-PT" sz="1900" dirty="0"/>
              <a:t>, </a:t>
            </a:r>
            <a:r>
              <a:rPr lang="pt-PT" sz="1900" dirty="0" err="1"/>
              <a:t>std</a:t>
            </a:r>
            <a:r>
              <a:rPr lang="pt-PT" sz="1900" dirty="0"/>
              <a:t>, </a:t>
            </a:r>
            <a:r>
              <a:rPr lang="pt-PT" sz="1900" dirty="0" err="1"/>
              <a:t>mod</a:t>
            </a:r>
            <a:r>
              <a:rPr lang="pt-PT" sz="1900" dirty="0"/>
              <a:t>, </a:t>
            </a:r>
            <a:r>
              <a:rPr lang="pt-PT" sz="1900" dirty="0" err="1"/>
              <a:t>cov</a:t>
            </a:r>
            <a:r>
              <a:rPr lang="pt-PT" sz="1900" dirty="0"/>
              <a:t>, etc.) </a:t>
            </a:r>
          </a:p>
          <a:p>
            <a:pPr marL="879475" lvl="1" indent="-514350" eaLnBrk="1" hangingPunct="1">
              <a:lnSpc>
                <a:spcPct val="90000"/>
              </a:lnSpc>
              <a:buFont typeface="Wingdings" pitchFamily="2" charset="2"/>
              <a:buChar char="ü"/>
              <a:defRPr/>
            </a:pPr>
            <a:r>
              <a:rPr lang="pt-PT" sz="1900" b="1" dirty="0" err="1"/>
              <a:t>Graphics</a:t>
            </a:r>
            <a:endParaRPr lang="pt-PT" sz="1900" b="1" dirty="0"/>
          </a:p>
          <a:p>
            <a:pPr marL="879475" lvl="1" indent="-514350" eaLnBrk="1" hangingPunct="1">
              <a:lnSpc>
                <a:spcPct val="90000"/>
              </a:lnSpc>
              <a:buFont typeface="Wingdings" pitchFamily="2" charset="2"/>
              <a:buChar char="ü"/>
              <a:defRPr/>
            </a:pPr>
            <a:endParaRPr lang="pt-PT" sz="1900" dirty="0"/>
          </a:p>
          <a:p>
            <a:pPr marL="879475" lvl="1" indent="-514350" eaLnBrk="1" hangingPunct="1">
              <a:lnSpc>
                <a:spcPct val="90000"/>
              </a:lnSpc>
              <a:buFont typeface="Arial" charset="0"/>
              <a:buNone/>
              <a:defRPr/>
            </a:pPr>
            <a:r>
              <a:rPr lang="pt-PT" sz="1900" dirty="0" err="1"/>
              <a:t>All</a:t>
            </a:r>
            <a:r>
              <a:rPr lang="pt-PT" sz="1900" dirty="0"/>
              <a:t> ASCII files </a:t>
            </a:r>
            <a:r>
              <a:rPr lang="pt-PT" sz="1900" dirty="0" err="1"/>
              <a:t>can</a:t>
            </a:r>
            <a:r>
              <a:rPr lang="pt-PT" sz="1900" dirty="0"/>
              <a:t> </a:t>
            </a:r>
            <a:r>
              <a:rPr lang="pt-PT" sz="1900" dirty="0" err="1"/>
              <a:t>be</a:t>
            </a:r>
            <a:r>
              <a:rPr lang="pt-PT" sz="1900" dirty="0"/>
              <a:t> </a:t>
            </a:r>
            <a:r>
              <a:rPr lang="pt-PT" sz="1900" dirty="0" err="1"/>
              <a:t>opened</a:t>
            </a:r>
            <a:r>
              <a:rPr lang="pt-PT" sz="1900" dirty="0"/>
              <a:t> as </a:t>
            </a:r>
            <a:r>
              <a:rPr lang="pt-PT" sz="1900" dirty="0" err="1"/>
              <a:t>text</a:t>
            </a:r>
            <a:r>
              <a:rPr lang="pt-PT" sz="1900" dirty="0"/>
              <a:t> files, </a:t>
            </a:r>
            <a:r>
              <a:rPr lang="pt-PT" sz="1900" dirty="0" err="1"/>
              <a:t>reagardless</a:t>
            </a:r>
            <a:r>
              <a:rPr lang="pt-PT" sz="1900" dirty="0"/>
              <a:t> </a:t>
            </a:r>
            <a:r>
              <a:rPr lang="pt-PT" sz="1900" dirty="0" err="1"/>
              <a:t>of</a:t>
            </a:r>
            <a:r>
              <a:rPr lang="pt-PT" sz="1900" dirty="0"/>
              <a:t> </a:t>
            </a:r>
            <a:r>
              <a:rPr lang="pt-PT" sz="1900" dirty="0" err="1"/>
              <a:t>the</a:t>
            </a:r>
            <a:r>
              <a:rPr lang="pt-PT" sz="1900" dirty="0"/>
              <a:t> </a:t>
            </a:r>
            <a:r>
              <a:rPr lang="pt-PT" sz="1900" dirty="0" err="1"/>
              <a:t>extension</a:t>
            </a:r>
            <a:r>
              <a:rPr lang="pt-PT" sz="1900" dirty="0"/>
              <a:t>.</a:t>
            </a:r>
          </a:p>
        </p:txBody>
      </p:sp>
      <p:sp>
        <p:nvSpPr>
          <p:cNvPr id="5" name="Título 1"/>
          <p:cNvSpPr txBox="1">
            <a:spLocks/>
          </p:cNvSpPr>
          <p:nvPr/>
        </p:nvSpPr>
        <p:spPr bwMode="auto">
          <a:xfrm>
            <a:off x="609600" y="116632"/>
            <a:ext cx="8229600" cy="69215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mn-lt"/>
                <a:ea typeface="+mj-ea"/>
                <a:cs typeface="+mj-cs"/>
              </a:rPr>
              <a:t>3 - </a:t>
            </a:r>
            <a:r>
              <a:rPr kumimoji="0" lang="en-US" sz="2400" b="1" i="0" u="none" strike="noStrike" kern="1200" cap="none" spc="0" normalizeH="0" baseline="0" noProof="0" dirty="0">
                <a:ln>
                  <a:noFill/>
                </a:ln>
                <a:solidFill>
                  <a:srgbClr val="FF0000"/>
                </a:solidFill>
                <a:effectLst/>
                <a:uLnTx/>
                <a:uFillTx/>
                <a:latin typeface="+mn-lt"/>
                <a:ea typeface="+mj-ea"/>
                <a:cs typeface="+mj-cs"/>
              </a:rPr>
              <a:t>A visualization tool for QC </a:t>
            </a:r>
            <a:r>
              <a:rPr kumimoji="0" lang="en-US" sz="2400" b="1" i="0" u="none" strike="noStrike" kern="1200" cap="none" spc="0" normalizeH="0" baseline="0" noProof="0" dirty="0">
                <a:ln>
                  <a:noFill/>
                </a:ln>
                <a:solidFill>
                  <a:schemeClr val="tx1"/>
                </a:solidFill>
                <a:effectLst/>
                <a:uLnTx/>
                <a:uFillTx/>
                <a:latin typeface="+mn-lt"/>
                <a:ea typeface="+mj-ea"/>
                <a:cs typeface="+mj-cs"/>
              </a:rPr>
              <a:t/>
            </a:r>
            <a:br>
              <a:rPr kumimoji="0" lang="en-US" sz="2400" b="1" i="0" u="none" strike="noStrike" kern="1200" cap="none" spc="0" normalizeH="0" baseline="0" noProof="0" dirty="0">
                <a:ln>
                  <a:noFill/>
                </a:ln>
                <a:solidFill>
                  <a:schemeClr val="tx1"/>
                </a:solidFill>
                <a:effectLst/>
                <a:uLnTx/>
                <a:uFillTx/>
                <a:latin typeface="+mn-lt"/>
                <a:ea typeface="+mj-ea"/>
                <a:cs typeface="+mj-cs"/>
              </a:rPr>
            </a:br>
            <a:r>
              <a:rPr kumimoji="0" lang="pt-PT" sz="2400" b="1" i="1" u="none" strike="noStrike" kern="1200" cap="none" spc="0" normalizeH="0" baseline="0" noProof="0" dirty="0">
                <a:ln>
                  <a:noFill/>
                </a:ln>
                <a:solidFill>
                  <a:srgbClr val="00FF00"/>
                </a:solidFill>
                <a:effectLst/>
                <a:uLnTx/>
                <a:uFillTx/>
                <a:latin typeface="+mn-lt"/>
                <a:ea typeface="+mj-ea"/>
                <a:cs typeface="+mj-cs"/>
              </a:rPr>
              <a:t>CQ_SURFACE 2.0</a:t>
            </a:r>
            <a:r>
              <a:rPr kumimoji="0" lang="pt-PT" sz="1800" b="1" i="1" u="none" strike="noStrike" kern="1200" cap="none" spc="0" normalizeH="0" baseline="0" noProof="0" dirty="0">
                <a:ln>
                  <a:noFill/>
                </a:ln>
                <a:solidFill>
                  <a:srgbClr val="00FF00"/>
                </a:solidFill>
                <a:effectLst/>
                <a:uLnTx/>
                <a:uFillTx/>
                <a:latin typeface="+mj-lt"/>
                <a:ea typeface="+mj-ea"/>
                <a:cs typeface="+mj-cs"/>
              </a:rPr>
              <a:t> </a:t>
            </a:r>
            <a:r>
              <a:rPr kumimoji="0" lang="pt-PT" sz="1300" b="1" i="1" u="none" strike="noStrike" kern="1200" cap="none" spc="0" normalizeH="0" baseline="0" noProof="0" dirty="0">
                <a:ln>
                  <a:noFill/>
                </a:ln>
                <a:solidFill>
                  <a:schemeClr val="tx1"/>
                </a:solidFill>
                <a:effectLst/>
                <a:uLnTx/>
                <a:uFillTx/>
                <a:latin typeface="+mj-lt"/>
                <a:ea typeface="+mj-ea"/>
                <a:cs typeface="+mj-cs"/>
              </a:rPr>
              <a:t>       </a:t>
            </a:r>
          </a:p>
        </p:txBody>
      </p:sp>
    </p:spTree>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Marcador de Posição de Conteúdo 2"/>
          <p:cNvSpPr>
            <a:spLocks noGrp="1"/>
          </p:cNvSpPr>
          <p:nvPr>
            <p:ph idx="4294967295"/>
          </p:nvPr>
        </p:nvSpPr>
        <p:spPr>
          <a:xfrm>
            <a:off x="457200" y="1125538"/>
            <a:ext cx="8229600" cy="5199062"/>
          </a:xfrm>
        </p:spPr>
        <p:txBody>
          <a:bodyPr/>
          <a:lstStyle/>
          <a:p>
            <a:pPr marL="514350" indent="-514350" eaLnBrk="1" hangingPunct="1">
              <a:buFont typeface="Arial" pitchFamily="34" charset="0"/>
              <a:buChar char="•"/>
            </a:pPr>
            <a:r>
              <a:rPr lang="pt-PT" dirty="0" err="1"/>
              <a:t>Visualization</a:t>
            </a:r>
            <a:r>
              <a:rPr lang="pt-PT" dirty="0"/>
              <a:t> (</a:t>
            </a:r>
            <a:r>
              <a:rPr lang="pt-PT" dirty="0" err="1"/>
              <a:t>graphics</a:t>
            </a:r>
            <a:r>
              <a:rPr lang="pt-PT" dirty="0"/>
              <a:t>)</a:t>
            </a:r>
          </a:p>
          <a:p>
            <a:pPr marL="514350" indent="-514350" eaLnBrk="1" hangingPunct="1">
              <a:buFont typeface="Arial" charset="0"/>
              <a:buNone/>
            </a:pPr>
            <a:endParaRPr lang="pt-PT" sz="2200" dirty="0"/>
          </a:p>
          <a:p>
            <a:pPr marL="879475" lvl="1" indent="-514350" eaLnBrk="1" hangingPunct="1">
              <a:buFont typeface="Wingdings" pitchFamily="2" charset="2"/>
              <a:buChar char="Ø"/>
            </a:pPr>
            <a:r>
              <a:rPr lang="pt-PT" dirty="0"/>
              <a:t>	</a:t>
            </a:r>
            <a:r>
              <a:rPr lang="pt-PT" sz="2000" dirty="0" err="1"/>
              <a:t>In</a:t>
            </a:r>
            <a:r>
              <a:rPr lang="pt-PT" sz="2000" dirty="0"/>
              <a:t> </a:t>
            </a:r>
            <a:r>
              <a:rPr lang="pt-PT" sz="2000" dirty="0" err="1"/>
              <a:t>this</a:t>
            </a:r>
            <a:r>
              <a:rPr lang="pt-PT" sz="2000" dirty="0"/>
              <a:t> module </a:t>
            </a:r>
            <a:r>
              <a:rPr lang="pt-PT" sz="2000" dirty="0" err="1"/>
              <a:t>we</a:t>
            </a:r>
            <a:r>
              <a:rPr lang="pt-PT" sz="2000" dirty="0"/>
              <a:t> use GNUPLOT to </a:t>
            </a:r>
            <a:r>
              <a:rPr lang="pt-PT" sz="2000" dirty="0" err="1"/>
              <a:t>build</a:t>
            </a:r>
            <a:r>
              <a:rPr lang="pt-PT" sz="2000" dirty="0"/>
              <a:t> </a:t>
            </a:r>
            <a:r>
              <a:rPr lang="pt-PT" sz="2000" dirty="0" err="1"/>
              <a:t>graphics</a:t>
            </a:r>
            <a:r>
              <a:rPr lang="pt-PT" sz="2000" dirty="0"/>
              <a:t> for </a:t>
            </a:r>
            <a:r>
              <a:rPr lang="pt-PT" sz="2000" dirty="0" err="1"/>
              <a:t>the</a:t>
            </a:r>
            <a:r>
              <a:rPr lang="pt-PT" sz="2000" dirty="0"/>
              <a:t> </a:t>
            </a:r>
            <a:r>
              <a:rPr lang="pt-PT" sz="2000" dirty="0" err="1"/>
              <a:t>different</a:t>
            </a:r>
            <a:r>
              <a:rPr lang="pt-PT" sz="2000" dirty="0"/>
              <a:t> </a:t>
            </a:r>
            <a:r>
              <a:rPr lang="pt-PT" sz="2000" dirty="0" err="1"/>
              <a:t>variables</a:t>
            </a:r>
            <a:r>
              <a:rPr lang="pt-PT" sz="2000" dirty="0"/>
              <a:t>. </a:t>
            </a:r>
            <a:r>
              <a:rPr lang="pt-PT" sz="2000" dirty="0" err="1"/>
              <a:t>They</a:t>
            </a:r>
            <a:r>
              <a:rPr lang="pt-PT" sz="2000" dirty="0"/>
              <a:t> </a:t>
            </a:r>
            <a:r>
              <a:rPr lang="pt-PT" sz="2000" dirty="0" err="1"/>
              <a:t>allow</a:t>
            </a:r>
            <a:r>
              <a:rPr lang="pt-PT" sz="2000" dirty="0"/>
              <a:t> </a:t>
            </a:r>
            <a:r>
              <a:rPr lang="pt-PT" sz="2000" dirty="0" err="1"/>
              <a:t>us</a:t>
            </a:r>
            <a:r>
              <a:rPr lang="pt-PT" sz="2000" dirty="0"/>
              <a:t> to </a:t>
            </a:r>
            <a:r>
              <a:rPr lang="pt-PT" sz="2000" b="1" dirty="0" err="1"/>
              <a:t>check</a:t>
            </a:r>
            <a:r>
              <a:rPr lang="pt-PT" sz="2000" b="1" dirty="0"/>
              <a:t> </a:t>
            </a:r>
            <a:r>
              <a:rPr lang="pt-PT" sz="2000" b="1" dirty="0" err="1"/>
              <a:t>visually</a:t>
            </a:r>
            <a:r>
              <a:rPr lang="pt-PT" sz="2000" b="1" dirty="0"/>
              <a:t> for </a:t>
            </a:r>
            <a:r>
              <a:rPr lang="pt-PT" sz="2000" b="1" dirty="0" err="1"/>
              <a:t>outliers</a:t>
            </a:r>
            <a:r>
              <a:rPr lang="pt-PT" sz="2000" b="1" dirty="0"/>
              <a:t> </a:t>
            </a:r>
            <a:r>
              <a:rPr lang="pt-PT" sz="2000" b="1" dirty="0" err="1"/>
              <a:t>and</a:t>
            </a:r>
            <a:r>
              <a:rPr lang="pt-PT" sz="2000" b="1" dirty="0"/>
              <a:t> </a:t>
            </a:r>
            <a:r>
              <a:rPr lang="pt-PT" sz="2000" b="1" dirty="0" err="1"/>
              <a:t>other</a:t>
            </a:r>
            <a:r>
              <a:rPr lang="pt-PT" sz="2000" b="1" dirty="0"/>
              <a:t> </a:t>
            </a:r>
            <a:r>
              <a:rPr lang="pt-PT" sz="2000" b="1" dirty="0" err="1"/>
              <a:t>problems</a:t>
            </a:r>
            <a:r>
              <a:rPr lang="pt-PT" sz="2000" dirty="0"/>
              <a:t>, </a:t>
            </a:r>
            <a:r>
              <a:rPr lang="pt-PT" sz="2000" dirty="0" err="1"/>
              <a:t>comparing</a:t>
            </a:r>
            <a:r>
              <a:rPr lang="pt-PT" sz="2000" dirty="0"/>
              <a:t> </a:t>
            </a:r>
            <a:r>
              <a:rPr lang="pt-PT" sz="2000" dirty="0" err="1"/>
              <a:t>with</a:t>
            </a:r>
            <a:r>
              <a:rPr lang="pt-PT" sz="2000" dirty="0"/>
              <a:t> </a:t>
            </a:r>
            <a:r>
              <a:rPr lang="pt-PT" sz="2000" dirty="0" err="1"/>
              <a:t>the</a:t>
            </a:r>
            <a:r>
              <a:rPr lang="pt-PT" sz="2000" dirty="0"/>
              <a:t> </a:t>
            </a:r>
            <a:r>
              <a:rPr lang="pt-PT" sz="2000" dirty="0" err="1"/>
              <a:t>errors</a:t>
            </a:r>
            <a:r>
              <a:rPr lang="pt-PT" sz="2000" dirty="0"/>
              <a:t> </a:t>
            </a:r>
            <a:r>
              <a:rPr lang="pt-PT" sz="2000" dirty="0" err="1"/>
              <a:t>found</a:t>
            </a:r>
            <a:r>
              <a:rPr lang="pt-PT" sz="2000" dirty="0"/>
              <a:t> </a:t>
            </a:r>
            <a:r>
              <a:rPr lang="pt-PT" sz="2000" dirty="0" err="1"/>
              <a:t>by</a:t>
            </a:r>
            <a:r>
              <a:rPr lang="pt-PT" sz="2000" dirty="0"/>
              <a:t> QC. </a:t>
            </a:r>
            <a:r>
              <a:rPr lang="pt-PT" sz="2000" dirty="0" err="1"/>
              <a:t>They</a:t>
            </a:r>
            <a:r>
              <a:rPr lang="pt-PT" sz="2000" dirty="0"/>
              <a:t> can </a:t>
            </a:r>
            <a:r>
              <a:rPr lang="pt-PT" sz="2000" dirty="0" err="1"/>
              <a:t>also</a:t>
            </a:r>
            <a:r>
              <a:rPr lang="pt-PT" sz="2000" dirty="0"/>
              <a:t>  </a:t>
            </a:r>
            <a:r>
              <a:rPr lang="pt-PT" sz="2000" dirty="0" err="1"/>
              <a:t>indicate</a:t>
            </a:r>
            <a:r>
              <a:rPr lang="pt-PT" sz="2000" dirty="0"/>
              <a:t> </a:t>
            </a:r>
            <a:r>
              <a:rPr lang="pt-PT" sz="2000" b="1" dirty="0" err="1"/>
              <a:t>possible</a:t>
            </a:r>
            <a:r>
              <a:rPr lang="pt-PT" sz="2000" b="1" dirty="0"/>
              <a:t> </a:t>
            </a:r>
            <a:r>
              <a:rPr lang="pt-PT" sz="2000" b="1" dirty="0" err="1"/>
              <a:t>breakpoints</a:t>
            </a:r>
            <a:r>
              <a:rPr lang="pt-PT" sz="2000" b="1" dirty="0"/>
              <a:t> in series</a:t>
            </a:r>
            <a:r>
              <a:rPr lang="pt-PT" sz="2000" dirty="0"/>
              <a:t>, </a:t>
            </a:r>
            <a:r>
              <a:rPr lang="pt-PT" sz="2000" dirty="0" err="1"/>
              <a:t>which</a:t>
            </a:r>
            <a:r>
              <a:rPr lang="pt-PT" sz="2000" dirty="0"/>
              <a:t> </a:t>
            </a:r>
            <a:r>
              <a:rPr lang="pt-PT" sz="2000" dirty="0" err="1"/>
              <a:t>have</a:t>
            </a:r>
            <a:r>
              <a:rPr lang="pt-PT" sz="2000" dirty="0"/>
              <a:t> to </a:t>
            </a:r>
            <a:r>
              <a:rPr lang="pt-PT" sz="2000" dirty="0" err="1"/>
              <a:t>be</a:t>
            </a:r>
            <a:r>
              <a:rPr lang="pt-PT" sz="2000" dirty="0"/>
              <a:t> </a:t>
            </a:r>
            <a:r>
              <a:rPr lang="pt-PT" sz="2000" dirty="0" err="1"/>
              <a:t>checked</a:t>
            </a:r>
            <a:r>
              <a:rPr lang="pt-PT" sz="2000" dirty="0"/>
              <a:t> </a:t>
            </a:r>
            <a:r>
              <a:rPr lang="pt-PT" sz="2000" dirty="0" err="1"/>
              <a:t>with</a:t>
            </a:r>
            <a:r>
              <a:rPr lang="pt-PT" sz="2000" dirty="0"/>
              <a:t> </a:t>
            </a:r>
            <a:r>
              <a:rPr lang="pt-PT" sz="2000" dirty="0" err="1"/>
              <a:t>metadata</a:t>
            </a:r>
            <a:r>
              <a:rPr lang="pt-PT" sz="2000" dirty="0"/>
              <a:t>.</a:t>
            </a:r>
          </a:p>
          <a:p>
            <a:pPr marL="879475" lvl="1" indent="-514350" eaLnBrk="1" hangingPunct="1">
              <a:buFont typeface="Wingdings" pitchFamily="2" charset="2"/>
              <a:buChar char="Ø"/>
            </a:pPr>
            <a:endParaRPr lang="pt-PT" sz="2000" dirty="0"/>
          </a:p>
          <a:p>
            <a:pPr marL="879475" lvl="1" indent="-514350" eaLnBrk="1" hangingPunct="1">
              <a:buFont typeface="Wingdings" pitchFamily="2" charset="2"/>
              <a:buChar char="Ø"/>
            </a:pPr>
            <a:r>
              <a:rPr lang="pt-PT" sz="2000" dirty="0" err="1"/>
              <a:t>Allows</a:t>
            </a:r>
            <a:r>
              <a:rPr lang="pt-PT" sz="2000" dirty="0"/>
              <a:t> </a:t>
            </a:r>
            <a:r>
              <a:rPr lang="pt-PT" sz="2000" dirty="0" err="1"/>
              <a:t>us</a:t>
            </a:r>
            <a:r>
              <a:rPr lang="pt-PT" sz="2000" dirty="0"/>
              <a:t> to </a:t>
            </a:r>
            <a:r>
              <a:rPr lang="pt-PT" sz="2000" dirty="0" err="1"/>
              <a:t>track</a:t>
            </a:r>
            <a:r>
              <a:rPr lang="pt-PT" sz="2000" dirty="0"/>
              <a:t> some </a:t>
            </a:r>
            <a:r>
              <a:rPr lang="pt-PT" sz="2000" dirty="0" err="1"/>
              <a:t>possible</a:t>
            </a:r>
            <a:r>
              <a:rPr lang="pt-PT" sz="2000" dirty="0"/>
              <a:t> </a:t>
            </a:r>
            <a:r>
              <a:rPr lang="pt-PT" sz="2000" b="1" dirty="0"/>
              <a:t>major </a:t>
            </a:r>
            <a:r>
              <a:rPr lang="pt-PT" sz="2000" b="1" dirty="0" err="1"/>
              <a:t>weather</a:t>
            </a:r>
            <a:r>
              <a:rPr lang="pt-PT" sz="2000" b="1" dirty="0"/>
              <a:t> </a:t>
            </a:r>
            <a:r>
              <a:rPr lang="pt-PT" sz="2000" b="1" dirty="0" err="1"/>
              <a:t>changes</a:t>
            </a:r>
            <a:r>
              <a:rPr lang="pt-PT" sz="2000" dirty="0"/>
              <a:t>, </a:t>
            </a:r>
            <a:r>
              <a:rPr lang="pt-PT" sz="2000" dirty="0" err="1"/>
              <a:t>viewing</a:t>
            </a:r>
            <a:r>
              <a:rPr lang="pt-PT" sz="2000" dirty="0"/>
              <a:t> some</a:t>
            </a:r>
            <a:r>
              <a:rPr lang="pt-PT" sz="2000" b="1" dirty="0"/>
              <a:t> extremes </a:t>
            </a:r>
            <a:r>
              <a:rPr lang="pt-PT" sz="2000" b="1" dirty="0" err="1"/>
              <a:t>values</a:t>
            </a:r>
            <a:r>
              <a:rPr lang="pt-PT" sz="2000" dirty="0"/>
              <a:t> </a:t>
            </a:r>
            <a:r>
              <a:rPr lang="pt-PT" sz="2000" dirty="0" err="1"/>
              <a:t>and</a:t>
            </a:r>
            <a:r>
              <a:rPr lang="pt-PT" sz="2000" dirty="0"/>
              <a:t> </a:t>
            </a:r>
            <a:r>
              <a:rPr lang="pt-PT" sz="2000" dirty="0" err="1"/>
              <a:t>cross-check</a:t>
            </a:r>
            <a:r>
              <a:rPr lang="pt-PT" sz="2000" dirty="0"/>
              <a:t> </a:t>
            </a:r>
            <a:r>
              <a:rPr lang="pt-PT" sz="2000" dirty="0" err="1"/>
              <a:t>between</a:t>
            </a:r>
            <a:r>
              <a:rPr lang="pt-PT" sz="2000" dirty="0"/>
              <a:t> </a:t>
            </a:r>
            <a:r>
              <a:rPr lang="pt-PT" sz="2000" dirty="0" err="1"/>
              <a:t>different</a:t>
            </a:r>
            <a:r>
              <a:rPr lang="pt-PT" sz="2000" dirty="0"/>
              <a:t> </a:t>
            </a:r>
            <a:r>
              <a:rPr lang="pt-PT" sz="2000" dirty="0" err="1"/>
              <a:t>plotted</a:t>
            </a:r>
            <a:r>
              <a:rPr lang="pt-PT" sz="2000" dirty="0"/>
              <a:t> </a:t>
            </a:r>
            <a:r>
              <a:rPr lang="pt-PT" sz="2000" dirty="0" err="1"/>
              <a:t>variables</a:t>
            </a:r>
            <a:r>
              <a:rPr lang="pt-PT" sz="2000" dirty="0"/>
              <a:t>.</a:t>
            </a:r>
          </a:p>
          <a:p>
            <a:pPr marL="365125" lvl="1" indent="0" eaLnBrk="1" hangingPunct="1">
              <a:buNone/>
            </a:pPr>
            <a:endParaRPr lang="pt-PT" sz="2000" dirty="0"/>
          </a:p>
          <a:p>
            <a:pPr marL="879475" lvl="1" indent="-514350" eaLnBrk="1" hangingPunct="1">
              <a:buFont typeface="Wingdings" pitchFamily="2" charset="2"/>
              <a:buChar char="Ø"/>
            </a:pPr>
            <a:r>
              <a:rPr lang="pt-PT" sz="2000" dirty="0" err="1"/>
              <a:t>Usefull</a:t>
            </a:r>
            <a:r>
              <a:rPr lang="pt-PT" sz="2000" dirty="0"/>
              <a:t> to </a:t>
            </a:r>
            <a:r>
              <a:rPr lang="pt-PT" sz="2000" dirty="0" err="1"/>
              <a:t>detect</a:t>
            </a:r>
            <a:r>
              <a:rPr lang="pt-PT" sz="2000" dirty="0"/>
              <a:t> </a:t>
            </a:r>
            <a:r>
              <a:rPr lang="pt-PT" sz="2000" dirty="0" err="1"/>
              <a:t>suspicious</a:t>
            </a:r>
            <a:r>
              <a:rPr lang="pt-PT" sz="2000" dirty="0"/>
              <a:t> </a:t>
            </a:r>
            <a:r>
              <a:rPr lang="pt-PT" sz="2000" dirty="0" err="1"/>
              <a:t>values</a:t>
            </a:r>
            <a:r>
              <a:rPr lang="pt-PT" sz="2000" dirty="0"/>
              <a:t>, </a:t>
            </a:r>
            <a:r>
              <a:rPr lang="pt-PT" sz="2000" dirty="0" err="1"/>
              <a:t>that</a:t>
            </a:r>
            <a:r>
              <a:rPr lang="pt-PT" sz="2000" dirty="0"/>
              <a:t> </a:t>
            </a:r>
            <a:r>
              <a:rPr lang="pt-PT" sz="2000" dirty="0" err="1"/>
              <a:t>should</a:t>
            </a:r>
            <a:r>
              <a:rPr lang="pt-PT" sz="2000" dirty="0"/>
              <a:t> </a:t>
            </a:r>
            <a:r>
              <a:rPr lang="pt-PT" sz="2000" dirty="0" err="1"/>
              <a:t>be</a:t>
            </a:r>
            <a:r>
              <a:rPr lang="pt-PT" sz="2000" dirty="0"/>
              <a:t> </a:t>
            </a:r>
            <a:r>
              <a:rPr lang="pt-PT" sz="2000" dirty="0" err="1"/>
              <a:t>verified</a:t>
            </a:r>
            <a:r>
              <a:rPr lang="pt-PT" sz="2000" dirty="0"/>
              <a:t> in </a:t>
            </a:r>
            <a:r>
              <a:rPr lang="pt-PT" sz="2000" dirty="0" err="1"/>
              <a:t>the</a:t>
            </a:r>
            <a:r>
              <a:rPr lang="pt-PT" sz="2000" dirty="0"/>
              <a:t> original </a:t>
            </a:r>
            <a:r>
              <a:rPr lang="pt-PT" sz="2000" dirty="0" err="1"/>
              <a:t>imaged</a:t>
            </a:r>
            <a:r>
              <a:rPr lang="pt-PT" sz="2000" dirty="0"/>
              <a:t> data, </a:t>
            </a:r>
            <a:r>
              <a:rPr lang="pt-PT" sz="2000" dirty="0" err="1"/>
              <a:t>and</a:t>
            </a:r>
            <a:r>
              <a:rPr lang="pt-PT" sz="2000" dirty="0"/>
              <a:t> </a:t>
            </a:r>
            <a:r>
              <a:rPr lang="pt-PT" sz="2000" dirty="0" err="1"/>
              <a:t>the</a:t>
            </a:r>
            <a:r>
              <a:rPr lang="pt-PT" sz="2000" dirty="0"/>
              <a:t> </a:t>
            </a:r>
            <a:r>
              <a:rPr lang="pt-PT" sz="2000" dirty="0" err="1"/>
              <a:t>behaviour</a:t>
            </a:r>
            <a:r>
              <a:rPr lang="pt-PT" sz="2000" dirty="0"/>
              <a:t> </a:t>
            </a:r>
            <a:r>
              <a:rPr lang="pt-PT" sz="2000" dirty="0" err="1"/>
              <a:t>of</a:t>
            </a:r>
            <a:r>
              <a:rPr lang="pt-PT" sz="2000" dirty="0"/>
              <a:t> short </a:t>
            </a:r>
            <a:r>
              <a:rPr lang="pt-PT" sz="2000" dirty="0" err="1"/>
              <a:t>or</a:t>
            </a:r>
            <a:r>
              <a:rPr lang="pt-PT" sz="2000" dirty="0"/>
              <a:t> </a:t>
            </a:r>
            <a:r>
              <a:rPr lang="pt-PT" sz="2000" dirty="0" err="1"/>
              <a:t>long</a:t>
            </a:r>
            <a:r>
              <a:rPr lang="pt-PT" sz="2000" dirty="0"/>
              <a:t> </a:t>
            </a:r>
            <a:r>
              <a:rPr lang="pt-PT" sz="2000" dirty="0" err="1"/>
              <a:t>term</a:t>
            </a:r>
            <a:r>
              <a:rPr lang="pt-PT" sz="2000" dirty="0"/>
              <a:t> series.</a:t>
            </a:r>
          </a:p>
          <a:p>
            <a:pPr marL="879475" lvl="1" indent="-514350" eaLnBrk="1" hangingPunct="1">
              <a:buFont typeface="Wingdings" pitchFamily="2" charset="2"/>
              <a:buChar char="Ø"/>
            </a:pPr>
            <a:endParaRPr lang="pt-PT" sz="2000" dirty="0"/>
          </a:p>
          <a:p>
            <a:pPr marL="879475" lvl="1" indent="-514350" eaLnBrk="1" hangingPunct="1">
              <a:buFont typeface="Arial" charset="0"/>
              <a:buNone/>
            </a:pPr>
            <a:endParaRPr lang="pt-PT" dirty="0"/>
          </a:p>
        </p:txBody>
      </p:sp>
      <p:sp>
        <p:nvSpPr>
          <p:cNvPr id="5" name="Título 1"/>
          <p:cNvSpPr txBox="1">
            <a:spLocks/>
          </p:cNvSpPr>
          <p:nvPr/>
        </p:nvSpPr>
        <p:spPr bwMode="auto">
          <a:xfrm>
            <a:off x="609600" y="296962"/>
            <a:ext cx="8229600" cy="69215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mn-lt"/>
                <a:ea typeface="+mj-ea"/>
                <a:cs typeface="+mj-cs"/>
              </a:rPr>
              <a:t>3 - </a:t>
            </a:r>
            <a:r>
              <a:rPr kumimoji="0" lang="en-US" sz="2400" b="1" i="0" u="none" strike="noStrike" kern="1200" cap="none" spc="0" normalizeH="0" baseline="0" noProof="0" dirty="0">
                <a:ln>
                  <a:noFill/>
                </a:ln>
                <a:solidFill>
                  <a:srgbClr val="FF0000"/>
                </a:solidFill>
                <a:effectLst/>
                <a:uLnTx/>
                <a:uFillTx/>
                <a:latin typeface="+mn-lt"/>
                <a:ea typeface="+mj-ea"/>
                <a:cs typeface="+mj-cs"/>
              </a:rPr>
              <a:t>A visualization tool for QC </a:t>
            </a:r>
            <a:r>
              <a:rPr kumimoji="0" lang="en-US" sz="2400" b="1" i="0" u="none" strike="noStrike" kern="1200" cap="none" spc="0" normalizeH="0" baseline="0" noProof="0" dirty="0">
                <a:ln>
                  <a:noFill/>
                </a:ln>
                <a:solidFill>
                  <a:schemeClr val="tx1"/>
                </a:solidFill>
                <a:effectLst/>
                <a:uLnTx/>
                <a:uFillTx/>
                <a:latin typeface="+mn-lt"/>
                <a:ea typeface="+mj-ea"/>
                <a:cs typeface="+mj-cs"/>
              </a:rPr>
              <a:t/>
            </a:r>
            <a:br>
              <a:rPr kumimoji="0" lang="en-US" sz="2400" b="1" i="0" u="none" strike="noStrike" kern="1200" cap="none" spc="0" normalizeH="0" baseline="0" noProof="0" dirty="0">
                <a:ln>
                  <a:noFill/>
                </a:ln>
                <a:solidFill>
                  <a:schemeClr val="tx1"/>
                </a:solidFill>
                <a:effectLst/>
                <a:uLnTx/>
                <a:uFillTx/>
                <a:latin typeface="+mn-lt"/>
                <a:ea typeface="+mj-ea"/>
                <a:cs typeface="+mj-cs"/>
              </a:rPr>
            </a:br>
            <a:r>
              <a:rPr kumimoji="0" lang="pt-PT" sz="2400" b="1" i="1" u="none" strike="noStrike" kern="1200" cap="none" spc="0" normalizeH="0" baseline="0" noProof="0" dirty="0">
                <a:ln>
                  <a:noFill/>
                </a:ln>
                <a:solidFill>
                  <a:srgbClr val="00FF00"/>
                </a:solidFill>
                <a:effectLst/>
                <a:uLnTx/>
                <a:uFillTx/>
                <a:latin typeface="+mn-lt"/>
                <a:ea typeface="+mj-ea"/>
                <a:cs typeface="+mj-cs"/>
              </a:rPr>
              <a:t>CQ_SURFACE 2.0</a:t>
            </a:r>
            <a:r>
              <a:rPr kumimoji="0" lang="pt-PT" sz="1800" b="1" i="1" u="none" strike="noStrike" kern="1200" cap="none" spc="0" normalizeH="0" baseline="0" noProof="0" dirty="0">
                <a:ln>
                  <a:noFill/>
                </a:ln>
                <a:solidFill>
                  <a:srgbClr val="00FF00"/>
                </a:solidFill>
                <a:effectLst/>
                <a:uLnTx/>
                <a:uFillTx/>
                <a:latin typeface="+mj-lt"/>
                <a:ea typeface="+mj-ea"/>
                <a:cs typeface="+mj-cs"/>
              </a:rPr>
              <a:t> </a:t>
            </a:r>
            <a:r>
              <a:rPr kumimoji="0" lang="pt-PT" sz="1300" b="1" i="1" u="none" strike="noStrike" kern="1200" cap="none" spc="0" normalizeH="0" baseline="0" noProof="0" dirty="0">
                <a:ln>
                  <a:noFill/>
                </a:ln>
                <a:solidFill>
                  <a:schemeClr val="tx1"/>
                </a:solidFill>
                <a:effectLst/>
                <a:uLnTx/>
                <a:uFillTx/>
                <a:latin typeface="+mj-lt"/>
                <a:ea typeface="+mj-ea"/>
                <a:cs typeface="+mj-cs"/>
              </a:rPr>
              <a:t>       </a:t>
            </a:r>
          </a:p>
        </p:txBody>
      </p:sp>
    </p:spTree>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4"/>
          <p:cNvPicPr>
            <a:picLocks noGrp="1" noChangeAspect="1" noChangeArrowheads="1"/>
          </p:cNvPicPr>
          <p:nvPr>
            <p:ph idx="4294967295"/>
          </p:nvPr>
        </p:nvPicPr>
        <p:blipFill>
          <a:blip r:embed="rId2" cstate="print"/>
          <a:srcRect/>
          <a:stretch>
            <a:fillRect/>
          </a:stretch>
        </p:blipFill>
        <p:spPr>
          <a:xfrm>
            <a:off x="827088" y="1196975"/>
            <a:ext cx="7489825" cy="3752850"/>
          </a:xfrm>
        </p:spPr>
      </p:pic>
      <p:sp>
        <p:nvSpPr>
          <p:cNvPr id="14340" name="Rectângulo 10"/>
          <p:cNvSpPr>
            <a:spLocks noChangeArrowheads="1"/>
          </p:cNvSpPr>
          <p:nvPr/>
        </p:nvSpPr>
        <p:spPr bwMode="auto">
          <a:xfrm>
            <a:off x="1476375" y="5084763"/>
            <a:ext cx="6191250" cy="923925"/>
          </a:xfrm>
          <a:prstGeom prst="rect">
            <a:avLst/>
          </a:prstGeom>
          <a:noFill/>
          <a:ln w="9525">
            <a:noFill/>
            <a:miter lim="800000"/>
            <a:headEnd/>
            <a:tailEnd/>
          </a:ln>
        </p:spPr>
        <p:txBody>
          <a:bodyPr>
            <a:spAutoFit/>
          </a:bodyPr>
          <a:lstStyle/>
          <a:p>
            <a:pPr algn="ctr"/>
            <a:r>
              <a:rPr lang="en-US" i="1">
                <a:latin typeface="Constantia" pitchFamily="18" charset="0"/>
              </a:rPr>
              <a:t>Luanda 1915 series of daily 15pm Temperature (ºC). Monthly means published are shown in green and computed means by the program in blue.</a:t>
            </a:r>
            <a:endParaRPr lang="pt-PT">
              <a:latin typeface="Constantia" pitchFamily="18" charset="0"/>
            </a:endParaRPr>
          </a:p>
        </p:txBody>
      </p:sp>
      <p:sp>
        <p:nvSpPr>
          <p:cNvPr id="14341" name="Rectangle 5"/>
          <p:cNvSpPr>
            <a:spLocks noChangeArrowheads="1"/>
          </p:cNvSpPr>
          <p:nvPr/>
        </p:nvSpPr>
        <p:spPr bwMode="auto">
          <a:xfrm>
            <a:off x="2667000" y="533400"/>
            <a:ext cx="3998913" cy="579438"/>
          </a:xfrm>
          <a:prstGeom prst="rect">
            <a:avLst/>
          </a:prstGeom>
          <a:noFill/>
          <a:ln w="9525">
            <a:noFill/>
            <a:miter lim="800000"/>
            <a:headEnd/>
            <a:tailEnd/>
          </a:ln>
        </p:spPr>
        <p:txBody>
          <a:bodyPr wrap="none">
            <a:spAutoFit/>
          </a:bodyPr>
          <a:lstStyle/>
          <a:p>
            <a:r>
              <a:rPr lang="pt-PT" sz="3200">
                <a:latin typeface="Calibri" pitchFamily="34" charset="0"/>
              </a:rPr>
              <a:t>Visualization (graphics)</a:t>
            </a:r>
            <a:endParaRPr lang="en-GB" sz="3200">
              <a:latin typeface="Calibri" pitchFamily="34" charset="0"/>
            </a:endParaRPr>
          </a:p>
        </p:txBody>
      </p:sp>
      <p:sp>
        <p:nvSpPr>
          <p:cNvPr id="2" name="CaixaDeTexto 1"/>
          <p:cNvSpPr txBox="1"/>
          <p:nvPr/>
        </p:nvSpPr>
        <p:spPr>
          <a:xfrm>
            <a:off x="323528" y="332656"/>
            <a:ext cx="877163" cy="369332"/>
          </a:xfrm>
          <a:prstGeom prst="rect">
            <a:avLst/>
          </a:prstGeom>
          <a:noFill/>
        </p:spPr>
        <p:txBody>
          <a:bodyPr wrap="none" rtlCol="0">
            <a:spAutoFit/>
          </a:bodyPr>
          <a:lstStyle/>
          <a:p>
            <a:r>
              <a:rPr lang="pt-PT" dirty="0">
                <a:solidFill>
                  <a:srgbClr val="FF0000"/>
                </a:solidFill>
              </a:rPr>
              <a:t>10 min</a:t>
            </a:r>
          </a:p>
        </p:txBody>
      </p:sp>
    </p:spTree>
  </p:cSld>
  <p:clrMapOvr>
    <a:masterClrMapping/>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2"/>
          <p:cNvPicPr>
            <a:picLocks noGrp="1" noChangeAspect="1" noChangeArrowheads="1"/>
          </p:cNvPicPr>
          <p:nvPr>
            <p:ph sz="half" idx="4294967295"/>
          </p:nvPr>
        </p:nvPicPr>
        <p:blipFill>
          <a:blip r:embed="rId2" cstate="print"/>
          <a:srcRect/>
          <a:stretch>
            <a:fillRect/>
          </a:stretch>
        </p:blipFill>
        <p:spPr>
          <a:xfrm>
            <a:off x="468313" y="563737"/>
            <a:ext cx="8280400" cy="2376487"/>
          </a:xfrm>
        </p:spPr>
      </p:pic>
      <p:pic>
        <p:nvPicPr>
          <p:cNvPr id="15364" name="Picture 3"/>
          <p:cNvPicPr>
            <a:picLocks noGrp="1" noChangeAspect="1" noChangeArrowheads="1"/>
          </p:cNvPicPr>
          <p:nvPr>
            <p:ph sz="half" idx="4294967295"/>
          </p:nvPr>
        </p:nvPicPr>
        <p:blipFill>
          <a:blip r:embed="rId3" cstate="print"/>
          <a:srcRect/>
          <a:stretch>
            <a:fillRect/>
          </a:stretch>
        </p:blipFill>
        <p:spPr>
          <a:xfrm>
            <a:off x="1116013" y="3246612"/>
            <a:ext cx="6985000" cy="2270125"/>
          </a:xfrm>
        </p:spPr>
      </p:pic>
      <p:sp>
        <p:nvSpPr>
          <p:cNvPr id="15365" name="Rectângulo 7"/>
          <p:cNvSpPr>
            <a:spLocks noChangeArrowheads="1"/>
          </p:cNvSpPr>
          <p:nvPr/>
        </p:nvSpPr>
        <p:spPr bwMode="auto">
          <a:xfrm>
            <a:off x="914400" y="5607224"/>
            <a:ext cx="7704138" cy="366713"/>
          </a:xfrm>
          <a:prstGeom prst="rect">
            <a:avLst/>
          </a:prstGeom>
          <a:noFill/>
          <a:ln w="9525">
            <a:noFill/>
            <a:miter lim="800000"/>
            <a:headEnd/>
            <a:tailEnd/>
          </a:ln>
        </p:spPr>
        <p:txBody>
          <a:bodyPr>
            <a:spAutoFit/>
          </a:bodyPr>
          <a:lstStyle/>
          <a:p>
            <a:pPr algn="ctr"/>
            <a:r>
              <a:rPr lang="pt-PT" i="1">
                <a:latin typeface="Constantia" pitchFamily="18" charset="0"/>
              </a:rPr>
              <a:t>Annual series of mslp (hPa) for Luanda 1915. Daily data for 9am (local time).</a:t>
            </a:r>
            <a:endParaRPr lang="pt-PT">
              <a:latin typeface="Constantia" pitchFamily="18" charset="0"/>
            </a:endParaRPr>
          </a:p>
        </p:txBody>
      </p:sp>
      <p:sp>
        <p:nvSpPr>
          <p:cNvPr id="15366" name="Rectângulo 8"/>
          <p:cNvSpPr>
            <a:spLocks noChangeArrowheads="1"/>
          </p:cNvSpPr>
          <p:nvPr/>
        </p:nvSpPr>
        <p:spPr bwMode="auto">
          <a:xfrm>
            <a:off x="755650" y="2940224"/>
            <a:ext cx="7777163" cy="369888"/>
          </a:xfrm>
          <a:prstGeom prst="rect">
            <a:avLst/>
          </a:prstGeom>
          <a:noFill/>
          <a:ln w="9525">
            <a:noFill/>
            <a:miter lim="800000"/>
            <a:headEnd/>
            <a:tailEnd/>
          </a:ln>
        </p:spPr>
        <p:txBody>
          <a:bodyPr>
            <a:spAutoFit/>
          </a:bodyPr>
          <a:lstStyle/>
          <a:p>
            <a:pPr algn="ctr"/>
            <a:r>
              <a:rPr lang="en-US" i="1">
                <a:latin typeface="Constantia" pitchFamily="18" charset="0"/>
              </a:rPr>
              <a:t>Long term series of 9am mslp (hPa) for Luanda 1915-1946 (daily data).</a:t>
            </a:r>
            <a:endParaRPr lang="pt-PT">
              <a:latin typeface="Constantia" pitchFamily="18" charset="0"/>
            </a:endParaRPr>
          </a:p>
        </p:txBody>
      </p:sp>
      <p:sp>
        <p:nvSpPr>
          <p:cNvPr id="15367" name="Rectangle 7"/>
          <p:cNvSpPr>
            <a:spLocks noChangeArrowheads="1"/>
          </p:cNvSpPr>
          <p:nvPr/>
        </p:nvSpPr>
        <p:spPr bwMode="auto">
          <a:xfrm>
            <a:off x="2667000" y="44624"/>
            <a:ext cx="3998913" cy="579438"/>
          </a:xfrm>
          <a:prstGeom prst="rect">
            <a:avLst/>
          </a:prstGeom>
          <a:noFill/>
          <a:ln w="9525">
            <a:noFill/>
            <a:miter lim="800000"/>
            <a:headEnd/>
            <a:tailEnd/>
          </a:ln>
        </p:spPr>
        <p:txBody>
          <a:bodyPr wrap="none">
            <a:spAutoFit/>
          </a:bodyPr>
          <a:lstStyle/>
          <a:p>
            <a:r>
              <a:rPr lang="pt-PT" sz="3200" dirty="0" err="1">
                <a:latin typeface="Calibri" pitchFamily="34" charset="0"/>
              </a:rPr>
              <a:t>Visualization</a:t>
            </a:r>
            <a:r>
              <a:rPr lang="pt-PT" sz="3200" dirty="0">
                <a:latin typeface="Calibri" pitchFamily="34" charset="0"/>
              </a:rPr>
              <a:t> (</a:t>
            </a:r>
            <a:r>
              <a:rPr lang="pt-PT" sz="3200" dirty="0" err="1">
                <a:latin typeface="Calibri" pitchFamily="34" charset="0"/>
              </a:rPr>
              <a:t>graphics</a:t>
            </a:r>
            <a:r>
              <a:rPr lang="pt-PT" sz="3200" dirty="0">
                <a:latin typeface="Calibri" pitchFamily="34" charset="0"/>
              </a:rPr>
              <a:t>)</a:t>
            </a:r>
            <a:endParaRPr lang="en-GB" sz="3200" dirty="0">
              <a:latin typeface="Calibri" pitchFamily="34" charset="0"/>
            </a:endParaRPr>
          </a:p>
        </p:txBody>
      </p:sp>
      <p:sp>
        <p:nvSpPr>
          <p:cNvPr id="8" name="Rectangle 6"/>
          <p:cNvSpPr>
            <a:spLocks noChangeArrowheads="1"/>
          </p:cNvSpPr>
          <p:nvPr/>
        </p:nvSpPr>
        <p:spPr bwMode="auto">
          <a:xfrm>
            <a:off x="152400" y="5915888"/>
            <a:ext cx="8991600" cy="969496"/>
          </a:xfrm>
          <a:prstGeom prst="rect">
            <a:avLst/>
          </a:prstGeom>
          <a:noFill/>
          <a:ln w="9525">
            <a:noFill/>
            <a:miter lim="800000"/>
            <a:headEnd/>
            <a:tailEnd/>
          </a:ln>
        </p:spPr>
        <p:txBody>
          <a:bodyPr>
            <a:spAutoFit/>
          </a:bodyPr>
          <a:lstStyle/>
          <a:p>
            <a:r>
              <a:rPr lang="pt-PT" sz="1900" dirty="0">
                <a:latin typeface="Calibri" pitchFamily="34" charset="0"/>
              </a:rPr>
              <a:t>QC software </a:t>
            </a:r>
            <a:r>
              <a:rPr lang="pt-PT" sz="1900" dirty="0" err="1">
                <a:latin typeface="Calibri" pitchFamily="34" charset="0"/>
              </a:rPr>
              <a:t>is</a:t>
            </a:r>
            <a:r>
              <a:rPr lang="pt-PT" sz="1900" dirty="0">
                <a:latin typeface="Calibri" pitchFamily="34" charset="0"/>
              </a:rPr>
              <a:t> </a:t>
            </a:r>
            <a:r>
              <a:rPr lang="pt-PT" sz="1900" dirty="0" err="1">
                <a:latin typeface="Calibri" pitchFamily="34" charset="0"/>
              </a:rPr>
              <a:t>still</a:t>
            </a:r>
            <a:r>
              <a:rPr lang="pt-PT" sz="1900" dirty="0">
                <a:latin typeface="Calibri" pitchFamily="34" charset="0"/>
              </a:rPr>
              <a:t> </a:t>
            </a:r>
            <a:r>
              <a:rPr lang="pt-PT" sz="1900" dirty="0" err="1">
                <a:latin typeface="Calibri" pitchFamily="34" charset="0"/>
              </a:rPr>
              <a:t>evolving</a:t>
            </a:r>
            <a:r>
              <a:rPr lang="pt-PT" sz="1900" dirty="0">
                <a:latin typeface="Calibri" pitchFamily="34" charset="0"/>
              </a:rPr>
              <a:t>: </a:t>
            </a:r>
            <a:r>
              <a:rPr lang="pt-PT" sz="1900" dirty="0" err="1">
                <a:latin typeface="Calibri" pitchFamily="34" charset="0"/>
              </a:rPr>
              <a:t>We</a:t>
            </a:r>
            <a:r>
              <a:rPr lang="pt-PT" sz="1900" dirty="0">
                <a:latin typeface="Calibri" pitchFamily="34" charset="0"/>
              </a:rPr>
              <a:t> </a:t>
            </a:r>
            <a:r>
              <a:rPr lang="pt-PT" sz="1900" dirty="0" err="1">
                <a:latin typeface="Calibri" pitchFamily="34" charset="0"/>
              </a:rPr>
              <a:t>want</a:t>
            </a:r>
            <a:r>
              <a:rPr lang="pt-PT" sz="1900" dirty="0">
                <a:latin typeface="Calibri" pitchFamily="34" charset="0"/>
              </a:rPr>
              <a:t> to </a:t>
            </a:r>
            <a:r>
              <a:rPr lang="pt-PT" sz="1900" dirty="0" err="1">
                <a:latin typeface="Calibri" pitchFamily="34" charset="0"/>
              </a:rPr>
              <a:t>improve</a:t>
            </a:r>
            <a:r>
              <a:rPr lang="pt-PT" sz="1900" dirty="0">
                <a:latin typeface="Calibri" pitchFamily="34" charset="0"/>
              </a:rPr>
              <a:t> </a:t>
            </a:r>
            <a:r>
              <a:rPr lang="pt-PT" sz="1900" dirty="0" err="1">
                <a:latin typeface="Calibri" pitchFamily="34" charset="0"/>
              </a:rPr>
              <a:t>the</a:t>
            </a:r>
            <a:r>
              <a:rPr lang="pt-PT" sz="1900" dirty="0">
                <a:latin typeface="Calibri" pitchFamily="34" charset="0"/>
              </a:rPr>
              <a:t> </a:t>
            </a:r>
            <a:r>
              <a:rPr lang="pt-PT" sz="1900" dirty="0" err="1">
                <a:latin typeface="Calibri" pitchFamily="34" charset="0"/>
              </a:rPr>
              <a:t>look</a:t>
            </a:r>
            <a:r>
              <a:rPr lang="pt-PT" sz="1900" dirty="0">
                <a:latin typeface="Calibri" pitchFamily="34" charset="0"/>
              </a:rPr>
              <a:t>; </a:t>
            </a:r>
            <a:r>
              <a:rPr lang="pt-PT" sz="1900" dirty="0" err="1">
                <a:latin typeface="Calibri" pitchFamily="34" charset="0"/>
              </a:rPr>
              <a:t>perform</a:t>
            </a:r>
            <a:r>
              <a:rPr lang="pt-PT" sz="1900" dirty="0">
                <a:latin typeface="Calibri" pitchFamily="34" charset="0"/>
              </a:rPr>
              <a:t> more QC </a:t>
            </a:r>
            <a:r>
              <a:rPr lang="pt-PT" sz="1900" dirty="0" err="1">
                <a:latin typeface="Calibri" pitchFamily="34" charset="0"/>
              </a:rPr>
              <a:t>tests</a:t>
            </a:r>
            <a:r>
              <a:rPr lang="pt-PT" sz="1900" dirty="0">
                <a:latin typeface="Calibri" pitchFamily="34" charset="0"/>
              </a:rPr>
              <a:t>, </a:t>
            </a:r>
            <a:r>
              <a:rPr lang="pt-PT" sz="1900" dirty="0" err="1">
                <a:latin typeface="Calibri" pitchFamily="34" charset="0"/>
              </a:rPr>
              <a:t>plot</a:t>
            </a:r>
            <a:r>
              <a:rPr lang="pt-PT" sz="1900" dirty="0">
                <a:latin typeface="Calibri" pitchFamily="34" charset="0"/>
              </a:rPr>
              <a:t> </a:t>
            </a:r>
            <a:r>
              <a:rPr lang="pt-PT" sz="1900" dirty="0" err="1">
                <a:latin typeface="Calibri" pitchFamily="34" charset="0"/>
              </a:rPr>
              <a:t>different</a:t>
            </a:r>
            <a:r>
              <a:rPr lang="pt-PT" sz="1900" dirty="0">
                <a:latin typeface="Calibri" pitchFamily="34" charset="0"/>
              </a:rPr>
              <a:t> </a:t>
            </a:r>
            <a:r>
              <a:rPr lang="pt-PT" sz="1900" dirty="0" err="1">
                <a:latin typeface="Calibri" pitchFamily="34" charset="0"/>
              </a:rPr>
              <a:t>varibles</a:t>
            </a:r>
            <a:r>
              <a:rPr lang="pt-PT" sz="1900" dirty="0">
                <a:latin typeface="Calibri" pitchFamily="34" charset="0"/>
              </a:rPr>
              <a:t> </a:t>
            </a:r>
            <a:r>
              <a:rPr lang="pt-PT" sz="1900" dirty="0" err="1">
                <a:latin typeface="Calibri" pitchFamily="34" charset="0"/>
              </a:rPr>
              <a:t>in</a:t>
            </a:r>
            <a:r>
              <a:rPr lang="pt-PT" sz="1900" dirty="0">
                <a:latin typeface="Calibri" pitchFamily="34" charset="0"/>
              </a:rPr>
              <a:t> </a:t>
            </a:r>
            <a:r>
              <a:rPr lang="pt-PT" sz="1900" dirty="0" err="1">
                <a:latin typeface="Calibri" pitchFamily="34" charset="0"/>
              </a:rPr>
              <a:t>each</a:t>
            </a:r>
            <a:r>
              <a:rPr lang="pt-PT" sz="1900" dirty="0">
                <a:latin typeface="Calibri" pitchFamily="34" charset="0"/>
              </a:rPr>
              <a:t> </a:t>
            </a:r>
            <a:r>
              <a:rPr lang="pt-PT" sz="1900" dirty="0" err="1">
                <a:latin typeface="Calibri" pitchFamily="34" charset="0"/>
              </a:rPr>
              <a:t>graphic</a:t>
            </a:r>
            <a:r>
              <a:rPr lang="pt-PT" sz="1900" dirty="0">
                <a:latin typeface="Calibri" pitchFamily="34" charset="0"/>
              </a:rPr>
              <a:t> </a:t>
            </a:r>
            <a:r>
              <a:rPr lang="pt-PT" sz="1900" dirty="0" err="1">
                <a:latin typeface="Calibri" pitchFamily="34" charset="0"/>
              </a:rPr>
              <a:t>and</a:t>
            </a:r>
            <a:r>
              <a:rPr lang="pt-PT" sz="1900" dirty="0">
                <a:latin typeface="Calibri" pitchFamily="34" charset="0"/>
              </a:rPr>
              <a:t> </a:t>
            </a:r>
            <a:r>
              <a:rPr lang="pt-PT" sz="1900" dirty="0" err="1">
                <a:latin typeface="Calibri" pitchFamily="34" charset="0"/>
              </a:rPr>
              <a:t>provide</a:t>
            </a:r>
            <a:r>
              <a:rPr lang="pt-PT" sz="1900" dirty="0">
                <a:latin typeface="Calibri" pitchFamily="34" charset="0"/>
              </a:rPr>
              <a:t> </a:t>
            </a:r>
            <a:r>
              <a:rPr lang="pt-PT" sz="1900" dirty="0" err="1">
                <a:latin typeface="Calibri" pitchFamily="34" charset="0"/>
              </a:rPr>
              <a:t>directly</a:t>
            </a:r>
            <a:r>
              <a:rPr lang="pt-PT" sz="1900" dirty="0">
                <a:latin typeface="Calibri" pitchFamily="34" charset="0"/>
              </a:rPr>
              <a:t> </a:t>
            </a:r>
            <a:r>
              <a:rPr lang="pt-PT" sz="1900" dirty="0" err="1">
                <a:latin typeface="Calibri" pitchFamily="34" charset="0"/>
              </a:rPr>
              <a:t>formatted</a:t>
            </a:r>
            <a:r>
              <a:rPr lang="pt-PT" sz="1900" dirty="0">
                <a:latin typeface="Calibri" pitchFamily="34" charset="0"/>
              </a:rPr>
              <a:t> output for </a:t>
            </a:r>
            <a:r>
              <a:rPr lang="pt-PT" sz="1900" dirty="0" err="1">
                <a:latin typeface="Calibri" pitchFamily="34" charset="0"/>
              </a:rPr>
              <a:t>homogeneity</a:t>
            </a:r>
            <a:r>
              <a:rPr lang="pt-PT" sz="1900" dirty="0">
                <a:latin typeface="Calibri" pitchFamily="34" charset="0"/>
              </a:rPr>
              <a:t> </a:t>
            </a:r>
            <a:r>
              <a:rPr lang="pt-PT" sz="1900" dirty="0" err="1">
                <a:latin typeface="Calibri" pitchFamily="34" charset="0"/>
              </a:rPr>
              <a:t>tests</a:t>
            </a:r>
            <a:r>
              <a:rPr lang="pt-PT" sz="1900" dirty="0">
                <a:latin typeface="Calibri" pitchFamily="34" charset="0"/>
              </a:rPr>
              <a:t> HOMER, RHtestsV4, </a:t>
            </a:r>
            <a:r>
              <a:rPr lang="pt-PT" sz="1900" dirty="0" err="1">
                <a:latin typeface="Calibri" pitchFamily="34" charset="0"/>
              </a:rPr>
              <a:t>AnClim</a:t>
            </a:r>
            <a:r>
              <a:rPr lang="pt-PT" sz="1900" dirty="0">
                <a:latin typeface="Calibri" pitchFamily="34" charset="0"/>
              </a:rPr>
              <a:t>.</a:t>
            </a:r>
            <a:endParaRPr lang="en-GB" sz="1900" dirty="0">
              <a:latin typeface="Calibri" pitchFamily="34" charset="0"/>
            </a:endParaRPr>
          </a:p>
        </p:txBody>
      </p:sp>
    </p:spTree>
  </p:cSld>
  <p:clrMapOvr>
    <a:masterClrMapping/>
  </p:clrMapOvr>
  <p:transition>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ângulo 1"/>
          <p:cNvSpPr/>
          <p:nvPr/>
        </p:nvSpPr>
        <p:spPr>
          <a:xfrm>
            <a:off x="107504" y="44624"/>
            <a:ext cx="8856984" cy="400110"/>
          </a:xfrm>
          <a:prstGeom prst="rect">
            <a:avLst/>
          </a:prstGeom>
        </p:spPr>
        <p:txBody>
          <a:bodyPr wrap="square">
            <a:spAutoFit/>
          </a:bodyPr>
          <a:lstStyle/>
          <a:p>
            <a:pPr>
              <a:spcBef>
                <a:spcPct val="50000"/>
              </a:spcBef>
            </a:pPr>
            <a:r>
              <a:rPr lang="pt-PT" b="1" dirty="0"/>
              <a:t>4 – </a:t>
            </a:r>
            <a:r>
              <a:rPr lang="pt-PT" sz="2000" b="1" dirty="0" err="1">
                <a:solidFill>
                  <a:srgbClr val="FF0000"/>
                </a:solidFill>
              </a:rPr>
              <a:t>Break</a:t>
            </a:r>
            <a:r>
              <a:rPr lang="pt-PT" sz="2000" b="1" dirty="0">
                <a:solidFill>
                  <a:srgbClr val="FF0000"/>
                </a:solidFill>
              </a:rPr>
              <a:t> </a:t>
            </a:r>
            <a:r>
              <a:rPr lang="pt-PT" sz="2000" b="1" dirty="0" err="1">
                <a:solidFill>
                  <a:srgbClr val="FF0000"/>
                </a:solidFill>
              </a:rPr>
              <a:t>detections</a:t>
            </a:r>
            <a:r>
              <a:rPr lang="pt-PT" sz="2000" b="1" dirty="0">
                <a:solidFill>
                  <a:srgbClr val="FF0000"/>
                </a:solidFill>
              </a:rPr>
              <a:t> </a:t>
            </a:r>
            <a:r>
              <a:rPr lang="pt-PT" sz="2000" b="1" dirty="0" err="1">
                <a:solidFill>
                  <a:srgbClr val="FF0000"/>
                </a:solidFill>
              </a:rPr>
              <a:t>using</a:t>
            </a:r>
            <a:r>
              <a:rPr lang="pt-PT" sz="2000" b="1" dirty="0">
                <a:solidFill>
                  <a:srgbClr val="FF0000"/>
                </a:solidFill>
              </a:rPr>
              <a:t> </a:t>
            </a:r>
            <a:r>
              <a:rPr lang="pt-PT" sz="2000" b="1" dirty="0" err="1">
                <a:solidFill>
                  <a:srgbClr val="FF0000"/>
                </a:solidFill>
              </a:rPr>
              <a:t>Homogeneity</a:t>
            </a:r>
            <a:r>
              <a:rPr lang="pt-PT" sz="2000" b="1" dirty="0">
                <a:solidFill>
                  <a:srgbClr val="FF0000"/>
                </a:solidFill>
              </a:rPr>
              <a:t> </a:t>
            </a:r>
            <a:r>
              <a:rPr lang="pt-PT" sz="2000" b="1" dirty="0" err="1">
                <a:solidFill>
                  <a:srgbClr val="FF0000"/>
                </a:solidFill>
              </a:rPr>
              <a:t>tests</a:t>
            </a:r>
            <a:r>
              <a:rPr lang="pt-PT" sz="2000" b="1" dirty="0">
                <a:solidFill>
                  <a:srgbClr val="FF0000"/>
                </a:solidFill>
              </a:rPr>
              <a:t> – RHTestsV4 </a:t>
            </a:r>
            <a:r>
              <a:rPr lang="pt-PT" sz="2000" b="1" dirty="0" err="1">
                <a:solidFill>
                  <a:srgbClr val="FF0000"/>
                </a:solidFill>
              </a:rPr>
              <a:t>and</a:t>
            </a:r>
            <a:r>
              <a:rPr lang="pt-PT" sz="2000" b="1" dirty="0">
                <a:solidFill>
                  <a:srgbClr val="FF0000"/>
                </a:solidFill>
              </a:rPr>
              <a:t> HOMER</a:t>
            </a:r>
          </a:p>
        </p:txBody>
      </p:sp>
      <p:sp>
        <p:nvSpPr>
          <p:cNvPr id="3" name="Rectângulo 2"/>
          <p:cNvSpPr/>
          <p:nvPr/>
        </p:nvSpPr>
        <p:spPr>
          <a:xfrm>
            <a:off x="107504" y="764704"/>
            <a:ext cx="8856984" cy="1754326"/>
          </a:xfrm>
          <a:prstGeom prst="rect">
            <a:avLst/>
          </a:prstGeom>
        </p:spPr>
        <p:txBody>
          <a:bodyPr wrap="square">
            <a:spAutoFit/>
          </a:bodyPr>
          <a:lstStyle/>
          <a:p>
            <a:pPr algn="just"/>
            <a:r>
              <a:rPr lang="en-US" dirty="0"/>
              <a:t>It is also required that we supply possible breakpoints, usually associated with metadata changes. The </a:t>
            </a:r>
            <a:r>
              <a:rPr lang="en-US" dirty="0" err="1"/>
              <a:t>QC’d</a:t>
            </a:r>
            <a:r>
              <a:rPr lang="en-US" dirty="0"/>
              <a:t> monthly and annual data is subjected to different homogeneity tests (RHTestsV4, HOMER) and the detected breakpoints are compared to metadata records. Most of the breakpoints found are explained by metadata changes, but we have been able to infer </a:t>
            </a:r>
            <a:r>
              <a:rPr lang="en-US" b="1" dirty="0"/>
              <a:t>possible undocumented metadata changes based on the persistence and magnitude of breakpoints</a:t>
            </a:r>
            <a:r>
              <a:rPr lang="en-US" dirty="0"/>
              <a:t>.</a:t>
            </a:r>
            <a:endParaRPr lang="pt-PT" dirty="0"/>
          </a:p>
        </p:txBody>
      </p:sp>
      <p:pic>
        <p:nvPicPr>
          <p:cNvPr id="4" name="Picture 2"/>
          <p:cNvPicPr>
            <a:picLocks noChangeAspect="1" noChangeArrowheads="1"/>
          </p:cNvPicPr>
          <p:nvPr/>
        </p:nvPicPr>
        <p:blipFill>
          <a:blip r:embed="rId2" cstate="print"/>
          <a:srcRect l="6531" t="21020" r="8421" b="15981"/>
          <a:stretch>
            <a:fillRect/>
          </a:stretch>
        </p:blipFill>
        <p:spPr bwMode="auto">
          <a:xfrm>
            <a:off x="1403648" y="620688"/>
            <a:ext cx="6480720" cy="3600400"/>
          </a:xfrm>
          <a:prstGeom prst="rect">
            <a:avLst/>
          </a:prstGeom>
          <a:noFill/>
          <a:ln w="9525">
            <a:noFill/>
            <a:miter lim="800000"/>
            <a:headEnd/>
            <a:tailEnd/>
          </a:ln>
        </p:spPr>
      </p:pic>
      <p:sp>
        <p:nvSpPr>
          <p:cNvPr id="5" name="Retângulo 4"/>
          <p:cNvSpPr/>
          <p:nvPr/>
        </p:nvSpPr>
        <p:spPr>
          <a:xfrm>
            <a:off x="827584" y="4554994"/>
            <a:ext cx="7848872" cy="1754326"/>
          </a:xfrm>
          <a:prstGeom prst="rect">
            <a:avLst/>
          </a:prstGeom>
        </p:spPr>
        <p:txBody>
          <a:bodyPr wrap="square">
            <a:spAutoFit/>
          </a:bodyPr>
          <a:lstStyle/>
          <a:p>
            <a:r>
              <a:rPr lang="pt-PT" dirty="0">
                <a:solidFill>
                  <a:srgbClr val="FF0000"/>
                </a:solidFill>
              </a:rPr>
              <a:t>Surface </a:t>
            </a:r>
            <a:r>
              <a:rPr lang="pt-PT" dirty="0" err="1">
                <a:solidFill>
                  <a:srgbClr val="FF0000"/>
                </a:solidFill>
              </a:rPr>
              <a:t>Temperature</a:t>
            </a:r>
            <a:r>
              <a:rPr lang="pt-PT" dirty="0">
                <a:solidFill>
                  <a:srgbClr val="FF0000"/>
                </a:solidFill>
              </a:rPr>
              <a:t> series for  Funchal, </a:t>
            </a:r>
            <a:r>
              <a:rPr lang="pt-PT" dirty="0" err="1">
                <a:solidFill>
                  <a:srgbClr val="FF0000"/>
                </a:solidFill>
              </a:rPr>
              <a:t>Tmax</a:t>
            </a:r>
            <a:r>
              <a:rPr lang="pt-PT" dirty="0">
                <a:solidFill>
                  <a:srgbClr val="FF0000"/>
                </a:solidFill>
              </a:rPr>
              <a:t> </a:t>
            </a:r>
            <a:r>
              <a:rPr lang="pt-PT" dirty="0" err="1">
                <a:solidFill>
                  <a:srgbClr val="FF0000"/>
                </a:solidFill>
              </a:rPr>
              <a:t>and</a:t>
            </a:r>
            <a:r>
              <a:rPr lang="pt-PT" dirty="0">
                <a:solidFill>
                  <a:srgbClr val="FF0000"/>
                </a:solidFill>
              </a:rPr>
              <a:t> </a:t>
            </a:r>
            <a:r>
              <a:rPr lang="pt-PT" dirty="0" err="1">
                <a:solidFill>
                  <a:srgbClr val="FF0000"/>
                </a:solidFill>
              </a:rPr>
              <a:t>Tmin</a:t>
            </a:r>
            <a:endParaRPr lang="pt-PT" dirty="0">
              <a:solidFill>
                <a:srgbClr val="FF0000"/>
              </a:solidFill>
            </a:endParaRPr>
          </a:p>
          <a:p>
            <a:endParaRPr lang="pt-PT" dirty="0"/>
          </a:p>
          <a:p>
            <a:r>
              <a:rPr lang="pt-PT" dirty="0" err="1"/>
              <a:t>Just</a:t>
            </a:r>
            <a:r>
              <a:rPr lang="pt-PT" dirty="0"/>
              <a:t> </a:t>
            </a:r>
            <a:r>
              <a:rPr lang="pt-PT" dirty="0" err="1"/>
              <a:t>by</a:t>
            </a:r>
            <a:r>
              <a:rPr lang="pt-PT" dirty="0"/>
              <a:t> visual </a:t>
            </a:r>
            <a:r>
              <a:rPr lang="pt-PT" dirty="0" err="1"/>
              <a:t>inspection</a:t>
            </a:r>
            <a:r>
              <a:rPr lang="pt-PT" dirty="0"/>
              <a:t>, a </a:t>
            </a:r>
            <a:r>
              <a:rPr lang="pt-PT" dirty="0" err="1"/>
              <a:t>very</a:t>
            </a:r>
            <a:r>
              <a:rPr lang="pt-PT" dirty="0"/>
              <a:t> clear </a:t>
            </a:r>
            <a:r>
              <a:rPr lang="pt-PT" dirty="0" err="1"/>
              <a:t>breakpoint</a:t>
            </a:r>
            <a:r>
              <a:rPr lang="pt-PT" dirty="0"/>
              <a:t> </a:t>
            </a:r>
            <a:r>
              <a:rPr lang="pt-PT" dirty="0" err="1"/>
              <a:t>appears</a:t>
            </a:r>
            <a:r>
              <a:rPr lang="pt-PT" dirty="0"/>
              <a:t> in </a:t>
            </a:r>
            <a:r>
              <a:rPr lang="pt-PT" dirty="0" err="1"/>
              <a:t>the</a:t>
            </a:r>
            <a:r>
              <a:rPr lang="pt-PT" dirty="0"/>
              <a:t> </a:t>
            </a:r>
            <a:r>
              <a:rPr lang="pt-PT" dirty="0" err="1"/>
              <a:t>Tmin</a:t>
            </a:r>
            <a:r>
              <a:rPr lang="pt-PT" dirty="0"/>
              <a:t> series in 1913 </a:t>
            </a:r>
            <a:r>
              <a:rPr lang="pt-PT" dirty="0" err="1"/>
              <a:t>that</a:t>
            </a:r>
            <a:r>
              <a:rPr lang="pt-PT" dirty="0"/>
              <a:t> </a:t>
            </a:r>
            <a:r>
              <a:rPr lang="pt-PT" dirty="0" err="1"/>
              <a:t>needs</a:t>
            </a:r>
            <a:r>
              <a:rPr lang="pt-PT" dirty="0"/>
              <a:t> to </a:t>
            </a:r>
            <a:r>
              <a:rPr lang="pt-PT" dirty="0" err="1"/>
              <a:t>be</a:t>
            </a:r>
            <a:r>
              <a:rPr lang="pt-PT" dirty="0"/>
              <a:t> </a:t>
            </a:r>
            <a:r>
              <a:rPr lang="pt-PT" dirty="0" err="1"/>
              <a:t>corrected</a:t>
            </a:r>
            <a:r>
              <a:rPr lang="pt-PT" dirty="0"/>
              <a:t>.</a:t>
            </a:r>
          </a:p>
          <a:p>
            <a:endParaRPr lang="pt-PT" dirty="0"/>
          </a:p>
          <a:p>
            <a:r>
              <a:rPr lang="pt-PT" dirty="0" err="1"/>
              <a:t>The</a:t>
            </a:r>
            <a:r>
              <a:rPr lang="pt-PT" dirty="0"/>
              <a:t> </a:t>
            </a:r>
            <a:r>
              <a:rPr lang="pt-PT" dirty="0" err="1"/>
              <a:t>thermometers</a:t>
            </a:r>
            <a:r>
              <a:rPr lang="pt-PT" dirty="0"/>
              <a:t> </a:t>
            </a:r>
            <a:r>
              <a:rPr lang="pt-PT" dirty="0" err="1"/>
              <a:t>changed</a:t>
            </a:r>
            <a:r>
              <a:rPr lang="pt-PT" dirty="0"/>
              <a:t> </a:t>
            </a:r>
            <a:r>
              <a:rPr lang="pt-PT" dirty="0" err="1"/>
              <a:t>their</a:t>
            </a:r>
            <a:r>
              <a:rPr lang="pt-PT" dirty="0"/>
              <a:t> </a:t>
            </a:r>
            <a:r>
              <a:rPr lang="pt-PT" dirty="0" err="1"/>
              <a:t>height</a:t>
            </a:r>
            <a:r>
              <a:rPr lang="pt-PT" dirty="0"/>
              <a:t> </a:t>
            </a:r>
            <a:r>
              <a:rPr lang="pt-PT" dirty="0" err="1"/>
              <a:t>by</a:t>
            </a:r>
            <a:r>
              <a:rPr lang="pt-PT" dirty="0"/>
              <a:t> 7m in 1920.</a:t>
            </a:r>
          </a:p>
        </p:txBody>
      </p:sp>
      <p:pic>
        <p:nvPicPr>
          <p:cNvPr id="6" name="Picture 3"/>
          <p:cNvPicPr>
            <a:picLocks noChangeAspect="1" noChangeArrowheads="1"/>
          </p:cNvPicPr>
          <p:nvPr/>
        </p:nvPicPr>
        <p:blipFill>
          <a:blip r:embed="rId3" cstate="print"/>
          <a:srcRect l="6531" t="21021" r="7476" b="15980"/>
          <a:stretch>
            <a:fillRect/>
          </a:stretch>
        </p:blipFill>
        <p:spPr bwMode="auto">
          <a:xfrm>
            <a:off x="1403648" y="620688"/>
            <a:ext cx="6552728" cy="3600400"/>
          </a:xfrm>
          <a:prstGeom prst="rect">
            <a:avLst/>
          </a:prstGeom>
          <a:noFill/>
          <a:ln w="9525">
            <a:noFill/>
            <a:miter lim="800000"/>
            <a:headEnd/>
            <a:tailEnd/>
          </a:ln>
        </p:spPr>
      </p:pic>
      <p:sp>
        <p:nvSpPr>
          <p:cNvPr id="7" name="Retângulo 6"/>
          <p:cNvSpPr/>
          <p:nvPr/>
        </p:nvSpPr>
        <p:spPr>
          <a:xfrm>
            <a:off x="107504" y="4293096"/>
            <a:ext cx="9036496" cy="2585323"/>
          </a:xfrm>
          <a:prstGeom prst="rect">
            <a:avLst/>
          </a:prstGeom>
          <a:solidFill>
            <a:schemeClr val="bg1"/>
          </a:solidFill>
        </p:spPr>
        <p:txBody>
          <a:bodyPr wrap="square">
            <a:spAutoFit/>
          </a:bodyPr>
          <a:lstStyle/>
          <a:p>
            <a:r>
              <a:rPr lang="pt-PT" dirty="0" err="1"/>
              <a:t>All</a:t>
            </a:r>
            <a:r>
              <a:rPr lang="pt-PT" dirty="0"/>
              <a:t> </a:t>
            </a:r>
            <a:r>
              <a:rPr lang="pt-PT" dirty="0" err="1"/>
              <a:t>tests</a:t>
            </a:r>
            <a:r>
              <a:rPr lang="pt-PT" dirty="0"/>
              <a:t> </a:t>
            </a:r>
            <a:r>
              <a:rPr lang="pt-PT" dirty="0" err="1"/>
              <a:t>performed</a:t>
            </a:r>
            <a:r>
              <a:rPr lang="pt-PT" dirty="0"/>
              <a:t> </a:t>
            </a:r>
            <a:r>
              <a:rPr lang="pt-PT" dirty="0" err="1"/>
              <a:t>with</a:t>
            </a:r>
            <a:r>
              <a:rPr lang="pt-PT" dirty="0"/>
              <a:t> </a:t>
            </a:r>
            <a:r>
              <a:rPr lang="pt-PT" dirty="0" err="1"/>
              <a:t>reference</a:t>
            </a:r>
            <a:r>
              <a:rPr lang="pt-PT" dirty="0"/>
              <a:t> series (20CR </a:t>
            </a:r>
            <a:r>
              <a:rPr lang="pt-PT" dirty="0" err="1"/>
              <a:t>and</a:t>
            </a:r>
            <a:r>
              <a:rPr lang="pt-PT" dirty="0"/>
              <a:t> ERA-20C) </a:t>
            </a:r>
            <a:r>
              <a:rPr lang="pt-PT" dirty="0" err="1"/>
              <a:t>detect</a:t>
            </a:r>
            <a:r>
              <a:rPr lang="pt-PT" dirty="0"/>
              <a:t> a </a:t>
            </a:r>
            <a:r>
              <a:rPr lang="pt-PT" dirty="0" err="1"/>
              <a:t>breakpoint</a:t>
            </a:r>
            <a:r>
              <a:rPr lang="pt-PT" dirty="0"/>
              <a:t> in 1913 in </a:t>
            </a:r>
            <a:r>
              <a:rPr lang="pt-PT" dirty="0" err="1"/>
              <a:t>the</a:t>
            </a:r>
            <a:r>
              <a:rPr lang="pt-PT" dirty="0"/>
              <a:t> Funchal 9h </a:t>
            </a:r>
            <a:r>
              <a:rPr lang="pt-PT" dirty="0" err="1"/>
              <a:t>and</a:t>
            </a:r>
            <a:r>
              <a:rPr lang="pt-PT" dirty="0"/>
              <a:t> 21h series.</a:t>
            </a:r>
          </a:p>
          <a:p>
            <a:endParaRPr lang="pt-PT" dirty="0"/>
          </a:p>
          <a:p>
            <a:r>
              <a:rPr lang="pt-PT" dirty="0" err="1"/>
              <a:t>The</a:t>
            </a:r>
            <a:r>
              <a:rPr lang="pt-PT" dirty="0"/>
              <a:t> 1913 </a:t>
            </a:r>
            <a:r>
              <a:rPr lang="pt-PT" dirty="0" err="1"/>
              <a:t>breakpoint</a:t>
            </a:r>
            <a:r>
              <a:rPr lang="pt-PT" dirty="0"/>
              <a:t> </a:t>
            </a:r>
            <a:r>
              <a:rPr lang="pt-PT" dirty="0" err="1"/>
              <a:t>appears</a:t>
            </a:r>
            <a:r>
              <a:rPr lang="pt-PT" dirty="0"/>
              <a:t> in </a:t>
            </a:r>
            <a:r>
              <a:rPr lang="pt-PT" dirty="0" err="1"/>
              <a:t>the</a:t>
            </a:r>
            <a:r>
              <a:rPr lang="pt-PT" dirty="0"/>
              <a:t> </a:t>
            </a:r>
            <a:r>
              <a:rPr lang="pt-PT" dirty="0" err="1"/>
              <a:t>Azores</a:t>
            </a:r>
            <a:r>
              <a:rPr lang="pt-PT" dirty="0"/>
              <a:t> series </a:t>
            </a:r>
            <a:r>
              <a:rPr lang="pt-PT" dirty="0" err="1"/>
              <a:t>of</a:t>
            </a:r>
            <a:r>
              <a:rPr lang="pt-PT" dirty="0"/>
              <a:t> Ponta Delgada </a:t>
            </a:r>
            <a:r>
              <a:rPr lang="pt-PT" dirty="0" err="1"/>
              <a:t>and</a:t>
            </a:r>
            <a:r>
              <a:rPr lang="pt-PT" dirty="0"/>
              <a:t> Angra </a:t>
            </a:r>
            <a:r>
              <a:rPr lang="pt-PT" dirty="0" err="1"/>
              <a:t>when</a:t>
            </a:r>
            <a:r>
              <a:rPr lang="pt-PT" dirty="0"/>
              <a:t> </a:t>
            </a:r>
            <a:r>
              <a:rPr lang="pt-PT" dirty="0" err="1"/>
              <a:t>performing</a:t>
            </a:r>
            <a:r>
              <a:rPr lang="pt-PT" dirty="0"/>
              <a:t> </a:t>
            </a:r>
            <a:r>
              <a:rPr lang="pt-PT" dirty="0" err="1"/>
              <a:t>relative</a:t>
            </a:r>
            <a:r>
              <a:rPr lang="pt-PT" dirty="0"/>
              <a:t> </a:t>
            </a:r>
            <a:r>
              <a:rPr lang="pt-PT" dirty="0" err="1"/>
              <a:t>homogeneity</a:t>
            </a:r>
            <a:r>
              <a:rPr lang="pt-PT" dirty="0"/>
              <a:t> </a:t>
            </a:r>
            <a:r>
              <a:rPr lang="pt-PT" dirty="0" err="1"/>
              <a:t>tests</a:t>
            </a:r>
            <a:r>
              <a:rPr lang="pt-PT" dirty="0"/>
              <a:t>.</a:t>
            </a:r>
          </a:p>
          <a:p>
            <a:endParaRPr lang="pt-PT" dirty="0"/>
          </a:p>
          <a:p>
            <a:r>
              <a:rPr lang="pt-PT" dirty="0" err="1"/>
              <a:t>Hypothesis</a:t>
            </a:r>
            <a:r>
              <a:rPr lang="pt-PT" dirty="0"/>
              <a:t>: In 1913 </a:t>
            </a:r>
            <a:r>
              <a:rPr lang="pt-PT" dirty="0" err="1"/>
              <a:t>all</a:t>
            </a:r>
            <a:r>
              <a:rPr lang="pt-PT" dirty="0"/>
              <a:t> </a:t>
            </a:r>
            <a:r>
              <a:rPr lang="pt-PT" dirty="0" err="1"/>
              <a:t>thermometers</a:t>
            </a:r>
            <a:r>
              <a:rPr lang="pt-PT" dirty="0"/>
              <a:t> </a:t>
            </a:r>
            <a:r>
              <a:rPr lang="pt-PT" dirty="0" err="1"/>
              <a:t>were</a:t>
            </a:r>
            <a:r>
              <a:rPr lang="pt-PT" dirty="0"/>
              <a:t> </a:t>
            </a:r>
            <a:r>
              <a:rPr lang="pt-PT" dirty="0" err="1"/>
              <a:t>changed</a:t>
            </a:r>
            <a:r>
              <a:rPr lang="pt-PT" dirty="0"/>
              <a:t> in </a:t>
            </a:r>
            <a:r>
              <a:rPr lang="pt-PT" dirty="0" err="1"/>
              <a:t>the</a:t>
            </a:r>
            <a:r>
              <a:rPr lang="pt-PT" dirty="0"/>
              <a:t> </a:t>
            </a:r>
            <a:r>
              <a:rPr lang="pt-PT" dirty="0" err="1"/>
              <a:t>Azores</a:t>
            </a:r>
            <a:r>
              <a:rPr lang="pt-PT" dirty="0"/>
              <a:t> </a:t>
            </a:r>
            <a:r>
              <a:rPr lang="pt-PT" dirty="0" err="1"/>
              <a:t>and</a:t>
            </a:r>
            <a:r>
              <a:rPr lang="pt-PT" dirty="0"/>
              <a:t> Madeira. </a:t>
            </a:r>
          </a:p>
          <a:p>
            <a:endParaRPr lang="pt-PT" dirty="0"/>
          </a:p>
          <a:p>
            <a:r>
              <a:rPr lang="pt-PT" b="1" dirty="0" err="1">
                <a:solidFill>
                  <a:srgbClr val="00B050"/>
                </a:solidFill>
              </a:rPr>
              <a:t>There</a:t>
            </a:r>
            <a:r>
              <a:rPr lang="pt-PT" b="1" dirty="0">
                <a:solidFill>
                  <a:srgbClr val="00B050"/>
                </a:solidFill>
              </a:rPr>
              <a:t> </a:t>
            </a:r>
            <a:r>
              <a:rPr lang="pt-PT" b="1" dirty="0" err="1">
                <a:solidFill>
                  <a:srgbClr val="00B050"/>
                </a:solidFill>
              </a:rPr>
              <a:t>is</a:t>
            </a:r>
            <a:r>
              <a:rPr lang="pt-PT" b="1" dirty="0">
                <a:solidFill>
                  <a:srgbClr val="00B050"/>
                </a:solidFill>
              </a:rPr>
              <a:t> </a:t>
            </a:r>
            <a:r>
              <a:rPr lang="pt-PT" b="1" dirty="0" err="1">
                <a:solidFill>
                  <a:srgbClr val="00B050"/>
                </a:solidFill>
              </a:rPr>
              <a:t>possibly</a:t>
            </a:r>
            <a:r>
              <a:rPr lang="pt-PT" b="1" dirty="0">
                <a:solidFill>
                  <a:srgbClr val="00B050"/>
                </a:solidFill>
              </a:rPr>
              <a:t> a non-</a:t>
            </a:r>
            <a:r>
              <a:rPr lang="pt-PT" b="1" dirty="0" err="1">
                <a:solidFill>
                  <a:srgbClr val="00B050"/>
                </a:solidFill>
              </a:rPr>
              <a:t>documented</a:t>
            </a:r>
            <a:r>
              <a:rPr lang="pt-PT" b="1" dirty="0">
                <a:solidFill>
                  <a:srgbClr val="00B050"/>
                </a:solidFill>
              </a:rPr>
              <a:t> </a:t>
            </a:r>
            <a:r>
              <a:rPr lang="pt-PT" b="1" dirty="0" err="1">
                <a:solidFill>
                  <a:srgbClr val="00B050"/>
                </a:solidFill>
              </a:rPr>
              <a:t>metadata</a:t>
            </a:r>
            <a:r>
              <a:rPr lang="pt-PT" b="1" dirty="0">
                <a:solidFill>
                  <a:srgbClr val="00B050"/>
                </a:solidFill>
              </a:rPr>
              <a:t> </a:t>
            </a:r>
            <a:r>
              <a:rPr lang="pt-PT" b="1" dirty="0" err="1">
                <a:solidFill>
                  <a:srgbClr val="00B050"/>
                </a:solidFill>
              </a:rPr>
              <a:t>change</a:t>
            </a:r>
            <a:r>
              <a:rPr lang="pt-PT" b="1" dirty="0">
                <a:solidFill>
                  <a:srgbClr val="00B050"/>
                </a:solidFill>
              </a:rPr>
              <a:t> in 1913</a:t>
            </a:r>
          </a:p>
        </p:txBody>
      </p:sp>
      <p:cxnSp>
        <p:nvCxnSpPr>
          <p:cNvPr id="9" name="Conexão reta 8"/>
          <p:cNvCxnSpPr/>
          <p:nvPr/>
        </p:nvCxnSpPr>
        <p:spPr>
          <a:xfrm flipV="1">
            <a:off x="5652120" y="908720"/>
            <a:ext cx="0" cy="302433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tângulo 17"/>
          <p:cNvSpPr/>
          <p:nvPr/>
        </p:nvSpPr>
        <p:spPr>
          <a:xfrm>
            <a:off x="6912768" y="2852936"/>
            <a:ext cx="2195736" cy="1200329"/>
          </a:xfrm>
          <a:prstGeom prst="rect">
            <a:avLst/>
          </a:prstGeom>
        </p:spPr>
        <p:txBody>
          <a:bodyPr wrap="square">
            <a:spAutoFit/>
          </a:bodyPr>
          <a:lstStyle/>
          <a:p>
            <a:r>
              <a:rPr lang="pt-PT" dirty="0" err="1">
                <a:solidFill>
                  <a:srgbClr val="FF0000"/>
                </a:solidFill>
              </a:rPr>
              <a:t>All</a:t>
            </a:r>
            <a:r>
              <a:rPr lang="pt-PT" dirty="0">
                <a:solidFill>
                  <a:srgbClr val="FF0000"/>
                </a:solidFill>
              </a:rPr>
              <a:t> ISPDv4 stations (80K+) are </a:t>
            </a:r>
            <a:r>
              <a:rPr lang="pt-PT" dirty="0" err="1">
                <a:solidFill>
                  <a:srgbClr val="FF0000"/>
                </a:solidFill>
              </a:rPr>
              <a:t>represented</a:t>
            </a:r>
            <a:r>
              <a:rPr lang="pt-PT" dirty="0">
                <a:solidFill>
                  <a:srgbClr val="FF0000"/>
                </a:solidFill>
              </a:rPr>
              <a:t> </a:t>
            </a:r>
            <a:r>
              <a:rPr lang="pt-PT" dirty="0" err="1">
                <a:solidFill>
                  <a:srgbClr val="FF0000"/>
                </a:solidFill>
              </a:rPr>
              <a:t>on</a:t>
            </a:r>
            <a:r>
              <a:rPr lang="pt-PT" dirty="0">
                <a:solidFill>
                  <a:srgbClr val="FF0000"/>
                </a:solidFill>
              </a:rPr>
              <a:t> </a:t>
            </a:r>
            <a:r>
              <a:rPr lang="pt-PT" dirty="0" err="1">
                <a:solidFill>
                  <a:srgbClr val="FF0000"/>
                </a:solidFill>
              </a:rPr>
              <a:t>this</a:t>
            </a:r>
            <a:r>
              <a:rPr lang="pt-PT" dirty="0">
                <a:solidFill>
                  <a:srgbClr val="FF0000"/>
                </a:solidFill>
              </a:rPr>
              <a:t> </a:t>
            </a:r>
            <a:r>
              <a:rPr lang="pt-PT" dirty="0" err="1">
                <a:solidFill>
                  <a:srgbClr val="FF0000"/>
                </a:solidFill>
              </a:rPr>
              <a:t>map</a:t>
            </a:r>
            <a:r>
              <a:rPr lang="pt-PT" dirty="0">
                <a:solidFill>
                  <a:srgbClr val="FF0000"/>
                </a:solidFill>
              </a:rPr>
              <a:t>.</a:t>
            </a:r>
          </a:p>
        </p:txBody>
      </p:sp>
      <p:sp>
        <p:nvSpPr>
          <p:cNvPr id="2" name="Rectângulo 1"/>
          <p:cNvSpPr/>
          <p:nvPr/>
        </p:nvSpPr>
        <p:spPr>
          <a:xfrm>
            <a:off x="2568887" y="4554"/>
            <a:ext cx="4382931" cy="400110"/>
          </a:xfrm>
          <a:prstGeom prst="rect">
            <a:avLst/>
          </a:prstGeom>
        </p:spPr>
        <p:txBody>
          <a:bodyPr wrap="none">
            <a:spAutoFit/>
          </a:bodyPr>
          <a:lstStyle/>
          <a:p>
            <a:pPr>
              <a:spcBef>
                <a:spcPct val="50000"/>
              </a:spcBef>
            </a:pPr>
            <a:r>
              <a:rPr lang="pt-PT" b="1" dirty="0"/>
              <a:t>5 – </a:t>
            </a:r>
            <a:r>
              <a:rPr lang="pt-PT" sz="2000" b="1" dirty="0">
                <a:solidFill>
                  <a:srgbClr val="FF0000"/>
                </a:solidFill>
              </a:rPr>
              <a:t>QC for </a:t>
            </a:r>
            <a:r>
              <a:rPr lang="pt-PT" sz="2000" b="1" dirty="0" err="1">
                <a:solidFill>
                  <a:srgbClr val="FF0000"/>
                </a:solidFill>
              </a:rPr>
              <a:t>metadata</a:t>
            </a:r>
            <a:r>
              <a:rPr lang="pt-PT" sz="2000" b="1" dirty="0">
                <a:solidFill>
                  <a:srgbClr val="FF0000"/>
                </a:solidFill>
              </a:rPr>
              <a:t> (data </a:t>
            </a:r>
            <a:r>
              <a:rPr lang="pt-PT" sz="2000" b="1" dirty="0" err="1">
                <a:solidFill>
                  <a:srgbClr val="FF0000"/>
                </a:solidFill>
              </a:rPr>
              <a:t>location</a:t>
            </a:r>
            <a:r>
              <a:rPr lang="pt-PT" sz="2000" b="1" dirty="0">
                <a:solidFill>
                  <a:srgbClr val="FF0000"/>
                </a:solidFill>
              </a:rPr>
              <a:t>)</a:t>
            </a:r>
          </a:p>
        </p:txBody>
      </p:sp>
      <p:sp>
        <p:nvSpPr>
          <p:cNvPr id="2049" name="Rectangle 1"/>
          <p:cNvSpPr>
            <a:spLocks noChangeArrowheads="1"/>
          </p:cNvSpPr>
          <p:nvPr/>
        </p:nvSpPr>
        <p:spPr bwMode="auto">
          <a:xfrm>
            <a:off x="251520" y="687179"/>
            <a:ext cx="8496944"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Calibri" pitchFamily="34" charset="0"/>
                <a:ea typeface="Calibri" pitchFamily="34" charset="0"/>
                <a:cs typeface="Times New Roman" pitchFamily="18" charset="0"/>
              </a:rPr>
              <a:t>Another kind of QC has been applied to the stations metadata, due to the development of the ERA-CLIM2 Global Registry </a:t>
            </a:r>
            <a:r>
              <a:rPr kumimoji="0" lang="en-US" b="1" i="0" u="none" strike="noStrike" cap="none" normalizeH="0" baseline="0" dirty="0">
                <a:ln>
                  <a:noFill/>
                </a:ln>
                <a:solidFill>
                  <a:schemeClr val="tx1"/>
                </a:solidFill>
                <a:effectLst/>
                <a:latin typeface="Calibri" pitchFamily="34" charset="0"/>
                <a:ea typeface="Calibri" pitchFamily="34" charset="0"/>
                <a:cs typeface="Times New Roman" pitchFamily="18" charset="0"/>
              </a:rPr>
              <a:t>(see poster H58)</a:t>
            </a:r>
            <a:r>
              <a:rPr kumimoji="0" lang="en-US"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which includes the ISPDv4 inventory. By </a:t>
            </a:r>
            <a:r>
              <a:rPr kumimoji="0" lang="en-US" b="1" i="0" u="none" strike="noStrike" cap="none" normalizeH="0" baseline="0" dirty="0">
                <a:ln>
                  <a:noFill/>
                </a:ln>
                <a:solidFill>
                  <a:schemeClr val="tx1"/>
                </a:solidFill>
                <a:effectLst/>
                <a:latin typeface="Calibri" pitchFamily="34" charset="0"/>
                <a:ea typeface="Calibri" pitchFamily="34" charset="0"/>
                <a:cs typeface="Times New Roman" pitchFamily="18" charset="0"/>
              </a:rPr>
              <a:t>determining the station’s country</a:t>
            </a:r>
            <a:r>
              <a:rPr kumimoji="0" lang="en-US"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corresponding to each ISPD (longitude, latitude) with an R-scripted tool, we have been able to detect </a:t>
            </a:r>
            <a:r>
              <a:rPr kumimoji="0" lang="en-US" b="1" i="0" u="none" strike="noStrike" cap="none" normalizeH="0" baseline="0" dirty="0">
                <a:ln>
                  <a:noFill/>
                </a:ln>
                <a:solidFill>
                  <a:schemeClr val="tx1"/>
                </a:solidFill>
                <a:effectLst/>
                <a:latin typeface="Calibri" pitchFamily="34" charset="0"/>
                <a:ea typeface="Calibri" pitchFamily="34" charset="0"/>
                <a:cs typeface="Times New Roman" pitchFamily="18" charset="0"/>
              </a:rPr>
              <a:t>spatial outliers</a:t>
            </a:r>
            <a:r>
              <a:rPr kumimoji="0" lang="en-US"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that are due to incorrect conversion, essentially of longitudes, which are easy to correct.</a:t>
            </a:r>
            <a:endParaRPr kumimoji="0" lang="en-US" b="0" i="0" u="none" strike="noStrike" cap="none" normalizeH="0" baseline="0" dirty="0">
              <a:ln>
                <a:noFill/>
              </a:ln>
              <a:solidFill>
                <a:schemeClr val="tx1"/>
              </a:solidFill>
              <a:effectLst/>
              <a:latin typeface="Arial" pitchFamily="34" charset="0"/>
              <a:cs typeface="Arial" pitchFamily="34" charset="0"/>
            </a:endParaRPr>
          </a:p>
        </p:txBody>
      </p:sp>
      <p:pic>
        <p:nvPicPr>
          <p:cNvPr id="3" name="Imagem 2"/>
          <p:cNvPicPr>
            <a:picLocks noChangeAspect="1"/>
          </p:cNvPicPr>
          <p:nvPr/>
        </p:nvPicPr>
        <p:blipFill>
          <a:blip r:embed="rId2" cstate="print"/>
          <a:stretch>
            <a:fillRect/>
          </a:stretch>
        </p:blipFill>
        <p:spPr>
          <a:xfrm>
            <a:off x="395536" y="2236830"/>
            <a:ext cx="6408712" cy="4517440"/>
          </a:xfrm>
          <a:prstGeom prst="rect">
            <a:avLst/>
          </a:prstGeom>
        </p:spPr>
      </p:pic>
      <p:grpSp>
        <p:nvGrpSpPr>
          <p:cNvPr id="10" name="Grupo 9"/>
          <p:cNvGrpSpPr/>
          <p:nvPr/>
        </p:nvGrpSpPr>
        <p:grpSpPr>
          <a:xfrm>
            <a:off x="0" y="2492896"/>
            <a:ext cx="9144000" cy="2708920"/>
            <a:chOff x="0" y="4077072"/>
            <a:chExt cx="9314054" cy="2708920"/>
          </a:xfrm>
        </p:grpSpPr>
        <p:pic>
          <p:nvPicPr>
            <p:cNvPr id="14" name="Picture 2"/>
            <p:cNvPicPr>
              <a:picLocks noChangeAspect="1" noChangeArrowheads="1"/>
            </p:cNvPicPr>
            <p:nvPr/>
          </p:nvPicPr>
          <p:blipFill rotWithShape="1">
            <a:blip r:embed="rId3" cstate="print"/>
            <a:srcRect l="2579" t="52408" b="9813"/>
            <a:stretch/>
          </p:blipFill>
          <p:spPr bwMode="auto">
            <a:xfrm>
              <a:off x="0" y="4077072"/>
              <a:ext cx="9314054" cy="2708920"/>
            </a:xfrm>
            <a:prstGeom prst="rect">
              <a:avLst/>
            </a:prstGeom>
            <a:noFill/>
            <a:ln w="9525">
              <a:noFill/>
              <a:miter lim="800000"/>
              <a:headEnd/>
              <a:tailEnd/>
            </a:ln>
          </p:spPr>
        </p:pic>
        <p:sp>
          <p:nvSpPr>
            <p:cNvPr id="15" name="Rectângulo 6"/>
            <p:cNvSpPr/>
            <p:nvPr/>
          </p:nvSpPr>
          <p:spPr>
            <a:xfrm>
              <a:off x="1187624" y="4653136"/>
              <a:ext cx="864096" cy="216024"/>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6" name="Rectângulo 7"/>
            <p:cNvSpPr/>
            <p:nvPr/>
          </p:nvSpPr>
          <p:spPr>
            <a:xfrm>
              <a:off x="1187624" y="5229200"/>
              <a:ext cx="864096" cy="216024"/>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7" name="Rectângulo 8"/>
            <p:cNvSpPr/>
            <p:nvPr/>
          </p:nvSpPr>
          <p:spPr>
            <a:xfrm>
              <a:off x="1187624" y="6165304"/>
              <a:ext cx="864096" cy="216024"/>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sp>
        <p:nvSpPr>
          <p:cNvPr id="19" name="Retângulo 18"/>
          <p:cNvSpPr/>
          <p:nvPr/>
        </p:nvSpPr>
        <p:spPr>
          <a:xfrm>
            <a:off x="107504" y="5469031"/>
            <a:ext cx="9001000" cy="1477328"/>
          </a:xfrm>
          <a:prstGeom prst="rect">
            <a:avLst/>
          </a:prstGeom>
          <a:solidFill>
            <a:schemeClr val="bg1"/>
          </a:solidFill>
        </p:spPr>
        <p:txBody>
          <a:bodyPr wrap="square">
            <a:spAutoFit/>
          </a:bodyPr>
          <a:lstStyle/>
          <a:p>
            <a:r>
              <a:rPr lang="pt-PT" dirty="0" err="1">
                <a:solidFill>
                  <a:srgbClr val="FF0000"/>
                </a:solidFill>
                <a:latin typeface="Arial" pitchFamily="34" charset="0"/>
                <a:cs typeface="Arial" pitchFamily="34" charset="0"/>
              </a:rPr>
              <a:t>Same</a:t>
            </a:r>
            <a:r>
              <a:rPr lang="pt-PT" dirty="0">
                <a:solidFill>
                  <a:srgbClr val="FF0000"/>
                </a:solidFill>
                <a:latin typeface="Arial" pitchFamily="34" charset="0"/>
                <a:cs typeface="Arial" pitchFamily="34" charset="0"/>
              </a:rPr>
              <a:t> </a:t>
            </a:r>
            <a:r>
              <a:rPr lang="pt-PT" dirty="0" err="1">
                <a:solidFill>
                  <a:srgbClr val="FF0000"/>
                </a:solidFill>
                <a:latin typeface="Arial" pitchFamily="34" charset="0"/>
                <a:cs typeface="Arial" pitchFamily="34" charset="0"/>
              </a:rPr>
              <a:t>name</a:t>
            </a:r>
            <a:r>
              <a:rPr lang="pt-PT" dirty="0">
                <a:solidFill>
                  <a:srgbClr val="FF0000"/>
                </a:solidFill>
                <a:latin typeface="Arial" pitchFamily="34" charset="0"/>
                <a:cs typeface="Arial" pitchFamily="34" charset="0"/>
              </a:rPr>
              <a:t>, </a:t>
            </a:r>
            <a:r>
              <a:rPr lang="pt-PT" dirty="0" err="1">
                <a:solidFill>
                  <a:srgbClr val="FF0000"/>
                </a:solidFill>
                <a:latin typeface="Arial" pitchFamily="34" charset="0"/>
                <a:cs typeface="Arial" pitchFamily="34" charset="0"/>
              </a:rPr>
              <a:t>but</a:t>
            </a:r>
            <a:r>
              <a:rPr lang="pt-PT" dirty="0">
                <a:solidFill>
                  <a:srgbClr val="FF0000"/>
                </a:solidFill>
                <a:latin typeface="Arial" pitchFamily="34" charset="0"/>
                <a:cs typeface="Arial" pitchFamily="34" charset="0"/>
              </a:rPr>
              <a:t> </a:t>
            </a:r>
            <a:r>
              <a:rPr lang="pt-PT" dirty="0" err="1">
                <a:solidFill>
                  <a:srgbClr val="FF0000"/>
                </a:solidFill>
                <a:latin typeface="Arial" pitchFamily="34" charset="0"/>
                <a:cs typeface="Arial" pitchFamily="34" charset="0"/>
              </a:rPr>
              <a:t>different</a:t>
            </a:r>
            <a:r>
              <a:rPr lang="pt-PT" dirty="0">
                <a:solidFill>
                  <a:srgbClr val="FF0000"/>
                </a:solidFill>
                <a:latin typeface="Arial" pitchFamily="34" charset="0"/>
                <a:cs typeface="Arial" pitchFamily="34" charset="0"/>
              </a:rPr>
              <a:t> country </a:t>
            </a:r>
            <a:r>
              <a:rPr lang="pt-PT" dirty="0" err="1">
                <a:solidFill>
                  <a:srgbClr val="FF0000"/>
                </a:solidFill>
                <a:latin typeface="Arial" pitchFamily="34" charset="0"/>
                <a:cs typeface="Arial" pitchFamily="34" charset="0"/>
              </a:rPr>
              <a:t>due</a:t>
            </a:r>
            <a:r>
              <a:rPr lang="pt-PT" dirty="0">
                <a:solidFill>
                  <a:srgbClr val="FF0000"/>
                </a:solidFill>
                <a:latin typeface="Arial" pitchFamily="34" charset="0"/>
                <a:cs typeface="Arial" pitchFamily="34" charset="0"/>
              </a:rPr>
              <a:t> to </a:t>
            </a:r>
            <a:r>
              <a:rPr lang="pt-PT" dirty="0" err="1">
                <a:solidFill>
                  <a:srgbClr val="FF0000"/>
                </a:solidFill>
                <a:latin typeface="Arial" pitchFamily="34" charset="0"/>
                <a:cs typeface="Arial" pitchFamily="34" charset="0"/>
              </a:rPr>
              <a:t>wrong</a:t>
            </a:r>
            <a:r>
              <a:rPr lang="pt-PT" dirty="0">
                <a:solidFill>
                  <a:srgbClr val="FF0000"/>
                </a:solidFill>
                <a:latin typeface="Arial" pitchFamily="34" charset="0"/>
                <a:cs typeface="Arial" pitchFamily="34" charset="0"/>
              </a:rPr>
              <a:t> latitude </a:t>
            </a:r>
            <a:r>
              <a:rPr lang="pt-PT" dirty="0" err="1">
                <a:solidFill>
                  <a:srgbClr val="FF0000"/>
                </a:solidFill>
                <a:latin typeface="Arial" pitchFamily="34" charset="0"/>
                <a:cs typeface="Arial" pitchFamily="34" charset="0"/>
              </a:rPr>
              <a:t>or</a:t>
            </a:r>
            <a:r>
              <a:rPr lang="pt-PT" dirty="0">
                <a:solidFill>
                  <a:srgbClr val="FF0000"/>
                </a:solidFill>
                <a:latin typeface="Arial" pitchFamily="34" charset="0"/>
                <a:cs typeface="Arial" pitchFamily="34" charset="0"/>
              </a:rPr>
              <a:t> longitude:</a:t>
            </a:r>
          </a:p>
          <a:p>
            <a:r>
              <a:rPr lang="pt-PT" dirty="0" err="1">
                <a:solidFill>
                  <a:srgbClr val="FF0000"/>
                </a:solidFill>
                <a:latin typeface="Arial" pitchFamily="34" charset="0"/>
                <a:cs typeface="Arial" pitchFamily="34" charset="0"/>
              </a:rPr>
              <a:t>Lon</a:t>
            </a:r>
            <a:r>
              <a:rPr lang="pt-PT" dirty="0">
                <a:solidFill>
                  <a:srgbClr val="FF0000"/>
                </a:solidFill>
                <a:latin typeface="Arial" pitchFamily="34" charset="0"/>
                <a:cs typeface="Arial" pitchFamily="34" charset="0"/>
              </a:rPr>
              <a:t>=0º ; </a:t>
            </a:r>
            <a:r>
              <a:rPr lang="pt-PT" dirty="0" err="1">
                <a:solidFill>
                  <a:srgbClr val="FF0000"/>
                </a:solidFill>
                <a:latin typeface="Arial" pitchFamily="34" charset="0"/>
                <a:cs typeface="Arial" pitchFamily="34" charset="0"/>
              </a:rPr>
              <a:t>lack</a:t>
            </a:r>
            <a:r>
              <a:rPr lang="pt-PT" dirty="0">
                <a:solidFill>
                  <a:srgbClr val="FF0000"/>
                </a:solidFill>
                <a:latin typeface="Arial" pitchFamily="34" charset="0"/>
                <a:cs typeface="Arial" pitchFamily="34" charset="0"/>
              </a:rPr>
              <a:t> </a:t>
            </a:r>
            <a:r>
              <a:rPr lang="pt-PT" dirty="0" err="1">
                <a:solidFill>
                  <a:srgbClr val="FF0000"/>
                </a:solidFill>
                <a:latin typeface="Arial" pitchFamily="34" charset="0"/>
                <a:cs typeface="Arial" pitchFamily="34" charset="0"/>
              </a:rPr>
              <a:t>of</a:t>
            </a:r>
            <a:r>
              <a:rPr lang="pt-PT" dirty="0">
                <a:solidFill>
                  <a:srgbClr val="FF0000"/>
                </a:solidFill>
                <a:latin typeface="Arial" pitchFamily="34" charset="0"/>
                <a:cs typeface="Arial" pitchFamily="34" charset="0"/>
              </a:rPr>
              <a:t> </a:t>
            </a:r>
            <a:r>
              <a:rPr lang="pt-PT" dirty="0" err="1">
                <a:solidFill>
                  <a:srgbClr val="FF0000"/>
                </a:solidFill>
                <a:latin typeface="Arial" pitchFamily="34" charset="0"/>
                <a:cs typeface="Arial" pitchFamily="34" charset="0"/>
              </a:rPr>
              <a:t>minus</a:t>
            </a:r>
            <a:r>
              <a:rPr lang="pt-PT" dirty="0">
                <a:solidFill>
                  <a:srgbClr val="FF0000"/>
                </a:solidFill>
                <a:latin typeface="Arial" pitchFamily="34" charset="0"/>
                <a:cs typeface="Arial" pitchFamily="34" charset="0"/>
              </a:rPr>
              <a:t> (-) </a:t>
            </a:r>
            <a:r>
              <a:rPr lang="pt-PT" dirty="0" err="1">
                <a:solidFill>
                  <a:srgbClr val="FF0000"/>
                </a:solidFill>
                <a:latin typeface="Arial" pitchFamily="34" charset="0"/>
                <a:cs typeface="Arial" pitchFamily="34" charset="0"/>
              </a:rPr>
              <a:t>sign</a:t>
            </a:r>
            <a:r>
              <a:rPr lang="pt-PT" dirty="0">
                <a:solidFill>
                  <a:srgbClr val="FF0000"/>
                </a:solidFill>
                <a:latin typeface="Arial" pitchFamily="34" charset="0"/>
                <a:cs typeface="Arial" pitchFamily="34" charset="0"/>
              </a:rPr>
              <a:t> in </a:t>
            </a:r>
            <a:r>
              <a:rPr lang="pt-PT" dirty="0" err="1">
                <a:solidFill>
                  <a:srgbClr val="FF0000"/>
                </a:solidFill>
                <a:latin typeface="Arial" pitchFamily="34" charset="0"/>
                <a:cs typeface="Arial" pitchFamily="34" charset="0"/>
              </a:rPr>
              <a:t>long</a:t>
            </a:r>
            <a:r>
              <a:rPr lang="pt-PT" dirty="0">
                <a:solidFill>
                  <a:srgbClr val="FF0000"/>
                </a:solidFill>
                <a:latin typeface="Arial" pitchFamily="34" charset="0"/>
                <a:cs typeface="Arial" pitchFamily="34" charset="0"/>
              </a:rPr>
              <a:t>; </a:t>
            </a:r>
            <a:r>
              <a:rPr lang="pt-PT" dirty="0" err="1">
                <a:solidFill>
                  <a:srgbClr val="FF0000"/>
                </a:solidFill>
                <a:latin typeface="Arial" pitchFamily="34" charset="0"/>
                <a:cs typeface="Arial" pitchFamily="34" charset="0"/>
              </a:rPr>
              <a:t>number</a:t>
            </a:r>
            <a:r>
              <a:rPr lang="pt-PT" dirty="0">
                <a:solidFill>
                  <a:srgbClr val="FF0000"/>
                </a:solidFill>
                <a:latin typeface="Arial" pitchFamily="34" charset="0"/>
                <a:cs typeface="Arial" pitchFamily="34" charset="0"/>
              </a:rPr>
              <a:t> </a:t>
            </a:r>
            <a:r>
              <a:rPr lang="pt-PT" dirty="0" err="1">
                <a:solidFill>
                  <a:srgbClr val="FF0000"/>
                </a:solidFill>
                <a:latin typeface="Arial" pitchFamily="34" charset="0"/>
                <a:cs typeface="Arial" pitchFamily="34" charset="0"/>
              </a:rPr>
              <a:t>missing</a:t>
            </a:r>
            <a:r>
              <a:rPr lang="pt-PT" dirty="0">
                <a:solidFill>
                  <a:srgbClr val="FF0000"/>
                </a:solidFill>
                <a:latin typeface="Arial" pitchFamily="34" charset="0"/>
                <a:cs typeface="Arial" pitchFamily="34" charset="0"/>
              </a:rPr>
              <a:t> </a:t>
            </a:r>
            <a:r>
              <a:rPr lang="pt-PT" dirty="0" err="1">
                <a:solidFill>
                  <a:srgbClr val="FF0000"/>
                </a:solidFill>
                <a:latin typeface="Arial" pitchFamily="34" charset="0"/>
                <a:cs typeface="Arial" pitchFamily="34" charset="0"/>
              </a:rPr>
              <a:t>on</a:t>
            </a:r>
            <a:r>
              <a:rPr lang="pt-PT" dirty="0">
                <a:solidFill>
                  <a:srgbClr val="FF0000"/>
                </a:solidFill>
                <a:latin typeface="Arial" pitchFamily="34" charset="0"/>
                <a:cs typeface="Arial" pitchFamily="34" charset="0"/>
              </a:rPr>
              <a:t> </a:t>
            </a:r>
            <a:r>
              <a:rPr lang="pt-PT" dirty="0" err="1">
                <a:solidFill>
                  <a:srgbClr val="FF0000"/>
                </a:solidFill>
                <a:latin typeface="Arial" pitchFamily="34" charset="0"/>
                <a:cs typeface="Arial" pitchFamily="34" charset="0"/>
              </a:rPr>
              <a:t>lat</a:t>
            </a:r>
            <a:r>
              <a:rPr lang="pt-PT" dirty="0">
                <a:solidFill>
                  <a:srgbClr val="FF0000"/>
                </a:solidFill>
                <a:latin typeface="Arial" pitchFamily="34" charset="0"/>
                <a:cs typeface="Arial" pitchFamily="34" charset="0"/>
              </a:rPr>
              <a:t> </a:t>
            </a:r>
            <a:r>
              <a:rPr lang="pt-PT" dirty="0" err="1">
                <a:solidFill>
                  <a:srgbClr val="FF0000"/>
                </a:solidFill>
                <a:latin typeface="Arial" pitchFamily="34" charset="0"/>
                <a:cs typeface="Arial" pitchFamily="34" charset="0"/>
              </a:rPr>
              <a:t>or</a:t>
            </a:r>
            <a:r>
              <a:rPr lang="pt-PT" dirty="0">
                <a:solidFill>
                  <a:srgbClr val="FF0000"/>
                </a:solidFill>
                <a:latin typeface="Arial" pitchFamily="34" charset="0"/>
                <a:cs typeface="Arial" pitchFamily="34" charset="0"/>
              </a:rPr>
              <a:t> </a:t>
            </a:r>
            <a:r>
              <a:rPr lang="pt-PT" dirty="0" err="1">
                <a:solidFill>
                  <a:srgbClr val="FF0000"/>
                </a:solidFill>
                <a:latin typeface="Arial" pitchFamily="34" charset="0"/>
                <a:cs typeface="Arial" pitchFamily="34" charset="0"/>
              </a:rPr>
              <a:t>lon</a:t>
            </a:r>
            <a:r>
              <a:rPr lang="pt-PT" dirty="0">
                <a:solidFill>
                  <a:srgbClr val="FF0000"/>
                </a:solidFill>
                <a:latin typeface="Arial" pitchFamily="34" charset="0"/>
                <a:cs typeface="Arial" pitchFamily="34" charset="0"/>
              </a:rPr>
              <a:t>; decimal </a:t>
            </a:r>
            <a:r>
              <a:rPr lang="pt-PT" dirty="0" err="1">
                <a:solidFill>
                  <a:srgbClr val="FF0000"/>
                </a:solidFill>
                <a:latin typeface="Arial" pitchFamily="34" charset="0"/>
                <a:cs typeface="Arial" pitchFamily="34" charset="0"/>
              </a:rPr>
              <a:t>point</a:t>
            </a:r>
            <a:r>
              <a:rPr lang="pt-PT" dirty="0">
                <a:solidFill>
                  <a:srgbClr val="FF0000"/>
                </a:solidFill>
                <a:latin typeface="Arial" pitchFamily="34" charset="0"/>
                <a:cs typeface="Arial" pitchFamily="34" charset="0"/>
              </a:rPr>
              <a:t> </a:t>
            </a:r>
            <a:r>
              <a:rPr lang="pt-PT" dirty="0" err="1">
                <a:solidFill>
                  <a:srgbClr val="FF0000"/>
                </a:solidFill>
                <a:latin typeface="Arial" pitchFamily="34" charset="0"/>
                <a:cs typeface="Arial" pitchFamily="34" charset="0"/>
              </a:rPr>
              <a:t>mistake</a:t>
            </a:r>
            <a:endParaRPr lang="pt-PT" dirty="0">
              <a:solidFill>
                <a:srgbClr val="FF0000"/>
              </a:solidFill>
              <a:latin typeface="Arial" pitchFamily="34" charset="0"/>
              <a:cs typeface="Arial" pitchFamily="34" charset="0"/>
            </a:endParaRPr>
          </a:p>
          <a:p>
            <a:r>
              <a:rPr lang="pt-PT" dirty="0" err="1">
                <a:solidFill>
                  <a:srgbClr val="FF0000"/>
                </a:solidFill>
                <a:latin typeface="Arial" pitchFamily="34" charset="0"/>
                <a:cs typeface="Arial" pitchFamily="34" charset="0"/>
              </a:rPr>
              <a:t>Errors</a:t>
            </a:r>
            <a:r>
              <a:rPr lang="pt-PT" dirty="0">
                <a:solidFill>
                  <a:srgbClr val="FF0000"/>
                </a:solidFill>
                <a:latin typeface="Arial" pitchFamily="34" charset="0"/>
                <a:cs typeface="Arial" pitchFamily="34" charset="0"/>
              </a:rPr>
              <a:t> </a:t>
            </a:r>
            <a:r>
              <a:rPr lang="pt-PT" dirty="0" err="1">
                <a:solidFill>
                  <a:srgbClr val="FF0000"/>
                </a:solidFill>
                <a:latin typeface="Arial" pitchFamily="34" charset="0"/>
                <a:cs typeface="Arial" pitchFamily="34" charset="0"/>
              </a:rPr>
              <a:t>detected</a:t>
            </a:r>
            <a:r>
              <a:rPr lang="pt-PT" dirty="0">
                <a:solidFill>
                  <a:srgbClr val="FF0000"/>
                </a:solidFill>
                <a:latin typeface="Arial" pitchFamily="34" charset="0"/>
                <a:cs typeface="Arial" pitchFamily="34" charset="0"/>
              </a:rPr>
              <a:t> </a:t>
            </a:r>
            <a:r>
              <a:rPr lang="pt-PT" dirty="0" err="1">
                <a:solidFill>
                  <a:srgbClr val="FF0000"/>
                </a:solidFill>
                <a:latin typeface="Arial" pitchFamily="34" charset="0"/>
                <a:cs typeface="Arial" pitchFamily="34" charset="0"/>
              </a:rPr>
              <a:t>so</a:t>
            </a:r>
            <a:r>
              <a:rPr lang="pt-PT" dirty="0">
                <a:solidFill>
                  <a:srgbClr val="FF0000"/>
                </a:solidFill>
                <a:latin typeface="Arial" pitchFamily="34" charset="0"/>
                <a:cs typeface="Arial" pitchFamily="34" charset="0"/>
              </a:rPr>
              <a:t> </a:t>
            </a:r>
            <a:r>
              <a:rPr lang="pt-PT" dirty="0" err="1">
                <a:solidFill>
                  <a:srgbClr val="FF0000"/>
                </a:solidFill>
                <a:latin typeface="Arial" pitchFamily="34" charset="0"/>
                <a:cs typeface="Arial" pitchFamily="34" charset="0"/>
              </a:rPr>
              <a:t>far</a:t>
            </a:r>
            <a:r>
              <a:rPr lang="pt-PT" dirty="0">
                <a:solidFill>
                  <a:srgbClr val="FF0000"/>
                </a:solidFill>
                <a:latin typeface="Arial" pitchFamily="34" charset="0"/>
                <a:cs typeface="Arial" pitchFamily="34" charset="0"/>
              </a:rPr>
              <a:t> come </a:t>
            </a:r>
            <a:r>
              <a:rPr lang="pt-PT" dirty="0" err="1">
                <a:solidFill>
                  <a:srgbClr val="FF0000"/>
                </a:solidFill>
                <a:latin typeface="Arial" pitchFamily="34" charset="0"/>
                <a:cs typeface="Arial" pitchFamily="34" charset="0"/>
              </a:rPr>
              <a:t>from</a:t>
            </a:r>
            <a:r>
              <a:rPr lang="pt-PT" dirty="0">
                <a:solidFill>
                  <a:srgbClr val="FF0000"/>
                </a:solidFill>
                <a:latin typeface="Arial" pitchFamily="34" charset="0"/>
                <a:cs typeface="Arial" pitchFamily="34" charset="0"/>
              </a:rPr>
              <a:t> ISD stations </a:t>
            </a:r>
            <a:r>
              <a:rPr lang="pt-PT" dirty="0" err="1">
                <a:solidFill>
                  <a:srgbClr val="FF0000"/>
                </a:solidFill>
                <a:latin typeface="Arial" pitchFamily="34" charset="0"/>
                <a:cs typeface="Arial" pitchFamily="34" charset="0"/>
              </a:rPr>
              <a:t>and</a:t>
            </a:r>
            <a:r>
              <a:rPr lang="pt-PT" dirty="0">
                <a:solidFill>
                  <a:srgbClr val="FF0000"/>
                </a:solidFill>
                <a:latin typeface="Arial" pitchFamily="34" charset="0"/>
                <a:cs typeface="Arial" pitchFamily="34" charset="0"/>
              </a:rPr>
              <a:t> </a:t>
            </a:r>
            <a:r>
              <a:rPr lang="pt-PT" dirty="0" err="1">
                <a:solidFill>
                  <a:srgbClr val="FF0000"/>
                </a:solidFill>
                <a:latin typeface="Arial" pitchFamily="34" charset="0"/>
                <a:cs typeface="Arial" pitchFamily="34" charset="0"/>
              </a:rPr>
              <a:t>if</a:t>
            </a:r>
            <a:r>
              <a:rPr lang="pt-PT" dirty="0">
                <a:solidFill>
                  <a:srgbClr val="FF0000"/>
                </a:solidFill>
                <a:latin typeface="Arial" pitchFamily="34" charset="0"/>
                <a:cs typeface="Arial" pitchFamily="34" charset="0"/>
              </a:rPr>
              <a:t> </a:t>
            </a:r>
            <a:r>
              <a:rPr lang="pt-PT" dirty="0" err="1">
                <a:solidFill>
                  <a:srgbClr val="FF0000"/>
                </a:solidFill>
                <a:latin typeface="Arial" pitchFamily="34" charset="0"/>
                <a:cs typeface="Arial" pitchFamily="34" charset="0"/>
              </a:rPr>
              <a:t>corrected</a:t>
            </a:r>
            <a:r>
              <a:rPr lang="pt-PT" dirty="0">
                <a:solidFill>
                  <a:srgbClr val="FF0000"/>
                </a:solidFill>
                <a:latin typeface="Arial" pitchFamily="34" charset="0"/>
                <a:cs typeface="Arial" pitchFamily="34" charset="0"/>
              </a:rPr>
              <a:t> </a:t>
            </a:r>
            <a:r>
              <a:rPr lang="pt-PT" dirty="0" err="1">
                <a:solidFill>
                  <a:srgbClr val="FF0000"/>
                </a:solidFill>
                <a:latin typeface="Arial" pitchFamily="34" charset="0"/>
                <a:cs typeface="Arial" pitchFamily="34" charset="0"/>
              </a:rPr>
              <a:t>the</a:t>
            </a:r>
            <a:r>
              <a:rPr lang="pt-PT" dirty="0">
                <a:solidFill>
                  <a:srgbClr val="FF0000"/>
                </a:solidFill>
                <a:latin typeface="Arial" pitchFamily="34" charset="0"/>
                <a:cs typeface="Arial" pitchFamily="34" charset="0"/>
              </a:rPr>
              <a:t> </a:t>
            </a:r>
            <a:r>
              <a:rPr lang="pt-PT" dirty="0" err="1">
                <a:solidFill>
                  <a:srgbClr val="FF0000"/>
                </a:solidFill>
                <a:latin typeface="Arial" pitchFamily="34" charset="0"/>
                <a:cs typeface="Arial" pitchFamily="34" charset="0"/>
              </a:rPr>
              <a:t>pressure</a:t>
            </a:r>
            <a:r>
              <a:rPr lang="pt-PT" dirty="0">
                <a:solidFill>
                  <a:srgbClr val="FF0000"/>
                </a:solidFill>
                <a:latin typeface="Arial" pitchFamily="34" charset="0"/>
                <a:cs typeface="Arial" pitchFamily="34" charset="0"/>
              </a:rPr>
              <a:t> for </a:t>
            </a:r>
            <a:r>
              <a:rPr lang="pt-PT" dirty="0" err="1">
                <a:solidFill>
                  <a:srgbClr val="FF0000"/>
                </a:solidFill>
                <a:latin typeface="Arial" pitchFamily="34" charset="0"/>
                <a:cs typeface="Arial" pitchFamily="34" charset="0"/>
              </a:rPr>
              <a:t>these</a:t>
            </a:r>
            <a:r>
              <a:rPr lang="pt-PT" dirty="0">
                <a:solidFill>
                  <a:srgbClr val="FF0000"/>
                </a:solidFill>
                <a:latin typeface="Arial" pitchFamily="34" charset="0"/>
                <a:cs typeface="Arial" pitchFamily="34" charset="0"/>
              </a:rPr>
              <a:t> stations can </a:t>
            </a:r>
            <a:r>
              <a:rPr lang="pt-PT" dirty="0" err="1">
                <a:solidFill>
                  <a:srgbClr val="FF0000"/>
                </a:solidFill>
                <a:latin typeface="Arial" pitchFamily="34" charset="0"/>
                <a:cs typeface="Arial" pitchFamily="34" charset="0"/>
              </a:rPr>
              <a:t>be</a:t>
            </a:r>
            <a:r>
              <a:rPr lang="pt-PT" dirty="0">
                <a:solidFill>
                  <a:srgbClr val="FF0000"/>
                </a:solidFill>
                <a:latin typeface="Arial" pitchFamily="34" charset="0"/>
                <a:cs typeface="Arial" pitchFamily="34" charset="0"/>
              </a:rPr>
              <a:t> </a:t>
            </a:r>
            <a:r>
              <a:rPr lang="pt-PT" dirty="0" err="1">
                <a:solidFill>
                  <a:srgbClr val="FF0000"/>
                </a:solidFill>
                <a:latin typeface="Arial" pitchFamily="34" charset="0"/>
                <a:cs typeface="Arial" pitchFamily="34" charset="0"/>
              </a:rPr>
              <a:t>assimilated</a:t>
            </a:r>
            <a:r>
              <a:rPr lang="pt-PT" dirty="0">
                <a:solidFill>
                  <a:srgbClr val="FF0000"/>
                </a:solidFill>
                <a:latin typeface="Arial" pitchFamily="34" charset="0"/>
                <a:cs typeface="Arial" pitchFamily="34" charset="0"/>
              </a:rPr>
              <a:t> in </a:t>
            </a:r>
            <a:r>
              <a:rPr lang="pt-PT" dirty="0" err="1">
                <a:solidFill>
                  <a:srgbClr val="FF0000"/>
                </a:solidFill>
                <a:latin typeface="Arial" pitchFamily="34" charset="0"/>
                <a:cs typeface="Arial" pitchFamily="34" charset="0"/>
              </a:rPr>
              <a:t>reanalyses</a:t>
            </a:r>
            <a:r>
              <a:rPr lang="pt-PT" dirty="0">
                <a:solidFill>
                  <a:srgbClr val="FF0000"/>
                </a:solidFill>
                <a:latin typeface="Arial" pitchFamily="34" charset="0"/>
                <a:cs typeface="Arial"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ângulo 1"/>
          <p:cNvSpPr>
            <a:spLocks noChangeArrowheads="1"/>
          </p:cNvSpPr>
          <p:nvPr/>
        </p:nvSpPr>
        <p:spPr bwMode="auto">
          <a:xfrm>
            <a:off x="250825" y="2136626"/>
            <a:ext cx="8208963" cy="3785652"/>
          </a:xfrm>
          <a:prstGeom prst="rect">
            <a:avLst/>
          </a:prstGeom>
          <a:noFill/>
          <a:ln w="9525">
            <a:noFill/>
            <a:miter lim="800000"/>
            <a:headEnd/>
            <a:tailEnd/>
          </a:ln>
        </p:spPr>
        <p:txBody>
          <a:bodyPr wrap="square">
            <a:spAutoFit/>
          </a:bodyPr>
          <a:lstStyle/>
          <a:p>
            <a:pPr>
              <a:spcBef>
                <a:spcPct val="50000"/>
              </a:spcBef>
            </a:pPr>
            <a:r>
              <a:rPr lang="pt-PT" sz="2400" b="1" dirty="0" err="1"/>
              <a:t>Outline</a:t>
            </a:r>
            <a:endParaRPr lang="pt-PT" sz="2400" b="1" dirty="0"/>
          </a:p>
          <a:p>
            <a:pPr>
              <a:spcBef>
                <a:spcPct val="50000"/>
              </a:spcBef>
            </a:pPr>
            <a:r>
              <a:rPr lang="pt-PT" b="1" dirty="0"/>
              <a:t>1</a:t>
            </a:r>
            <a:r>
              <a:rPr lang="pt-PT" b="1" dirty="0">
                <a:solidFill>
                  <a:schemeClr val="accent2">
                    <a:lumMod val="75000"/>
                  </a:schemeClr>
                </a:solidFill>
              </a:rPr>
              <a:t> – </a:t>
            </a:r>
            <a:r>
              <a:rPr lang="pt-PT" b="1" dirty="0" err="1">
                <a:solidFill>
                  <a:schemeClr val="accent2">
                    <a:lumMod val="75000"/>
                  </a:schemeClr>
                </a:solidFill>
              </a:rPr>
              <a:t>Introduction</a:t>
            </a:r>
            <a:endParaRPr lang="pt-PT" b="1" dirty="0">
              <a:solidFill>
                <a:schemeClr val="accent2">
                  <a:lumMod val="75000"/>
                </a:schemeClr>
              </a:solidFill>
            </a:endParaRPr>
          </a:p>
          <a:p>
            <a:pPr>
              <a:spcBef>
                <a:spcPct val="50000"/>
              </a:spcBef>
            </a:pPr>
            <a:r>
              <a:rPr lang="pt-PT" b="1" dirty="0"/>
              <a:t>2</a:t>
            </a:r>
            <a:r>
              <a:rPr lang="pt-PT" b="1" dirty="0">
                <a:solidFill>
                  <a:schemeClr val="accent2">
                    <a:lumMod val="75000"/>
                  </a:schemeClr>
                </a:solidFill>
              </a:rPr>
              <a:t> – QC </a:t>
            </a:r>
            <a:r>
              <a:rPr lang="pt-PT" b="1" dirty="0" err="1">
                <a:solidFill>
                  <a:schemeClr val="accent2">
                    <a:lumMod val="75000"/>
                  </a:schemeClr>
                </a:solidFill>
              </a:rPr>
              <a:t>tests</a:t>
            </a:r>
            <a:r>
              <a:rPr lang="pt-PT" b="1" dirty="0">
                <a:solidFill>
                  <a:schemeClr val="accent2">
                    <a:lumMod val="75000"/>
                  </a:schemeClr>
                </a:solidFill>
              </a:rPr>
              <a:t> for </a:t>
            </a:r>
            <a:r>
              <a:rPr lang="pt-PT" b="1" dirty="0" err="1">
                <a:solidFill>
                  <a:schemeClr val="accent2">
                    <a:lumMod val="75000"/>
                  </a:schemeClr>
                </a:solidFill>
              </a:rPr>
              <a:t>surface</a:t>
            </a:r>
            <a:r>
              <a:rPr lang="pt-PT" b="1" dirty="0">
                <a:solidFill>
                  <a:schemeClr val="accent2">
                    <a:lumMod val="75000"/>
                  </a:schemeClr>
                </a:solidFill>
              </a:rPr>
              <a:t> data </a:t>
            </a:r>
          </a:p>
          <a:p>
            <a:pPr>
              <a:spcBef>
                <a:spcPct val="50000"/>
              </a:spcBef>
            </a:pPr>
            <a:r>
              <a:rPr lang="en-US" b="1" dirty="0">
                <a:solidFill>
                  <a:schemeClr val="accent2">
                    <a:lumMod val="75000"/>
                  </a:schemeClr>
                </a:solidFill>
              </a:rPr>
              <a:t>Chapter 6, “Quality Control Procedures”, Suppl. No. 2 (IX.2000) of the Guide of the Global Data-Processing System,</a:t>
            </a:r>
            <a:r>
              <a:rPr lang="en-US" dirty="0">
                <a:solidFill>
                  <a:schemeClr val="accent2">
                    <a:lumMod val="75000"/>
                  </a:schemeClr>
                </a:solidFill>
              </a:rPr>
              <a:t> from the World Meteorological Organization (WMO) in what regards the treatment and diffusion of SYNOP observations.</a:t>
            </a:r>
            <a:endParaRPr lang="pt-PT" b="1" dirty="0">
              <a:solidFill>
                <a:schemeClr val="accent2">
                  <a:lumMod val="75000"/>
                </a:schemeClr>
              </a:solidFill>
            </a:endParaRPr>
          </a:p>
          <a:p>
            <a:pPr>
              <a:spcBef>
                <a:spcPct val="50000"/>
              </a:spcBef>
            </a:pPr>
            <a:r>
              <a:rPr lang="pt-PT" b="1" dirty="0"/>
              <a:t>3</a:t>
            </a:r>
            <a:r>
              <a:rPr lang="pt-PT" b="1" dirty="0">
                <a:solidFill>
                  <a:schemeClr val="accent2">
                    <a:lumMod val="75000"/>
                  </a:schemeClr>
                </a:solidFill>
              </a:rPr>
              <a:t> – </a:t>
            </a:r>
            <a:r>
              <a:rPr lang="pt-PT" b="1" dirty="0" err="1">
                <a:solidFill>
                  <a:schemeClr val="accent2">
                    <a:lumMod val="75000"/>
                  </a:schemeClr>
                </a:solidFill>
              </a:rPr>
              <a:t>Visualisation</a:t>
            </a:r>
            <a:r>
              <a:rPr lang="pt-PT" b="1" dirty="0">
                <a:solidFill>
                  <a:schemeClr val="accent2">
                    <a:lumMod val="75000"/>
                  </a:schemeClr>
                </a:solidFill>
              </a:rPr>
              <a:t> </a:t>
            </a:r>
            <a:r>
              <a:rPr lang="pt-PT" b="1" dirty="0" err="1">
                <a:solidFill>
                  <a:schemeClr val="accent2">
                    <a:lumMod val="75000"/>
                  </a:schemeClr>
                </a:solidFill>
              </a:rPr>
              <a:t>tool</a:t>
            </a:r>
            <a:r>
              <a:rPr lang="pt-PT" b="1" dirty="0">
                <a:solidFill>
                  <a:schemeClr val="accent2">
                    <a:lumMod val="75000"/>
                  </a:schemeClr>
                </a:solidFill>
              </a:rPr>
              <a:t> for </a:t>
            </a:r>
            <a:r>
              <a:rPr lang="pt-PT" b="1" dirty="0" err="1">
                <a:solidFill>
                  <a:schemeClr val="accent2">
                    <a:lumMod val="75000"/>
                  </a:schemeClr>
                </a:solidFill>
              </a:rPr>
              <a:t>surface</a:t>
            </a:r>
            <a:r>
              <a:rPr lang="pt-PT" b="1" dirty="0">
                <a:solidFill>
                  <a:schemeClr val="accent2">
                    <a:lumMod val="75000"/>
                  </a:schemeClr>
                </a:solidFill>
              </a:rPr>
              <a:t> data QC</a:t>
            </a:r>
          </a:p>
          <a:p>
            <a:pPr>
              <a:spcBef>
                <a:spcPct val="50000"/>
              </a:spcBef>
            </a:pPr>
            <a:r>
              <a:rPr lang="pt-PT" b="1" dirty="0"/>
              <a:t>4</a:t>
            </a:r>
            <a:r>
              <a:rPr lang="pt-PT" b="1" dirty="0">
                <a:solidFill>
                  <a:schemeClr val="accent2">
                    <a:lumMod val="75000"/>
                  </a:schemeClr>
                </a:solidFill>
              </a:rPr>
              <a:t> – Break </a:t>
            </a:r>
            <a:r>
              <a:rPr lang="pt-PT" b="1" dirty="0" err="1">
                <a:solidFill>
                  <a:schemeClr val="accent2">
                    <a:lumMod val="75000"/>
                  </a:schemeClr>
                </a:solidFill>
              </a:rPr>
              <a:t>detections</a:t>
            </a:r>
            <a:r>
              <a:rPr lang="pt-PT" b="1" dirty="0">
                <a:solidFill>
                  <a:schemeClr val="accent2">
                    <a:lumMod val="75000"/>
                  </a:schemeClr>
                </a:solidFill>
              </a:rPr>
              <a:t> </a:t>
            </a:r>
            <a:r>
              <a:rPr lang="pt-PT" b="1" dirty="0" err="1">
                <a:solidFill>
                  <a:schemeClr val="accent2">
                    <a:lumMod val="75000"/>
                  </a:schemeClr>
                </a:solidFill>
              </a:rPr>
              <a:t>using</a:t>
            </a:r>
            <a:r>
              <a:rPr lang="pt-PT" b="1" dirty="0">
                <a:solidFill>
                  <a:schemeClr val="accent2">
                    <a:lumMod val="75000"/>
                  </a:schemeClr>
                </a:solidFill>
              </a:rPr>
              <a:t> </a:t>
            </a:r>
            <a:r>
              <a:rPr lang="pt-PT" b="1" dirty="0" err="1">
                <a:solidFill>
                  <a:schemeClr val="accent2">
                    <a:lumMod val="75000"/>
                  </a:schemeClr>
                </a:solidFill>
              </a:rPr>
              <a:t>Homogeneity</a:t>
            </a:r>
            <a:r>
              <a:rPr lang="pt-PT" b="1" dirty="0">
                <a:solidFill>
                  <a:schemeClr val="accent2">
                    <a:lumMod val="75000"/>
                  </a:schemeClr>
                </a:solidFill>
              </a:rPr>
              <a:t> </a:t>
            </a:r>
            <a:r>
              <a:rPr lang="pt-PT" b="1" dirty="0" err="1">
                <a:solidFill>
                  <a:schemeClr val="accent2">
                    <a:lumMod val="75000"/>
                  </a:schemeClr>
                </a:solidFill>
              </a:rPr>
              <a:t>tests</a:t>
            </a:r>
            <a:r>
              <a:rPr lang="pt-PT" b="1" dirty="0">
                <a:solidFill>
                  <a:schemeClr val="accent2">
                    <a:lumMod val="75000"/>
                  </a:schemeClr>
                </a:solidFill>
              </a:rPr>
              <a:t> – RHTestsV4 </a:t>
            </a:r>
            <a:r>
              <a:rPr lang="pt-PT" b="1" dirty="0" err="1">
                <a:solidFill>
                  <a:schemeClr val="accent2">
                    <a:lumMod val="75000"/>
                  </a:schemeClr>
                </a:solidFill>
              </a:rPr>
              <a:t>and</a:t>
            </a:r>
            <a:r>
              <a:rPr lang="pt-PT" b="1" dirty="0">
                <a:solidFill>
                  <a:schemeClr val="accent2">
                    <a:lumMod val="75000"/>
                  </a:schemeClr>
                </a:solidFill>
              </a:rPr>
              <a:t> HOMER</a:t>
            </a:r>
          </a:p>
          <a:p>
            <a:pPr>
              <a:spcBef>
                <a:spcPct val="50000"/>
              </a:spcBef>
            </a:pPr>
            <a:r>
              <a:rPr lang="pt-PT" b="1" dirty="0"/>
              <a:t>5</a:t>
            </a:r>
            <a:r>
              <a:rPr lang="pt-PT" b="1" dirty="0">
                <a:solidFill>
                  <a:schemeClr val="accent2">
                    <a:lumMod val="75000"/>
                  </a:schemeClr>
                </a:solidFill>
              </a:rPr>
              <a:t> – QC for </a:t>
            </a:r>
            <a:r>
              <a:rPr lang="pt-PT" b="1" dirty="0" err="1">
                <a:solidFill>
                  <a:schemeClr val="accent2">
                    <a:lumMod val="75000"/>
                  </a:schemeClr>
                </a:solidFill>
              </a:rPr>
              <a:t>metadata</a:t>
            </a:r>
            <a:r>
              <a:rPr lang="pt-PT" b="1" dirty="0">
                <a:solidFill>
                  <a:schemeClr val="accent2">
                    <a:lumMod val="75000"/>
                  </a:schemeClr>
                </a:solidFill>
              </a:rPr>
              <a:t> (data </a:t>
            </a:r>
            <a:r>
              <a:rPr lang="pt-PT" b="1" dirty="0" err="1">
                <a:solidFill>
                  <a:schemeClr val="accent2">
                    <a:lumMod val="75000"/>
                  </a:schemeClr>
                </a:solidFill>
              </a:rPr>
              <a:t>location</a:t>
            </a:r>
            <a:r>
              <a:rPr lang="pt-PT" b="1" dirty="0">
                <a:solidFill>
                  <a:schemeClr val="accent2">
                    <a:lumMod val="75000"/>
                  </a:schemeClr>
                </a:solidFill>
              </a:rPr>
              <a:t>)</a:t>
            </a:r>
          </a:p>
        </p:txBody>
      </p:sp>
      <p:pic>
        <p:nvPicPr>
          <p:cNvPr id="4" name="Picture 6"/>
          <p:cNvPicPr>
            <a:picLocks noChangeAspect="1" noChangeArrowheads="1"/>
          </p:cNvPicPr>
          <p:nvPr/>
        </p:nvPicPr>
        <p:blipFill>
          <a:blip r:embed="rId2" cstate="print"/>
          <a:srcRect l="6250" t="21297" r="8333" b="29630"/>
          <a:stretch>
            <a:fillRect/>
          </a:stretch>
        </p:blipFill>
        <p:spPr bwMode="auto">
          <a:xfrm>
            <a:off x="467544" y="260648"/>
            <a:ext cx="2971800" cy="1281113"/>
          </a:xfrm>
          <a:prstGeom prst="rect">
            <a:avLst/>
          </a:prstGeom>
          <a:noFill/>
          <a:ln w="9525">
            <a:noFill/>
            <a:miter lim="800000"/>
            <a:headEnd/>
            <a:tailEnd/>
          </a:ln>
          <a:effectLst/>
        </p:spPr>
      </p:pic>
      <p:sp>
        <p:nvSpPr>
          <p:cNvPr id="2" name="Retângulo 1"/>
          <p:cNvSpPr/>
          <p:nvPr/>
        </p:nvSpPr>
        <p:spPr>
          <a:xfrm>
            <a:off x="3888432" y="548680"/>
            <a:ext cx="4572000" cy="646331"/>
          </a:xfrm>
          <a:prstGeom prst="rect">
            <a:avLst/>
          </a:prstGeom>
        </p:spPr>
        <p:txBody>
          <a:bodyPr>
            <a:spAutoFit/>
          </a:bodyPr>
          <a:lstStyle/>
          <a:p>
            <a:pPr algn="ctr"/>
            <a:r>
              <a:rPr lang="pt-PT" b="1" dirty="0">
                <a:solidFill>
                  <a:srgbClr val="7030A0"/>
                </a:solidFill>
              </a:rPr>
              <a:t>ERA-CLIM2 </a:t>
            </a:r>
            <a:r>
              <a:rPr lang="pt-PT" b="1" dirty="0" err="1">
                <a:solidFill>
                  <a:srgbClr val="7030A0"/>
                </a:solidFill>
              </a:rPr>
              <a:t>is</a:t>
            </a:r>
            <a:r>
              <a:rPr lang="pt-PT" b="1" dirty="0">
                <a:solidFill>
                  <a:srgbClr val="7030A0"/>
                </a:solidFill>
              </a:rPr>
              <a:t> a EU </a:t>
            </a:r>
            <a:r>
              <a:rPr lang="pt-PT" b="1" dirty="0" err="1">
                <a:solidFill>
                  <a:srgbClr val="7030A0"/>
                </a:solidFill>
              </a:rPr>
              <a:t>funded</a:t>
            </a:r>
            <a:r>
              <a:rPr lang="pt-PT" b="1" dirty="0">
                <a:solidFill>
                  <a:srgbClr val="7030A0"/>
                </a:solidFill>
              </a:rPr>
              <a:t> FP7/</a:t>
            </a:r>
            <a:r>
              <a:rPr lang="pt-PT" b="1" dirty="0" err="1">
                <a:solidFill>
                  <a:srgbClr val="7030A0"/>
                </a:solidFill>
              </a:rPr>
              <a:t>Space</a:t>
            </a:r>
            <a:r>
              <a:rPr lang="pt-PT" b="1" dirty="0">
                <a:solidFill>
                  <a:srgbClr val="7030A0"/>
                </a:solidFill>
              </a:rPr>
              <a:t> </a:t>
            </a:r>
            <a:r>
              <a:rPr lang="pt-PT" b="1" dirty="0" err="1">
                <a:solidFill>
                  <a:srgbClr val="7030A0"/>
                </a:solidFill>
              </a:rPr>
              <a:t>project</a:t>
            </a:r>
            <a:r>
              <a:rPr lang="pt-PT" b="1" dirty="0">
                <a:solidFill>
                  <a:srgbClr val="7030A0"/>
                </a:solidFill>
              </a:rPr>
              <a:t> - </a:t>
            </a:r>
            <a:r>
              <a:rPr lang="pt-PT" b="1" dirty="0" err="1">
                <a:solidFill>
                  <a:srgbClr val="7030A0"/>
                </a:solidFill>
              </a:rPr>
              <a:t>Contract</a:t>
            </a:r>
            <a:r>
              <a:rPr lang="pt-PT" b="1" dirty="0">
                <a:solidFill>
                  <a:srgbClr val="7030A0"/>
                </a:solidFill>
              </a:rPr>
              <a:t> </a:t>
            </a:r>
            <a:r>
              <a:rPr lang="pt-PT" b="1" dirty="0" err="1">
                <a:solidFill>
                  <a:srgbClr val="7030A0"/>
                </a:solidFill>
              </a:rPr>
              <a:t>Nr</a:t>
            </a:r>
            <a:r>
              <a:rPr lang="pt-PT" b="1" dirty="0">
                <a:solidFill>
                  <a:srgbClr val="7030A0"/>
                </a:solidFill>
              </a:rPr>
              <a:t>.</a:t>
            </a:r>
            <a:r>
              <a:rPr lang="en-GB" b="1" dirty="0">
                <a:solidFill>
                  <a:srgbClr val="7030A0"/>
                </a:solidFill>
              </a:rPr>
              <a:t> 607029</a:t>
            </a:r>
            <a:endParaRPr lang="pt-PT" b="1" dirty="0">
              <a:solidFill>
                <a:srgbClr val="7030A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44624"/>
            <a:ext cx="8748464" cy="6971139"/>
          </a:xfrm>
          <a:prstGeom prst="rect">
            <a:avLst/>
          </a:prstGeom>
        </p:spPr>
        <p:txBody>
          <a:bodyPr wrap="square">
            <a:spAutoFit/>
          </a:bodyPr>
          <a:lstStyle/>
          <a:p>
            <a:pPr>
              <a:spcBef>
                <a:spcPct val="50000"/>
              </a:spcBef>
            </a:pPr>
            <a:r>
              <a:rPr lang="pt-PT" b="1" dirty="0"/>
              <a:t>1 –</a:t>
            </a:r>
            <a:r>
              <a:rPr lang="pt-PT" b="1" dirty="0">
                <a:solidFill>
                  <a:srgbClr val="FF0000"/>
                </a:solidFill>
              </a:rPr>
              <a:t> </a:t>
            </a:r>
            <a:r>
              <a:rPr lang="pt-PT" sz="2400" b="1" dirty="0" err="1">
                <a:solidFill>
                  <a:srgbClr val="FF0000"/>
                </a:solidFill>
              </a:rPr>
              <a:t>Introduction</a:t>
            </a:r>
            <a:endParaRPr lang="pt-PT" sz="2400" b="1" dirty="0">
              <a:solidFill>
                <a:srgbClr val="FF0000"/>
              </a:solidFill>
            </a:endParaRPr>
          </a:p>
          <a:p>
            <a:pPr marL="285750" indent="-285750">
              <a:spcBef>
                <a:spcPct val="50000"/>
              </a:spcBef>
              <a:buFont typeface="Arial" panose="020B0604020202020204" pitchFamily="34" charset="0"/>
              <a:buChar char="•"/>
            </a:pPr>
            <a:r>
              <a:rPr lang="pt-PT" dirty="0"/>
              <a:t>FFCUL </a:t>
            </a:r>
            <a:r>
              <a:rPr lang="pt-PT" dirty="0" err="1"/>
              <a:t>has</a:t>
            </a:r>
            <a:r>
              <a:rPr lang="pt-PT" dirty="0"/>
              <a:t> </a:t>
            </a:r>
            <a:r>
              <a:rPr lang="pt-PT" dirty="0" err="1"/>
              <a:t>been</a:t>
            </a:r>
            <a:r>
              <a:rPr lang="pt-PT" dirty="0"/>
              <a:t> </a:t>
            </a:r>
            <a:r>
              <a:rPr lang="pt-PT" b="1" dirty="0" err="1"/>
              <a:t>digitising</a:t>
            </a:r>
            <a:r>
              <a:rPr lang="pt-PT" b="1" dirty="0"/>
              <a:t> </a:t>
            </a:r>
            <a:r>
              <a:rPr lang="pt-PT" b="1" dirty="0" err="1"/>
              <a:t>sub-daily</a:t>
            </a:r>
            <a:r>
              <a:rPr lang="pt-PT" b="1" dirty="0"/>
              <a:t> </a:t>
            </a:r>
            <a:r>
              <a:rPr lang="pt-PT" b="1" dirty="0" err="1"/>
              <a:t>land</a:t>
            </a:r>
            <a:r>
              <a:rPr lang="pt-PT" b="1" dirty="0"/>
              <a:t> </a:t>
            </a:r>
            <a:r>
              <a:rPr lang="pt-PT" b="1" dirty="0" err="1"/>
              <a:t>surface</a:t>
            </a:r>
            <a:r>
              <a:rPr lang="pt-PT" b="1" dirty="0"/>
              <a:t> data</a:t>
            </a:r>
            <a:r>
              <a:rPr lang="pt-PT" dirty="0"/>
              <a:t> for </a:t>
            </a:r>
            <a:r>
              <a:rPr lang="pt-PT" dirty="0" err="1"/>
              <a:t>projects</a:t>
            </a:r>
            <a:r>
              <a:rPr lang="pt-PT" dirty="0"/>
              <a:t> ERA-CLIM/ERA-CLIM2. </a:t>
            </a:r>
            <a:r>
              <a:rPr lang="pt-PT" dirty="0" err="1"/>
              <a:t>Besides</a:t>
            </a:r>
            <a:r>
              <a:rPr lang="pt-PT" dirty="0"/>
              <a:t> </a:t>
            </a:r>
            <a:r>
              <a:rPr lang="pt-PT" dirty="0" err="1"/>
              <a:t>Mainland</a:t>
            </a:r>
            <a:r>
              <a:rPr lang="pt-PT" dirty="0"/>
              <a:t> Portugal </a:t>
            </a:r>
            <a:r>
              <a:rPr lang="pt-PT" dirty="0" err="1"/>
              <a:t>and</a:t>
            </a:r>
            <a:r>
              <a:rPr lang="pt-PT" dirty="0"/>
              <a:t> </a:t>
            </a:r>
            <a:r>
              <a:rPr lang="pt-PT" dirty="0" err="1"/>
              <a:t>Isles</a:t>
            </a:r>
            <a:r>
              <a:rPr lang="pt-PT" dirty="0"/>
              <a:t>, data </a:t>
            </a:r>
            <a:r>
              <a:rPr lang="pt-PT" dirty="0" err="1"/>
              <a:t>has</a:t>
            </a:r>
            <a:r>
              <a:rPr lang="pt-PT" dirty="0"/>
              <a:t> </a:t>
            </a:r>
            <a:r>
              <a:rPr lang="pt-PT" dirty="0" err="1"/>
              <a:t>been</a:t>
            </a:r>
            <a:r>
              <a:rPr lang="pt-PT" dirty="0"/>
              <a:t> </a:t>
            </a:r>
            <a:r>
              <a:rPr lang="pt-PT" dirty="0" err="1"/>
              <a:t>recovered</a:t>
            </a:r>
            <a:r>
              <a:rPr lang="pt-PT" dirty="0"/>
              <a:t> for </a:t>
            </a:r>
            <a:r>
              <a:rPr lang="pt-PT" dirty="0" err="1"/>
              <a:t>former</a:t>
            </a:r>
            <a:r>
              <a:rPr lang="pt-PT" dirty="0"/>
              <a:t> </a:t>
            </a:r>
            <a:r>
              <a:rPr lang="pt-PT" dirty="0" err="1"/>
              <a:t>colonies</a:t>
            </a:r>
            <a:r>
              <a:rPr lang="pt-PT" dirty="0"/>
              <a:t> (Angola, Mozambique, Guiné-Bissau, Cape Verde, São Tomé, Goa, Macau </a:t>
            </a:r>
            <a:r>
              <a:rPr lang="pt-PT" dirty="0" err="1"/>
              <a:t>and</a:t>
            </a:r>
            <a:r>
              <a:rPr lang="pt-PT" dirty="0"/>
              <a:t> </a:t>
            </a:r>
            <a:r>
              <a:rPr lang="pt-PT" dirty="0" err="1"/>
              <a:t>East</a:t>
            </a:r>
            <a:r>
              <a:rPr lang="pt-PT" dirty="0"/>
              <a:t> Timor – 1915-1946) </a:t>
            </a:r>
            <a:r>
              <a:rPr lang="pt-PT" dirty="0" err="1"/>
              <a:t>and</a:t>
            </a:r>
            <a:r>
              <a:rPr lang="pt-PT" dirty="0"/>
              <a:t> Chile (1950-1958),  </a:t>
            </a:r>
            <a:r>
              <a:rPr lang="pt-PT" dirty="0" err="1"/>
              <a:t>with</a:t>
            </a:r>
            <a:r>
              <a:rPr lang="pt-PT" dirty="0"/>
              <a:t> QC </a:t>
            </a:r>
            <a:r>
              <a:rPr lang="pt-PT" dirty="0" err="1"/>
              <a:t>and</a:t>
            </a:r>
            <a:r>
              <a:rPr lang="pt-PT" dirty="0"/>
              <a:t> </a:t>
            </a:r>
            <a:r>
              <a:rPr lang="pt-PT" dirty="0" err="1"/>
              <a:t>formatting</a:t>
            </a:r>
            <a:r>
              <a:rPr lang="pt-PT" dirty="0"/>
              <a:t> (</a:t>
            </a:r>
            <a:r>
              <a:rPr lang="pt-PT" dirty="0" err="1"/>
              <a:t>only</a:t>
            </a:r>
            <a:r>
              <a:rPr lang="pt-PT" dirty="0"/>
              <a:t>) </a:t>
            </a:r>
            <a:r>
              <a:rPr lang="pt-PT" dirty="0" err="1"/>
              <a:t>applied</a:t>
            </a:r>
            <a:r>
              <a:rPr lang="pt-PT" dirty="0"/>
              <a:t> to </a:t>
            </a:r>
            <a:r>
              <a:rPr lang="pt-PT" dirty="0" err="1"/>
              <a:t>South</a:t>
            </a:r>
            <a:r>
              <a:rPr lang="pt-PT" dirty="0"/>
              <a:t> China </a:t>
            </a:r>
            <a:r>
              <a:rPr lang="pt-PT" dirty="0" err="1"/>
              <a:t>Sea</a:t>
            </a:r>
            <a:r>
              <a:rPr lang="pt-PT" dirty="0"/>
              <a:t> stations. </a:t>
            </a:r>
          </a:p>
          <a:p>
            <a:pPr marL="285750" indent="-285750">
              <a:spcBef>
                <a:spcPct val="50000"/>
              </a:spcBef>
              <a:buFont typeface="Arial" panose="020B0604020202020204" pitchFamily="34" charset="0"/>
              <a:buChar char="•"/>
            </a:pPr>
            <a:r>
              <a:rPr lang="pt-PT" b="1" dirty="0" err="1"/>
              <a:t>Quality</a:t>
            </a:r>
            <a:r>
              <a:rPr lang="pt-PT" b="1" dirty="0"/>
              <a:t> </a:t>
            </a:r>
            <a:r>
              <a:rPr lang="pt-PT" b="1" dirty="0" err="1"/>
              <a:t>Control</a:t>
            </a:r>
            <a:r>
              <a:rPr lang="pt-PT" dirty="0"/>
              <a:t> </a:t>
            </a:r>
            <a:r>
              <a:rPr lang="pt-PT" dirty="0" err="1"/>
              <a:t>is</a:t>
            </a:r>
            <a:r>
              <a:rPr lang="pt-PT" dirty="0"/>
              <a:t> </a:t>
            </a:r>
            <a:r>
              <a:rPr lang="pt-PT" dirty="0" err="1"/>
              <a:t>applied</a:t>
            </a:r>
            <a:r>
              <a:rPr lang="pt-PT" dirty="0"/>
              <a:t> to </a:t>
            </a:r>
            <a:r>
              <a:rPr lang="pt-PT" dirty="0" err="1"/>
              <a:t>the</a:t>
            </a:r>
            <a:r>
              <a:rPr lang="pt-PT" dirty="0"/>
              <a:t> </a:t>
            </a:r>
            <a:r>
              <a:rPr lang="pt-PT" dirty="0" err="1"/>
              <a:t>digitised</a:t>
            </a:r>
            <a:r>
              <a:rPr lang="pt-PT" dirty="0"/>
              <a:t> data </a:t>
            </a:r>
            <a:r>
              <a:rPr lang="pt-PT" dirty="0" err="1"/>
              <a:t>through</a:t>
            </a:r>
            <a:r>
              <a:rPr lang="pt-PT" dirty="0"/>
              <a:t> a series </a:t>
            </a:r>
            <a:r>
              <a:rPr lang="pt-PT" dirty="0" err="1"/>
              <a:t>of</a:t>
            </a:r>
            <a:r>
              <a:rPr lang="pt-PT" dirty="0"/>
              <a:t> </a:t>
            </a:r>
            <a:r>
              <a:rPr lang="pt-PT" dirty="0" err="1"/>
              <a:t>tests</a:t>
            </a:r>
            <a:r>
              <a:rPr lang="pt-PT" dirty="0"/>
              <a:t>, </a:t>
            </a:r>
            <a:r>
              <a:rPr lang="pt-PT" dirty="0" err="1"/>
              <a:t>included</a:t>
            </a:r>
            <a:r>
              <a:rPr lang="pt-PT" dirty="0"/>
              <a:t> in Fortran </a:t>
            </a:r>
            <a:r>
              <a:rPr lang="pt-PT" dirty="0" err="1"/>
              <a:t>programs</a:t>
            </a:r>
            <a:r>
              <a:rPr lang="pt-PT" dirty="0"/>
              <a:t>. </a:t>
            </a:r>
          </a:p>
          <a:p>
            <a:pPr marL="285750" indent="-285750">
              <a:spcBef>
                <a:spcPct val="50000"/>
              </a:spcBef>
              <a:buFont typeface="Arial" panose="020B0604020202020204" pitchFamily="34" charset="0"/>
              <a:buChar char="•"/>
            </a:pPr>
            <a:r>
              <a:rPr lang="pt-PT" dirty="0" err="1"/>
              <a:t>The</a:t>
            </a:r>
            <a:r>
              <a:rPr lang="pt-PT" dirty="0"/>
              <a:t> </a:t>
            </a:r>
            <a:r>
              <a:rPr lang="pt-PT" dirty="0" err="1"/>
              <a:t>codes</a:t>
            </a:r>
            <a:r>
              <a:rPr lang="pt-PT" dirty="0"/>
              <a:t> </a:t>
            </a:r>
            <a:r>
              <a:rPr lang="pt-PT" dirty="0" err="1"/>
              <a:t>have</a:t>
            </a:r>
            <a:r>
              <a:rPr lang="pt-PT" dirty="0"/>
              <a:t> </a:t>
            </a:r>
            <a:r>
              <a:rPr lang="pt-PT" dirty="0" err="1"/>
              <a:t>the</a:t>
            </a:r>
            <a:r>
              <a:rPr lang="pt-PT" dirty="0"/>
              <a:t> </a:t>
            </a:r>
            <a:r>
              <a:rPr lang="pt-PT" dirty="0" err="1"/>
              <a:t>ability</a:t>
            </a:r>
            <a:r>
              <a:rPr lang="pt-PT" dirty="0"/>
              <a:t> to </a:t>
            </a:r>
            <a:r>
              <a:rPr lang="pt-PT" dirty="0" err="1"/>
              <a:t>join</a:t>
            </a:r>
            <a:r>
              <a:rPr lang="pt-PT" dirty="0"/>
              <a:t> </a:t>
            </a:r>
            <a:r>
              <a:rPr lang="pt-PT" dirty="0" err="1"/>
              <a:t>the</a:t>
            </a:r>
            <a:r>
              <a:rPr lang="pt-PT" dirty="0"/>
              <a:t> series </a:t>
            </a:r>
            <a:r>
              <a:rPr lang="pt-PT" dirty="0" err="1"/>
              <a:t>of</a:t>
            </a:r>
            <a:r>
              <a:rPr lang="pt-PT" dirty="0"/>
              <a:t> </a:t>
            </a:r>
            <a:r>
              <a:rPr lang="pt-PT" dirty="0" err="1"/>
              <a:t>monthly</a:t>
            </a:r>
            <a:r>
              <a:rPr lang="pt-PT" dirty="0"/>
              <a:t> </a:t>
            </a:r>
            <a:r>
              <a:rPr lang="pt-PT" dirty="0" err="1"/>
              <a:t>tables</a:t>
            </a:r>
            <a:r>
              <a:rPr lang="pt-PT" dirty="0"/>
              <a:t> </a:t>
            </a:r>
            <a:r>
              <a:rPr lang="pt-PT" dirty="0" err="1"/>
              <a:t>into</a:t>
            </a:r>
            <a:r>
              <a:rPr lang="pt-PT" dirty="0"/>
              <a:t> </a:t>
            </a:r>
            <a:r>
              <a:rPr lang="pt-PT" dirty="0" err="1"/>
              <a:t>long</a:t>
            </a:r>
            <a:r>
              <a:rPr lang="pt-PT" dirty="0"/>
              <a:t> time series, </a:t>
            </a:r>
            <a:r>
              <a:rPr lang="pt-PT" dirty="0" err="1"/>
              <a:t>and</a:t>
            </a:r>
            <a:r>
              <a:rPr lang="pt-PT" dirty="0"/>
              <a:t> </a:t>
            </a:r>
            <a:r>
              <a:rPr lang="pt-PT" dirty="0" err="1"/>
              <a:t>produce</a:t>
            </a:r>
            <a:r>
              <a:rPr lang="pt-PT" dirty="0"/>
              <a:t> error files, QC </a:t>
            </a:r>
            <a:r>
              <a:rPr lang="pt-PT" dirty="0" err="1"/>
              <a:t>flags</a:t>
            </a:r>
            <a:r>
              <a:rPr lang="pt-PT" dirty="0"/>
              <a:t>, </a:t>
            </a:r>
            <a:r>
              <a:rPr lang="pt-PT" dirty="0" err="1"/>
              <a:t>formatted</a:t>
            </a:r>
            <a:r>
              <a:rPr lang="pt-PT" dirty="0"/>
              <a:t> data for global </a:t>
            </a:r>
            <a:r>
              <a:rPr lang="pt-PT" dirty="0" err="1"/>
              <a:t>databases</a:t>
            </a:r>
            <a:r>
              <a:rPr lang="pt-PT" dirty="0"/>
              <a:t> </a:t>
            </a:r>
            <a:r>
              <a:rPr lang="pt-PT" dirty="0" err="1"/>
              <a:t>and</a:t>
            </a:r>
            <a:r>
              <a:rPr lang="pt-PT" dirty="0"/>
              <a:t> </a:t>
            </a:r>
            <a:r>
              <a:rPr lang="pt-PT" dirty="0" err="1"/>
              <a:t>statistical</a:t>
            </a:r>
            <a:r>
              <a:rPr lang="pt-PT" dirty="0"/>
              <a:t> data. </a:t>
            </a:r>
            <a:r>
              <a:rPr lang="pt-PT" dirty="0" err="1"/>
              <a:t>One</a:t>
            </a:r>
            <a:r>
              <a:rPr lang="pt-PT" dirty="0"/>
              <a:t> </a:t>
            </a:r>
            <a:r>
              <a:rPr lang="pt-PT" dirty="0" err="1"/>
              <a:t>of</a:t>
            </a:r>
            <a:r>
              <a:rPr lang="pt-PT" dirty="0"/>
              <a:t> </a:t>
            </a:r>
            <a:r>
              <a:rPr lang="pt-PT" dirty="0" err="1"/>
              <a:t>the</a:t>
            </a:r>
            <a:r>
              <a:rPr lang="pt-PT" dirty="0"/>
              <a:t> </a:t>
            </a:r>
            <a:r>
              <a:rPr lang="pt-PT" dirty="0" err="1"/>
              <a:t>codes</a:t>
            </a:r>
            <a:r>
              <a:rPr lang="pt-PT" dirty="0"/>
              <a:t> </a:t>
            </a:r>
            <a:r>
              <a:rPr lang="pt-PT" dirty="0" err="1"/>
              <a:t>also</a:t>
            </a:r>
            <a:r>
              <a:rPr lang="pt-PT" dirty="0"/>
              <a:t> </a:t>
            </a:r>
            <a:r>
              <a:rPr lang="pt-PT" dirty="0" err="1"/>
              <a:t>allows</a:t>
            </a:r>
            <a:r>
              <a:rPr lang="pt-PT" dirty="0"/>
              <a:t> </a:t>
            </a:r>
            <a:r>
              <a:rPr lang="pt-PT" b="1" dirty="0" err="1"/>
              <a:t>visualisation</a:t>
            </a:r>
            <a:r>
              <a:rPr lang="pt-PT" dirty="0"/>
              <a:t> </a:t>
            </a:r>
            <a:r>
              <a:rPr lang="pt-PT" dirty="0" err="1"/>
              <a:t>of</a:t>
            </a:r>
            <a:r>
              <a:rPr lang="pt-PT" dirty="0"/>
              <a:t> </a:t>
            </a:r>
            <a:r>
              <a:rPr lang="pt-PT" dirty="0" err="1"/>
              <a:t>the</a:t>
            </a:r>
            <a:r>
              <a:rPr lang="pt-PT" dirty="0"/>
              <a:t> series in </a:t>
            </a:r>
            <a:r>
              <a:rPr lang="pt-PT" dirty="0" err="1"/>
              <a:t>GNUplot</a:t>
            </a:r>
            <a:r>
              <a:rPr lang="pt-PT" dirty="0"/>
              <a:t>.</a:t>
            </a:r>
          </a:p>
          <a:p>
            <a:pPr marL="285750" indent="-285750">
              <a:spcBef>
                <a:spcPct val="50000"/>
              </a:spcBef>
              <a:buFont typeface="Arial" panose="020B0604020202020204" pitchFamily="34" charset="0"/>
              <a:buChar char="•"/>
            </a:pPr>
            <a:r>
              <a:rPr lang="pt-PT" dirty="0" err="1"/>
              <a:t>Homogeneity</a:t>
            </a:r>
            <a:r>
              <a:rPr lang="pt-PT" dirty="0"/>
              <a:t> </a:t>
            </a:r>
            <a:r>
              <a:rPr lang="pt-PT" dirty="0" err="1"/>
              <a:t>tests</a:t>
            </a:r>
            <a:r>
              <a:rPr lang="pt-PT" dirty="0"/>
              <a:t> (RhTestsV4, HOMER) </a:t>
            </a:r>
            <a:r>
              <a:rPr lang="pt-PT" dirty="0" err="1"/>
              <a:t>have</a:t>
            </a:r>
            <a:r>
              <a:rPr lang="pt-PT" dirty="0"/>
              <a:t> </a:t>
            </a:r>
            <a:r>
              <a:rPr lang="pt-PT" dirty="0" err="1"/>
              <a:t>been</a:t>
            </a:r>
            <a:r>
              <a:rPr lang="pt-PT" dirty="0"/>
              <a:t> </a:t>
            </a:r>
            <a:r>
              <a:rPr lang="pt-PT" dirty="0" err="1"/>
              <a:t>applied</a:t>
            </a:r>
            <a:r>
              <a:rPr lang="pt-PT" dirty="0"/>
              <a:t> to some </a:t>
            </a:r>
            <a:r>
              <a:rPr lang="pt-PT" dirty="0" err="1"/>
              <a:t>of</a:t>
            </a:r>
            <a:r>
              <a:rPr lang="pt-PT" dirty="0"/>
              <a:t> </a:t>
            </a:r>
            <a:r>
              <a:rPr lang="pt-PT" dirty="0" err="1"/>
              <a:t>the</a:t>
            </a:r>
            <a:r>
              <a:rPr lang="pt-PT" dirty="0"/>
              <a:t> series (</a:t>
            </a:r>
            <a:r>
              <a:rPr lang="pt-PT" dirty="0" err="1"/>
              <a:t>pressure</a:t>
            </a:r>
            <a:r>
              <a:rPr lang="pt-PT" dirty="0"/>
              <a:t>, </a:t>
            </a:r>
            <a:r>
              <a:rPr lang="pt-PT" dirty="0" err="1"/>
              <a:t>tmax</a:t>
            </a:r>
            <a:r>
              <a:rPr lang="pt-PT" dirty="0"/>
              <a:t>, </a:t>
            </a:r>
            <a:r>
              <a:rPr lang="pt-PT" dirty="0" err="1"/>
              <a:t>tmin</a:t>
            </a:r>
            <a:r>
              <a:rPr lang="pt-PT" dirty="0"/>
              <a:t>, </a:t>
            </a:r>
            <a:r>
              <a:rPr lang="pt-PT" dirty="0" err="1"/>
              <a:t>temp</a:t>
            </a:r>
            <a:r>
              <a:rPr lang="pt-PT" dirty="0"/>
              <a:t>, </a:t>
            </a:r>
            <a:r>
              <a:rPr lang="pt-PT" dirty="0" err="1"/>
              <a:t>prec</a:t>
            </a:r>
            <a:r>
              <a:rPr lang="pt-PT" dirty="0"/>
              <a:t>, </a:t>
            </a:r>
            <a:r>
              <a:rPr lang="pt-PT" dirty="0" err="1"/>
              <a:t>rh</a:t>
            </a:r>
            <a:r>
              <a:rPr lang="pt-PT" dirty="0"/>
              <a:t>) in </a:t>
            </a:r>
            <a:r>
              <a:rPr lang="pt-PT" dirty="0" err="1"/>
              <a:t>order</a:t>
            </a:r>
            <a:r>
              <a:rPr lang="pt-PT" dirty="0"/>
              <a:t> to </a:t>
            </a:r>
            <a:r>
              <a:rPr lang="pt-PT" dirty="0" err="1"/>
              <a:t>detect</a:t>
            </a:r>
            <a:r>
              <a:rPr lang="pt-PT" dirty="0"/>
              <a:t> </a:t>
            </a:r>
            <a:r>
              <a:rPr lang="pt-PT" b="1" dirty="0"/>
              <a:t>break </a:t>
            </a:r>
            <a:r>
              <a:rPr lang="pt-PT" b="1" dirty="0" err="1"/>
              <a:t>points</a:t>
            </a:r>
            <a:r>
              <a:rPr lang="pt-PT" dirty="0"/>
              <a:t>.</a:t>
            </a:r>
          </a:p>
          <a:p>
            <a:pPr marL="285750" indent="-285750">
              <a:spcBef>
                <a:spcPct val="50000"/>
              </a:spcBef>
              <a:buFont typeface="Arial" panose="020B0604020202020204" pitchFamily="34" charset="0"/>
              <a:buChar char="•"/>
            </a:pPr>
            <a:r>
              <a:rPr lang="pt-PT" dirty="0" err="1"/>
              <a:t>We’ve</a:t>
            </a:r>
            <a:r>
              <a:rPr lang="pt-PT" dirty="0"/>
              <a:t> </a:t>
            </a:r>
            <a:r>
              <a:rPr lang="pt-PT" dirty="0" err="1"/>
              <a:t>also</a:t>
            </a:r>
            <a:r>
              <a:rPr lang="pt-PT" dirty="0"/>
              <a:t> </a:t>
            </a:r>
            <a:r>
              <a:rPr lang="pt-PT" dirty="0" err="1"/>
              <a:t>been</a:t>
            </a:r>
            <a:r>
              <a:rPr lang="pt-PT" dirty="0"/>
              <a:t> </a:t>
            </a:r>
            <a:r>
              <a:rPr lang="pt-PT" dirty="0" err="1"/>
              <a:t>developing</a:t>
            </a:r>
            <a:r>
              <a:rPr lang="pt-PT" dirty="0"/>
              <a:t> </a:t>
            </a:r>
            <a:r>
              <a:rPr lang="pt-PT" b="1" dirty="0"/>
              <a:t>QC </a:t>
            </a:r>
            <a:r>
              <a:rPr lang="pt-PT" b="1" dirty="0" err="1"/>
              <a:t>tests</a:t>
            </a:r>
            <a:r>
              <a:rPr lang="pt-PT" b="1" dirty="0"/>
              <a:t> for </a:t>
            </a:r>
            <a:r>
              <a:rPr lang="pt-PT" b="1" dirty="0" err="1"/>
              <a:t>metadata</a:t>
            </a:r>
            <a:r>
              <a:rPr lang="pt-PT" dirty="0"/>
              <a:t>, </a:t>
            </a:r>
            <a:r>
              <a:rPr lang="pt-PT" dirty="0" err="1"/>
              <a:t>specifically</a:t>
            </a:r>
            <a:r>
              <a:rPr lang="pt-PT" dirty="0"/>
              <a:t> for stations </a:t>
            </a:r>
            <a:r>
              <a:rPr lang="pt-PT" dirty="0" err="1"/>
              <a:t>location</a:t>
            </a:r>
            <a:r>
              <a:rPr lang="pt-PT" dirty="0"/>
              <a:t> </a:t>
            </a:r>
            <a:r>
              <a:rPr lang="pt-PT" dirty="0" err="1"/>
              <a:t>through</a:t>
            </a:r>
            <a:r>
              <a:rPr lang="pt-PT" dirty="0"/>
              <a:t> </a:t>
            </a:r>
            <a:r>
              <a:rPr lang="pt-PT" dirty="0" err="1"/>
              <a:t>an</a:t>
            </a:r>
            <a:r>
              <a:rPr lang="pt-PT" dirty="0"/>
              <a:t> R </a:t>
            </a:r>
            <a:r>
              <a:rPr lang="pt-PT" dirty="0" err="1"/>
              <a:t>program</a:t>
            </a:r>
            <a:r>
              <a:rPr lang="pt-PT" dirty="0"/>
              <a:t> </a:t>
            </a:r>
            <a:r>
              <a:rPr lang="pt-PT" dirty="0" err="1"/>
              <a:t>that</a:t>
            </a:r>
            <a:r>
              <a:rPr lang="pt-PT" dirty="0"/>
              <a:t> </a:t>
            </a:r>
            <a:r>
              <a:rPr lang="pt-PT" dirty="0" err="1"/>
              <a:t>attributes</a:t>
            </a:r>
            <a:r>
              <a:rPr lang="pt-PT" dirty="0"/>
              <a:t> a country to </a:t>
            </a:r>
            <a:r>
              <a:rPr lang="pt-PT" dirty="0" err="1"/>
              <a:t>every</a:t>
            </a:r>
            <a:r>
              <a:rPr lang="pt-PT" dirty="0"/>
              <a:t> </a:t>
            </a:r>
            <a:r>
              <a:rPr lang="pt-PT" dirty="0" err="1"/>
              <a:t>pair</a:t>
            </a:r>
            <a:r>
              <a:rPr lang="pt-PT" dirty="0"/>
              <a:t> </a:t>
            </a:r>
            <a:r>
              <a:rPr lang="pt-PT" dirty="0" err="1"/>
              <a:t>of</a:t>
            </a:r>
            <a:r>
              <a:rPr lang="pt-PT" dirty="0"/>
              <a:t> (</a:t>
            </a:r>
            <a:r>
              <a:rPr lang="pt-PT" dirty="0" err="1"/>
              <a:t>lat,lon</a:t>
            </a:r>
            <a:r>
              <a:rPr lang="pt-PT" dirty="0"/>
              <a:t>).</a:t>
            </a:r>
          </a:p>
          <a:p>
            <a:pPr marL="285750" indent="-285750">
              <a:spcBef>
                <a:spcPct val="50000"/>
              </a:spcBef>
              <a:buFont typeface="Arial" panose="020B0604020202020204" pitchFamily="34" charset="0"/>
              <a:buChar char="•"/>
            </a:pPr>
            <a:r>
              <a:rPr lang="pt-PT" dirty="0" err="1"/>
              <a:t>The</a:t>
            </a:r>
            <a:r>
              <a:rPr lang="pt-PT" dirty="0"/>
              <a:t> </a:t>
            </a:r>
            <a:r>
              <a:rPr lang="pt-PT" dirty="0" err="1"/>
              <a:t>main</a:t>
            </a:r>
            <a:r>
              <a:rPr lang="pt-PT" dirty="0"/>
              <a:t> </a:t>
            </a:r>
            <a:r>
              <a:rPr lang="pt-PT" b="1" dirty="0" err="1"/>
              <a:t>ECVs</a:t>
            </a:r>
            <a:r>
              <a:rPr lang="pt-PT" dirty="0"/>
              <a:t> </a:t>
            </a:r>
            <a:r>
              <a:rPr lang="pt-PT" dirty="0" err="1"/>
              <a:t>digitised</a:t>
            </a:r>
            <a:r>
              <a:rPr lang="pt-PT" dirty="0"/>
              <a:t> </a:t>
            </a:r>
            <a:r>
              <a:rPr lang="pt-PT" dirty="0" err="1"/>
              <a:t>and</a:t>
            </a:r>
            <a:r>
              <a:rPr lang="pt-PT" dirty="0"/>
              <a:t> </a:t>
            </a:r>
            <a:r>
              <a:rPr lang="pt-PT" dirty="0" err="1"/>
              <a:t>QCd</a:t>
            </a:r>
            <a:r>
              <a:rPr lang="pt-PT" dirty="0"/>
              <a:t> are: </a:t>
            </a:r>
            <a:r>
              <a:rPr lang="pt-PT" dirty="0" err="1"/>
              <a:t>pressure</a:t>
            </a:r>
            <a:r>
              <a:rPr lang="pt-PT" dirty="0"/>
              <a:t> (</a:t>
            </a:r>
            <a:r>
              <a:rPr lang="pt-PT" dirty="0" err="1"/>
              <a:t>mlsp</a:t>
            </a:r>
            <a:r>
              <a:rPr lang="pt-PT" dirty="0"/>
              <a:t>, </a:t>
            </a:r>
            <a:r>
              <a:rPr lang="pt-PT" dirty="0" err="1"/>
              <a:t>surface</a:t>
            </a:r>
            <a:r>
              <a:rPr lang="pt-PT" dirty="0"/>
              <a:t>), </a:t>
            </a:r>
            <a:r>
              <a:rPr lang="pt-PT" dirty="0" err="1"/>
              <a:t>temperatures</a:t>
            </a:r>
            <a:r>
              <a:rPr lang="pt-PT" dirty="0"/>
              <a:t> (</a:t>
            </a:r>
            <a:r>
              <a:rPr lang="pt-PT" dirty="0" err="1"/>
              <a:t>including</a:t>
            </a:r>
            <a:r>
              <a:rPr lang="pt-PT" dirty="0"/>
              <a:t> </a:t>
            </a:r>
            <a:r>
              <a:rPr lang="pt-PT" dirty="0" err="1"/>
              <a:t>tmax</a:t>
            </a:r>
            <a:r>
              <a:rPr lang="pt-PT" dirty="0"/>
              <a:t>, </a:t>
            </a:r>
            <a:r>
              <a:rPr lang="pt-PT" dirty="0" err="1"/>
              <a:t>tmin</a:t>
            </a:r>
            <a:r>
              <a:rPr lang="pt-PT" dirty="0"/>
              <a:t>, </a:t>
            </a:r>
            <a:r>
              <a:rPr lang="pt-PT" dirty="0" err="1"/>
              <a:t>tw</a:t>
            </a:r>
            <a:r>
              <a:rPr lang="pt-PT" dirty="0"/>
              <a:t>, </a:t>
            </a:r>
            <a:r>
              <a:rPr lang="pt-PT" dirty="0" err="1"/>
              <a:t>td</a:t>
            </a:r>
            <a:r>
              <a:rPr lang="pt-PT" dirty="0"/>
              <a:t>, </a:t>
            </a:r>
            <a:r>
              <a:rPr lang="pt-PT" dirty="0" err="1"/>
              <a:t>soil</a:t>
            </a:r>
            <a:r>
              <a:rPr lang="pt-PT" dirty="0"/>
              <a:t>, </a:t>
            </a:r>
            <a:r>
              <a:rPr lang="pt-PT" dirty="0" err="1"/>
              <a:t>grass</a:t>
            </a:r>
            <a:r>
              <a:rPr lang="pt-PT" dirty="0"/>
              <a:t>, </a:t>
            </a:r>
            <a:r>
              <a:rPr lang="pt-PT" dirty="0" err="1"/>
              <a:t>radiative</a:t>
            </a:r>
            <a:r>
              <a:rPr lang="pt-PT" dirty="0"/>
              <a:t>), </a:t>
            </a:r>
            <a:r>
              <a:rPr lang="pt-PT" dirty="0" err="1"/>
              <a:t>precipitation</a:t>
            </a:r>
            <a:r>
              <a:rPr lang="pt-PT" dirty="0"/>
              <a:t>, </a:t>
            </a:r>
            <a:r>
              <a:rPr lang="pt-PT" dirty="0" err="1"/>
              <a:t>precipitation</a:t>
            </a:r>
            <a:r>
              <a:rPr lang="pt-PT" dirty="0"/>
              <a:t> </a:t>
            </a:r>
            <a:r>
              <a:rPr lang="pt-PT" dirty="0" err="1"/>
              <a:t>hours</a:t>
            </a:r>
            <a:r>
              <a:rPr lang="pt-PT" dirty="0"/>
              <a:t>, </a:t>
            </a:r>
            <a:r>
              <a:rPr lang="pt-PT" dirty="0" err="1"/>
              <a:t>relative</a:t>
            </a:r>
            <a:r>
              <a:rPr lang="pt-PT" dirty="0"/>
              <a:t> </a:t>
            </a:r>
            <a:r>
              <a:rPr lang="pt-PT" dirty="0" err="1"/>
              <a:t>humidity</a:t>
            </a:r>
            <a:r>
              <a:rPr lang="pt-PT" dirty="0"/>
              <a:t>, </a:t>
            </a:r>
            <a:r>
              <a:rPr lang="pt-PT" dirty="0" err="1"/>
              <a:t>water</a:t>
            </a:r>
            <a:r>
              <a:rPr lang="pt-PT" dirty="0"/>
              <a:t> vapor </a:t>
            </a:r>
            <a:r>
              <a:rPr lang="pt-PT" dirty="0" err="1"/>
              <a:t>pressure</a:t>
            </a:r>
            <a:r>
              <a:rPr lang="pt-PT" dirty="0"/>
              <a:t>, </a:t>
            </a:r>
            <a:r>
              <a:rPr lang="pt-PT" dirty="0" err="1"/>
              <a:t>wind</a:t>
            </a:r>
            <a:r>
              <a:rPr lang="pt-PT" dirty="0"/>
              <a:t> (</a:t>
            </a:r>
            <a:r>
              <a:rPr lang="pt-PT" dirty="0" err="1"/>
              <a:t>speed,dir</a:t>
            </a:r>
            <a:r>
              <a:rPr lang="pt-PT" dirty="0"/>
              <a:t>), </a:t>
            </a:r>
            <a:r>
              <a:rPr lang="pt-PT" dirty="0" err="1"/>
              <a:t>could</a:t>
            </a:r>
            <a:r>
              <a:rPr lang="pt-PT" dirty="0"/>
              <a:t> cover, </a:t>
            </a:r>
            <a:r>
              <a:rPr lang="pt-PT" dirty="0" err="1"/>
              <a:t>evaporation</a:t>
            </a:r>
            <a:r>
              <a:rPr lang="pt-PT" dirty="0"/>
              <a:t>, </a:t>
            </a:r>
            <a:r>
              <a:rPr lang="pt-PT" dirty="0" err="1"/>
              <a:t>sunshine</a:t>
            </a:r>
            <a:r>
              <a:rPr lang="pt-PT" dirty="0"/>
              <a:t> </a:t>
            </a:r>
            <a:r>
              <a:rPr lang="pt-PT" dirty="0" err="1"/>
              <a:t>hours</a:t>
            </a:r>
            <a:r>
              <a:rPr lang="pt-PT" dirty="0"/>
              <a:t>, ozone for </a:t>
            </a:r>
            <a:r>
              <a:rPr lang="pt-PT" dirty="0" err="1"/>
              <a:t>the</a:t>
            </a:r>
            <a:r>
              <a:rPr lang="pt-PT" dirty="0"/>
              <a:t> 1863-1946 </a:t>
            </a:r>
            <a:r>
              <a:rPr lang="pt-PT" dirty="0" err="1"/>
              <a:t>period</a:t>
            </a:r>
            <a:r>
              <a:rPr lang="pt-PT" dirty="0"/>
              <a:t>.</a:t>
            </a:r>
          </a:p>
          <a:p>
            <a:pPr>
              <a:spcBef>
                <a:spcPct val="50000"/>
              </a:spcBef>
            </a:pPr>
            <a:endParaRPr lang="pt-PT" b="1" dirty="0"/>
          </a:p>
        </p:txBody>
      </p:sp>
      <p:pic>
        <p:nvPicPr>
          <p:cNvPr id="3" name="Picture 2"/>
          <p:cNvPicPr>
            <a:picLocks noChangeAspect="1" noChangeArrowheads="1"/>
          </p:cNvPicPr>
          <p:nvPr/>
        </p:nvPicPr>
        <p:blipFill>
          <a:blip r:embed="rId2" cstate="print"/>
          <a:srcRect t="12422" b="6250"/>
          <a:stretch>
            <a:fillRect/>
          </a:stretch>
        </p:blipFill>
        <p:spPr bwMode="auto">
          <a:xfrm>
            <a:off x="107504" y="620688"/>
            <a:ext cx="8964488" cy="546795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l="4794" t="15375" r="6250" b="37375"/>
          <a:stretch>
            <a:fillRect/>
          </a:stretch>
        </p:blipFill>
        <p:spPr bwMode="auto">
          <a:xfrm>
            <a:off x="216024" y="188640"/>
            <a:ext cx="8676456" cy="3456384"/>
          </a:xfrm>
          <a:prstGeom prst="rect">
            <a:avLst/>
          </a:prstGeom>
          <a:noFill/>
          <a:ln w="9525">
            <a:noFill/>
            <a:miter lim="800000"/>
            <a:headEnd/>
            <a:tailEnd/>
          </a:ln>
        </p:spPr>
      </p:pic>
      <p:pic>
        <p:nvPicPr>
          <p:cNvPr id="4" name="Picture 3"/>
          <p:cNvPicPr>
            <a:picLocks noChangeAspect="1" noChangeArrowheads="1"/>
          </p:cNvPicPr>
          <p:nvPr/>
        </p:nvPicPr>
        <p:blipFill>
          <a:blip r:embed="rId3" cstate="print"/>
          <a:srcRect l="8657" t="32281" r="7919" b="32282"/>
          <a:stretch>
            <a:fillRect/>
          </a:stretch>
        </p:blipFill>
        <p:spPr bwMode="auto">
          <a:xfrm>
            <a:off x="395536" y="3861048"/>
            <a:ext cx="8136904" cy="2592288"/>
          </a:xfrm>
          <a:prstGeom prst="rect">
            <a:avLst/>
          </a:prstGeom>
          <a:noFill/>
          <a:ln w="9525">
            <a:noFill/>
            <a:miter lim="800000"/>
            <a:headEnd/>
            <a:tailEnd/>
          </a:ln>
        </p:spPr>
      </p:pic>
      <p:pic>
        <p:nvPicPr>
          <p:cNvPr id="5" name="Picture 4"/>
          <p:cNvPicPr>
            <a:picLocks noChangeAspect="1" noChangeArrowheads="1"/>
          </p:cNvPicPr>
          <p:nvPr/>
        </p:nvPicPr>
        <p:blipFill>
          <a:blip r:embed="rId4" cstate="print"/>
          <a:srcRect t="23422" r="1274" b="8657"/>
          <a:stretch>
            <a:fillRect/>
          </a:stretch>
        </p:blipFill>
        <p:spPr bwMode="auto">
          <a:xfrm>
            <a:off x="46319" y="822998"/>
            <a:ext cx="9097682" cy="4694233"/>
          </a:xfrm>
          <a:prstGeom prst="rect">
            <a:avLst/>
          </a:prstGeom>
          <a:noFill/>
          <a:ln w="9525">
            <a:noFill/>
            <a:miter lim="800000"/>
            <a:headEnd/>
            <a:tailEnd/>
          </a:ln>
        </p:spPr>
      </p:pic>
      <p:pic>
        <p:nvPicPr>
          <p:cNvPr id="6" name="Picture 5"/>
          <p:cNvPicPr>
            <a:picLocks noChangeAspect="1" noChangeArrowheads="1"/>
          </p:cNvPicPr>
          <p:nvPr/>
        </p:nvPicPr>
        <p:blipFill>
          <a:blip r:embed="rId5" cstate="print"/>
          <a:srcRect t="9641" b="51969"/>
          <a:stretch>
            <a:fillRect/>
          </a:stretch>
        </p:blipFill>
        <p:spPr bwMode="auto">
          <a:xfrm>
            <a:off x="74984" y="4005064"/>
            <a:ext cx="9069016" cy="2808312"/>
          </a:xfrm>
          <a:prstGeom prst="rect">
            <a:avLst/>
          </a:prstGeom>
          <a:noFill/>
          <a:ln w="9525">
            <a:noFill/>
            <a:miter lim="800000"/>
            <a:headEnd/>
            <a:tailEnd/>
          </a:ln>
        </p:spPr>
      </p:pic>
      <p:pic>
        <p:nvPicPr>
          <p:cNvPr id="7" name="Picture 2"/>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1928" y="692696"/>
            <a:ext cx="8991972" cy="59766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ChangeArrowheads="1"/>
          </p:cNvSpPr>
          <p:nvPr/>
        </p:nvSpPr>
        <p:spPr bwMode="auto">
          <a:xfrm>
            <a:off x="179511" y="1334378"/>
            <a:ext cx="3815977" cy="1323439"/>
          </a:xfrm>
          <a:prstGeom prst="rect">
            <a:avLst/>
          </a:prstGeom>
          <a:solidFill>
            <a:schemeClr val="accent6">
              <a:lumMod val="20000"/>
              <a:lumOff val="80000"/>
            </a:schemeClr>
          </a:solidFill>
          <a:ln w="9525">
            <a:solidFill>
              <a:schemeClr val="accent6">
                <a:lumMod val="20000"/>
                <a:lumOff val="80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600" b="1" i="0" u="sng" strike="noStrike" cap="none" normalizeH="0" baseline="0" dirty="0">
                <a:ln>
                  <a:noFill/>
                </a:ln>
                <a:solidFill>
                  <a:schemeClr val="tx1"/>
                </a:solidFill>
                <a:effectLst/>
                <a:latin typeface="+mn-lt"/>
                <a:ea typeface="Calibri" pitchFamily="34" charset="0"/>
                <a:cs typeface="Times New Roman" pitchFamily="18" charset="0"/>
              </a:rPr>
              <a:t>Flags used do codify the observations:</a:t>
            </a:r>
            <a:endParaRPr kumimoji="0" lang="pt-PT" sz="1600" b="0" i="0" u="none" strike="noStrike" cap="none" normalizeH="0" baseline="0" dirty="0">
              <a:ln>
                <a:noFill/>
              </a:ln>
              <a:solidFill>
                <a:schemeClr val="tx1"/>
              </a:solidFill>
              <a:effectLst/>
              <a:latin typeface="+mn-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mn-lt"/>
                <a:ea typeface="Calibri" pitchFamily="34" charset="0"/>
                <a:cs typeface="Times New Roman" pitchFamily="18" charset="0"/>
              </a:rPr>
              <a:t>0 – Correct</a:t>
            </a:r>
            <a:endParaRPr kumimoji="0" lang="pt-PT" sz="1600" b="0" i="0" u="none" strike="noStrike" cap="none" normalizeH="0" baseline="0" dirty="0">
              <a:ln>
                <a:noFill/>
              </a:ln>
              <a:solidFill>
                <a:schemeClr val="tx1"/>
              </a:solidFill>
              <a:effectLst/>
              <a:latin typeface="+mn-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mn-lt"/>
                <a:ea typeface="Calibri" pitchFamily="34" charset="0"/>
                <a:cs typeface="Times New Roman" pitchFamily="18" charset="0"/>
              </a:rPr>
              <a:t>1 – Erroneous</a:t>
            </a:r>
            <a:endParaRPr kumimoji="0" lang="pt-PT" sz="1600" b="0" i="0" u="none" strike="noStrike" cap="none" normalizeH="0" baseline="0" dirty="0">
              <a:ln>
                <a:noFill/>
              </a:ln>
              <a:solidFill>
                <a:schemeClr val="tx1"/>
              </a:solidFill>
              <a:effectLst/>
              <a:latin typeface="+mn-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mn-lt"/>
                <a:ea typeface="Calibri" pitchFamily="34" charset="0"/>
                <a:cs typeface="Times New Roman" pitchFamily="18" charset="0"/>
              </a:rPr>
              <a:t>9 – Suspect</a:t>
            </a:r>
          </a:p>
          <a:p>
            <a:pPr marL="0" marR="0" lvl="0" indent="0" algn="just" defTabSz="914400" rtl="0" eaLnBrk="0" fontAlgn="base" latinLnBrk="0" hangingPunct="0">
              <a:lnSpc>
                <a:spcPct val="100000"/>
              </a:lnSpc>
              <a:spcBef>
                <a:spcPct val="0"/>
              </a:spcBef>
              <a:spcAft>
                <a:spcPct val="0"/>
              </a:spcAft>
              <a:buClrTx/>
              <a:buSzTx/>
              <a:buFontTx/>
              <a:buNone/>
              <a:tabLst/>
            </a:pPr>
            <a:r>
              <a:rPr lang="en-GB" sz="1600" dirty="0">
                <a:latin typeface="+mn-lt"/>
                <a:cs typeface="Times New Roman" pitchFamily="18" charset="0"/>
              </a:rPr>
              <a:t>M – Missing QC</a:t>
            </a:r>
            <a:endParaRPr kumimoji="0" lang="en-GB" sz="1600" b="0" i="0" u="none" strike="noStrike" cap="none" normalizeH="0" baseline="0" dirty="0">
              <a:ln>
                <a:noFill/>
              </a:ln>
              <a:solidFill>
                <a:schemeClr val="tx1"/>
              </a:solidFill>
              <a:effectLst/>
              <a:latin typeface="+mn-lt"/>
              <a:cs typeface="Arial" pitchFamily="34" charset="0"/>
            </a:endParaRPr>
          </a:p>
        </p:txBody>
      </p:sp>
      <p:sp>
        <p:nvSpPr>
          <p:cNvPr id="2" name="Rectangle 1"/>
          <p:cNvSpPr/>
          <p:nvPr/>
        </p:nvSpPr>
        <p:spPr>
          <a:xfrm>
            <a:off x="-324544" y="332656"/>
            <a:ext cx="6667210" cy="400110"/>
          </a:xfrm>
          <a:prstGeom prst="rect">
            <a:avLst/>
          </a:prstGeom>
        </p:spPr>
        <p:txBody>
          <a:bodyPr wrap="none">
            <a:spAutoFit/>
          </a:bodyPr>
          <a:lstStyle/>
          <a:p>
            <a:pPr marL="365125" lvl="1"/>
            <a:r>
              <a:rPr lang="en-US" b="1" dirty="0">
                <a:ea typeface="SimSun" pitchFamily="2" charset="-122"/>
                <a:cs typeface="Times New Roman" pitchFamily="18" charset="0"/>
              </a:rPr>
              <a:t>CHECK 1:  Gross Error Limit (GEL)</a:t>
            </a:r>
            <a:r>
              <a:rPr lang="pt-PT" sz="2000" dirty="0"/>
              <a:t> – </a:t>
            </a:r>
            <a:r>
              <a:rPr lang="pt-PT" sz="2000" dirty="0" err="1"/>
              <a:t>detecting</a:t>
            </a:r>
            <a:r>
              <a:rPr lang="pt-PT" sz="2000" dirty="0"/>
              <a:t> </a:t>
            </a:r>
            <a:r>
              <a:rPr lang="pt-PT" sz="2000" dirty="0" err="1"/>
              <a:t>outliers</a:t>
            </a:r>
            <a:r>
              <a:rPr lang="pt-PT" sz="2000" dirty="0"/>
              <a:t> </a:t>
            </a:r>
          </a:p>
        </p:txBody>
      </p:sp>
      <p:sp>
        <p:nvSpPr>
          <p:cNvPr id="1025" name="Rectangle 1"/>
          <p:cNvSpPr>
            <a:spLocks noChangeArrowheads="1"/>
          </p:cNvSpPr>
          <p:nvPr/>
        </p:nvSpPr>
        <p:spPr bwMode="auto">
          <a:xfrm>
            <a:off x="0" y="661919"/>
            <a:ext cx="91440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ea typeface="SimSun" pitchFamily="2" charset="-122"/>
                <a:cs typeface="Times New Roman" pitchFamily="18" charset="0"/>
              </a:rPr>
              <a:t>A set of checks was applied to surface pressure, </a:t>
            </a:r>
            <a:r>
              <a:rPr kumimoji="0" lang="en-US" sz="1600" b="0" i="0" u="none" strike="noStrike" cap="none" normalizeH="0" baseline="0" dirty="0" err="1">
                <a:ln>
                  <a:noFill/>
                </a:ln>
                <a:solidFill>
                  <a:schemeClr val="tx1"/>
                </a:solidFill>
                <a:effectLst/>
                <a:latin typeface="+mn-lt"/>
                <a:ea typeface="SimSun" pitchFamily="2" charset="-122"/>
                <a:cs typeface="Times New Roman" pitchFamily="18" charset="0"/>
              </a:rPr>
              <a:t>mslp</a:t>
            </a:r>
            <a:r>
              <a:rPr kumimoji="0" lang="en-US" sz="1600" b="0" i="0" u="none" strike="noStrike" cap="none" normalizeH="0" baseline="0" dirty="0">
                <a:ln>
                  <a:noFill/>
                </a:ln>
                <a:solidFill>
                  <a:schemeClr val="tx1"/>
                </a:solidFill>
                <a:effectLst/>
                <a:latin typeface="+mn-lt"/>
                <a:ea typeface="SimSun" pitchFamily="2" charset="-122"/>
                <a:cs typeface="Times New Roman" pitchFamily="18" charset="0"/>
              </a:rPr>
              <a:t>, wind speed and direction, temperature, cloud cover. relative humidity and precipitation.</a:t>
            </a:r>
            <a:endParaRPr kumimoji="0" lang="pt-PT" sz="1600" b="0" i="0" u="none" strike="noStrike" cap="none" normalizeH="0" baseline="0" dirty="0">
              <a:ln>
                <a:noFill/>
              </a:ln>
              <a:solidFill>
                <a:schemeClr val="tx1"/>
              </a:solidFill>
              <a:effectLst/>
              <a:latin typeface="+mn-lt"/>
              <a:cs typeface="Arial" pitchFamily="34" charset="0"/>
            </a:endParaRPr>
          </a:p>
        </p:txBody>
      </p:sp>
      <p:sp>
        <p:nvSpPr>
          <p:cNvPr id="4" name="Rectangle 3"/>
          <p:cNvSpPr/>
          <p:nvPr/>
        </p:nvSpPr>
        <p:spPr>
          <a:xfrm>
            <a:off x="2915816" y="0"/>
            <a:ext cx="3627916" cy="400110"/>
          </a:xfrm>
          <a:prstGeom prst="rect">
            <a:avLst/>
          </a:prstGeom>
        </p:spPr>
        <p:txBody>
          <a:bodyPr wrap="none">
            <a:spAutoFit/>
          </a:bodyPr>
          <a:lstStyle/>
          <a:p>
            <a:pPr marL="514350" indent="-514350" eaLnBrk="1" hangingPunct="1">
              <a:buNone/>
            </a:pPr>
            <a:r>
              <a:rPr lang="pt-PT" b="1" dirty="0"/>
              <a:t>2 - </a:t>
            </a:r>
            <a:r>
              <a:rPr lang="pt-PT" sz="2000" b="1" dirty="0">
                <a:solidFill>
                  <a:srgbClr val="FF0000"/>
                </a:solidFill>
              </a:rPr>
              <a:t>QC </a:t>
            </a:r>
            <a:r>
              <a:rPr lang="pt-PT" sz="2000" b="1" dirty="0" err="1">
                <a:solidFill>
                  <a:srgbClr val="FF0000"/>
                </a:solidFill>
              </a:rPr>
              <a:t>tests</a:t>
            </a:r>
            <a:r>
              <a:rPr lang="pt-PT" sz="2000" b="1" dirty="0">
                <a:solidFill>
                  <a:srgbClr val="FF0000"/>
                </a:solidFill>
              </a:rPr>
              <a:t> for </a:t>
            </a:r>
            <a:r>
              <a:rPr lang="pt-PT" sz="2000" b="1" dirty="0" err="1">
                <a:solidFill>
                  <a:srgbClr val="FF0000"/>
                </a:solidFill>
              </a:rPr>
              <a:t>surface</a:t>
            </a:r>
            <a:r>
              <a:rPr lang="pt-PT" sz="2000" b="1" dirty="0">
                <a:solidFill>
                  <a:srgbClr val="FF0000"/>
                </a:solidFill>
              </a:rPr>
              <a:t> data</a:t>
            </a:r>
            <a:r>
              <a:rPr lang="pt-PT" b="1" dirty="0"/>
              <a:t> </a:t>
            </a:r>
          </a:p>
        </p:txBody>
      </p:sp>
      <p:sp>
        <p:nvSpPr>
          <p:cNvPr id="5" name="Rectângulo 4"/>
          <p:cNvSpPr/>
          <p:nvPr/>
        </p:nvSpPr>
        <p:spPr>
          <a:xfrm>
            <a:off x="467544" y="2852936"/>
            <a:ext cx="3384376" cy="936104"/>
          </a:xfrm>
          <a:prstGeom prst="rect">
            <a:avLst/>
          </a:prstGeom>
          <a:solidFill>
            <a:schemeClr val="accent4">
              <a:lumMod val="40000"/>
              <a:lumOff val="6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just" eaLnBrk="0" hangingPunct="0"/>
            <a:r>
              <a:rPr lang="en-US" sz="1600" dirty="0">
                <a:solidFill>
                  <a:schemeClr val="tx1"/>
                </a:solidFill>
                <a:ea typeface="SimSun" pitchFamily="2" charset="-122"/>
                <a:cs typeface="Times New Roman" pitchFamily="18" charset="0"/>
              </a:rPr>
              <a:t>MSLPRESSURE : (units=</a:t>
            </a:r>
            <a:r>
              <a:rPr lang="en-US" sz="1600" dirty="0" err="1">
                <a:solidFill>
                  <a:schemeClr val="tx1"/>
                </a:solidFill>
                <a:ea typeface="SimSun" pitchFamily="2" charset="-122"/>
                <a:cs typeface="Times New Roman" pitchFamily="18" charset="0"/>
              </a:rPr>
              <a:t>hPa</a:t>
            </a:r>
            <a:r>
              <a:rPr lang="en-US" sz="1600" dirty="0">
                <a:solidFill>
                  <a:schemeClr val="tx1"/>
                </a:solidFill>
                <a:ea typeface="SimSun" pitchFamily="2" charset="-122"/>
                <a:cs typeface="Times New Roman" pitchFamily="18" charset="0"/>
              </a:rPr>
              <a:t>)</a:t>
            </a:r>
            <a:endParaRPr lang="pt-PT" sz="1600" dirty="0">
              <a:solidFill>
                <a:schemeClr val="tx1"/>
              </a:solidFill>
              <a:cs typeface="Arial" pitchFamily="34" charset="0"/>
            </a:endParaRPr>
          </a:p>
          <a:p>
            <a:pPr lvl="0" algn="just" eaLnBrk="0" hangingPunct="0"/>
            <a:r>
              <a:rPr lang="en-US" sz="1600" dirty="0">
                <a:solidFill>
                  <a:schemeClr val="tx1"/>
                </a:solidFill>
                <a:ea typeface="SimSun" pitchFamily="2" charset="-122"/>
                <a:cs typeface="Times New Roman" pitchFamily="18" charset="0"/>
              </a:rPr>
              <a:t>A suspected error was flagged when</a:t>
            </a:r>
            <a:endParaRPr lang="pt-PT" sz="1600" dirty="0">
              <a:solidFill>
                <a:schemeClr val="tx1"/>
              </a:solidFill>
              <a:cs typeface="Arial" pitchFamily="34" charset="0"/>
            </a:endParaRPr>
          </a:p>
          <a:p>
            <a:pPr lvl="0" algn="just" eaLnBrk="0" hangingPunct="0"/>
            <a:r>
              <a:rPr lang="en-US" sz="1600" dirty="0">
                <a:solidFill>
                  <a:schemeClr val="tx1"/>
                </a:solidFill>
                <a:ea typeface="SimSun" pitchFamily="2" charset="-122"/>
                <a:cs typeface="Times New Roman" pitchFamily="18" charset="0"/>
              </a:rPr>
              <a:t>p ≤ 870.0  or  p  ≥ 1100.0 </a:t>
            </a:r>
            <a:endParaRPr lang="pt-PT" sz="1600" dirty="0">
              <a:solidFill>
                <a:schemeClr val="tx1"/>
              </a:solidFill>
              <a:cs typeface="Arial" pitchFamily="34" charset="0"/>
            </a:endParaRPr>
          </a:p>
        </p:txBody>
      </p:sp>
      <p:sp>
        <p:nvSpPr>
          <p:cNvPr id="6" name="Rectângulo 5"/>
          <p:cNvSpPr/>
          <p:nvPr/>
        </p:nvSpPr>
        <p:spPr>
          <a:xfrm>
            <a:off x="4320480" y="1408708"/>
            <a:ext cx="4572000" cy="2308324"/>
          </a:xfrm>
          <a:prstGeom prst="rect">
            <a:avLst/>
          </a:prstGeom>
          <a:solidFill>
            <a:srgbClr val="FFFFCC"/>
          </a:solidFill>
        </p:spPr>
        <p:txBody>
          <a:bodyPr>
            <a:spAutoFit/>
          </a:bodyPr>
          <a:lstStyle/>
          <a:p>
            <a:pPr lvl="1" algn="just" eaLnBrk="0" hangingPunct="0"/>
            <a:r>
              <a:rPr lang="en-US" sz="1600" dirty="0">
                <a:ea typeface="SimSun" pitchFamily="2" charset="-122"/>
                <a:cs typeface="Times New Roman" pitchFamily="18" charset="0"/>
              </a:rPr>
              <a:t>WIND DIRECTION (</a:t>
            </a:r>
            <a:r>
              <a:rPr lang="en-US" sz="1600" dirty="0" err="1">
                <a:ea typeface="SimSun" pitchFamily="2" charset="-122"/>
                <a:cs typeface="Times New Roman" pitchFamily="18" charset="0"/>
              </a:rPr>
              <a:t>dd</a:t>
            </a:r>
            <a:r>
              <a:rPr lang="en-US" sz="1600" dirty="0">
                <a:ea typeface="SimSun" pitchFamily="2" charset="-122"/>
                <a:cs typeface="Times New Roman" pitchFamily="18" charset="0"/>
              </a:rPr>
              <a:t>) and FORCE (ff)</a:t>
            </a:r>
            <a:endParaRPr lang="pt-PT" sz="1600" dirty="0">
              <a:cs typeface="Arial" pitchFamily="34" charset="0"/>
            </a:endParaRPr>
          </a:p>
          <a:p>
            <a:pPr lvl="0" algn="just" eaLnBrk="0" hangingPunct="0"/>
            <a:r>
              <a:rPr lang="en-US" sz="1600" dirty="0">
                <a:ea typeface="SimSun" pitchFamily="2" charset="-122"/>
                <a:cs typeface="Times New Roman" pitchFamily="18" charset="0"/>
              </a:rPr>
              <a:t>The values were considered correct when</a:t>
            </a:r>
            <a:endParaRPr lang="pt-PT" sz="1600" dirty="0">
              <a:cs typeface="Arial" pitchFamily="34" charset="0"/>
            </a:endParaRPr>
          </a:p>
          <a:p>
            <a:pPr lvl="0" algn="just" eaLnBrk="0" hangingPunct="0"/>
            <a:r>
              <a:rPr lang="en-US" sz="1600" dirty="0">
                <a:ea typeface="SimSun" pitchFamily="2" charset="-122"/>
                <a:cs typeface="Times New Roman" pitchFamily="18" charset="0"/>
              </a:rPr>
              <a:t>	</a:t>
            </a:r>
            <a:r>
              <a:rPr lang="en-US" sz="1600" dirty="0" err="1">
                <a:ea typeface="SimSun" pitchFamily="2" charset="-122"/>
                <a:cs typeface="Times New Roman" pitchFamily="18" charset="0"/>
              </a:rPr>
              <a:t>dd</a:t>
            </a:r>
            <a:r>
              <a:rPr lang="en-US" sz="1600" dirty="0">
                <a:ea typeface="SimSun" pitchFamily="2" charset="-122"/>
                <a:cs typeface="Times New Roman" pitchFamily="18" charset="0"/>
              </a:rPr>
              <a:t> ≥ 0º  and  </a:t>
            </a:r>
            <a:r>
              <a:rPr lang="en-US" sz="1600" dirty="0" err="1">
                <a:ea typeface="SimSun" pitchFamily="2" charset="-122"/>
                <a:cs typeface="Times New Roman" pitchFamily="18" charset="0"/>
              </a:rPr>
              <a:t>dd</a:t>
            </a:r>
            <a:r>
              <a:rPr lang="en-US" sz="1600" dirty="0">
                <a:ea typeface="SimSun" pitchFamily="2" charset="-122"/>
                <a:cs typeface="Times New Roman" pitchFamily="18" charset="0"/>
              </a:rPr>
              <a:t> ≤ 360º</a:t>
            </a:r>
            <a:endParaRPr lang="pt-PT" sz="1600" dirty="0">
              <a:cs typeface="Arial" pitchFamily="34" charset="0"/>
            </a:endParaRPr>
          </a:p>
          <a:p>
            <a:pPr algn="just" eaLnBrk="0" hangingPunct="0"/>
            <a:r>
              <a:rPr lang="en-US" sz="1600" dirty="0">
                <a:ea typeface="SimSun" pitchFamily="2" charset="-122"/>
                <a:cs typeface="Times New Roman" pitchFamily="18" charset="0"/>
              </a:rPr>
              <a:t>	ff ≤ 100 (ms</a:t>
            </a:r>
            <a:r>
              <a:rPr lang="en-US" sz="1600" baseline="30000" dirty="0">
                <a:ea typeface="SimSun" pitchFamily="2" charset="-122"/>
                <a:cs typeface="Times New Roman" pitchFamily="18" charset="0"/>
              </a:rPr>
              <a:t>-1</a:t>
            </a:r>
            <a:r>
              <a:rPr lang="en-US" sz="1600" dirty="0">
                <a:ea typeface="SimSun" pitchFamily="2" charset="-122"/>
                <a:cs typeface="Times New Roman" pitchFamily="18" charset="0"/>
              </a:rPr>
              <a:t>) = 360 (km/h)</a:t>
            </a:r>
            <a:endParaRPr lang="pt-PT" sz="1600" dirty="0">
              <a:cs typeface="Arial" pitchFamily="34" charset="0"/>
            </a:endParaRPr>
          </a:p>
          <a:p>
            <a:pPr lvl="0" algn="just" eaLnBrk="0" hangingPunct="0"/>
            <a:r>
              <a:rPr lang="en-US" sz="1600" dirty="0">
                <a:ea typeface="SimSun" pitchFamily="2" charset="-122"/>
                <a:cs typeface="Times New Roman" pitchFamily="18" charset="0"/>
              </a:rPr>
              <a:t>and the values were flagged as wrong when </a:t>
            </a:r>
            <a:endParaRPr lang="pt-PT" sz="1600" dirty="0">
              <a:cs typeface="Arial" pitchFamily="34" charset="0"/>
            </a:endParaRPr>
          </a:p>
          <a:p>
            <a:pPr lvl="0" algn="just" eaLnBrk="0" hangingPunct="0"/>
            <a:r>
              <a:rPr lang="en-US" sz="1600" dirty="0">
                <a:ea typeface="SimSun" pitchFamily="2" charset="-122"/>
                <a:cs typeface="Times New Roman" pitchFamily="18" charset="0"/>
              </a:rPr>
              <a:t>	</a:t>
            </a:r>
            <a:r>
              <a:rPr lang="en-US" sz="1600" dirty="0" err="1">
                <a:ea typeface="SimSun" pitchFamily="2" charset="-122"/>
                <a:cs typeface="Times New Roman" pitchFamily="18" charset="0"/>
              </a:rPr>
              <a:t>dd</a:t>
            </a:r>
            <a:r>
              <a:rPr lang="en-US" sz="1600" dirty="0">
                <a:ea typeface="SimSun" pitchFamily="2" charset="-122"/>
                <a:cs typeface="Times New Roman" pitchFamily="18" charset="0"/>
              </a:rPr>
              <a:t> &lt; 0º  and  </a:t>
            </a:r>
            <a:r>
              <a:rPr lang="en-US" sz="1600" dirty="0" err="1">
                <a:ea typeface="SimSun" pitchFamily="2" charset="-122"/>
                <a:cs typeface="Times New Roman" pitchFamily="18" charset="0"/>
              </a:rPr>
              <a:t>dd</a:t>
            </a:r>
            <a:r>
              <a:rPr lang="en-US" sz="1600" dirty="0">
                <a:ea typeface="SimSun" pitchFamily="2" charset="-122"/>
                <a:cs typeface="Times New Roman" pitchFamily="18" charset="0"/>
              </a:rPr>
              <a:t> &gt; 360º</a:t>
            </a:r>
            <a:endParaRPr lang="pt-PT" sz="1600" dirty="0">
              <a:cs typeface="Arial" pitchFamily="34" charset="0"/>
            </a:endParaRPr>
          </a:p>
          <a:p>
            <a:pPr lvl="0" algn="just" eaLnBrk="0" hangingPunct="0"/>
            <a:r>
              <a:rPr lang="en-US" sz="1600" dirty="0">
                <a:ea typeface="SimSun" pitchFamily="2" charset="-122"/>
                <a:cs typeface="Times New Roman" pitchFamily="18" charset="0"/>
              </a:rPr>
              <a:t>	</a:t>
            </a:r>
            <a:r>
              <a:rPr lang="en-GB" sz="1600" dirty="0">
                <a:ea typeface="SimSun" pitchFamily="2" charset="-122"/>
                <a:cs typeface="Times New Roman" pitchFamily="18" charset="0"/>
              </a:rPr>
              <a:t>ff &lt; 0 (ms</a:t>
            </a:r>
            <a:r>
              <a:rPr lang="en-GB" sz="1600" baseline="30000" dirty="0">
                <a:ea typeface="SimSun" pitchFamily="2" charset="-122"/>
                <a:cs typeface="Times New Roman" pitchFamily="18" charset="0"/>
              </a:rPr>
              <a:t>-1</a:t>
            </a:r>
            <a:r>
              <a:rPr lang="en-GB" sz="1600" dirty="0">
                <a:ea typeface="SimSun" pitchFamily="2" charset="-122"/>
                <a:cs typeface="Times New Roman" pitchFamily="18" charset="0"/>
              </a:rPr>
              <a:t>) = 0 (km/h)</a:t>
            </a:r>
            <a:endParaRPr lang="pt-PT" sz="1600" dirty="0">
              <a:cs typeface="Arial" pitchFamily="34" charset="0"/>
            </a:endParaRPr>
          </a:p>
          <a:p>
            <a:pPr lvl="0" algn="just" eaLnBrk="0" hangingPunct="0"/>
            <a:r>
              <a:rPr lang="en-US" sz="1600" dirty="0">
                <a:ea typeface="SimSun" pitchFamily="2" charset="-122"/>
                <a:cs typeface="Times New Roman" pitchFamily="18" charset="0"/>
              </a:rPr>
              <a:t>an ff value above 100 ms</a:t>
            </a:r>
            <a:r>
              <a:rPr lang="en-US" sz="1600" baseline="30000" dirty="0">
                <a:ea typeface="SimSun" pitchFamily="2" charset="-122"/>
                <a:cs typeface="Times New Roman" pitchFamily="18" charset="0"/>
              </a:rPr>
              <a:t>-1</a:t>
            </a:r>
            <a:r>
              <a:rPr lang="en-US" sz="1600" dirty="0">
                <a:ea typeface="SimSun" pitchFamily="2" charset="-122"/>
                <a:cs typeface="Times New Roman" pitchFamily="18" charset="0"/>
              </a:rPr>
              <a:t> earned a suspicious value flag.</a:t>
            </a:r>
            <a:endParaRPr lang="pt-PT" sz="1600" dirty="0">
              <a:cs typeface="Arial" pitchFamily="34" charset="0"/>
            </a:endParaRPr>
          </a:p>
        </p:txBody>
      </p:sp>
      <p:sp>
        <p:nvSpPr>
          <p:cNvPr id="7" name="Rectângulo 6"/>
          <p:cNvSpPr/>
          <p:nvPr/>
        </p:nvSpPr>
        <p:spPr>
          <a:xfrm>
            <a:off x="179512" y="3987641"/>
            <a:ext cx="4248472" cy="1323439"/>
          </a:xfrm>
          <a:prstGeom prst="rect">
            <a:avLst/>
          </a:prstGeom>
          <a:solidFill>
            <a:schemeClr val="accent2">
              <a:lumMod val="40000"/>
              <a:lumOff val="60000"/>
            </a:schemeClr>
          </a:solidFill>
        </p:spPr>
        <p:txBody>
          <a:bodyPr wrap="square">
            <a:spAutoFit/>
          </a:bodyPr>
          <a:lstStyle/>
          <a:p>
            <a:pPr lvl="1" algn="just" eaLnBrk="0" hangingPunct="0"/>
            <a:r>
              <a:rPr lang="en-US" sz="1600" dirty="0">
                <a:ea typeface="SimSun" pitchFamily="2" charset="-122"/>
                <a:cs typeface="Times New Roman" pitchFamily="18" charset="0"/>
              </a:rPr>
              <a:t>TEMPERATURE (T)</a:t>
            </a:r>
            <a:endParaRPr lang="pt-PT" sz="1600" dirty="0">
              <a:cs typeface="Arial" pitchFamily="34" charset="0"/>
            </a:endParaRPr>
          </a:p>
          <a:p>
            <a:pPr lvl="0" algn="just" eaLnBrk="0" hangingPunct="0"/>
            <a:r>
              <a:rPr lang="en-US" sz="1600" dirty="0">
                <a:ea typeface="SimSun" pitchFamily="2" charset="-122"/>
                <a:cs typeface="Times New Roman" pitchFamily="18" charset="0"/>
              </a:rPr>
              <a:t>Values were considered correct when</a:t>
            </a:r>
            <a:endParaRPr lang="pt-PT" sz="1600" dirty="0">
              <a:cs typeface="Arial" pitchFamily="34" charset="0"/>
            </a:endParaRPr>
          </a:p>
          <a:p>
            <a:pPr lvl="0" algn="just" eaLnBrk="0" hangingPunct="0"/>
            <a:r>
              <a:rPr lang="en-US" sz="1600" dirty="0">
                <a:ea typeface="SimSun" pitchFamily="2" charset="-122"/>
                <a:cs typeface="Times New Roman" pitchFamily="18" charset="0"/>
              </a:rPr>
              <a:t>T ≥ -50ºC  and  T ≤ 50ºC</a:t>
            </a:r>
            <a:endParaRPr lang="pt-PT" sz="1600" dirty="0">
              <a:cs typeface="Arial" pitchFamily="34" charset="0"/>
            </a:endParaRPr>
          </a:p>
          <a:p>
            <a:pPr lvl="0" algn="just" eaLnBrk="0" hangingPunct="0"/>
            <a:r>
              <a:rPr lang="en-US" sz="1600" dirty="0">
                <a:ea typeface="SimSun" pitchFamily="2" charset="-122"/>
                <a:cs typeface="Times New Roman" pitchFamily="18" charset="0"/>
              </a:rPr>
              <a:t>outside this interval, they are considered suspect until more checks are applied</a:t>
            </a:r>
            <a:endParaRPr lang="pt-PT" sz="1600" dirty="0">
              <a:cs typeface="Arial" pitchFamily="34" charset="0"/>
            </a:endParaRPr>
          </a:p>
        </p:txBody>
      </p:sp>
      <p:sp>
        <p:nvSpPr>
          <p:cNvPr id="8" name="Rectângulo 7"/>
          <p:cNvSpPr/>
          <p:nvPr/>
        </p:nvSpPr>
        <p:spPr>
          <a:xfrm>
            <a:off x="4499992" y="5417929"/>
            <a:ext cx="4572000" cy="1323439"/>
          </a:xfrm>
          <a:prstGeom prst="rect">
            <a:avLst/>
          </a:prstGeom>
          <a:solidFill>
            <a:schemeClr val="bg2">
              <a:lumMod val="90000"/>
            </a:schemeClr>
          </a:solidFill>
        </p:spPr>
        <p:txBody>
          <a:bodyPr>
            <a:spAutoFit/>
          </a:bodyPr>
          <a:lstStyle/>
          <a:p>
            <a:pPr lvl="1" algn="just" eaLnBrk="0" hangingPunct="0"/>
            <a:r>
              <a:rPr lang="en-US" sz="1600" dirty="0">
                <a:ea typeface="SimSun" pitchFamily="2" charset="-122"/>
                <a:cs typeface="Times New Roman" pitchFamily="18" charset="0"/>
              </a:rPr>
              <a:t>CLOUD COVER (N)</a:t>
            </a:r>
            <a:endParaRPr lang="pt-PT" sz="1600" dirty="0">
              <a:cs typeface="Arial" pitchFamily="34" charset="0"/>
            </a:endParaRPr>
          </a:p>
          <a:p>
            <a:pPr lvl="0" algn="just" eaLnBrk="0" hangingPunct="0"/>
            <a:r>
              <a:rPr lang="en-US" sz="1600" dirty="0">
                <a:ea typeface="SimSun" pitchFamily="2" charset="-122"/>
                <a:cs typeface="Times New Roman" pitchFamily="18" charset="0"/>
              </a:rPr>
              <a:t>Values are considered correct when</a:t>
            </a:r>
            <a:endParaRPr lang="pt-PT" sz="1600" dirty="0">
              <a:cs typeface="Arial" pitchFamily="34" charset="0"/>
            </a:endParaRPr>
          </a:p>
          <a:p>
            <a:pPr lvl="0" algn="just" eaLnBrk="0" hangingPunct="0"/>
            <a:r>
              <a:rPr lang="en-US" sz="1600" dirty="0">
                <a:ea typeface="SimSun" pitchFamily="2" charset="-122"/>
                <a:cs typeface="Times New Roman" pitchFamily="18" charset="0"/>
              </a:rPr>
              <a:t>N ≥ 0  and  N ≤ 8      if cloud cover is in </a:t>
            </a:r>
            <a:r>
              <a:rPr lang="en-US" sz="1600" dirty="0" err="1">
                <a:ea typeface="SimSun" pitchFamily="2" charset="-122"/>
                <a:cs typeface="Times New Roman" pitchFamily="18" charset="0"/>
              </a:rPr>
              <a:t>oktas</a:t>
            </a:r>
            <a:endParaRPr lang="pt-PT" sz="1600" dirty="0">
              <a:cs typeface="Arial" pitchFamily="34" charset="0"/>
            </a:endParaRPr>
          </a:p>
          <a:p>
            <a:pPr lvl="0" algn="just" eaLnBrk="0" hangingPunct="0"/>
            <a:r>
              <a:rPr lang="en-US" sz="1600" dirty="0">
                <a:ea typeface="SimSun" pitchFamily="2" charset="-122"/>
                <a:cs typeface="Times New Roman" pitchFamily="18" charset="0"/>
              </a:rPr>
              <a:t>N=9  clouds are not visible, ex. in the case of fog</a:t>
            </a:r>
            <a:endParaRPr lang="pt-PT" sz="1600" dirty="0">
              <a:cs typeface="Arial" pitchFamily="34" charset="0"/>
            </a:endParaRPr>
          </a:p>
          <a:p>
            <a:pPr lvl="0" algn="just" eaLnBrk="0" hangingPunct="0"/>
            <a:r>
              <a:rPr lang="en-US" sz="1600" dirty="0">
                <a:ea typeface="SimSun" pitchFamily="2" charset="-122"/>
                <a:cs typeface="Times New Roman" pitchFamily="18" charset="0"/>
              </a:rPr>
              <a:t>Or N ≥ 0  and  N ≤ 10    if cloud cover is in tenths</a:t>
            </a:r>
            <a:endParaRPr lang="pt-PT" sz="1600" dirty="0">
              <a:cs typeface="Arial" pitchFamily="34" charset="0"/>
            </a:endParaRPr>
          </a:p>
        </p:txBody>
      </p:sp>
      <p:sp>
        <p:nvSpPr>
          <p:cNvPr id="9" name="Rectângulo 8"/>
          <p:cNvSpPr/>
          <p:nvPr/>
        </p:nvSpPr>
        <p:spPr>
          <a:xfrm>
            <a:off x="395536" y="5445224"/>
            <a:ext cx="3888432" cy="1384995"/>
          </a:xfrm>
          <a:prstGeom prst="rect">
            <a:avLst/>
          </a:prstGeom>
          <a:solidFill>
            <a:schemeClr val="accent3">
              <a:lumMod val="20000"/>
              <a:lumOff val="80000"/>
            </a:schemeClr>
          </a:solidFill>
        </p:spPr>
        <p:txBody>
          <a:bodyPr wrap="square">
            <a:spAutoFit/>
          </a:bodyPr>
          <a:lstStyle/>
          <a:p>
            <a:pPr lvl="1" algn="just" eaLnBrk="0" hangingPunct="0"/>
            <a:r>
              <a:rPr lang="en-US" sz="1400" dirty="0">
                <a:ea typeface="SimSun" pitchFamily="2" charset="-122"/>
                <a:cs typeface="Times New Roman" pitchFamily="18" charset="0"/>
              </a:rPr>
              <a:t>RELATIVE HUMIDITY (RH)</a:t>
            </a:r>
            <a:endParaRPr lang="pt-PT" sz="1400" dirty="0">
              <a:cs typeface="Arial" pitchFamily="34" charset="0"/>
            </a:endParaRPr>
          </a:p>
          <a:p>
            <a:pPr lvl="0" algn="just" eaLnBrk="0" hangingPunct="0"/>
            <a:r>
              <a:rPr lang="en-US" sz="1400" dirty="0">
                <a:ea typeface="SimSun" pitchFamily="2" charset="-122"/>
                <a:cs typeface="Times New Roman" pitchFamily="18" charset="0"/>
              </a:rPr>
              <a:t>Values are considered correct if </a:t>
            </a:r>
            <a:endParaRPr lang="pt-PT" sz="1400" dirty="0">
              <a:cs typeface="Arial" pitchFamily="34" charset="0"/>
            </a:endParaRPr>
          </a:p>
          <a:p>
            <a:pPr lvl="0" algn="just" eaLnBrk="0" hangingPunct="0"/>
            <a:r>
              <a:rPr lang="en-US" sz="1400" dirty="0">
                <a:ea typeface="SimSun" pitchFamily="2" charset="-122"/>
                <a:cs typeface="Times New Roman" pitchFamily="18" charset="0"/>
              </a:rPr>
              <a:t>RH &gt; 0% and HR ≤ 100%</a:t>
            </a:r>
            <a:endParaRPr lang="pt-PT" sz="1400" dirty="0">
              <a:cs typeface="Arial" pitchFamily="34" charset="0"/>
            </a:endParaRPr>
          </a:p>
          <a:p>
            <a:pPr lvl="0" algn="just" eaLnBrk="0" hangingPunct="0"/>
            <a:r>
              <a:rPr lang="en-US" sz="1400" dirty="0">
                <a:ea typeface="SimSun" pitchFamily="2" charset="-122"/>
                <a:cs typeface="Times New Roman" pitchFamily="18" charset="0"/>
              </a:rPr>
              <a:t>If</a:t>
            </a:r>
            <a:endParaRPr lang="pt-PT" sz="1400" dirty="0">
              <a:cs typeface="Arial" pitchFamily="34" charset="0"/>
            </a:endParaRPr>
          </a:p>
          <a:p>
            <a:pPr lvl="0" algn="just" eaLnBrk="0" hangingPunct="0"/>
            <a:r>
              <a:rPr lang="en-US" sz="1400" dirty="0">
                <a:ea typeface="SimSun" pitchFamily="2" charset="-122"/>
                <a:cs typeface="Times New Roman" pitchFamily="18" charset="0"/>
              </a:rPr>
              <a:t>RH &gt;100%  the value is reset to RH = 100%???</a:t>
            </a:r>
            <a:endParaRPr lang="en-US" sz="1400" dirty="0">
              <a:cs typeface="Arial" pitchFamily="34" charset="0"/>
            </a:endParaRPr>
          </a:p>
        </p:txBody>
      </p:sp>
      <p:sp>
        <p:nvSpPr>
          <p:cNvPr id="327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PT"/>
          </a:p>
        </p:txBody>
      </p:sp>
      <p:sp>
        <p:nvSpPr>
          <p:cNvPr id="32771" name="Rectangle 3"/>
          <p:cNvSpPr>
            <a:spLocks noChangeArrowheads="1"/>
          </p:cNvSpPr>
          <p:nvPr/>
        </p:nvSpPr>
        <p:spPr bwMode="auto">
          <a:xfrm>
            <a:off x="180975" y="666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PT" sz="1800" b="0" i="0" u="none" strike="noStrike" cap="none" normalizeH="0" baseline="0">
              <a:ln>
                <a:noFill/>
              </a:ln>
              <a:solidFill>
                <a:schemeClr val="tx1"/>
              </a:solidFill>
              <a:effectLst/>
              <a:latin typeface="Arial" pitchFamily="34" charset="0"/>
              <a:cs typeface="Arial" pitchFamily="34" charset="0"/>
            </a:endParaRPr>
          </a:p>
        </p:txBody>
      </p:sp>
      <p:sp>
        <p:nvSpPr>
          <p:cNvPr id="13" name="Rectângulo 12"/>
          <p:cNvSpPr/>
          <p:nvPr/>
        </p:nvSpPr>
        <p:spPr>
          <a:xfrm>
            <a:off x="5256584" y="3863950"/>
            <a:ext cx="3347864" cy="1323439"/>
          </a:xfrm>
          <a:prstGeom prst="rect">
            <a:avLst/>
          </a:prstGeom>
          <a:solidFill>
            <a:schemeClr val="accent3">
              <a:lumMod val="40000"/>
              <a:lumOff val="60000"/>
            </a:schemeClr>
          </a:solidFill>
        </p:spPr>
        <p:txBody>
          <a:bodyPr wrap="square">
            <a:spAutoFit/>
          </a:bodyPr>
          <a:lstStyle/>
          <a:p>
            <a:pPr lvl="1" algn="just" eaLnBrk="0" hangingPunct="0"/>
            <a:r>
              <a:rPr lang="en-US" sz="1600" dirty="0">
                <a:ea typeface="SimSun" pitchFamily="2" charset="-122"/>
                <a:cs typeface="Times New Roman" pitchFamily="18" charset="0"/>
              </a:rPr>
              <a:t>PRECIPITATION (RRR)</a:t>
            </a:r>
            <a:endParaRPr lang="pt-PT" sz="1600" dirty="0">
              <a:cs typeface="Arial" pitchFamily="34" charset="0"/>
            </a:endParaRPr>
          </a:p>
          <a:p>
            <a:pPr lvl="0" algn="just" eaLnBrk="0" hangingPunct="0"/>
            <a:r>
              <a:rPr lang="pt-PT" sz="1600" dirty="0" err="1">
                <a:cs typeface="Arial" pitchFamily="34" charset="0"/>
              </a:rPr>
              <a:t>If</a:t>
            </a:r>
            <a:r>
              <a:rPr lang="pt-PT" sz="1600" dirty="0">
                <a:cs typeface="Arial" pitchFamily="34" charset="0"/>
              </a:rPr>
              <a:t>  RRR &lt; 0 </a:t>
            </a:r>
            <a:r>
              <a:rPr lang="pt-PT" sz="1600" dirty="0" err="1">
                <a:cs typeface="Arial" pitchFamily="34" charset="0"/>
              </a:rPr>
              <a:t>value</a:t>
            </a:r>
            <a:r>
              <a:rPr lang="pt-PT" sz="1600" dirty="0">
                <a:cs typeface="Arial" pitchFamily="34" charset="0"/>
              </a:rPr>
              <a:t> </a:t>
            </a:r>
            <a:r>
              <a:rPr lang="pt-PT" sz="1600" dirty="0" err="1">
                <a:cs typeface="Arial" pitchFamily="34" charset="0"/>
              </a:rPr>
              <a:t>is</a:t>
            </a:r>
            <a:r>
              <a:rPr lang="pt-PT" sz="1600" dirty="0">
                <a:cs typeface="Arial" pitchFamily="34" charset="0"/>
              </a:rPr>
              <a:t> </a:t>
            </a:r>
            <a:r>
              <a:rPr lang="pt-PT" sz="1600" dirty="0" err="1">
                <a:cs typeface="Arial" pitchFamily="34" charset="0"/>
              </a:rPr>
              <a:t>incorrect</a:t>
            </a:r>
            <a:endParaRPr lang="pt-PT" sz="1600" dirty="0">
              <a:cs typeface="Arial" pitchFamily="34" charset="0"/>
            </a:endParaRPr>
          </a:p>
          <a:p>
            <a:pPr lvl="0" algn="just" eaLnBrk="0" hangingPunct="0"/>
            <a:r>
              <a:rPr lang="pt-PT" sz="1600" dirty="0">
                <a:cs typeface="Arial" pitchFamily="34" charset="0"/>
              </a:rPr>
              <a:t>    RRR ≥ 0 </a:t>
            </a:r>
            <a:r>
              <a:rPr lang="pt-PT" sz="1600" dirty="0" err="1">
                <a:cs typeface="Arial" pitchFamily="34" charset="0"/>
              </a:rPr>
              <a:t>value</a:t>
            </a:r>
            <a:r>
              <a:rPr lang="pt-PT" sz="1600" dirty="0">
                <a:cs typeface="Arial" pitchFamily="34" charset="0"/>
              </a:rPr>
              <a:t> </a:t>
            </a:r>
            <a:r>
              <a:rPr lang="pt-PT" sz="1600" dirty="0" err="1">
                <a:cs typeface="Arial" pitchFamily="34" charset="0"/>
              </a:rPr>
              <a:t>is</a:t>
            </a:r>
            <a:r>
              <a:rPr lang="pt-PT" sz="1600" dirty="0">
                <a:cs typeface="Arial" pitchFamily="34" charset="0"/>
              </a:rPr>
              <a:t> </a:t>
            </a:r>
            <a:r>
              <a:rPr lang="pt-PT" sz="1600" dirty="0" err="1">
                <a:cs typeface="Arial" pitchFamily="34" charset="0"/>
              </a:rPr>
              <a:t>correct</a:t>
            </a:r>
            <a:endParaRPr lang="pt-PT" sz="1600" dirty="0">
              <a:cs typeface="Arial" pitchFamily="34" charset="0"/>
            </a:endParaRPr>
          </a:p>
          <a:p>
            <a:pPr lvl="0" algn="just" eaLnBrk="0" hangingPunct="0"/>
            <a:endParaRPr lang="pt-PT" sz="1600" dirty="0">
              <a:cs typeface="Arial" pitchFamily="34" charset="0"/>
            </a:endParaRPr>
          </a:p>
          <a:p>
            <a:pPr lvl="0" algn="just" eaLnBrk="0" hangingPunct="0"/>
            <a:r>
              <a:rPr lang="pt-PT" sz="1600" dirty="0" err="1">
                <a:cs typeface="Arial" pitchFamily="34" charset="0"/>
              </a:rPr>
              <a:t>Threshold</a:t>
            </a:r>
            <a:r>
              <a:rPr lang="pt-PT" sz="1600" dirty="0">
                <a:cs typeface="Arial" pitchFamily="34" charset="0"/>
              </a:rPr>
              <a:t> for </a:t>
            </a:r>
            <a:r>
              <a:rPr lang="pt-PT" sz="1600" dirty="0" err="1">
                <a:cs typeface="Arial" pitchFamily="34" charset="0"/>
              </a:rPr>
              <a:t>maximum</a:t>
            </a:r>
            <a:r>
              <a:rPr lang="pt-PT" sz="1600" dirty="0">
                <a:cs typeface="Arial" pitchFamily="34" charset="0"/>
              </a:rPr>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0" y="620107"/>
            <a:ext cx="9144000" cy="11387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kumimoji="0" lang="en-US" sz="2000" b="1" i="0" u="none" strike="noStrike" cap="none" normalizeH="0" baseline="0" dirty="0">
                <a:ln>
                  <a:noFill/>
                </a:ln>
                <a:solidFill>
                  <a:schemeClr val="tx1"/>
                </a:solidFill>
                <a:effectLst/>
                <a:latin typeface="+mn-lt"/>
                <a:ea typeface="SimSun" pitchFamily="2" charset="-122"/>
                <a:cs typeface="Times New Roman" pitchFamily="18" charset="0"/>
              </a:rPr>
              <a:t>CHECK 2:  Gross Error Limit (GEL)</a:t>
            </a:r>
            <a:endParaRPr kumimoji="0" lang="pt-PT" sz="2000" b="1" i="0" u="none" strike="noStrike" cap="none" normalizeH="0" baseline="0" dirty="0">
              <a:ln>
                <a:noFill/>
              </a:ln>
              <a:solidFill>
                <a:schemeClr val="tx1"/>
              </a:solidFill>
              <a:effectLst/>
              <a:latin typeface="+mn-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ea typeface="SimSun" pitchFamily="2" charset="-122"/>
                <a:cs typeface="Times New Roman" pitchFamily="18" charset="0"/>
              </a:rPr>
              <a:t>Based on the application of more strict limits to the meteorological fields according to the latitude and time of year of the observation, used to flag wind speed (FF), temperature (T), dew point temperature (Td), Pressure at station level (</a:t>
            </a:r>
            <a:r>
              <a:rPr kumimoji="0" lang="en-US" sz="1600" b="0" i="0" u="none" strike="noStrike" cap="none" normalizeH="0" baseline="0" dirty="0" err="1">
                <a:ln>
                  <a:noFill/>
                </a:ln>
                <a:solidFill>
                  <a:schemeClr val="tx1"/>
                </a:solidFill>
                <a:effectLst/>
                <a:latin typeface="+mn-lt"/>
                <a:ea typeface="SimSun" pitchFamily="2" charset="-122"/>
                <a:cs typeface="Times New Roman" pitchFamily="18" charset="0"/>
              </a:rPr>
              <a:t>Pstation</a:t>
            </a:r>
            <a:r>
              <a:rPr kumimoji="0" lang="en-US" sz="1600" b="0" i="0" u="none" strike="noStrike" cap="none" normalizeH="0" baseline="0" dirty="0">
                <a:ln>
                  <a:noFill/>
                </a:ln>
                <a:solidFill>
                  <a:schemeClr val="tx1"/>
                </a:solidFill>
                <a:effectLst/>
                <a:latin typeface="+mn-lt"/>
                <a:ea typeface="SimSun" pitchFamily="2" charset="-122"/>
                <a:cs typeface="Times New Roman" pitchFamily="18" charset="0"/>
              </a:rPr>
              <a:t>), Mean Sea Level pressure (</a:t>
            </a:r>
            <a:r>
              <a:rPr kumimoji="0" lang="en-US" sz="1600" b="0" i="0" u="none" strike="noStrike" cap="none" normalizeH="0" baseline="0" dirty="0" err="1">
                <a:ln>
                  <a:noFill/>
                </a:ln>
                <a:solidFill>
                  <a:schemeClr val="tx1"/>
                </a:solidFill>
                <a:effectLst/>
                <a:latin typeface="+mn-lt"/>
                <a:ea typeface="SimSun" pitchFamily="2" charset="-122"/>
                <a:cs typeface="Times New Roman" pitchFamily="18" charset="0"/>
              </a:rPr>
              <a:t>Pmsl</a:t>
            </a:r>
            <a:r>
              <a:rPr kumimoji="0" lang="en-US" sz="1600" b="0" i="0" u="none" strike="noStrike" cap="none" normalizeH="0" baseline="0" dirty="0">
                <a:ln>
                  <a:noFill/>
                </a:ln>
                <a:solidFill>
                  <a:schemeClr val="tx1"/>
                </a:solidFill>
                <a:effectLst/>
                <a:latin typeface="+mn-lt"/>
                <a:ea typeface="SimSun" pitchFamily="2" charset="-122"/>
                <a:cs typeface="Times New Roman" pitchFamily="18" charset="0"/>
              </a:rPr>
              <a:t>), pressure trend (</a:t>
            </a:r>
            <a:r>
              <a:rPr kumimoji="0" lang="en-US" sz="1600" b="0" i="0" u="none" strike="noStrike" cap="none" normalizeH="0" baseline="0" dirty="0" err="1">
                <a:ln>
                  <a:noFill/>
                </a:ln>
                <a:solidFill>
                  <a:schemeClr val="tx1"/>
                </a:solidFill>
                <a:effectLst/>
                <a:latin typeface="+mn-lt"/>
                <a:ea typeface="SimSun" pitchFamily="2" charset="-122"/>
                <a:cs typeface="Times New Roman" pitchFamily="18" charset="0"/>
              </a:rPr>
              <a:t>ppp</a:t>
            </a:r>
            <a:r>
              <a:rPr kumimoji="0" lang="en-US" sz="1600" b="0" i="0" u="none" strike="noStrike" cap="none" normalizeH="0" baseline="0" dirty="0">
                <a:ln>
                  <a:noFill/>
                </a:ln>
                <a:solidFill>
                  <a:schemeClr val="tx1"/>
                </a:solidFill>
                <a:effectLst/>
                <a:latin typeface="+mn-lt"/>
                <a:ea typeface="SimSun" pitchFamily="2" charset="-122"/>
                <a:cs typeface="Times New Roman" pitchFamily="18" charset="0"/>
              </a:rPr>
              <a:t>).</a:t>
            </a:r>
            <a:endParaRPr kumimoji="0" lang="pt-PT" sz="1600" b="0" i="0" u="none" strike="noStrike" cap="none" normalizeH="0" baseline="0" dirty="0">
              <a:ln>
                <a:noFill/>
              </a:ln>
              <a:solidFill>
                <a:schemeClr val="tx1"/>
              </a:solidFill>
              <a:effectLst/>
              <a:latin typeface="+mn-lt"/>
              <a:cs typeface="Arial" pitchFamily="34" charset="0"/>
            </a:endParaRPr>
          </a:p>
        </p:txBody>
      </p:sp>
      <p:graphicFrame>
        <p:nvGraphicFramePr>
          <p:cNvPr id="14" name="Table 13"/>
          <p:cNvGraphicFramePr>
            <a:graphicFrameLocks noGrp="1"/>
          </p:cNvGraphicFramePr>
          <p:nvPr>
            <p:extLst>
              <p:ext uri="{D42A27DB-BD31-4B8C-83A1-F6EECF244321}">
                <p14:modId xmlns:p14="http://schemas.microsoft.com/office/powerpoint/2010/main" xmlns="" val="3202718462"/>
              </p:ext>
            </p:extLst>
          </p:nvPr>
        </p:nvGraphicFramePr>
        <p:xfrm>
          <a:off x="107504" y="2391846"/>
          <a:ext cx="8856989" cy="2953554"/>
        </p:xfrm>
        <a:graphic>
          <a:graphicData uri="http://schemas.openxmlformats.org/drawingml/2006/table">
            <a:tbl>
              <a:tblPr/>
              <a:tblGrid>
                <a:gridCol w="1233252">
                  <a:extLst>
                    <a:ext uri="{9D8B030D-6E8A-4147-A177-3AD203B41FA5}">
                      <a16:colId xmlns:a16="http://schemas.microsoft.com/office/drawing/2014/main" xmlns="" val="20000"/>
                    </a:ext>
                  </a:extLst>
                </a:gridCol>
                <a:gridCol w="637203">
                  <a:extLst>
                    <a:ext uri="{9D8B030D-6E8A-4147-A177-3AD203B41FA5}">
                      <a16:colId xmlns:a16="http://schemas.microsoft.com/office/drawing/2014/main" xmlns="" val="20001"/>
                    </a:ext>
                  </a:extLst>
                </a:gridCol>
                <a:gridCol w="634974">
                  <a:extLst>
                    <a:ext uri="{9D8B030D-6E8A-4147-A177-3AD203B41FA5}">
                      <a16:colId xmlns:a16="http://schemas.microsoft.com/office/drawing/2014/main" xmlns="" val="20002"/>
                    </a:ext>
                  </a:extLst>
                </a:gridCol>
                <a:gridCol w="634974">
                  <a:extLst>
                    <a:ext uri="{9D8B030D-6E8A-4147-A177-3AD203B41FA5}">
                      <a16:colId xmlns:a16="http://schemas.microsoft.com/office/drawing/2014/main" xmlns="" val="20003"/>
                    </a:ext>
                  </a:extLst>
                </a:gridCol>
                <a:gridCol w="634974">
                  <a:extLst>
                    <a:ext uri="{9D8B030D-6E8A-4147-A177-3AD203B41FA5}">
                      <a16:colId xmlns:a16="http://schemas.microsoft.com/office/drawing/2014/main" xmlns="" val="20004"/>
                    </a:ext>
                  </a:extLst>
                </a:gridCol>
                <a:gridCol w="599599">
                  <a:extLst>
                    <a:ext uri="{9D8B030D-6E8A-4147-A177-3AD203B41FA5}">
                      <a16:colId xmlns:a16="http://schemas.microsoft.com/office/drawing/2014/main" xmlns="" val="20005"/>
                    </a:ext>
                  </a:extLst>
                </a:gridCol>
                <a:gridCol w="634974">
                  <a:extLst>
                    <a:ext uri="{9D8B030D-6E8A-4147-A177-3AD203B41FA5}">
                      <a16:colId xmlns:a16="http://schemas.microsoft.com/office/drawing/2014/main" xmlns="" val="20006"/>
                    </a:ext>
                  </a:extLst>
                </a:gridCol>
                <a:gridCol w="634974">
                  <a:extLst>
                    <a:ext uri="{9D8B030D-6E8A-4147-A177-3AD203B41FA5}">
                      <a16:colId xmlns:a16="http://schemas.microsoft.com/office/drawing/2014/main" xmlns="" val="20007"/>
                    </a:ext>
                  </a:extLst>
                </a:gridCol>
                <a:gridCol w="634974">
                  <a:extLst>
                    <a:ext uri="{9D8B030D-6E8A-4147-A177-3AD203B41FA5}">
                      <a16:colId xmlns:a16="http://schemas.microsoft.com/office/drawing/2014/main" xmlns="" val="20008"/>
                    </a:ext>
                  </a:extLst>
                </a:gridCol>
                <a:gridCol w="599599">
                  <a:extLst>
                    <a:ext uri="{9D8B030D-6E8A-4147-A177-3AD203B41FA5}">
                      <a16:colId xmlns:a16="http://schemas.microsoft.com/office/drawing/2014/main" xmlns="" val="20009"/>
                    </a:ext>
                  </a:extLst>
                </a:gridCol>
                <a:gridCol w="634974">
                  <a:extLst>
                    <a:ext uri="{9D8B030D-6E8A-4147-A177-3AD203B41FA5}">
                      <a16:colId xmlns:a16="http://schemas.microsoft.com/office/drawing/2014/main" xmlns="" val="20010"/>
                    </a:ext>
                  </a:extLst>
                </a:gridCol>
                <a:gridCol w="671259">
                  <a:extLst>
                    <a:ext uri="{9D8B030D-6E8A-4147-A177-3AD203B41FA5}">
                      <a16:colId xmlns:a16="http://schemas.microsoft.com/office/drawing/2014/main" xmlns="" val="20011"/>
                    </a:ext>
                  </a:extLst>
                </a:gridCol>
                <a:gridCol w="671259">
                  <a:extLst>
                    <a:ext uri="{9D8B030D-6E8A-4147-A177-3AD203B41FA5}">
                      <a16:colId xmlns:a16="http://schemas.microsoft.com/office/drawing/2014/main" xmlns="" val="20012"/>
                    </a:ext>
                  </a:extLst>
                </a:gridCol>
              </a:tblGrid>
              <a:tr h="218578">
                <a:tc rowSpan="2">
                  <a:txBody>
                    <a:bodyPr/>
                    <a:lstStyle/>
                    <a:p>
                      <a:pPr marL="457200" algn="just">
                        <a:spcAft>
                          <a:spcPts val="0"/>
                        </a:spcAft>
                      </a:pPr>
                      <a:endParaRPr lang="en-GB" sz="900" kern="50" dirty="0">
                        <a:latin typeface="Times New Roman"/>
                        <a:ea typeface="SimSun"/>
                        <a:cs typeface="Mangal"/>
                      </a:endParaRPr>
                    </a:p>
                  </a:txBody>
                  <a:tcPr marL="34731" marR="347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gridSpan="4">
                  <a:txBody>
                    <a:bodyPr/>
                    <a:lstStyle/>
                    <a:p>
                      <a:pPr marL="0" algn="ctr">
                        <a:spcAft>
                          <a:spcPts val="0"/>
                        </a:spcAft>
                      </a:pPr>
                      <a:r>
                        <a:rPr lang="en-US" sz="1600" kern="50" dirty="0">
                          <a:latin typeface="Times New Roman"/>
                          <a:ea typeface="SimSun"/>
                          <a:cs typeface="Times New Roman"/>
                        </a:rPr>
                        <a:t>W - Winter</a:t>
                      </a:r>
                      <a:endParaRPr lang="pt-PT" sz="1600" kern="50" dirty="0">
                        <a:latin typeface="Times New Roman"/>
                        <a:ea typeface="SimSun"/>
                        <a:cs typeface="Mang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pt-PT"/>
                    </a:p>
                  </a:txBody>
                  <a:tcPr/>
                </a:tc>
                <a:tc hMerge="1">
                  <a:txBody>
                    <a:bodyPr/>
                    <a:lstStyle/>
                    <a:p>
                      <a:endParaRPr lang="pt-PT"/>
                    </a:p>
                  </a:txBody>
                  <a:tcPr/>
                </a:tc>
                <a:tc hMerge="1">
                  <a:txBody>
                    <a:bodyPr/>
                    <a:lstStyle/>
                    <a:p>
                      <a:endParaRPr lang="pt-PT"/>
                    </a:p>
                  </a:txBody>
                  <a:tcPr/>
                </a:tc>
                <a:tc gridSpan="4">
                  <a:txBody>
                    <a:bodyPr/>
                    <a:lstStyle/>
                    <a:p>
                      <a:pPr marL="0" algn="ctr">
                        <a:spcAft>
                          <a:spcPts val="0"/>
                        </a:spcAft>
                      </a:pPr>
                      <a:r>
                        <a:rPr lang="en-US" sz="1600" kern="50" dirty="0">
                          <a:latin typeface="Times New Roman"/>
                          <a:ea typeface="SimSun"/>
                          <a:cs typeface="Times New Roman"/>
                        </a:rPr>
                        <a:t>S - Summer</a:t>
                      </a:r>
                      <a:endParaRPr lang="pt-PT" sz="1600" kern="50" dirty="0">
                        <a:latin typeface="Times New Roman"/>
                        <a:ea typeface="SimSun"/>
                        <a:cs typeface="Mangal"/>
                      </a:endParaRPr>
                    </a:p>
                  </a:txBody>
                  <a:tcPr marL="34731" marR="347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pt-PT"/>
                    </a:p>
                  </a:txBody>
                  <a:tcPr/>
                </a:tc>
                <a:tc hMerge="1">
                  <a:txBody>
                    <a:bodyPr/>
                    <a:lstStyle/>
                    <a:p>
                      <a:endParaRPr lang="pt-PT"/>
                    </a:p>
                  </a:txBody>
                  <a:tcPr/>
                </a:tc>
                <a:tc hMerge="1">
                  <a:txBody>
                    <a:bodyPr/>
                    <a:lstStyle/>
                    <a:p>
                      <a:endParaRPr lang="pt-PT"/>
                    </a:p>
                  </a:txBody>
                  <a:tcPr/>
                </a:tc>
                <a:tc gridSpan="4">
                  <a:txBody>
                    <a:bodyPr/>
                    <a:lstStyle/>
                    <a:p>
                      <a:pPr marL="0" algn="ctr">
                        <a:spcAft>
                          <a:spcPts val="0"/>
                        </a:spcAft>
                      </a:pPr>
                      <a:r>
                        <a:rPr lang="en-US" sz="1600" kern="50" dirty="0">
                          <a:latin typeface="Times New Roman"/>
                          <a:ea typeface="SimSun"/>
                          <a:cs typeface="Times New Roman"/>
                        </a:rPr>
                        <a:t>Y - Year</a:t>
                      </a:r>
                      <a:endParaRPr lang="pt-PT" sz="1600" kern="50" dirty="0">
                        <a:latin typeface="Times New Roman"/>
                        <a:ea typeface="SimSun"/>
                        <a:cs typeface="Mangal"/>
                      </a:endParaRPr>
                    </a:p>
                  </a:txBody>
                  <a:tcPr marL="34731" marR="347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pt-PT"/>
                    </a:p>
                  </a:txBody>
                  <a:tcPr/>
                </a:tc>
                <a:tc hMerge="1">
                  <a:txBody>
                    <a:bodyPr/>
                    <a:lstStyle/>
                    <a:p>
                      <a:endParaRPr lang="pt-PT"/>
                    </a:p>
                  </a:txBody>
                  <a:tcPr/>
                </a:tc>
                <a:tc hMerge="1">
                  <a:txBody>
                    <a:bodyPr/>
                    <a:lstStyle/>
                    <a:p>
                      <a:endParaRPr lang="pt-PT"/>
                    </a:p>
                  </a:txBody>
                  <a:tcPr/>
                </a:tc>
                <a:extLst>
                  <a:ext uri="{0D108BD9-81ED-4DB2-BD59-A6C34878D82A}">
                    <a16:rowId xmlns:a16="http://schemas.microsoft.com/office/drawing/2014/main" xmlns="" val="10000"/>
                  </a:ext>
                </a:extLst>
              </a:tr>
              <a:tr h="370339">
                <a:tc vMerge="1">
                  <a:txBody>
                    <a:bodyPr/>
                    <a:lstStyle/>
                    <a:p>
                      <a:endParaRPr lang="pt-PT"/>
                    </a:p>
                  </a:txBody>
                  <a:tcPr/>
                </a:tc>
                <a:tc>
                  <a:txBody>
                    <a:bodyPr/>
                    <a:lstStyle/>
                    <a:p>
                      <a:pPr marL="0" algn="ctr">
                        <a:spcAft>
                          <a:spcPts val="0"/>
                        </a:spcAft>
                      </a:pPr>
                      <a:r>
                        <a:rPr lang="en-US" sz="1600" kern="50" dirty="0">
                          <a:latin typeface="Times New Roman"/>
                          <a:ea typeface="SimSun"/>
                          <a:cs typeface="Times New Roman"/>
                        </a:rPr>
                        <a:t>Min2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a:spcAft>
                          <a:spcPts val="0"/>
                        </a:spcAft>
                      </a:pPr>
                      <a:r>
                        <a:rPr lang="en-US" sz="1600" kern="50" dirty="0">
                          <a:latin typeface="Times New Roman"/>
                          <a:ea typeface="SimSun"/>
                          <a:cs typeface="Times New Roman"/>
                        </a:rPr>
                        <a:t>Min1</a:t>
                      </a:r>
                      <a:endParaRPr lang="pt-PT" sz="1600" kern="50" dirty="0">
                        <a:latin typeface="Times New Roman"/>
                        <a:ea typeface="SimSun"/>
                        <a:cs typeface="Mangal"/>
                      </a:endParaRPr>
                    </a:p>
                  </a:txBody>
                  <a:tcPr marL="34731" marR="347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a:spcAft>
                          <a:spcPts val="0"/>
                        </a:spcAft>
                      </a:pPr>
                      <a:r>
                        <a:rPr lang="en-US" sz="1600" kern="50" dirty="0">
                          <a:latin typeface="Times New Roman"/>
                          <a:ea typeface="SimSun"/>
                          <a:cs typeface="Times New Roman"/>
                        </a:rPr>
                        <a:t>Max1</a:t>
                      </a:r>
                      <a:endParaRPr lang="pt-PT" sz="1600" kern="50" dirty="0">
                        <a:latin typeface="Times New Roman"/>
                        <a:ea typeface="SimSun"/>
                        <a:cs typeface="Mangal"/>
                      </a:endParaRPr>
                    </a:p>
                  </a:txBody>
                  <a:tcPr marL="34731" marR="347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a:spcAft>
                          <a:spcPts val="0"/>
                        </a:spcAft>
                      </a:pPr>
                      <a:r>
                        <a:rPr lang="en-US" sz="1600" kern="50" dirty="0">
                          <a:latin typeface="Times New Roman"/>
                          <a:ea typeface="SimSun"/>
                          <a:cs typeface="Times New Roman"/>
                        </a:rPr>
                        <a:t>Max2</a:t>
                      </a:r>
                      <a:endParaRPr lang="pt-PT" sz="1600" kern="50" dirty="0">
                        <a:latin typeface="Times New Roman"/>
                        <a:ea typeface="SimSun"/>
                        <a:cs typeface="Mangal"/>
                      </a:endParaRPr>
                    </a:p>
                  </a:txBody>
                  <a:tcPr marL="34731" marR="347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a:spcAft>
                          <a:spcPts val="0"/>
                        </a:spcAft>
                      </a:pPr>
                      <a:r>
                        <a:rPr lang="en-US" sz="1600" kern="50" dirty="0">
                          <a:latin typeface="Times New Roman"/>
                          <a:ea typeface="SimSun"/>
                          <a:cs typeface="Times New Roman"/>
                        </a:rPr>
                        <a:t>Min2</a:t>
                      </a:r>
                      <a:endParaRPr lang="pt-PT" sz="1600" kern="50" dirty="0">
                        <a:latin typeface="Times New Roman"/>
                        <a:ea typeface="SimSun"/>
                        <a:cs typeface="Mangal"/>
                      </a:endParaRPr>
                    </a:p>
                  </a:txBody>
                  <a:tcPr marL="34731" marR="347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a:spcAft>
                          <a:spcPts val="0"/>
                        </a:spcAft>
                      </a:pPr>
                      <a:r>
                        <a:rPr lang="en-US" sz="1600" kern="50" dirty="0">
                          <a:latin typeface="Times New Roman"/>
                          <a:ea typeface="SimSun"/>
                          <a:cs typeface="Times New Roman"/>
                        </a:rPr>
                        <a:t>Min1</a:t>
                      </a:r>
                      <a:endParaRPr lang="pt-PT" sz="1600" kern="50" dirty="0">
                        <a:latin typeface="Times New Roman"/>
                        <a:ea typeface="SimSun"/>
                        <a:cs typeface="Mangal"/>
                      </a:endParaRPr>
                    </a:p>
                  </a:txBody>
                  <a:tcPr marL="34731" marR="347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a:spcAft>
                          <a:spcPts val="0"/>
                        </a:spcAft>
                      </a:pPr>
                      <a:r>
                        <a:rPr lang="en-US" sz="1600" kern="50" dirty="0">
                          <a:latin typeface="Times New Roman"/>
                          <a:ea typeface="SimSun"/>
                          <a:cs typeface="Times New Roman"/>
                        </a:rPr>
                        <a:t>Max1</a:t>
                      </a:r>
                      <a:endParaRPr lang="pt-PT" sz="1600" kern="50" dirty="0">
                        <a:latin typeface="Times New Roman"/>
                        <a:ea typeface="SimSun"/>
                        <a:cs typeface="Mangal"/>
                      </a:endParaRPr>
                    </a:p>
                  </a:txBody>
                  <a:tcPr marL="34731" marR="347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a:spcAft>
                          <a:spcPts val="0"/>
                        </a:spcAft>
                      </a:pPr>
                      <a:r>
                        <a:rPr lang="en-US" sz="1600" kern="50" dirty="0">
                          <a:latin typeface="Times New Roman"/>
                          <a:ea typeface="SimSun"/>
                          <a:cs typeface="Times New Roman"/>
                        </a:rPr>
                        <a:t>Max2</a:t>
                      </a:r>
                      <a:endParaRPr lang="pt-PT" sz="1600" kern="50" dirty="0">
                        <a:latin typeface="Times New Roman"/>
                        <a:ea typeface="SimSun"/>
                        <a:cs typeface="Mangal"/>
                      </a:endParaRPr>
                    </a:p>
                  </a:txBody>
                  <a:tcPr marL="34731" marR="347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a:spcAft>
                          <a:spcPts val="0"/>
                        </a:spcAft>
                      </a:pPr>
                      <a:r>
                        <a:rPr lang="en-US" sz="1600" kern="50" dirty="0">
                          <a:latin typeface="Times New Roman"/>
                          <a:ea typeface="SimSun"/>
                          <a:cs typeface="Times New Roman"/>
                        </a:rPr>
                        <a:t>Min2</a:t>
                      </a:r>
                      <a:endParaRPr lang="pt-PT" sz="1600" kern="50" dirty="0">
                        <a:latin typeface="Times New Roman"/>
                        <a:ea typeface="SimSun"/>
                        <a:cs typeface="Mangal"/>
                      </a:endParaRPr>
                    </a:p>
                  </a:txBody>
                  <a:tcPr marL="34731" marR="347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a:spcAft>
                          <a:spcPts val="0"/>
                        </a:spcAft>
                      </a:pPr>
                      <a:r>
                        <a:rPr lang="en-US" sz="1600" kern="50" dirty="0">
                          <a:latin typeface="Times New Roman"/>
                          <a:ea typeface="SimSun"/>
                          <a:cs typeface="Times New Roman"/>
                        </a:rPr>
                        <a:t>Min1</a:t>
                      </a:r>
                      <a:endParaRPr lang="pt-PT" sz="1600" kern="50" dirty="0">
                        <a:latin typeface="Times New Roman"/>
                        <a:ea typeface="SimSun"/>
                        <a:cs typeface="Mangal"/>
                      </a:endParaRPr>
                    </a:p>
                  </a:txBody>
                  <a:tcPr marL="34731" marR="347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a:spcAft>
                          <a:spcPts val="0"/>
                        </a:spcAft>
                      </a:pPr>
                      <a:r>
                        <a:rPr lang="en-US" sz="1600" kern="50" dirty="0">
                          <a:latin typeface="Times New Roman"/>
                          <a:ea typeface="SimSun"/>
                          <a:cs typeface="Times New Roman"/>
                        </a:rPr>
                        <a:t>Max1</a:t>
                      </a:r>
                      <a:endParaRPr lang="pt-PT" sz="1600" kern="50" dirty="0">
                        <a:latin typeface="Times New Roman"/>
                        <a:ea typeface="SimSun"/>
                        <a:cs typeface="Mangal"/>
                      </a:endParaRPr>
                    </a:p>
                  </a:txBody>
                  <a:tcPr marL="34731" marR="347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a:spcAft>
                          <a:spcPts val="0"/>
                        </a:spcAft>
                      </a:pPr>
                      <a:r>
                        <a:rPr lang="en-US" sz="1600" kern="50" dirty="0">
                          <a:latin typeface="Times New Roman"/>
                          <a:ea typeface="SimSun"/>
                          <a:cs typeface="Times New Roman"/>
                        </a:rPr>
                        <a:t>Max2</a:t>
                      </a:r>
                      <a:endParaRPr lang="pt-PT" sz="1600" kern="50" dirty="0">
                        <a:latin typeface="Times New Roman"/>
                        <a:ea typeface="SimSun"/>
                        <a:cs typeface="Mangal"/>
                      </a:endParaRPr>
                    </a:p>
                  </a:txBody>
                  <a:tcPr marL="34731" marR="347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1"/>
                  </a:ext>
                </a:extLst>
              </a:tr>
              <a:tr h="370339">
                <a:tc>
                  <a:txBody>
                    <a:bodyPr/>
                    <a:lstStyle/>
                    <a:p>
                      <a:pPr marL="0" algn="ctr">
                        <a:spcAft>
                          <a:spcPts val="0"/>
                        </a:spcAft>
                      </a:pPr>
                      <a:r>
                        <a:rPr lang="en-US" sz="1600" kern="50" dirty="0">
                          <a:latin typeface="Times New Roman"/>
                          <a:ea typeface="SimSun"/>
                          <a:cs typeface="Times New Roman"/>
                        </a:rPr>
                        <a:t>FF (ms</a:t>
                      </a:r>
                      <a:r>
                        <a:rPr lang="en-US" sz="1600" kern="50" baseline="30000" dirty="0">
                          <a:latin typeface="Times New Roman"/>
                          <a:ea typeface="SimSun"/>
                          <a:cs typeface="Times New Roman"/>
                        </a:rPr>
                        <a:t>-1</a:t>
                      </a:r>
                      <a:r>
                        <a:rPr lang="en-US" sz="1600" kern="50" dirty="0">
                          <a:latin typeface="Times New Roman"/>
                          <a:ea typeface="SimSun"/>
                          <a:cs typeface="Times New Roman"/>
                        </a:rPr>
                        <a:t>)</a:t>
                      </a:r>
                      <a:endParaRPr lang="pt-PT" sz="1600" kern="50" dirty="0">
                        <a:latin typeface="Times New Roman"/>
                        <a:ea typeface="SimSun"/>
                        <a:cs typeface="Mangal"/>
                      </a:endParaRPr>
                    </a:p>
                  </a:txBody>
                  <a:tcPr marL="34731" marR="347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a:spcAft>
                          <a:spcPts val="0"/>
                        </a:spcAft>
                      </a:pPr>
                      <a:r>
                        <a:rPr lang="en-US" sz="1600" kern="50" dirty="0">
                          <a:latin typeface="Times New Roman"/>
                          <a:ea typeface="SimSun"/>
                          <a:cs typeface="Times New Roman"/>
                        </a:rPr>
                        <a:t>-</a:t>
                      </a:r>
                      <a:endParaRPr lang="pt-PT" sz="1600" kern="50" dirty="0">
                        <a:latin typeface="Times New Roman"/>
                        <a:ea typeface="SimSun"/>
                        <a:cs typeface="Mangal"/>
                      </a:endParaRPr>
                    </a:p>
                  </a:txBody>
                  <a:tcPr marL="34731" marR="347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a:spcAft>
                          <a:spcPts val="0"/>
                        </a:spcAft>
                      </a:pPr>
                      <a:r>
                        <a:rPr lang="en-US" sz="1600" kern="50" dirty="0">
                          <a:latin typeface="Times New Roman"/>
                          <a:ea typeface="SimSun"/>
                          <a:cs typeface="Times New Roman"/>
                        </a:rPr>
                        <a:t>-</a:t>
                      </a:r>
                      <a:endParaRPr lang="pt-PT" sz="1600" kern="50" dirty="0">
                        <a:latin typeface="Times New Roman"/>
                        <a:ea typeface="SimSun"/>
                        <a:cs typeface="Mangal"/>
                      </a:endParaRPr>
                    </a:p>
                  </a:txBody>
                  <a:tcPr marL="34731" marR="347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a:spcAft>
                          <a:spcPts val="0"/>
                        </a:spcAft>
                      </a:pPr>
                      <a:r>
                        <a:rPr lang="en-US" sz="1600" kern="50" dirty="0">
                          <a:latin typeface="Times New Roman"/>
                          <a:ea typeface="SimSun"/>
                          <a:cs typeface="Times New Roman"/>
                        </a:rPr>
                        <a:t>60</a:t>
                      </a:r>
                      <a:endParaRPr lang="pt-PT" sz="1600" kern="50" dirty="0">
                        <a:latin typeface="Times New Roman"/>
                        <a:ea typeface="SimSun"/>
                        <a:cs typeface="Mangal"/>
                      </a:endParaRPr>
                    </a:p>
                  </a:txBody>
                  <a:tcPr marL="34731" marR="347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a:spcAft>
                          <a:spcPts val="0"/>
                        </a:spcAft>
                      </a:pPr>
                      <a:r>
                        <a:rPr lang="en-US" sz="1600" kern="50" dirty="0">
                          <a:latin typeface="Times New Roman"/>
                          <a:ea typeface="SimSun"/>
                          <a:cs typeface="Times New Roman"/>
                        </a:rPr>
                        <a:t>125</a:t>
                      </a:r>
                      <a:endParaRPr lang="pt-PT" sz="1600" kern="50" dirty="0">
                        <a:latin typeface="Times New Roman"/>
                        <a:ea typeface="SimSun"/>
                        <a:cs typeface="Mangal"/>
                      </a:endParaRPr>
                    </a:p>
                  </a:txBody>
                  <a:tcPr marL="34731" marR="347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a:spcAft>
                          <a:spcPts val="0"/>
                        </a:spcAft>
                      </a:pPr>
                      <a:r>
                        <a:rPr lang="en-US" sz="1600" kern="50" dirty="0">
                          <a:latin typeface="Times New Roman"/>
                          <a:ea typeface="SimSun"/>
                          <a:cs typeface="Times New Roman"/>
                        </a:rPr>
                        <a:t>-</a:t>
                      </a:r>
                      <a:endParaRPr lang="pt-PT" sz="1600" kern="50" dirty="0">
                        <a:latin typeface="Times New Roman"/>
                        <a:ea typeface="SimSun"/>
                        <a:cs typeface="Mangal"/>
                      </a:endParaRPr>
                    </a:p>
                  </a:txBody>
                  <a:tcPr marL="34731" marR="347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a:spcAft>
                          <a:spcPts val="0"/>
                        </a:spcAft>
                      </a:pPr>
                      <a:r>
                        <a:rPr lang="en-US" sz="1600" kern="50" dirty="0">
                          <a:latin typeface="Times New Roman"/>
                          <a:ea typeface="SimSun"/>
                          <a:cs typeface="Times New Roman"/>
                        </a:rPr>
                        <a:t>-</a:t>
                      </a:r>
                      <a:endParaRPr lang="pt-PT" sz="1600" kern="50" dirty="0">
                        <a:latin typeface="Times New Roman"/>
                        <a:ea typeface="SimSun"/>
                        <a:cs typeface="Mangal"/>
                      </a:endParaRPr>
                    </a:p>
                  </a:txBody>
                  <a:tcPr marL="34731" marR="347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a:spcAft>
                          <a:spcPts val="0"/>
                        </a:spcAft>
                      </a:pPr>
                      <a:r>
                        <a:rPr lang="en-US" sz="1600" kern="50" dirty="0">
                          <a:latin typeface="Times New Roman"/>
                          <a:ea typeface="SimSun"/>
                          <a:cs typeface="Times New Roman"/>
                        </a:rPr>
                        <a:t>90</a:t>
                      </a:r>
                      <a:endParaRPr lang="pt-PT" sz="1600" kern="50" dirty="0">
                        <a:latin typeface="Times New Roman"/>
                        <a:ea typeface="SimSun"/>
                        <a:cs typeface="Mangal"/>
                      </a:endParaRPr>
                    </a:p>
                  </a:txBody>
                  <a:tcPr marL="34731" marR="347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a:spcAft>
                          <a:spcPts val="0"/>
                        </a:spcAft>
                      </a:pPr>
                      <a:r>
                        <a:rPr lang="en-US" sz="1600" kern="50">
                          <a:latin typeface="Times New Roman"/>
                          <a:ea typeface="SimSun"/>
                          <a:cs typeface="Times New Roman"/>
                        </a:rPr>
                        <a:t>150</a:t>
                      </a:r>
                      <a:endParaRPr lang="pt-PT" sz="1600" kern="50">
                        <a:latin typeface="Times New Roman"/>
                        <a:ea typeface="SimSun"/>
                        <a:cs typeface="Mangal"/>
                      </a:endParaRPr>
                    </a:p>
                  </a:txBody>
                  <a:tcPr marL="34731" marR="347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a:spcAft>
                          <a:spcPts val="0"/>
                        </a:spcAft>
                      </a:pPr>
                      <a:r>
                        <a:rPr lang="en-US" sz="1600" kern="50">
                          <a:latin typeface="Times New Roman"/>
                          <a:ea typeface="SimSun"/>
                          <a:cs typeface="Times New Roman"/>
                        </a:rPr>
                        <a:t>-</a:t>
                      </a:r>
                      <a:endParaRPr lang="pt-PT" sz="1600" kern="50">
                        <a:latin typeface="Times New Roman"/>
                        <a:ea typeface="SimSun"/>
                        <a:cs typeface="Mangal"/>
                      </a:endParaRPr>
                    </a:p>
                  </a:txBody>
                  <a:tcPr marL="34731" marR="347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a:spcAft>
                          <a:spcPts val="0"/>
                        </a:spcAft>
                      </a:pPr>
                      <a:r>
                        <a:rPr lang="en-US" sz="1600" kern="50">
                          <a:latin typeface="Times New Roman"/>
                          <a:ea typeface="SimSun"/>
                          <a:cs typeface="Times New Roman"/>
                        </a:rPr>
                        <a:t>-</a:t>
                      </a:r>
                      <a:endParaRPr lang="pt-PT" sz="1600" kern="50">
                        <a:latin typeface="Times New Roman"/>
                        <a:ea typeface="SimSun"/>
                        <a:cs typeface="Mangal"/>
                      </a:endParaRPr>
                    </a:p>
                  </a:txBody>
                  <a:tcPr marL="34731" marR="347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a:spcAft>
                          <a:spcPts val="0"/>
                        </a:spcAft>
                      </a:pPr>
                      <a:r>
                        <a:rPr lang="en-US" sz="1600" kern="50">
                          <a:latin typeface="Times New Roman"/>
                          <a:ea typeface="SimSun"/>
                          <a:cs typeface="Times New Roman"/>
                        </a:rPr>
                        <a:t>-</a:t>
                      </a:r>
                      <a:endParaRPr lang="pt-PT" sz="1600" kern="50">
                        <a:latin typeface="Times New Roman"/>
                        <a:ea typeface="SimSun"/>
                        <a:cs typeface="Mangal"/>
                      </a:endParaRPr>
                    </a:p>
                  </a:txBody>
                  <a:tcPr marL="34731" marR="347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a:spcAft>
                          <a:spcPts val="0"/>
                        </a:spcAft>
                      </a:pPr>
                      <a:r>
                        <a:rPr lang="en-US" sz="1600" kern="50" dirty="0">
                          <a:latin typeface="Times New Roman"/>
                          <a:ea typeface="SimSun"/>
                          <a:cs typeface="Times New Roman"/>
                        </a:rPr>
                        <a:t>-</a:t>
                      </a:r>
                      <a:endParaRPr lang="pt-PT" sz="1600" kern="50" dirty="0">
                        <a:latin typeface="Times New Roman"/>
                        <a:ea typeface="SimSun"/>
                        <a:cs typeface="Mangal"/>
                      </a:endParaRPr>
                    </a:p>
                  </a:txBody>
                  <a:tcPr marL="34731" marR="347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2"/>
                  </a:ext>
                </a:extLst>
              </a:tr>
              <a:tr h="370339">
                <a:tc>
                  <a:txBody>
                    <a:bodyPr/>
                    <a:lstStyle/>
                    <a:p>
                      <a:pPr marL="0" algn="ctr">
                        <a:spcAft>
                          <a:spcPts val="0"/>
                        </a:spcAft>
                      </a:pPr>
                      <a:r>
                        <a:rPr lang="en-US" sz="1600" kern="50" dirty="0">
                          <a:latin typeface="Times New Roman"/>
                          <a:ea typeface="SimSun"/>
                          <a:cs typeface="Times New Roman"/>
                        </a:rPr>
                        <a:t>T  (ºC)</a:t>
                      </a:r>
                      <a:endParaRPr lang="pt-PT" sz="1600" kern="50" dirty="0">
                        <a:latin typeface="Times New Roman"/>
                        <a:ea typeface="SimSun"/>
                        <a:cs typeface="Mangal"/>
                      </a:endParaRPr>
                    </a:p>
                  </a:txBody>
                  <a:tcPr marL="34731" marR="347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a:spcAft>
                          <a:spcPts val="0"/>
                        </a:spcAft>
                      </a:pPr>
                      <a:r>
                        <a:rPr lang="en-US" sz="1600" kern="50" dirty="0">
                          <a:latin typeface="Times New Roman"/>
                          <a:ea typeface="SimSun"/>
                          <a:cs typeface="Times New Roman"/>
                        </a:rPr>
                        <a:t>-40</a:t>
                      </a:r>
                      <a:endParaRPr lang="pt-PT" sz="1600" kern="50" dirty="0">
                        <a:latin typeface="Times New Roman"/>
                        <a:ea typeface="SimSun"/>
                        <a:cs typeface="Mangal"/>
                      </a:endParaRPr>
                    </a:p>
                  </a:txBody>
                  <a:tcPr marL="34731" marR="347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a:spcAft>
                          <a:spcPts val="0"/>
                        </a:spcAft>
                      </a:pPr>
                      <a:r>
                        <a:rPr lang="en-US" sz="1600" kern="50" dirty="0">
                          <a:latin typeface="Times New Roman"/>
                          <a:ea typeface="SimSun"/>
                          <a:cs typeface="Times New Roman"/>
                        </a:rPr>
                        <a:t>-30</a:t>
                      </a:r>
                      <a:endParaRPr lang="pt-PT" sz="1600" kern="50" dirty="0">
                        <a:latin typeface="Times New Roman"/>
                        <a:ea typeface="SimSun"/>
                        <a:cs typeface="Mangal"/>
                      </a:endParaRPr>
                    </a:p>
                  </a:txBody>
                  <a:tcPr marL="34731" marR="347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a:spcAft>
                          <a:spcPts val="0"/>
                        </a:spcAft>
                      </a:pPr>
                      <a:r>
                        <a:rPr lang="en-US" sz="1600" kern="50" dirty="0">
                          <a:latin typeface="Times New Roman"/>
                          <a:ea typeface="SimSun"/>
                          <a:cs typeface="Times New Roman"/>
                        </a:rPr>
                        <a:t>50</a:t>
                      </a:r>
                      <a:endParaRPr lang="pt-PT" sz="1600" kern="50" dirty="0">
                        <a:latin typeface="Times New Roman"/>
                        <a:ea typeface="SimSun"/>
                        <a:cs typeface="Mangal"/>
                      </a:endParaRPr>
                    </a:p>
                  </a:txBody>
                  <a:tcPr marL="34731" marR="347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a:spcAft>
                          <a:spcPts val="0"/>
                        </a:spcAft>
                      </a:pPr>
                      <a:r>
                        <a:rPr lang="en-US" sz="1600" kern="50" dirty="0">
                          <a:latin typeface="Times New Roman"/>
                          <a:ea typeface="SimSun"/>
                          <a:cs typeface="Times New Roman"/>
                        </a:rPr>
                        <a:t>55</a:t>
                      </a:r>
                      <a:endParaRPr lang="pt-PT" sz="1600" kern="50" dirty="0">
                        <a:latin typeface="Times New Roman"/>
                        <a:ea typeface="SimSun"/>
                        <a:cs typeface="Mangal"/>
                      </a:endParaRPr>
                    </a:p>
                  </a:txBody>
                  <a:tcPr marL="34731" marR="347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a:spcAft>
                          <a:spcPts val="0"/>
                        </a:spcAft>
                      </a:pPr>
                      <a:r>
                        <a:rPr lang="en-US" sz="1600" kern="50" dirty="0">
                          <a:latin typeface="Times New Roman"/>
                          <a:ea typeface="SimSun"/>
                          <a:cs typeface="Times New Roman"/>
                        </a:rPr>
                        <a:t>-30</a:t>
                      </a:r>
                      <a:endParaRPr lang="pt-PT" sz="1600" kern="50" dirty="0">
                        <a:latin typeface="Times New Roman"/>
                        <a:ea typeface="SimSun"/>
                        <a:cs typeface="Mangal"/>
                      </a:endParaRPr>
                    </a:p>
                  </a:txBody>
                  <a:tcPr marL="34731" marR="347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a:spcAft>
                          <a:spcPts val="0"/>
                        </a:spcAft>
                      </a:pPr>
                      <a:r>
                        <a:rPr lang="en-US" sz="1600" kern="50" dirty="0">
                          <a:latin typeface="Times New Roman"/>
                          <a:ea typeface="SimSun"/>
                          <a:cs typeface="Times New Roman"/>
                        </a:rPr>
                        <a:t>-20</a:t>
                      </a:r>
                      <a:endParaRPr lang="pt-PT" sz="1600" kern="50" dirty="0">
                        <a:latin typeface="Times New Roman"/>
                        <a:ea typeface="SimSun"/>
                        <a:cs typeface="Mangal"/>
                      </a:endParaRPr>
                    </a:p>
                  </a:txBody>
                  <a:tcPr marL="34731" marR="347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a:spcAft>
                          <a:spcPts val="0"/>
                        </a:spcAft>
                      </a:pPr>
                      <a:r>
                        <a:rPr lang="en-US" sz="1600" kern="50" dirty="0">
                          <a:latin typeface="Times New Roman"/>
                          <a:ea typeface="SimSun"/>
                          <a:cs typeface="Times New Roman"/>
                        </a:rPr>
                        <a:t>50</a:t>
                      </a:r>
                      <a:endParaRPr lang="pt-PT" sz="1600" kern="50" dirty="0">
                        <a:latin typeface="Times New Roman"/>
                        <a:ea typeface="SimSun"/>
                        <a:cs typeface="Mangal"/>
                      </a:endParaRPr>
                    </a:p>
                  </a:txBody>
                  <a:tcPr marL="34731" marR="347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a:spcAft>
                          <a:spcPts val="0"/>
                        </a:spcAft>
                      </a:pPr>
                      <a:r>
                        <a:rPr lang="en-US" sz="1600" kern="50">
                          <a:latin typeface="Times New Roman"/>
                          <a:ea typeface="SimSun"/>
                          <a:cs typeface="Times New Roman"/>
                        </a:rPr>
                        <a:t>60</a:t>
                      </a:r>
                      <a:endParaRPr lang="pt-PT" sz="1600" kern="50">
                        <a:latin typeface="Times New Roman"/>
                        <a:ea typeface="SimSun"/>
                        <a:cs typeface="Mangal"/>
                      </a:endParaRPr>
                    </a:p>
                  </a:txBody>
                  <a:tcPr marL="34731" marR="347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a:spcAft>
                          <a:spcPts val="0"/>
                        </a:spcAft>
                      </a:pPr>
                      <a:r>
                        <a:rPr lang="en-US" sz="1600" kern="50">
                          <a:latin typeface="Times New Roman"/>
                          <a:ea typeface="SimSun"/>
                          <a:cs typeface="Times New Roman"/>
                        </a:rPr>
                        <a:t>-</a:t>
                      </a:r>
                      <a:endParaRPr lang="pt-PT" sz="1600" kern="50">
                        <a:latin typeface="Times New Roman"/>
                        <a:ea typeface="SimSun"/>
                        <a:cs typeface="Mangal"/>
                      </a:endParaRPr>
                    </a:p>
                  </a:txBody>
                  <a:tcPr marL="34731" marR="347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a:spcAft>
                          <a:spcPts val="0"/>
                        </a:spcAft>
                      </a:pPr>
                      <a:r>
                        <a:rPr lang="en-US" sz="1600" kern="50">
                          <a:latin typeface="Times New Roman"/>
                          <a:ea typeface="SimSun"/>
                          <a:cs typeface="Times New Roman"/>
                        </a:rPr>
                        <a:t>-</a:t>
                      </a:r>
                      <a:endParaRPr lang="pt-PT" sz="1600" kern="50">
                        <a:latin typeface="Times New Roman"/>
                        <a:ea typeface="SimSun"/>
                        <a:cs typeface="Mangal"/>
                      </a:endParaRPr>
                    </a:p>
                  </a:txBody>
                  <a:tcPr marL="34731" marR="347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a:spcAft>
                          <a:spcPts val="0"/>
                        </a:spcAft>
                      </a:pPr>
                      <a:r>
                        <a:rPr lang="en-US" sz="1600" kern="50">
                          <a:latin typeface="Times New Roman"/>
                          <a:ea typeface="SimSun"/>
                          <a:cs typeface="Times New Roman"/>
                        </a:rPr>
                        <a:t>-</a:t>
                      </a:r>
                      <a:endParaRPr lang="pt-PT" sz="1600" kern="50">
                        <a:latin typeface="Times New Roman"/>
                        <a:ea typeface="SimSun"/>
                        <a:cs typeface="Mangal"/>
                      </a:endParaRPr>
                    </a:p>
                  </a:txBody>
                  <a:tcPr marL="34731" marR="347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a:spcAft>
                          <a:spcPts val="0"/>
                        </a:spcAft>
                      </a:pPr>
                      <a:r>
                        <a:rPr lang="en-US" sz="1600" kern="50" dirty="0">
                          <a:latin typeface="Times New Roman"/>
                          <a:ea typeface="SimSun"/>
                          <a:cs typeface="Times New Roman"/>
                        </a:rPr>
                        <a:t>-</a:t>
                      </a:r>
                      <a:endParaRPr lang="pt-PT" sz="1600" kern="50" dirty="0">
                        <a:latin typeface="Times New Roman"/>
                        <a:ea typeface="SimSun"/>
                        <a:cs typeface="Mangal"/>
                      </a:endParaRPr>
                    </a:p>
                  </a:txBody>
                  <a:tcPr marL="34731" marR="347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3"/>
                  </a:ext>
                </a:extLst>
              </a:tr>
              <a:tr h="370339">
                <a:tc>
                  <a:txBody>
                    <a:bodyPr/>
                    <a:lstStyle/>
                    <a:p>
                      <a:pPr marL="0" algn="ctr">
                        <a:spcAft>
                          <a:spcPts val="0"/>
                        </a:spcAft>
                      </a:pPr>
                      <a:r>
                        <a:rPr lang="en-US" sz="1600" kern="50" dirty="0">
                          <a:latin typeface="Times New Roman"/>
                          <a:ea typeface="SimSun"/>
                          <a:cs typeface="Times New Roman"/>
                        </a:rPr>
                        <a:t>Td (ºC)</a:t>
                      </a:r>
                      <a:endParaRPr lang="pt-PT" sz="1600" kern="50" dirty="0">
                        <a:latin typeface="Times New Roman"/>
                        <a:ea typeface="SimSun"/>
                        <a:cs typeface="Mangal"/>
                      </a:endParaRPr>
                    </a:p>
                  </a:txBody>
                  <a:tcPr marL="34731" marR="347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a:spcAft>
                          <a:spcPts val="0"/>
                        </a:spcAft>
                      </a:pPr>
                      <a:r>
                        <a:rPr lang="en-US" sz="1600" kern="50" dirty="0">
                          <a:latin typeface="Times New Roman"/>
                          <a:ea typeface="SimSun"/>
                          <a:cs typeface="Times New Roman"/>
                        </a:rPr>
                        <a:t>-45</a:t>
                      </a:r>
                      <a:endParaRPr lang="pt-PT" sz="1600" kern="50" dirty="0">
                        <a:latin typeface="Times New Roman"/>
                        <a:ea typeface="SimSun"/>
                        <a:cs typeface="Mangal"/>
                      </a:endParaRPr>
                    </a:p>
                  </a:txBody>
                  <a:tcPr marL="34731" marR="347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a:spcAft>
                          <a:spcPts val="0"/>
                        </a:spcAft>
                      </a:pPr>
                      <a:r>
                        <a:rPr lang="en-US" sz="1600" kern="50" dirty="0">
                          <a:latin typeface="Times New Roman"/>
                          <a:ea typeface="SimSun"/>
                          <a:cs typeface="Times New Roman"/>
                        </a:rPr>
                        <a:t>-35</a:t>
                      </a:r>
                      <a:endParaRPr lang="pt-PT" sz="1600" kern="50" dirty="0">
                        <a:latin typeface="Times New Roman"/>
                        <a:ea typeface="SimSun"/>
                        <a:cs typeface="Mangal"/>
                      </a:endParaRPr>
                    </a:p>
                  </a:txBody>
                  <a:tcPr marL="34731" marR="347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a:spcAft>
                          <a:spcPts val="0"/>
                        </a:spcAft>
                      </a:pPr>
                      <a:r>
                        <a:rPr lang="en-US" sz="1600" kern="50" dirty="0">
                          <a:latin typeface="Times New Roman"/>
                          <a:ea typeface="SimSun"/>
                          <a:cs typeface="Times New Roman"/>
                        </a:rPr>
                        <a:t>35</a:t>
                      </a:r>
                      <a:endParaRPr lang="pt-PT" sz="1600" kern="50" dirty="0">
                        <a:latin typeface="Times New Roman"/>
                        <a:ea typeface="SimSun"/>
                        <a:cs typeface="Mangal"/>
                      </a:endParaRPr>
                    </a:p>
                  </a:txBody>
                  <a:tcPr marL="34731" marR="347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a:spcAft>
                          <a:spcPts val="0"/>
                        </a:spcAft>
                      </a:pPr>
                      <a:r>
                        <a:rPr lang="en-US" sz="1600" kern="50" dirty="0">
                          <a:latin typeface="Times New Roman"/>
                          <a:ea typeface="SimSun"/>
                          <a:cs typeface="Times New Roman"/>
                        </a:rPr>
                        <a:t>40</a:t>
                      </a:r>
                      <a:endParaRPr lang="pt-PT" sz="1600" kern="50" dirty="0">
                        <a:latin typeface="Times New Roman"/>
                        <a:ea typeface="SimSun"/>
                        <a:cs typeface="Mangal"/>
                      </a:endParaRPr>
                    </a:p>
                  </a:txBody>
                  <a:tcPr marL="34731" marR="347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a:spcAft>
                          <a:spcPts val="0"/>
                        </a:spcAft>
                      </a:pPr>
                      <a:r>
                        <a:rPr lang="en-US" sz="1600" kern="50" dirty="0">
                          <a:latin typeface="Times New Roman"/>
                          <a:ea typeface="SimSun"/>
                          <a:cs typeface="Times New Roman"/>
                        </a:rPr>
                        <a:t>-35</a:t>
                      </a:r>
                      <a:endParaRPr lang="pt-PT" sz="1600" kern="50" dirty="0">
                        <a:latin typeface="Times New Roman"/>
                        <a:ea typeface="SimSun"/>
                        <a:cs typeface="Mangal"/>
                      </a:endParaRPr>
                    </a:p>
                  </a:txBody>
                  <a:tcPr marL="34731" marR="347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a:spcAft>
                          <a:spcPts val="0"/>
                        </a:spcAft>
                      </a:pPr>
                      <a:r>
                        <a:rPr lang="en-US" sz="1600" kern="50" dirty="0">
                          <a:latin typeface="Times New Roman"/>
                          <a:ea typeface="SimSun"/>
                          <a:cs typeface="Times New Roman"/>
                        </a:rPr>
                        <a:t>-25</a:t>
                      </a:r>
                      <a:endParaRPr lang="pt-PT" sz="1600" kern="50" dirty="0">
                        <a:latin typeface="Times New Roman"/>
                        <a:ea typeface="SimSun"/>
                        <a:cs typeface="Mangal"/>
                      </a:endParaRPr>
                    </a:p>
                  </a:txBody>
                  <a:tcPr marL="34731" marR="347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a:spcAft>
                          <a:spcPts val="0"/>
                        </a:spcAft>
                      </a:pPr>
                      <a:r>
                        <a:rPr lang="en-US" sz="1600" kern="50" dirty="0">
                          <a:latin typeface="Times New Roman"/>
                          <a:ea typeface="SimSun"/>
                          <a:cs typeface="Times New Roman"/>
                        </a:rPr>
                        <a:t>35</a:t>
                      </a:r>
                      <a:endParaRPr lang="pt-PT" sz="1600" kern="50" dirty="0">
                        <a:latin typeface="Times New Roman"/>
                        <a:ea typeface="SimSun"/>
                        <a:cs typeface="Mangal"/>
                      </a:endParaRPr>
                    </a:p>
                  </a:txBody>
                  <a:tcPr marL="34731" marR="347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a:spcAft>
                          <a:spcPts val="0"/>
                        </a:spcAft>
                      </a:pPr>
                      <a:r>
                        <a:rPr lang="en-US" sz="1600" kern="50">
                          <a:latin typeface="Times New Roman"/>
                          <a:ea typeface="SimSun"/>
                          <a:cs typeface="Times New Roman"/>
                        </a:rPr>
                        <a:t>40</a:t>
                      </a:r>
                      <a:endParaRPr lang="pt-PT" sz="1600" kern="50">
                        <a:latin typeface="Times New Roman"/>
                        <a:ea typeface="SimSun"/>
                        <a:cs typeface="Mangal"/>
                      </a:endParaRPr>
                    </a:p>
                  </a:txBody>
                  <a:tcPr marL="34731" marR="347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a:spcAft>
                          <a:spcPts val="0"/>
                        </a:spcAft>
                      </a:pPr>
                      <a:r>
                        <a:rPr lang="en-US" sz="1600" kern="50">
                          <a:latin typeface="Times New Roman"/>
                          <a:ea typeface="SimSun"/>
                          <a:cs typeface="Times New Roman"/>
                        </a:rPr>
                        <a:t>-</a:t>
                      </a:r>
                      <a:endParaRPr lang="pt-PT" sz="1600" kern="50">
                        <a:latin typeface="Times New Roman"/>
                        <a:ea typeface="SimSun"/>
                        <a:cs typeface="Mangal"/>
                      </a:endParaRPr>
                    </a:p>
                  </a:txBody>
                  <a:tcPr marL="34731" marR="347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a:spcAft>
                          <a:spcPts val="0"/>
                        </a:spcAft>
                      </a:pPr>
                      <a:r>
                        <a:rPr lang="en-US" sz="1600" kern="50">
                          <a:latin typeface="Times New Roman"/>
                          <a:ea typeface="SimSun"/>
                          <a:cs typeface="Times New Roman"/>
                        </a:rPr>
                        <a:t>-</a:t>
                      </a:r>
                      <a:endParaRPr lang="pt-PT" sz="1600" kern="50">
                        <a:latin typeface="Times New Roman"/>
                        <a:ea typeface="SimSun"/>
                        <a:cs typeface="Mangal"/>
                      </a:endParaRPr>
                    </a:p>
                  </a:txBody>
                  <a:tcPr marL="34731" marR="347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a:spcAft>
                          <a:spcPts val="0"/>
                        </a:spcAft>
                      </a:pPr>
                      <a:r>
                        <a:rPr lang="en-US" sz="1600" kern="50">
                          <a:latin typeface="Times New Roman"/>
                          <a:ea typeface="SimSun"/>
                          <a:cs typeface="Times New Roman"/>
                        </a:rPr>
                        <a:t>-</a:t>
                      </a:r>
                      <a:endParaRPr lang="pt-PT" sz="1600" kern="50">
                        <a:latin typeface="Times New Roman"/>
                        <a:ea typeface="SimSun"/>
                        <a:cs typeface="Mangal"/>
                      </a:endParaRPr>
                    </a:p>
                  </a:txBody>
                  <a:tcPr marL="34731" marR="347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a:spcAft>
                          <a:spcPts val="0"/>
                        </a:spcAft>
                      </a:pPr>
                      <a:r>
                        <a:rPr lang="en-US" sz="1600" kern="50" dirty="0">
                          <a:latin typeface="Times New Roman"/>
                          <a:ea typeface="SimSun"/>
                          <a:cs typeface="Times New Roman"/>
                        </a:rPr>
                        <a:t>-</a:t>
                      </a:r>
                      <a:endParaRPr lang="pt-PT" sz="1600" kern="50" dirty="0">
                        <a:latin typeface="Times New Roman"/>
                        <a:ea typeface="SimSun"/>
                        <a:cs typeface="Mangal"/>
                      </a:endParaRPr>
                    </a:p>
                  </a:txBody>
                  <a:tcPr marL="34731" marR="347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4"/>
                  </a:ext>
                </a:extLst>
              </a:tr>
              <a:tr h="370339">
                <a:tc>
                  <a:txBody>
                    <a:bodyPr/>
                    <a:lstStyle/>
                    <a:p>
                      <a:pPr marL="0" algn="ctr">
                        <a:spcAft>
                          <a:spcPts val="0"/>
                        </a:spcAft>
                      </a:pPr>
                      <a:r>
                        <a:rPr lang="en-US" sz="1600" kern="50" dirty="0" err="1">
                          <a:latin typeface="Times New Roman"/>
                          <a:ea typeface="SimSun"/>
                          <a:cs typeface="Times New Roman"/>
                        </a:rPr>
                        <a:t>Pstation</a:t>
                      </a:r>
                      <a:r>
                        <a:rPr lang="en-US" sz="1600" kern="50" dirty="0">
                          <a:latin typeface="Times New Roman"/>
                          <a:ea typeface="SimSun"/>
                          <a:cs typeface="Times New Roman"/>
                        </a:rPr>
                        <a:t> (</a:t>
                      </a:r>
                      <a:r>
                        <a:rPr lang="en-US" sz="1600" kern="50" dirty="0" err="1">
                          <a:latin typeface="Times New Roman"/>
                          <a:ea typeface="SimSun"/>
                          <a:cs typeface="Times New Roman"/>
                        </a:rPr>
                        <a:t>hPa</a:t>
                      </a:r>
                      <a:r>
                        <a:rPr lang="en-US" sz="1600" kern="50" dirty="0">
                          <a:latin typeface="Times New Roman"/>
                          <a:ea typeface="SimSun"/>
                          <a:cs typeface="Times New Roman"/>
                        </a:rPr>
                        <a:t>)</a:t>
                      </a:r>
                      <a:endParaRPr lang="pt-PT" sz="1600" kern="50" dirty="0">
                        <a:latin typeface="Times New Roman"/>
                        <a:ea typeface="SimSun"/>
                        <a:cs typeface="Mangal"/>
                      </a:endParaRPr>
                    </a:p>
                  </a:txBody>
                  <a:tcPr marL="34731" marR="347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a:spcAft>
                          <a:spcPts val="0"/>
                        </a:spcAft>
                      </a:pPr>
                      <a:r>
                        <a:rPr lang="en-US" sz="1600" kern="50" dirty="0">
                          <a:latin typeface="Times New Roman"/>
                          <a:ea typeface="SimSun"/>
                          <a:cs typeface="Times New Roman"/>
                        </a:rPr>
                        <a:t>-</a:t>
                      </a:r>
                      <a:endParaRPr lang="pt-PT" sz="1600" kern="50" dirty="0">
                        <a:latin typeface="Times New Roman"/>
                        <a:ea typeface="SimSun"/>
                        <a:cs typeface="Mangal"/>
                      </a:endParaRPr>
                    </a:p>
                  </a:txBody>
                  <a:tcPr marL="34731" marR="347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a:spcAft>
                          <a:spcPts val="0"/>
                        </a:spcAft>
                      </a:pPr>
                      <a:r>
                        <a:rPr lang="en-US" sz="1600" kern="50" dirty="0">
                          <a:latin typeface="Times New Roman"/>
                          <a:ea typeface="SimSun"/>
                          <a:cs typeface="Times New Roman"/>
                        </a:rPr>
                        <a:t>-</a:t>
                      </a:r>
                      <a:endParaRPr lang="pt-PT" sz="1600" kern="50" dirty="0">
                        <a:latin typeface="Times New Roman"/>
                        <a:ea typeface="SimSun"/>
                        <a:cs typeface="Mangal"/>
                      </a:endParaRPr>
                    </a:p>
                  </a:txBody>
                  <a:tcPr marL="34731" marR="347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a:spcAft>
                          <a:spcPts val="0"/>
                        </a:spcAft>
                      </a:pPr>
                      <a:r>
                        <a:rPr lang="en-US" sz="1600" kern="50" dirty="0">
                          <a:latin typeface="Times New Roman"/>
                          <a:ea typeface="SimSun"/>
                          <a:cs typeface="Times New Roman"/>
                        </a:rPr>
                        <a:t>-</a:t>
                      </a:r>
                      <a:endParaRPr lang="pt-PT" sz="1600" kern="50" dirty="0">
                        <a:latin typeface="Times New Roman"/>
                        <a:ea typeface="SimSun"/>
                        <a:cs typeface="Mangal"/>
                      </a:endParaRPr>
                    </a:p>
                  </a:txBody>
                  <a:tcPr marL="34731" marR="347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a:spcAft>
                          <a:spcPts val="0"/>
                        </a:spcAft>
                      </a:pPr>
                      <a:r>
                        <a:rPr lang="en-US" sz="1600" kern="50" dirty="0">
                          <a:latin typeface="Times New Roman"/>
                          <a:ea typeface="SimSun"/>
                          <a:cs typeface="Times New Roman"/>
                        </a:rPr>
                        <a:t>-</a:t>
                      </a:r>
                      <a:endParaRPr lang="pt-PT" sz="1600" kern="50" dirty="0">
                        <a:latin typeface="Times New Roman"/>
                        <a:ea typeface="SimSun"/>
                        <a:cs typeface="Mangal"/>
                      </a:endParaRPr>
                    </a:p>
                  </a:txBody>
                  <a:tcPr marL="34731" marR="347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a:spcAft>
                          <a:spcPts val="0"/>
                        </a:spcAft>
                      </a:pPr>
                      <a:r>
                        <a:rPr lang="en-US" sz="1600" kern="50" dirty="0">
                          <a:latin typeface="Times New Roman"/>
                          <a:ea typeface="SimSun"/>
                          <a:cs typeface="Times New Roman"/>
                        </a:rPr>
                        <a:t>-</a:t>
                      </a:r>
                      <a:endParaRPr lang="pt-PT" sz="1600" kern="50" dirty="0">
                        <a:latin typeface="Times New Roman"/>
                        <a:ea typeface="SimSun"/>
                        <a:cs typeface="Mangal"/>
                      </a:endParaRPr>
                    </a:p>
                  </a:txBody>
                  <a:tcPr marL="34731" marR="347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a:spcAft>
                          <a:spcPts val="0"/>
                        </a:spcAft>
                      </a:pPr>
                      <a:r>
                        <a:rPr lang="en-US" sz="1600" kern="50" dirty="0">
                          <a:latin typeface="Times New Roman"/>
                          <a:ea typeface="SimSun"/>
                          <a:cs typeface="Times New Roman"/>
                        </a:rPr>
                        <a:t>-</a:t>
                      </a:r>
                      <a:endParaRPr lang="pt-PT" sz="1600" kern="50" dirty="0">
                        <a:latin typeface="Times New Roman"/>
                        <a:ea typeface="SimSun"/>
                        <a:cs typeface="Mangal"/>
                      </a:endParaRPr>
                    </a:p>
                  </a:txBody>
                  <a:tcPr marL="34731" marR="347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a:spcAft>
                          <a:spcPts val="0"/>
                        </a:spcAft>
                      </a:pPr>
                      <a:r>
                        <a:rPr lang="en-US" sz="1600" kern="50" dirty="0">
                          <a:latin typeface="Times New Roman"/>
                          <a:ea typeface="SimSun"/>
                          <a:cs typeface="Times New Roman"/>
                        </a:rPr>
                        <a:t>-</a:t>
                      </a:r>
                      <a:endParaRPr lang="pt-PT" sz="1600" kern="50" dirty="0">
                        <a:latin typeface="Times New Roman"/>
                        <a:ea typeface="SimSun"/>
                        <a:cs typeface="Mangal"/>
                      </a:endParaRPr>
                    </a:p>
                  </a:txBody>
                  <a:tcPr marL="34731" marR="347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a:spcAft>
                          <a:spcPts val="0"/>
                        </a:spcAft>
                      </a:pPr>
                      <a:r>
                        <a:rPr lang="en-US" sz="1600" kern="50" dirty="0">
                          <a:latin typeface="Times New Roman"/>
                          <a:ea typeface="SimSun"/>
                          <a:cs typeface="Times New Roman"/>
                        </a:rPr>
                        <a:t>-</a:t>
                      </a:r>
                      <a:endParaRPr lang="pt-PT" sz="1600" kern="50" dirty="0">
                        <a:latin typeface="Times New Roman"/>
                        <a:ea typeface="SimSun"/>
                        <a:cs typeface="Mangal"/>
                      </a:endParaRPr>
                    </a:p>
                  </a:txBody>
                  <a:tcPr marL="34731" marR="347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a:spcAft>
                          <a:spcPts val="0"/>
                        </a:spcAft>
                      </a:pPr>
                      <a:r>
                        <a:rPr lang="en-US" sz="1600" kern="50" dirty="0">
                          <a:latin typeface="Times New Roman"/>
                          <a:ea typeface="SimSun"/>
                          <a:cs typeface="Times New Roman"/>
                        </a:rPr>
                        <a:t>300</a:t>
                      </a:r>
                      <a:endParaRPr lang="pt-PT" sz="1600" kern="50" dirty="0">
                        <a:latin typeface="Times New Roman"/>
                        <a:ea typeface="SimSun"/>
                        <a:cs typeface="Mangal"/>
                      </a:endParaRPr>
                    </a:p>
                  </a:txBody>
                  <a:tcPr marL="34731" marR="347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a:spcAft>
                          <a:spcPts val="0"/>
                        </a:spcAft>
                      </a:pPr>
                      <a:r>
                        <a:rPr lang="en-US" sz="1600" kern="50">
                          <a:latin typeface="Times New Roman"/>
                          <a:ea typeface="SimSun"/>
                          <a:cs typeface="Times New Roman"/>
                        </a:rPr>
                        <a:t>400</a:t>
                      </a:r>
                      <a:endParaRPr lang="pt-PT" sz="1600" kern="50">
                        <a:latin typeface="Times New Roman"/>
                        <a:ea typeface="SimSun"/>
                        <a:cs typeface="Mangal"/>
                      </a:endParaRPr>
                    </a:p>
                  </a:txBody>
                  <a:tcPr marL="34731" marR="347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a:spcAft>
                          <a:spcPts val="0"/>
                        </a:spcAft>
                      </a:pPr>
                      <a:r>
                        <a:rPr lang="en-US" sz="1600" kern="50">
                          <a:latin typeface="Times New Roman"/>
                          <a:ea typeface="SimSun"/>
                          <a:cs typeface="Times New Roman"/>
                        </a:rPr>
                        <a:t>1080</a:t>
                      </a:r>
                      <a:endParaRPr lang="pt-PT" sz="1600" kern="50">
                        <a:latin typeface="Times New Roman"/>
                        <a:ea typeface="SimSun"/>
                        <a:cs typeface="Mangal"/>
                      </a:endParaRPr>
                    </a:p>
                  </a:txBody>
                  <a:tcPr marL="34731" marR="347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a:spcAft>
                          <a:spcPts val="0"/>
                        </a:spcAft>
                      </a:pPr>
                      <a:r>
                        <a:rPr lang="en-US" sz="1600" kern="50" dirty="0">
                          <a:latin typeface="Times New Roman"/>
                          <a:ea typeface="SimSun"/>
                          <a:cs typeface="Times New Roman"/>
                        </a:rPr>
                        <a:t>1100</a:t>
                      </a:r>
                      <a:endParaRPr lang="pt-PT" sz="1600" kern="50" dirty="0">
                        <a:latin typeface="Times New Roman"/>
                        <a:ea typeface="SimSun"/>
                        <a:cs typeface="Mangal"/>
                      </a:endParaRPr>
                    </a:p>
                  </a:txBody>
                  <a:tcPr marL="34731" marR="347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5"/>
                  </a:ext>
                </a:extLst>
              </a:tr>
              <a:tr h="370339">
                <a:tc>
                  <a:txBody>
                    <a:bodyPr/>
                    <a:lstStyle/>
                    <a:p>
                      <a:pPr marL="0" algn="ctr">
                        <a:spcAft>
                          <a:spcPts val="0"/>
                        </a:spcAft>
                      </a:pPr>
                      <a:r>
                        <a:rPr lang="en-US" sz="1600" kern="50" dirty="0" err="1">
                          <a:latin typeface="Times New Roman"/>
                          <a:ea typeface="SimSun"/>
                          <a:cs typeface="Times New Roman"/>
                        </a:rPr>
                        <a:t>Pmsl</a:t>
                      </a:r>
                      <a:r>
                        <a:rPr lang="en-US" sz="1600" kern="50" dirty="0">
                          <a:latin typeface="Times New Roman"/>
                          <a:ea typeface="SimSun"/>
                          <a:cs typeface="Times New Roman"/>
                        </a:rPr>
                        <a:t> (</a:t>
                      </a:r>
                      <a:r>
                        <a:rPr lang="en-US" sz="1600" kern="50" dirty="0" err="1">
                          <a:latin typeface="Times New Roman"/>
                          <a:ea typeface="SimSun"/>
                          <a:cs typeface="Times New Roman"/>
                        </a:rPr>
                        <a:t>hPa</a:t>
                      </a:r>
                      <a:r>
                        <a:rPr lang="en-US" sz="1600" kern="50" dirty="0">
                          <a:latin typeface="Times New Roman"/>
                          <a:ea typeface="SimSun"/>
                          <a:cs typeface="Times New Roman"/>
                        </a:rPr>
                        <a:t>)</a:t>
                      </a:r>
                      <a:endParaRPr lang="pt-PT" sz="1600" kern="50" dirty="0">
                        <a:latin typeface="Times New Roman"/>
                        <a:ea typeface="SimSun"/>
                        <a:cs typeface="Mangal"/>
                      </a:endParaRPr>
                    </a:p>
                  </a:txBody>
                  <a:tcPr marL="34731" marR="347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a:spcAft>
                          <a:spcPts val="0"/>
                        </a:spcAft>
                      </a:pPr>
                      <a:r>
                        <a:rPr lang="en-US" sz="1600" kern="50" dirty="0">
                          <a:latin typeface="Times New Roman"/>
                          <a:ea typeface="SimSun"/>
                          <a:cs typeface="Times New Roman"/>
                        </a:rPr>
                        <a:t>870</a:t>
                      </a:r>
                      <a:endParaRPr lang="pt-PT" sz="1600" kern="50" dirty="0">
                        <a:latin typeface="Times New Roman"/>
                        <a:ea typeface="SimSun"/>
                        <a:cs typeface="Mangal"/>
                      </a:endParaRPr>
                    </a:p>
                  </a:txBody>
                  <a:tcPr marL="34731" marR="347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a:spcAft>
                          <a:spcPts val="0"/>
                        </a:spcAft>
                      </a:pPr>
                      <a:r>
                        <a:rPr lang="en-US" sz="1600" kern="50" dirty="0">
                          <a:latin typeface="Times New Roman"/>
                          <a:ea typeface="SimSun"/>
                          <a:cs typeface="Times New Roman"/>
                        </a:rPr>
                        <a:t>910</a:t>
                      </a:r>
                      <a:endParaRPr lang="pt-PT" sz="1600" kern="50" dirty="0">
                        <a:latin typeface="Times New Roman"/>
                        <a:ea typeface="SimSun"/>
                        <a:cs typeface="Mangal"/>
                      </a:endParaRPr>
                    </a:p>
                  </a:txBody>
                  <a:tcPr marL="34731" marR="347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a:spcAft>
                          <a:spcPts val="0"/>
                        </a:spcAft>
                      </a:pPr>
                      <a:r>
                        <a:rPr lang="en-US" sz="1600" kern="50" dirty="0">
                          <a:latin typeface="Times New Roman"/>
                          <a:ea typeface="SimSun"/>
                          <a:cs typeface="Times New Roman"/>
                        </a:rPr>
                        <a:t>1080</a:t>
                      </a:r>
                      <a:endParaRPr lang="pt-PT" sz="1600" kern="50" dirty="0">
                        <a:latin typeface="Times New Roman"/>
                        <a:ea typeface="SimSun"/>
                        <a:cs typeface="Mangal"/>
                      </a:endParaRPr>
                    </a:p>
                  </a:txBody>
                  <a:tcPr marL="34731" marR="347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a:spcAft>
                          <a:spcPts val="0"/>
                        </a:spcAft>
                      </a:pPr>
                      <a:r>
                        <a:rPr lang="en-US" sz="1600" kern="50" dirty="0">
                          <a:latin typeface="Times New Roman"/>
                          <a:ea typeface="SimSun"/>
                          <a:cs typeface="Times New Roman"/>
                        </a:rPr>
                        <a:t>1100</a:t>
                      </a:r>
                      <a:endParaRPr lang="pt-PT" sz="1600" kern="50" dirty="0">
                        <a:latin typeface="Times New Roman"/>
                        <a:ea typeface="SimSun"/>
                        <a:cs typeface="Mangal"/>
                      </a:endParaRPr>
                    </a:p>
                  </a:txBody>
                  <a:tcPr marL="34731" marR="347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a:spcAft>
                          <a:spcPts val="0"/>
                        </a:spcAft>
                      </a:pPr>
                      <a:r>
                        <a:rPr lang="en-US" sz="1600" kern="50" dirty="0">
                          <a:latin typeface="Times New Roman"/>
                          <a:ea typeface="SimSun"/>
                          <a:cs typeface="Times New Roman"/>
                        </a:rPr>
                        <a:t>850</a:t>
                      </a:r>
                      <a:endParaRPr lang="pt-PT" sz="1600" kern="50" dirty="0">
                        <a:latin typeface="Times New Roman"/>
                        <a:ea typeface="SimSun"/>
                        <a:cs typeface="Mangal"/>
                      </a:endParaRPr>
                    </a:p>
                  </a:txBody>
                  <a:tcPr marL="34731" marR="347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a:spcAft>
                          <a:spcPts val="0"/>
                        </a:spcAft>
                      </a:pPr>
                      <a:r>
                        <a:rPr lang="en-US" sz="1600" kern="50" dirty="0">
                          <a:latin typeface="Times New Roman"/>
                          <a:ea typeface="SimSun"/>
                          <a:cs typeface="Times New Roman"/>
                        </a:rPr>
                        <a:t>900</a:t>
                      </a:r>
                      <a:endParaRPr lang="pt-PT" sz="1600" kern="50" dirty="0">
                        <a:latin typeface="Times New Roman"/>
                        <a:ea typeface="SimSun"/>
                        <a:cs typeface="Mangal"/>
                      </a:endParaRPr>
                    </a:p>
                  </a:txBody>
                  <a:tcPr marL="34731" marR="347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a:spcAft>
                          <a:spcPts val="0"/>
                        </a:spcAft>
                      </a:pPr>
                      <a:r>
                        <a:rPr lang="en-US" sz="1600" kern="50" dirty="0">
                          <a:latin typeface="Times New Roman"/>
                          <a:ea typeface="SimSun"/>
                          <a:cs typeface="Times New Roman"/>
                        </a:rPr>
                        <a:t>1080</a:t>
                      </a:r>
                      <a:endParaRPr lang="pt-PT" sz="1600" kern="50" dirty="0">
                        <a:latin typeface="Times New Roman"/>
                        <a:ea typeface="SimSun"/>
                        <a:cs typeface="Mangal"/>
                      </a:endParaRPr>
                    </a:p>
                  </a:txBody>
                  <a:tcPr marL="34731" marR="347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a:spcAft>
                          <a:spcPts val="0"/>
                        </a:spcAft>
                      </a:pPr>
                      <a:r>
                        <a:rPr lang="en-US" sz="1600" kern="50">
                          <a:latin typeface="Times New Roman"/>
                          <a:ea typeface="SimSun"/>
                          <a:cs typeface="Times New Roman"/>
                        </a:rPr>
                        <a:t>1100</a:t>
                      </a:r>
                      <a:endParaRPr lang="pt-PT" sz="1600" kern="50">
                        <a:latin typeface="Times New Roman"/>
                        <a:ea typeface="SimSun"/>
                        <a:cs typeface="Mangal"/>
                      </a:endParaRPr>
                    </a:p>
                  </a:txBody>
                  <a:tcPr marL="34731" marR="347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a:spcAft>
                          <a:spcPts val="0"/>
                        </a:spcAft>
                      </a:pPr>
                      <a:r>
                        <a:rPr lang="en-US" sz="1600" kern="50" dirty="0">
                          <a:latin typeface="Times New Roman"/>
                          <a:ea typeface="SimSun"/>
                          <a:cs typeface="Times New Roman"/>
                        </a:rPr>
                        <a:t>-</a:t>
                      </a:r>
                      <a:endParaRPr lang="pt-PT" sz="1600" kern="50" dirty="0">
                        <a:latin typeface="Times New Roman"/>
                        <a:ea typeface="SimSun"/>
                        <a:cs typeface="Mangal"/>
                      </a:endParaRPr>
                    </a:p>
                  </a:txBody>
                  <a:tcPr marL="34731" marR="347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a:spcAft>
                          <a:spcPts val="0"/>
                        </a:spcAft>
                      </a:pPr>
                      <a:r>
                        <a:rPr lang="en-US" sz="1600" kern="50" dirty="0">
                          <a:latin typeface="Times New Roman"/>
                          <a:ea typeface="SimSun"/>
                          <a:cs typeface="Times New Roman"/>
                        </a:rPr>
                        <a:t>-</a:t>
                      </a:r>
                      <a:endParaRPr lang="pt-PT" sz="1600" kern="50" dirty="0">
                        <a:latin typeface="Times New Roman"/>
                        <a:ea typeface="SimSun"/>
                        <a:cs typeface="Mangal"/>
                      </a:endParaRPr>
                    </a:p>
                  </a:txBody>
                  <a:tcPr marL="34731" marR="347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a:spcAft>
                          <a:spcPts val="0"/>
                        </a:spcAft>
                      </a:pPr>
                      <a:r>
                        <a:rPr lang="en-US" sz="1600" kern="50" dirty="0">
                          <a:latin typeface="Times New Roman"/>
                          <a:ea typeface="SimSun"/>
                          <a:cs typeface="Times New Roman"/>
                        </a:rPr>
                        <a:t>-</a:t>
                      </a:r>
                      <a:endParaRPr lang="pt-PT" sz="1600" kern="50" dirty="0">
                        <a:latin typeface="Times New Roman"/>
                        <a:ea typeface="SimSun"/>
                        <a:cs typeface="Mangal"/>
                      </a:endParaRPr>
                    </a:p>
                  </a:txBody>
                  <a:tcPr marL="34731" marR="347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a:spcAft>
                          <a:spcPts val="0"/>
                        </a:spcAft>
                      </a:pPr>
                      <a:r>
                        <a:rPr lang="en-US" sz="1600" kern="50" dirty="0">
                          <a:latin typeface="Times New Roman"/>
                          <a:ea typeface="SimSun"/>
                          <a:cs typeface="Times New Roman"/>
                        </a:rPr>
                        <a:t>-</a:t>
                      </a:r>
                      <a:endParaRPr lang="pt-PT" sz="1600" kern="50" dirty="0">
                        <a:latin typeface="Times New Roman"/>
                        <a:ea typeface="SimSun"/>
                        <a:cs typeface="Mangal"/>
                      </a:endParaRPr>
                    </a:p>
                  </a:txBody>
                  <a:tcPr marL="34731" marR="347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6"/>
                  </a:ext>
                </a:extLst>
              </a:tr>
              <a:tr h="437156">
                <a:tc>
                  <a:txBody>
                    <a:bodyPr/>
                    <a:lstStyle/>
                    <a:p>
                      <a:pPr marL="0" algn="ctr">
                        <a:spcAft>
                          <a:spcPts val="0"/>
                        </a:spcAft>
                      </a:pPr>
                      <a:r>
                        <a:rPr lang="en-US" sz="1600" kern="50" dirty="0">
                          <a:latin typeface="Times New Roman"/>
                          <a:ea typeface="SimSun"/>
                          <a:cs typeface="Times New Roman"/>
                        </a:rPr>
                        <a:t>Pres. trend </a:t>
                      </a:r>
                      <a:r>
                        <a:rPr lang="en-US" sz="1600" kern="50" dirty="0" err="1">
                          <a:latin typeface="Times New Roman"/>
                          <a:ea typeface="SimSun"/>
                          <a:cs typeface="Times New Roman"/>
                        </a:rPr>
                        <a:t>ppp</a:t>
                      </a:r>
                      <a:r>
                        <a:rPr lang="en-US" sz="1600" kern="50" dirty="0">
                          <a:latin typeface="Times New Roman"/>
                          <a:ea typeface="SimSun"/>
                          <a:cs typeface="Times New Roman"/>
                        </a:rPr>
                        <a:t> (</a:t>
                      </a:r>
                      <a:r>
                        <a:rPr lang="en-US" sz="1600" kern="50" dirty="0" err="1">
                          <a:latin typeface="Times New Roman"/>
                          <a:ea typeface="SimSun"/>
                          <a:cs typeface="Times New Roman"/>
                        </a:rPr>
                        <a:t>hPa</a:t>
                      </a:r>
                      <a:r>
                        <a:rPr lang="en-US" sz="1600" kern="50" dirty="0">
                          <a:latin typeface="Times New Roman"/>
                          <a:ea typeface="SimSun"/>
                          <a:cs typeface="Times New Roman"/>
                        </a:rPr>
                        <a:t>)</a:t>
                      </a:r>
                      <a:endParaRPr lang="pt-PT" sz="1600" kern="50" dirty="0">
                        <a:latin typeface="Times New Roman"/>
                        <a:ea typeface="SimSun"/>
                        <a:cs typeface="Mangal"/>
                      </a:endParaRPr>
                    </a:p>
                  </a:txBody>
                  <a:tcPr marL="34731" marR="347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a:spcAft>
                          <a:spcPts val="0"/>
                        </a:spcAft>
                      </a:pPr>
                      <a:r>
                        <a:rPr lang="en-US" sz="1600" kern="50" dirty="0">
                          <a:latin typeface="Times New Roman"/>
                          <a:ea typeface="SimSun"/>
                          <a:cs typeface="Times New Roman"/>
                        </a:rPr>
                        <a:t>-</a:t>
                      </a:r>
                      <a:endParaRPr lang="pt-PT" sz="1600" kern="50" dirty="0">
                        <a:latin typeface="Times New Roman"/>
                        <a:ea typeface="SimSun"/>
                        <a:cs typeface="Mangal"/>
                      </a:endParaRPr>
                    </a:p>
                  </a:txBody>
                  <a:tcPr marL="34731" marR="347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a:spcAft>
                          <a:spcPts val="0"/>
                        </a:spcAft>
                      </a:pPr>
                      <a:r>
                        <a:rPr lang="en-US" sz="1600" kern="50" dirty="0">
                          <a:latin typeface="Times New Roman"/>
                          <a:ea typeface="SimSun"/>
                          <a:cs typeface="Times New Roman"/>
                        </a:rPr>
                        <a:t>-</a:t>
                      </a:r>
                      <a:endParaRPr lang="pt-PT" sz="1600" kern="50" dirty="0">
                        <a:latin typeface="Times New Roman"/>
                        <a:ea typeface="SimSun"/>
                        <a:cs typeface="Mangal"/>
                      </a:endParaRPr>
                    </a:p>
                  </a:txBody>
                  <a:tcPr marL="34731" marR="347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a:spcAft>
                          <a:spcPts val="0"/>
                        </a:spcAft>
                      </a:pPr>
                      <a:r>
                        <a:rPr lang="en-US" sz="1600" kern="50" dirty="0">
                          <a:latin typeface="Times New Roman"/>
                          <a:ea typeface="SimSun"/>
                          <a:cs typeface="Times New Roman"/>
                        </a:rPr>
                        <a:t>-</a:t>
                      </a:r>
                      <a:endParaRPr lang="pt-PT" sz="1600" kern="50" dirty="0">
                        <a:latin typeface="Times New Roman"/>
                        <a:ea typeface="SimSun"/>
                        <a:cs typeface="Mangal"/>
                      </a:endParaRPr>
                    </a:p>
                  </a:txBody>
                  <a:tcPr marL="34731" marR="347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a:spcAft>
                          <a:spcPts val="0"/>
                        </a:spcAft>
                      </a:pPr>
                      <a:r>
                        <a:rPr lang="en-US" sz="1600" kern="50" dirty="0">
                          <a:latin typeface="Times New Roman"/>
                          <a:ea typeface="SimSun"/>
                          <a:cs typeface="Times New Roman"/>
                        </a:rPr>
                        <a:t>-</a:t>
                      </a:r>
                      <a:endParaRPr lang="pt-PT" sz="1600" kern="50" dirty="0">
                        <a:latin typeface="Times New Roman"/>
                        <a:ea typeface="SimSun"/>
                        <a:cs typeface="Mangal"/>
                      </a:endParaRPr>
                    </a:p>
                  </a:txBody>
                  <a:tcPr marL="34731" marR="347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a:spcAft>
                          <a:spcPts val="0"/>
                        </a:spcAft>
                      </a:pPr>
                      <a:r>
                        <a:rPr lang="en-US" sz="1600" kern="50" dirty="0">
                          <a:latin typeface="Times New Roman"/>
                          <a:ea typeface="SimSun"/>
                          <a:cs typeface="Times New Roman"/>
                        </a:rPr>
                        <a:t>-</a:t>
                      </a:r>
                      <a:endParaRPr lang="pt-PT" sz="1600" kern="50" dirty="0">
                        <a:latin typeface="Times New Roman"/>
                        <a:ea typeface="SimSun"/>
                        <a:cs typeface="Mangal"/>
                      </a:endParaRPr>
                    </a:p>
                  </a:txBody>
                  <a:tcPr marL="34731" marR="347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a:spcAft>
                          <a:spcPts val="0"/>
                        </a:spcAft>
                      </a:pPr>
                      <a:r>
                        <a:rPr lang="en-US" sz="1600" kern="50" dirty="0">
                          <a:latin typeface="Times New Roman"/>
                          <a:ea typeface="SimSun"/>
                          <a:cs typeface="Times New Roman"/>
                        </a:rPr>
                        <a:t>-</a:t>
                      </a:r>
                      <a:endParaRPr lang="pt-PT" sz="1600" kern="50" dirty="0">
                        <a:latin typeface="Times New Roman"/>
                        <a:ea typeface="SimSun"/>
                        <a:cs typeface="Mangal"/>
                      </a:endParaRPr>
                    </a:p>
                  </a:txBody>
                  <a:tcPr marL="34731" marR="347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a:spcAft>
                          <a:spcPts val="0"/>
                        </a:spcAft>
                      </a:pPr>
                      <a:r>
                        <a:rPr lang="en-US" sz="1600" kern="50" dirty="0">
                          <a:latin typeface="Times New Roman"/>
                          <a:ea typeface="SimSun"/>
                          <a:cs typeface="Times New Roman"/>
                        </a:rPr>
                        <a:t>-</a:t>
                      </a:r>
                      <a:endParaRPr lang="pt-PT" sz="1600" kern="50" dirty="0">
                        <a:latin typeface="Times New Roman"/>
                        <a:ea typeface="SimSun"/>
                        <a:cs typeface="Mangal"/>
                      </a:endParaRPr>
                    </a:p>
                  </a:txBody>
                  <a:tcPr marL="34731" marR="347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a:spcAft>
                          <a:spcPts val="0"/>
                        </a:spcAft>
                      </a:pPr>
                      <a:r>
                        <a:rPr lang="en-US" sz="1600" kern="50">
                          <a:latin typeface="Times New Roman"/>
                          <a:ea typeface="SimSun"/>
                          <a:cs typeface="Times New Roman"/>
                        </a:rPr>
                        <a:t>-</a:t>
                      </a:r>
                      <a:endParaRPr lang="pt-PT" sz="1600" kern="50">
                        <a:latin typeface="Times New Roman"/>
                        <a:ea typeface="SimSun"/>
                        <a:cs typeface="Mangal"/>
                      </a:endParaRPr>
                    </a:p>
                  </a:txBody>
                  <a:tcPr marL="34731" marR="347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a:spcAft>
                          <a:spcPts val="0"/>
                        </a:spcAft>
                      </a:pPr>
                      <a:r>
                        <a:rPr lang="en-US" sz="1600" kern="50">
                          <a:latin typeface="Times New Roman"/>
                          <a:ea typeface="SimSun"/>
                          <a:cs typeface="Times New Roman"/>
                        </a:rPr>
                        <a:t>-</a:t>
                      </a:r>
                      <a:endParaRPr lang="pt-PT" sz="1600" kern="50">
                        <a:latin typeface="Times New Roman"/>
                        <a:ea typeface="SimSun"/>
                        <a:cs typeface="Mangal"/>
                      </a:endParaRPr>
                    </a:p>
                  </a:txBody>
                  <a:tcPr marL="34731" marR="347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a:spcAft>
                          <a:spcPts val="0"/>
                        </a:spcAft>
                      </a:pPr>
                      <a:r>
                        <a:rPr lang="en-US" sz="1600" kern="50">
                          <a:latin typeface="Times New Roman"/>
                          <a:ea typeface="SimSun"/>
                          <a:cs typeface="Times New Roman"/>
                        </a:rPr>
                        <a:t>-</a:t>
                      </a:r>
                      <a:endParaRPr lang="pt-PT" sz="1600" kern="50">
                        <a:latin typeface="Times New Roman"/>
                        <a:ea typeface="SimSun"/>
                        <a:cs typeface="Mangal"/>
                      </a:endParaRPr>
                    </a:p>
                  </a:txBody>
                  <a:tcPr marL="34731" marR="347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a:spcAft>
                          <a:spcPts val="0"/>
                        </a:spcAft>
                      </a:pPr>
                      <a:r>
                        <a:rPr lang="en-US" sz="1600" kern="50" dirty="0">
                          <a:latin typeface="Times New Roman"/>
                          <a:ea typeface="SimSun"/>
                          <a:cs typeface="Times New Roman"/>
                        </a:rPr>
                        <a:t>40</a:t>
                      </a:r>
                      <a:endParaRPr lang="pt-PT" sz="1600" kern="50" dirty="0">
                        <a:latin typeface="Times New Roman"/>
                        <a:ea typeface="SimSun"/>
                        <a:cs typeface="Mangal"/>
                      </a:endParaRPr>
                    </a:p>
                  </a:txBody>
                  <a:tcPr marL="34731" marR="347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a:spcAft>
                          <a:spcPts val="0"/>
                        </a:spcAft>
                      </a:pPr>
                      <a:r>
                        <a:rPr lang="en-US" sz="1600" kern="50" dirty="0">
                          <a:latin typeface="Times New Roman"/>
                          <a:ea typeface="SimSun"/>
                          <a:cs typeface="Times New Roman"/>
                        </a:rPr>
                        <a:t>50</a:t>
                      </a:r>
                      <a:endParaRPr lang="pt-PT" sz="1600" kern="50" dirty="0">
                        <a:latin typeface="Times New Roman"/>
                        <a:ea typeface="SimSun"/>
                        <a:cs typeface="Mangal"/>
                      </a:endParaRPr>
                    </a:p>
                  </a:txBody>
                  <a:tcPr marL="34731" marR="347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7"/>
                  </a:ext>
                </a:extLst>
              </a:tr>
            </a:tbl>
          </a:graphicData>
        </a:graphic>
      </p:graphicFrame>
      <p:sp>
        <p:nvSpPr>
          <p:cNvPr id="44035" name="Rectangle 3"/>
          <p:cNvSpPr>
            <a:spLocks noChangeArrowheads="1"/>
          </p:cNvSpPr>
          <p:nvPr/>
        </p:nvSpPr>
        <p:spPr bwMode="auto">
          <a:xfrm>
            <a:off x="35496" y="3555221"/>
            <a:ext cx="6984776" cy="338554"/>
          </a:xfrm>
          <a:prstGeom prst="rect">
            <a:avLst/>
          </a:prstGeom>
          <a:solidFill>
            <a:schemeClr val="accent3">
              <a:lumMod val="40000"/>
              <a:lumOff val="6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1" algn="just"/>
            <a:r>
              <a:rPr lang="en-US" sz="1600" dirty="0">
                <a:latin typeface="Arial" panose="020B0604020202020204" pitchFamily="34" charset="0"/>
                <a:ea typeface="SimSun" pitchFamily="2" charset="-122"/>
                <a:cs typeface="Arial" panose="020B0604020202020204" pitchFamily="34" charset="0"/>
              </a:rPr>
              <a:t>Latitudes : south of 45ºS and north of 45ºN</a:t>
            </a:r>
            <a:endParaRPr kumimoji="0" lang="pt-PT"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aphicFrame>
        <p:nvGraphicFramePr>
          <p:cNvPr id="15" name="Table 14"/>
          <p:cNvGraphicFramePr>
            <a:graphicFrameLocks noGrp="1"/>
          </p:cNvGraphicFramePr>
          <p:nvPr>
            <p:extLst>
              <p:ext uri="{D42A27DB-BD31-4B8C-83A1-F6EECF244321}">
                <p14:modId xmlns:p14="http://schemas.microsoft.com/office/powerpoint/2010/main" xmlns="" val="915772475"/>
              </p:ext>
            </p:extLst>
          </p:nvPr>
        </p:nvGraphicFramePr>
        <p:xfrm>
          <a:off x="1" y="3995315"/>
          <a:ext cx="9108503" cy="2746053"/>
        </p:xfrm>
        <a:graphic>
          <a:graphicData uri="http://schemas.openxmlformats.org/drawingml/2006/table">
            <a:tbl>
              <a:tblPr/>
              <a:tblGrid>
                <a:gridCol w="1306947">
                  <a:extLst>
                    <a:ext uri="{9D8B030D-6E8A-4147-A177-3AD203B41FA5}">
                      <a16:colId xmlns:a16="http://schemas.microsoft.com/office/drawing/2014/main" xmlns="" val="20000"/>
                    </a:ext>
                  </a:extLst>
                </a:gridCol>
                <a:gridCol w="616624">
                  <a:extLst>
                    <a:ext uri="{9D8B030D-6E8A-4147-A177-3AD203B41FA5}">
                      <a16:colId xmlns:a16="http://schemas.microsoft.com/office/drawing/2014/main" xmlns="" val="20001"/>
                    </a:ext>
                  </a:extLst>
                </a:gridCol>
                <a:gridCol w="653006">
                  <a:extLst>
                    <a:ext uri="{9D8B030D-6E8A-4147-A177-3AD203B41FA5}">
                      <a16:colId xmlns:a16="http://schemas.microsoft.com/office/drawing/2014/main" xmlns="" val="20002"/>
                    </a:ext>
                  </a:extLst>
                </a:gridCol>
                <a:gridCol w="653006">
                  <a:extLst>
                    <a:ext uri="{9D8B030D-6E8A-4147-A177-3AD203B41FA5}">
                      <a16:colId xmlns:a16="http://schemas.microsoft.com/office/drawing/2014/main" xmlns="" val="20003"/>
                    </a:ext>
                  </a:extLst>
                </a:gridCol>
                <a:gridCol w="653006">
                  <a:extLst>
                    <a:ext uri="{9D8B030D-6E8A-4147-A177-3AD203B41FA5}">
                      <a16:colId xmlns:a16="http://schemas.microsoft.com/office/drawing/2014/main" xmlns="" val="20004"/>
                    </a:ext>
                  </a:extLst>
                </a:gridCol>
                <a:gridCol w="616624">
                  <a:extLst>
                    <a:ext uri="{9D8B030D-6E8A-4147-A177-3AD203B41FA5}">
                      <a16:colId xmlns:a16="http://schemas.microsoft.com/office/drawing/2014/main" xmlns="" val="20005"/>
                    </a:ext>
                  </a:extLst>
                </a:gridCol>
                <a:gridCol w="653006">
                  <a:extLst>
                    <a:ext uri="{9D8B030D-6E8A-4147-A177-3AD203B41FA5}">
                      <a16:colId xmlns:a16="http://schemas.microsoft.com/office/drawing/2014/main" xmlns="" val="20006"/>
                    </a:ext>
                  </a:extLst>
                </a:gridCol>
                <a:gridCol w="653006">
                  <a:extLst>
                    <a:ext uri="{9D8B030D-6E8A-4147-A177-3AD203B41FA5}">
                      <a16:colId xmlns:a16="http://schemas.microsoft.com/office/drawing/2014/main" xmlns="" val="20007"/>
                    </a:ext>
                  </a:extLst>
                </a:gridCol>
                <a:gridCol w="653006">
                  <a:extLst>
                    <a:ext uri="{9D8B030D-6E8A-4147-A177-3AD203B41FA5}">
                      <a16:colId xmlns:a16="http://schemas.microsoft.com/office/drawing/2014/main" xmlns="" val="20008"/>
                    </a:ext>
                  </a:extLst>
                </a:gridCol>
                <a:gridCol w="616624">
                  <a:extLst>
                    <a:ext uri="{9D8B030D-6E8A-4147-A177-3AD203B41FA5}">
                      <a16:colId xmlns:a16="http://schemas.microsoft.com/office/drawing/2014/main" xmlns="" val="20009"/>
                    </a:ext>
                  </a:extLst>
                </a:gridCol>
                <a:gridCol w="653006">
                  <a:extLst>
                    <a:ext uri="{9D8B030D-6E8A-4147-A177-3AD203B41FA5}">
                      <a16:colId xmlns:a16="http://schemas.microsoft.com/office/drawing/2014/main" xmlns="" val="20010"/>
                    </a:ext>
                  </a:extLst>
                </a:gridCol>
                <a:gridCol w="690321">
                  <a:extLst>
                    <a:ext uri="{9D8B030D-6E8A-4147-A177-3AD203B41FA5}">
                      <a16:colId xmlns:a16="http://schemas.microsoft.com/office/drawing/2014/main" xmlns="" val="20011"/>
                    </a:ext>
                  </a:extLst>
                </a:gridCol>
                <a:gridCol w="690321">
                  <a:extLst>
                    <a:ext uri="{9D8B030D-6E8A-4147-A177-3AD203B41FA5}">
                      <a16:colId xmlns:a16="http://schemas.microsoft.com/office/drawing/2014/main" xmlns="" val="20012"/>
                    </a:ext>
                  </a:extLst>
                </a:gridCol>
              </a:tblGrid>
              <a:tr h="286553">
                <a:tc rowSpan="2">
                  <a:txBody>
                    <a:bodyPr/>
                    <a:lstStyle/>
                    <a:p>
                      <a:pPr marL="457200" algn="just">
                        <a:spcAft>
                          <a:spcPts val="0"/>
                        </a:spcAft>
                      </a:pPr>
                      <a:endParaRPr lang="en-GB" sz="1600" kern="50" dirty="0">
                        <a:latin typeface="Times New Roman"/>
                        <a:ea typeface="SimSun"/>
                        <a:cs typeface="Mangal"/>
                      </a:endParaRPr>
                    </a:p>
                  </a:txBody>
                  <a:tcPr marL="32394" marR="32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gridSpan="4">
                  <a:txBody>
                    <a:bodyPr/>
                    <a:lstStyle/>
                    <a:p>
                      <a:pPr marL="0" algn="ctr">
                        <a:spcAft>
                          <a:spcPts val="0"/>
                        </a:spcAft>
                      </a:pPr>
                      <a:r>
                        <a:rPr lang="en-US" sz="1600" kern="50" dirty="0">
                          <a:latin typeface="Times New Roman"/>
                          <a:ea typeface="SimSun"/>
                          <a:cs typeface="Times New Roman"/>
                        </a:rPr>
                        <a:t>W - Winter</a:t>
                      </a:r>
                      <a:endParaRPr lang="pt-PT" sz="1600" kern="50" dirty="0">
                        <a:latin typeface="Times New Roman"/>
                        <a:ea typeface="SimSun"/>
                        <a:cs typeface="Mangal"/>
                      </a:endParaRPr>
                    </a:p>
                  </a:txBody>
                  <a:tcPr marL="32394" marR="32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hMerge="1">
                  <a:txBody>
                    <a:bodyPr/>
                    <a:lstStyle/>
                    <a:p>
                      <a:endParaRPr lang="pt-PT"/>
                    </a:p>
                  </a:txBody>
                  <a:tcPr/>
                </a:tc>
                <a:tc hMerge="1">
                  <a:txBody>
                    <a:bodyPr/>
                    <a:lstStyle/>
                    <a:p>
                      <a:endParaRPr lang="pt-PT"/>
                    </a:p>
                  </a:txBody>
                  <a:tcPr/>
                </a:tc>
                <a:tc hMerge="1">
                  <a:txBody>
                    <a:bodyPr/>
                    <a:lstStyle/>
                    <a:p>
                      <a:endParaRPr lang="pt-PT"/>
                    </a:p>
                  </a:txBody>
                  <a:tcPr/>
                </a:tc>
                <a:tc gridSpan="4">
                  <a:txBody>
                    <a:bodyPr/>
                    <a:lstStyle/>
                    <a:p>
                      <a:pPr marL="0" algn="ctr">
                        <a:spcAft>
                          <a:spcPts val="0"/>
                        </a:spcAft>
                      </a:pPr>
                      <a:r>
                        <a:rPr lang="en-US" sz="1600" kern="50" dirty="0">
                          <a:latin typeface="Times New Roman"/>
                          <a:ea typeface="SimSun"/>
                          <a:cs typeface="Times New Roman"/>
                        </a:rPr>
                        <a:t>S – Summer</a:t>
                      </a:r>
                      <a:endParaRPr lang="pt-PT" sz="1600" kern="50" dirty="0">
                        <a:latin typeface="Times New Roman"/>
                        <a:ea typeface="SimSun"/>
                        <a:cs typeface="Mangal"/>
                      </a:endParaRPr>
                    </a:p>
                  </a:txBody>
                  <a:tcPr marL="32394" marR="32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hMerge="1">
                  <a:txBody>
                    <a:bodyPr/>
                    <a:lstStyle/>
                    <a:p>
                      <a:endParaRPr lang="pt-PT"/>
                    </a:p>
                  </a:txBody>
                  <a:tcPr/>
                </a:tc>
                <a:tc hMerge="1">
                  <a:txBody>
                    <a:bodyPr/>
                    <a:lstStyle/>
                    <a:p>
                      <a:endParaRPr lang="pt-PT"/>
                    </a:p>
                  </a:txBody>
                  <a:tcPr/>
                </a:tc>
                <a:tc hMerge="1">
                  <a:txBody>
                    <a:bodyPr/>
                    <a:lstStyle/>
                    <a:p>
                      <a:endParaRPr lang="pt-PT"/>
                    </a:p>
                  </a:txBody>
                  <a:tcPr/>
                </a:tc>
                <a:tc gridSpan="4">
                  <a:txBody>
                    <a:bodyPr/>
                    <a:lstStyle/>
                    <a:p>
                      <a:pPr marL="0" algn="ctr">
                        <a:spcAft>
                          <a:spcPts val="0"/>
                        </a:spcAft>
                      </a:pPr>
                      <a:r>
                        <a:rPr lang="en-US" sz="1600" kern="50" dirty="0">
                          <a:latin typeface="Times New Roman"/>
                          <a:ea typeface="SimSun"/>
                          <a:cs typeface="Times New Roman"/>
                        </a:rPr>
                        <a:t>Y - Year</a:t>
                      </a:r>
                      <a:endParaRPr lang="pt-PT" sz="1600" kern="50" dirty="0">
                        <a:latin typeface="Times New Roman"/>
                        <a:ea typeface="SimSun"/>
                        <a:cs typeface="Mangal"/>
                      </a:endParaRPr>
                    </a:p>
                  </a:txBody>
                  <a:tcPr marL="32394" marR="32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hMerge="1">
                  <a:txBody>
                    <a:bodyPr/>
                    <a:lstStyle/>
                    <a:p>
                      <a:endParaRPr lang="pt-PT"/>
                    </a:p>
                  </a:txBody>
                  <a:tcPr/>
                </a:tc>
                <a:tc hMerge="1">
                  <a:txBody>
                    <a:bodyPr/>
                    <a:lstStyle/>
                    <a:p>
                      <a:endParaRPr lang="pt-PT"/>
                    </a:p>
                  </a:txBody>
                  <a:tcPr/>
                </a:tc>
                <a:tc hMerge="1">
                  <a:txBody>
                    <a:bodyPr/>
                    <a:lstStyle/>
                    <a:p>
                      <a:endParaRPr lang="pt-PT"/>
                    </a:p>
                  </a:txBody>
                  <a:tcPr/>
                </a:tc>
                <a:extLst>
                  <a:ext uri="{0D108BD9-81ED-4DB2-BD59-A6C34878D82A}">
                    <a16:rowId xmlns:a16="http://schemas.microsoft.com/office/drawing/2014/main" xmlns="" val="10000"/>
                  </a:ext>
                </a:extLst>
              </a:tr>
              <a:tr h="342245">
                <a:tc vMerge="1">
                  <a:txBody>
                    <a:bodyPr/>
                    <a:lstStyle/>
                    <a:p>
                      <a:endParaRPr lang="pt-PT"/>
                    </a:p>
                  </a:txBody>
                  <a:tcPr/>
                </a:tc>
                <a:tc>
                  <a:txBody>
                    <a:bodyPr/>
                    <a:lstStyle/>
                    <a:p>
                      <a:pPr marL="0" algn="ctr">
                        <a:spcAft>
                          <a:spcPts val="0"/>
                        </a:spcAft>
                      </a:pPr>
                      <a:r>
                        <a:rPr lang="en-US" sz="1600" kern="50" dirty="0">
                          <a:latin typeface="Times New Roman"/>
                          <a:ea typeface="SimSun"/>
                          <a:cs typeface="Times New Roman"/>
                        </a:rPr>
                        <a:t>Min2</a:t>
                      </a:r>
                      <a:endParaRPr lang="pt-PT" sz="1600" kern="50" dirty="0">
                        <a:latin typeface="Times New Roman"/>
                        <a:ea typeface="SimSun"/>
                        <a:cs typeface="Mangal"/>
                      </a:endParaRPr>
                    </a:p>
                  </a:txBody>
                  <a:tcPr marL="32394" marR="32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a:spcAft>
                          <a:spcPts val="0"/>
                        </a:spcAft>
                      </a:pPr>
                      <a:r>
                        <a:rPr lang="en-US" sz="1600" kern="50" dirty="0">
                          <a:latin typeface="Times New Roman"/>
                          <a:ea typeface="SimSun"/>
                          <a:cs typeface="Times New Roman"/>
                        </a:rPr>
                        <a:t>Min1</a:t>
                      </a:r>
                      <a:endParaRPr lang="pt-PT" sz="1600" kern="50" dirty="0">
                        <a:latin typeface="Times New Roman"/>
                        <a:ea typeface="SimSun"/>
                        <a:cs typeface="Mangal"/>
                      </a:endParaRPr>
                    </a:p>
                  </a:txBody>
                  <a:tcPr marL="32394" marR="32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a:spcAft>
                          <a:spcPts val="0"/>
                        </a:spcAft>
                      </a:pPr>
                      <a:r>
                        <a:rPr lang="en-US" sz="1600" kern="50" dirty="0">
                          <a:latin typeface="Times New Roman"/>
                          <a:ea typeface="SimSun"/>
                          <a:cs typeface="Times New Roman"/>
                        </a:rPr>
                        <a:t>Max1</a:t>
                      </a:r>
                      <a:endParaRPr lang="pt-PT" sz="1600" kern="50" dirty="0">
                        <a:latin typeface="Times New Roman"/>
                        <a:ea typeface="SimSun"/>
                        <a:cs typeface="Mangal"/>
                      </a:endParaRPr>
                    </a:p>
                  </a:txBody>
                  <a:tcPr marL="32394" marR="32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a:spcAft>
                          <a:spcPts val="0"/>
                        </a:spcAft>
                      </a:pPr>
                      <a:r>
                        <a:rPr lang="en-US" sz="1600" kern="50" dirty="0">
                          <a:latin typeface="Times New Roman"/>
                          <a:ea typeface="SimSun"/>
                          <a:cs typeface="Times New Roman"/>
                        </a:rPr>
                        <a:t>Max2</a:t>
                      </a:r>
                      <a:endParaRPr lang="pt-PT" sz="1600" kern="50" dirty="0">
                        <a:latin typeface="Times New Roman"/>
                        <a:ea typeface="SimSun"/>
                        <a:cs typeface="Mangal"/>
                      </a:endParaRPr>
                    </a:p>
                  </a:txBody>
                  <a:tcPr marL="32394" marR="32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a:spcAft>
                          <a:spcPts val="0"/>
                        </a:spcAft>
                      </a:pPr>
                      <a:r>
                        <a:rPr lang="en-US" sz="1600" kern="50" dirty="0">
                          <a:latin typeface="Times New Roman"/>
                          <a:ea typeface="SimSun"/>
                          <a:cs typeface="Times New Roman"/>
                        </a:rPr>
                        <a:t>Min2</a:t>
                      </a:r>
                      <a:endParaRPr lang="pt-PT" sz="1600" kern="50" dirty="0">
                        <a:latin typeface="Times New Roman"/>
                        <a:ea typeface="SimSun"/>
                        <a:cs typeface="Mangal"/>
                      </a:endParaRPr>
                    </a:p>
                  </a:txBody>
                  <a:tcPr marL="32394" marR="32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a:spcAft>
                          <a:spcPts val="0"/>
                        </a:spcAft>
                      </a:pPr>
                      <a:r>
                        <a:rPr lang="en-US" sz="1600" kern="50" dirty="0">
                          <a:latin typeface="Times New Roman"/>
                          <a:ea typeface="SimSun"/>
                          <a:cs typeface="Times New Roman"/>
                        </a:rPr>
                        <a:t>Min1</a:t>
                      </a:r>
                      <a:endParaRPr lang="pt-PT" sz="1600" kern="50" dirty="0">
                        <a:latin typeface="Times New Roman"/>
                        <a:ea typeface="SimSun"/>
                        <a:cs typeface="Mangal"/>
                      </a:endParaRPr>
                    </a:p>
                  </a:txBody>
                  <a:tcPr marL="32394" marR="32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a:spcAft>
                          <a:spcPts val="0"/>
                        </a:spcAft>
                      </a:pPr>
                      <a:r>
                        <a:rPr lang="en-US" sz="1600" kern="50" dirty="0">
                          <a:latin typeface="Times New Roman"/>
                          <a:ea typeface="SimSun"/>
                          <a:cs typeface="Times New Roman"/>
                        </a:rPr>
                        <a:t>Max1</a:t>
                      </a:r>
                      <a:endParaRPr lang="pt-PT" sz="1600" kern="50" dirty="0">
                        <a:latin typeface="Times New Roman"/>
                        <a:ea typeface="SimSun"/>
                        <a:cs typeface="Mangal"/>
                      </a:endParaRPr>
                    </a:p>
                  </a:txBody>
                  <a:tcPr marL="32394" marR="32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a:spcAft>
                          <a:spcPts val="0"/>
                        </a:spcAft>
                      </a:pPr>
                      <a:r>
                        <a:rPr lang="en-US" sz="1600" kern="50" dirty="0">
                          <a:latin typeface="Times New Roman"/>
                          <a:ea typeface="SimSun"/>
                          <a:cs typeface="Times New Roman"/>
                        </a:rPr>
                        <a:t>Max2</a:t>
                      </a:r>
                      <a:endParaRPr lang="pt-PT" sz="1600" kern="50" dirty="0">
                        <a:latin typeface="Times New Roman"/>
                        <a:ea typeface="SimSun"/>
                        <a:cs typeface="Mangal"/>
                      </a:endParaRPr>
                    </a:p>
                  </a:txBody>
                  <a:tcPr marL="32394" marR="32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a:spcAft>
                          <a:spcPts val="0"/>
                        </a:spcAft>
                      </a:pPr>
                      <a:r>
                        <a:rPr lang="en-US" sz="1600" kern="50" dirty="0">
                          <a:latin typeface="Times New Roman"/>
                          <a:ea typeface="SimSun"/>
                          <a:cs typeface="Times New Roman"/>
                        </a:rPr>
                        <a:t>Min2</a:t>
                      </a:r>
                      <a:endParaRPr lang="pt-PT" sz="1600" kern="50" dirty="0">
                        <a:latin typeface="Times New Roman"/>
                        <a:ea typeface="SimSun"/>
                        <a:cs typeface="Mangal"/>
                      </a:endParaRPr>
                    </a:p>
                  </a:txBody>
                  <a:tcPr marL="32394" marR="32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a:spcAft>
                          <a:spcPts val="0"/>
                        </a:spcAft>
                      </a:pPr>
                      <a:r>
                        <a:rPr lang="en-US" sz="1600" kern="50" dirty="0">
                          <a:latin typeface="Times New Roman"/>
                          <a:ea typeface="SimSun"/>
                          <a:cs typeface="Times New Roman"/>
                        </a:rPr>
                        <a:t>Min1</a:t>
                      </a:r>
                      <a:endParaRPr lang="pt-PT" sz="1600" kern="50" dirty="0">
                        <a:latin typeface="Times New Roman"/>
                        <a:ea typeface="SimSun"/>
                        <a:cs typeface="Mangal"/>
                      </a:endParaRPr>
                    </a:p>
                  </a:txBody>
                  <a:tcPr marL="32394" marR="32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a:spcAft>
                          <a:spcPts val="0"/>
                        </a:spcAft>
                      </a:pPr>
                      <a:r>
                        <a:rPr lang="en-US" sz="1600" kern="50" dirty="0">
                          <a:latin typeface="Times New Roman"/>
                          <a:ea typeface="SimSun"/>
                          <a:cs typeface="Times New Roman"/>
                        </a:rPr>
                        <a:t>Max1</a:t>
                      </a:r>
                      <a:endParaRPr lang="pt-PT" sz="1600" kern="50" dirty="0">
                        <a:latin typeface="Times New Roman"/>
                        <a:ea typeface="SimSun"/>
                        <a:cs typeface="Mangal"/>
                      </a:endParaRPr>
                    </a:p>
                  </a:txBody>
                  <a:tcPr marL="32394" marR="32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a:spcAft>
                          <a:spcPts val="0"/>
                        </a:spcAft>
                      </a:pPr>
                      <a:r>
                        <a:rPr lang="en-US" sz="1600" kern="50" dirty="0">
                          <a:latin typeface="Times New Roman"/>
                          <a:ea typeface="SimSun"/>
                          <a:cs typeface="Times New Roman"/>
                        </a:rPr>
                        <a:t>Max2</a:t>
                      </a:r>
                      <a:endParaRPr lang="pt-PT" sz="1600" kern="50" dirty="0">
                        <a:latin typeface="Times New Roman"/>
                        <a:ea typeface="SimSun"/>
                        <a:cs typeface="Mangal"/>
                      </a:endParaRPr>
                    </a:p>
                  </a:txBody>
                  <a:tcPr marL="32394" marR="32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10001"/>
                  </a:ext>
                </a:extLst>
              </a:tr>
              <a:tr h="286553">
                <a:tc>
                  <a:txBody>
                    <a:bodyPr/>
                    <a:lstStyle/>
                    <a:p>
                      <a:pPr marL="0" algn="ctr">
                        <a:spcAft>
                          <a:spcPts val="0"/>
                        </a:spcAft>
                      </a:pPr>
                      <a:r>
                        <a:rPr lang="en-US" sz="1600" kern="50" dirty="0">
                          <a:latin typeface="Times New Roman"/>
                          <a:ea typeface="SimSun"/>
                          <a:cs typeface="Times New Roman"/>
                        </a:rPr>
                        <a:t>FF (ms</a:t>
                      </a:r>
                      <a:r>
                        <a:rPr lang="en-US" sz="1600" kern="50" baseline="30000" dirty="0">
                          <a:latin typeface="Times New Roman"/>
                          <a:ea typeface="SimSun"/>
                          <a:cs typeface="Times New Roman"/>
                        </a:rPr>
                        <a:t>-1</a:t>
                      </a:r>
                      <a:r>
                        <a:rPr lang="en-US" sz="1600" kern="50" dirty="0">
                          <a:latin typeface="Times New Roman"/>
                          <a:ea typeface="SimSun"/>
                          <a:cs typeface="Times New Roman"/>
                        </a:rPr>
                        <a:t>)</a:t>
                      </a:r>
                      <a:endParaRPr lang="pt-PT" sz="1600" kern="50" dirty="0">
                        <a:latin typeface="Times New Roman"/>
                        <a:ea typeface="SimSun"/>
                        <a:cs typeface="Mangal"/>
                      </a:endParaRPr>
                    </a:p>
                  </a:txBody>
                  <a:tcPr marL="32394" marR="32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a:spcAft>
                          <a:spcPts val="0"/>
                        </a:spcAft>
                      </a:pPr>
                      <a:r>
                        <a:rPr lang="en-US" sz="1600" kern="50" dirty="0">
                          <a:latin typeface="Times New Roman"/>
                          <a:ea typeface="SimSun"/>
                          <a:cs typeface="Times New Roman"/>
                        </a:rPr>
                        <a:t>-</a:t>
                      </a:r>
                      <a:endParaRPr lang="pt-PT" sz="1600" kern="50" dirty="0">
                        <a:latin typeface="Times New Roman"/>
                        <a:ea typeface="SimSun"/>
                        <a:cs typeface="Mangal"/>
                      </a:endParaRPr>
                    </a:p>
                  </a:txBody>
                  <a:tcPr marL="32394" marR="32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a:spcAft>
                          <a:spcPts val="0"/>
                        </a:spcAft>
                      </a:pPr>
                      <a:r>
                        <a:rPr lang="en-US" sz="1600" kern="50" dirty="0">
                          <a:latin typeface="Times New Roman"/>
                          <a:ea typeface="SimSun"/>
                          <a:cs typeface="Times New Roman"/>
                        </a:rPr>
                        <a:t>-</a:t>
                      </a:r>
                      <a:endParaRPr lang="pt-PT" sz="1600" kern="50" dirty="0">
                        <a:latin typeface="Times New Roman"/>
                        <a:ea typeface="SimSun"/>
                        <a:cs typeface="Mangal"/>
                      </a:endParaRPr>
                    </a:p>
                  </a:txBody>
                  <a:tcPr marL="32394" marR="32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a:spcAft>
                          <a:spcPts val="0"/>
                        </a:spcAft>
                      </a:pPr>
                      <a:r>
                        <a:rPr lang="en-US" sz="1600" kern="50">
                          <a:latin typeface="Times New Roman"/>
                          <a:ea typeface="SimSun"/>
                          <a:cs typeface="Times New Roman"/>
                        </a:rPr>
                        <a:t>50</a:t>
                      </a:r>
                      <a:endParaRPr lang="pt-PT" sz="1600" kern="50">
                        <a:latin typeface="Times New Roman"/>
                        <a:ea typeface="SimSun"/>
                        <a:cs typeface="Mangal"/>
                      </a:endParaRPr>
                    </a:p>
                  </a:txBody>
                  <a:tcPr marL="32394" marR="32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a:spcAft>
                          <a:spcPts val="0"/>
                        </a:spcAft>
                      </a:pPr>
                      <a:r>
                        <a:rPr lang="en-US" sz="1600" kern="50">
                          <a:latin typeface="Times New Roman"/>
                          <a:ea typeface="SimSun"/>
                          <a:cs typeface="Times New Roman"/>
                        </a:rPr>
                        <a:t>100</a:t>
                      </a:r>
                      <a:endParaRPr lang="pt-PT" sz="1600" kern="50">
                        <a:latin typeface="Times New Roman"/>
                        <a:ea typeface="SimSun"/>
                        <a:cs typeface="Mangal"/>
                      </a:endParaRPr>
                    </a:p>
                  </a:txBody>
                  <a:tcPr marL="32394" marR="32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a:spcAft>
                          <a:spcPts val="0"/>
                        </a:spcAft>
                      </a:pPr>
                      <a:r>
                        <a:rPr lang="en-US" sz="1600" kern="50">
                          <a:latin typeface="Times New Roman"/>
                          <a:ea typeface="SimSun"/>
                          <a:cs typeface="Times New Roman"/>
                        </a:rPr>
                        <a:t>-</a:t>
                      </a:r>
                      <a:endParaRPr lang="pt-PT" sz="1600" kern="50">
                        <a:latin typeface="Times New Roman"/>
                        <a:ea typeface="SimSun"/>
                        <a:cs typeface="Mangal"/>
                      </a:endParaRPr>
                    </a:p>
                  </a:txBody>
                  <a:tcPr marL="32394" marR="32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a:spcAft>
                          <a:spcPts val="0"/>
                        </a:spcAft>
                      </a:pPr>
                      <a:r>
                        <a:rPr lang="en-US" sz="1600" kern="50">
                          <a:latin typeface="Times New Roman"/>
                          <a:ea typeface="SimSun"/>
                          <a:cs typeface="Times New Roman"/>
                        </a:rPr>
                        <a:t>-</a:t>
                      </a:r>
                      <a:endParaRPr lang="pt-PT" sz="1600" kern="50">
                        <a:latin typeface="Times New Roman"/>
                        <a:ea typeface="SimSun"/>
                        <a:cs typeface="Mangal"/>
                      </a:endParaRPr>
                    </a:p>
                  </a:txBody>
                  <a:tcPr marL="32394" marR="32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a:spcAft>
                          <a:spcPts val="0"/>
                        </a:spcAft>
                      </a:pPr>
                      <a:r>
                        <a:rPr lang="en-US" sz="1600" kern="50" dirty="0">
                          <a:latin typeface="Times New Roman"/>
                          <a:ea typeface="SimSun"/>
                          <a:cs typeface="Times New Roman"/>
                        </a:rPr>
                        <a:t>40</a:t>
                      </a:r>
                      <a:endParaRPr lang="pt-PT" sz="1600" kern="50" dirty="0">
                        <a:latin typeface="Times New Roman"/>
                        <a:ea typeface="SimSun"/>
                        <a:cs typeface="Mangal"/>
                      </a:endParaRPr>
                    </a:p>
                  </a:txBody>
                  <a:tcPr marL="32394" marR="32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a:spcAft>
                          <a:spcPts val="0"/>
                        </a:spcAft>
                      </a:pPr>
                      <a:r>
                        <a:rPr lang="en-US" sz="1600" kern="50">
                          <a:latin typeface="Times New Roman"/>
                          <a:ea typeface="SimSun"/>
                          <a:cs typeface="Times New Roman"/>
                        </a:rPr>
                        <a:t>75</a:t>
                      </a:r>
                      <a:endParaRPr lang="pt-PT" sz="1600" kern="50">
                        <a:latin typeface="Times New Roman"/>
                        <a:ea typeface="SimSun"/>
                        <a:cs typeface="Mangal"/>
                      </a:endParaRPr>
                    </a:p>
                  </a:txBody>
                  <a:tcPr marL="32394" marR="32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a:spcAft>
                          <a:spcPts val="0"/>
                        </a:spcAft>
                      </a:pPr>
                      <a:r>
                        <a:rPr lang="en-US" sz="1600" kern="50">
                          <a:latin typeface="Times New Roman"/>
                          <a:ea typeface="SimSun"/>
                          <a:cs typeface="Times New Roman"/>
                        </a:rPr>
                        <a:t>-</a:t>
                      </a:r>
                      <a:endParaRPr lang="pt-PT" sz="1600" kern="50">
                        <a:latin typeface="Times New Roman"/>
                        <a:ea typeface="SimSun"/>
                        <a:cs typeface="Mangal"/>
                      </a:endParaRPr>
                    </a:p>
                  </a:txBody>
                  <a:tcPr marL="32394" marR="32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a:spcAft>
                          <a:spcPts val="0"/>
                        </a:spcAft>
                      </a:pPr>
                      <a:r>
                        <a:rPr lang="en-US" sz="1600" kern="50">
                          <a:latin typeface="Times New Roman"/>
                          <a:ea typeface="SimSun"/>
                          <a:cs typeface="Times New Roman"/>
                        </a:rPr>
                        <a:t>-</a:t>
                      </a:r>
                      <a:endParaRPr lang="pt-PT" sz="1600" kern="50">
                        <a:latin typeface="Times New Roman"/>
                        <a:ea typeface="SimSun"/>
                        <a:cs typeface="Mangal"/>
                      </a:endParaRPr>
                    </a:p>
                  </a:txBody>
                  <a:tcPr marL="32394" marR="32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a:spcAft>
                          <a:spcPts val="0"/>
                        </a:spcAft>
                      </a:pPr>
                      <a:r>
                        <a:rPr lang="en-US" sz="1600" kern="50">
                          <a:latin typeface="Times New Roman"/>
                          <a:ea typeface="SimSun"/>
                          <a:cs typeface="Times New Roman"/>
                        </a:rPr>
                        <a:t>-</a:t>
                      </a:r>
                      <a:endParaRPr lang="pt-PT" sz="1600" kern="50">
                        <a:latin typeface="Times New Roman"/>
                        <a:ea typeface="SimSun"/>
                        <a:cs typeface="Mangal"/>
                      </a:endParaRPr>
                    </a:p>
                  </a:txBody>
                  <a:tcPr marL="32394" marR="32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a:spcAft>
                          <a:spcPts val="0"/>
                        </a:spcAft>
                      </a:pPr>
                      <a:r>
                        <a:rPr lang="en-US" sz="1600" kern="50" dirty="0">
                          <a:latin typeface="Times New Roman"/>
                          <a:ea typeface="SimSun"/>
                          <a:cs typeface="Times New Roman"/>
                        </a:rPr>
                        <a:t>-</a:t>
                      </a:r>
                      <a:endParaRPr lang="pt-PT" sz="1600" kern="50" dirty="0">
                        <a:latin typeface="Times New Roman"/>
                        <a:ea typeface="SimSun"/>
                        <a:cs typeface="Mangal"/>
                      </a:endParaRPr>
                    </a:p>
                  </a:txBody>
                  <a:tcPr marL="32394" marR="32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10002"/>
                  </a:ext>
                </a:extLst>
              </a:tr>
              <a:tr h="286553">
                <a:tc>
                  <a:txBody>
                    <a:bodyPr/>
                    <a:lstStyle/>
                    <a:p>
                      <a:pPr marL="0" algn="ctr">
                        <a:spcAft>
                          <a:spcPts val="0"/>
                        </a:spcAft>
                      </a:pPr>
                      <a:r>
                        <a:rPr lang="en-US" sz="1600" kern="50" dirty="0">
                          <a:latin typeface="Times New Roman"/>
                          <a:ea typeface="SimSun"/>
                          <a:cs typeface="Times New Roman"/>
                        </a:rPr>
                        <a:t>T  (ºC)</a:t>
                      </a:r>
                      <a:endParaRPr lang="pt-PT" sz="1600" kern="50" dirty="0">
                        <a:latin typeface="Times New Roman"/>
                        <a:ea typeface="SimSun"/>
                        <a:cs typeface="Mangal"/>
                      </a:endParaRPr>
                    </a:p>
                  </a:txBody>
                  <a:tcPr marL="32394" marR="32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a:spcAft>
                          <a:spcPts val="0"/>
                        </a:spcAft>
                      </a:pPr>
                      <a:r>
                        <a:rPr lang="en-US" sz="1600" kern="50" dirty="0">
                          <a:latin typeface="Times New Roman"/>
                          <a:ea typeface="SimSun"/>
                          <a:cs typeface="Times New Roman"/>
                        </a:rPr>
                        <a:t>-90</a:t>
                      </a:r>
                      <a:endParaRPr lang="pt-PT" sz="1600" kern="50" dirty="0">
                        <a:latin typeface="Times New Roman"/>
                        <a:ea typeface="SimSun"/>
                        <a:cs typeface="Mangal"/>
                      </a:endParaRPr>
                    </a:p>
                  </a:txBody>
                  <a:tcPr marL="32394" marR="32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a:spcAft>
                          <a:spcPts val="0"/>
                        </a:spcAft>
                      </a:pPr>
                      <a:r>
                        <a:rPr lang="en-US" sz="1600" kern="50" dirty="0">
                          <a:latin typeface="Times New Roman"/>
                          <a:ea typeface="SimSun"/>
                          <a:cs typeface="Times New Roman"/>
                        </a:rPr>
                        <a:t>-80</a:t>
                      </a:r>
                      <a:endParaRPr lang="pt-PT" sz="1600" kern="50" dirty="0">
                        <a:latin typeface="Times New Roman"/>
                        <a:ea typeface="SimSun"/>
                        <a:cs typeface="Mangal"/>
                      </a:endParaRPr>
                    </a:p>
                  </a:txBody>
                  <a:tcPr marL="32394" marR="32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a:spcAft>
                          <a:spcPts val="0"/>
                        </a:spcAft>
                      </a:pPr>
                      <a:r>
                        <a:rPr lang="en-US" sz="1600" kern="50">
                          <a:latin typeface="Times New Roman"/>
                          <a:ea typeface="SimSun"/>
                          <a:cs typeface="Times New Roman"/>
                        </a:rPr>
                        <a:t>35</a:t>
                      </a:r>
                      <a:endParaRPr lang="pt-PT" sz="1600" kern="50">
                        <a:latin typeface="Times New Roman"/>
                        <a:ea typeface="SimSun"/>
                        <a:cs typeface="Mangal"/>
                      </a:endParaRPr>
                    </a:p>
                  </a:txBody>
                  <a:tcPr marL="32394" marR="32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a:spcAft>
                          <a:spcPts val="0"/>
                        </a:spcAft>
                      </a:pPr>
                      <a:r>
                        <a:rPr lang="en-US" sz="1600" kern="50">
                          <a:latin typeface="Times New Roman"/>
                          <a:ea typeface="SimSun"/>
                          <a:cs typeface="Times New Roman"/>
                        </a:rPr>
                        <a:t>40</a:t>
                      </a:r>
                      <a:endParaRPr lang="pt-PT" sz="1600" kern="50">
                        <a:latin typeface="Times New Roman"/>
                        <a:ea typeface="SimSun"/>
                        <a:cs typeface="Mangal"/>
                      </a:endParaRPr>
                    </a:p>
                  </a:txBody>
                  <a:tcPr marL="32394" marR="32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a:spcAft>
                          <a:spcPts val="0"/>
                        </a:spcAft>
                      </a:pPr>
                      <a:r>
                        <a:rPr lang="en-US" sz="1600" kern="50">
                          <a:latin typeface="Times New Roman"/>
                          <a:ea typeface="SimSun"/>
                          <a:cs typeface="Times New Roman"/>
                        </a:rPr>
                        <a:t>-40</a:t>
                      </a:r>
                      <a:endParaRPr lang="pt-PT" sz="1600" kern="50">
                        <a:latin typeface="Times New Roman"/>
                        <a:ea typeface="SimSun"/>
                        <a:cs typeface="Mangal"/>
                      </a:endParaRPr>
                    </a:p>
                  </a:txBody>
                  <a:tcPr marL="32394" marR="32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a:spcAft>
                          <a:spcPts val="0"/>
                        </a:spcAft>
                      </a:pPr>
                      <a:r>
                        <a:rPr lang="en-US" sz="1600" kern="50">
                          <a:latin typeface="Times New Roman"/>
                          <a:ea typeface="SimSun"/>
                          <a:cs typeface="Times New Roman"/>
                        </a:rPr>
                        <a:t>-30</a:t>
                      </a:r>
                      <a:endParaRPr lang="pt-PT" sz="1600" kern="50">
                        <a:latin typeface="Times New Roman"/>
                        <a:ea typeface="SimSun"/>
                        <a:cs typeface="Mangal"/>
                      </a:endParaRPr>
                    </a:p>
                  </a:txBody>
                  <a:tcPr marL="32394" marR="32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a:spcAft>
                          <a:spcPts val="0"/>
                        </a:spcAft>
                      </a:pPr>
                      <a:r>
                        <a:rPr lang="en-US" sz="1600" kern="50">
                          <a:latin typeface="Times New Roman"/>
                          <a:ea typeface="SimSun"/>
                          <a:cs typeface="Times New Roman"/>
                        </a:rPr>
                        <a:t>40</a:t>
                      </a:r>
                      <a:endParaRPr lang="pt-PT" sz="1600" kern="50">
                        <a:latin typeface="Times New Roman"/>
                        <a:ea typeface="SimSun"/>
                        <a:cs typeface="Mangal"/>
                      </a:endParaRPr>
                    </a:p>
                  </a:txBody>
                  <a:tcPr marL="32394" marR="32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a:spcAft>
                          <a:spcPts val="0"/>
                        </a:spcAft>
                      </a:pPr>
                      <a:r>
                        <a:rPr lang="en-US" sz="1600" kern="50">
                          <a:latin typeface="Times New Roman"/>
                          <a:ea typeface="SimSun"/>
                          <a:cs typeface="Times New Roman"/>
                        </a:rPr>
                        <a:t>50</a:t>
                      </a:r>
                      <a:endParaRPr lang="pt-PT" sz="1600" kern="50">
                        <a:latin typeface="Times New Roman"/>
                        <a:ea typeface="SimSun"/>
                        <a:cs typeface="Mangal"/>
                      </a:endParaRPr>
                    </a:p>
                  </a:txBody>
                  <a:tcPr marL="32394" marR="32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a:spcAft>
                          <a:spcPts val="0"/>
                        </a:spcAft>
                      </a:pPr>
                      <a:r>
                        <a:rPr lang="en-US" sz="1600" kern="50">
                          <a:latin typeface="Times New Roman"/>
                          <a:ea typeface="SimSun"/>
                          <a:cs typeface="Times New Roman"/>
                        </a:rPr>
                        <a:t>-</a:t>
                      </a:r>
                      <a:endParaRPr lang="pt-PT" sz="1600" kern="50">
                        <a:latin typeface="Times New Roman"/>
                        <a:ea typeface="SimSun"/>
                        <a:cs typeface="Mangal"/>
                      </a:endParaRPr>
                    </a:p>
                  </a:txBody>
                  <a:tcPr marL="32394" marR="32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a:spcAft>
                          <a:spcPts val="0"/>
                        </a:spcAft>
                      </a:pPr>
                      <a:r>
                        <a:rPr lang="en-US" sz="1600" kern="50" dirty="0">
                          <a:latin typeface="Times New Roman"/>
                          <a:ea typeface="SimSun"/>
                          <a:cs typeface="Times New Roman"/>
                        </a:rPr>
                        <a:t>-</a:t>
                      </a:r>
                      <a:endParaRPr lang="pt-PT" sz="1600" kern="50" dirty="0">
                        <a:latin typeface="Times New Roman"/>
                        <a:ea typeface="SimSun"/>
                        <a:cs typeface="Mangal"/>
                      </a:endParaRPr>
                    </a:p>
                  </a:txBody>
                  <a:tcPr marL="32394" marR="32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a:spcAft>
                          <a:spcPts val="0"/>
                        </a:spcAft>
                      </a:pPr>
                      <a:r>
                        <a:rPr lang="en-US" sz="1600" kern="50">
                          <a:latin typeface="Times New Roman"/>
                          <a:ea typeface="SimSun"/>
                          <a:cs typeface="Times New Roman"/>
                        </a:rPr>
                        <a:t>-</a:t>
                      </a:r>
                      <a:endParaRPr lang="pt-PT" sz="1600" kern="50">
                        <a:latin typeface="Times New Roman"/>
                        <a:ea typeface="SimSun"/>
                        <a:cs typeface="Mangal"/>
                      </a:endParaRPr>
                    </a:p>
                  </a:txBody>
                  <a:tcPr marL="32394" marR="32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a:spcAft>
                          <a:spcPts val="0"/>
                        </a:spcAft>
                      </a:pPr>
                      <a:r>
                        <a:rPr lang="en-US" sz="1600" kern="50" dirty="0">
                          <a:latin typeface="Times New Roman"/>
                          <a:ea typeface="SimSun"/>
                          <a:cs typeface="Times New Roman"/>
                        </a:rPr>
                        <a:t>-</a:t>
                      </a:r>
                      <a:endParaRPr lang="pt-PT" sz="1600" kern="50" dirty="0">
                        <a:latin typeface="Times New Roman"/>
                        <a:ea typeface="SimSun"/>
                        <a:cs typeface="Mangal"/>
                      </a:endParaRPr>
                    </a:p>
                  </a:txBody>
                  <a:tcPr marL="32394" marR="32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10003"/>
                  </a:ext>
                </a:extLst>
              </a:tr>
              <a:tr h="286553">
                <a:tc>
                  <a:txBody>
                    <a:bodyPr/>
                    <a:lstStyle/>
                    <a:p>
                      <a:pPr marL="0" algn="ctr">
                        <a:spcAft>
                          <a:spcPts val="0"/>
                        </a:spcAft>
                      </a:pPr>
                      <a:r>
                        <a:rPr lang="en-US" sz="1600" kern="50" dirty="0">
                          <a:latin typeface="Times New Roman"/>
                          <a:ea typeface="SimSun"/>
                          <a:cs typeface="Times New Roman"/>
                        </a:rPr>
                        <a:t>Td (ºC)</a:t>
                      </a:r>
                      <a:endParaRPr lang="pt-PT" sz="1600" kern="50" dirty="0">
                        <a:latin typeface="Times New Roman"/>
                        <a:ea typeface="SimSun"/>
                        <a:cs typeface="Mangal"/>
                      </a:endParaRPr>
                    </a:p>
                  </a:txBody>
                  <a:tcPr marL="32394" marR="32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a:spcAft>
                          <a:spcPts val="0"/>
                        </a:spcAft>
                      </a:pPr>
                      <a:r>
                        <a:rPr lang="en-US" sz="1600" kern="50" dirty="0">
                          <a:latin typeface="Times New Roman"/>
                          <a:ea typeface="SimSun"/>
                          <a:cs typeface="Times New Roman"/>
                        </a:rPr>
                        <a:t>-99</a:t>
                      </a:r>
                      <a:endParaRPr lang="pt-PT" sz="1600" kern="50" dirty="0">
                        <a:latin typeface="Times New Roman"/>
                        <a:ea typeface="SimSun"/>
                        <a:cs typeface="Mangal"/>
                      </a:endParaRPr>
                    </a:p>
                  </a:txBody>
                  <a:tcPr marL="32394" marR="32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a:spcAft>
                          <a:spcPts val="0"/>
                        </a:spcAft>
                      </a:pPr>
                      <a:r>
                        <a:rPr lang="en-US" sz="1600" kern="50" dirty="0">
                          <a:latin typeface="Times New Roman"/>
                          <a:ea typeface="SimSun"/>
                          <a:cs typeface="Times New Roman"/>
                        </a:rPr>
                        <a:t>-85</a:t>
                      </a:r>
                      <a:endParaRPr lang="pt-PT" sz="1600" kern="50" dirty="0">
                        <a:latin typeface="Times New Roman"/>
                        <a:ea typeface="SimSun"/>
                        <a:cs typeface="Mangal"/>
                      </a:endParaRPr>
                    </a:p>
                  </a:txBody>
                  <a:tcPr marL="32394" marR="32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a:spcAft>
                          <a:spcPts val="0"/>
                        </a:spcAft>
                      </a:pPr>
                      <a:r>
                        <a:rPr lang="en-US" sz="1600" kern="50">
                          <a:latin typeface="Times New Roman"/>
                          <a:ea typeface="SimSun"/>
                          <a:cs typeface="Times New Roman"/>
                        </a:rPr>
                        <a:t>30</a:t>
                      </a:r>
                      <a:endParaRPr lang="pt-PT" sz="1600" kern="50">
                        <a:latin typeface="Times New Roman"/>
                        <a:ea typeface="SimSun"/>
                        <a:cs typeface="Mangal"/>
                      </a:endParaRPr>
                    </a:p>
                  </a:txBody>
                  <a:tcPr marL="32394" marR="32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a:spcAft>
                          <a:spcPts val="0"/>
                        </a:spcAft>
                      </a:pPr>
                      <a:r>
                        <a:rPr lang="en-US" sz="1600" kern="50">
                          <a:latin typeface="Times New Roman"/>
                          <a:ea typeface="SimSun"/>
                          <a:cs typeface="Times New Roman"/>
                        </a:rPr>
                        <a:t>35</a:t>
                      </a:r>
                      <a:endParaRPr lang="pt-PT" sz="1600" kern="50">
                        <a:latin typeface="Times New Roman"/>
                        <a:ea typeface="SimSun"/>
                        <a:cs typeface="Mangal"/>
                      </a:endParaRPr>
                    </a:p>
                  </a:txBody>
                  <a:tcPr marL="32394" marR="32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a:spcAft>
                          <a:spcPts val="0"/>
                        </a:spcAft>
                      </a:pPr>
                      <a:r>
                        <a:rPr lang="en-US" sz="1600" kern="50" dirty="0">
                          <a:latin typeface="Times New Roman"/>
                          <a:ea typeface="SimSun"/>
                          <a:cs typeface="Times New Roman"/>
                        </a:rPr>
                        <a:t>-45</a:t>
                      </a:r>
                      <a:endParaRPr lang="pt-PT" sz="1600" kern="50" dirty="0">
                        <a:latin typeface="Times New Roman"/>
                        <a:ea typeface="SimSun"/>
                        <a:cs typeface="Mangal"/>
                      </a:endParaRPr>
                    </a:p>
                  </a:txBody>
                  <a:tcPr marL="32394" marR="32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a:spcAft>
                          <a:spcPts val="0"/>
                        </a:spcAft>
                      </a:pPr>
                      <a:r>
                        <a:rPr lang="en-US" sz="1600" kern="50">
                          <a:latin typeface="Times New Roman"/>
                          <a:ea typeface="SimSun"/>
                          <a:cs typeface="Times New Roman"/>
                        </a:rPr>
                        <a:t>-35</a:t>
                      </a:r>
                      <a:endParaRPr lang="pt-PT" sz="1600" kern="50">
                        <a:latin typeface="Times New Roman"/>
                        <a:ea typeface="SimSun"/>
                        <a:cs typeface="Mangal"/>
                      </a:endParaRPr>
                    </a:p>
                  </a:txBody>
                  <a:tcPr marL="32394" marR="32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a:spcAft>
                          <a:spcPts val="0"/>
                        </a:spcAft>
                      </a:pPr>
                      <a:r>
                        <a:rPr lang="en-US" sz="1600" kern="50">
                          <a:latin typeface="Times New Roman"/>
                          <a:ea typeface="SimSun"/>
                          <a:cs typeface="Times New Roman"/>
                        </a:rPr>
                        <a:t>35</a:t>
                      </a:r>
                      <a:endParaRPr lang="pt-PT" sz="1600" kern="50">
                        <a:latin typeface="Times New Roman"/>
                        <a:ea typeface="SimSun"/>
                        <a:cs typeface="Mangal"/>
                      </a:endParaRPr>
                    </a:p>
                  </a:txBody>
                  <a:tcPr marL="32394" marR="32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a:spcAft>
                          <a:spcPts val="0"/>
                        </a:spcAft>
                      </a:pPr>
                      <a:r>
                        <a:rPr lang="en-US" sz="1600" kern="50">
                          <a:latin typeface="Times New Roman"/>
                          <a:ea typeface="SimSun"/>
                          <a:cs typeface="Times New Roman"/>
                        </a:rPr>
                        <a:t>40</a:t>
                      </a:r>
                      <a:endParaRPr lang="pt-PT" sz="1600" kern="50">
                        <a:latin typeface="Times New Roman"/>
                        <a:ea typeface="SimSun"/>
                        <a:cs typeface="Mangal"/>
                      </a:endParaRPr>
                    </a:p>
                  </a:txBody>
                  <a:tcPr marL="32394" marR="32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a:spcAft>
                          <a:spcPts val="0"/>
                        </a:spcAft>
                      </a:pPr>
                      <a:r>
                        <a:rPr lang="en-US" sz="1600" kern="50">
                          <a:latin typeface="Times New Roman"/>
                          <a:ea typeface="SimSun"/>
                          <a:cs typeface="Times New Roman"/>
                        </a:rPr>
                        <a:t>-</a:t>
                      </a:r>
                      <a:endParaRPr lang="pt-PT" sz="1600" kern="50">
                        <a:latin typeface="Times New Roman"/>
                        <a:ea typeface="SimSun"/>
                        <a:cs typeface="Mangal"/>
                      </a:endParaRPr>
                    </a:p>
                  </a:txBody>
                  <a:tcPr marL="32394" marR="32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a:spcAft>
                          <a:spcPts val="0"/>
                        </a:spcAft>
                      </a:pPr>
                      <a:r>
                        <a:rPr lang="en-US" sz="1600" kern="50">
                          <a:latin typeface="Times New Roman"/>
                          <a:ea typeface="SimSun"/>
                          <a:cs typeface="Times New Roman"/>
                        </a:rPr>
                        <a:t>-</a:t>
                      </a:r>
                      <a:endParaRPr lang="pt-PT" sz="1600" kern="50">
                        <a:latin typeface="Times New Roman"/>
                        <a:ea typeface="SimSun"/>
                        <a:cs typeface="Mangal"/>
                      </a:endParaRPr>
                    </a:p>
                  </a:txBody>
                  <a:tcPr marL="32394" marR="32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a:spcAft>
                          <a:spcPts val="0"/>
                        </a:spcAft>
                      </a:pPr>
                      <a:r>
                        <a:rPr lang="en-US" sz="1600" kern="50">
                          <a:latin typeface="Times New Roman"/>
                          <a:ea typeface="SimSun"/>
                          <a:cs typeface="Times New Roman"/>
                        </a:rPr>
                        <a:t>-</a:t>
                      </a:r>
                      <a:endParaRPr lang="pt-PT" sz="1600" kern="50">
                        <a:latin typeface="Times New Roman"/>
                        <a:ea typeface="SimSun"/>
                        <a:cs typeface="Mangal"/>
                      </a:endParaRPr>
                    </a:p>
                  </a:txBody>
                  <a:tcPr marL="32394" marR="32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a:spcAft>
                          <a:spcPts val="0"/>
                        </a:spcAft>
                      </a:pPr>
                      <a:r>
                        <a:rPr lang="en-US" sz="1600" kern="50" dirty="0">
                          <a:latin typeface="Times New Roman"/>
                          <a:ea typeface="SimSun"/>
                          <a:cs typeface="Times New Roman"/>
                        </a:rPr>
                        <a:t>-</a:t>
                      </a:r>
                      <a:endParaRPr lang="pt-PT" sz="1600" kern="50" dirty="0">
                        <a:latin typeface="Times New Roman"/>
                        <a:ea typeface="SimSun"/>
                        <a:cs typeface="Mangal"/>
                      </a:endParaRPr>
                    </a:p>
                  </a:txBody>
                  <a:tcPr marL="32394" marR="32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10004"/>
                  </a:ext>
                </a:extLst>
              </a:tr>
              <a:tr h="342245">
                <a:tc>
                  <a:txBody>
                    <a:bodyPr/>
                    <a:lstStyle/>
                    <a:p>
                      <a:pPr marL="0" algn="ctr">
                        <a:spcAft>
                          <a:spcPts val="0"/>
                        </a:spcAft>
                      </a:pPr>
                      <a:r>
                        <a:rPr lang="en-US" sz="1600" kern="50" dirty="0" err="1">
                          <a:latin typeface="Times New Roman"/>
                          <a:ea typeface="SimSun"/>
                          <a:cs typeface="Times New Roman"/>
                        </a:rPr>
                        <a:t>Pstation</a:t>
                      </a:r>
                      <a:r>
                        <a:rPr lang="en-US" sz="1600" kern="50" dirty="0">
                          <a:latin typeface="Times New Roman"/>
                          <a:ea typeface="SimSun"/>
                          <a:cs typeface="Times New Roman"/>
                        </a:rPr>
                        <a:t> (</a:t>
                      </a:r>
                      <a:r>
                        <a:rPr lang="en-US" sz="1600" kern="50" dirty="0" err="1">
                          <a:latin typeface="Times New Roman"/>
                          <a:ea typeface="SimSun"/>
                          <a:cs typeface="Times New Roman"/>
                        </a:rPr>
                        <a:t>hPa</a:t>
                      </a:r>
                      <a:r>
                        <a:rPr lang="en-US" sz="1600" kern="50" dirty="0">
                          <a:latin typeface="Times New Roman"/>
                          <a:ea typeface="SimSun"/>
                          <a:cs typeface="Times New Roman"/>
                        </a:rPr>
                        <a:t>)</a:t>
                      </a:r>
                      <a:endParaRPr lang="pt-PT" sz="1600" kern="50" dirty="0">
                        <a:latin typeface="Times New Roman"/>
                        <a:ea typeface="SimSun"/>
                        <a:cs typeface="Mangal"/>
                      </a:endParaRPr>
                    </a:p>
                  </a:txBody>
                  <a:tcPr marL="32394" marR="32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a:spcAft>
                          <a:spcPts val="0"/>
                        </a:spcAft>
                      </a:pPr>
                      <a:r>
                        <a:rPr lang="en-US" sz="1600" kern="50" dirty="0">
                          <a:latin typeface="Times New Roman"/>
                          <a:ea typeface="SimSun"/>
                          <a:cs typeface="Times New Roman"/>
                        </a:rPr>
                        <a:t>-</a:t>
                      </a:r>
                      <a:endParaRPr lang="pt-PT" sz="1600" kern="50" dirty="0">
                        <a:latin typeface="Times New Roman"/>
                        <a:ea typeface="SimSun"/>
                        <a:cs typeface="Mangal"/>
                      </a:endParaRPr>
                    </a:p>
                  </a:txBody>
                  <a:tcPr marL="32394" marR="32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a:spcAft>
                          <a:spcPts val="0"/>
                        </a:spcAft>
                      </a:pPr>
                      <a:r>
                        <a:rPr lang="en-US" sz="1600" kern="50">
                          <a:latin typeface="Times New Roman"/>
                          <a:ea typeface="SimSun"/>
                          <a:cs typeface="Times New Roman"/>
                        </a:rPr>
                        <a:t>-</a:t>
                      </a:r>
                      <a:endParaRPr lang="pt-PT" sz="1600" kern="50">
                        <a:latin typeface="Times New Roman"/>
                        <a:ea typeface="SimSun"/>
                        <a:cs typeface="Mangal"/>
                      </a:endParaRPr>
                    </a:p>
                  </a:txBody>
                  <a:tcPr marL="32394" marR="32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a:spcAft>
                          <a:spcPts val="0"/>
                        </a:spcAft>
                      </a:pPr>
                      <a:r>
                        <a:rPr lang="en-US" sz="1600" kern="50">
                          <a:latin typeface="Times New Roman"/>
                          <a:ea typeface="SimSun"/>
                          <a:cs typeface="Times New Roman"/>
                        </a:rPr>
                        <a:t>-</a:t>
                      </a:r>
                      <a:endParaRPr lang="pt-PT" sz="1600" kern="50">
                        <a:latin typeface="Times New Roman"/>
                        <a:ea typeface="SimSun"/>
                        <a:cs typeface="Mangal"/>
                      </a:endParaRPr>
                    </a:p>
                  </a:txBody>
                  <a:tcPr marL="32394" marR="32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a:spcAft>
                          <a:spcPts val="0"/>
                        </a:spcAft>
                      </a:pPr>
                      <a:r>
                        <a:rPr lang="en-US" sz="1600" kern="50">
                          <a:latin typeface="Times New Roman"/>
                          <a:ea typeface="SimSun"/>
                          <a:cs typeface="Times New Roman"/>
                        </a:rPr>
                        <a:t>-</a:t>
                      </a:r>
                      <a:endParaRPr lang="pt-PT" sz="1600" kern="50">
                        <a:latin typeface="Times New Roman"/>
                        <a:ea typeface="SimSun"/>
                        <a:cs typeface="Mangal"/>
                      </a:endParaRPr>
                    </a:p>
                  </a:txBody>
                  <a:tcPr marL="32394" marR="32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a:spcAft>
                          <a:spcPts val="0"/>
                        </a:spcAft>
                      </a:pPr>
                      <a:r>
                        <a:rPr lang="en-US" sz="1600" kern="50" dirty="0">
                          <a:latin typeface="Times New Roman"/>
                          <a:ea typeface="SimSun"/>
                          <a:cs typeface="Times New Roman"/>
                        </a:rPr>
                        <a:t>-</a:t>
                      </a:r>
                      <a:endParaRPr lang="pt-PT" sz="1600" kern="50" dirty="0">
                        <a:latin typeface="Times New Roman"/>
                        <a:ea typeface="SimSun"/>
                        <a:cs typeface="Mangal"/>
                      </a:endParaRPr>
                    </a:p>
                  </a:txBody>
                  <a:tcPr marL="32394" marR="32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a:spcAft>
                          <a:spcPts val="0"/>
                        </a:spcAft>
                      </a:pPr>
                      <a:r>
                        <a:rPr lang="en-US" sz="1600" kern="50">
                          <a:latin typeface="Times New Roman"/>
                          <a:ea typeface="SimSun"/>
                          <a:cs typeface="Times New Roman"/>
                        </a:rPr>
                        <a:t>-</a:t>
                      </a:r>
                      <a:endParaRPr lang="pt-PT" sz="1600" kern="50">
                        <a:latin typeface="Times New Roman"/>
                        <a:ea typeface="SimSun"/>
                        <a:cs typeface="Mangal"/>
                      </a:endParaRPr>
                    </a:p>
                  </a:txBody>
                  <a:tcPr marL="32394" marR="32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a:spcAft>
                          <a:spcPts val="0"/>
                        </a:spcAft>
                      </a:pPr>
                      <a:r>
                        <a:rPr lang="en-US" sz="1600" kern="50">
                          <a:latin typeface="Times New Roman"/>
                          <a:ea typeface="SimSun"/>
                          <a:cs typeface="Times New Roman"/>
                        </a:rPr>
                        <a:t>-</a:t>
                      </a:r>
                      <a:endParaRPr lang="pt-PT" sz="1600" kern="50">
                        <a:latin typeface="Times New Roman"/>
                        <a:ea typeface="SimSun"/>
                        <a:cs typeface="Mangal"/>
                      </a:endParaRPr>
                    </a:p>
                  </a:txBody>
                  <a:tcPr marL="32394" marR="32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a:spcAft>
                          <a:spcPts val="0"/>
                        </a:spcAft>
                      </a:pPr>
                      <a:r>
                        <a:rPr lang="en-US" sz="1600" kern="50">
                          <a:latin typeface="Times New Roman"/>
                          <a:ea typeface="SimSun"/>
                          <a:cs typeface="Times New Roman"/>
                        </a:rPr>
                        <a:t>-</a:t>
                      </a:r>
                      <a:endParaRPr lang="pt-PT" sz="1600" kern="50">
                        <a:latin typeface="Times New Roman"/>
                        <a:ea typeface="SimSun"/>
                        <a:cs typeface="Mangal"/>
                      </a:endParaRPr>
                    </a:p>
                  </a:txBody>
                  <a:tcPr marL="32394" marR="32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a:spcAft>
                          <a:spcPts val="0"/>
                        </a:spcAft>
                      </a:pPr>
                      <a:r>
                        <a:rPr lang="en-US" sz="1600" kern="50">
                          <a:latin typeface="Times New Roman"/>
                          <a:ea typeface="SimSun"/>
                          <a:cs typeface="Times New Roman"/>
                        </a:rPr>
                        <a:t>300</a:t>
                      </a:r>
                      <a:endParaRPr lang="pt-PT" sz="1600" kern="50">
                        <a:latin typeface="Times New Roman"/>
                        <a:ea typeface="SimSun"/>
                        <a:cs typeface="Mangal"/>
                      </a:endParaRPr>
                    </a:p>
                  </a:txBody>
                  <a:tcPr marL="32394" marR="32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a:spcAft>
                          <a:spcPts val="0"/>
                        </a:spcAft>
                      </a:pPr>
                      <a:r>
                        <a:rPr lang="en-US" sz="1600" kern="50">
                          <a:latin typeface="Times New Roman"/>
                          <a:ea typeface="SimSun"/>
                          <a:cs typeface="Times New Roman"/>
                        </a:rPr>
                        <a:t>400</a:t>
                      </a:r>
                      <a:endParaRPr lang="pt-PT" sz="1600" kern="50">
                        <a:latin typeface="Times New Roman"/>
                        <a:ea typeface="SimSun"/>
                        <a:cs typeface="Mangal"/>
                      </a:endParaRPr>
                    </a:p>
                  </a:txBody>
                  <a:tcPr marL="32394" marR="32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a:spcAft>
                          <a:spcPts val="0"/>
                        </a:spcAft>
                      </a:pPr>
                      <a:r>
                        <a:rPr lang="en-US" sz="1600" kern="50">
                          <a:latin typeface="Times New Roman"/>
                          <a:ea typeface="SimSun"/>
                          <a:cs typeface="Times New Roman"/>
                        </a:rPr>
                        <a:t>1080</a:t>
                      </a:r>
                      <a:endParaRPr lang="pt-PT" sz="1600" kern="50">
                        <a:latin typeface="Times New Roman"/>
                        <a:ea typeface="SimSun"/>
                        <a:cs typeface="Mangal"/>
                      </a:endParaRPr>
                    </a:p>
                  </a:txBody>
                  <a:tcPr marL="32394" marR="32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a:spcAft>
                          <a:spcPts val="0"/>
                        </a:spcAft>
                      </a:pPr>
                      <a:r>
                        <a:rPr lang="en-US" sz="1600" kern="50" dirty="0">
                          <a:latin typeface="Times New Roman"/>
                          <a:ea typeface="SimSun"/>
                          <a:cs typeface="Times New Roman"/>
                        </a:rPr>
                        <a:t>1100</a:t>
                      </a:r>
                      <a:endParaRPr lang="pt-PT" sz="1600" kern="50" dirty="0">
                        <a:latin typeface="Times New Roman"/>
                        <a:ea typeface="SimSun"/>
                        <a:cs typeface="Mangal"/>
                      </a:endParaRPr>
                    </a:p>
                  </a:txBody>
                  <a:tcPr marL="32394" marR="32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10005"/>
                  </a:ext>
                </a:extLst>
              </a:tr>
              <a:tr h="342245">
                <a:tc>
                  <a:txBody>
                    <a:bodyPr/>
                    <a:lstStyle/>
                    <a:p>
                      <a:pPr marL="0" algn="ctr">
                        <a:spcAft>
                          <a:spcPts val="0"/>
                        </a:spcAft>
                      </a:pPr>
                      <a:r>
                        <a:rPr lang="en-US" sz="1600" kern="50" dirty="0" err="1">
                          <a:latin typeface="Times New Roman"/>
                          <a:ea typeface="SimSun"/>
                          <a:cs typeface="Times New Roman"/>
                        </a:rPr>
                        <a:t>Pmsl</a:t>
                      </a:r>
                      <a:r>
                        <a:rPr lang="en-US" sz="1600" kern="50" dirty="0">
                          <a:latin typeface="Times New Roman"/>
                          <a:ea typeface="SimSun"/>
                          <a:cs typeface="Times New Roman"/>
                        </a:rPr>
                        <a:t> (</a:t>
                      </a:r>
                      <a:r>
                        <a:rPr lang="en-US" sz="1600" kern="50" dirty="0" err="1">
                          <a:latin typeface="Times New Roman"/>
                          <a:ea typeface="SimSun"/>
                          <a:cs typeface="Times New Roman"/>
                        </a:rPr>
                        <a:t>hPa</a:t>
                      </a:r>
                      <a:r>
                        <a:rPr lang="en-US" sz="1600" kern="50" dirty="0">
                          <a:latin typeface="Times New Roman"/>
                          <a:ea typeface="SimSun"/>
                          <a:cs typeface="Times New Roman"/>
                        </a:rPr>
                        <a:t>)</a:t>
                      </a:r>
                      <a:endParaRPr lang="pt-PT" sz="1600" kern="50" dirty="0">
                        <a:latin typeface="Times New Roman"/>
                        <a:ea typeface="SimSun"/>
                        <a:cs typeface="Mangal"/>
                      </a:endParaRPr>
                    </a:p>
                  </a:txBody>
                  <a:tcPr marL="32394" marR="32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a:spcAft>
                          <a:spcPts val="0"/>
                        </a:spcAft>
                      </a:pPr>
                      <a:r>
                        <a:rPr lang="en-US" sz="1600" kern="50" dirty="0">
                          <a:latin typeface="Times New Roman"/>
                          <a:ea typeface="SimSun"/>
                          <a:cs typeface="Times New Roman"/>
                        </a:rPr>
                        <a:t>910</a:t>
                      </a:r>
                      <a:endParaRPr lang="pt-PT" sz="1600" kern="50" dirty="0">
                        <a:latin typeface="Times New Roman"/>
                        <a:ea typeface="SimSun"/>
                        <a:cs typeface="Mangal"/>
                      </a:endParaRPr>
                    </a:p>
                  </a:txBody>
                  <a:tcPr marL="32394" marR="32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a:spcAft>
                          <a:spcPts val="0"/>
                        </a:spcAft>
                      </a:pPr>
                      <a:r>
                        <a:rPr lang="en-US" sz="1600" kern="50">
                          <a:latin typeface="Times New Roman"/>
                          <a:ea typeface="SimSun"/>
                          <a:cs typeface="Times New Roman"/>
                        </a:rPr>
                        <a:t>940</a:t>
                      </a:r>
                      <a:endParaRPr lang="pt-PT" sz="1600" kern="50">
                        <a:latin typeface="Times New Roman"/>
                        <a:ea typeface="SimSun"/>
                        <a:cs typeface="Mangal"/>
                      </a:endParaRPr>
                    </a:p>
                  </a:txBody>
                  <a:tcPr marL="32394" marR="32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a:spcAft>
                          <a:spcPts val="0"/>
                        </a:spcAft>
                      </a:pPr>
                      <a:r>
                        <a:rPr lang="en-US" sz="1600" kern="50">
                          <a:latin typeface="Times New Roman"/>
                          <a:ea typeface="SimSun"/>
                          <a:cs typeface="Times New Roman"/>
                        </a:rPr>
                        <a:t>1080</a:t>
                      </a:r>
                      <a:endParaRPr lang="pt-PT" sz="1600" kern="50">
                        <a:latin typeface="Times New Roman"/>
                        <a:ea typeface="SimSun"/>
                        <a:cs typeface="Mangal"/>
                      </a:endParaRPr>
                    </a:p>
                  </a:txBody>
                  <a:tcPr marL="32394" marR="32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a:spcAft>
                          <a:spcPts val="0"/>
                        </a:spcAft>
                      </a:pPr>
                      <a:r>
                        <a:rPr lang="en-US" sz="1600" kern="50">
                          <a:latin typeface="Times New Roman"/>
                          <a:ea typeface="SimSun"/>
                          <a:cs typeface="Times New Roman"/>
                        </a:rPr>
                        <a:t>1100</a:t>
                      </a:r>
                      <a:endParaRPr lang="pt-PT" sz="1600" kern="50">
                        <a:latin typeface="Times New Roman"/>
                        <a:ea typeface="SimSun"/>
                        <a:cs typeface="Mangal"/>
                      </a:endParaRPr>
                    </a:p>
                  </a:txBody>
                  <a:tcPr marL="32394" marR="32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a:spcAft>
                          <a:spcPts val="0"/>
                        </a:spcAft>
                      </a:pPr>
                      <a:r>
                        <a:rPr lang="en-US" sz="1600" kern="50" dirty="0">
                          <a:latin typeface="Times New Roman"/>
                          <a:ea typeface="SimSun"/>
                          <a:cs typeface="Times New Roman"/>
                        </a:rPr>
                        <a:t>920</a:t>
                      </a:r>
                      <a:endParaRPr lang="pt-PT" sz="1600" kern="50" dirty="0">
                        <a:latin typeface="Times New Roman"/>
                        <a:ea typeface="SimSun"/>
                        <a:cs typeface="Mangal"/>
                      </a:endParaRPr>
                    </a:p>
                  </a:txBody>
                  <a:tcPr marL="32394" marR="32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a:spcAft>
                          <a:spcPts val="0"/>
                        </a:spcAft>
                      </a:pPr>
                      <a:r>
                        <a:rPr lang="en-US" sz="1600" kern="50">
                          <a:latin typeface="Times New Roman"/>
                          <a:ea typeface="SimSun"/>
                          <a:cs typeface="Times New Roman"/>
                        </a:rPr>
                        <a:t>950</a:t>
                      </a:r>
                      <a:endParaRPr lang="pt-PT" sz="1600" kern="50">
                        <a:latin typeface="Times New Roman"/>
                        <a:ea typeface="SimSun"/>
                        <a:cs typeface="Mangal"/>
                      </a:endParaRPr>
                    </a:p>
                  </a:txBody>
                  <a:tcPr marL="32394" marR="32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a:spcAft>
                          <a:spcPts val="0"/>
                        </a:spcAft>
                      </a:pPr>
                      <a:r>
                        <a:rPr lang="en-US" sz="1600" kern="50">
                          <a:latin typeface="Times New Roman"/>
                          <a:ea typeface="SimSun"/>
                          <a:cs typeface="Times New Roman"/>
                        </a:rPr>
                        <a:t>1080</a:t>
                      </a:r>
                      <a:endParaRPr lang="pt-PT" sz="1600" kern="50">
                        <a:latin typeface="Times New Roman"/>
                        <a:ea typeface="SimSun"/>
                        <a:cs typeface="Mangal"/>
                      </a:endParaRPr>
                    </a:p>
                  </a:txBody>
                  <a:tcPr marL="32394" marR="32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a:spcAft>
                          <a:spcPts val="0"/>
                        </a:spcAft>
                      </a:pPr>
                      <a:r>
                        <a:rPr lang="en-US" sz="1600" kern="50">
                          <a:latin typeface="Times New Roman"/>
                          <a:ea typeface="SimSun"/>
                          <a:cs typeface="Times New Roman"/>
                        </a:rPr>
                        <a:t>1100</a:t>
                      </a:r>
                      <a:endParaRPr lang="pt-PT" sz="1600" kern="50">
                        <a:latin typeface="Times New Roman"/>
                        <a:ea typeface="SimSun"/>
                        <a:cs typeface="Mangal"/>
                      </a:endParaRPr>
                    </a:p>
                  </a:txBody>
                  <a:tcPr marL="32394" marR="32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a:spcAft>
                          <a:spcPts val="0"/>
                        </a:spcAft>
                      </a:pPr>
                      <a:r>
                        <a:rPr lang="en-US" sz="1600" kern="50">
                          <a:latin typeface="Times New Roman"/>
                          <a:ea typeface="SimSun"/>
                          <a:cs typeface="Times New Roman"/>
                        </a:rPr>
                        <a:t>-</a:t>
                      </a:r>
                      <a:endParaRPr lang="pt-PT" sz="1600" kern="50">
                        <a:latin typeface="Times New Roman"/>
                        <a:ea typeface="SimSun"/>
                        <a:cs typeface="Mangal"/>
                      </a:endParaRPr>
                    </a:p>
                  </a:txBody>
                  <a:tcPr marL="32394" marR="32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a:spcAft>
                          <a:spcPts val="0"/>
                        </a:spcAft>
                      </a:pPr>
                      <a:r>
                        <a:rPr lang="en-US" sz="1600" kern="50">
                          <a:latin typeface="Times New Roman"/>
                          <a:ea typeface="SimSun"/>
                          <a:cs typeface="Times New Roman"/>
                        </a:rPr>
                        <a:t>-</a:t>
                      </a:r>
                      <a:endParaRPr lang="pt-PT" sz="1600" kern="50">
                        <a:latin typeface="Times New Roman"/>
                        <a:ea typeface="SimSun"/>
                        <a:cs typeface="Mangal"/>
                      </a:endParaRPr>
                    </a:p>
                  </a:txBody>
                  <a:tcPr marL="32394" marR="32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a:spcAft>
                          <a:spcPts val="0"/>
                        </a:spcAft>
                      </a:pPr>
                      <a:r>
                        <a:rPr lang="en-US" sz="1600" kern="50">
                          <a:latin typeface="Times New Roman"/>
                          <a:ea typeface="SimSun"/>
                          <a:cs typeface="Times New Roman"/>
                        </a:rPr>
                        <a:t>-</a:t>
                      </a:r>
                      <a:endParaRPr lang="pt-PT" sz="1600" kern="50">
                        <a:latin typeface="Times New Roman"/>
                        <a:ea typeface="SimSun"/>
                        <a:cs typeface="Mangal"/>
                      </a:endParaRPr>
                    </a:p>
                  </a:txBody>
                  <a:tcPr marL="32394" marR="32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a:spcAft>
                          <a:spcPts val="0"/>
                        </a:spcAft>
                      </a:pPr>
                      <a:r>
                        <a:rPr lang="en-US" sz="1600" kern="50" dirty="0">
                          <a:latin typeface="Times New Roman"/>
                          <a:ea typeface="SimSun"/>
                          <a:cs typeface="Times New Roman"/>
                        </a:rPr>
                        <a:t>-</a:t>
                      </a:r>
                      <a:endParaRPr lang="pt-PT" sz="1600" kern="50" dirty="0">
                        <a:latin typeface="Times New Roman"/>
                        <a:ea typeface="SimSun"/>
                        <a:cs typeface="Mangal"/>
                      </a:endParaRPr>
                    </a:p>
                  </a:txBody>
                  <a:tcPr marL="32394" marR="32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10006"/>
                  </a:ext>
                </a:extLst>
              </a:tr>
              <a:tr h="573106">
                <a:tc>
                  <a:txBody>
                    <a:bodyPr/>
                    <a:lstStyle/>
                    <a:p>
                      <a:pPr marL="0" algn="ctr">
                        <a:spcAft>
                          <a:spcPts val="0"/>
                        </a:spcAft>
                      </a:pPr>
                      <a:r>
                        <a:rPr lang="en-US" sz="1600" kern="50" dirty="0">
                          <a:latin typeface="Times New Roman"/>
                          <a:ea typeface="SimSun"/>
                          <a:cs typeface="Times New Roman"/>
                        </a:rPr>
                        <a:t>Pres. trend </a:t>
                      </a:r>
                      <a:r>
                        <a:rPr lang="en-US" sz="1600" kern="50" dirty="0" err="1">
                          <a:latin typeface="Times New Roman"/>
                          <a:ea typeface="SimSun"/>
                          <a:cs typeface="Times New Roman"/>
                        </a:rPr>
                        <a:t>ppp</a:t>
                      </a:r>
                      <a:r>
                        <a:rPr lang="en-US" sz="1600" kern="50" dirty="0">
                          <a:latin typeface="Times New Roman"/>
                          <a:ea typeface="SimSun"/>
                          <a:cs typeface="Times New Roman"/>
                        </a:rPr>
                        <a:t> (</a:t>
                      </a:r>
                      <a:r>
                        <a:rPr lang="en-US" sz="1600" kern="50" dirty="0" err="1">
                          <a:latin typeface="Times New Roman"/>
                          <a:ea typeface="SimSun"/>
                          <a:cs typeface="Times New Roman"/>
                        </a:rPr>
                        <a:t>hPa</a:t>
                      </a:r>
                      <a:r>
                        <a:rPr lang="en-US" sz="1600" kern="50" dirty="0">
                          <a:latin typeface="Times New Roman"/>
                          <a:ea typeface="SimSun"/>
                          <a:cs typeface="Times New Roman"/>
                        </a:rPr>
                        <a:t>)</a:t>
                      </a:r>
                      <a:endParaRPr lang="pt-PT" sz="1600" kern="50" dirty="0">
                        <a:latin typeface="Times New Roman"/>
                        <a:ea typeface="SimSun"/>
                        <a:cs typeface="Mangal"/>
                      </a:endParaRPr>
                    </a:p>
                  </a:txBody>
                  <a:tcPr marL="32394" marR="32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a:spcAft>
                          <a:spcPts val="0"/>
                        </a:spcAft>
                      </a:pPr>
                      <a:r>
                        <a:rPr lang="en-US" sz="1600" kern="50" dirty="0">
                          <a:latin typeface="Times New Roman"/>
                          <a:ea typeface="SimSun"/>
                          <a:cs typeface="Times New Roman"/>
                        </a:rPr>
                        <a:t>-</a:t>
                      </a:r>
                      <a:endParaRPr lang="pt-PT" sz="1600" kern="50" dirty="0">
                        <a:latin typeface="Times New Roman"/>
                        <a:ea typeface="SimSun"/>
                        <a:cs typeface="Mangal"/>
                      </a:endParaRPr>
                    </a:p>
                  </a:txBody>
                  <a:tcPr marL="32394" marR="32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a:spcAft>
                          <a:spcPts val="0"/>
                        </a:spcAft>
                      </a:pPr>
                      <a:r>
                        <a:rPr lang="en-US" sz="1600" kern="50">
                          <a:latin typeface="Times New Roman"/>
                          <a:ea typeface="SimSun"/>
                          <a:cs typeface="Times New Roman"/>
                        </a:rPr>
                        <a:t>-</a:t>
                      </a:r>
                      <a:endParaRPr lang="pt-PT" sz="1600" kern="50">
                        <a:latin typeface="Times New Roman"/>
                        <a:ea typeface="SimSun"/>
                        <a:cs typeface="Mangal"/>
                      </a:endParaRPr>
                    </a:p>
                  </a:txBody>
                  <a:tcPr marL="32394" marR="32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a:spcAft>
                          <a:spcPts val="0"/>
                        </a:spcAft>
                      </a:pPr>
                      <a:r>
                        <a:rPr lang="en-US" sz="1600" kern="50">
                          <a:latin typeface="Times New Roman"/>
                          <a:ea typeface="SimSun"/>
                          <a:cs typeface="Times New Roman"/>
                        </a:rPr>
                        <a:t>-</a:t>
                      </a:r>
                      <a:endParaRPr lang="pt-PT" sz="1600" kern="50">
                        <a:latin typeface="Times New Roman"/>
                        <a:ea typeface="SimSun"/>
                        <a:cs typeface="Mangal"/>
                      </a:endParaRPr>
                    </a:p>
                  </a:txBody>
                  <a:tcPr marL="32394" marR="32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a:spcAft>
                          <a:spcPts val="0"/>
                        </a:spcAft>
                      </a:pPr>
                      <a:r>
                        <a:rPr lang="en-US" sz="1600" kern="50">
                          <a:latin typeface="Times New Roman"/>
                          <a:ea typeface="SimSun"/>
                          <a:cs typeface="Times New Roman"/>
                        </a:rPr>
                        <a:t>-</a:t>
                      </a:r>
                      <a:endParaRPr lang="pt-PT" sz="1600" kern="50">
                        <a:latin typeface="Times New Roman"/>
                        <a:ea typeface="SimSun"/>
                        <a:cs typeface="Mangal"/>
                      </a:endParaRPr>
                    </a:p>
                  </a:txBody>
                  <a:tcPr marL="32394" marR="32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a:spcAft>
                          <a:spcPts val="0"/>
                        </a:spcAft>
                      </a:pPr>
                      <a:r>
                        <a:rPr lang="en-US" sz="1600" kern="50" dirty="0">
                          <a:latin typeface="Times New Roman"/>
                          <a:ea typeface="SimSun"/>
                          <a:cs typeface="Times New Roman"/>
                        </a:rPr>
                        <a:t>-</a:t>
                      </a:r>
                      <a:endParaRPr lang="pt-PT" sz="1600" kern="50" dirty="0">
                        <a:latin typeface="Times New Roman"/>
                        <a:ea typeface="SimSun"/>
                        <a:cs typeface="Mangal"/>
                      </a:endParaRPr>
                    </a:p>
                  </a:txBody>
                  <a:tcPr marL="32394" marR="32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a:spcAft>
                          <a:spcPts val="0"/>
                        </a:spcAft>
                      </a:pPr>
                      <a:r>
                        <a:rPr lang="en-US" sz="1600" kern="50" dirty="0">
                          <a:latin typeface="Times New Roman"/>
                          <a:ea typeface="SimSun"/>
                          <a:cs typeface="Times New Roman"/>
                        </a:rPr>
                        <a:t>-</a:t>
                      </a:r>
                      <a:endParaRPr lang="pt-PT" sz="1600" kern="50" dirty="0">
                        <a:latin typeface="Times New Roman"/>
                        <a:ea typeface="SimSun"/>
                        <a:cs typeface="Mangal"/>
                      </a:endParaRPr>
                    </a:p>
                  </a:txBody>
                  <a:tcPr marL="32394" marR="32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a:spcAft>
                          <a:spcPts val="0"/>
                        </a:spcAft>
                      </a:pPr>
                      <a:r>
                        <a:rPr lang="en-US" sz="1600" kern="50" dirty="0">
                          <a:latin typeface="Times New Roman"/>
                          <a:ea typeface="SimSun"/>
                          <a:cs typeface="Times New Roman"/>
                        </a:rPr>
                        <a:t>-</a:t>
                      </a:r>
                      <a:endParaRPr lang="pt-PT" sz="1600" kern="50" dirty="0">
                        <a:latin typeface="Times New Roman"/>
                        <a:ea typeface="SimSun"/>
                        <a:cs typeface="Mangal"/>
                      </a:endParaRPr>
                    </a:p>
                  </a:txBody>
                  <a:tcPr marL="32394" marR="32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a:spcAft>
                          <a:spcPts val="0"/>
                        </a:spcAft>
                      </a:pPr>
                      <a:r>
                        <a:rPr lang="en-US" sz="1600" kern="50" dirty="0">
                          <a:latin typeface="Times New Roman"/>
                          <a:ea typeface="SimSun"/>
                          <a:cs typeface="Times New Roman"/>
                        </a:rPr>
                        <a:t>-</a:t>
                      </a:r>
                      <a:endParaRPr lang="pt-PT" sz="1600" kern="50" dirty="0">
                        <a:latin typeface="Times New Roman"/>
                        <a:ea typeface="SimSun"/>
                        <a:cs typeface="Mangal"/>
                      </a:endParaRPr>
                    </a:p>
                  </a:txBody>
                  <a:tcPr marL="32394" marR="32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a:spcAft>
                          <a:spcPts val="0"/>
                        </a:spcAft>
                      </a:pPr>
                      <a:r>
                        <a:rPr lang="en-US" sz="1600" kern="50">
                          <a:latin typeface="Times New Roman"/>
                          <a:ea typeface="SimSun"/>
                          <a:cs typeface="Times New Roman"/>
                        </a:rPr>
                        <a:t>-</a:t>
                      </a:r>
                      <a:endParaRPr lang="pt-PT" sz="1600" kern="50">
                        <a:latin typeface="Times New Roman"/>
                        <a:ea typeface="SimSun"/>
                        <a:cs typeface="Mangal"/>
                      </a:endParaRPr>
                    </a:p>
                  </a:txBody>
                  <a:tcPr marL="32394" marR="32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a:spcAft>
                          <a:spcPts val="0"/>
                        </a:spcAft>
                      </a:pPr>
                      <a:r>
                        <a:rPr lang="en-US" sz="1600" kern="50">
                          <a:latin typeface="Times New Roman"/>
                          <a:ea typeface="SimSun"/>
                          <a:cs typeface="Times New Roman"/>
                        </a:rPr>
                        <a:t>-</a:t>
                      </a:r>
                      <a:endParaRPr lang="pt-PT" sz="1600" kern="50">
                        <a:latin typeface="Times New Roman"/>
                        <a:ea typeface="SimSun"/>
                        <a:cs typeface="Mangal"/>
                      </a:endParaRPr>
                    </a:p>
                  </a:txBody>
                  <a:tcPr marL="32394" marR="32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a:spcAft>
                          <a:spcPts val="0"/>
                        </a:spcAft>
                      </a:pPr>
                      <a:r>
                        <a:rPr lang="en-US" sz="1600" kern="50">
                          <a:latin typeface="Times New Roman"/>
                          <a:ea typeface="SimSun"/>
                          <a:cs typeface="Times New Roman"/>
                        </a:rPr>
                        <a:t>40</a:t>
                      </a:r>
                      <a:endParaRPr lang="pt-PT" sz="1600" kern="50">
                        <a:latin typeface="Times New Roman"/>
                        <a:ea typeface="SimSun"/>
                        <a:cs typeface="Mangal"/>
                      </a:endParaRPr>
                    </a:p>
                  </a:txBody>
                  <a:tcPr marL="32394" marR="32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algn="ctr">
                        <a:spcAft>
                          <a:spcPts val="0"/>
                        </a:spcAft>
                      </a:pPr>
                      <a:r>
                        <a:rPr lang="en-US" sz="1600" kern="50" dirty="0">
                          <a:latin typeface="Times New Roman"/>
                          <a:ea typeface="SimSun"/>
                          <a:cs typeface="Times New Roman"/>
                        </a:rPr>
                        <a:t>50</a:t>
                      </a:r>
                      <a:endParaRPr lang="pt-PT" sz="1600" kern="50" dirty="0">
                        <a:latin typeface="Times New Roman"/>
                        <a:ea typeface="SimSun"/>
                        <a:cs typeface="Mangal"/>
                      </a:endParaRPr>
                    </a:p>
                  </a:txBody>
                  <a:tcPr marL="32394" marR="323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10007"/>
                  </a:ext>
                </a:extLst>
              </a:tr>
            </a:tbl>
          </a:graphicData>
        </a:graphic>
      </p:graphicFrame>
      <p:sp>
        <p:nvSpPr>
          <p:cNvPr id="6" name="Rectangle 3"/>
          <p:cNvSpPr/>
          <p:nvPr/>
        </p:nvSpPr>
        <p:spPr>
          <a:xfrm>
            <a:off x="3261672" y="0"/>
            <a:ext cx="3627916" cy="400110"/>
          </a:xfrm>
          <a:prstGeom prst="rect">
            <a:avLst/>
          </a:prstGeom>
        </p:spPr>
        <p:txBody>
          <a:bodyPr wrap="none">
            <a:spAutoFit/>
          </a:bodyPr>
          <a:lstStyle/>
          <a:p>
            <a:pPr marL="514350" indent="-514350" eaLnBrk="1" hangingPunct="1">
              <a:buNone/>
            </a:pPr>
            <a:r>
              <a:rPr lang="pt-PT" b="1" dirty="0"/>
              <a:t>2 - </a:t>
            </a:r>
            <a:r>
              <a:rPr lang="pt-PT" sz="2000" b="1" dirty="0">
                <a:solidFill>
                  <a:srgbClr val="FF0000"/>
                </a:solidFill>
              </a:rPr>
              <a:t>QC </a:t>
            </a:r>
            <a:r>
              <a:rPr lang="pt-PT" sz="2000" b="1" dirty="0" err="1">
                <a:solidFill>
                  <a:srgbClr val="FF0000"/>
                </a:solidFill>
              </a:rPr>
              <a:t>tests</a:t>
            </a:r>
            <a:r>
              <a:rPr lang="pt-PT" sz="2000" b="1" dirty="0">
                <a:solidFill>
                  <a:srgbClr val="FF0000"/>
                </a:solidFill>
              </a:rPr>
              <a:t> for </a:t>
            </a:r>
            <a:r>
              <a:rPr lang="pt-PT" sz="2000" b="1" dirty="0" err="1">
                <a:solidFill>
                  <a:srgbClr val="FF0000"/>
                </a:solidFill>
              </a:rPr>
              <a:t>surface</a:t>
            </a:r>
            <a:r>
              <a:rPr lang="pt-PT" sz="2000" b="1" dirty="0">
                <a:solidFill>
                  <a:srgbClr val="FF0000"/>
                </a:solidFill>
              </a:rPr>
              <a:t> data</a:t>
            </a:r>
            <a:r>
              <a:rPr lang="pt-PT" b="1" dirty="0"/>
              <a:t> </a:t>
            </a:r>
          </a:p>
        </p:txBody>
      </p:sp>
      <p:graphicFrame>
        <p:nvGraphicFramePr>
          <p:cNvPr id="7" name="Table 1"/>
          <p:cNvGraphicFramePr>
            <a:graphicFrameLocks noGrp="1"/>
          </p:cNvGraphicFramePr>
          <p:nvPr>
            <p:extLst>
              <p:ext uri="{D42A27DB-BD31-4B8C-83A1-F6EECF244321}">
                <p14:modId xmlns:p14="http://schemas.microsoft.com/office/powerpoint/2010/main" xmlns="" val="3097207742"/>
              </p:ext>
            </p:extLst>
          </p:nvPr>
        </p:nvGraphicFramePr>
        <p:xfrm>
          <a:off x="3642176" y="1124744"/>
          <a:ext cx="5034280" cy="1033145"/>
        </p:xfrm>
        <a:graphic>
          <a:graphicData uri="http://schemas.openxmlformats.org/drawingml/2006/table">
            <a:tbl>
              <a:tblPr/>
              <a:tblGrid>
                <a:gridCol w="2517140">
                  <a:extLst>
                    <a:ext uri="{9D8B030D-6E8A-4147-A177-3AD203B41FA5}">
                      <a16:colId xmlns:a16="http://schemas.microsoft.com/office/drawing/2014/main" xmlns="" val="20000"/>
                    </a:ext>
                  </a:extLst>
                </a:gridCol>
                <a:gridCol w="2517140">
                  <a:extLst>
                    <a:ext uri="{9D8B030D-6E8A-4147-A177-3AD203B41FA5}">
                      <a16:colId xmlns:a16="http://schemas.microsoft.com/office/drawing/2014/main" xmlns="" val="20001"/>
                    </a:ext>
                  </a:extLst>
                </a:gridCol>
              </a:tblGrid>
              <a:tr h="0">
                <a:tc>
                  <a:txBody>
                    <a:bodyPr/>
                    <a:lstStyle/>
                    <a:p>
                      <a:pPr marL="457200" algn="just">
                        <a:spcAft>
                          <a:spcPts val="0"/>
                        </a:spcAft>
                      </a:pPr>
                      <a:r>
                        <a:rPr lang="en-US" sz="1600" b="1" kern="50" dirty="0">
                          <a:latin typeface="Times New Roman"/>
                          <a:ea typeface="SimSun"/>
                          <a:cs typeface="Times New Roman"/>
                        </a:rPr>
                        <a:t>Suspect (flag=9)</a:t>
                      </a:r>
                      <a:endParaRPr lang="pt-PT" sz="1600" kern="50" dirty="0">
                        <a:latin typeface="Times New Roman"/>
                        <a:ea typeface="SimSun"/>
                        <a:cs typeface="Mangal"/>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00"/>
                    </a:solidFill>
                  </a:tcPr>
                </a:tc>
                <a:tc>
                  <a:txBody>
                    <a:bodyPr/>
                    <a:lstStyle/>
                    <a:p>
                      <a:pPr marL="457200" algn="just">
                        <a:spcAft>
                          <a:spcPts val="0"/>
                        </a:spcAft>
                      </a:pPr>
                      <a:r>
                        <a:rPr lang="en-US" sz="1600" b="1" kern="50" dirty="0">
                          <a:latin typeface="Times New Roman"/>
                          <a:ea typeface="SimSun"/>
                          <a:cs typeface="Times New Roman"/>
                        </a:rPr>
                        <a:t>Error (flag=1)</a:t>
                      </a:r>
                      <a:endParaRPr lang="pt-PT" sz="1600" kern="50" dirty="0">
                        <a:latin typeface="Times New Roman"/>
                        <a:ea typeface="SimSun"/>
                        <a:cs typeface="Mangal"/>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0000"/>
                  </a:ext>
                </a:extLst>
              </a:tr>
              <a:tr h="301625">
                <a:tc>
                  <a:txBody>
                    <a:bodyPr/>
                    <a:lstStyle/>
                    <a:p>
                      <a:pPr marL="457200" algn="just">
                        <a:spcAft>
                          <a:spcPts val="0"/>
                        </a:spcAft>
                      </a:pPr>
                      <a:r>
                        <a:rPr lang="en-US" sz="1600" kern="50" dirty="0">
                          <a:latin typeface="Times New Roman"/>
                          <a:ea typeface="SimSun"/>
                          <a:cs typeface="Times New Roman"/>
                        </a:rPr>
                        <a:t>Max1 &lt; FF &lt; Max2</a:t>
                      </a:r>
                      <a:endParaRPr lang="pt-PT" sz="1600" kern="50" dirty="0">
                        <a:latin typeface="Times New Roman"/>
                        <a:ea typeface="SimSun"/>
                        <a:cs typeface="Mangal"/>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457200" algn="just">
                        <a:spcAft>
                          <a:spcPts val="0"/>
                        </a:spcAft>
                      </a:pPr>
                      <a:r>
                        <a:rPr lang="en-US" sz="1600" kern="50">
                          <a:latin typeface="Times New Roman"/>
                          <a:ea typeface="SimSun"/>
                          <a:cs typeface="Times New Roman"/>
                        </a:rPr>
                        <a:t>FF &gt; Max2</a:t>
                      </a:r>
                      <a:endParaRPr lang="pt-PT" sz="1600" kern="50">
                        <a:latin typeface="Times New Roman"/>
                        <a:ea typeface="SimSun"/>
                        <a:cs typeface="Mangal"/>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0001"/>
                  </a:ext>
                </a:extLst>
              </a:tr>
              <a:tr h="423545">
                <a:tc>
                  <a:txBody>
                    <a:bodyPr/>
                    <a:lstStyle/>
                    <a:p>
                      <a:pPr marL="457200" algn="just">
                        <a:spcAft>
                          <a:spcPts val="0"/>
                        </a:spcAft>
                      </a:pPr>
                      <a:r>
                        <a:rPr lang="en-US" sz="1600" kern="50" dirty="0">
                          <a:latin typeface="Times New Roman"/>
                          <a:ea typeface="SimSun"/>
                          <a:cs typeface="Times New Roman"/>
                        </a:rPr>
                        <a:t>Min2 </a:t>
                      </a:r>
                      <a:r>
                        <a:rPr lang="en-US" sz="1600" kern="50" dirty="0">
                          <a:latin typeface="Symbol"/>
                          <a:ea typeface="SimSun"/>
                          <a:cs typeface="Symbol"/>
                        </a:rPr>
                        <a:t>£</a:t>
                      </a:r>
                      <a:r>
                        <a:rPr lang="en-US" sz="1600" kern="50" dirty="0">
                          <a:latin typeface="Times New Roman"/>
                          <a:ea typeface="SimSun"/>
                          <a:cs typeface="Times New Roman"/>
                        </a:rPr>
                        <a:t> ECV &lt; Min1</a:t>
                      </a:r>
                      <a:endParaRPr lang="pt-PT" sz="1600" kern="50" dirty="0">
                        <a:latin typeface="Times New Roman"/>
                        <a:ea typeface="SimSun"/>
                        <a:cs typeface="Mangal"/>
                      </a:endParaRPr>
                    </a:p>
                    <a:p>
                      <a:pPr marL="457200" algn="just">
                        <a:spcAft>
                          <a:spcPts val="0"/>
                        </a:spcAft>
                      </a:pPr>
                      <a:r>
                        <a:rPr lang="en-US" sz="1600" kern="50" dirty="0">
                          <a:latin typeface="Times New Roman"/>
                          <a:ea typeface="SimSun"/>
                          <a:cs typeface="Times New Roman"/>
                        </a:rPr>
                        <a:t>Max1 &lt; ECV </a:t>
                      </a:r>
                      <a:r>
                        <a:rPr lang="en-US" sz="1600" kern="50" dirty="0">
                          <a:latin typeface="Symbol"/>
                          <a:ea typeface="SimSun"/>
                          <a:cs typeface="Symbol"/>
                        </a:rPr>
                        <a:t>£</a:t>
                      </a:r>
                      <a:r>
                        <a:rPr lang="en-US" sz="1600" kern="50" dirty="0">
                          <a:latin typeface="Times New Roman"/>
                          <a:ea typeface="SimSun"/>
                          <a:cs typeface="Times New Roman"/>
                        </a:rPr>
                        <a:t> Max2</a:t>
                      </a:r>
                      <a:endParaRPr lang="pt-PT" sz="1600" kern="50" dirty="0">
                        <a:latin typeface="Times New Roman"/>
                        <a:ea typeface="SimSun"/>
                        <a:cs typeface="Mangal"/>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457200" algn="just">
                        <a:spcAft>
                          <a:spcPts val="0"/>
                        </a:spcAft>
                      </a:pPr>
                      <a:r>
                        <a:rPr lang="en-US" sz="1600" kern="50" dirty="0">
                          <a:latin typeface="Times New Roman"/>
                          <a:ea typeface="SimSun"/>
                          <a:cs typeface="Times New Roman"/>
                        </a:rPr>
                        <a:t>ECV &lt; Min2</a:t>
                      </a:r>
                      <a:endParaRPr lang="pt-PT" sz="1600" kern="50" dirty="0">
                        <a:latin typeface="Times New Roman"/>
                        <a:ea typeface="SimSun"/>
                        <a:cs typeface="Mangal"/>
                      </a:endParaRPr>
                    </a:p>
                    <a:p>
                      <a:pPr marL="457200" algn="just">
                        <a:spcAft>
                          <a:spcPts val="0"/>
                        </a:spcAft>
                      </a:pPr>
                      <a:r>
                        <a:rPr lang="en-US" sz="1600" kern="50" dirty="0">
                          <a:latin typeface="Times New Roman"/>
                          <a:ea typeface="SimSun"/>
                          <a:cs typeface="Times New Roman"/>
                        </a:rPr>
                        <a:t>ECV &gt; Max2</a:t>
                      </a:r>
                      <a:endParaRPr lang="pt-PT" sz="1600" kern="50" dirty="0">
                        <a:latin typeface="Times New Roman"/>
                        <a:ea typeface="SimSun"/>
                        <a:cs typeface="Mangal"/>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0002"/>
                  </a:ext>
                </a:extLst>
              </a:tr>
            </a:tbl>
          </a:graphicData>
        </a:graphic>
      </p:graphicFrame>
      <p:sp>
        <p:nvSpPr>
          <p:cNvPr id="2" name="Retângulo 1"/>
          <p:cNvSpPr/>
          <p:nvPr/>
        </p:nvSpPr>
        <p:spPr>
          <a:xfrm>
            <a:off x="146601" y="1938318"/>
            <a:ext cx="2828018" cy="338554"/>
          </a:xfrm>
          <a:prstGeom prst="rect">
            <a:avLst/>
          </a:prstGeom>
          <a:solidFill>
            <a:schemeClr val="accent2">
              <a:lumMod val="40000"/>
              <a:lumOff val="60000"/>
            </a:schemeClr>
          </a:solidFill>
        </p:spPr>
        <p:txBody>
          <a:bodyPr wrap="none">
            <a:spAutoFit/>
          </a:bodyPr>
          <a:lstStyle/>
          <a:p>
            <a:pPr lvl="1" eaLnBrk="0" hangingPunct="0"/>
            <a:r>
              <a:rPr lang="en-US" sz="1600" dirty="0">
                <a:ea typeface="SimSun" pitchFamily="2" charset="-122"/>
                <a:cs typeface="Times New Roman" pitchFamily="18" charset="0"/>
              </a:rPr>
              <a:t>Latitudes : 45ºS to 45ºN</a:t>
            </a:r>
            <a:endParaRPr lang="pt-PT" sz="1600" dirty="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ChangeArrowheads="1"/>
          </p:cNvSpPr>
          <p:nvPr/>
        </p:nvSpPr>
        <p:spPr bwMode="auto">
          <a:xfrm>
            <a:off x="0" y="654948"/>
            <a:ext cx="9144000" cy="11387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kumimoji="0" lang="en-US" sz="2000" b="0" i="0" u="none" strike="noStrike" cap="none" normalizeH="0" baseline="0" dirty="0">
                <a:ln>
                  <a:noFill/>
                </a:ln>
                <a:solidFill>
                  <a:schemeClr val="tx1"/>
                </a:solidFill>
                <a:effectLst/>
                <a:latin typeface="Arial" pitchFamily="34" charset="0"/>
                <a:ea typeface="SimSun" pitchFamily="2" charset="-122"/>
                <a:cs typeface="Arial" pitchFamily="34" charset="0"/>
              </a:rPr>
              <a:t>CHECK 3:  Internal Consistency (IC)</a:t>
            </a:r>
            <a:endParaRPr kumimoji="0" lang="pt-PT" sz="20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ea typeface="SimSun" pitchFamily="2" charset="-122"/>
                <a:cs typeface="Arial" pitchFamily="34" charset="0"/>
              </a:rPr>
              <a:t>Internal consistency was checked simultaneously on wind speed and direction; </a:t>
            </a:r>
            <a:r>
              <a:rPr kumimoji="0" lang="en-US" sz="1600" b="0" i="0" u="none" strike="noStrike" cap="none" normalizeH="0" baseline="0" dirty="0" err="1">
                <a:ln>
                  <a:noFill/>
                </a:ln>
                <a:solidFill>
                  <a:schemeClr val="tx1"/>
                </a:solidFill>
                <a:effectLst/>
                <a:latin typeface="Arial" pitchFamily="34" charset="0"/>
                <a:ea typeface="SimSun" pitchFamily="2" charset="-122"/>
                <a:cs typeface="Arial" pitchFamily="34" charset="0"/>
              </a:rPr>
              <a:t>Tmax</a:t>
            </a:r>
            <a:r>
              <a:rPr kumimoji="0" lang="en-US" sz="1600" b="0" i="0" u="none" strike="noStrike" cap="none" normalizeH="0" baseline="0" dirty="0">
                <a:ln>
                  <a:noFill/>
                </a:ln>
                <a:solidFill>
                  <a:schemeClr val="tx1"/>
                </a:solidFill>
                <a:effectLst/>
                <a:latin typeface="Arial" pitchFamily="34" charset="0"/>
                <a:ea typeface="SimSun" pitchFamily="2" charset="-122"/>
                <a:cs typeface="Arial" pitchFamily="34" charset="0"/>
              </a:rPr>
              <a:t>, </a:t>
            </a:r>
            <a:r>
              <a:rPr kumimoji="0" lang="en-US" sz="1600" b="0" i="0" u="none" strike="noStrike" cap="none" normalizeH="0" baseline="0" dirty="0" err="1">
                <a:ln>
                  <a:noFill/>
                </a:ln>
                <a:solidFill>
                  <a:schemeClr val="tx1"/>
                </a:solidFill>
                <a:effectLst/>
                <a:latin typeface="Arial" pitchFamily="34" charset="0"/>
                <a:ea typeface="SimSun" pitchFamily="2" charset="-122"/>
                <a:cs typeface="Arial" pitchFamily="34" charset="0"/>
              </a:rPr>
              <a:t>Tmin,</a:t>
            </a:r>
            <a:r>
              <a:rPr lang="en-US" sz="1600" dirty="0" err="1">
                <a:latin typeface="Arial" pitchFamily="34" charset="0"/>
                <a:ea typeface="SimSun" pitchFamily="2" charset="-122"/>
                <a:cs typeface="Arial" pitchFamily="34" charset="0"/>
              </a:rPr>
              <a:t>T</a:t>
            </a:r>
            <a:r>
              <a:rPr lang="en-US" sz="1600" dirty="0">
                <a:latin typeface="Arial" pitchFamily="34" charset="0"/>
                <a:ea typeface="SimSun" pitchFamily="2" charset="-122"/>
                <a:cs typeface="Arial" pitchFamily="34" charset="0"/>
              </a:rPr>
              <a:t> and </a:t>
            </a:r>
            <a:r>
              <a:rPr lang="en-US" sz="1600" dirty="0" err="1">
                <a:latin typeface="Arial" pitchFamily="34" charset="0"/>
                <a:ea typeface="SimSun" pitchFamily="2" charset="-122"/>
                <a:cs typeface="Arial" pitchFamily="34" charset="0"/>
              </a:rPr>
              <a:t>Tdew</a:t>
            </a:r>
            <a:r>
              <a:rPr lang="en-US" sz="1600" dirty="0">
                <a:latin typeface="Arial" pitchFamily="34" charset="0"/>
                <a:ea typeface="SimSun" pitchFamily="2" charset="-122"/>
                <a:cs typeface="Arial" pitchFamily="34" charset="0"/>
              </a:rPr>
              <a:t>;</a:t>
            </a:r>
            <a:r>
              <a:rPr kumimoji="0" lang="en-US" sz="1600" b="0" i="0" u="none" strike="noStrike" cap="none" normalizeH="0" baseline="0" dirty="0">
                <a:ln>
                  <a:noFill/>
                </a:ln>
                <a:solidFill>
                  <a:schemeClr val="tx1"/>
                </a:solidFill>
                <a:effectLst/>
                <a:latin typeface="Arial" pitchFamily="34" charset="0"/>
                <a:ea typeface="SimSun" pitchFamily="2" charset="-122"/>
                <a:cs typeface="Arial" pitchFamily="34" charset="0"/>
              </a:rPr>
              <a:t> precipitation (RRR) and number of hours of precipitation (</a:t>
            </a:r>
            <a:r>
              <a:rPr kumimoji="0" lang="en-US" sz="1600" b="0" i="0" u="none" strike="noStrike" cap="none" normalizeH="0" baseline="0" dirty="0" err="1">
                <a:ln>
                  <a:noFill/>
                </a:ln>
                <a:solidFill>
                  <a:schemeClr val="tx1"/>
                </a:solidFill>
                <a:effectLst/>
                <a:latin typeface="Arial" pitchFamily="34" charset="0"/>
                <a:ea typeface="SimSun" pitchFamily="2" charset="-122"/>
                <a:cs typeface="Arial" pitchFamily="34" charset="0"/>
              </a:rPr>
              <a:t>RRRhr</a:t>
            </a:r>
            <a:r>
              <a:rPr kumimoji="0" lang="en-US" sz="1600" b="0" i="0" u="none" strike="noStrike" cap="none" normalizeH="0" baseline="0" dirty="0">
                <a:ln>
                  <a:noFill/>
                </a:ln>
                <a:solidFill>
                  <a:schemeClr val="tx1"/>
                </a:solidFill>
                <a:effectLst/>
                <a:latin typeface="Arial" pitchFamily="34" charset="0"/>
                <a:ea typeface="SimSun" pitchFamily="2" charset="-122"/>
                <a:cs typeface="Arial" pitchFamily="34" charset="0"/>
              </a:rPr>
              <a:t>); and on T, </a:t>
            </a:r>
            <a:r>
              <a:rPr kumimoji="0" lang="en-US" sz="1600" b="0" i="0" u="none" strike="noStrike" cap="none" normalizeH="0" baseline="0" dirty="0" err="1">
                <a:ln>
                  <a:noFill/>
                </a:ln>
                <a:solidFill>
                  <a:schemeClr val="tx1"/>
                </a:solidFill>
                <a:effectLst/>
                <a:latin typeface="Arial" pitchFamily="34" charset="0"/>
                <a:ea typeface="SimSun" pitchFamily="2" charset="-122"/>
                <a:cs typeface="Arial" pitchFamily="34" charset="0"/>
              </a:rPr>
              <a:t>Tdew</a:t>
            </a:r>
            <a:r>
              <a:rPr kumimoji="0" lang="en-US" sz="1600" b="0" i="0" u="none" strike="noStrike" cap="none" normalizeH="0" baseline="0" dirty="0">
                <a:ln>
                  <a:noFill/>
                </a:ln>
                <a:solidFill>
                  <a:schemeClr val="tx1"/>
                </a:solidFill>
                <a:effectLst/>
                <a:latin typeface="Arial" pitchFamily="34" charset="0"/>
                <a:ea typeface="SimSun" pitchFamily="2" charset="-122"/>
                <a:cs typeface="Arial" pitchFamily="34" charset="0"/>
              </a:rPr>
              <a:t> and RH.</a:t>
            </a:r>
            <a:endParaRPr kumimoji="0" lang="pt-PT" sz="16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sp>
        <p:nvSpPr>
          <p:cNvPr id="3" name="Rectangle 3"/>
          <p:cNvSpPr/>
          <p:nvPr/>
        </p:nvSpPr>
        <p:spPr>
          <a:xfrm>
            <a:off x="2771800" y="-27384"/>
            <a:ext cx="3627916" cy="400110"/>
          </a:xfrm>
          <a:prstGeom prst="rect">
            <a:avLst/>
          </a:prstGeom>
        </p:spPr>
        <p:txBody>
          <a:bodyPr wrap="none">
            <a:spAutoFit/>
          </a:bodyPr>
          <a:lstStyle/>
          <a:p>
            <a:pPr marL="514350" indent="-514350" eaLnBrk="1" hangingPunct="1">
              <a:buNone/>
            </a:pPr>
            <a:r>
              <a:rPr lang="pt-PT" b="1" dirty="0"/>
              <a:t>2 - </a:t>
            </a:r>
            <a:r>
              <a:rPr lang="pt-PT" sz="2000" b="1" dirty="0">
                <a:solidFill>
                  <a:srgbClr val="FF0000"/>
                </a:solidFill>
              </a:rPr>
              <a:t>QC </a:t>
            </a:r>
            <a:r>
              <a:rPr lang="pt-PT" sz="2000" b="1" dirty="0" err="1">
                <a:solidFill>
                  <a:srgbClr val="FF0000"/>
                </a:solidFill>
              </a:rPr>
              <a:t>tests</a:t>
            </a:r>
            <a:r>
              <a:rPr lang="pt-PT" sz="2000" b="1" dirty="0">
                <a:solidFill>
                  <a:srgbClr val="FF0000"/>
                </a:solidFill>
              </a:rPr>
              <a:t> for </a:t>
            </a:r>
            <a:r>
              <a:rPr lang="pt-PT" sz="2000" b="1" dirty="0" err="1">
                <a:solidFill>
                  <a:srgbClr val="FF0000"/>
                </a:solidFill>
              </a:rPr>
              <a:t>surface</a:t>
            </a:r>
            <a:r>
              <a:rPr lang="pt-PT" sz="2000" b="1" dirty="0">
                <a:solidFill>
                  <a:srgbClr val="FF0000"/>
                </a:solidFill>
              </a:rPr>
              <a:t> data</a:t>
            </a:r>
            <a:r>
              <a:rPr lang="pt-PT" b="1" dirty="0"/>
              <a:t> </a:t>
            </a:r>
          </a:p>
        </p:txBody>
      </p:sp>
      <p:sp>
        <p:nvSpPr>
          <p:cNvPr id="29712" name="Rectangle 16"/>
          <p:cNvSpPr>
            <a:spLocks noChangeArrowheads="1"/>
          </p:cNvSpPr>
          <p:nvPr/>
        </p:nvSpPr>
        <p:spPr bwMode="auto">
          <a:xfrm>
            <a:off x="0" y="819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endParaRPr kumimoji="0" lang="pt-PT" sz="1800" b="0" i="0" u="none" strike="noStrike" cap="none" normalizeH="0" baseline="0">
              <a:ln>
                <a:noFill/>
              </a:ln>
              <a:solidFill>
                <a:schemeClr val="tx1"/>
              </a:solidFill>
              <a:effectLst/>
              <a:latin typeface="Arial" pitchFamily="34" charset="0"/>
              <a:cs typeface="Arial" pitchFamily="34" charset="0"/>
            </a:endParaRPr>
          </a:p>
        </p:txBody>
      </p:sp>
      <p:sp>
        <p:nvSpPr>
          <p:cNvPr id="29714" name="Rectangle 18"/>
          <p:cNvSpPr>
            <a:spLocks noChangeArrowheads="1"/>
          </p:cNvSpPr>
          <p:nvPr/>
        </p:nvSpPr>
        <p:spPr bwMode="auto">
          <a:xfrm>
            <a:off x="0" y="1181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PT" sz="1800" b="0" i="0" u="none" strike="noStrike" cap="none" normalizeH="0" baseline="0">
              <a:ln>
                <a:noFill/>
              </a:ln>
              <a:solidFill>
                <a:schemeClr val="tx1"/>
              </a:solidFill>
              <a:effectLst/>
              <a:latin typeface="Arial" pitchFamily="34" charset="0"/>
              <a:cs typeface="Arial" pitchFamily="34" charset="0"/>
            </a:endParaRPr>
          </a:p>
        </p:txBody>
      </p:sp>
      <p:sp>
        <p:nvSpPr>
          <p:cNvPr id="29715" name="Rectangle 19"/>
          <p:cNvSpPr>
            <a:spLocks noChangeArrowheads="1"/>
          </p:cNvSpPr>
          <p:nvPr/>
        </p:nvSpPr>
        <p:spPr bwMode="auto">
          <a:xfrm>
            <a:off x="0" y="13620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PT"/>
          </a:p>
        </p:txBody>
      </p:sp>
      <p:sp>
        <p:nvSpPr>
          <p:cNvPr id="29719" name="Rectangle 23"/>
          <p:cNvSpPr>
            <a:spLocks noChangeArrowheads="1"/>
          </p:cNvSpPr>
          <p:nvPr/>
        </p:nvSpPr>
        <p:spPr bwMode="auto">
          <a:xfrm>
            <a:off x="0" y="2686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PT" sz="1800" b="0" i="0" u="none" strike="noStrike" cap="none" normalizeH="0" baseline="0">
              <a:ln>
                <a:noFill/>
              </a:ln>
              <a:solidFill>
                <a:schemeClr val="tx1"/>
              </a:solidFill>
              <a:effectLst/>
              <a:latin typeface="Arial" pitchFamily="34" charset="0"/>
              <a:cs typeface="Arial" pitchFamily="34" charset="0"/>
            </a:endParaRPr>
          </a:p>
        </p:txBody>
      </p:sp>
      <p:sp>
        <p:nvSpPr>
          <p:cNvPr id="29726" name="Rectangle 30"/>
          <p:cNvSpPr>
            <a:spLocks noChangeArrowheads="1"/>
          </p:cNvSpPr>
          <p:nvPr/>
        </p:nvSpPr>
        <p:spPr bwMode="auto">
          <a:xfrm>
            <a:off x="0" y="638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PT" sz="1800" b="0" i="0" u="none" strike="noStrike" cap="none" normalizeH="0" baseline="0">
              <a:ln>
                <a:noFill/>
              </a:ln>
              <a:solidFill>
                <a:schemeClr val="tx1"/>
              </a:solidFill>
              <a:effectLst/>
              <a:latin typeface="Arial" pitchFamily="34" charset="0"/>
              <a:cs typeface="Arial" pitchFamily="34" charset="0"/>
            </a:endParaRPr>
          </a:p>
        </p:txBody>
      </p:sp>
      <p:sp>
        <p:nvSpPr>
          <p:cNvPr id="29731" name="Rectangle 35"/>
          <p:cNvSpPr>
            <a:spLocks noChangeArrowheads="1"/>
          </p:cNvSpPr>
          <p:nvPr/>
        </p:nvSpPr>
        <p:spPr bwMode="auto">
          <a:xfrm>
            <a:off x="0" y="638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PT" sz="1800" b="0" i="0" u="none" strike="noStrike" cap="none" normalizeH="0" baseline="0">
              <a:ln>
                <a:noFill/>
              </a:ln>
              <a:solidFill>
                <a:schemeClr val="tx1"/>
              </a:solidFill>
              <a:effectLst/>
              <a:latin typeface="Arial" pitchFamily="34" charset="0"/>
              <a:cs typeface="Arial" pitchFamily="34" charset="0"/>
            </a:endParaRPr>
          </a:p>
        </p:txBody>
      </p:sp>
      <p:sp>
        <p:nvSpPr>
          <p:cNvPr id="29732" name="Rectangle 36"/>
          <p:cNvSpPr>
            <a:spLocks noChangeArrowheads="1"/>
          </p:cNvSpPr>
          <p:nvPr/>
        </p:nvSpPr>
        <p:spPr bwMode="auto">
          <a:xfrm>
            <a:off x="0" y="819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PT"/>
          </a:p>
        </p:txBody>
      </p:sp>
      <p:sp>
        <p:nvSpPr>
          <p:cNvPr id="2" name="Retângulo 1"/>
          <p:cNvSpPr/>
          <p:nvPr/>
        </p:nvSpPr>
        <p:spPr>
          <a:xfrm>
            <a:off x="216024" y="1916832"/>
            <a:ext cx="4572000" cy="2062103"/>
          </a:xfrm>
          <a:prstGeom prst="rect">
            <a:avLst/>
          </a:prstGeom>
          <a:solidFill>
            <a:schemeClr val="accent3">
              <a:lumMod val="20000"/>
              <a:lumOff val="80000"/>
            </a:schemeClr>
          </a:solidFill>
        </p:spPr>
        <p:txBody>
          <a:bodyPr>
            <a:spAutoFit/>
          </a:bodyPr>
          <a:lstStyle/>
          <a:p>
            <a:pPr lvl="1" algn="just" eaLnBrk="0" hangingPunct="0">
              <a:buFontTx/>
              <a:buAutoNum type="arabicPeriod"/>
            </a:pPr>
            <a:r>
              <a:rPr lang="en-US" sz="1600" dirty="0">
                <a:latin typeface="Arial" pitchFamily="34" charset="0"/>
                <a:ea typeface="SimSun" pitchFamily="2" charset="-122"/>
                <a:cs typeface="Arial" pitchFamily="34" charset="0"/>
              </a:rPr>
              <a:t>   WIND (</a:t>
            </a:r>
            <a:r>
              <a:rPr lang="en-US" sz="1600" dirty="0" err="1">
                <a:latin typeface="Arial" pitchFamily="34" charset="0"/>
                <a:ea typeface="SimSun" pitchFamily="2" charset="-122"/>
                <a:cs typeface="Arial" pitchFamily="34" charset="0"/>
              </a:rPr>
              <a:t>dd</a:t>
            </a:r>
            <a:r>
              <a:rPr lang="en-US" sz="1600" dirty="0">
                <a:latin typeface="Arial" pitchFamily="34" charset="0"/>
                <a:ea typeface="SimSun" pitchFamily="2" charset="-122"/>
                <a:cs typeface="Arial" pitchFamily="34" charset="0"/>
              </a:rPr>
              <a:t>  and </a:t>
            </a:r>
            <a:r>
              <a:rPr lang="en-US" sz="1600" dirty="0" err="1">
                <a:latin typeface="Arial" pitchFamily="34" charset="0"/>
                <a:ea typeface="SimSun" pitchFamily="2" charset="-122"/>
                <a:cs typeface="Arial" pitchFamily="34" charset="0"/>
              </a:rPr>
              <a:t>ff</a:t>
            </a:r>
            <a:r>
              <a:rPr lang="en-US" sz="1600" dirty="0">
                <a:latin typeface="Arial" pitchFamily="34" charset="0"/>
                <a:ea typeface="SimSun" pitchFamily="2" charset="-122"/>
                <a:cs typeface="Arial" pitchFamily="34" charset="0"/>
              </a:rPr>
              <a:t>)</a:t>
            </a:r>
          </a:p>
          <a:p>
            <a:pPr lvl="1" algn="just" eaLnBrk="0" hangingPunct="0">
              <a:buFontTx/>
              <a:buAutoNum type="arabicPeriod"/>
            </a:pPr>
            <a:endParaRPr lang="pt-PT" sz="1600" dirty="0">
              <a:latin typeface="Arial" pitchFamily="34" charset="0"/>
              <a:cs typeface="Arial" pitchFamily="34" charset="0"/>
            </a:endParaRPr>
          </a:p>
          <a:p>
            <a:pPr lvl="0" algn="just" eaLnBrk="0" hangingPunct="0"/>
            <a:r>
              <a:rPr lang="en-US" sz="1600" dirty="0">
                <a:latin typeface="Arial" pitchFamily="34" charset="0"/>
                <a:ea typeface="SimSun" pitchFamily="2" charset="-122"/>
                <a:cs typeface="Arial" pitchFamily="34" charset="0"/>
              </a:rPr>
              <a:t>Error (flag=1)  if:	1)   </a:t>
            </a:r>
            <a:r>
              <a:rPr lang="en-US" sz="1600" dirty="0" err="1">
                <a:latin typeface="Arial" pitchFamily="34" charset="0"/>
                <a:ea typeface="SimSun" pitchFamily="2" charset="-122"/>
                <a:cs typeface="Arial" pitchFamily="34" charset="0"/>
              </a:rPr>
              <a:t>dd</a:t>
            </a:r>
            <a:r>
              <a:rPr lang="en-US" sz="1600" dirty="0">
                <a:latin typeface="Arial" pitchFamily="34" charset="0"/>
                <a:ea typeface="SimSun" pitchFamily="2" charset="-122"/>
                <a:cs typeface="Arial" pitchFamily="34" charset="0"/>
              </a:rPr>
              <a:t> = 0º  and </a:t>
            </a:r>
            <a:r>
              <a:rPr lang="en-US" sz="1600" dirty="0" err="1">
                <a:latin typeface="Arial" pitchFamily="34" charset="0"/>
                <a:ea typeface="SimSun" pitchFamily="2" charset="-122"/>
                <a:cs typeface="Arial" pitchFamily="34" charset="0"/>
              </a:rPr>
              <a:t>ff</a:t>
            </a:r>
            <a:r>
              <a:rPr lang="en-US" sz="1600" dirty="0">
                <a:latin typeface="Arial" pitchFamily="34" charset="0"/>
                <a:ea typeface="SimSun" pitchFamily="2" charset="-122"/>
                <a:cs typeface="Arial" pitchFamily="34" charset="0"/>
              </a:rPr>
              <a:t> ≠ 0 ms</a:t>
            </a:r>
            <a:r>
              <a:rPr lang="en-US" sz="1600" baseline="30000" dirty="0">
                <a:latin typeface="Arial" pitchFamily="34" charset="0"/>
                <a:ea typeface="SimSun" pitchFamily="2" charset="-122"/>
                <a:cs typeface="Arial" pitchFamily="34" charset="0"/>
              </a:rPr>
              <a:t>-1</a:t>
            </a:r>
            <a:endParaRPr lang="pt-PT" sz="1600" dirty="0">
              <a:latin typeface="Arial" pitchFamily="34" charset="0"/>
              <a:cs typeface="Arial" pitchFamily="34" charset="0"/>
            </a:endParaRPr>
          </a:p>
          <a:p>
            <a:pPr lvl="0" algn="just" eaLnBrk="0" hangingPunct="0"/>
            <a:r>
              <a:rPr lang="en-US" sz="1600" dirty="0">
                <a:latin typeface="Arial" pitchFamily="34" charset="0"/>
                <a:ea typeface="SimSun" pitchFamily="2" charset="-122"/>
                <a:cs typeface="Arial" pitchFamily="34" charset="0"/>
              </a:rPr>
              <a:t>		2)   </a:t>
            </a:r>
            <a:r>
              <a:rPr lang="en-US" sz="1600" dirty="0" err="1">
                <a:latin typeface="Arial" pitchFamily="34" charset="0"/>
                <a:ea typeface="SimSun" pitchFamily="2" charset="-122"/>
                <a:cs typeface="Arial" pitchFamily="34" charset="0"/>
              </a:rPr>
              <a:t>dd</a:t>
            </a:r>
            <a:r>
              <a:rPr lang="en-US" sz="1600" dirty="0">
                <a:latin typeface="Arial" pitchFamily="34" charset="0"/>
                <a:ea typeface="SimSun" pitchFamily="2" charset="-122"/>
                <a:cs typeface="Arial" pitchFamily="34" charset="0"/>
              </a:rPr>
              <a:t> ≠ 0º  and  </a:t>
            </a:r>
            <a:r>
              <a:rPr lang="en-US" sz="1600" dirty="0" err="1">
                <a:latin typeface="Arial" pitchFamily="34" charset="0"/>
                <a:ea typeface="SimSun" pitchFamily="2" charset="-122"/>
                <a:cs typeface="Arial" pitchFamily="34" charset="0"/>
              </a:rPr>
              <a:t>ff</a:t>
            </a:r>
            <a:r>
              <a:rPr lang="en-US" sz="1600" dirty="0">
                <a:latin typeface="Arial" pitchFamily="34" charset="0"/>
                <a:ea typeface="SimSun" pitchFamily="2" charset="-122"/>
                <a:cs typeface="Arial" pitchFamily="34" charset="0"/>
              </a:rPr>
              <a:t> = 0 ms</a:t>
            </a:r>
            <a:r>
              <a:rPr lang="en-US" sz="1600" baseline="30000" dirty="0">
                <a:latin typeface="Arial" pitchFamily="34" charset="0"/>
                <a:ea typeface="SimSun" pitchFamily="2" charset="-122"/>
                <a:cs typeface="Arial" pitchFamily="34" charset="0"/>
              </a:rPr>
              <a:t>-1</a:t>
            </a:r>
            <a:endParaRPr lang="pt-PT" sz="1600" dirty="0">
              <a:latin typeface="Arial" pitchFamily="34" charset="0"/>
              <a:cs typeface="Arial" pitchFamily="34" charset="0"/>
            </a:endParaRPr>
          </a:p>
          <a:p>
            <a:pPr marL="342900" lvl="0" indent="-342900" algn="just" eaLnBrk="0" hangingPunct="0">
              <a:buAutoNum type="arabicParenR" startAt="3"/>
            </a:pPr>
            <a:r>
              <a:rPr lang="en-US" sz="1600" dirty="0" err="1">
                <a:latin typeface="Arial" pitchFamily="34" charset="0"/>
                <a:ea typeface="SimSun" pitchFamily="2" charset="-122"/>
                <a:cs typeface="Arial" pitchFamily="34" charset="0"/>
              </a:rPr>
              <a:t>dd</a:t>
            </a:r>
            <a:r>
              <a:rPr lang="en-US" sz="1600" dirty="0">
                <a:latin typeface="Arial" pitchFamily="34" charset="0"/>
                <a:ea typeface="SimSun" pitchFamily="2" charset="-122"/>
                <a:cs typeface="Arial" pitchFamily="34" charset="0"/>
              </a:rPr>
              <a:t> = -99.9  and  </a:t>
            </a:r>
            <a:r>
              <a:rPr lang="en-US" sz="1600" dirty="0" err="1">
                <a:latin typeface="Arial" pitchFamily="34" charset="0"/>
                <a:ea typeface="SimSun" pitchFamily="2" charset="-122"/>
                <a:cs typeface="Arial" pitchFamily="34" charset="0"/>
              </a:rPr>
              <a:t>ff</a:t>
            </a:r>
            <a:r>
              <a:rPr lang="en-US" sz="1600" dirty="0">
                <a:latin typeface="Arial" pitchFamily="34" charset="0"/>
                <a:ea typeface="SimSun" pitchFamily="2" charset="-122"/>
                <a:cs typeface="Arial" pitchFamily="34" charset="0"/>
              </a:rPr>
              <a:t> = 0  or  </a:t>
            </a:r>
            <a:r>
              <a:rPr lang="en-US" sz="1600" dirty="0" err="1">
                <a:latin typeface="Arial" pitchFamily="34" charset="0"/>
                <a:ea typeface="SimSun" pitchFamily="2" charset="-122"/>
                <a:cs typeface="Arial" pitchFamily="34" charset="0"/>
              </a:rPr>
              <a:t>ff</a:t>
            </a:r>
            <a:r>
              <a:rPr lang="en-US" sz="1600" dirty="0">
                <a:latin typeface="Arial" pitchFamily="34" charset="0"/>
                <a:ea typeface="SimSun" pitchFamily="2" charset="-122"/>
                <a:cs typeface="Arial" pitchFamily="34" charset="0"/>
              </a:rPr>
              <a:t>  ≤  5 ms</a:t>
            </a:r>
            <a:r>
              <a:rPr lang="en-US" sz="1600" baseline="30000" dirty="0">
                <a:latin typeface="Arial" pitchFamily="34" charset="0"/>
                <a:ea typeface="SimSun" pitchFamily="2" charset="-122"/>
                <a:cs typeface="Arial" pitchFamily="34" charset="0"/>
              </a:rPr>
              <a:t>-1</a:t>
            </a:r>
            <a:r>
              <a:rPr lang="en-US" sz="1600" dirty="0">
                <a:latin typeface="Arial" pitchFamily="34" charset="0"/>
                <a:ea typeface="SimSun" pitchFamily="2" charset="-122"/>
                <a:cs typeface="Arial" pitchFamily="34" charset="0"/>
              </a:rPr>
              <a:t>   </a:t>
            </a:r>
          </a:p>
          <a:p>
            <a:pPr lvl="0" algn="just" eaLnBrk="0" hangingPunct="0"/>
            <a:endParaRPr lang="pt-PT" sz="1600" dirty="0">
              <a:latin typeface="Arial" pitchFamily="34" charset="0"/>
              <a:cs typeface="Arial" pitchFamily="34" charset="0"/>
            </a:endParaRPr>
          </a:p>
          <a:p>
            <a:pPr lvl="0" algn="just" eaLnBrk="0" hangingPunct="0"/>
            <a:r>
              <a:rPr lang="en-US" sz="1600" dirty="0">
                <a:latin typeface="Arial" pitchFamily="34" charset="0"/>
                <a:ea typeface="SimSun" pitchFamily="2" charset="-122"/>
                <a:cs typeface="Arial" pitchFamily="34" charset="0"/>
              </a:rPr>
              <a:t>with </a:t>
            </a:r>
            <a:r>
              <a:rPr lang="en-US" sz="1600" dirty="0" err="1">
                <a:latin typeface="Arial" pitchFamily="34" charset="0"/>
                <a:ea typeface="SimSun" pitchFamily="2" charset="-122"/>
                <a:cs typeface="Arial" pitchFamily="34" charset="0"/>
              </a:rPr>
              <a:t>dd</a:t>
            </a:r>
            <a:r>
              <a:rPr lang="en-US" sz="1600" dirty="0">
                <a:latin typeface="Arial" pitchFamily="34" charset="0"/>
                <a:ea typeface="SimSun" pitchFamily="2" charset="-122"/>
                <a:cs typeface="Arial" pitchFamily="34" charset="0"/>
              </a:rPr>
              <a:t>=-99.9 being the default value</a:t>
            </a:r>
          </a:p>
          <a:p>
            <a:pPr lvl="0" algn="just" eaLnBrk="0" hangingPunct="0"/>
            <a:endParaRPr lang="pt-PT" sz="1600" dirty="0">
              <a:latin typeface="Arial" pitchFamily="34" charset="0"/>
              <a:cs typeface="Arial" pitchFamily="34" charset="0"/>
            </a:endParaRPr>
          </a:p>
        </p:txBody>
      </p:sp>
      <p:sp>
        <p:nvSpPr>
          <p:cNvPr id="4" name="Retângulo 3"/>
          <p:cNvSpPr/>
          <p:nvPr/>
        </p:nvSpPr>
        <p:spPr>
          <a:xfrm>
            <a:off x="5148064" y="1916832"/>
            <a:ext cx="3851920" cy="2062103"/>
          </a:xfrm>
          <a:prstGeom prst="rect">
            <a:avLst/>
          </a:prstGeom>
          <a:solidFill>
            <a:schemeClr val="accent6">
              <a:lumMod val="20000"/>
              <a:lumOff val="80000"/>
            </a:schemeClr>
          </a:solidFill>
        </p:spPr>
        <p:txBody>
          <a:bodyPr wrap="square">
            <a:spAutoFit/>
          </a:bodyPr>
          <a:lstStyle/>
          <a:p>
            <a:pPr marL="800100" lvl="1" indent="-342900" algn="just" eaLnBrk="0" hangingPunct="0">
              <a:buFont typeface="+mj-lt"/>
              <a:buAutoNum type="arabicPeriod" startAt="2"/>
            </a:pPr>
            <a:r>
              <a:rPr lang="en-US" sz="1600" dirty="0">
                <a:latin typeface="Arial" pitchFamily="34" charset="0"/>
                <a:ea typeface="SimSun" pitchFamily="2" charset="-122"/>
                <a:cs typeface="Arial" pitchFamily="34" charset="0"/>
              </a:rPr>
              <a:t>TEMPERATURES (T, </a:t>
            </a:r>
            <a:r>
              <a:rPr lang="en-US" sz="1600" dirty="0" err="1">
                <a:latin typeface="Arial" pitchFamily="34" charset="0"/>
                <a:ea typeface="SimSun" pitchFamily="2" charset="-122"/>
                <a:cs typeface="Arial" pitchFamily="34" charset="0"/>
              </a:rPr>
              <a:t>Tmax</a:t>
            </a:r>
            <a:r>
              <a:rPr lang="en-US" sz="1600" dirty="0">
                <a:latin typeface="Arial" pitchFamily="34" charset="0"/>
                <a:ea typeface="SimSun" pitchFamily="2" charset="-122"/>
                <a:cs typeface="Arial" pitchFamily="34" charset="0"/>
              </a:rPr>
              <a:t>, </a:t>
            </a:r>
            <a:r>
              <a:rPr lang="en-US" sz="1600" dirty="0" err="1">
                <a:latin typeface="Arial" pitchFamily="34" charset="0"/>
                <a:ea typeface="SimSun" pitchFamily="2" charset="-122"/>
                <a:cs typeface="Arial" pitchFamily="34" charset="0"/>
              </a:rPr>
              <a:t>Tmin</a:t>
            </a:r>
            <a:r>
              <a:rPr lang="en-US" sz="1600" dirty="0">
                <a:latin typeface="Arial" pitchFamily="34" charset="0"/>
                <a:ea typeface="SimSun" pitchFamily="2" charset="-122"/>
                <a:cs typeface="Arial" pitchFamily="34" charset="0"/>
              </a:rPr>
              <a:t>, </a:t>
            </a:r>
            <a:r>
              <a:rPr lang="en-US" sz="1600" dirty="0" err="1">
                <a:latin typeface="Arial" pitchFamily="34" charset="0"/>
                <a:ea typeface="SimSun" pitchFamily="2" charset="-122"/>
                <a:cs typeface="Arial" pitchFamily="34" charset="0"/>
              </a:rPr>
              <a:t>Tdew</a:t>
            </a:r>
            <a:r>
              <a:rPr lang="en-US" sz="1600" dirty="0">
                <a:latin typeface="Arial" pitchFamily="34" charset="0"/>
                <a:ea typeface="SimSun" pitchFamily="2" charset="-122"/>
                <a:cs typeface="Arial" pitchFamily="34" charset="0"/>
              </a:rPr>
              <a:t>)</a:t>
            </a:r>
          </a:p>
          <a:p>
            <a:pPr marL="800100" lvl="1" indent="-342900" algn="just" eaLnBrk="0" hangingPunct="0">
              <a:buFont typeface="+mj-lt"/>
              <a:buAutoNum type="arabicPeriod" startAt="2"/>
            </a:pPr>
            <a:endParaRPr lang="pt-PT" sz="1600" dirty="0">
              <a:latin typeface="Arial" pitchFamily="34" charset="0"/>
              <a:cs typeface="Arial" pitchFamily="34" charset="0"/>
            </a:endParaRPr>
          </a:p>
          <a:p>
            <a:pPr lvl="0" algn="just" eaLnBrk="0" hangingPunct="0"/>
            <a:r>
              <a:rPr lang="en-US" sz="1600" dirty="0">
                <a:latin typeface="Arial" pitchFamily="34" charset="0"/>
                <a:ea typeface="SimSun" pitchFamily="2" charset="-122"/>
                <a:cs typeface="Arial" pitchFamily="34" charset="0"/>
              </a:rPr>
              <a:t>Error (flag=1) if: </a:t>
            </a:r>
            <a:r>
              <a:rPr lang="en-US" sz="1600" dirty="0" err="1">
                <a:latin typeface="Arial" pitchFamily="34" charset="0"/>
                <a:ea typeface="SimSun" pitchFamily="2" charset="-122"/>
                <a:cs typeface="Arial" pitchFamily="34" charset="0"/>
              </a:rPr>
              <a:t>Tmax</a:t>
            </a:r>
            <a:r>
              <a:rPr lang="en-US" sz="1600" dirty="0">
                <a:latin typeface="Arial" pitchFamily="34" charset="0"/>
                <a:ea typeface="SimSun" pitchFamily="2" charset="-122"/>
                <a:cs typeface="Arial" pitchFamily="34" charset="0"/>
              </a:rPr>
              <a:t> &lt; T   or   T &lt; </a:t>
            </a:r>
            <a:r>
              <a:rPr lang="en-US" sz="1600" dirty="0" err="1">
                <a:latin typeface="Arial" pitchFamily="34" charset="0"/>
                <a:ea typeface="SimSun" pitchFamily="2" charset="-122"/>
                <a:cs typeface="Arial" pitchFamily="34" charset="0"/>
              </a:rPr>
              <a:t>Tmin</a:t>
            </a:r>
            <a:endParaRPr lang="pt-PT" sz="1600" dirty="0">
              <a:latin typeface="Arial" pitchFamily="34" charset="0"/>
              <a:cs typeface="Arial" pitchFamily="34" charset="0"/>
            </a:endParaRPr>
          </a:p>
          <a:p>
            <a:pPr lvl="0" algn="just" eaLnBrk="0" hangingPunct="0"/>
            <a:r>
              <a:rPr lang="en-US" sz="1600" dirty="0">
                <a:latin typeface="Arial" pitchFamily="34" charset="0"/>
                <a:ea typeface="SimSun" pitchFamily="2" charset="-122"/>
                <a:cs typeface="Arial" pitchFamily="34" charset="0"/>
              </a:rPr>
              <a:t>                           or </a:t>
            </a:r>
            <a:r>
              <a:rPr lang="en-US" sz="1600" dirty="0" err="1">
                <a:latin typeface="Arial" pitchFamily="34" charset="0"/>
                <a:ea typeface="SimSun" pitchFamily="2" charset="-122"/>
                <a:cs typeface="Arial" pitchFamily="34" charset="0"/>
              </a:rPr>
              <a:t>Tmax</a:t>
            </a:r>
            <a:r>
              <a:rPr lang="en-US" sz="1600" dirty="0">
                <a:latin typeface="Arial" pitchFamily="34" charset="0"/>
                <a:ea typeface="SimSun" pitchFamily="2" charset="-122"/>
                <a:cs typeface="Arial" pitchFamily="34" charset="0"/>
              </a:rPr>
              <a:t> &lt; </a:t>
            </a:r>
            <a:r>
              <a:rPr lang="en-US" sz="1600" dirty="0" err="1">
                <a:latin typeface="Arial" pitchFamily="34" charset="0"/>
                <a:ea typeface="SimSun" pitchFamily="2" charset="-122"/>
                <a:cs typeface="Arial" pitchFamily="34" charset="0"/>
              </a:rPr>
              <a:t>Tmin</a:t>
            </a:r>
            <a:endParaRPr lang="en-US" sz="1600" dirty="0">
              <a:latin typeface="Arial" pitchFamily="34" charset="0"/>
              <a:ea typeface="SimSun" pitchFamily="2" charset="-122"/>
              <a:cs typeface="Arial" pitchFamily="34" charset="0"/>
            </a:endParaRPr>
          </a:p>
          <a:p>
            <a:pPr lvl="0" algn="just" eaLnBrk="0" hangingPunct="0"/>
            <a:endParaRPr lang="en-US" sz="1600" dirty="0">
              <a:latin typeface="Arial" pitchFamily="34" charset="0"/>
              <a:ea typeface="SimSun" pitchFamily="2" charset="-122"/>
              <a:cs typeface="Arial" pitchFamily="34" charset="0"/>
            </a:endParaRPr>
          </a:p>
          <a:p>
            <a:pPr lvl="0" algn="just" eaLnBrk="0" hangingPunct="0"/>
            <a:r>
              <a:rPr lang="en-US" sz="1600" dirty="0">
                <a:latin typeface="Arial" pitchFamily="34" charset="0"/>
                <a:ea typeface="SimSun" pitchFamily="2" charset="-122"/>
                <a:cs typeface="Arial" pitchFamily="34" charset="0"/>
              </a:rPr>
              <a:t>Suspicious (flag=9) if    </a:t>
            </a:r>
            <a:r>
              <a:rPr lang="en-US" sz="1600" dirty="0" err="1">
                <a:latin typeface="Arial" pitchFamily="34" charset="0"/>
                <a:ea typeface="SimSun" pitchFamily="2" charset="-122"/>
                <a:cs typeface="Arial" pitchFamily="34" charset="0"/>
              </a:rPr>
              <a:t>Tdew</a:t>
            </a:r>
            <a:r>
              <a:rPr lang="en-US" sz="1600" dirty="0">
                <a:latin typeface="Arial" pitchFamily="34" charset="0"/>
                <a:ea typeface="SimSun" pitchFamily="2" charset="-122"/>
                <a:cs typeface="Arial" pitchFamily="34" charset="0"/>
              </a:rPr>
              <a:t> &gt; T</a:t>
            </a:r>
          </a:p>
          <a:p>
            <a:pPr lvl="0" algn="just" eaLnBrk="0" hangingPunct="0"/>
            <a:endParaRPr lang="pt-PT" sz="1600" dirty="0">
              <a:latin typeface="Arial" pitchFamily="34" charset="0"/>
              <a:cs typeface="Arial" pitchFamily="34" charset="0"/>
            </a:endParaRPr>
          </a:p>
        </p:txBody>
      </p:sp>
      <p:sp>
        <p:nvSpPr>
          <p:cNvPr id="5" name="Retângulo 4"/>
          <p:cNvSpPr/>
          <p:nvPr/>
        </p:nvSpPr>
        <p:spPr>
          <a:xfrm>
            <a:off x="72008" y="4365104"/>
            <a:ext cx="4572000" cy="2308324"/>
          </a:xfrm>
          <a:prstGeom prst="rect">
            <a:avLst/>
          </a:prstGeom>
          <a:solidFill>
            <a:schemeClr val="accent3">
              <a:lumMod val="40000"/>
              <a:lumOff val="60000"/>
            </a:schemeClr>
          </a:solidFill>
        </p:spPr>
        <p:txBody>
          <a:bodyPr>
            <a:spAutoFit/>
          </a:bodyPr>
          <a:lstStyle/>
          <a:p>
            <a:pPr marL="800100" lvl="1" indent="-342900" algn="just" eaLnBrk="0" hangingPunct="0">
              <a:buFont typeface="+mj-lt"/>
              <a:buAutoNum type="arabicPeriod" startAt="3"/>
            </a:pPr>
            <a:r>
              <a:rPr lang="en-US" sz="1600" dirty="0">
                <a:latin typeface="Arial" pitchFamily="34" charset="0"/>
                <a:ea typeface="SimSun" pitchFamily="2" charset="-122"/>
                <a:cs typeface="Arial" pitchFamily="34" charset="0"/>
              </a:rPr>
              <a:t>PRECIPITATION (RRR) AND NUMBER OF PRECIPITATION HOURS (</a:t>
            </a:r>
            <a:r>
              <a:rPr lang="en-US" sz="1600" dirty="0" err="1">
                <a:latin typeface="Arial" pitchFamily="34" charset="0"/>
                <a:ea typeface="SimSun" pitchFamily="2" charset="-122"/>
                <a:cs typeface="Arial" pitchFamily="34" charset="0"/>
              </a:rPr>
              <a:t>RRRhr</a:t>
            </a:r>
            <a:r>
              <a:rPr lang="en-US" sz="1600" dirty="0">
                <a:latin typeface="Arial" pitchFamily="34" charset="0"/>
                <a:ea typeface="SimSun" pitchFamily="2" charset="-122"/>
                <a:cs typeface="Arial" pitchFamily="34" charset="0"/>
              </a:rPr>
              <a:t>)</a:t>
            </a:r>
          </a:p>
          <a:p>
            <a:pPr lvl="1" algn="just" eaLnBrk="0" hangingPunct="0"/>
            <a:endParaRPr lang="pt-PT" sz="1600" dirty="0">
              <a:latin typeface="Arial" pitchFamily="34" charset="0"/>
              <a:cs typeface="Arial" pitchFamily="34" charset="0"/>
            </a:endParaRPr>
          </a:p>
          <a:p>
            <a:pPr lvl="0" algn="just" eaLnBrk="0" hangingPunct="0"/>
            <a:r>
              <a:rPr lang="en-US" sz="1600" dirty="0">
                <a:latin typeface="Arial" pitchFamily="34" charset="0"/>
                <a:ea typeface="SimSun" pitchFamily="2" charset="-122"/>
                <a:cs typeface="Arial" pitchFamily="34" charset="0"/>
              </a:rPr>
              <a:t>In case both precipitation and number of hours of precipitation exist: </a:t>
            </a:r>
          </a:p>
          <a:p>
            <a:pPr lvl="0" algn="just" eaLnBrk="0" hangingPunct="0"/>
            <a:endParaRPr lang="pt-PT" sz="1600" dirty="0">
              <a:latin typeface="Arial" pitchFamily="34" charset="0"/>
              <a:cs typeface="Arial" pitchFamily="34" charset="0"/>
            </a:endParaRPr>
          </a:p>
          <a:p>
            <a:pPr lvl="0" algn="just" eaLnBrk="0" hangingPunct="0"/>
            <a:r>
              <a:rPr lang="en-US" sz="1600" dirty="0">
                <a:latin typeface="Arial" pitchFamily="34" charset="0"/>
                <a:ea typeface="SimSun" pitchFamily="2" charset="-122"/>
                <a:cs typeface="Arial" pitchFamily="34" charset="0"/>
              </a:rPr>
              <a:t>Error (flag=1) or Suspect (flag=9) if:  </a:t>
            </a:r>
          </a:p>
          <a:p>
            <a:pPr lvl="0" algn="just" eaLnBrk="0" hangingPunct="0"/>
            <a:r>
              <a:rPr lang="en-US" sz="1600" dirty="0">
                <a:latin typeface="Arial" pitchFamily="34" charset="0"/>
                <a:ea typeface="SimSun" pitchFamily="2" charset="-122"/>
                <a:cs typeface="Arial" pitchFamily="34" charset="0"/>
              </a:rPr>
              <a:t>RRR ≠ 0mm and  </a:t>
            </a:r>
            <a:r>
              <a:rPr lang="en-US" sz="1600" dirty="0" err="1">
                <a:latin typeface="Arial" pitchFamily="34" charset="0"/>
                <a:ea typeface="SimSun" pitchFamily="2" charset="-122"/>
                <a:cs typeface="Arial" pitchFamily="34" charset="0"/>
              </a:rPr>
              <a:t>RRRhr</a:t>
            </a:r>
            <a:r>
              <a:rPr lang="en-US" sz="1600" dirty="0">
                <a:latin typeface="Arial" pitchFamily="34" charset="0"/>
                <a:ea typeface="SimSun" pitchFamily="2" charset="-122"/>
                <a:cs typeface="Arial" pitchFamily="34" charset="0"/>
              </a:rPr>
              <a:t> = 0 hours  (and vice-versa)</a:t>
            </a:r>
            <a:endParaRPr lang="pt-PT" sz="1600" dirty="0">
              <a:latin typeface="Arial" pitchFamily="34" charset="0"/>
              <a:cs typeface="Arial" pitchFamily="34" charset="0"/>
            </a:endParaRPr>
          </a:p>
        </p:txBody>
      </p:sp>
      <p:sp>
        <p:nvSpPr>
          <p:cNvPr id="6" name="Retângulo 5"/>
          <p:cNvSpPr/>
          <p:nvPr/>
        </p:nvSpPr>
        <p:spPr>
          <a:xfrm>
            <a:off x="4860032" y="4381361"/>
            <a:ext cx="4248472" cy="2215991"/>
          </a:xfrm>
          <a:prstGeom prst="rect">
            <a:avLst/>
          </a:prstGeom>
          <a:solidFill>
            <a:srgbClr val="FFFFCC"/>
          </a:solidFill>
        </p:spPr>
        <p:txBody>
          <a:bodyPr wrap="square">
            <a:spAutoFit/>
          </a:bodyPr>
          <a:lstStyle/>
          <a:p>
            <a:pPr marL="342900" indent="-342900">
              <a:buFont typeface="+mj-lt"/>
              <a:buAutoNum type="arabicPeriod" startAt="4"/>
            </a:pPr>
            <a:r>
              <a:rPr lang="en-GB" sz="1600" cap="all" dirty="0"/>
              <a:t>Surface Temperature (T), Dew Point (TDEW) and Relative Humidity (RH)</a:t>
            </a:r>
          </a:p>
          <a:p>
            <a:pPr marL="342900" indent="-342900"/>
            <a:endParaRPr lang="en-GB" cap="all" dirty="0"/>
          </a:p>
          <a:p>
            <a:pPr marL="342900" indent="-342900"/>
            <a:r>
              <a:rPr lang="en-US" dirty="0">
                <a:latin typeface="Arial" pitchFamily="34" charset="0"/>
                <a:ea typeface="SimSun" pitchFamily="2" charset="-122"/>
                <a:cs typeface="Arial" pitchFamily="34" charset="0"/>
              </a:rPr>
              <a:t>Suspicious (flag=9) if</a:t>
            </a:r>
          </a:p>
          <a:p>
            <a:pPr marL="342900" indent="-342900"/>
            <a:r>
              <a:rPr lang="en-US" cap="all" dirty="0">
                <a:latin typeface="Arial" pitchFamily="34" charset="0"/>
                <a:ea typeface="SimSun" pitchFamily="2" charset="-122"/>
                <a:cs typeface="Arial" pitchFamily="34" charset="0"/>
              </a:rPr>
              <a:t>   T=</a:t>
            </a:r>
            <a:r>
              <a:rPr lang="en-US" cap="all" dirty="0" err="1">
                <a:latin typeface="Arial" pitchFamily="34" charset="0"/>
                <a:ea typeface="SimSun" pitchFamily="2" charset="-122"/>
                <a:cs typeface="Arial" pitchFamily="34" charset="0"/>
              </a:rPr>
              <a:t>T</a:t>
            </a:r>
            <a:r>
              <a:rPr lang="en-US" dirty="0" err="1">
                <a:latin typeface="Arial" pitchFamily="34" charset="0"/>
                <a:ea typeface="SimSun" pitchFamily="2" charset="-122"/>
                <a:cs typeface="Arial" pitchFamily="34" charset="0"/>
              </a:rPr>
              <a:t>dew</a:t>
            </a:r>
            <a:r>
              <a:rPr lang="en-US" dirty="0">
                <a:latin typeface="Arial" pitchFamily="34" charset="0"/>
                <a:ea typeface="SimSun" pitchFamily="2" charset="-122"/>
                <a:cs typeface="Arial" pitchFamily="34" charset="0"/>
              </a:rPr>
              <a:t> and RH ≠ 100%</a:t>
            </a:r>
          </a:p>
          <a:p>
            <a:pPr marL="342900" indent="-342900"/>
            <a:r>
              <a:rPr lang="pt-PT" cap="all" dirty="0"/>
              <a:t>   </a:t>
            </a:r>
            <a:r>
              <a:rPr lang="en-US" cap="all" dirty="0">
                <a:latin typeface="Arial" pitchFamily="34" charset="0"/>
                <a:ea typeface="SimSun" pitchFamily="2" charset="-122"/>
                <a:cs typeface="Arial" pitchFamily="34" charset="0"/>
              </a:rPr>
              <a:t>T</a:t>
            </a:r>
            <a:r>
              <a:rPr lang="en-US" dirty="0">
                <a:latin typeface="Arial" pitchFamily="34" charset="0"/>
                <a:ea typeface="SimSun" pitchFamily="2" charset="-122"/>
                <a:cs typeface="Arial" pitchFamily="34" charset="0"/>
              </a:rPr>
              <a:t> ≠ </a:t>
            </a:r>
            <a:r>
              <a:rPr lang="en-US" cap="all" dirty="0" err="1">
                <a:latin typeface="Arial" pitchFamily="34" charset="0"/>
                <a:ea typeface="SimSun" pitchFamily="2" charset="-122"/>
                <a:cs typeface="Arial" pitchFamily="34" charset="0"/>
              </a:rPr>
              <a:t>T</a:t>
            </a:r>
            <a:r>
              <a:rPr lang="en-US" dirty="0" err="1">
                <a:latin typeface="Arial" pitchFamily="34" charset="0"/>
                <a:ea typeface="SimSun" pitchFamily="2" charset="-122"/>
                <a:cs typeface="Arial" pitchFamily="34" charset="0"/>
              </a:rPr>
              <a:t>dew</a:t>
            </a:r>
            <a:r>
              <a:rPr lang="en-US" dirty="0">
                <a:latin typeface="Arial" pitchFamily="34" charset="0"/>
                <a:ea typeface="SimSun" pitchFamily="2" charset="-122"/>
                <a:cs typeface="Arial" pitchFamily="34" charset="0"/>
              </a:rPr>
              <a:t> and RH = 100%</a:t>
            </a:r>
          </a:p>
          <a:p>
            <a:pPr marL="342900" indent="-342900"/>
            <a:r>
              <a:rPr lang="en-US" cap="all" dirty="0">
                <a:latin typeface="Arial" pitchFamily="34" charset="0"/>
                <a:ea typeface="SimSun" pitchFamily="2" charset="-122"/>
                <a:cs typeface="Arial" pitchFamily="34" charset="0"/>
              </a:rPr>
              <a:t>   T – </a:t>
            </a:r>
            <a:r>
              <a:rPr lang="en-US" cap="all" dirty="0" err="1">
                <a:latin typeface="Arial" pitchFamily="34" charset="0"/>
                <a:ea typeface="SimSun" pitchFamily="2" charset="-122"/>
                <a:cs typeface="Arial" pitchFamily="34" charset="0"/>
              </a:rPr>
              <a:t>T</a:t>
            </a:r>
            <a:r>
              <a:rPr lang="en-US" dirty="0" err="1">
                <a:latin typeface="Arial" pitchFamily="34" charset="0"/>
                <a:ea typeface="SimSun" pitchFamily="2" charset="-122"/>
                <a:cs typeface="Arial" pitchFamily="34" charset="0"/>
              </a:rPr>
              <a:t>dew</a:t>
            </a:r>
            <a:r>
              <a:rPr lang="en-US" dirty="0">
                <a:latin typeface="Arial" pitchFamily="34" charset="0"/>
                <a:ea typeface="SimSun" pitchFamily="2" charset="-122"/>
                <a:cs typeface="Arial" pitchFamily="34" charset="0"/>
              </a:rPr>
              <a:t> &lt; 0.6ºC and RH &lt; 90%</a:t>
            </a:r>
            <a:endParaRPr lang="pt-PT" cap="all" dirty="0"/>
          </a:p>
        </p:txBody>
      </p:sp>
      <p:sp>
        <p:nvSpPr>
          <p:cNvPr id="7" name="CaixaDeTexto 6"/>
          <p:cNvSpPr txBox="1"/>
          <p:nvPr/>
        </p:nvSpPr>
        <p:spPr>
          <a:xfrm>
            <a:off x="107504" y="44624"/>
            <a:ext cx="684803" cy="369332"/>
          </a:xfrm>
          <a:prstGeom prst="rect">
            <a:avLst/>
          </a:prstGeom>
          <a:noFill/>
        </p:spPr>
        <p:txBody>
          <a:bodyPr wrap="none" rtlCol="0">
            <a:spAutoFit/>
          </a:bodyPr>
          <a:lstStyle/>
          <a:p>
            <a:r>
              <a:rPr lang="pt-PT" dirty="0">
                <a:solidFill>
                  <a:srgbClr val="FF0000"/>
                </a:solidFill>
              </a:rPr>
              <a:t>5min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35497" y="4505052"/>
            <a:ext cx="8892478" cy="2308324"/>
          </a:xfrm>
          <a:prstGeom prst="rect">
            <a:avLst/>
          </a:prstGeom>
          <a:solidFill>
            <a:schemeClr val="accent3">
              <a:lumMod val="20000"/>
              <a:lumOff val="80000"/>
            </a:schemeClr>
          </a:solidFill>
        </p:spPr>
        <p:txBody>
          <a:bodyPr wrap="square">
            <a:spAutoFit/>
          </a:bodyPr>
          <a:lstStyle/>
          <a:p>
            <a:pPr marL="685800" lvl="1" indent="-228600" algn="just" eaLnBrk="0" hangingPunct="0">
              <a:buFont typeface="+mj-lt"/>
              <a:buAutoNum type="arabicPeriod" startAt="2"/>
            </a:pPr>
            <a:r>
              <a:rPr lang="en-US" sz="1600" dirty="0">
                <a:latin typeface="Times New Roman" pitchFamily="18" charset="0"/>
                <a:ea typeface="SimSun" pitchFamily="2" charset="-122"/>
                <a:cs typeface="Times New Roman" pitchFamily="18" charset="0"/>
              </a:rPr>
              <a:t>Pressure Trend (</a:t>
            </a:r>
            <a:r>
              <a:rPr lang="en-US" sz="1600" dirty="0" err="1">
                <a:latin typeface="Times New Roman" pitchFamily="18" charset="0"/>
                <a:ea typeface="SimSun" pitchFamily="2" charset="-122"/>
                <a:cs typeface="Times New Roman" pitchFamily="18" charset="0"/>
              </a:rPr>
              <a:t>ppp</a:t>
            </a:r>
            <a:r>
              <a:rPr lang="en-US" sz="1600" dirty="0">
                <a:latin typeface="Times New Roman" pitchFamily="18" charset="0"/>
                <a:ea typeface="SimSun" pitchFamily="2" charset="-122"/>
                <a:cs typeface="Times New Roman" pitchFamily="18" charset="0"/>
              </a:rPr>
              <a:t>) and Pressure (P)</a:t>
            </a:r>
          </a:p>
          <a:p>
            <a:pPr marL="685800" lvl="1" indent="-228600" algn="just" eaLnBrk="0" hangingPunct="0"/>
            <a:endParaRPr lang="pt-PT" sz="1600" dirty="0">
              <a:latin typeface="Arial" pitchFamily="34" charset="0"/>
              <a:cs typeface="Arial" pitchFamily="34" charset="0"/>
            </a:endParaRPr>
          </a:p>
          <a:p>
            <a:pPr lvl="0" algn="just" eaLnBrk="0" hangingPunct="0"/>
            <a:r>
              <a:rPr lang="en-US" sz="1600" dirty="0">
                <a:latin typeface="Times New Roman" pitchFamily="18" charset="0"/>
                <a:ea typeface="SimSun" pitchFamily="2" charset="-122"/>
                <a:cs typeface="Times New Roman" pitchFamily="18" charset="0"/>
              </a:rPr>
              <a:t> Pressure trends are considered suspicious </a:t>
            </a:r>
          </a:p>
          <a:p>
            <a:pPr lvl="0" algn="just" eaLnBrk="0" hangingPunct="0"/>
            <a:r>
              <a:rPr lang="en-US" sz="1600" dirty="0">
                <a:latin typeface="Times New Roman" pitchFamily="18" charset="0"/>
                <a:ea typeface="SimSun" pitchFamily="2" charset="-122"/>
                <a:cs typeface="Times New Roman" pitchFamily="18" charset="0"/>
              </a:rPr>
              <a:t>(flag=9), with </a:t>
            </a:r>
            <a:r>
              <a:rPr lang="en-US" sz="1600" dirty="0" err="1">
                <a:latin typeface="Times New Roman" pitchFamily="18" charset="0"/>
                <a:ea typeface="SimSun" pitchFamily="2" charset="-122"/>
                <a:cs typeface="Times New Roman" pitchFamily="18" charset="0"/>
              </a:rPr>
              <a:t>ppptol</a:t>
            </a:r>
            <a:r>
              <a:rPr lang="en-US" sz="1600" dirty="0">
                <a:latin typeface="Times New Roman" pitchFamily="18" charset="0"/>
                <a:ea typeface="SimSun" pitchFamily="2" charset="-122"/>
                <a:cs typeface="Times New Roman" pitchFamily="18" charset="0"/>
              </a:rPr>
              <a:t>(</a:t>
            </a:r>
            <a:r>
              <a:rPr lang="en-US" sz="1600" dirty="0" err="1">
                <a:latin typeface="Times New Roman" pitchFamily="18" charset="0"/>
                <a:ea typeface="SimSun" pitchFamily="2" charset="-122"/>
                <a:cs typeface="Times New Roman" pitchFamily="18" charset="0"/>
              </a:rPr>
              <a:t>dt</a:t>
            </a:r>
            <a:r>
              <a:rPr lang="en-US" sz="1600" dirty="0">
                <a:latin typeface="Times New Roman" pitchFamily="18" charset="0"/>
                <a:ea typeface="SimSun" pitchFamily="2" charset="-122"/>
                <a:cs typeface="Times New Roman" pitchFamily="18" charset="0"/>
              </a:rPr>
              <a:t>) given by the previous table if</a:t>
            </a:r>
            <a:endParaRPr lang="pt-PT" sz="1600" dirty="0">
              <a:latin typeface="Arial" pitchFamily="34" charset="0"/>
              <a:cs typeface="Arial" pitchFamily="34" charset="0"/>
            </a:endParaRPr>
          </a:p>
          <a:p>
            <a:pPr lvl="0" algn="just" eaLnBrk="0" hangingPunct="0"/>
            <a:r>
              <a:rPr lang="en-US" sz="1600" dirty="0">
                <a:latin typeface="Times New Roman" pitchFamily="18" charset="0"/>
                <a:ea typeface="SimSun" pitchFamily="2" charset="-122"/>
                <a:cs typeface="Times New Roman" pitchFamily="18" charset="0"/>
              </a:rPr>
              <a:t>| </a:t>
            </a:r>
            <a:r>
              <a:rPr lang="en-US" sz="1600" dirty="0" err="1">
                <a:latin typeface="Times New Roman" pitchFamily="18" charset="0"/>
                <a:ea typeface="SimSun" pitchFamily="2" charset="-122"/>
                <a:cs typeface="Times New Roman" pitchFamily="18" charset="0"/>
              </a:rPr>
              <a:t>ppp</a:t>
            </a:r>
            <a:r>
              <a:rPr lang="en-US" sz="1600" dirty="0">
                <a:latin typeface="Times New Roman" pitchFamily="18" charset="0"/>
                <a:ea typeface="SimSun" pitchFamily="2" charset="-122"/>
                <a:cs typeface="Times New Roman" pitchFamily="18" charset="0"/>
              </a:rPr>
              <a:t>(t) – </a:t>
            </a:r>
            <a:r>
              <a:rPr lang="en-US" sz="1600" dirty="0" err="1">
                <a:latin typeface="Times New Roman" pitchFamily="18" charset="0"/>
                <a:ea typeface="SimSun" pitchFamily="2" charset="-122"/>
                <a:cs typeface="Times New Roman" pitchFamily="18" charset="0"/>
              </a:rPr>
              <a:t>ppp</a:t>
            </a:r>
            <a:r>
              <a:rPr lang="en-US" sz="1600" dirty="0">
                <a:latin typeface="Times New Roman" pitchFamily="18" charset="0"/>
                <a:ea typeface="SimSun" pitchFamily="2" charset="-122"/>
                <a:cs typeface="Times New Roman" pitchFamily="18" charset="0"/>
              </a:rPr>
              <a:t>(t-</a:t>
            </a:r>
            <a:r>
              <a:rPr lang="en-US" sz="1600" dirty="0" err="1">
                <a:latin typeface="Times New Roman" pitchFamily="18" charset="0"/>
                <a:ea typeface="SimSun" pitchFamily="2" charset="-122"/>
                <a:cs typeface="Times New Roman" pitchFamily="18" charset="0"/>
              </a:rPr>
              <a:t>dt</a:t>
            </a:r>
            <a:r>
              <a:rPr lang="en-US" sz="1600" dirty="0">
                <a:latin typeface="Times New Roman" pitchFamily="18" charset="0"/>
                <a:ea typeface="SimSun" pitchFamily="2" charset="-122"/>
                <a:cs typeface="Times New Roman" pitchFamily="18" charset="0"/>
              </a:rPr>
              <a:t>) | &gt; </a:t>
            </a:r>
            <a:r>
              <a:rPr lang="en-US" sz="1600" dirty="0" err="1">
                <a:latin typeface="Times New Roman" pitchFamily="18" charset="0"/>
                <a:ea typeface="SimSun" pitchFamily="2" charset="-122"/>
                <a:cs typeface="Times New Roman" pitchFamily="18" charset="0"/>
              </a:rPr>
              <a:t>ppptol</a:t>
            </a:r>
            <a:r>
              <a:rPr lang="en-US" sz="1600" dirty="0">
                <a:latin typeface="Times New Roman" pitchFamily="18" charset="0"/>
                <a:ea typeface="SimSun" pitchFamily="2" charset="-122"/>
                <a:cs typeface="Times New Roman" pitchFamily="18" charset="0"/>
              </a:rPr>
              <a:t>(</a:t>
            </a:r>
            <a:r>
              <a:rPr lang="en-US" sz="1600" dirty="0" err="1">
                <a:latin typeface="Times New Roman" pitchFamily="18" charset="0"/>
                <a:ea typeface="SimSun" pitchFamily="2" charset="-122"/>
                <a:cs typeface="Times New Roman" pitchFamily="18" charset="0"/>
              </a:rPr>
              <a:t>dt</a:t>
            </a:r>
            <a:r>
              <a:rPr lang="en-US" sz="1600" dirty="0">
                <a:latin typeface="Times New Roman" pitchFamily="18" charset="0"/>
                <a:ea typeface="SimSun" pitchFamily="2" charset="-122"/>
                <a:cs typeface="Times New Roman" pitchFamily="18" charset="0"/>
              </a:rPr>
              <a:t>)</a:t>
            </a:r>
          </a:p>
          <a:p>
            <a:pPr lvl="0" algn="just" eaLnBrk="0" hangingPunct="0"/>
            <a:endParaRPr lang="pt-PT" sz="1600" dirty="0">
              <a:latin typeface="Arial" pitchFamily="34" charset="0"/>
              <a:cs typeface="Arial" pitchFamily="34" charset="0"/>
            </a:endParaRPr>
          </a:p>
          <a:p>
            <a:pPr lvl="0" algn="just" eaLnBrk="0" hangingPunct="0"/>
            <a:r>
              <a:rPr lang="en-US" sz="1600" dirty="0">
                <a:latin typeface="Times New Roman" pitchFamily="18" charset="0"/>
                <a:ea typeface="SimSun" pitchFamily="2" charset="-122"/>
                <a:cs typeface="Times New Roman" pitchFamily="18" charset="0"/>
              </a:rPr>
              <a:t>Moreover pressure values are suspicious (flag=9) if:  </a:t>
            </a:r>
            <a:endParaRPr lang="pt-PT" sz="1600" dirty="0">
              <a:latin typeface="Arial" pitchFamily="34" charset="0"/>
              <a:cs typeface="Arial" pitchFamily="34" charset="0"/>
            </a:endParaRPr>
          </a:p>
          <a:p>
            <a:pPr lvl="0" algn="just" eaLnBrk="0" hangingPunct="0">
              <a:buFontTx/>
              <a:buChar char="•"/>
            </a:pPr>
            <a:r>
              <a:rPr lang="en-US" sz="1600" dirty="0">
                <a:latin typeface="Times New Roman" pitchFamily="18" charset="0"/>
                <a:ea typeface="SimSun" pitchFamily="2" charset="-122"/>
                <a:cs typeface="Times New Roman" pitchFamily="18" charset="0"/>
              </a:rPr>
              <a:t>| p(t) – p(t-</a:t>
            </a:r>
            <a:r>
              <a:rPr lang="en-US" sz="1600" dirty="0" err="1">
                <a:latin typeface="Times New Roman" pitchFamily="18" charset="0"/>
                <a:ea typeface="SimSun" pitchFamily="2" charset="-122"/>
                <a:cs typeface="Times New Roman" pitchFamily="18" charset="0"/>
              </a:rPr>
              <a:t>dt</a:t>
            </a:r>
            <a:r>
              <a:rPr lang="en-US" sz="1600" dirty="0">
                <a:latin typeface="Times New Roman" pitchFamily="18" charset="0"/>
                <a:ea typeface="SimSun" pitchFamily="2" charset="-122"/>
                <a:cs typeface="Times New Roman" pitchFamily="18" charset="0"/>
              </a:rPr>
              <a:t>) – </a:t>
            </a:r>
            <a:r>
              <a:rPr lang="en-US" sz="1600" dirty="0" err="1">
                <a:latin typeface="Times New Roman" pitchFamily="18" charset="0"/>
                <a:ea typeface="SimSun" pitchFamily="2" charset="-122"/>
                <a:cs typeface="Times New Roman" pitchFamily="18" charset="0"/>
              </a:rPr>
              <a:t>ppp</a:t>
            </a:r>
            <a:r>
              <a:rPr lang="en-US" sz="1600" dirty="0">
                <a:latin typeface="Times New Roman" pitchFamily="18" charset="0"/>
                <a:ea typeface="SimSun" pitchFamily="2" charset="-122"/>
                <a:cs typeface="Times New Roman" pitchFamily="18" charset="0"/>
              </a:rPr>
              <a:t>(t) | &gt; </a:t>
            </a:r>
            <a:r>
              <a:rPr lang="en-US" sz="1600" dirty="0" err="1">
                <a:latin typeface="Times New Roman" pitchFamily="18" charset="0"/>
                <a:ea typeface="SimSun" pitchFamily="2" charset="-122"/>
                <a:cs typeface="Times New Roman" pitchFamily="18" charset="0"/>
              </a:rPr>
              <a:t>Dtol</a:t>
            </a:r>
            <a:r>
              <a:rPr lang="en-US" sz="1600" dirty="0">
                <a:latin typeface="Times New Roman" pitchFamily="18" charset="0"/>
                <a:ea typeface="SimSun" pitchFamily="2" charset="-122"/>
                <a:cs typeface="Times New Roman" pitchFamily="18" charset="0"/>
              </a:rPr>
              <a:t>    (for </a:t>
            </a:r>
            <a:r>
              <a:rPr lang="en-US" sz="1600" dirty="0" err="1">
                <a:latin typeface="Times New Roman" pitchFamily="18" charset="0"/>
                <a:ea typeface="SimSun" pitchFamily="2" charset="-122"/>
                <a:cs typeface="Times New Roman" pitchFamily="18" charset="0"/>
              </a:rPr>
              <a:t>dt</a:t>
            </a:r>
            <a:r>
              <a:rPr lang="en-US" sz="1600" dirty="0">
                <a:latin typeface="Times New Roman" pitchFamily="18" charset="0"/>
                <a:ea typeface="SimSun" pitchFamily="2" charset="-122"/>
                <a:cs typeface="Times New Roman" pitchFamily="18" charset="0"/>
              </a:rPr>
              <a:t> = 3h)</a:t>
            </a:r>
            <a:endParaRPr lang="pt-PT" sz="1600" dirty="0">
              <a:latin typeface="Arial" pitchFamily="34" charset="0"/>
              <a:cs typeface="Arial" pitchFamily="34" charset="0"/>
            </a:endParaRPr>
          </a:p>
          <a:p>
            <a:pPr lvl="0" algn="just" eaLnBrk="0" hangingPunct="0">
              <a:buFontTx/>
              <a:buChar char="•"/>
            </a:pPr>
            <a:r>
              <a:rPr lang="en-US" sz="1600" dirty="0">
                <a:latin typeface="Times New Roman" pitchFamily="18" charset="0"/>
                <a:ea typeface="SimSun" pitchFamily="2" charset="-122"/>
                <a:cs typeface="Times New Roman" pitchFamily="18" charset="0"/>
              </a:rPr>
              <a:t>| p(t) – p(t-</a:t>
            </a:r>
            <a:r>
              <a:rPr lang="en-US" sz="1600" dirty="0" err="1">
                <a:latin typeface="Times New Roman" pitchFamily="18" charset="0"/>
                <a:ea typeface="SimSun" pitchFamily="2" charset="-122"/>
                <a:cs typeface="Times New Roman" pitchFamily="18" charset="0"/>
              </a:rPr>
              <a:t>dt</a:t>
            </a:r>
            <a:r>
              <a:rPr lang="en-US" sz="1600" dirty="0">
                <a:latin typeface="Times New Roman" pitchFamily="18" charset="0"/>
                <a:ea typeface="SimSun" pitchFamily="2" charset="-122"/>
                <a:cs typeface="Times New Roman" pitchFamily="18" charset="0"/>
              </a:rPr>
              <a:t>) – 0.5*</a:t>
            </a:r>
            <a:r>
              <a:rPr lang="en-US" sz="1600" dirty="0" err="1">
                <a:latin typeface="Times New Roman" pitchFamily="18" charset="0"/>
                <a:ea typeface="SimSun" pitchFamily="2" charset="-122"/>
                <a:cs typeface="Times New Roman" pitchFamily="18" charset="0"/>
              </a:rPr>
              <a:t>ppp</a:t>
            </a:r>
            <a:r>
              <a:rPr lang="en-US" sz="1600" dirty="0">
                <a:latin typeface="Times New Roman" pitchFamily="18" charset="0"/>
                <a:ea typeface="SimSun" pitchFamily="2" charset="-122"/>
                <a:cs typeface="Times New Roman" pitchFamily="18" charset="0"/>
              </a:rPr>
              <a:t>(t-</a:t>
            </a:r>
            <a:r>
              <a:rPr lang="en-US" sz="1600" dirty="0" err="1">
                <a:latin typeface="Times New Roman" pitchFamily="18" charset="0"/>
                <a:ea typeface="SimSun" pitchFamily="2" charset="-122"/>
                <a:cs typeface="Times New Roman" pitchFamily="18" charset="0"/>
              </a:rPr>
              <a:t>dt</a:t>
            </a:r>
            <a:r>
              <a:rPr lang="en-US" sz="1600" dirty="0">
                <a:latin typeface="Times New Roman" pitchFamily="18" charset="0"/>
                <a:ea typeface="SimSun" pitchFamily="2" charset="-122"/>
                <a:cs typeface="Times New Roman" pitchFamily="18" charset="0"/>
              </a:rPr>
              <a:t>) – 1.5*</a:t>
            </a:r>
            <a:r>
              <a:rPr lang="en-US" sz="1600" dirty="0" err="1">
                <a:latin typeface="Times New Roman" pitchFamily="18" charset="0"/>
                <a:ea typeface="SimSun" pitchFamily="2" charset="-122"/>
                <a:cs typeface="Times New Roman" pitchFamily="18" charset="0"/>
              </a:rPr>
              <a:t>ppp</a:t>
            </a:r>
            <a:r>
              <a:rPr lang="en-US" sz="1600" dirty="0">
                <a:latin typeface="Times New Roman" pitchFamily="18" charset="0"/>
                <a:ea typeface="SimSun" pitchFamily="2" charset="-122"/>
                <a:cs typeface="Times New Roman" pitchFamily="18" charset="0"/>
              </a:rPr>
              <a:t>(t) | &gt; </a:t>
            </a:r>
            <a:r>
              <a:rPr lang="en-US" sz="1600" dirty="0" err="1">
                <a:latin typeface="Times New Roman" pitchFamily="18" charset="0"/>
                <a:ea typeface="SimSun" pitchFamily="2" charset="-122"/>
                <a:cs typeface="Times New Roman" pitchFamily="18" charset="0"/>
              </a:rPr>
              <a:t>Dtol</a:t>
            </a:r>
            <a:r>
              <a:rPr lang="en-US" sz="1600" dirty="0">
                <a:latin typeface="Times New Roman" pitchFamily="18" charset="0"/>
                <a:ea typeface="SimSun" pitchFamily="2" charset="-122"/>
                <a:cs typeface="Times New Roman" pitchFamily="18" charset="0"/>
              </a:rPr>
              <a:t>     (for </a:t>
            </a:r>
            <a:r>
              <a:rPr lang="en-US" sz="1600" dirty="0" err="1">
                <a:latin typeface="Times New Roman" pitchFamily="18" charset="0"/>
                <a:ea typeface="SimSun" pitchFamily="2" charset="-122"/>
                <a:cs typeface="Times New Roman" pitchFamily="18" charset="0"/>
              </a:rPr>
              <a:t>dt</a:t>
            </a:r>
            <a:r>
              <a:rPr lang="en-US" sz="1600" dirty="0">
                <a:latin typeface="Times New Roman" pitchFamily="18" charset="0"/>
                <a:ea typeface="SimSun" pitchFamily="2" charset="-122"/>
                <a:cs typeface="Times New Roman" pitchFamily="18" charset="0"/>
              </a:rPr>
              <a:t> = 6h)</a:t>
            </a:r>
            <a:endParaRPr lang="pt-PT" sz="1600" dirty="0">
              <a:latin typeface="Arial" pitchFamily="34" charset="0"/>
              <a:cs typeface="Arial" pitchFamily="34" charset="0"/>
            </a:endParaRPr>
          </a:p>
        </p:txBody>
      </p:sp>
      <p:sp>
        <p:nvSpPr>
          <p:cNvPr id="47105" name="Rectangle 1"/>
          <p:cNvSpPr>
            <a:spLocks noChangeArrowheads="1"/>
          </p:cNvSpPr>
          <p:nvPr/>
        </p:nvSpPr>
        <p:spPr bwMode="auto">
          <a:xfrm>
            <a:off x="0" y="404664"/>
            <a:ext cx="9144000" cy="8156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kumimoji="0" lang="en-US" sz="2000" b="0" i="0" u="none" strike="noStrike" cap="none" normalizeH="0" baseline="0" dirty="0">
                <a:ln>
                  <a:noFill/>
                </a:ln>
                <a:solidFill>
                  <a:schemeClr val="tx1"/>
                </a:solidFill>
                <a:effectLst/>
                <a:latin typeface="+mn-lt"/>
                <a:ea typeface="SimSun" pitchFamily="2" charset="-122"/>
                <a:cs typeface="Times New Roman" pitchFamily="18" charset="0"/>
              </a:rPr>
              <a:t>CHECK 4: Time Consistency (TC)</a:t>
            </a:r>
            <a:endParaRPr kumimoji="0" lang="pt-PT" sz="2000" b="0" i="0" u="none" strike="noStrike" cap="none" normalizeH="0" baseline="0" dirty="0">
              <a:ln>
                <a:noFill/>
              </a:ln>
              <a:solidFill>
                <a:schemeClr val="tx1"/>
              </a:solidFill>
              <a:effectLst/>
              <a:latin typeface="+mn-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ea typeface="SimSun" pitchFamily="2" charset="-122"/>
                <a:cs typeface="Times New Roman" pitchFamily="18" charset="0"/>
              </a:rPr>
              <a:t>Time consistency checks were implemented for temperatures and pressure.</a:t>
            </a:r>
            <a:endParaRPr kumimoji="0" lang="en-US" sz="1200" b="0" i="0" u="none" strike="noStrike" cap="none" normalizeH="0" baseline="0" dirty="0">
              <a:ln>
                <a:noFill/>
              </a:ln>
              <a:solidFill>
                <a:schemeClr val="tx1"/>
              </a:solidFill>
              <a:effectLst/>
              <a:latin typeface="Times New Roman" pitchFamily="18" charset="0"/>
              <a:ea typeface="SimSun" pitchFamily="2" charset="-122"/>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pt-PT" sz="11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3734247816"/>
              </p:ext>
            </p:extLst>
          </p:nvPr>
        </p:nvGraphicFramePr>
        <p:xfrm>
          <a:off x="1835696" y="2708920"/>
          <a:ext cx="6912768" cy="1706880"/>
        </p:xfrm>
        <a:graphic>
          <a:graphicData uri="http://schemas.openxmlformats.org/drawingml/2006/table">
            <a:tbl>
              <a:tblPr/>
              <a:tblGrid>
                <a:gridCol w="1140904">
                  <a:extLst>
                    <a:ext uri="{9D8B030D-6E8A-4147-A177-3AD203B41FA5}">
                      <a16:colId xmlns:a16="http://schemas.microsoft.com/office/drawing/2014/main" xmlns="" val="20000"/>
                    </a:ext>
                  </a:extLst>
                </a:gridCol>
                <a:gridCol w="1141696">
                  <a:extLst>
                    <a:ext uri="{9D8B030D-6E8A-4147-A177-3AD203B41FA5}">
                      <a16:colId xmlns:a16="http://schemas.microsoft.com/office/drawing/2014/main" xmlns="" val="20001"/>
                    </a:ext>
                  </a:extLst>
                </a:gridCol>
                <a:gridCol w="1141696">
                  <a:extLst>
                    <a:ext uri="{9D8B030D-6E8A-4147-A177-3AD203B41FA5}">
                      <a16:colId xmlns:a16="http://schemas.microsoft.com/office/drawing/2014/main" xmlns="" val="20002"/>
                    </a:ext>
                  </a:extLst>
                </a:gridCol>
                <a:gridCol w="1141696">
                  <a:extLst>
                    <a:ext uri="{9D8B030D-6E8A-4147-A177-3AD203B41FA5}">
                      <a16:colId xmlns:a16="http://schemas.microsoft.com/office/drawing/2014/main" xmlns="" val="20003"/>
                    </a:ext>
                  </a:extLst>
                </a:gridCol>
                <a:gridCol w="1173388">
                  <a:extLst>
                    <a:ext uri="{9D8B030D-6E8A-4147-A177-3AD203B41FA5}">
                      <a16:colId xmlns:a16="http://schemas.microsoft.com/office/drawing/2014/main" xmlns="" val="20004"/>
                    </a:ext>
                  </a:extLst>
                </a:gridCol>
                <a:gridCol w="1173388">
                  <a:extLst>
                    <a:ext uri="{9D8B030D-6E8A-4147-A177-3AD203B41FA5}">
                      <a16:colId xmlns:a16="http://schemas.microsoft.com/office/drawing/2014/main" xmlns="" val="20005"/>
                    </a:ext>
                  </a:extLst>
                </a:gridCol>
              </a:tblGrid>
              <a:tr h="0">
                <a:tc rowSpan="2">
                  <a:txBody>
                    <a:bodyPr/>
                    <a:lstStyle/>
                    <a:p>
                      <a:pPr algn="just">
                        <a:spcAft>
                          <a:spcPts val="0"/>
                        </a:spcAft>
                      </a:pPr>
                      <a:r>
                        <a:rPr lang="en-GB" sz="1600" kern="50" dirty="0">
                          <a:latin typeface="Times New Roman"/>
                          <a:ea typeface="SimSun"/>
                          <a:cs typeface="Times New Roman"/>
                        </a:rPr>
                        <a:t>Parameters</a:t>
                      </a:r>
                      <a:endParaRPr lang="pt-PT" sz="1600" kern="50" dirty="0">
                        <a:latin typeface="Times New Roman"/>
                        <a:ea typeface="SimSun"/>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gridSpan="5">
                  <a:txBody>
                    <a:bodyPr/>
                    <a:lstStyle/>
                    <a:p>
                      <a:pPr algn="just">
                        <a:spcAft>
                          <a:spcPts val="0"/>
                        </a:spcAft>
                      </a:pPr>
                      <a:r>
                        <a:rPr lang="en-GB" sz="1600" kern="50" dirty="0" err="1">
                          <a:latin typeface="Times New Roman"/>
                          <a:ea typeface="SimSun"/>
                          <a:cs typeface="Times New Roman"/>
                        </a:rPr>
                        <a:t>dt</a:t>
                      </a:r>
                      <a:endParaRPr lang="pt-PT" sz="1600" kern="50" dirty="0">
                        <a:latin typeface="Times New Roman"/>
                        <a:ea typeface="SimSu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extLst>
                  <a:ext uri="{0D108BD9-81ED-4DB2-BD59-A6C34878D82A}">
                    <a16:rowId xmlns:a16="http://schemas.microsoft.com/office/drawing/2014/main" xmlns="" val="10000"/>
                  </a:ext>
                </a:extLst>
              </a:tr>
              <a:tr h="0">
                <a:tc vMerge="1">
                  <a:txBody>
                    <a:bodyPr/>
                    <a:lstStyle/>
                    <a:p>
                      <a:endParaRPr lang="pt-PT"/>
                    </a:p>
                  </a:txBody>
                  <a:tcPr/>
                </a:tc>
                <a:tc>
                  <a:txBody>
                    <a:bodyPr/>
                    <a:lstStyle/>
                    <a:p>
                      <a:pPr algn="just">
                        <a:spcAft>
                          <a:spcPts val="0"/>
                        </a:spcAft>
                      </a:pPr>
                      <a:r>
                        <a:rPr lang="en-GB" sz="1600" kern="50" dirty="0">
                          <a:latin typeface="Times New Roman"/>
                          <a:ea typeface="SimSun"/>
                          <a:cs typeface="Times New Roman"/>
                        </a:rPr>
                        <a:t>1h</a:t>
                      </a:r>
                      <a:endParaRPr lang="pt-PT" sz="1600" kern="50" dirty="0">
                        <a:latin typeface="Times New Roman"/>
                        <a:ea typeface="SimSu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just">
                        <a:spcAft>
                          <a:spcPts val="0"/>
                        </a:spcAft>
                      </a:pPr>
                      <a:r>
                        <a:rPr lang="en-GB" sz="1600" kern="50">
                          <a:latin typeface="Times New Roman"/>
                          <a:ea typeface="SimSun"/>
                          <a:cs typeface="Times New Roman"/>
                        </a:rPr>
                        <a:t>2h</a:t>
                      </a:r>
                      <a:endParaRPr lang="pt-PT" sz="1600" kern="50">
                        <a:latin typeface="Times New Roman"/>
                        <a:ea typeface="SimSu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just">
                        <a:spcAft>
                          <a:spcPts val="0"/>
                        </a:spcAft>
                      </a:pPr>
                      <a:r>
                        <a:rPr lang="en-GB" sz="1600" kern="50">
                          <a:latin typeface="Times New Roman"/>
                          <a:ea typeface="SimSun"/>
                          <a:cs typeface="Times New Roman"/>
                        </a:rPr>
                        <a:t>3h</a:t>
                      </a:r>
                      <a:endParaRPr lang="pt-PT" sz="1600" kern="50">
                        <a:latin typeface="Times New Roman"/>
                        <a:ea typeface="SimSu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just">
                        <a:spcAft>
                          <a:spcPts val="0"/>
                        </a:spcAft>
                      </a:pPr>
                      <a:r>
                        <a:rPr lang="en-GB" sz="1600" kern="50" dirty="0">
                          <a:latin typeface="Times New Roman"/>
                          <a:ea typeface="SimSun"/>
                          <a:cs typeface="Times New Roman"/>
                        </a:rPr>
                        <a:t>6h</a:t>
                      </a:r>
                      <a:endParaRPr lang="pt-PT" sz="1600" kern="50" dirty="0">
                        <a:latin typeface="Times New Roman"/>
                        <a:ea typeface="SimSu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just">
                        <a:spcAft>
                          <a:spcPts val="0"/>
                        </a:spcAft>
                      </a:pPr>
                      <a:r>
                        <a:rPr lang="en-GB" sz="1600" kern="50">
                          <a:latin typeface="Times New Roman"/>
                          <a:ea typeface="SimSun"/>
                          <a:cs typeface="Times New Roman"/>
                        </a:rPr>
                        <a:t>12h</a:t>
                      </a:r>
                      <a:endParaRPr lang="pt-PT" sz="1600" kern="50">
                        <a:latin typeface="Times New Roman"/>
                        <a:ea typeface="SimSu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10001"/>
                  </a:ext>
                </a:extLst>
              </a:tr>
              <a:tr h="0">
                <a:tc>
                  <a:txBody>
                    <a:bodyPr/>
                    <a:lstStyle/>
                    <a:p>
                      <a:pPr algn="just">
                        <a:spcAft>
                          <a:spcPts val="0"/>
                        </a:spcAft>
                      </a:pPr>
                      <a:r>
                        <a:rPr lang="en-US" sz="1600" kern="50" dirty="0" err="1">
                          <a:latin typeface="Times New Roman"/>
                          <a:ea typeface="SimSun"/>
                          <a:cs typeface="Times New Roman"/>
                        </a:rPr>
                        <a:t>Ttol</a:t>
                      </a:r>
                      <a:r>
                        <a:rPr lang="en-US" sz="1600" kern="50" dirty="0">
                          <a:latin typeface="Times New Roman"/>
                          <a:ea typeface="SimSun"/>
                          <a:cs typeface="Times New Roman"/>
                        </a:rPr>
                        <a:t> (ºC)</a:t>
                      </a:r>
                      <a:endParaRPr lang="pt-PT" sz="1600" kern="50" dirty="0">
                        <a:latin typeface="Times New Roman"/>
                        <a:ea typeface="SimSu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just">
                        <a:spcAft>
                          <a:spcPts val="0"/>
                        </a:spcAft>
                      </a:pPr>
                      <a:r>
                        <a:rPr lang="en-US" sz="1600" kern="50">
                          <a:latin typeface="Times New Roman"/>
                          <a:ea typeface="SimSun"/>
                          <a:cs typeface="Times New Roman"/>
                        </a:rPr>
                        <a:t>4</a:t>
                      </a:r>
                      <a:endParaRPr lang="pt-PT" sz="1600" kern="50">
                        <a:latin typeface="Times New Roman"/>
                        <a:ea typeface="SimSu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just">
                        <a:spcAft>
                          <a:spcPts val="0"/>
                        </a:spcAft>
                      </a:pPr>
                      <a:r>
                        <a:rPr lang="en-US" sz="1600" kern="50">
                          <a:latin typeface="Times New Roman"/>
                          <a:ea typeface="SimSun"/>
                          <a:cs typeface="Times New Roman"/>
                        </a:rPr>
                        <a:t>7</a:t>
                      </a:r>
                      <a:endParaRPr lang="pt-PT" sz="1600" kern="50">
                        <a:latin typeface="Times New Roman"/>
                        <a:ea typeface="SimSu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just">
                        <a:spcAft>
                          <a:spcPts val="0"/>
                        </a:spcAft>
                      </a:pPr>
                      <a:r>
                        <a:rPr lang="en-US" sz="1600" kern="50" dirty="0">
                          <a:latin typeface="Times New Roman"/>
                          <a:ea typeface="SimSun"/>
                          <a:cs typeface="Times New Roman"/>
                        </a:rPr>
                        <a:t>9</a:t>
                      </a:r>
                      <a:endParaRPr lang="pt-PT" sz="1600" kern="50" dirty="0">
                        <a:latin typeface="Times New Roman"/>
                        <a:ea typeface="SimSu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just">
                        <a:spcAft>
                          <a:spcPts val="0"/>
                        </a:spcAft>
                      </a:pPr>
                      <a:r>
                        <a:rPr lang="en-US" sz="1600" kern="50" dirty="0">
                          <a:latin typeface="Times New Roman"/>
                          <a:ea typeface="SimSun"/>
                          <a:cs typeface="Times New Roman"/>
                        </a:rPr>
                        <a:t>15</a:t>
                      </a:r>
                      <a:endParaRPr lang="pt-PT" sz="1600" kern="50" dirty="0">
                        <a:latin typeface="Times New Roman"/>
                        <a:ea typeface="SimSu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just">
                        <a:spcAft>
                          <a:spcPts val="0"/>
                        </a:spcAft>
                      </a:pPr>
                      <a:r>
                        <a:rPr lang="en-US" sz="1600" kern="50">
                          <a:latin typeface="Times New Roman"/>
                          <a:ea typeface="SimSun"/>
                          <a:cs typeface="Times New Roman"/>
                        </a:rPr>
                        <a:t>25</a:t>
                      </a:r>
                      <a:endParaRPr lang="pt-PT" sz="1600" kern="50">
                        <a:latin typeface="Times New Roman"/>
                        <a:ea typeface="SimSu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10002"/>
                  </a:ext>
                </a:extLst>
              </a:tr>
              <a:tr h="0">
                <a:tc>
                  <a:txBody>
                    <a:bodyPr/>
                    <a:lstStyle/>
                    <a:p>
                      <a:pPr algn="just">
                        <a:spcAft>
                          <a:spcPts val="0"/>
                        </a:spcAft>
                      </a:pPr>
                      <a:r>
                        <a:rPr lang="en-US" sz="1600" kern="50" dirty="0" err="1">
                          <a:latin typeface="Times New Roman"/>
                          <a:ea typeface="SimSun"/>
                          <a:cs typeface="Times New Roman"/>
                        </a:rPr>
                        <a:t>Tdewtol</a:t>
                      </a:r>
                      <a:r>
                        <a:rPr lang="en-US" sz="1600" kern="50" dirty="0">
                          <a:latin typeface="Times New Roman"/>
                          <a:ea typeface="SimSun"/>
                          <a:cs typeface="Times New Roman"/>
                        </a:rPr>
                        <a:t> (ºC)</a:t>
                      </a:r>
                      <a:endParaRPr lang="pt-PT" sz="1600" kern="50" dirty="0">
                        <a:latin typeface="Times New Roman"/>
                        <a:ea typeface="SimSu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just">
                        <a:spcAft>
                          <a:spcPts val="0"/>
                        </a:spcAft>
                      </a:pPr>
                      <a:r>
                        <a:rPr lang="en-US" sz="1600" kern="50">
                          <a:latin typeface="Times New Roman"/>
                          <a:ea typeface="SimSun"/>
                          <a:cs typeface="Times New Roman"/>
                        </a:rPr>
                        <a:t>4</a:t>
                      </a:r>
                      <a:endParaRPr lang="pt-PT" sz="1600" kern="50">
                        <a:latin typeface="Times New Roman"/>
                        <a:ea typeface="SimSu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just">
                        <a:spcAft>
                          <a:spcPts val="0"/>
                        </a:spcAft>
                      </a:pPr>
                      <a:r>
                        <a:rPr lang="en-US" sz="1600" kern="50">
                          <a:latin typeface="Times New Roman"/>
                          <a:ea typeface="SimSun"/>
                          <a:cs typeface="Times New Roman"/>
                        </a:rPr>
                        <a:t>6</a:t>
                      </a:r>
                      <a:endParaRPr lang="pt-PT" sz="1600" kern="50">
                        <a:latin typeface="Times New Roman"/>
                        <a:ea typeface="SimSu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just">
                        <a:spcAft>
                          <a:spcPts val="0"/>
                        </a:spcAft>
                      </a:pPr>
                      <a:r>
                        <a:rPr lang="en-US" sz="1600" kern="50" dirty="0">
                          <a:latin typeface="Times New Roman"/>
                          <a:ea typeface="SimSun"/>
                          <a:cs typeface="Times New Roman"/>
                        </a:rPr>
                        <a:t>8</a:t>
                      </a:r>
                      <a:endParaRPr lang="pt-PT" sz="1600" kern="50" dirty="0">
                        <a:latin typeface="Times New Roman"/>
                        <a:ea typeface="SimSu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just">
                        <a:spcAft>
                          <a:spcPts val="0"/>
                        </a:spcAft>
                      </a:pPr>
                      <a:r>
                        <a:rPr lang="en-US" sz="1600" kern="50" dirty="0">
                          <a:latin typeface="Times New Roman"/>
                          <a:ea typeface="SimSun"/>
                          <a:cs typeface="Times New Roman"/>
                        </a:rPr>
                        <a:t>12</a:t>
                      </a:r>
                      <a:endParaRPr lang="pt-PT" sz="1600" kern="50" dirty="0">
                        <a:latin typeface="Times New Roman"/>
                        <a:ea typeface="SimSu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just">
                        <a:spcAft>
                          <a:spcPts val="0"/>
                        </a:spcAft>
                      </a:pPr>
                      <a:r>
                        <a:rPr lang="en-US" sz="1600" kern="50" dirty="0">
                          <a:latin typeface="Times New Roman"/>
                          <a:ea typeface="SimSun"/>
                          <a:cs typeface="Times New Roman"/>
                        </a:rPr>
                        <a:t>20</a:t>
                      </a:r>
                      <a:endParaRPr lang="pt-PT" sz="1600" kern="50" dirty="0">
                        <a:latin typeface="Times New Roman"/>
                        <a:ea typeface="SimSu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10003"/>
                  </a:ext>
                </a:extLst>
              </a:tr>
              <a:tr h="0">
                <a:tc>
                  <a:txBody>
                    <a:bodyPr/>
                    <a:lstStyle/>
                    <a:p>
                      <a:pPr algn="just">
                        <a:spcAft>
                          <a:spcPts val="0"/>
                        </a:spcAft>
                      </a:pPr>
                      <a:r>
                        <a:rPr lang="en-US" sz="1600" kern="50" dirty="0" err="1">
                          <a:latin typeface="Times New Roman"/>
                          <a:ea typeface="SimSun"/>
                          <a:cs typeface="Times New Roman"/>
                        </a:rPr>
                        <a:t>ppptol</a:t>
                      </a:r>
                      <a:r>
                        <a:rPr lang="en-US" sz="1600" kern="50" dirty="0">
                          <a:latin typeface="Times New Roman"/>
                          <a:ea typeface="SimSun"/>
                          <a:cs typeface="Times New Roman"/>
                        </a:rPr>
                        <a:t> (</a:t>
                      </a:r>
                      <a:r>
                        <a:rPr lang="en-US" sz="1600" kern="50" dirty="0" err="1">
                          <a:latin typeface="Times New Roman"/>
                          <a:ea typeface="SimSun"/>
                          <a:cs typeface="Times New Roman"/>
                        </a:rPr>
                        <a:t>hPa</a:t>
                      </a:r>
                      <a:r>
                        <a:rPr lang="en-US" sz="1600" kern="50" dirty="0">
                          <a:latin typeface="Times New Roman"/>
                          <a:ea typeface="SimSun"/>
                          <a:cs typeface="Times New Roman"/>
                        </a:rPr>
                        <a:t>)</a:t>
                      </a:r>
                      <a:endParaRPr lang="pt-PT" sz="1600" kern="50" dirty="0">
                        <a:latin typeface="Times New Roman"/>
                        <a:ea typeface="SimSu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just">
                        <a:spcAft>
                          <a:spcPts val="0"/>
                        </a:spcAft>
                      </a:pPr>
                      <a:r>
                        <a:rPr lang="en-US" sz="1600" kern="50" dirty="0">
                          <a:latin typeface="Times New Roman"/>
                          <a:ea typeface="SimSun"/>
                          <a:cs typeface="Times New Roman"/>
                        </a:rPr>
                        <a:t>3</a:t>
                      </a:r>
                      <a:endParaRPr lang="pt-PT" sz="1600" kern="50" dirty="0">
                        <a:latin typeface="Times New Roman"/>
                        <a:ea typeface="SimSu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just">
                        <a:spcAft>
                          <a:spcPts val="0"/>
                        </a:spcAft>
                      </a:pPr>
                      <a:r>
                        <a:rPr lang="en-US" sz="1600" kern="50" dirty="0">
                          <a:latin typeface="Times New Roman"/>
                          <a:ea typeface="SimSun"/>
                          <a:cs typeface="Times New Roman"/>
                        </a:rPr>
                        <a:t>6</a:t>
                      </a:r>
                      <a:endParaRPr lang="pt-PT" sz="1600" kern="50" dirty="0">
                        <a:latin typeface="Times New Roman"/>
                        <a:ea typeface="SimSu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just">
                        <a:spcAft>
                          <a:spcPts val="0"/>
                        </a:spcAft>
                      </a:pPr>
                      <a:r>
                        <a:rPr lang="en-US" sz="1600" kern="50" dirty="0">
                          <a:latin typeface="Times New Roman"/>
                          <a:ea typeface="SimSun"/>
                          <a:cs typeface="Times New Roman"/>
                        </a:rPr>
                        <a:t>9</a:t>
                      </a:r>
                      <a:endParaRPr lang="pt-PT" sz="1600" kern="50" dirty="0">
                        <a:latin typeface="Times New Roman"/>
                        <a:ea typeface="SimSu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just">
                        <a:spcAft>
                          <a:spcPts val="0"/>
                        </a:spcAft>
                      </a:pPr>
                      <a:r>
                        <a:rPr lang="en-US" sz="1600" kern="50" dirty="0">
                          <a:latin typeface="Times New Roman"/>
                          <a:ea typeface="SimSun"/>
                          <a:cs typeface="Times New Roman"/>
                        </a:rPr>
                        <a:t>18</a:t>
                      </a:r>
                      <a:endParaRPr lang="pt-PT" sz="1600" kern="50" dirty="0">
                        <a:latin typeface="Times New Roman"/>
                        <a:ea typeface="SimSu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just">
                        <a:spcAft>
                          <a:spcPts val="0"/>
                        </a:spcAft>
                      </a:pPr>
                      <a:r>
                        <a:rPr lang="en-US" sz="1600" kern="50" dirty="0">
                          <a:latin typeface="Times New Roman"/>
                          <a:ea typeface="SimSun"/>
                          <a:cs typeface="Times New Roman"/>
                        </a:rPr>
                        <a:t>36</a:t>
                      </a:r>
                      <a:endParaRPr lang="pt-PT" sz="1600" kern="50" dirty="0">
                        <a:latin typeface="Times New Roman"/>
                        <a:ea typeface="SimSu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10004"/>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xmlns="" val="674673181"/>
              </p:ext>
            </p:extLst>
          </p:nvPr>
        </p:nvGraphicFramePr>
        <p:xfrm>
          <a:off x="4824537" y="5090120"/>
          <a:ext cx="4283967" cy="1219200"/>
        </p:xfrm>
        <a:graphic>
          <a:graphicData uri="http://schemas.openxmlformats.org/drawingml/2006/table">
            <a:tbl>
              <a:tblPr/>
              <a:tblGrid>
                <a:gridCol w="1421247">
                  <a:extLst>
                    <a:ext uri="{9D8B030D-6E8A-4147-A177-3AD203B41FA5}">
                      <a16:colId xmlns:a16="http://schemas.microsoft.com/office/drawing/2014/main" xmlns="" val="20000"/>
                    </a:ext>
                  </a:extLst>
                </a:gridCol>
                <a:gridCol w="1421247">
                  <a:extLst>
                    <a:ext uri="{9D8B030D-6E8A-4147-A177-3AD203B41FA5}">
                      <a16:colId xmlns:a16="http://schemas.microsoft.com/office/drawing/2014/main" xmlns="" val="20001"/>
                    </a:ext>
                  </a:extLst>
                </a:gridCol>
                <a:gridCol w="1441473">
                  <a:extLst>
                    <a:ext uri="{9D8B030D-6E8A-4147-A177-3AD203B41FA5}">
                      <a16:colId xmlns:a16="http://schemas.microsoft.com/office/drawing/2014/main" xmlns="" val="20002"/>
                    </a:ext>
                  </a:extLst>
                </a:gridCol>
              </a:tblGrid>
              <a:tr h="0">
                <a:tc>
                  <a:txBody>
                    <a:bodyPr/>
                    <a:lstStyle/>
                    <a:p>
                      <a:pPr algn="just">
                        <a:spcAft>
                          <a:spcPts val="0"/>
                        </a:spcAft>
                      </a:pPr>
                      <a:r>
                        <a:rPr lang="en-US" sz="1600" kern="50" dirty="0" err="1">
                          <a:latin typeface="Times New Roman"/>
                          <a:ea typeface="SimSun"/>
                          <a:cs typeface="Times New Roman"/>
                        </a:rPr>
                        <a:t>Dtol</a:t>
                      </a:r>
                      <a:r>
                        <a:rPr lang="en-US" sz="1600" kern="50" dirty="0">
                          <a:latin typeface="Times New Roman"/>
                          <a:ea typeface="SimSun"/>
                          <a:cs typeface="Times New Roman"/>
                        </a:rPr>
                        <a:t> (</a:t>
                      </a:r>
                      <a:r>
                        <a:rPr lang="en-US" sz="1600" kern="50" dirty="0" err="1">
                          <a:latin typeface="Times New Roman"/>
                          <a:ea typeface="SimSun"/>
                          <a:cs typeface="Times New Roman"/>
                        </a:rPr>
                        <a:t>hPa</a:t>
                      </a:r>
                      <a:r>
                        <a:rPr lang="en-US" sz="1600" kern="50" dirty="0">
                          <a:latin typeface="Times New Roman"/>
                          <a:ea typeface="SimSun"/>
                          <a:cs typeface="Times New Roman"/>
                        </a:rPr>
                        <a:t>)</a:t>
                      </a:r>
                      <a:endParaRPr lang="pt-PT" sz="1600" kern="50" dirty="0">
                        <a:latin typeface="Times New Roman"/>
                        <a:ea typeface="SimSu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just">
                        <a:spcAft>
                          <a:spcPts val="0"/>
                        </a:spcAft>
                      </a:pPr>
                      <a:r>
                        <a:rPr lang="en-US" sz="1600" kern="50" dirty="0">
                          <a:latin typeface="Times New Roman"/>
                          <a:ea typeface="SimSun"/>
                          <a:cs typeface="Times New Roman"/>
                        </a:rPr>
                        <a:t>For </a:t>
                      </a:r>
                      <a:r>
                        <a:rPr lang="en-US" sz="1600" kern="50" dirty="0" err="1">
                          <a:latin typeface="Times New Roman"/>
                          <a:ea typeface="SimSun"/>
                          <a:cs typeface="Times New Roman"/>
                        </a:rPr>
                        <a:t>mslp</a:t>
                      </a:r>
                      <a:r>
                        <a:rPr lang="en-US" sz="1600" kern="50" dirty="0">
                          <a:latin typeface="Times New Roman"/>
                          <a:ea typeface="SimSun"/>
                          <a:cs typeface="Times New Roman"/>
                        </a:rPr>
                        <a:t> (mean sea level)</a:t>
                      </a:r>
                      <a:endParaRPr lang="pt-PT" sz="1600" kern="50" dirty="0">
                        <a:latin typeface="Times New Roman"/>
                        <a:ea typeface="SimSu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just">
                        <a:spcAft>
                          <a:spcPts val="0"/>
                        </a:spcAft>
                      </a:pPr>
                      <a:r>
                        <a:rPr lang="en-US" sz="1600" kern="50" dirty="0">
                          <a:latin typeface="Times New Roman"/>
                          <a:ea typeface="SimSun"/>
                          <a:cs typeface="Times New Roman"/>
                        </a:rPr>
                        <a:t>For station level pressure</a:t>
                      </a:r>
                      <a:endParaRPr lang="pt-PT" sz="1600" kern="50" dirty="0">
                        <a:latin typeface="Times New Roman"/>
                        <a:ea typeface="SimSu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0"/>
                  </a:ext>
                </a:extLst>
              </a:tr>
              <a:tr h="0">
                <a:tc>
                  <a:txBody>
                    <a:bodyPr/>
                    <a:lstStyle/>
                    <a:p>
                      <a:pPr algn="just">
                        <a:spcAft>
                          <a:spcPts val="0"/>
                        </a:spcAft>
                      </a:pPr>
                      <a:r>
                        <a:rPr lang="en-US" sz="1600" kern="50" dirty="0">
                          <a:latin typeface="Times New Roman"/>
                          <a:ea typeface="SimSun"/>
                          <a:cs typeface="Times New Roman"/>
                        </a:rPr>
                        <a:t>a)</a:t>
                      </a:r>
                      <a:endParaRPr lang="pt-PT" sz="1600" kern="50" dirty="0">
                        <a:latin typeface="Times New Roman"/>
                        <a:ea typeface="SimSu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just">
                        <a:spcAft>
                          <a:spcPts val="0"/>
                        </a:spcAft>
                      </a:pPr>
                      <a:r>
                        <a:rPr lang="en-US" sz="1600" kern="50" dirty="0">
                          <a:latin typeface="Times New Roman"/>
                          <a:ea typeface="SimSun"/>
                          <a:cs typeface="Times New Roman"/>
                        </a:rPr>
                        <a:t>1.5</a:t>
                      </a:r>
                      <a:endParaRPr lang="pt-PT" sz="1600" kern="50" dirty="0">
                        <a:latin typeface="Times New Roman"/>
                        <a:ea typeface="SimSu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just">
                        <a:spcAft>
                          <a:spcPts val="0"/>
                        </a:spcAft>
                      </a:pPr>
                      <a:r>
                        <a:rPr lang="en-US" sz="1600" kern="50">
                          <a:latin typeface="Times New Roman"/>
                          <a:ea typeface="SimSun"/>
                          <a:cs typeface="Times New Roman"/>
                        </a:rPr>
                        <a:t>0.5</a:t>
                      </a:r>
                      <a:endParaRPr lang="pt-PT" sz="1600" kern="50">
                        <a:latin typeface="Times New Roman"/>
                        <a:ea typeface="SimSu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1"/>
                  </a:ext>
                </a:extLst>
              </a:tr>
              <a:tr h="0">
                <a:tc>
                  <a:txBody>
                    <a:bodyPr/>
                    <a:lstStyle/>
                    <a:p>
                      <a:pPr algn="just">
                        <a:spcAft>
                          <a:spcPts val="0"/>
                        </a:spcAft>
                      </a:pPr>
                      <a:r>
                        <a:rPr lang="en-US" sz="1600" kern="50" dirty="0">
                          <a:latin typeface="Times New Roman"/>
                          <a:ea typeface="SimSun"/>
                          <a:cs typeface="Times New Roman"/>
                        </a:rPr>
                        <a:t>b)</a:t>
                      </a:r>
                      <a:endParaRPr lang="pt-PT" sz="1600" kern="50" dirty="0">
                        <a:latin typeface="Times New Roman"/>
                        <a:ea typeface="SimSu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just">
                        <a:spcAft>
                          <a:spcPts val="0"/>
                        </a:spcAft>
                      </a:pPr>
                      <a:r>
                        <a:rPr lang="en-US" sz="1600" kern="50" dirty="0">
                          <a:latin typeface="Times New Roman"/>
                          <a:ea typeface="SimSun"/>
                          <a:cs typeface="Times New Roman"/>
                        </a:rPr>
                        <a:t>2.5</a:t>
                      </a:r>
                      <a:endParaRPr lang="pt-PT" sz="1600" kern="50" dirty="0">
                        <a:latin typeface="Times New Roman"/>
                        <a:ea typeface="SimSu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just">
                        <a:spcAft>
                          <a:spcPts val="0"/>
                        </a:spcAft>
                      </a:pPr>
                      <a:r>
                        <a:rPr lang="en-US" sz="1600" kern="50" dirty="0">
                          <a:latin typeface="Times New Roman"/>
                          <a:ea typeface="SimSun"/>
                          <a:cs typeface="Times New Roman"/>
                        </a:rPr>
                        <a:t>1.5</a:t>
                      </a:r>
                      <a:endParaRPr lang="pt-PT" sz="1600" kern="50" dirty="0">
                        <a:latin typeface="Times New Roman"/>
                        <a:ea typeface="SimSun"/>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2"/>
                  </a:ext>
                </a:extLst>
              </a:tr>
            </a:tbl>
          </a:graphicData>
        </a:graphic>
      </p:graphicFrame>
      <p:sp>
        <p:nvSpPr>
          <p:cNvPr id="5" name="Rectangle 3"/>
          <p:cNvSpPr/>
          <p:nvPr/>
        </p:nvSpPr>
        <p:spPr>
          <a:xfrm>
            <a:off x="3419872" y="0"/>
            <a:ext cx="3634328" cy="400110"/>
          </a:xfrm>
          <a:prstGeom prst="rect">
            <a:avLst/>
          </a:prstGeom>
        </p:spPr>
        <p:txBody>
          <a:bodyPr wrap="none">
            <a:spAutoFit/>
          </a:bodyPr>
          <a:lstStyle/>
          <a:p>
            <a:pPr marL="514350" indent="-514350" eaLnBrk="1" hangingPunct="1">
              <a:buNone/>
            </a:pPr>
            <a:r>
              <a:rPr lang="pt-PT" b="1" dirty="0"/>
              <a:t>2 -</a:t>
            </a:r>
            <a:r>
              <a:rPr lang="pt-PT" sz="2000" b="1" dirty="0">
                <a:solidFill>
                  <a:srgbClr val="FF0000"/>
                </a:solidFill>
              </a:rPr>
              <a:t> QC </a:t>
            </a:r>
            <a:r>
              <a:rPr lang="pt-PT" sz="2000" b="1" dirty="0" err="1">
                <a:solidFill>
                  <a:srgbClr val="FF0000"/>
                </a:solidFill>
              </a:rPr>
              <a:t>tests</a:t>
            </a:r>
            <a:r>
              <a:rPr lang="pt-PT" sz="2000" b="1" dirty="0">
                <a:solidFill>
                  <a:srgbClr val="FF0000"/>
                </a:solidFill>
              </a:rPr>
              <a:t> for </a:t>
            </a:r>
            <a:r>
              <a:rPr lang="pt-PT" sz="2000" b="1" dirty="0" err="1">
                <a:solidFill>
                  <a:srgbClr val="FF0000"/>
                </a:solidFill>
              </a:rPr>
              <a:t>surface</a:t>
            </a:r>
            <a:r>
              <a:rPr lang="pt-PT" sz="2000" b="1" dirty="0">
                <a:solidFill>
                  <a:srgbClr val="FF0000"/>
                </a:solidFill>
              </a:rPr>
              <a:t> data</a:t>
            </a:r>
            <a:r>
              <a:rPr lang="pt-PT" b="1" dirty="0"/>
              <a:t> </a:t>
            </a:r>
          </a:p>
        </p:txBody>
      </p:sp>
      <p:sp>
        <p:nvSpPr>
          <p:cNvPr id="4" name="Retângulo 3"/>
          <p:cNvSpPr/>
          <p:nvPr/>
        </p:nvSpPr>
        <p:spPr>
          <a:xfrm>
            <a:off x="35496" y="1052736"/>
            <a:ext cx="8820472" cy="1569660"/>
          </a:xfrm>
          <a:prstGeom prst="rect">
            <a:avLst/>
          </a:prstGeom>
          <a:solidFill>
            <a:schemeClr val="accent6">
              <a:lumMod val="20000"/>
              <a:lumOff val="80000"/>
            </a:schemeClr>
          </a:solidFill>
        </p:spPr>
        <p:txBody>
          <a:bodyPr wrap="square">
            <a:spAutoFit/>
          </a:bodyPr>
          <a:lstStyle/>
          <a:p>
            <a:pPr lvl="1" algn="just" eaLnBrk="0" hangingPunct="0">
              <a:buFontTx/>
              <a:buAutoNum type="arabicPeriod"/>
            </a:pPr>
            <a:r>
              <a:rPr lang="en-US" sz="1600" dirty="0">
                <a:latin typeface="Times New Roman" pitchFamily="18" charset="0"/>
                <a:ea typeface="SimSun" pitchFamily="2" charset="-122"/>
                <a:cs typeface="Times New Roman" pitchFamily="18" charset="0"/>
              </a:rPr>
              <a:t>TEMPERATURES T and </a:t>
            </a:r>
            <a:r>
              <a:rPr lang="en-US" sz="1600" dirty="0" err="1">
                <a:latin typeface="Times New Roman" pitchFamily="18" charset="0"/>
                <a:ea typeface="SimSun" pitchFamily="2" charset="-122"/>
                <a:cs typeface="Times New Roman" pitchFamily="18" charset="0"/>
              </a:rPr>
              <a:t>Tdew</a:t>
            </a:r>
            <a:endParaRPr lang="pt-PT" sz="1600" dirty="0">
              <a:latin typeface="Arial" pitchFamily="34" charset="0"/>
              <a:cs typeface="Arial" pitchFamily="34" charset="0"/>
            </a:endParaRPr>
          </a:p>
          <a:p>
            <a:pPr lvl="0" algn="just" eaLnBrk="0" hangingPunct="0"/>
            <a:r>
              <a:rPr lang="en-US" sz="1600" dirty="0">
                <a:latin typeface="Times New Roman" pitchFamily="18" charset="0"/>
                <a:ea typeface="SimSun" pitchFamily="2" charset="-122"/>
                <a:cs typeface="Times New Roman" pitchFamily="18" charset="0"/>
              </a:rPr>
              <a:t>The difference between values separated by a time </a:t>
            </a:r>
            <a:r>
              <a:rPr lang="en-US" sz="1600" dirty="0" err="1">
                <a:latin typeface="Times New Roman" pitchFamily="18" charset="0"/>
                <a:ea typeface="SimSun" pitchFamily="2" charset="-122"/>
                <a:cs typeface="Times New Roman" pitchFamily="18" charset="0"/>
              </a:rPr>
              <a:t>dt</a:t>
            </a:r>
            <a:r>
              <a:rPr lang="en-US" sz="1600" dirty="0">
                <a:latin typeface="Times New Roman" pitchFamily="18" charset="0"/>
                <a:ea typeface="SimSun" pitchFamily="2" charset="-122"/>
                <a:cs typeface="Times New Roman" pitchFamily="18" charset="0"/>
              </a:rPr>
              <a:t> are considered suspicious (flag=9) if </a:t>
            </a:r>
          </a:p>
          <a:p>
            <a:pPr lvl="0" algn="just" eaLnBrk="0" hangingPunct="0"/>
            <a:endParaRPr lang="pt-PT" sz="1600" dirty="0">
              <a:latin typeface="Arial" pitchFamily="34" charset="0"/>
              <a:cs typeface="Arial" pitchFamily="34" charset="0"/>
            </a:endParaRPr>
          </a:p>
          <a:p>
            <a:pPr lvl="0" algn="just" eaLnBrk="0" hangingPunct="0"/>
            <a:r>
              <a:rPr lang="en-US" sz="1600" dirty="0">
                <a:latin typeface="Times New Roman" pitchFamily="18" charset="0"/>
                <a:ea typeface="SimSun" pitchFamily="2" charset="-122"/>
                <a:cs typeface="Times New Roman" pitchFamily="18" charset="0"/>
              </a:rPr>
              <a:t>| T(t) – T(t-</a:t>
            </a:r>
            <a:r>
              <a:rPr lang="en-US" sz="1600" dirty="0" err="1">
                <a:latin typeface="Times New Roman" pitchFamily="18" charset="0"/>
                <a:ea typeface="SimSun" pitchFamily="2" charset="-122"/>
                <a:cs typeface="Times New Roman" pitchFamily="18" charset="0"/>
              </a:rPr>
              <a:t>dt</a:t>
            </a:r>
            <a:r>
              <a:rPr lang="en-US" sz="1600" dirty="0">
                <a:latin typeface="Times New Roman" pitchFamily="18" charset="0"/>
                <a:ea typeface="SimSun" pitchFamily="2" charset="-122"/>
                <a:cs typeface="Times New Roman" pitchFamily="18" charset="0"/>
              </a:rPr>
              <a:t>) | &gt; </a:t>
            </a:r>
            <a:r>
              <a:rPr lang="en-US" sz="1600" dirty="0" err="1">
                <a:latin typeface="Times New Roman" pitchFamily="18" charset="0"/>
                <a:ea typeface="SimSun" pitchFamily="2" charset="-122"/>
                <a:cs typeface="Times New Roman" pitchFamily="18" charset="0"/>
              </a:rPr>
              <a:t>Ttol</a:t>
            </a:r>
            <a:r>
              <a:rPr lang="en-US" sz="1600" dirty="0">
                <a:latin typeface="Times New Roman" pitchFamily="18" charset="0"/>
                <a:ea typeface="SimSun" pitchFamily="2" charset="-122"/>
                <a:cs typeface="Times New Roman" pitchFamily="18" charset="0"/>
              </a:rPr>
              <a:t>(</a:t>
            </a:r>
            <a:r>
              <a:rPr lang="en-US" sz="1600" dirty="0" err="1">
                <a:latin typeface="Times New Roman" pitchFamily="18" charset="0"/>
                <a:ea typeface="SimSun" pitchFamily="2" charset="-122"/>
                <a:cs typeface="Times New Roman" pitchFamily="18" charset="0"/>
              </a:rPr>
              <a:t>dt</a:t>
            </a:r>
            <a:r>
              <a:rPr lang="en-US" sz="1600" dirty="0">
                <a:latin typeface="Times New Roman" pitchFamily="18" charset="0"/>
                <a:ea typeface="SimSun" pitchFamily="2" charset="-122"/>
                <a:cs typeface="Times New Roman" pitchFamily="18" charset="0"/>
              </a:rPr>
              <a:t>)        (1)</a:t>
            </a:r>
            <a:endParaRPr lang="pt-PT" sz="1600" dirty="0">
              <a:latin typeface="Arial" pitchFamily="34" charset="0"/>
              <a:cs typeface="Arial" pitchFamily="34" charset="0"/>
            </a:endParaRPr>
          </a:p>
          <a:p>
            <a:pPr lvl="0" algn="just" eaLnBrk="0" hangingPunct="0"/>
            <a:r>
              <a:rPr lang="en-US" sz="1600" dirty="0">
                <a:latin typeface="Times New Roman" pitchFamily="18" charset="0"/>
                <a:ea typeface="SimSun" pitchFamily="2" charset="-122"/>
                <a:cs typeface="Times New Roman" pitchFamily="18" charset="0"/>
              </a:rPr>
              <a:t>| </a:t>
            </a:r>
            <a:r>
              <a:rPr lang="en-US" sz="1600" dirty="0" err="1">
                <a:latin typeface="Times New Roman" pitchFamily="18" charset="0"/>
                <a:ea typeface="SimSun" pitchFamily="2" charset="-122"/>
                <a:cs typeface="Times New Roman" pitchFamily="18" charset="0"/>
              </a:rPr>
              <a:t>Tdew</a:t>
            </a:r>
            <a:r>
              <a:rPr lang="en-US" sz="1600" dirty="0">
                <a:latin typeface="Times New Roman" pitchFamily="18" charset="0"/>
                <a:ea typeface="SimSun" pitchFamily="2" charset="-122"/>
                <a:cs typeface="Times New Roman" pitchFamily="18" charset="0"/>
              </a:rPr>
              <a:t>(t) – </a:t>
            </a:r>
            <a:r>
              <a:rPr lang="en-US" sz="1600" dirty="0" err="1">
                <a:latin typeface="Times New Roman" pitchFamily="18" charset="0"/>
                <a:ea typeface="SimSun" pitchFamily="2" charset="-122"/>
                <a:cs typeface="Times New Roman" pitchFamily="18" charset="0"/>
              </a:rPr>
              <a:t>Tdew</a:t>
            </a:r>
            <a:r>
              <a:rPr lang="en-US" sz="1600" dirty="0">
                <a:latin typeface="Times New Roman" pitchFamily="18" charset="0"/>
                <a:ea typeface="SimSun" pitchFamily="2" charset="-122"/>
                <a:cs typeface="Times New Roman" pitchFamily="18" charset="0"/>
              </a:rPr>
              <a:t>(t-</a:t>
            </a:r>
            <a:r>
              <a:rPr lang="en-US" sz="1600" dirty="0" err="1">
                <a:latin typeface="Times New Roman" pitchFamily="18" charset="0"/>
                <a:ea typeface="SimSun" pitchFamily="2" charset="-122"/>
                <a:cs typeface="Times New Roman" pitchFamily="18" charset="0"/>
              </a:rPr>
              <a:t>dt</a:t>
            </a:r>
            <a:r>
              <a:rPr lang="en-US" sz="1600" dirty="0">
                <a:latin typeface="Times New Roman" pitchFamily="18" charset="0"/>
                <a:ea typeface="SimSun" pitchFamily="2" charset="-122"/>
                <a:cs typeface="Times New Roman" pitchFamily="18" charset="0"/>
              </a:rPr>
              <a:t>) | &gt; </a:t>
            </a:r>
            <a:r>
              <a:rPr lang="en-US" sz="1600" dirty="0" err="1">
                <a:latin typeface="Times New Roman" pitchFamily="18" charset="0"/>
                <a:ea typeface="SimSun" pitchFamily="2" charset="-122"/>
                <a:cs typeface="Times New Roman" pitchFamily="18" charset="0"/>
              </a:rPr>
              <a:t>Tdewtol</a:t>
            </a:r>
            <a:r>
              <a:rPr lang="en-US" sz="1600" dirty="0">
                <a:latin typeface="Times New Roman" pitchFamily="18" charset="0"/>
                <a:ea typeface="SimSun" pitchFamily="2" charset="-122"/>
                <a:cs typeface="Times New Roman" pitchFamily="18" charset="0"/>
              </a:rPr>
              <a:t>(</a:t>
            </a:r>
            <a:r>
              <a:rPr lang="en-US" sz="1600" dirty="0" err="1">
                <a:latin typeface="Times New Roman" pitchFamily="18" charset="0"/>
                <a:ea typeface="SimSun" pitchFamily="2" charset="-122"/>
                <a:cs typeface="Times New Roman" pitchFamily="18" charset="0"/>
              </a:rPr>
              <a:t>dt</a:t>
            </a:r>
            <a:r>
              <a:rPr lang="en-US" sz="1600" dirty="0">
                <a:latin typeface="Times New Roman" pitchFamily="18" charset="0"/>
                <a:ea typeface="SimSun" pitchFamily="2" charset="-122"/>
                <a:cs typeface="Times New Roman" pitchFamily="18" charset="0"/>
              </a:rPr>
              <a:t>)  (2)</a:t>
            </a:r>
            <a:endParaRPr lang="pt-PT" sz="1600" dirty="0">
              <a:latin typeface="Arial" pitchFamily="34" charset="0"/>
              <a:cs typeface="Arial" pitchFamily="34" charset="0"/>
            </a:endParaRPr>
          </a:p>
          <a:p>
            <a:pPr lvl="0" algn="just" eaLnBrk="0" hangingPunct="0"/>
            <a:r>
              <a:rPr lang="en-US" sz="1600" dirty="0">
                <a:latin typeface="Times New Roman" pitchFamily="18" charset="0"/>
                <a:ea typeface="SimSun" pitchFamily="2" charset="-122"/>
                <a:cs typeface="Times New Roman" pitchFamily="18" charset="0"/>
              </a:rPr>
              <a:t>where </a:t>
            </a:r>
            <a:r>
              <a:rPr lang="en-US" sz="1600" dirty="0" err="1">
                <a:latin typeface="Times New Roman" pitchFamily="18" charset="0"/>
                <a:ea typeface="SimSun" pitchFamily="2" charset="-122"/>
                <a:cs typeface="Times New Roman" pitchFamily="18" charset="0"/>
              </a:rPr>
              <a:t>Ttol</a:t>
            </a:r>
            <a:r>
              <a:rPr lang="en-US" sz="1600" dirty="0">
                <a:latin typeface="Times New Roman" pitchFamily="18" charset="0"/>
                <a:ea typeface="SimSun" pitchFamily="2" charset="-122"/>
                <a:cs typeface="Times New Roman" pitchFamily="18" charset="0"/>
              </a:rPr>
              <a:t>(</a:t>
            </a:r>
            <a:r>
              <a:rPr lang="en-US" sz="1600" dirty="0" err="1">
                <a:latin typeface="Times New Roman" pitchFamily="18" charset="0"/>
                <a:ea typeface="SimSun" pitchFamily="2" charset="-122"/>
                <a:cs typeface="Times New Roman" pitchFamily="18" charset="0"/>
              </a:rPr>
              <a:t>dt</a:t>
            </a:r>
            <a:r>
              <a:rPr lang="en-US" sz="1600" dirty="0">
                <a:latin typeface="Times New Roman" pitchFamily="18" charset="0"/>
                <a:ea typeface="SimSun" pitchFamily="2" charset="-122"/>
                <a:cs typeface="Times New Roman" pitchFamily="18" charset="0"/>
              </a:rPr>
              <a:t>) and </a:t>
            </a:r>
            <a:r>
              <a:rPr lang="en-US" sz="1600" dirty="0" err="1">
                <a:latin typeface="Times New Roman" pitchFamily="18" charset="0"/>
                <a:ea typeface="SimSun" pitchFamily="2" charset="-122"/>
                <a:cs typeface="Times New Roman" pitchFamily="18" charset="0"/>
              </a:rPr>
              <a:t>Tdewtol</a:t>
            </a:r>
            <a:r>
              <a:rPr lang="en-US" sz="1600" dirty="0">
                <a:latin typeface="Times New Roman" pitchFamily="18" charset="0"/>
                <a:ea typeface="SimSun" pitchFamily="2" charset="-122"/>
                <a:cs typeface="Times New Roman" pitchFamily="18" charset="0"/>
              </a:rPr>
              <a:t>(</a:t>
            </a:r>
            <a:r>
              <a:rPr lang="en-US" sz="1600" dirty="0" err="1">
                <a:latin typeface="Times New Roman" pitchFamily="18" charset="0"/>
                <a:ea typeface="SimSun" pitchFamily="2" charset="-122"/>
                <a:cs typeface="Times New Roman" pitchFamily="18" charset="0"/>
              </a:rPr>
              <a:t>dt</a:t>
            </a:r>
            <a:r>
              <a:rPr lang="en-US" sz="1600" dirty="0">
                <a:latin typeface="Times New Roman" pitchFamily="18" charset="0"/>
                <a:ea typeface="SimSun" pitchFamily="2" charset="-122"/>
                <a:cs typeface="Times New Roman" pitchFamily="18" charset="0"/>
              </a:rPr>
              <a:t>) are given by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564904"/>
            <a:ext cx="8964488" cy="4031873"/>
          </a:xfrm>
          <a:prstGeom prst="rect">
            <a:avLst/>
          </a:prstGeom>
        </p:spPr>
        <p:txBody>
          <a:bodyPr wrap="square">
            <a:spAutoFit/>
          </a:bodyPr>
          <a:lstStyle/>
          <a:p>
            <a:pPr lvl="0"/>
            <a:r>
              <a:rPr lang="en-US" sz="1600" dirty="0"/>
              <a:t>CHECK 5: Mean Consistency Check</a:t>
            </a:r>
          </a:p>
          <a:p>
            <a:pPr lvl="0"/>
            <a:endParaRPr lang="pt-PT" sz="1600" dirty="0"/>
          </a:p>
          <a:p>
            <a:r>
              <a:rPr lang="en-US" sz="1600" dirty="0"/>
              <a:t>The  Mean Consistency check is applied if original data contains the monthly means or sums for each variable. As the data are published in tables, with each column having the daily data for a certain time, the last element of the columns is the monthly mean or monthly sum (in the case of precipitation and evaporation). Columns means or sums calculated are compared with published values. </a:t>
            </a:r>
          </a:p>
          <a:p>
            <a:r>
              <a:rPr lang="en-US" sz="1600" dirty="0"/>
              <a:t>If for one column these values are different by more than the observational error, a suspicious flag (9) is given to all the data in the column. The whole digitized column is verified with published data and if no </a:t>
            </a:r>
            <a:r>
              <a:rPr lang="en-US" sz="1600" dirty="0" err="1"/>
              <a:t>digitising</a:t>
            </a:r>
            <a:r>
              <a:rPr lang="en-US" sz="1600" dirty="0"/>
              <a:t> mistakes are found the operator can crosscheck values with results from the previous checks. The conjunction of both checks can lead to the conclusion that one value in the column with the error and with a daily error is wrong. </a:t>
            </a:r>
          </a:p>
          <a:p>
            <a:r>
              <a:rPr lang="en-US" sz="1600" dirty="0"/>
              <a:t>The value is tentatively corrected to eliminate both errors. If the process is successful the new value is considered correct and the suspicious or error flags are substituted by (flag=0). This process requires substantial experience of observations on the part of the operator, to avoid introducing additional errors.</a:t>
            </a:r>
            <a:endParaRPr lang="pt-PT" sz="1600" dirty="0"/>
          </a:p>
        </p:txBody>
      </p:sp>
      <p:sp>
        <p:nvSpPr>
          <p:cNvPr id="3" name="Rectângulo 2"/>
          <p:cNvSpPr/>
          <p:nvPr/>
        </p:nvSpPr>
        <p:spPr>
          <a:xfrm>
            <a:off x="35496" y="532998"/>
            <a:ext cx="9108504" cy="1815882"/>
          </a:xfrm>
          <a:prstGeom prst="rect">
            <a:avLst/>
          </a:prstGeom>
        </p:spPr>
        <p:txBody>
          <a:bodyPr wrap="square">
            <a:spAutoFit/>
          </a:bodyPr>
          <a:lstStyle/>
          <a:p>
            <a:pPr lvl="0" algn="just" eaLnBrk="0" hangingPunct="0"/>
            <a:r>
              <a:rPr lang="en-US" sz="1600" dirty="0">
                <a:latin typeface="Times New Roman" pitchFamily="18" charset="0"/>
                <a:ea typeface="SimSun" pitchFamily="2" charset="-122"/>
                <a:cs typeface="Times New Roman" pitchFamily="18" charset="0"/>
              </a:rPr>
              <a:t>After the application of the previous checks, the program produces an error file identifying the year, month, day and eventually hour of the suspicious observation and the type of check applied.</a:t>
            </a:r>
            <a:endParaRPr lang="pt-PT" sz="1600" dirty="0">
              <a:latin typeface="Arial" pitchFamily="34" charset="0"/>
              <a:cs typeface="Arial" pitchFamily="34" charset="0"/>
            </a:endParaRPr>
          </a:p>
          <a:p>
            <a:pPr lvl="0" algn="just" eaLnBrk="0" hangingPunct="0"/>
            <a:r>
              <a:rPr lang="en-US" sz="1600" dirty="0">
                <a:latin typeface="Times New Roman" pitchFamily="18" charset="0"/>
                <a:ea typeface="SimSun" pitchFamily="2" charset="-122"/>
                <a:cs typeface="Times New Roman" pitchFamily="18" charset="0"/>
              </a:rPr>
              <a:t>The operator can then return to the input data and verify if the error comes from mistyping of data, a misinterpretation of hand written data given to the printing company or an error originated by the observation process. If the correction is possible, the erroneous data are replaced by the corrected value. This process requires operational observations practice and must be dealt with carefully, not to add more mistakes to the data. If the correction is not obvious, the suspicious or error flag remains attached to the value.</a:t>
            </a:r>
            <a:endParaRPr lang="en-US" sz="1600" dirty="0">
              <a:latin typeface="Arial" pitchFamily="34" charset="0"/>
              <a:cs typeface="Arial" pitchFamily="34" charset="0"/>
            </a:endParaRPr>
          </a:p>
        </p:txBody>
      </p:sp>
      <p:sp>
        <p:nvSpPr>
          <p:cNvPr id="4" name="Rectangle 3"/>
          <p:cNvSpPr/>
          <p:nvPr/>
        </p:nvSpPr>
        <p:spPr>
          <a:xfrm>
            <a:off x="3117656" y="0"/>
            <a:ext cx="3627916" cy="400110"/>
          </a:xfrm>
          <a:prstGeom prst="rect">
            <a:avLst/>
          </a:prstGeom>
        </p:spPr>
        <p:txBody>
          <a:bodyPr wrap="none">
            <a:spAutoFit/>
          </a:bodyPr>
          <a:lstStyle/>
          <a:p>
            <a:pPr marL="514350" indent="-514350" eaLnBrk="1" hangingPunct="1">
              <a:buNone/>
            </a:pPr>
            <a:r>
              <a:rPr lang="pt-PT" b="1" dirty="0"/>
              <a:t>2 - </a:t>
            </a:r>
            <a:r>
              <a:rPr lang="pt-PT" sz="2000" b="1" dirty="0">
                <a:solidFill>
                  <a:srgbClr val="FF0000"/>
                </a:solidFill>
              </a:rPr>
              <a:t>QC </a:t>
            </a:r>
            <a:r>
              <a:rPr lang="pt-PT" sz="2000" b="1" dirty="0" err="1">
                <a:solidFill>
                  <a:srgbClr val="FF0000"/>
                </a:solidFill>
              </a:rPr>
              <a:t>tests</a:t>
            </a:r>
            <a:r>
              <a:rPr lang="pt-PT" sz="2000" b="1" dirty="0">
                <a:solidFill>
                  <a:srgbClr val="FF0000"/>
                </a:solidFill>
              </a:rPr>
              <a:t> for </a:t>
            </a:r>
            <a:r>
              <a:rPr lang="pt-PT" sz="2000" b="1" dirty="0" err="1">
                <a:solidFill>
                  <a:srgbClr val="FF0000"/>
                </a:solidFill>
              </a:rPr>
              <a:t>surface</a:t>
            </a:r>
            <a:r>
              <a:rPr lang="pt-PT" sz="2000" b="1" dirty="0">
                <a:solidFill>
                  <a:srgbClr val="FF0000"/>
                </a:solidFill>
              </a:rPr>
              <a:t> data</a:t>
            </a:r>
            <a:r>
              <a:rPr lang="pt-PT" b="1" dirty="0"/>
              <a:t> </a:t>
            </a:r>
          </a:p>
        </p:txBody>
      </p:sp>
      <p:grpSp>
        <p:nvGrpSpPr>
          <p:cNvPr id="8" name="Grupo 7"/>
          <p:cNvGrpSpPr/>
          <p:nvPr/>
        </p:nvGrpSpPr>
        <p:grpSpPr>
          <a:xfrm>
            <a:off x="2339752" y="612173"/>
            <a:ext cx="5400600" cy="5984603"/>
            <a:chOff x="8912993" y="188640"/>
            <a:chExt cx="4371975" cy="5105400"/>
          </a:xfrm>
        </p:grpSpPr>
        <p:pic>
          <p:nvPicPr>
            <p:cNvPr id="5" name="Picture 1076" descr="1_0023"/>
            <p:cNvPicPr>
              <a:picLocks noChangeAspect="1" noChangeArrowheads="1"/>
            </p:cNvPicPr>
            <p:nvPr/>
          </p:nvPicPr>
          <p:blipFill>
            <a:blip r:embed="rId2" cstate="print"/>
            <a:srcRect t="14102" b="8974"/>
            <a:stretch>
              <a:fillRect/>
            </a:stretch>
          </p:blipFill>
          <p:spPr bwMode="auto">
            <a:xfrm>
              <a:off x="8912993" y="188640"/>
              <a:ext cx="4371975" cy="5105400"/>
            </a:xfrm>
            <a:prstGeom prst="rect">
              <a:avLst/>
            </a:prstGeom>
            <a:noFill/>
          </p:spPr>
        </p:pic>
        <p:sp>
          <p:nvSpPr>
            <p:cNvPr id="6" name="Rectangle 1077"/>
            <p:cNvSpPr>
              <a:spLocks noChangeArrowheads="1"/>
            </p:cNvSpPr>
            <p:nvPr/>
          </p:nvSpPr>
          <p:spPr bwMode="auto">
            <a:xfrm>
              <a:off x="9674993" y="664890"/>
              <a:ext cx="3429000" cy="4552950"/>
            </a:xfrm>
            <a:prstGeom prst="rect">
              <a:avLst/>
            </a:prstGeom>
            <a:noFill/>
            <a:ln w="38100">
              <a:solidFill>
                <a:srgbClr val="FF0000"/>
              </a:solidFill>
              <a:miter lim="800000"/>
              <a:headEnd/>
              <a:tailEnd/>
            </a:ln>
            <a:effectLst/>
          </p:spPr>
          <p:txBody>
            <a:bodyPr wrap="none" anchor="ctr"/>
            <a:lstStyle/>
            <a:p>
              <a:endParaRPr lang="pt-PT"/>
            </a:p>
          </p:txBody>
        </p:sp>
        <p:sp>
          <p:nvSpPr>
            <p:cNvPr id="7" name="Rectangle 1078"/>
            <p:cNvSpPr>
              <a:spLocks noChangeArrowheads="1"/>
            </p:cNvSpPr>
            <p:nvPr/>
          </p:nvSpPr>
          <p:spPr bwMode="auto">
            <a:xfrm>
              <a:off x="9674993" y="4589190"/>
              <a:ext cx="3429000" cy="552450"/>
            </a:xfrm>
            <a:prstGeom prst="rect">
              <a:avLst/>
            </a:prstGeom>
            <a:noFill/>
            <a:ln w="38100">
              <a:solidFill>
                <a:srgbClr val="00FF00"/>
              </a:solidFill>
              <a:miter lim="800000"/>
              <a:headEnd/>
              <a:tailEnd/>
            </a:ln>
            <a:effectLst/>
          </p:spPr>
          <p:txBody>
            <a:bodyPr wrap="none" anchor="ctr"/>
            <a:lstStyle/>
            <a:p>
              <a:endParaRPr lang="pt-PT"/>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9999</TotalTime>
  <Words>2362</Words>
  <Application>Microsoft Office PowerPoint</Application>
  <PresentationFormat>On-screen Show (4:3)</PresentationFormat>
  <Paragraphs>426</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Quality Control techniques applied to surface data in ERA-CLIM2</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Company>FCUL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Quality Control Visual Tool for surface data; Testing the homogeneity of FFCUL series.</dc:title>
  <dc:creator>CI</dc:creator>
  <cp:lastModifiedBy>mavalente</cp:lastModifiedBy>
  <cp:revision>279</cp:revision>
  <dcterms:created xsi:type="dcterms:W3CDTF">2014-10-28T15:40:11Z</dcterms:created>
  <dcterms:modified xsi:type="dcterms:W3CDTF">2016-10-31T16:31:02Z</dcterms:modified>
</cp:coreProperties>
</file>