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300" r:id="rId3"/>
    <p:sldId id="266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271" r:id="rId15"/>
    <p:sldId id="287" r:id="rId16"/>
  </p:sldIdLst>
  <p:sldSz cx="9144000" cy="6858000" type="screen4x3"/>
  <p:notesSz cx="6797675" cy="9982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C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94660"/>
  </p:normalViewPr>
  <p:slideViewPr>
    <p:cSldViewPr>
      <p:cViewPr>
        <p:scale>
          <a:sx n="100" d="100"/>
          <a:sy n="100" d="100"/>
        </p:scale>
        <p:origin x="-1950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90"/>
      </p:cViewPr>
      <p:guideLst>
        <p:guide orient="horz" pos="3144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E2676-280D-4B3D-B4CD-06167E81A7C6}" type="datetimeFigureOut">
              <a:rPr lang="de-DE" smtClean="0"/>
              <a:pPr/>
              <a:t>18.09.2017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41545"/>
            <a:ext cx="5438140" cy="4491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81358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EB751-E264-4C26-BE63-9CBACF7E5C2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8400" y="2548800"/>
            <a:ext cx="6656400" cy="522000"/>
          </a:xfrm>
        </p:spPr>
        <p:txBody>
          <a:bodyPr>
            <a:noAutofit/>
          </a:bodyPr>
          <a:lstStyle>
            <a:lvl1pPr>
              <a:defRPr sz="2800" baseline="0"/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8400" y="3362400"/>
            <a:ext cx="6656400" cy="460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i="1" baseline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>
                <a:solidFill>
                  <a:srgbClr val="3C3C3B"/>
                </a:solidFill>
                <a:latin typeface="Unit-Light"/>
                <a:cs typeface="Unit-Light"/>
              </a:rPr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351538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</a:lstStyle>
          <a:p>
            <a:r>
              <a:rPr lang="de-DE" dirty="0" smtClean="0">
                <a:solidFill>
                  <a:srgbClr val="3C3C3B"/>
                </a:solidFill>
                <a:latin typeface="Unit-Light"/>
                <a:cs typeface="Unit-Light"/>
              </a:rPr>
              <a:t>Text durch Klicken hinzufügen</a:t>
            </a:r>
            <a:endParaRPr lang="de-DE" dirty="0">
              <a:solidFill>
                <a:srgbClr val="3C3C3B"/>
              </a:solidFill>
              <a:latin typeface="Unit-Light"/>
              <a:cs typeface="Unit-Ligh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416000" y="1268760"/>
            <a:ext cx="1512000" cy="237600"/>
          </a:xfrm>
        </p:spPr>
        <p:txBody>
          <a:bodyPr/>
          <a:lstStyle>
            <a:lvl1pPr>
              <a:defRPr>
                <a:latin typeface="Unit Offc Light" pitchFamily="34" charset="0"/>
                <a:ea typeface="Unit Offc Light" pitchFamily="34" charset="0"/>
                <a:cs typeface="Unit Offc Light" pitchFamily="34" charset="0"/>
              </a:defRPr>
            </a:lvl1pPr>
          </a:lstStyle>
          <a:p>
            <a:fld id="{8257FADB-0602-4EE9-9DC4-136AD4C65B6B}" type="datetime1">
              <a:rPr lang="de-DE" smtClean="0"/>
              <a:pPr/>
              <a:t>18.09.2017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nit Offc Light" pitchFamily="34" charset="0"/>
                <a:ea typeface="Unit Offc Light" pitchFamily="34" charset="0"/>
                <a:cs typeface="Unit Offc Light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16000" y="1412776"/>
            <a:ext cx="1512000" cy="237600"/>
          </a:xfrm>
        </p:spPr>
        <p:txBody>
          <a:bodyPr/>
          <a:lstStyle>
            <a:lvl1pPr>
              <a:defRPr>
                <a:latin typeface="Unit Offc Light" pitchFamily="34" charset="0"/>
                <a:ea typeface="Unit Offc Light" pitchFamily="34" charset="0"/>
                <a:cs typeface="Unit Offc Light" pitchFamily="34" charset="0"/>
              </a:defRPr>
            </a:lvl1pPr>
          </a:lstStyle>
          <a:p>
            <a:r>
              <a:rPr lang="de-DE" dirty="0" smtClean="0"/>
              <a:t>Folie </a:t>
            </a:r>
            <a:fld id="{926B1129-68A9-45EB-A8FC-F0EB4D55AD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0713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190800" y="507600"/>
            <a:ext cx="69588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190800" y="1735200"/>
            <a:ext cx="7772400" cy="3981600"/>
          </a:xfrm>
        </p:spPr>
        <p:txBody>
          <a:bodyPr/>
          <a:lstStyle>
            <a:lvl1pPr>
              <a:defRPr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</a:defRPr>
            </a:lvl1pPr>
          </a:lstStyle>
          <a:p>
            <a:r>
              <a:rPr lang="de-DE" dirty="0" smtClean="0">
                <a:solidFill>
                  <a:srgbClr val="3C3C3B"/>
                </a:solidFill>
                <a:latin typeface="Unit-Light"/>
                <a:cs typeface="Unit-Light"/>
              </a:rPr>
              <a:t>Text durch Klicken hinzufügen</a:t>
            </a:r>
            <a:endParaRPr lang="de-DE" dirty="0">
              <a:solidFill>
                <a:srgbClr val="3C3C3B"/>
              </a:solidFill>
              <a:latin typeface="Unit-Light"/>
              <a:cs typeface="Unit-Light"/>
            </a:endParaRP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>
          <a:xfrm>
            <a:off x="7416000" y="1268760"/>
            <a:ext cx="1512000" cy="237600"/>
          </a:xfrm>
        </p:spPr>
        <p:txBody>
          <a:bodyPr/>
          <a:lstStyle>
            <a:lvl1pPr>
              <a:defRPr>
                <a:latin typeface="Unit Offc Light" pitchFamily="34" charset="0"/>
                <a:ea typeface="Unit Offc Light" pitchFamily="34" charset="0"/>
                <a:cs typeface="Unit Offc Light" pitchFamily="34" charset="0"/>
              </a:defRPr>
            </a:lvl1pPr>
          </a:lstStyle>
          <a:p>
            <a:fld id="{8257FADB-0602-4EE9-9DC4-136AD4C65B6B}" type="datetime1">
              <a:rPr lang="de-DE" smtClean="0"/>
              <a:pPr/>
              <a:t>18.09.2017</a:t>
            </a:fld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416000" y="1090800"/>
            <a:ext cx="1512000" cy="237600"/>
          </a:xfrm>
        </p:spPr>
        <p:txBody>
          <a:bodyPr/>
          <a:lstStyle>
            <a:lvl1pPr>
              <a:defRPr>
                <a:latin typeface="Unit Offc Light" pitchFamily="34" charset="0"/>
                <a:ea typeface="Unit Offc Light" pitchFamily="34" charset="0"/>
                <a:cs typeface="Unit Offc Light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16000" y="1412776"/>
            <a:ext cx="1512000" cy="237600"/>
          </a:xfrm>
        </p:spPr>
        <p:txBody>
          <a:bodyPr/>
          <a:lstStyle>
            <a:lvl1pPr>
              <a:defRPr>
                <a:latin typeface="Unit Offc Light" pitchFamily="34" charset="0"/>
                <a:ea typeface="Unit Offc Light" pitchFamily="34" charset="0"/>
                <a:cs typeface="Unit Offc Light" pitchFamily="34" charset="0"/>
              </a:defRPr>
            </a:lvl1pPr>
          </a:lstStyle>
          <a:p>
            <a:r>
              <a:rPr lang="de-DE" dirty="0" smtClean="0"/>
              <a:t>Folie </a:t>
            </a:r>
            <a:fld id="{926B1129-68A9-45EB-A8FC-F0EB4D55ADF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3" hasCustomPrompt="1"/>
          </p:nvPr>
        </p:nvSpPr>
        <p:spPr>
          <a:xfrm>
            <a:off x="190800" y="1173600"/>
            <a:ext cx="6908400" cy="370800"/>
          </a:xfrm>
        </p:spPr>
        <p:txBody>
          <a:bodyPr/>
          <a:lstStyle>
            <a:lvl1pPr>
              <a:defRPr baseline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</a:defRPr>
            </a:lvl1pPr>
          </a:lstStyle>
          <a:p>
            <a:r>
              <a:rPr lang="de-DE" dirty="0" smtClean="0">
                <a:solidFill>
                  <a:srgbClr val="3C3C3B"/>
                </a:solidFill>
                <a:latin typeface="Unit-Light"/>
                <a:cs typeface="Unit-Light"/>
              </a:rPr>
              <a:t>Untertitel durch Klicken hinzufügen</a:t>
            </a:r>
            <a:endParaRPr lang="de-DE" dirty="0">
              <a:solidFill>
                <a:srgbClr val="3C3C3B"/>
              </a:solidFill>
              <a:latin typeface="Unit-Light"/>
              <a:cs typeface="Unit-Light"/>
            </a:endParaRPr>
          </a:p>
        </p:txBody>
      </p:sp>
    </p:spTree>
    <p:extLst>
      <p:ext uri="{BB962C8B-B14F-4D97-AF65-F5344CB8AC3E}">
        <p14:creationId xmlns:p14="http://schemas.microsoft.com/office/powerpoint/2010/main" val="262497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90800" y="507600"/>
            <a:ext cx="69588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0800" y="1191600"/>
            <a:ext cx="777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>
                <a:solidFill>
                  <a:srgbClr val="3C3C3B"/>
                </a:solidFill>
                <a:latin typeface="Unit-Light"/>
                <a:cs typeface="Unit-Light"/>
              </a:rPr>
              <a:t>Text durch Klicken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416000" y="1267200"/>
            <a:ext cx="1512000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000" kern="1200" smtClean="0">
                <a:solidFill>
                  <a:schemeClr val="tx1">
                    <a:tint val="75000"/>
                  </a:schemeClr>
                </a:solidFill>
                <a:latin typeface="Unit-Light"/>
                <a:ea typeface="+mn-ea"/>
                <a:cs typeface="+mn-cs"/>
              </a:defRPr>
            </a:lvl1pPr>
          </a:lstStyle>
          <a:p>
            <a:fld id="{B8BD3DE2-38B1-4853-B31F-A8803CD6DF91}" type="datetime1">
              <a:rPr lang="de-DE" smtClean="0"/>
              <a:pPr/>
              <a:t>18.09.2017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416000" y="1090800"/>
            <a:ext cx="1512000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Unit-Light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16000" y="1411200"/>
            <a:ext cx="1512000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000" kern="1200" smtClean="0">
                <a:solidFill>
                  <a:schemeClr val="tx1">
                    <a:tint val="75000"/>
                  </a:schemeClr>
                </a:solidFill>
                <a:latin typeface="Unit-Light"/>
                <a:ea typeface="+mn-ea"/>
                <a:cs typeface="+mn-cs"/>
              </a:defRPr>
            </a:lvl1pPr>
          </a:lstStyle>
          <a:p>
            <a:r>
              <a:rPr lang="de-DE" dirty="0" smtClean="0"/>
              <a:t>Folie </a:t>
            </a:r>
            <a:fld id="{926B1129-68A9-45EB-A8FC-F0EB4D55AD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52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bg1"/>
          </a:solidFill>
          <a:latin typeface="Unit Offc Light" pitchFamily="34" charset="0"/>
          <a:ea typeface="Unit Offc Light" pitchFamily="34" charset="0"/>
          <a:cs typeface="Unit Offc Light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lang="de-DE" sz="1800" kern="1200" dirty="0" smtClean="0">
          <a:solidFill>
            <a:srgbClr val="3C3C3C"/>
          </a:solidFill>
          <a:latin typeface="Unit Offc Light" pitchFamily="34" charset="0"/>
          <a:ea typeface="Unit Offc Light" pitchFamily="34" charset="0"/>
          <a:cs typeface="Unit Offc Light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ea typeface="Calibri"/>
                <a:cs typeface="Times New Roman"/>
              </a:rPr>
              <a:t>Fugitive methane emissions from biogas plants – results of a field experiment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Martin Piringer, Claudia Flandorfer, Sirma Stenzel, Marlies Hrad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085184"/>
            <a:ext cx="2539683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Steps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calculate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emission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rates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268760"/>
            <a:ext cx="7772400" cy="489654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Aims: reproduce the emission rate of the biogas plant (with and without synthetic methane release) and the reference emission rates derived from DIAL (Differential Absorption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Lidar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) measurements for the gas-on and gas-off phases.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Therefore, concentration fields for a unity emission of 1 g/s (for different source configurations) have been calculated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Calibri" pitchFamily="34" charset="0"/>
                <a:cs typeface="Calibri" pitchFamily="34" charset="0"/>
              </a:rPr>
              <a:t>Maximum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or mean value </a:t>
            </a:r>
            <a:r>
              <a:rPr lang="en-GB" dirty="0">
                <a:latin typeface="Calibri" pitchFamily="34" charset="0"/>
                <a:cs typeface="Calibri" pitchFamily="34" charset="0"/>
              </a:rPr>
              <a:t>from the receptor points along the laser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paths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Wind data from USA 1 and USA 2 have been used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 Source configurations tested: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Area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source – whole biogas plant (height 0.1 m)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Area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source –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centered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over the fermenters (height 0.1 m)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Point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source – located in the middle of the fermenters (height 1 m)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Volume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source – whole biogas plant (height 10 m)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Volume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source – centered over the fermenters (height 10 m)</a:t>
            </a:r>
          </a:p>
          <a:p>
            <a:pPr marL="285750" indent="-285750">
              <a:buFont typeface="Courier New" pitchFamily="49" charset="0"/>
              <a:buChar char="o"/>
            </a:pP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FADB-0602-4EE9-9DC4-136AD4C65B6B}" type="datetime1">
              <a:rPr lang="de-DE" smtClean="0"/>
              <a:pPr/>
              <a:t>18.09.2017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926B1129-68A9-45EB-A8FC-F0EB4D55ADFA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17032"/>
            <a:ext cx="2539683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Methane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plume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synthetic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FADB-0602-4EE9-9DC4-136AD4C65B6B}" type="datetime1">
              <a:rPr lang="de-DE" smtClean="0"/>
              <a:pPr/>
              <a:t>18.09.2017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926B1129-68A9-45EB-A8FC-F0EB4D55ADFA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844" y="1196752"/>
            <a:ext cx="2821536" cy="2992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3228" y="1196752"/>
            <a:ext cx="2821536" cy="2992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hteck 8"/>
          <p:cNvSpPr/>
          <p:nvPr/>
        </p:nvSpPr>
        <p:spPr>
          <a:xfrm>
            <a:off x="1187624" y="4167664"/>
            <a:ext cx="64807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" pitchFamily="34" charset="0"/>
                <a:cs typeface="Calibri" pitchFamily="34" charset="0"/>
              </a:rPr>
              <a:t>Maximum 10-min CH4 concentration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calculated </a:t>
            </a:r>
            <a:r>
              <a:rPr lang="en-GB" dirty="0">
                <a:latin typeface="Calibri" pitchFamily="34" charset="0"/>
                <a:cs typeface="Calibri" pitchFamily="34" charset="0"/>
              </a:rPr>
              <a:t>with LASAT with the wind data from USA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1 </a:t>
            </a:r>
            <a:r>
              <a:rPr lang="en-GB" dirty="0">
                <a:latin typeface="Calibri" pitchFamily="34" charset="0"/>
                <a:cs typeface="Calibri" pitchFamily="34" charset="0"/>
              </a:rPr>
              <a:t>(left) and USA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2 </a:t>
            </a:r>
            <a:r>
              <a:rPr lang="en-GB" dirty="0">
                <a:latin typeface="Calibri" pitchFamily="34" charset="0"/>
                <a:cs typeface="Calibri" pitchFamily="34" charset="0"/>
              </a:rPr>
              <a:t>(right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u="sng" dirty="0" smtClean="0">
                <a:latin typeface="Calibri" pitchFamily="34" charset="0"/>
                <a:cs typeface="Calibri" pitchFamily="34" charset="0"/>
              </a:rPr>
              <a:t>USA 1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: Higher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concentrations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due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to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lower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wind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turbulence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e-DE" u="sng" dirty="0" smtClean="0">
                <a:latin typeface="Calibri" pitchFamily="34" charset="0"/>
                <a:cs typeface="Calibri" pitchFamily="34" charset="0"/>
              </a:rPr>
              <a:t>USA 2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GB" dirty="0">
                <a:latin typeface="Calibri" pitchFamily="34" charset="0"/>
                <a:cs typeface="Calibri" pitchFamily="34" charset="0"/>
              </a:rPr>
              <a:t>Higher wind speed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and vertical </a:t>
            </a:r>
            <a:r>
              <a:rPr lang="en-GB" dirty="0">
                <a:latin typeface="Calibri" pitchFamily="34" charset="0"/>
                <a:cs typeface="Calibri" pitchFamily="34" charset="0"/>
              </a:rPr>
              <a:t>turbulence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cause a </a:t>
            </a:r>
            <a:r>
              <a:rPr lang="en-GB" dirty="0">
                <a:latin typeface="Calibri" pitchFamily="34" charset="0"/>
                <a:cs typeface="Calibri" pitchFamily="34" charset="0"/>
              </a:rPr>
              <a:t>faster mixing of methane which results – as expected - in smaller simulated concentrations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74073"/>
            <a:ext cx="2539683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Methane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plume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area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whole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biogas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plant)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FADB-0602-4EE9-9DC4-136AD4C65B6B}" type="datetime1">
              <a:rPr lang="de-DE" smtClean="0"/>
              <a:pPr/>
              <a:t>18.09.2017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926B1129-68A9-45EB-A8FC-F0EB4D55ADFA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35033"/>
            <a:ext cx="2876550" cy="3270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9176" y="1135033"/>
            <a:ext cx="2876550" cy="32700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hteck 8"/>
          <p:cNvSpPr/>
          <p:nvPr/>
        </p:nvSpPr>
        <p:spPr>
          <a:xfrm>
            <a:off x="496131" y="4522782"/>
            <a:ext cx="5436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Mean CH4 concentrations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(LASAT), unit emission. Area source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located 0.1 m above surface (blue rectangle). Wind data from USA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(left) and USA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(right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10" name="Grafi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00" y="1628800"/>
            <a:ext cx="3389244" cy="2590370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5940152" y="4302398"/>
            <a:ext cx="3211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Simulated 10-min mean values along the laser paths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1-3.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Wind data from USA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(dashed lines) and USA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(solid lines). 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661248"/>
            <a:ext cx="2539683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Summary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(„gas-on,  gas-off“)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FADB-0602-4EE9-9DC4-136AD4C65B6B}" type="datetime1">
              <a:rPr lang="de-DE" smtClean="0"/>
              <a:pPr/>
              <a:t>18.09.2017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926B1129-68A9-45EB-A8FC-F0EB4D55ADFA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244252" y="4365104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Calculated emission rate for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5 source configurations for the “gas-on” and “gas-off” phases.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Reference emission rates (yellow lines) are derived from the DIAL.</a:t>
            </a:r>
          </a:p>
          <a:p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emission rate is calculated with the 10-minute mean CH4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values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along the laser paths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1-3.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cross-line filled bars show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results of the simulations with the meteorology from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USA 1,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filled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bars show the simulations with meteorology from USA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0197"/>
            <a:ext cx="3707668" cy="28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716" y="1270197"/>
            <a:ext cx="3707668" cy="288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137" y="4675762"/>
            <a:ext cx="2539683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Interpretation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conclusions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0800" y="1191600"/>
            <a:ext cx="7772400" cy="5477760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Both the selected </a:t>
            </a:r>
            <a:r>
              <a:rPr lang="en-US" u="sng" dirty="0" smtClean="0">
                <a:latin typeface="Calibri"/>
                <a:ea typeface="Calibri"/>
                <a:cs typeface="Times New Roman"/>
              </a:rPr>
              <a:t>source geometry 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and the </a:t>
            </a:r>
            <a:r>
              <a:rPr lang="en-US" u="sng" dirty="0" smtClean="0">
                <a:latin typeface="Calibri"/>
                <a:ea typeface="Calibri"/>
                <a:cs typeface="Times New Roman"/>
              </a:rPr>
              <a:t>meteorological data 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have an influence on the calculated synthetic emission rate.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Using the </a:t>
            </a:r>
            <a:r>
              <a:rPr lang="en-US" u="sng" dirty="0">
                <a:latin typeface="Calibri"/>
                <a:ea typeface="Calibri"/>
                <a:cs typeface="Times New Roman"/>
              </a:rPr>
              <a:t>mean value </a:t>
            </a:r>
            <a:r>
              <a:rPr lang="en-US" dirty="0">
                <a:latin typeface="Calibri"/>
                <a:ea typeface="Calibri"/>
                <a:cs typeface="Times New Roman"/>
              </a:rPr>
              <a:t>along the laser 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path, the </a:t>
            </a:r>
            <a:r>
              <a:rPr lang="en-US" dirty="0">
                <a:latin typeface="Calibri"/>
                <a:ea typeface="Calibri"/>
                <a:cs typeface="Times New Roman"/>
              </a:rPr>
              <a:t>derived emission rate is much closer to the 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reference emission </a:t>
            </a:r>
            <a:r>
              <a:rPr lang="en-US" dirty="0">
                <a:latin typeface="Calibri"/>
                <a:ea typeface="Calibri"/>
                <a:cs typeface="Times New Roman"/>
              </a:rPr>
              <a:t>rate as for the maximum 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value which often results in a severe under-estimation of emissions.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The calculated emission rate depends on the </a:t>
            </a:r>
            <a:r>
              <a:rPr lang="en-US" u="sng" dirty="0" smtClean="0">
                <a:latin typeface="Calibri"/>
                <a:ea typeface="Calibri"/>
                <a:cs typeface="Times New Roman"/>
              </a:rPr>
              <a:t>distance of the laser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paths. The highest emission rates are obtained for lasers 1 or 2. Laser 3 is maybe too far away from the source.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The best results were derived from</a:t>
            </a:r>
          </a:p>
          <a:p>
            <a:pPr marL="1028700" lvl="1">
              <a:buFont typeface="Wingdings" pitchFamily="2" charset="2"/>
              <a:buChar char="§"/>
            </a:pPr>
            <a:r>
              <a:rPr lang="en-US" sz="1800" dirty="0">
                <a:solidFill>
                  <a:srgbClr val="3C3C3C"/>
                </a:solidFill>
                <a:latin typeface="Calibri"/>
                <a:ea typeface="Calibri"/>
                <a:cs typeface="Times New Roman"/>
              </a:rPr>
              <a:t>Mean values along the laser paths</a:t>
            </a:r>
          </a:p>
          <a:p>
            <a:pPr marL="1028700" lvl="1">
              <a:buFont typeface="Wingdings" pitchFamily="2" charset="2"/>
              <a:buChar char="§"/>
            </a:pPr>
            <a:r>
              <a:rPr lang="en-US" sz="1800" dirty="0">
                <a:solidFill>
                  <a:srgbClr val="3C3C3C"/>
                </a:solidFill>
                <a:latin typeface="Calibri"/>
                <a:ea typeface="Calibri"/>
                <a:cs typeface="Times New Roman"/>
              </a:rPr>
              <a:t>USA 2 (</a:t>
            </a:r>
            <a:r>
              <a:rPr lang="en-US" sz="1800" dirty="0" smtClean="0">
                <a:solidFill>
                  <a:srgbClr val="3C3C3C"/>
                </a:solidFill>
                <a:latin typeface="Calibri"/>
                <a:ea typeface="Calibri"/>
                <a:cs typeface="Times New Roman"/>
              </a:rPr>
              <a:t>leeward)</a:t>
            </a:r>
          </a:p>
          <a:p>
            <a:pPr marL="1028700" lvl="1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3C3C3C"/>
                </a:solidFill>
                <a:latin typeface="Calibri"/>
                <a:ea typeface="Calibri"/>
                <a:cs typeface="Times New Roman"/>
              </a:rPr>
              <a:t>Volume source configurations</a:t>
            </a:r>
          </a:p>
          <a:p>
            <a:pPr marL="1028700" lvl="1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3C3C3C"/>
                </a:solidFill>
                <a:latin typeface="Calibri"/>
                <a:ea typeface="Calibri"/>
                <a:cs typeface="Times New Roman"/>
              </a:rPr>
              <a:t>Lasers not too close or too far away from the plant</a:t>
            </a:r>
            <a:endParaRPr lang="en-US" sz="1800" dirty="0">
              <a:solidFill>
                <a:srgbClr val="3C3C3C"/>
              </a:solidFill>
              <a:latin typeface="Calibri"/>
              <a:ea typeface="Calibri"/>
              <a:cs typeface="Times New Roman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The first measurement campaign was seen as an opportunity to optimize the set-up for the following field experiment.</a:t>
            </a:r>
          </a:p>
          <a:p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</a:p>
          <a:p>
            <a:endParaRPr lang="de-D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926B1129-68A9-45EB-A8FC-F0EB4D55ADFA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7416000" y="1268760"/>
            <a:ext cx="1512000" cy="237600"/>
          </a:xfrm>
        </p:spPr>
        <p:txBody>
          <a:bodyPr/>
          <a:lstStyle/>
          <a:p>
            <a:fld id="{8257FADB-0602-4EE9-9DC4-136AD4C65B6B}" type="datetime1">
              <a:rPr lang="de-DE" smtClean="0"/>
              <a:pPr/>
              <a:t>18.09.2017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861048"/>
            <a:ext cx="2539683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187624" y="1916832"/>
            <a:ext cx="50922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>
                <a:latin typeface="Calibri" pitchFamily="34" charset="0"/>
                <a:cs typeface="Calibri" pitchFamily="34" charset="0"/>
              </a:rPr>
              <a:t>Thank</a:t>
            </a:r>
            <a:r>
              <a:rPr lang="de-DE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3200" dirty="0" err="1" smtClean="0">
                <a:latin typeface="Calibri" pitchFamily="34" charset="0"/>
                <a:cs typeface="Calibri" pitchFamily="34" charset="0"/>
              </a:rPr>
              <a:t>you</a:t>
            </a:r>
            <a:r>
              <a:rPr lang="de-DE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3200" dirty="0" err="1" smtClean="0">
                <a:latin typeface="Calibri" pitchFamily="34" charset="0"/>
                <a:cs typeface="Calibri" pitchFamily="34" charset="0"/>
              </a:rPr>
              <a:t>for</a:t>
            </a:r>
            <a:r>
              <a:rPr lang="de-DE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3200" dirty="0" err="1" smtClean="0">
                <a:latin typeface="Calibri" pitchFamily="34" charset="0"/>
                <a:cs typeface="Calibri" pitchFamily="34" charset="0"/>
              </a:rPr>
              <a:t>your</a:t>
            </a:r>
            <a:r>
              <a:rPr lang="de-DE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3200" dirty="0" err="1" smtClean="0">
                <a:latin typeface="Calibri" pitchFamily="34" charset="0"/>
                <a:cs typeface="Calibri" pitchFamily="34" charset="0"/>
              </a:rPr>
              <a:t>attention</a:t>
            </a:r>
            <a:r>
              <a:rPr lang="de-DE" sz="3200" dirty="0" smtClean="0">
                <a:latin typeface="Calibri" pitchFamily="34" charset="0"/>
                <a:cs typeface="Calibri" pitchFamily="34" charset="0"/>
              </a:rPr>
              <a:t>!</a:t>
            </a:r>
          </a:p>
          <a:p>
            <a:endParaRPr lang="de-DE" sz="32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de-DE" sz="3200" dirty="0" err="1" smtClean="0">
                <a:latin typeface="Calibri" pitchFamily="34" charset="0"/>
                <a:cs typeface="Calibri" pitchFamily="34" charset="0"/>
              </a:rPr>
              <a:t>Questions</a:t>
            </a:r>
            <a:r>
              <a:rPr lang="de-DE" sz="3200" dirty="0" smtClean="0">
                <a:latin typeface="Calibri" pitchFamily="34" charset="0"/>
                <a:cs typeface="Calibri" pitchFamily="34" charset="0"/>
              </a:rPr>
              <a:t>?</a:t>
            </a:r>
            <a:endParaRPr lang="de-DE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085184"/>
            <a:ext cx="2539683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3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Overall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aim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investigation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Reproduce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a priori not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known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emission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rate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biogas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plant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an inverse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dispersion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technique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Lagrangian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particle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dispersion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LASAT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Field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experiment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: 3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laser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teams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DIAL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team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involved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, but not ZAMG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ZAMG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received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plant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measurement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afterwards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back-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calculate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methane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emission</a:t>
            </a: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real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configuration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was not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known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several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assumptions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tested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FADB-0602-4EE9-9DC4-136AD4C65B6B}" type="datetime1">
              <a:rPr lang="de-DE" smtClean="0"/>
              <a:pPr/>
              <a:t>18.09.2017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926B1129-68A9-45EB-A8FC-F0EB4D55ADFA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085184"/>
            <a:ext cx="2539683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85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Outline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Calibri" pitchFamily="34" charset="0"/>
                <a:cs typeface="Calibri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de-DE" dirty="0" err="1" smtClean="0">
                <a:latin typeface="Calibri" pitchFamily="34" charset="0"/>
                <a:cs typeface="Calibri" pitchFamily="34" charset="0"/>
              </a:rPr>
              <a:t>Detection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emission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rates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de-DE" dirty="0" smtClean="0">
                <a:latin typeface="Calibri" pitchFamily="34" charset="0"/>
                <a:cs typeface="Calibri" pitchFamily="34" charset="0"/>
              </a:rPr>
              <a:t>Measurement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set-up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de-DE" dirty="0" err="1" smtClean="0">
                <a:latin typeface="Calibri" pitchFamily="34" charset="0"/>
                <a:cs typeface="Calibri" pitchFamily="34" charset="0"/>
              </a:rPr>
              <a:t>Meteorological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measurements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de-DE" dirty="0" smtClean="0">
                <a:latin typeface="Calibri" pitchFamily="34" charset="0"/>
                <a:cs typeface="Calibri" pitchFamily="34" charset="0"/>
              </a:rPr>
              <a:t>Laser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measurements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methane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concentrations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de-DE" dirty="0" err="1" smtClean="0">
                <a:latin typeface="Calibri" pitchFamily="34" charset="0"/>
                <a:cs typeface="Calibri" pitchFamily="34" charset="0"/>
              </a:rPr>
              <a:t>Calculation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emission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rates</a:t>
            </a:r>
            <a:endParaRPr lang="de-DE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de-DE" dirty="0" smtClean="0">
                <a:latin typeface="Calibri" pitchFamily="34" charset="0"/>
                <a:cs typeface="Calibri" pitchFamily="34" charset="0"/>
              </a:rPr>
              <a:t>Summary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findings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>
                <a:latin typeface="Calibri" pitchFamily="34" charset="0"/>
                <a:cs typeface="Calibri" pitchFamily="34" charset="0"/>
              </a:rPr>
              <a:t>	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	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Folie </a:t>
            </a:r>
            <a:fld id="{926B1129-68A9-45EB-A8FC-F0EB4D55ADFA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7416000" y="1268760"/>
            <a:ext cx="1512000" cy="237600"/>
          </a:xfrm>
        </p:spPr>
        <p:txBody>
          <a:bodyPr/>
          <a:lstStyle/>
          <a:p>
            <a:fld id="{8257FADB-0602-4EE9-9DC4-136AD4C65B6B}" type="datetime1">
              <a:rPr lang="de-DE" smtClean="0"/>
              <a:pPr/>
              <a:t>18.09.2017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085184"/>
            <a:ext cx="2539683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Synthetic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methane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experiment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90800" y="1191600"/>
                <a:ext cx="8485656" cy="5117720"/>
              </a:xfrm>
            </p:spPr>
            <p:txBody>
              <a:bodyPr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1400" dirty="0" smtClean="0">
                    <a:latin typeface="Calibri" pitchFamily="34" charset="0"/>
                    <a:cs typeface="Calibri" pitchFamily="34" charset="0"/>
                  </a:rPr>
                  <a:t>The emission rate from the biogas plant can be identified by analyzing the alternating “gas-on” (synthetic methane release, 4 kg/h) </a:t>
                </a:r>
                <a:r>
                  <a:rPr lang="en-US" sz="1400" dirty="0">
                    <a:latin typeface="Calibri" pitchFamily="34" charset="0"/>
                    <a:cs typeface="Calibri" pitchFamily="34" charset="0"/>
                  </a:rPr>
                  <a:t>and “gas-off” (no synthetic methane release) </a:t>
                </a:r>
                <a:r>
                  <a:rPr lang="en-US" sz="1400" dirty="0" smtClean="0">
                    <a:latin typeface="Calibri" pitchFamily="34" charset="0"/>
                    <a:cs typeface="Calibri" pitchFamily="34" charset="0"/>
                  </a:rPr>
                  <a:t>phases</a:t>
                </a:r>
              </a:p>
              <a:p>
                <a:r>
                  <a:rPr lang="en-GB" sz="1400" dirty="0" smtClean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GB" sz="1400" dirty="0" smtClean="0">
                    <a:latin typeface="Calibri" pitchFamily="34" charset="0"/>
                    <a:cs typeface="Calibri" pitchFamily="34" charset="0"/>
                  </a:rPr>
                  <a:t>LASAT </a:t>
                </a:r>
                <a:r>
                  <a:rPr lang="en-GB" sz="1400" dirty="0">
                    <a:latin typeface="Calibri" pitchFamily="34" charset="0"/>
                    <a:cs typeface="Calibri" pitchFamily="34" charset="0"/>
                  </a:rPr>
                  <a:t>simulations with a unit emission rate (1 g/s) for the biogas plant are done in order to get the methane concentrations along the laser </a:t>
                </a:r>
                <a:r>
                  <a:rPr lang="en-GB" sz="1400" dirty="0" smtClean="0">
                    <a:latin typeface="Calibri" pitchFamily="34" charset="0"/>
                    <a:cs typeface="Calibri" pitchFamily="34" charset="0"/>
                  </a:rPr>
                  <a:t>paths: 31 receptor points, 10 minute means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GB" sz="14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GB" sz="1400" dirty="0" smtClean="0">
                    <a:latin typeface="Calibri" pitchFamily="34" charset="0"/>
                    <a:cs typeface="Calibri" pitchFamily="34" charset="0"/>
                  </a:rPr>
                  <a:t>The </a:t>
                </a:r>
                <a:r>
                  <a:rPr lang="en-GB" sz="1400" dirty="0">
                    <a:latin typeface="Calibri" pitchFamily="34" charset="0"/>
                    <a:cs typeface="Calibri" pitchFamily="34" charset="0"/>
                  </a:rPr>
                  <a:t>maximum or mean value of the receptor points for each time step along each laser path can be used to calculate the methane emission rate with the inverse dispersion formula </a:t>
                </a:r>
                <a:endParaRPr lang="en-GB" sz="1400" dirty="0" smtClean="0">
                  <a:latin typeface="Calibri" pitchFamily="34" charset="0"/>
                  <a:cs typeface="Calibri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𝑏𝑖𝑜𝑔𝑎𝑠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i="1">
                              <a:latin typeface="Cambria Math"/>
                            </a:rPr>
                            <m:t>𝑝𝑙𝑎𝑛𝑡</m:t>
                          </m:r>
                          <m:r>
                            <a:rPr lang="en-GB" sz="1400" i="1">
                              <a:latin typeface="Cambria Math"/>
                            </a:rPr>
                            <m:t> (+ </m:t>
                          </m:r>
                          <m:r>
                            <a:rPr lang="en-GB" sz="1400" i="1">
                              <a:latin typeface="Cambria Math"/>
                            </a:rPr>
                            <m:t>𝑠𝑦𝑛𝑡h𝑒𝑡𝑖𝑐</m:t>
                          </m:r>
                          <m:r>
                            <a:rPr lang="en-GB" sz="1400" i="1">
                              <a:latin typeface="Cambria Math"/>
                            </a:rPr>
                            <m:t> </m:t>
                          </m:r>
                          <m:r>
                            <a:rPr lang="en-GB" sz="1400" i="1">
                              <a:latin typeface="Cambria Math"/>
                            </a:rPr>
                            <m:t>𝐶𝐻</m:t>
                          </m:r>
                          <m:r>
                            <a:rPr lang="en-GB" sz="1400" i="1">
                              <a:latin typeface="Cambria Math"/>
                            </a:rPr>
                            <m:t>4 </m:t>
                          </m:r>
                          <m:r>
                            <a:rPr lang="en-GB" sz="1400" i="1">
                              <a:latin typeface="Cambria Math"/>
                            </a:rPr>
                            <m:t>𝑟𝑒𝑙𝑒𝑎𝑠𝑒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GB" sz="1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𝑢𝑛𝑖𝑡</m:t>
                          </m:r>
                          <m:r>
                            <a:rPr lang="en-GB" sz="1400" i="1">
                              <a:latin typeface="Cambria Math"/>
                            </a:rPr>
                            <m:t> </m:t>
                          </m:r>
                          <m:r>
                            <a:rPr lang="en-GB" sz="1400" i="1">
                              <a:latin typeface="Cambria Math"/>
                            </a:rPr>
                            <m:t>𝑒𝑚𝑖𝑠𝑠𝑖𝑜𝑛</m:t>
                          </m:r>
                          <m:r>
                            <a:rPr lang="en-GB" sz="1400" i="1">
                              <a:latin typeface="Cambria Math"/>
                            </a:rPr>
                            <m:t>,  </m:t>
                          </m:r>
                          <m:r>
                            <a:rPr lang="en-GB" sz="1400" i="1">
                              <a:latin typeface="Cambria Math"/>
                            </a:rPr>
                            <m:t>𝑏𝑖𝑜𝑔𝑎𝑠</m:t>
                          </m:r>
                          <m:r>
                            <a:rPr lang="en-GB" sz="1400" i="1">
                              <a:latin typeface="Cambria Math"/>
                            </a:rPr>
                            <m:t> </m:t>
                          </m:r>
                          <m:r>
                            <a:rPr lang="en-GB" sz="1400" i="1">
                              <a:latin typeface="Cambria Math"/>
                            </a:rPr>
                            <m:t>𝑝𝑙𝑎𝑛𝑡</m:t>
                          </m:r>
                        </m:sub>
                      </m:sSub>
                      <m:r>
                        <a:rPr lang="en-GB" sz="1400" i="1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de-DE" sz="1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𝑙𝑎𝑠𝑒𝑟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𝑚𝑒𝑎𝑠𝑢𝑟𝑒𝑚𝑒𝑛𝑡𝑠</m:t>
                              </m:r>
                            </m:sub>
                          </m:sSub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𝐵𝐺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/>
                                </a:rPr>
                                <m:t>𝐶𝐻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4 , 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𝑠𝑖𝑚𝑢𝑙𝑎𝑡𝑒𝑑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1400" dirty="0" smtClean="0">
                  <a:latin typeface="Calibri" pitchFamily="34" charset="0"/>
                  <a:cs typeface="Calibri" pitchFamily="34" charset="0"/>
                </a:endParaRPr>
              </a:p>
              <a:p>
                <a:pPr>
                  <a:tabLst>
                    <a:tab pos="269557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sz="1400" i="1">
                            <a:latin typeface="Cambria Math"/>
                          </a:rPr>
                          <m:t>𝑏𝑖𝑜𝑔𝑎𝑠𝑝𝑙𝑎𝑛𝑡</m:t>
                        </m:r>
                        <m:r>
                          <a:rPr lang="en-GB" sz="1400" i="1">
                            <a:latin typeface="Cambria Math"/>
                          </a:rPr>
                          <m:t> (+ </m:t>
                        </m:r>
                        <m:r>
                          <a:rPr lang="en-GB" sz="1400" i="1">
                            <a:latin typeface="Cambria Math"/>
                          </a:rPr>
                          <m:t>𝑠𝑦𝑛𝑡h𝑒𝑡𝑖𝑐</m:t>
                        </m:r>
                        <m:r>
                          <a:rPr lang="en-GB" sz="1400" i="1">
                            <a:latin typeface="Cambria Math"/>
                          </a:rPr>
                          <m:t> </m:t>
                        </m:r>
                        <m:r>
                          <a:rPr lang="en-GB" sz="1400" i="1">
                            <a:latin typeface="Cambria Math"/>
                          </a:rPr>
                          <m:t>𝐶𝐻</m:t>
                        </m:r>
                        <m:r>
                          <a:rPr lang="en-GB" sz="1400" i="1">
                            <a:latin typeface="Cambria Math"/>
                          </a:rPr>
                          <m:t> 4 </m:t>
                        </m:r>
                        <m:r>
                          <a:rPr lang="en-GB" sz="1400" i="1">
                            <a:latin typeface="Cambria Math"/>
                          </a:rPr>
                          <m:t>𝑟𝑒𝑙𝑒𝑎𝑠𝑒</m:t>
                        </m:r>
                      </m:sub>
                    </m:sSub>
                  </m:oMath>
                </a14:m>
                <a:r>
                  <a:rPr lang="en-GB" sz="1400" dirty="0" smtClean="0">
                    <a:latin typeface="Calibri" pitchFamily="34" charset="0"/>
                    <a:cs typeface="Calibri" pitchFamily="34" charset="0"/>
                  </a:rPr>
                  <a:t>)	</a:t>
                </a:r>
                <a:r>
                  <a:rPr lang="en-GB" sz="1400" dirty="0">
                    <a:latin typeface="Calibri" pitchFamily="34" charset="0"/>
                    <a:cs typeface="Calibri" pitchFamily="34" charset="0"/>
                  </a:rPr>
                  <a:t>Emission rate of the biogas plant </a:t>
                </a:r>
                <a:r>
                  <a:rPr lang="en-GB" sz="1400" dirty="0" smtClean="0">
                    <a:latin typeface="Calibri" pitchFamily="34" charset="0"/>
                    <a:cs typeface="Calibri" pitchFamily="34" charset="0"/>
                  </a:rPr>
                  <a:t>(and </a:t>
                </a:r>
                <a:r>
                  <a:rPr lang="en-GB" sz="1400" dirty="0">
                    <a:latin typeface="Calibri" pitchFamily="34" charset="0"/>
                    <a:cs typeface="Calibri" pitchFamily="34" charset="0"/>
                  </a:rPr>
                  <a:t>the synthetic CH4 </a:t>
                </a:r>
                <a:r>
                  <a:rPr lang="en-GB" sz="1400" dirty="0" smtClean="0">
                    <a:latin typeface="Calibri" pitchFamily="34" charset="0"/>
                    <a:cs typeface="Calibri" pitchFamily="34" charset="0"/>
                  </a:rPr>
                  <a:t>release) </a:t>
                </a:r>
                <a:r>
                  <a:rPr lang="en-GB" sz="1400" dirty="0">
                    <a:latin typeface="Calibri" pitchFamily="34" charset="0"/>
                    <a:cs typeface="Calibri" pitchFamily="34" charset="0"/>
                  </a:rPr>
                  <a:t>[g/s]</a:t>
                </a:r>
                <a:endParaRPr lang="de-DE" sz="1400" dirty="0">
                  <a:latin typeface="Calibri" pitchFamily="34" charset="0"/>
                  <a:cs typeface="Calibri" pitchFamily="34" charset="0"/>
                </a:endParaRPr>
              </a:p>
              <a:p>
                <a:pPr>
                  <a:tabLst>
                    <a:tab pos="269557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sz="1400" i="1">
                            <a:latin typeface="Cambria Math"/>
                          </a:rPr>
                          <m:t>𝑢𝑛𝑖𝑡</m:t>
                        </m:r>
                        <m:r>
                          <a:rPr lang="en-GB" sz="1400" i="1">
                            <a:latin typeface="Cambria Math"/>
                          </a:rPr>
                          <m:t> </m:t>
                        </m:r>
                        <m:r>
                          <a:rPr lang="en-GB" sz="1400" i="1">
                            <a:latin typeface="Cambria Math"/>
                          </a:rPr>
                          <m:t>𝑒𝑚𝑖𝑠𝑠𝑖𝑜𝑛</m:t>
                        </m:r>
                        <m:r>
                          <a:rPr lang="en-GB" sz="1400" i="1">
                            <a:latin typeface="Cambria Math"/>
                          </a:rPr>
                          <m:t>, </m:t>
                        </m:r>
                        <m:r>
                          <a:rPr lang="en-GB" sz="1400" i="1">
                            <a:latin typeface="Cambria Math"/>
                          </a:rPr>
                          <m:t>𝑏𝑖𝑜𝑔𝑎𝑠</m:t>
                        </m:r>
                        <m:r>
                          <a:rPr lang="en-GB" sz="1400" i="1">
                            <a:latin typeface="Cambria Math"/>
                          </a:rPr>
                          <m:t> </m:t>
                        </m:r>
                        <m:r>
                          <a:rPr lang="en-GB" sz="1400" i="1">
                            <a:latin typeface="Cambria Math"/>
                          </a:rPr>
                          <m:t>𝑝𝑙𝑎𝑛𝑡</m:t>
                        </m:r>
                      </m:sub>
                    </m:sSub>
                  </m:oMath>
                </a14:m>
                <a:r>
                  <a:rPr lang="en-GB" sz="1400" dirty="0">
                    <a:latin typeface="Calibri" pitchFamily="34" charset="0"/>
                    <a:cs typeface="Calibri" pitchFamily="34" charset="0"/>
                  </a:rPr>
                  <a:t>	</a:t>
                </a:r>
                <a:r>
                  <a:rPr lang="en-GB" sz="1400" dirty="0" smtClean="0">
                    <a:latin typeface="Calibri" pitchFamily="34" charset="0"/>
                    <a:cs typeface="Calibri" pitchFamily="34" charset="0"/>
                  </a:rPr>
                  <a:t>Unit </a:t>
                </a:r>
                <a:r>
                  <a:rPr lang="en-GB" sz="1400" dirty="0">
                    <a:latin typeface="Calibri" pitchFamily="34" charset="0"/>
                    <a:cs typeface="Calibri" pitchFamily="34" charset="0"/>
                  </a:rPr>
                  <a:t>emission rate biogas plant [g/s] (= 1 g/s)</a:t>
                </a:r>
                <a:endParaRPr lang="de-DE" sz="1400" dirty="0">
                  <a:latin typeface="Calibri" pitchFamily="34" charset="0"/>
                  <a:cs typeface="Calibri" pitchFamily="34" charset="0"/>
                </a:endParaRPr>
              </a:p>
              <a:p>
                <a:pPr>
                  <a:tabLst>
                    <a:tab pos="269557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1400" i="1">
                            <a:latin typeface="Cambria Math"/>
                          </a:rPr>
                          <m:t>𝑙𝑎𝑠𝑒𝑟</m:t>
                        </m:r>
                        <m:r>
                          <a:rPr lang="en-GB" sz="1400" i="1">
                            <a:latin typeface="Cambria Math"/>
                          </a:rPr>
                          <m:t> </m:t>
                        </m:r>
                        <m:r>
                          <a:rPr lang="en-GB" sz="1400" i="1">
                            <a:latin typeface="Cambria Math"/>
                          </a:rPr>
                          <m:t>𝑚𝑒𝑎𝑠𝑢𝑟𝑒𝑚𝑒𝑛𝑡𝑠</m:t>
                        </m:r>
                      </m:sub>
                    </m:sSub>
                  </m:oMath>
                </a14:m>
                <a:r>
                  <a:rPr lang="en-GB" sz="1400" dirty="0" smtClean="0">
                    <a:latin typeface="Calibri" pitchFamily="34" charset="0"/>
                    <a:cs typeface="Calibri" pitchFamily="34" charset="0"/>
                  </a:rPr>
                  <a:t>	Measured </a:t>
                </a:r>
                <a:r>
                  <a:rPr lang="en-GB" sz="1400" dirty="0">
                    <a:latin typeface="Calibri" pitchFamily="34" charset="0"/>
                    <a:cs typeface="Calibri" pitchFamily="34" charset="0"/>
                  </a:rPr>
                  <a:t>methane concentration [g/m³]</a:t>
                </a:r>
                <a:endParaRPr lang="de-DE" sz="1400" dirty="0">
                  <a:latin typeface="Calibri" pitchFamily="34" charset="0"/>
                  <a:cs typeface="Calibri" pitchFamily="34" charset="0"/>
                </a:endParaRPr>
              </a:p>
              <a:p>
                <a:pPr>
                  <a:tabLst>
                    <a:tab pos="269557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1400" i="1">
                            <a:latin typeface="Cambria Math"/>
                          </a:rPr>
                          <m:t>𝐵𝐺</m:t>
                        </m:r>
                      </m:sub>
                    </m:sSub>
                  </m:oMath>
                </a14:m>
                <a:r>
                  <a:rPr lang="en-GB" sz="1400" dirty="0" smtClean="0">
                    <a:latin typeface="Calibri" pitchFamily="34" charset="0"/>
                    <a:cs typeface="Calibri" pitchFamily="34" charset="0"/>
                  </a:rPr>
                  <a:t>	Measured </a:t>
                </a:r>
                <a:r>
                  <a:rPr lang="en-GB" sz="1400" dirty="0">
                    <a:latin typeface="Calibri" pitchFamily="34" charset="0"/>
                    <a:cs typeface="Calibri" pitchFamily="34" charset="0"/>
                  </a:rPr>
                  <a:t>methane background concentration [g/m³]</a:t>
                </a:r>
                <a:endParaRPr lang="de-DE" sz="1400" dirty="0">
                  <a:latin typeface="Calibri" pitchFamily="34" charset="0"/>
                  <a:cs typeface="Calibri" pitchFamily="34" charset="0"/>
                </a:endParaRPr>
              </a:p>
              <a:p>
                <a:pPr>
                  <a:tabLst>
                    <a:tab pos="269557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1400" i="1">
                            <a:latin typeface="Cambria Math"/>
                          </a:rPr>
                          <m:t>𝐶𝐻</m:t>
                        </m:r>
                        <m:r>
                          <a:rPr lang="en-GB" sz="1400" i="1">
                            <a:latin typeface="Cambria Math"/>
                          </a:rPr>
                          <m:t>4, </m:t>
                        </m:r>
                        <m:r>
                          <a:rPr lang="en-GB" sz="1400" i="1">
                            <a:latin typeface="Cambria Math"/>
                          </a:rPr>
                          <m:t>𝑠𝑖𝑚𝑢𝑙𝑎𝑡𝑒𝑑</m:t>
                        </m:r>
                      </m:sub>
                    </m:sSub>
                  </m:oMath>
                </a14:m>
                <a:r>
                  <a:rPr lang="en-GB" sz="1400" dirty="0">
                    <a:latin typeface="Calibri" pitchFamily="34" charset="0"/>
                    <a:cs typeface="Calibri" pitchFamily="34" charset="0"/>
                  </a:rPr>
                  <a:t>	</a:t>
                </a:r>
                <a:r>
                  <a:rPr lang="en-GB" sz="1400" dirty="0" smtClean="0">
                    <a:latin typeface="Calibri" pitchFamily="34" charset="0"/>
                    <a:cs typeface="Calibri" pitchFamily="34" charset="0"/>
                  </a:rPr>
                  <a:t>Simulated </a:t>
                </a:r>
                <a:r>
                  <a:rPr lang="en-GB" sz="1400" dirty="0">
                    <a:latin typeface="Calibri" pitchFamily="34" charset="0"/>
                    <a:cs typeface="Calibri" pitchFamily="34" charset="0"/>
                  </a:rPr>
                  <a:t>methane concentration for the unit </a:t>
                </a:r>
                <a:r>
                  <a:rPr lang="en-GB" sz="1400" dirty="0" smtClean="0">
                    <a:latin typeface="Calibri" pitchFamily="34" charset="0"/>
                    <a:cs typeface="Calibri" pitchFamily="34" charset="0"/>
                  </a:rPr>
                  <a:t>emission</a:t>
                </a:r>
              </a:p>
              <a:p>
                <a:endParaRPr lang="en-GB" sz="1400" dirty="0">
                  <a:latin typeface="Calibri" pitchFamily="34" charset="0"/>
                  <a:cs typeface="Calibri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GB" sz="1400" dirty="0">
                    <a:latin typeface="Calibri" pitchFamily="34" charset="0"/>
                    <a:cs typeface="Calibri" pitchFamily="34" charset="0"/>
                  </a:rPr>
                  <a:t>The calculated time series of the emission rate is now separated in “gas-on” and “gas-off” </a:t>
                </a:r>
                <a:r>
                  <a:rPr lang="en-GB" sz="1400" dirty="0" smtClean="0">
                    <a:latin typeface="Calibri" pitchFamily="34" charset="0"/>
                    <a:cs typeface="Calibri" pitchFamily="34" charset="0"/>
                  </a:rPr>
                  <a:t>phases:</a:t>
                </a:r>
              </a:p>
              <a:p>
                <a:pPr marL="1085850" lvl="1" indent="-342900">
                  <a:buFont typeface="Courier New" pitchFamily="49" charset="0"/>
                  <a:buChar char="o"/>
                </a:pPr>
                <a:r>
                  <a:rPr lang="en-US" sz="1400" dirty="0" smtClean="0">
                    <a:latin typeface="Calibri" pitchFamily="34" charset="0"/>
                    <a:cs typeface="Calibri" pitchFamily="34" charset="0"/>
                  </a:rPr>
                  <a:t>“gas-on</a:t>
                </a:r>
                <a:r>
                  <a:rPr lang="en-US" sz="1400" dirty="0">
                    <a:latin typeface="Calibri" pitchFamily="34" charset="0"/>
                    <a:cs typeface="Calibri" pitchFamily="34" charset="0"/>
                  </a:rPr>
                  <a:t>” </a:t>
                </a:r>
                <a:r>
                  <a:rPr lang="en-US" sz="1400" dirty="0" smtClean="0">
                    <a:latin typeface="Calibri" pitchFamily="34" charset="0"/>
                    <a:cs typeface="Calibri" pitchFamily="34" charset="0"/>
                  </a:rPr>
                  <a:t>……………………emission </a:t>
                </a:r>
                <a:r>
                  <a:rPr lang="en-US" sz="1400" dirty="0">
                    <a:latin typeface="Calibri" pitchFamily="34" charset="0"/>
                    <a:cs typeface="Calibri" pitchFamily="34" charset="0"/>
                  </a:rPr>
                  <a:t>from plant + synthetic release CH4 (4 kg/h</a:t>
                </a:r>
                <a:r>
                  <a:rPr lang="en-US" sz="1400" dirty="0" smtClean="0">
                    <a:latin typeface="Calibri" pitchFamily="34" charset="0"/>
                    <a:cs typeface="Calibri" pitchFamily="34" charset="0"/>
                  </a:rPr>
                  <a:t>)</a:t>
                </a:r>
                <a:endParaRPr lang="en-US" sz="1400" dirty="0">
                  <a:latin typeface="Calibri" pitchFamily="34" charset="0"/>
                  <a:cs typeface="Calibri" pitchFamily="34" charset="0"/>
                </a:endParaRPr>
              </a:p>
              <a:p>
                <a:pPr marL="1085850" lvl="1" indent="-342900">
                  <a:buFont typeface="Courier New" pitchFamily="49" charset="0"/>
                  <a:buChar char="o"/>
                </a:pPr>
                <a:r>
                  <a:rPr lang="en-US" sz="1400" dirty="0">
                    <a:latin typeface="Calibri" pitchFamily="34" charset="0"/>
                    <a:cs typeface="Calibri" pitchFamily="34" charset="0"/>
                  </a:rPr>
                  <a:t>“gas-off” </a:t>
                </a:r>
                <a:r>
                  <a:rPr lang="en-US" sz="1400" dirty="0" smtClean="0">
                    <a:latin typeface="Calibri" pitchFamily="34" charset="0"/>
                    <a:cs typeface="Calibri" pitchFamily="34" charset="0"/>
                  </a:rPr>
                  <a:t>…………………..biogas plant </a:t>
                </a:r>
                <a:r>
                  <a:rPr lang="en-US" sz="1400" dirty="0">
                    <a:latin typeface="Calibri" pitchFamily="34" charset="0"/>
                    <a:cs typeface="Calibri" pitchFamily="34" charset="0"/>
                  </a:rPr>
                  <a:t>emissions </a:t>
                </a:r>
                <a:r>
                  <a:rPr lang="en-US" sz="1400" dirty="0" smtClean="0">
                    <a:latin typeface="Calibri" pitchFamily="34" charset="0"/>
                    <a:cs typeface="Calibri" pitchFamily="34" charset="0"/>
                  </a:rPr>
                  <a:t>only</a:t>
                </a:r>
                <a:r>
                  <a:rPr lang="en-GB" sz="1100" dirty="0" smtClean="0">
                    <a:latin typeface="Calibri" pitchFamily="34" charset="0"/>
                    <a:cs typeface="Calibri" pitchFamily="34" charset="0"/>
                  </a:rPr>
                  <a:t/>
                </a:r>
                <a:br>
                  <a:rPr lang="en-GB" sz="1100" dirty="0" smtClean="0">
                    <a:latin typeface="Calibri" pitchFamily="34" charset="0"/>
                    <a:cs typeface="Calibri" pitchFamily="34" charset="0"/>
                  </a:rPr>
                </a:br>
                <a:endParaRPr lang="de-DE" sz="11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800" y="1191600"/>
                <a:ext cx="8485656" cy="5117720"/>
              </a:xfrm>
              <a:blipFill rotWithShape="1">
                <a:blip r:embed="rId2"/>
                <a:stretch>
                  <a:fillRect l="-72" t="-11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FADB-0602-4EE9-9DC4-136AD4C65B6B}" type="datetime1">
              <a:rPr lang="de-DE" smtClean="0"/>
              <a:pPr/>
              <a:t>18.09.2017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926B1129-68A9-45EB-A8FC-F0EB4D55ADFA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877272"/>
            <a:ext cx="2539683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9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Measurement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set-up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domain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FADB-0602-4EE9-9DC4-136AD4C65B6B}" type="datetime1">
              <a:rPr lang="de-DE" smtClean="0"/>
              <a:pPr/>
              <a:t>18.09.2017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926B1129-68A9-45EB-A8FC-F0EB4D55ADFA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5652120" y="2420888"/>
            <a:ext cx="3419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Calibri" pitchFamily="34" charset="0"/>
                <a:cs typeface="Calibri" pitchFamily="34" charset="0"/>
              </a:rPr>
              <a:t>LASAT Domain (630 x 700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) </a:t>
            </a:r>
            <a:r>
              <a:rPr lang="en-GB" dirty="0">
                <a:latin typeface="Calibri" pitchFamily="34" charset="0"/>
                <a:cs typeface="Calibri" pitchFamily="34" charset="0"/>
              </a:rPr>
              <a:t>with synthetic methane release point source (white circle), the background measurement path (yellow straight), the laser paths (red straights) and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USA locations (white stars). </a:t>
            </a:r>
            <a:r>
              <a:rPr lang="en-GB" dirty="0">
                <a:latin typeface="Calibri" pitchFamily="34" charset="0"/>
                <a:cs typeface="Calibri" pitchFamily="34" charset="0"/>
              </a:rPr>
              <a:t>(Google Earth)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460"/>
            <a:ext cx="5428310" cy="575771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214" y="4869160"/>
            <a:ext cx="2539683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6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Wind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direction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wind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speed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FADB-0602-4EE9-9DC4-136AD4C65B6B}" type="datetime1">
              <a:rPr lang="de-DE" smtClean="0"/>
              <a:pPr/>
              <a:t>18.09.2017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926B1129-68A9-45EB-A8FC-F0EB4D55ADFA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1224878"/>
            <a:ext cx="2876550" cy="313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272447"/>
            <a:ext cx="2876550" cy="30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hteck 8"/>
          <p:cNvSpPr/>
          <p:nvPr/>
        </p:nvSpPr>
        <p:spPr>
          <a:xfrm>
            <a:off x="1043608" y="4509120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alibri" pitchFamily="34" charset="0"/>
                <a:ea typeface="Times New Roman"/>
                <a:cs typeface="Calibri" pitchFamily="34" charset="0"/>
              </a:rPr>
              <a:t>3 different measurement heights: </a:t>
            </a:r>
          </a:p>
          <a:p>
            <a:endParaRPr lang="en-GB" dirty="0" smtClean="0"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 smtClean="0">
                <a:latin typeface="Calibri" pitchFamily="34" charset="0"/>
                <a:ea typeface="Times New Roman"/>
                <a:cs typeface="Calibri" pitchFamily="34" charset="0"/>
              </a:rPr>
              <a:t>USA 1 at 2.6 m; windward side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 smtClean="0">
                <a:latin typeface="Calibri" pitchFamily="34" charset="0"/>
                <a:ea typeface="Times New Roman"/>
                <a:cs typeface="Calibri" pitchFamily="34" charset="0"/>
              </a:rPr>
              <a:t>USA 2 at 4.6 m; leeward side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 smtClean="0">
                <a:latin typeface="Calibri" pitchFamily="34" charset="0"/>
                <a:ea typeface="Times New Roman"/>
                <a:cs typeface="Calibri" pitchFamily="34" charset="0"/>
              </a:rPr>
              <a:t>USA 3 at 5 m; probably influenced by a tree row and a fence</a:t>
            </a:r>
          </a:p>
          <a:p>
            <a:endParaRPr lang="en-GB" dirty="0" smtClean="0">
              <a:latin typeface="Calibri" pitchFamily="34" charset="0"/>
              <a:ea typeface="Times New Roman"/>
              <a:cs typeface="Calibri" pitchFamily="34" charset="0"/>
            </a:endParaRPr>
          </a:p>
          <a:p>
            <a:r>
              <a:rPr lang="en-GB" dirty="0" smtClean="0">
                <a:latin typeface="Calibri" pitchFamily="34" charset="0"/>
                <a:ea typeface="Times New Roman"/>
                <a:cs typeface="Calibri" pitchFamily="34" charset="0"/>
              </a:rPr>
              <a:t>USA 1 and USA 2 data is used as input to dispersion model 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622805"/>
            <a:ext cx="2539683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Atmospheric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stability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FADB-0602-4EE9-9DC4-136AD4C65B6B}" type="datetime1">
              <a:rPr lang="de-DE" smtClean="0"/>
              <a:pPr/>
              <a:t>18.09.2017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926B1129-68A9-45EB-A8FC-F0EB4D55ADFA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485295"/>
            <a:ext cx="2876550" cy="2989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1736723"/>
            <a:ext cx="3149600" cy="229061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/>
          <p:cNvSpPr txBox="1"/>
          <p:nvPr/>
        </p:nvSpPr>
        <p:spPr>
          <a:xfrm>
            <a:off x="1115616" y="4797152"/>
            <a:ext cx="6294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dirty="0" err="1" smtClean="0">
                <a:latin typeface="Calibri" pitchFamily="34" charset="0"/>
                <a:cs typeface="Calibri" pitchFamily="34" charset="0"/>
              </a:rPr>
              <a:t>Largest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variation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in MOS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for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USA 3 (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vicinity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trees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fence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)</a:t>
            </a:r>
            <a:endParaRPr lang="de-DE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dirty="0" smtClean="0">
                <a:latin typeface="Calibri" pitchFamily="34" charset="0"/>
                <a:cs typeface="Calibri" pitchFamily="34" charset="0"/>
              </a:rPr>
              <a:t>Neutral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conditions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are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prevalent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dirty="0" err="1" smtClean="0">
                <a:latin typeface="Calibri" pitchFamily="34" charset="0"/>
                <a:cs typeface="Calibri" pitchFamily="34" charset="0"/>
              </a:rPr>
              <a:t>Mean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value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MOL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chosen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as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input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to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dispersion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model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877272"/>
            <a:ext cx="2539683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6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deviations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wind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components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FADB-0602-4EE9-9DC4-136AD4C65B6B}" type="datetime1">
              <a:rPr lang="de-DE" smtClean="0"/>
              <a:pPr/>
              <a:t>18.09.2017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926B1129-68A9-45EB-A8FC-F0EB4D55ADFA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442691"/>
            <a:ext cx="2244545" cy="237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1442691"/>
            <a:ext cx="2244545" cy="237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1453819"/>
            <a:ext cx="2244545" cy="23735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>
          <a:xfrm>
            <a:off x="827585" y="4149080"/>
            <a:ext cx="71410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Sigma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U and Sigma V show similar values. 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Larger differences for Sigma W: USA 1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blue, windward)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measured the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lowest, USA 3 (trees and fence)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highest values.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Leeward Sigma W (USA 2) larger than windward Sigma W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model simulations,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averages of Sigma U and Sigma V, but Sigma W from USA 1 and USA 2 only were used.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969111"/>
            <a:ext cx="2539683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Laser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measurements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methane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concentrations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FADB-0602-4EE9-9DC4-136AD4C65B6B}" type="datetime1">
              <a:rPr lang="de-DE" smtClean="0"/>
              <a:pPr/>
              <a:t>18.09.2017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926B1129-68A9-45EB-A8FC-F0EB4D55ADFA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198128"/>
            <a:ext cx="5810250" cy="40358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/>
          <p:cNvSpPr/>
          <p:nvPr/>
        </p:nvSpPr>
        <p:spPr>
          <a:xfrm>
            <a:off x="1115616" y="5235352"/>
            <a:ext cx="6178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In the “gas-on </a:t>
            </a:r>
            <a:r>
              <a:rPr lang="en-GB" dirty="0">
                <a:latin typeface="Calibri" pitchFamily="34" charset="0"/>
                <a:cs typeface="Calibri" pitchFamily="34" charset="0"/>
              </a:rPr>
              <a:t>phase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”, </a:t>
            </a:r>
            <a:r>
              <a:rPr lang="en-GB" dirty="0">
                <a:latin typeface="Calibri" pitchFamily="34" charset="0"/>
                <a:cs typeface="Calibri" pitchFamily="34" charset="0"/>
              </a:rPr>
              <a:t>the measured methane concentrations from the lasers increase. In the “gas-off phase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”, </a:t>
            </a:r>
            <a:r>
              <a:rPr lang="en-GB" dirty="0">
                <a:latin typeface="Calibri" pitchFamily="34" charset="0"/>
                <a:cs typeface="Calibri" pitchFamily="34" charset="0"/>
              </a:rPr>
              <a:t>the methane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concentrations decrease, </a:t>
            </a:r>
            <a:r>
              <a:rPr lang="en-GB" dirty="0">
                <a:latin typeface="Calibri" pitchFamily="34" charset="0"/>
                <a:cs typeface="Calibri" pitchFamily="34" charset="0"/>
              </a:rPr>
              <a:t>as expected.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Laser 2 shows less reduction </a:t>
            </a:r>
            <a:r>
              <a:rPr lang="en-GB" dirty="0">
                <a:latin typeface="Calibri" pitchFamily="34" charset="0"/>
                <a:cs typeface="Calibri" pitchFamily="34" charset="0"/>
              </a:rPr>
              <a:t>in the gas-off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phase than the </a:t>
            </a:r>
            <a:r>
              <a:rPr lang="en-GB" dirty="0">
                <a:latin typeface="Calibri" pitchFamily="34" charset="0"/>
                <a:cs typeface="Calibri" pitchFamily="34" charset="0"/>
              </a:rPr>
              <a:t>other lasers. 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578" y="3861048"/>
            <a:ext cx="2539683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7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ZAMG">
      <a:dk1>
        <a:srgbClr val="3C3C3C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AMG">
      <a:majorFont>
        <a:latin typeface="Unit Offc Light"/>
        <a:ea typeface=""/>
        <a:cs typeface=""/>
      </a:majorFont>
      <a:minorFont>
        <a:latin typeface="Unit Offc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1086</Words>
  <Application>Microsoft Office PowerPoint</Application>
  <PresentationFormat>Bildschirmpräsentation (4:3)</PresentationFormat>
  <Paragraphs>124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</vt:lpstr>
      <vt:lpstr>Fugitive methane emissions from biogas plants – results of a field experiment</vt:lpstr>
      <vt:lpstr>Overall aim of the investigation</vt:lpstr>
      <vt:lpstr>Outline</vt:lpstr>
      <vt:lpstr>Synthetic methane release experiment</vt:lpstr>
      <vt:lpstr>Measurement set-up and model domain</vt:lpstr>
      <vt:lpstr>Wind direction and wind speed</vt:lpstr>
      <vt:lpstr>Atmospheric stability</vt:lpstr>
      <vt:lpstr>Standard deviations of wind components</vt:lpstr>
      <vt:lpstr>Laser measurements of methane concentrations</vt:lpstr>
      <vt:lpstr>Steps to calculate emission rates</vt:lpstr>
      <vt:lpstr>Methane plume of the synthetic release</vt:lpstr>
      <vt:lpstr>Methane plume of the area source (whole biogas plant)</vt:lpstr>
      <vt:lpstr>Summary of results („gas-on,  gas-off“)</vt:lpstr>
      <vt:lpstr>Interpretation and conclusions</vt:lpstr>
      <vt:lpstr>PowerPoint-Präsentation</vt:lpstr>
    </vt:vector>
  </TitlesOfParts>
  <Company>ZAMG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Fürst</dc:creator>
  <cp:lastModifiedBy>Piringer Martin</cp:lastModifiedBy>
  <cp:revision>271</cp:revision>
  <dcterms:created xsi:type="dcterms:W3CDTF">2013-02-19T14:20:09Z</dcterms:created>
  <dcterms:modified xsi:type="dcterms:W3CDTF">2017-09-18T08:57:41Z</dcterms:modified>
</cp:coreProperties>
</file>