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  <p:sldMasterId id="2147489233" r:id="rId2"/>
  </p:sldMasterIdLst>
  <p:notesMasterIdLst>
    <p:notesMasterId r:id="rId39"/>
  </p:notesMasterIdLst>
  <p:handoutMasterIdLst>
    <p:handoutMasterId r:id="rId40"/>
  </p:handoutMasterIdLst>
  <p:sldIdLst>
    <p:sldId id="325" r:id="rId3"/>
    <p:sldId id="356" r:id="rId4"/>
    <p:sldId id="363" r:id="rId5"/>
    <p:sldId id="364" r:id="rId6"/>
    <p:sldId id="366" r:id="rId7"/>
    <p:sldId id="362" r:id="rId8"/>
    <p:sldId id="400" r:id="rId9"/>
    <p:sldId id="368" r:id="rId10"/>
    <p:sldId id="369" r:id="rId11"/>
    <p:sldId id="370" r:id="rId12"/>
    <p:sldId id="389" r:id="rId13"/>
    <p:sldId id="401" r:id="rId14"/>
    <p:sldId id="371" r:id="rId15"/>
    <p:sldId id="372" r:id="rId16"/>
    <p:sldId id="377" r:id="rId17"/>
    <p:sldId id="378" r:id="rId18"/>
    <p:sldId id="373" r:id="rId19"/>
    <p:sldId id="379" r:id="rId20"/>
    <p:sldId id="375" r:id="rId21"/>
    <p:sldId id="380" r:id="rId22"/>
    <p:sldId id="386" r:id="rId23"/>
    <p:sldId id="385" r:id="rId24"/>
    <p:sldId id="387" r:id="rId25"/>
    <p:sldId id="388" r:id="rId26"/>
    <p:sldId id="394" r:id="rId27"/>
    <p:sldId id="402" r:id="rId28"/>
    <p:sldId id="381" r:id="rId29"/>
    <p:sldId id="382" r:id="rId30"/>
    <p:sldId id="384" r:id="rId31"/>
    <p:sldId id="395" r:id="rId32"/>
    <p:sldId id="396" r:id="rId33"/>
    <p:sldId id="390" r:id="rId34"/>
    <p:sldId id="399" r:id="rId35"/>
    <p:sldId id="403" r:id="rId36"/>
    <p:sldId id="365" r:id="rId37"/>
    <p:sldId id="397" r:id="rId38"/>
  </p:sldIdLst>
  <p:sldSz cx="9899650" cy="6858000"/>
  <p:notesSz cx="6799263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3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63B9E9"/>
    <a:srgbClr val="58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1" autoAdjust="0"/>
    <p:restoredTop sz="86386" autoAdjust="0"/>
  </p:normalViewPr>
  <p:slideViewPr>
    <p:cSldViewPr snapToGrid="0">
      <p:cViewPr varScale="1">
        <p:scale>
          <a:sx n="70" d="100"/>
          <a:sy n="70" d="100"/>
        </p:scale>
        <p:origin x="84" y="258"/>
      </p:cViewPr>
      <p:guideLst>
        <p:guide orient="horz" pos="346"/>
        <p:guide pos="396"/>
      </p:guideLst>
    </p:cSldViewPr>
  </p:slideViewPr>
  <p:outlineViewPr>
    <p:cViewPr>
      <p:scale>
        <a:sx n="33" d="100"/>
        <a:sy n="33" d="100"/>
      </p:scale>
      <p:origin x="0" y="-23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86"/>
    </p:cViewPr>
  </p:sorterViewPr>
  <p:notesViewPr>
    <p:cSldViewPr snapToGrid="0">
      <p:cViewPr varScale="1">
        <p:scale>
          <a:sx n="105" d="100"/>
          <a:sy n="105" d="100"/>
        </p:scale>
        <p:origin x="32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8" y="0"/>
            <a:ext cx="2947088" cy="497047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9743F7-6922-412B-A476-864A11691457}" type="datetimeFigureOut">
              <a:rPr lang="fi-FI"/>
              <a:pPr>
                <a:defRPr/>
              </a:pPr>
              <a:t>15.9.2017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8" y="9432766"/>
            <a:ext cx="2947088" cy="497047"/>
          </a:xfrm>
          <a:prstGeom prst="rect">
            <a:avLst/>
          </a:prstGeom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08C7A0-9C51-41AB-861F-013C159C2A6D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3227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8" y="0"/>
            <a:ext cx="2947088" cy="497047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6C32C-DC12-47B9-B7AC-9FD8E03635C5}" type="datetimeFigureOut">
              <a:rPr lang="fi-FI"/>
              <a:pPr>
                <a:defRPr/>
              </a:pPr>
              <a:t>15.9.2017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71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0" y="4778316"/>
            <a:ext cx="5440046" cy="390967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8" y="9432766"/>
            <a:ext cx="2947088" cy="497047"/>
          </a:xfrm>
          <a:prstGeom prst="rect">
            <a:avLst/>
          </a:prstGeom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2D5F37-79CC-49A3-99BB-19E5166FBB8F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28420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5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 smtClean="0"/>
              <a:t>Also</a:t>
            </a:r>
            <a:r>
              <a:rPr lang="fi-FI" baseline="0" smtClean="0"/>
              <a:t> </a:t>
            </a:r>
            <a:r>
              <a:rPr lang="fi-FI" baseline="0" err="1" smtClean="0"/>
              <a:t>important</a:t>
            </a:r>
            <a:r>
              <a:rPr lang="fi-FI" baseline="0" smtClean="0"/>
              <a:t>: </a:t>
            </a:r>
            <a:r>
              <a:rPr lang="fi-FI" baseline="0" err="1" smtClean="0"/>
              <a:t>albedo</a:t>
            </a:r>
            <a:r>
              <a:rPr lang="fi-FI" baseline="0" smtClean="0"/>
              <a:t> of </a:t>
            </a:r>
            <a:r>
              <a:rPr lang="fi-FI" baseline="0" err="1" smtClean="0"/>
              <a:t>forests</a:t>
            </a:r>
            <a:r>
              <a:rPr lang="fi-FI" baseline="0" smtClean="0"/>
              <a:t> in </a:t>
            </a:r>
            <a:r>
              <a:rPr lang="fi-FI" baseline="0" err="1" smtClean="0"/>
              <a:t>the</a:t>
            </a:r>
            <a:r>
              <a:rPr lang="fi-FI" baseline="0" smtClean="0"/>
              <a:t> </a:t>
            </a:r>
            <a:r>
              <a:rPr lang="fi-FI" baseline="0" err="1" smtClean="0"/>
              <a:t>presence</a:t>
            </a:r>
            <a:r>
              <a:rPr lang="fi-FI" baseline="0" smtClean="0"/>
              <a:t> of </a:t>
            </a:r>
            <a:r>
              <a:rPr lang="fi-FI" baseline="0" err="1" smtClean="0"/>
              <a:t>snow</a:t>
            </a:r>
            <a:r>
              <a:rPr lang="fi-FI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11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0582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12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3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13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97266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en-US" smtClean="0"/>
              <a:t>CKD</a:t>
            </a:r>
            <a:r>
              <a:rPr lang="fi-FI" altLang="en-US" baseline="0" smtClean="0"/>
              <a:t> introduced in </a:t>
            </a:r>
            <a:r>
              <a:rPr lang="fi-FI" altLang="en-US" smtClean="0"/>
              <a:t>Lacis</a:t>
            </a:r>
            <a:r>
              <a:rPr lang="fi-FI" altLang="en-US" baseline="0" smtClean="0"/>
              <a:t> et al. (1979) (some conference paper) , see Fu &amp; Liou, JAS 1992, p. 2139</a:t>
            </a: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14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78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15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13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16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39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en-US" smtClean="0"/>
              <a:t>This</a:t>
            </a:r>
            <a:r>
              <a:rPr lang="fi-FI" altLang="en-US" baseline="0" smtClean="0"/>
              <a:t> figure is not directly from the QJRMS paper, but computed from the same data.</a:t>
            </a: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17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2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18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2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19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00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20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3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819200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en-US" smtClean="0"/>
              <a:t>The</a:t>
            </a:r>
            <a:r>
              <a:rPr lang="fi-FI" altLang="en-US" baseline="0" smtClean="0"/>
              <a:t> figure is from </a:t>
            </a:r>
            <a:r>
              <a:rPr lang="fi-FI" altLang="en-US" smtClean="0"/>
              <a:t>Hogan et al.</a:t>
            </a:r>
            <a:r>
              <a:rPr lang="fi-FI" altLang="en-US" baseline="0" smtClean="0"/>
              <a:t> (JGR 2016), see next slide. The numerical values in the table</a:t>
            </a:r>
          </a:p>
          <a:p>
            <a:r>
              <a:rPr lang="fi-FI" altLang="en-US" baseline="0" smtClean="0"/>
              <a:t>have been picked from the ECRAD report (</a:t>
            </a:r>
            <a:r>
              <a:rPr lang="fi-FI" altLang="en-US" baseline="0" err="1" smtClean="0"/>
              <a:t>Hogan</a:t>
            </a:r>
            <a:r>
              <a:rPr lang="fi-FI" altLang="en-US" baseline="0" smtClean="0"/>
              <a:t> &amp; </a:t>
            </a:r>
            <a:r>
              <a:rPr lang="fi-FI" altLang="en-US" baseline="0" err="1" smtClean="0"/>
              <a:t>Bozzo</a:t>
            </a:r>
            <a:r>
              <a:rPr lang="fi-FI" altLang="en-US" baseline="0" smtClean="0"/>
              <a:t> 2016, ECMWF Tech. </a:t>
            </a:r>
            <a:r>
              <a:rPr lang="fi-FI" altLang="en-US" baseline="0" err="1" smtClean="0"/>
              <a:t>Memo</a:t>
            </a:r>
            <a:r>
              <a:rPr lang="fi-FI" altLang="en-US" baseline="0" smtClean="0"/>
              <a:t> 787). They</a:t>
            </a:r>
          </a:p>
          <a:p>
            <a:r>
              <a:rPr lang="fi-FI" altLang="en-US" baseline="0" smtClean="0"/>
              <a:t>are based on off-line radiation calculations for ERA-Interim data with SPARTACUS.</a:t>
            </a: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21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04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22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5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23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07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24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38447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25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247104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26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71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27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39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28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48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2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altLang="fi-FI" err="1" smtClean="0"/>
              <a:t>Especially</a:t>
            </a:r>
            <a:r>
              <a:rPr lang="fi-FI" altLang="fi-FI" smtClean="0"/>
              <a:t> for</a:t>
            </a:r>
            <a:r>
              <a:rPr lang="fi-FI" altLang="fi-FI" baseline="0" smtClean="0"/>
              <a:t> NWP, it is </a:t>
            </a:r>
            <a:r>
              <a:rPr lang="fi-FI" altLang="fi-FI" baseline="0" err="1" smtClean="0"/>
              <a:t>not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enough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that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the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modifications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are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physically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motivated</a:t>
            </a:r>
            <a:r>
              <a:rPr lang="fi-FI" altLang="fi-FI" baseline="0" smtClean="0"/>
              <a:t>. </a:t>
            </a:r>
            <a:r>
              <a:rPr lang="fi-FI" altLang="fi-FI" baseline="0" err="1" smtClean="0"/>
              <a:t>They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should</a:t>
            </a:r>
            <a:r>
              <a:rPr lang="fi-FI" altLang="fi-FI" baseline="0" smtClean="0"/>
              <a:t> not decrease </a:t>
            </a:r>
            <a:r>
              <a:rPr lang="fi-FI" altLang="fi-FI" baseline="0" err="1" smtClean="0"/>
              <a:t>the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forecast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scores</a:t>
            </a:r>
            <a:r>
              <a:rPr lang="fi-FI" altLang="fi-FI" baseline="0" smtClean="0"/>
              <a:t>, </a:t>
            </a:r>
            <a:r>
              <a:rPr lang="fi-FI" altLang="fi-FI" baseline="0" err="1" smtClean="0"/>
              <a:t>or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increase</a:t>
            </a:r>
            <a:r>
              <a:rPr lang="fi-FI" altLang="fi-FI" baseline="0" smtClean="0"/>
              <a:t> (</a:t>
            </a:r>
            <a:r>
              <a:rPr lang="fi-FI" altLang="fi-FI" baseline="0" err="1" smtClean="0"/>
              <a:t>much</a:t>
            </a:r>
            <a:r>
              <a:rPr lang="fi-FI" altLang="fi-FI" baseline="0" smtClean="0"/>
              <a:t>) </a:t>
            </a:r>
            <a:r>
              <a:rPr lang="fi-FI" altLang="fi-FI" baseline="0" err="1" smtClean="0"/>
              <a:t>the</a:t>
            </a:r>
            <a:r>
              <a:rPr lang="fi-FI" altLang="fi-FI" baseline="0" smtClean="0"/>
              <a:t> </a:t>
            </a:r>
            <a:r>
              <a:rPr lang="fi-FI" altLang="fi-FI" baseline="0" err="1" smtClean="0"/>
              <a:t>use</a:t>
            </a:r>
            <a:r>
              <a:rPr lang="fi-FI" altLang="fi-FI" baseline="0" smtClean="0"/>
              <a:t> of </a:t>
            </a:r>
            <a:r>
              <a:rPr lang="fi-FI" altLang="fi-FI" baseline="0" err="1" smtClean="0"/>
              <a:t>computer</a:t>
            </a:r>
            <a:r>
              <a:rPr lang="fi-FI" altLang="fi-FI" baseline="0" smtClean="0"/>
              <a:t> resources.</a:t>
            </a:r>
            <a:endParaRPr lang="fi-FI" altLang="fi-FI" smtClean="0"/>
          </a:p>
          <a:p>
            <a:endParaRPr lang="fi-FI" altLang="fi-FI" smtClean="0"/>
          </a:p>
        </p:txBody>
      </p:sp>
      <p:sp>
        <p:nvSpPr>
          <p:cNvPr id="462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A57F8-0B16-454B-BC82-28A9EFF1BC9C}" type="slidenum">
              <a:rPr lang="fi-FI" altLang="fi-FI" smtClean="0"/>
              <a:pPr/>
              <a:t>29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58403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30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86656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649198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31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33270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32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86461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33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783102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/>
          </a:p>
        </p:txBody>
      </p:sp>
      <p:sp>
        <p:nvSpPr>
          <p:cNvPr id="36352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5FB8A-040A-4402-A6CB-E81E834923AD}" type="slidenum">
              <a:rPr lang="fi-FI" altLang="fi-FI" smtClean="0">
                <a:solidFill>
                  <a:srgbClr val="000000"/>
                </a:solidFill>
              </a:rPr>
              <a:pPr/>
              <a:t>35</a:t>
            </a:fld>
            <a:endParaRPr lang="fi-FI" alt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9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36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 smtClean="0"/>
              <a:t>This</a:t>
            </a:r>
            <a:r>
              <a:rPr lang="fi-FI" baseline="0" smtClean="0"/>
              <a:t> is </a:t>
            </a:r>
            <a:r>
              <a:rPr lang="fi-FI" baseline="0" err="1" smtClean="0"/>
              <a:t>the</a:t>
            </a:r>
            <a:r>
              <a:rPr lang="fi-FI" baseline="0" smtClean="0"/>
              <a:t> </a:t>
            </a:r>
            <a:r>
              <a:rPr lang="fi-FI" baseline="0" err="1" smtClean="0"/>
              <a:t>scalar</a:t>
            </a:r>
            <a:r>
              <a:rPr lang="fi-FI" baseline="0" smtClean="0"/>
              <a:t> RTE, </a:t>
            </a:r>
            <a:r>
              <a:rPr lang="fi-FI" baseline="0" err="1" smtClean="0"/>
              <a:t>with</a:t>
            </a:r>
            <a:r>
              <a:rPr lang="fi-FI" baseline="0" smtClean="0"/>
              <a:t> no </a:t>
            </a:r>
            <a:r>
              <a:rPr lang="fi-FI" baseline="0" err="1" smtClean="0"/>
              <a:t>polarization</a:t>
            </a:r>
            <a:r>
              <a:rPr lang="fi-FI" baseline="0" smtClean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5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49372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6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7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5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8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6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8D615F-B59A-4291-9D34-FD061849D969}" type="slidenum">
              <a:rPr lang="fi-FI" altLang="en-US" smtClean="0">
                <a:latin typeface="Calibri" panose="020F0502020204030204" pitchFamily="34" charset="0"/>
              </a:rPr>
              <a:pPr/>
              <a:t>9</a:t>
            </a:fld>
            <a:endParaRPr lang="fi-FI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3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mtClean="0"/>
              <a:t>CAM5.1,</a:t>
            </a:r>
            <a:r>
              <a:rPr lang="fi-FI" baseline="0" smtClean="0"/>
              <a:t> </a:t>
            </a:r>
            <a:r>
              <a:rPr lang="fi-FI" baseline="0" err="1" smtClean="0"/>
              <a:t>atmosphere</a:t>
            </a:r>
            <a:r>
              <a:rPr lang="fi-FI" baseline="0" smtClean="0"/>
              <a:t> </a:t>
            </a:r>
            <a:r>
              <a:rPr lang="fi-FI" baseline="0" err="1" smtClean="0"/>
              <a:t>only</a:t>
            </a:r>
            <a:r>
              <a:rPr lang="fi-FI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D5F37-79CC-49A3-99BB-19E5166FBB8F}" type="slidenum">
              <a:rPr lang="fi-FI" altLang="en-US" smtClean="0"/>
              <a:pPr>
                <a:defRPr/>
              </a:pPr>
              <a:t>10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41358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899650" cy="6861175"/>
            <a:chOff x="0" y="0"/>
            <a:chExt cx="5760" cy="4322"/>
          </a:xfrm>
        </p:grpSpPr>
        <p:pic>
          <p:nvPicPr>
            <p:cNvPr id="5" name="Picture 3" descr="ppt_layout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8891" y="1502088"/>
            <a:ext cx="4903420" cy="2155825"/>
          </a:xfrm>
        </p:spPr>
        <p:txBody>
          <a:bodyPr wrap="square" anchor="ctr"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46859" y="3886200"/>
            <a:ext cx="4915451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576263" y="6624638"/>
            <a:ext cx="2309812" cy="173037"/>
          </a:xfrm>
        </p:spPr>
        <p:txBody>
          <a:bodyPr wrap="square"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A47053C4-C40B-4A41-8C44-EA22E67097FD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33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DA29BBB-7FB4-432C-81CC-8F63823F9AC8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D72F-B93E-429B-8CD7-2BDEF3C3A739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809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7246" y="1157288"/>
            <a:ext cx="2227421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82" y="1157288"/>
            <a:ext cx="651727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F5F0AD-FB07-494C-B7BD-AD5E3912722C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A755-F0A1-487F-8B47-D699FDE6EE40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9118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9" y="1157288"/>
            <a:ext cx="8909685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4987" y="1873250"/>
            <a:ext cx="437234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22" y="1873250"/>
            <a:ext cx="437234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4945F6-D4A0-48CE-9CA5-305ED8FB97EA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2C9F-CC55-4BB1-9979-C22694ACFA1F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8987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9" y="1157288"/>
            <a:ext cx="8909685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4987" y="1873250"/>
            <a:ext cx="437234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322" y="1873563"/>
            <a:ext cx="4372345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22" y="4289738"/>
            <a:ext cx="4372345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68CED8-AF81-406D-8910-E4B2185C5675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C15C-53C2-4FF7-BF0F-D62D93426605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21989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6688"/>
            <a:ext cx="284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033838"/>
            <a:ext cx="98885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79" y="1994232"/>
            <a:ext cx="8629789" cy="14006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63B9E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4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2130426"/>
            <a:ext cx="841470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48" y="3886200"/>
            <a:ext cx="692975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BE0E-73D9-455E-BDDF-48C06FCEC9FA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5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5F41-0113-41B2-B9CD-6D24CD33887F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8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04" y="4406901"/>
            <a:ext cx="841470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004" y="2906713"/>
            <a:ext cx="8414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495C-36E4-4BC8-9BAD-55F24195980C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83" y="1600201"/>
            <a:ext cx="43723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22" y="1600201"/>
            <a:ext cx="43723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C7B4-E7C3-4E57-9E6C-85AEDE164BA2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4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82" y="1535113"/>
            <a:ext cx="4374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" y="2174875"/>
            <a:ext cx="4374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885" y="1535113"/>
            <a:ext cx="43757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885" y="2174875"/>
            <a:ext cx="43757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D4E79-9081-4ACE-8EFA-7CC92BA08245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7C1D40-4EEA-4FCA-874E-47CA30A21445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2911-63B4-49BF-86C3-75CAF84D7CEB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2984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6B23-3756-4BAA-AEBC-8AD4ABDC0A37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5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4574-ED68-4B8C-8DDB-AF4EE7331C7F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3" y="273050"/>
            <a:ext cx="32569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488" y="273051"/>
            <a:ext cx="55341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983" y="1435101"/>
            <a:ext cx="32569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7740-B125-4D97-BF41-C6EFC5EFA74E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01" y="4800600"/>
            <a:ext cx="59397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401" y="612775"/>
            <a:ext cx="593979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401" y="5367338"/>
            <a:ext cx="593979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8F12-EBAF-4479-99BF-69DBC23B8D11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2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AF58-018B-4DDF-A6B7-722B70BBB42E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79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7246" y="274639"/>
            <a:ext cx="222742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82" y="274639"/>
            <a:ext cx="651727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9718-A2D0-427C-B2BB-0BF88C50AAC2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5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3" y="274638"/>
            <a:ext cx="89096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4983" y="1600201"/>
            <a:ext cx="437234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22" y="1600201"/>
            <a:ext cx="437234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5CDE-EEE0-4859-8BDA-B5E1ACC69E22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8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3" y="274638"/>
            <a:ext cx="89096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4983" y="1600201"/>
            <a:ext cx="437234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322" y="1600200"/>
            <a:ext cx="437234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22" y="3938589"/>
            <a:ext cx="437234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0A09-535D-4D83-89C7-D09D95F4D284}" type="slidenum">
              <a:rPr lang="en-US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7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05" y="4407213"/>
            <a:ext cx="8414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005" y="2906713"/>
            <a:ext cx="8414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13971B-CA85-4DC3-A91E-6D7FEE2ABEE8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14FA-CBE9-48BC-AE77-9457C11A2FC8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0430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87" y="1873250"/>
            <a:ext cx="437234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22" y="1873250"/>
            <a:ext cx="437234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628A0F-45C5-4248-A791-BBC27B504B81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2331-94EF-4621-90EC-8142B7A55274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100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9" y="274638"/>
            <a:ext cx="890968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82" y="1535113"/>
            <a:ext cx="4374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" y="2174875"/>
            <a:ext cx="4374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054" y="1535113"/>
            <a:ext cx="43757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054" y="2174875"/>
            <a:ext cx="43757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052480-ACEE-4FF1-AD8C-4666FA08262A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0D36-1B94-458C-B360-F952B3235C4C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3066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1C9912-8ADE-46EA-B6D0-D42AC1EAEC57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86DA-845D-4781-8A55-576316ED0899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1231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7A7E67-C1D9-4AA3-B14A-843B59928B1F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8254-31DE-43A0-A252-9AEF49488B12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4133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52" y="273050"/>
            <a:ext cx="32569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488" y="273363"/>
            <a:ext cx="55341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52" y="1435103"/>
            <a:ext cx="32569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9789F7-4BA9-4606-8C98-E87ED1127970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97B9-39CE-44E2-94F5-D2843960F774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23308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01" y="4800600"/>
            <a:ext cx="59397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401" y="612775"/>
            <a:ext cx="593979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401" y="5367338"/>
            <a:ext cx="593979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C6C9F5-3FDE-4A8D-973E-36E33A62A178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9FFD-3871-4A1C-9974-53B848CC9BD2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502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7288"/>
            <a:ext cx="89090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perustyyl. napsautt.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873250"/>
            <a:ext cx="8909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 napsauttamalla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  <a:p>
            <a:pPr lvl="4"/>
            <a:r>
              <a:rPr lang="fi-FI" altLang="en-US" smtClean="0"/>
              <a:t>viides taso</a:t>
            </a:r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1613" y="6624638"/>
            <a:ext cx="2309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2A299-C21B-4F9D-851C-E673F02C259F}" type="datetime1">
              <a:rPr lang="en-GB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" y="6624638"/>
            <a:ext cx="31353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87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9050" y="6624638"/>
            <a:ext cx="533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E71149-9C04-4D6F-A18C-37E8159D90C0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9" r:id="rId1"/>
    <p:sldLayoutId id="2147489220" r:id="rId2"/>
    <p:sldLayoutId id="2147489221" r:id="rId3"/>
    <p:sldLayoutId id="2147489222" r:id="rId4"/>
    <p:sldLayoutId id="2147489223" r:id="rId5"/>
    <p:sldLayoutId id="2147489224" r:id="rId6"/>
    <p:sldLayoutId id="2147489225" r:id="rId7"/>
    <p:sldLayoutId id="2147489226" r:id="rId8"/>
    <p:sldLayoutId id="2147489227" r:id="rId9"/>
    <p:sldLayoutId id="2147489228" r:id="rId10"/>
    <p:sldLayoutId id="2147489229" r:id="rId11"/>
    <p:sldLayoutId id="2147489230" r:id="rId12"/>
    <p:sldLayoutId id="2147489231" r:id="rId13"/>
    <p:sldLayoutId id="2147489232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4983" y="274638"/>
            <a:ext cx="89096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983" y="1600201"/>
            <a:ext cx="8909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4983" y="6245225"/>
            <a:ext cx="230991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381" y="6245225"/>
            <a:ext cx="31348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4749" y="6245225"/>
            <a:ext cx="230991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DE42A0-F07B-4F10-AA03-1EF020D739C1}" type="slidenum">
              <a:rPr lang="en-US" altLang="fi-FI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fi-FI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34" r:id="rId1"/>
    <p:sldLayoutId id="2147489235" r:id="rId2"/>
    <p:sldLayoutId id="2147489236" r:id="rId3"/>
    <p:sldLayoutId id="2147489237" r:id="rId4"/>
    <p:sldLayoutId id="2147489238" r:id="rId5"/>
    <p:sldLayoutId id="2147489239" r:id="rId6"/>
    <p:sldLayoutId id="2147489240" r:id="rId7"/>
    <p:sldLayoutId id="2147489241" r:id="rId8"/>
    <p:sldLayoutId id="2147489242" r:id="rId9"/>
    <p:sldLayoutId id="2147489243" r:id="rId10"/>
    <p:sldLayoutId id="2147489244" r:id="rId11"/>
    <p:sldLayoutId id="2147489245" r:id="rId12"/>
    <p:sldLayoutId id="21474892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jpeg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1079500"/>
            <a:ext cx="9296400" cy="188277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en-US" b="1" err="1" smtClean="0">
                <a:solidFill>
                  <a:srgbClr val="C00000"/>
                </a:solidFill>
              </a:rPr>
              <a:t>Radiative</a:t>
            </a:r>
            <a:r>
              <a:rPr lang="fi-FI" altLang="en-US" b="1" smtClean="0">
                <a:solidFill>
                  <a:srgbClr val="C00000"/>
                </a:solidFill>
              </a:rPr>
              <a:t> </a:t>
            </a:r>
            <a:r>
              <a:rPr lang="fi-FI" altLang="en-US" b="1" err="1" smtClean="0">
                <a:solidFill>
                  <a:srgbClr val="C00000"/>
                </a:solidFill>
              </a:rPr>
              <a:t>transfer</a:t>
            </a:r>
            <a:r>
              <a:rPr lang="fi-FI" altLang="en-US" b="1" smtClean="0">
                <a:solidFill>
                  <a:srgbClr val="C00000"/>
                </a:solidFill>
              </a:rPr>
              <a:t> in </a:t>
            </a:r>
            <a:r>
              <a:rPr lang="fi-FI" altLang="en-US" b="1" err="1" smtClean="0">
                <a:solidFill>
                  <a:srgbClr val="C00000"/>
                </a:solidFill>
              </a:rPr>
              <a:t>atmospheric</a:t>
            </a:r>
            <a:r>
              <a:rPr lang="fi-FI" altLang="en-US" b="1" smtClean="0">
                <a:solidFill>
                  <a:srgbClr val="C00000"/>
                </a:solidFill>
              </a:rPr>
              <a:t> </a:t>
            </a:r>
            <a:br>
              <a:rPr lang="fi-FI" altLang="en-US" b="1" smtClean="0">
                <a:solidFill>
                  <a:srgbClr val="C00000"/>
                </a:solidFill>
              </a:rPr>
            </a:br>
            <a:r>
              <a:rPr lang="fi-FI" altLang="en-US" b="1" err="1" smtClean="0">
                <a:solidFill>
                  <a:srgbClr val="C00000"/>
                </a:solidFill>
              </a:rPr>
              <a:t>models</a:t>
            </a:r>
            <a:r>
              <a:rPr lang="fi-FI" altLang="en-US" b="1" smtClean="0">
                <a:solidFill>
                  <a:srgbClr val="C00000"/>
                </a:solidFill>
              </a:rPr>
              <a:t> – </a:t>
            </a:r>
            <a:r>
              <a:rPr lang="fi-FI" altLang="en-US" b="1" err="1" smtClean="0">
                <a:solidFill>
                  <a:srgbClr val="C00000"/>
                </a:solidFill>
              </a:rPr>
              <a:t>why</a:t>
            </a:r>
            <a:r>
              <a:rPr lang="fi-FI" altLang="en-US" b="1" smtClean="0">
                <a:solidFill>
                  <a:srgbClr val="C00000"/>
                </a:solidFill>
              </a:rPr>
              <a:t> </a:t>
            </a:r>
            <a:r>
              <a:rPr lang="fi-FI" altLang="en-US" b="1" err="1" smtClean="0">
                <a:solidFill>
                  <a:srgbClr val="C00000"/>
                </a:solidFill>
              </a:rPr>
              <a:t>do</a:t>
            </a:r>
            <a:r>
              <a:rPr lang="fi-FI" altLang="en-US" b="1" smtClean="0">
                <a:solidFill>
                  <a:srgbClr val="C00000"/>
                </a:solidFill>
              </a:rPr>
              <a:t> </a:t>
            </a:r>
            <a:r>
              <a:rPr lang="fi-FI" altLang="en-US" b="1" err="1" smtClean="0">
                <a:solidFill>
                  <a:srgbClr val="C00000"/>
                </a:solidFill>
              </a:rPr>
              <a:t>we</a:t>
            </a:r>
            <a:r>
              <a:rPr lang="fi-FI" altLang="en-US" b="1" smtClean="0">
                <a:solidFill>
                  <a:srgbClr val="C00000"/>
                </a:solidFill>
              </a:rPr>
              <a:t> </a:t>
            </a:r>
            <a:r>
              <a:rPr lang="fi-FI" altLang="en-US" b="1" err="1" smtClean="0">
                <a:solidFill>
                  <a:srgbClr val="C00000"/>
                </a:solidFill>
              </a:rPr>
              <a:t>still</a:t>
            </a:r>
            <a:r>
              <a:rPr lang="fi-FI" altLang="en-US" b="1" smtClean="0">
                <a:solidFill>
                  <a:srgbClr val="C00000"/>
                </a:solidFill>
              </a:rPr>
              <a:t> </a:t>
            </a:r>
            <a:r>
              <a:rPr lang="fi-FI" altLang="en-US" b="1" err="1" smtClean="0">
                <a:solidFill>
                  <a:srgbClr val="C00000"/>
                </a:solidFill>
              </a:rPr>
              <a:t>have</a:t>
            </a:r>
            <a:r>
              <a:rPr lang="fi-FI" altLang="en-US" b="1" smtClean="0">
                <a:solidFill>
                  <a:srgbClr val="C00000"/>
                </a:solidFill>
              </a:rPr>
              <a:t> to</a:t>
            </a:r>
            <a:br>
              <a:rPr lang="fi-FI" altLang="en-US" b="1" smtClean="0">
                <a:solidFill>
                  <a:srgbClr val="C00000"/>
                </a:solidFill>
              </a:rPr>
            </a:br>
            <a:r>
              <a:rPr lang="fi-FI" altLang="en-US" b="1" err="1" smtClean="0">
                <a:solidFill>
                  <a:srgbClr val="C00000"/>
                </a:solidFill>
              </a:rPr>
              <a:t>work</a:t>
            </a:r>
            <a:r>
              <a:rPr lang="fi-FI" altLang="en-US" b="1" smtClean="0">
                <a:solidFill>
                  <a:srgbClr val="C00000"/>
                </a:solidFill>
              </a:rPr>
              <a:t> on it?</a:t>
            </a:r>
            <a:endParaRPr lang="fi-FI" altLang="en-US" smtClean="0">
              <a:solidFill>
                <a:srgbClr val="C00000"/>
              </a:solidFill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2430000" y="3420000"/>
            <a:ext cx="5220000" cy="152280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buClr>
                <a:srgbClr val="BFBFBF"/>
              </a:buClr>
              <a:defRPr/>
            </a:pPr>
            <a:r>
              <a:rPr lang="fi-FI" sz="2800">
                <a:latin typeface="+mn-lt"/>
                <a:cs typeface="+mn-cs"/>
              </a:rPr>
              <a:t>Petri </a:t>
            </a:r>
            <a:r>
              <a:rPr lang="fi-FI" sz="2800" smtClean="0">
                <a:latin typeface="+mn-lt"/>
                <a:cs typeface="+mn-cs"/>
              </a:rPr>
              <a:t>Räisänen</a:t>
            </a:r>
          </a:p>
          <a:p>
            <a:pPr algn="ctr" eaLnBrk="1" hangingPunct="1">
              <a:buClr>
                <a:srgbClr val="BFBFBF"/>
              </a:buClr>
              <a:defRPr/>
            </a:pPr>
            <a:endParaRPr lang="fi-FI" sz="2800">
              <a:latin typeface="+mn-lt"/>
              <a:cs typeface="+mn-cs"/>
            </a:endParaRPr>
          </a:p>
          <a:p>
            <a:pPr algn="ctr" eaLnBrk="1" hangingPunct="1">
              <a:buClr>
                <a:srgbClr val="BFBFBF"/>
              </a:buClr>
              <a:defRPr/>
            </a:pPr>
            <a:r>
              <a:rPr lang="fi-FI" sz="2800" err="1" smtClean="0">
                <a:latin typeface="+mn-lt"/>
                <a:cs typeface="+mn-cs"/>
              </a:rPr>
              <a:t>Finnish</a:t>
            </a:r>
            <a:r>
              <a:rPr lang="fi-FI" sz="2800" smtClean="0">
                <a:latin typeface="+mn-lt"/>
                <a:cs typeface="+mn-cs"/>
              </a:rPr>
              <a:t> </a:t>
            </a:r>
            <a:r>
              <a:rPr lang="fi-FI" sz="2800" err="1" smtClean="0">
                <a:latin typeface="+mn-lt"/>
                <a:cs typeface="+mn-cs"/>
              </a:rPr>
              <a:t>Meteorological</a:t>
            </a:r>
            <a:r>
              <a:rPr lang="fi-FI" sz="2800" smtClean="0">
                <a:latin typeface="+mn-lt"/>
                <a:cs typeface="+mn-cs"/>
              </a:rPr>
              <a:t> Institute</a:t>
            </a:r>
            <a:endParaRPr lang="fi-FI" sz="2800">
              <a:latin typeface="+mn-lt"/>
              <a:cs typeface="+mn-cs"/>
            </a:endParaRPr>
          </a:p>
          <a:p>
            <a:pPr eaLnBrk="1" hangingPunct="1">
              <a:buClr>
                <a:srgbClr val="BFBFBF"/>
              </a:buClr>
              <a:defRPr/>
            </a:pPr>
            <a:endParaRPr lang="fi-FI" sz="2800">
              <a:latin typeface="+mn-lt"/>
              <a:cs typeface="+mn-cs"/>
            </a:endParaRPr>
          </a:p>
          <a:p>
            <a:pPr eaLnBrk="1" hangingPunct="1">
              <a:buClr>
                <a:srgbClr val="BFBFBF"/>
              </a:buClr>
              <a:defRPr/>
            </a:pPr>
            <a:endParaRPr lang="fi-FI" sz="1200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8000"/>
            <a:ext cx="8909050" cy="697831"/>
          </a:xfrm>
        </p:spPr>
        <p:txBody>
          <a:bodyPr/>
          <a:lstStyle/>
          <a:p>
            <a:r>
              <a:rPr lang="fi-FI" sz="3600" b="1" err="1" smtClean="0">
                <a:solidFill>
                  <a:srgbClr val="C00000"/>
                </a:solidFill>
              </a:rPr>
              <a:t>Example</a:t>
            </a:r>
            <a:r>
              <a:rPr lang="fi-FI" sz="3600" b="1" smtClean="0">
                <a:solidFill>
                  <a:srgbClr val="C00000"/>
                </a:solidFill>
              </a:rPr>
              <a:t>: ice </a:t>
            </a:r>
            <a:r>
              <a:rPr lang="fi-FI" sz="3600" b="1" err="1" smtClean="0">
                <a:solidFill>
                  <a:srgbClr val="C00000"/>
                </a:solidFill>
              </a:rPr>
              <a:t>crystal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roughness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36000"/>
            <a:ext cx="8909050" cy="5674895"/>
          </a:xfrm>
        </p:spPr>
        <p:txBody>
          <a:bodyPr/>
          <a:lstStyle/>
          <a:p>
            <a:r>
              <a:rPr lang="fi-FI" b="0" smtClean="0"/>
              <a:t>Evidence </a:t>
            </a:r>
            <a:r>
              <a:rPr lang="fi-FI" b="0" err="1" smtClean="0"/>
              <a:t>has</a:t>
            </a:r>
            <a:r>
              <a:rPr lang="fi-FI" b="0" smtClean="0"/>
              <a:t> </a:t>
            </a:r>
            <a:r>
              <a:rPr lang="fi-FI" b="0" err="1" smtClean="0"/>
              <a:t>accumulated</a:t>
            </a:r>
            <a:r>
              <a:rPr lang="fi-FI" b="0" smtClean="0"/>
              <a:t> </a:t>
            </a:r>
            <a:r>
              <a:rPr lang="fi-FI" b="0" err="1" smtClean="0"/>
              <a:t>that</a:t>
            </a:r>
            <a:r>
              <a:rPr lang="fi-FI" b="0" smtClean="0"/>
              <a:t> </a:t>
            </a:r>
            <a:r>
              <a:rPr lang="fi-FI" err="1" smtClean="0">
                <a:solidFill>
                  <a:srgbClr val="0000FF"/>
                </a:solidFill>
              </a:rPr>
              <a:t>most</a:t>
            </a:r>
            <a:r>
              <a:rPr lang="fi-FI" smtClean="0">
                <a:solidFill>
                  <a:srgbClr val="0000FF"/>
                </a:solidFill>
              </a:rPr>
              <a:t> ice </a:t>
            </a:r>
            <a:r>
              <a:rPr lang="fi-FI" err="1" smtClean="0">
                <a:solidFill>
                  <a:srgbClr val="0000FF"/>
                </a:solidFill>
              </a:rPr>
              <a:t>crystals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are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not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ideal</a:t>
            </a:r>
            <a:r>
              <a:rPr lang="fi-FI" smtClean="0">
                <a:solidFill>
                  <a:srgbClr val="0000FF"/>
                </a:solidFill>
              </a:rPr>
              <a:t>, </a:t>
            </a:r>
            <a:r>
              <a:rPr lang="fi-FI" err="1" smtClean="0">
                <a:solidFill>
                  <a:srgbClr val="0000FF"/>
                </a:solidFill>
              </a:rPr>
              <a:t>but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have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surface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roughness</a:t>
            </a:r>
            <a:r>
              <a:rPr lang="fi-FI" smtClean="0">
                <a:solidFill>
                  <a:srgbClr val="0000FF"/>
                </a:solidFill>
              </a:rPr>
              <a:t>, </a:t>
            </a:r>
            <a:r>
              <a:rPr lang="fi-FI" err="1" smtClean="0">
                <a:solidFill>
                  <a:srgbClr val="0000FF"/>
                </a:solidFill>
              </a:rPr>
              <a:t>inhomogeneity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or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other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irregularities</a:t>
            </a:r>
            <a:endParaRPr lang="fi-FI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fi-FI" sz="2200" b="0" err="1"/>
              <a:t>f</a:t>
            </a:r>
            <a:r>
              <a:rPr lang="fi-FI" sz="2200" b="0" err="1" smtClean="0"/>
              <a:t>latter</a:t>
            </a:r>
            <a:r>
              <a:rPr lang="fi-FI" sz="2200" b="0" smtClean="0"/>
              <a:t> </a:t>
            </a:r>
            <a:r>
              <a:rPr lang="fi-FI" sz="2200" b="0" err="1" smtClean="0"/>
              <a:t>phase</a:t>
            </a:r>
            <a:r>
              <a:rPr lang="fi-FI" sz="2200" b="0" smtClean="0"/>
              <a:t> </a:t>
            </a:r>
            <a:r>
              <a:rPr lang="fi-FI" sz="2200" b="0" err="1" smtClean="0"/>
              <a:t>function</a:t>
            </a:r>
            <a:r>
              <a:rPr lang="fi-FI" sz="2200" b="0" smtClean="0"/>
              <a:t>, </a:t>
            </a:r>
            <a:r>
              <a:rPr lang="fi-FI" sz="2200" b="0" err="1" smtClean="0"/>
              <a:t>reduced</a:t>
            </a:r>
            <a:r>
              <a:rPr lang="fi-FI" sz="2200" b="0" smtClean="0"/>
              <a:t> </a:t>
            </a:r>
            <a:r>
              <a:rPr lang="fi-FI" sz="2200" b="0" err="1" smtClean="0"/>
              <a:t>asymmetry</a:t>
            </a:r>
            <a:r>
              <a:rPr lang="fi-FI" sz="2200" b="0" smtClean="0"/>
              <a:t> </a:t>
            </a:r>
            <a:r>
              <a:rPr lang="fi-FI" sz="2200" b="0" err="1" smtClean="0"/>
              <a:t>parameter</a:t>
            </a:r>
            <a:endParaRPr lang="fi-FI" sz="2200" b="0" smtClean="0"/>
          </a:p>
          <a:p>
            <a:pPr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i-FI" sz="2200" b="0" err="1"/>
              <a:t>s</a:t>
            </a:r>
            <a:r>
              <a:rPr lang="fi-FI" sz="2200" b="0" err="1" smtClean="0"/>
              <a:t>omewhat</a:t>
            </a:r>
            <a:r>
              <a:rPr lang="fi-FI" sz="2200" b="0" smtClean="0"/>
              <a:t> </a:t>
            </a:r>
            <a:r>
              <a:rPr lang="fi-FI" sz="2200" b="0" err="1" smtClean="0"/>
              <a:t>stronger</a:t>
            </a:r>
            <a:r>
              <a:rPr lang="fi-FI" sz="2200" b="0" smtClean="0"/>
              <a:t> ice </a:t>
            </a:r>
            <a:r>
              <a:rPr lang="fi-FI" sz="2200" b="0" err="1" smtClean="0"/>
              <a:t>cloud</a:t>
            </a:r>
            <a:r>
              <a:rPr lang="fi-FI" sz="2200" b="0" smtClean="0"/>
              <a:t> SW </a:t>
            </a:r>
            <a:r>
              <a:rPr lang="fi-FI" sz="2200" b="0" err="1" smtClean="0"/>
              <a:t>radiative</a:t>
            </a:r>
            <a:r>
              <a:rPr lang="fi-FI" sz="2200" b="0" smtClean="0"/>
              <a:t> effects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Þ"/>
            </a:pPr>
            <a:endParaRPr lang="en-US" sz="1200" b="0"/>
          </a:p>
          <a:p>
            <a:pPr>
              <a:spcBef>
                <a:spcPts val="1800"/>
              </a:spcBef>
            </a:pPr>
            <a:r>
              <a:rPr lang="fi-FI" sz="2200" b="0" smtClean="0"/>
              <a:t>CAM5.1 </a:t>
            </a:r>
            <a:r>
              <a:rPr lang="fi-FI" sz="2200" b="0" err="1" smtClean="0"/>
              <a:t>runs</a:t>
            </a:r>
            <a:r>
              <a:rPr lang="fi-FI" sz="2200" b="0" smtClean="0"/>
              <a:t> (Yi et al. 2013, J. </a:t>
            </a:r>
            <a:r>
              <a:rPr lang="fi-FI" sz="2200" b="0" err="1" smtClean="0"/>
              <a:t>Atmos</a:t>
            </a:r>
            <a:r>
              <a:rPr lang="fi-FI" sz="2200" b="0" smtClean="0"/>
              <a:t>. </a:t>
            </a:r>
            <a:r>
              <a:rPr lang="fi-FI" sz="2200" b="0" err="1" smtClean="0"/>
              <a:t>Sci</a:t>
            </a:r>
            <a:r>
              <a:rPr lang="fi-FI" sz="2200" b="0" smtClean="0"/>
              <a:t>., p. 2794-2807):</a:t>
            </a:r>
            <a:endParaRPr lang="en-US" sz="2200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9"/>
          <a:stretch/>
        </p:blipFill>
        <p:spPr>
          <a:xfrm>
            <a:off x="944170" y="4396110"/>
            <a:ext cx="7710521" cy="2415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4000" y="3996000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smtClean="0">
                <a:solidFill>
                  <a:srgbClr val="0000FF"/>
                </a:solidFill>
              </a:rPr>
              <a:t>SWCRE: </a:t>
            </a:r>
            <a:r>
              <a:rPr lang="fi-FI" sz="2000" b="1" err="1" smtClean="0">
                <a:solidFill>
                  <a:srgbClr val="0000FF"/>
                </a:solidFill>
              </a:rPr>
              <a:t>rough</a:t>
            </a:r>
            <a:r>
              <a:rPr lang="fi-FI" sz="2000" b="1" smtClean="0">
                <a:solidFill>
                  <a:srgbClr val="0000FF"/>
                </a:solidFill>
              </a:rPr>
              <a:t> - </a:t>
            </a:r>
            <a:r>
              <a:rPr lang="fi-FI" sz="2000" b="1" err="1" smtClean="0">
                <a:solidFill>
                  <a:srgbClr val="0000FF"/>
                </a:solidFill>
              </a:rPr>
              <a:t>smooth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00" y="3996000"/>
            <a:ext cx="314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>
                <a:solidFill>
                  <a:srgbClr val="0000FF"/>
                </a:solidFill>
              </a:rPr>
              <a:t>L</a:t>
            </a:r>
            <a:r>
              <a:rPr lang="fi-FI" sz="2000" b="1" smtClean="0">
                <a:solidFill>
                  <a:srgbClr val="0000FF"/>
                </a:solidFill>
              </a:rPr>
              <a:t>WCRE: </a:t>
            </a:r>
            <a:r>
              <a:rPr lang="fi-FI" sz="2000" b="1" err="1" smtClean="0">
                <a:solidFill>
                  <a:srgbClr val="0000FF"/>
                </a:solidFill>
              </a:rPr>
              <a:t>rough</a:t>
            </a:r>
            <a:r>
              <a:rPr lang="fi-FI" sz="2000" b="1" smtClean="0">
                <a:solidFill>
                  <a:srgbClr val="0000FF"/>
                </a:solidFill>
              </a:rPr>
              <a:t> - </a:t>
            </a:r>
            <a:r>
              <a:rPr lang="fi-FI" sz="2000" b="1" err="1" smtClean="0">
                <a:solidFill>
                  <a:srgbClr val="0000FF"/>
                </a:solidFill>
              </a:rPr>
              <a:t>smooth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000" y="6372000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smtClean="0">
                <a:solidFill>
                  <a:srgbClr val="C00000"/>
                </a:solidFill>
              </a:rPr>
              <a:t>-1.83 Wm</a:t>
            </a:r>
            <a:r>
              <a:rPr lang="fi-FI" sz="2000" b="1" baseline="30000" smtClean="0">
                <a:solidFill>
                  <a:srgbClr val="C00000"/>
                </a:solidFill>
              </a:rPr>
              <a:t>-2</a:t>
            </a:r>
            <a:r>
              <a:rPr lang="fi-FI" sz="20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000" y="6372000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smtClean="0">
                <a:solidFill>
                  <a:srgbClr val="C00000"/>
                </a:solidFill>
              </a:rPr>
              <a:t>0.37 Wm</a:t>
            </a:r>
            <a:r>
              <a:rPr lang="fi-FI" sz="2000" b="1" baseline="30000" smtClean="0">
                <a:solidFill>
                  <a:srgbClr val="C00000"/>
                </a:solidFill>
              </a:rPr>
              <a:t>-2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000"/>
            <a:ext cx="8909050" cy="740229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sz="3600" b="1" err="1" smtClean="0">
                <a:solidFill>
                  <a:srgbClr val="C00000"/>
                </a:solidFill>
              </a:rPr>
              <a:t>Surface</a:t>
            </a:r>
            <a:r>
              <a:rPr lang="fi-FI" sz="3600" b="1" smtClean="0">
                <a:solidFill>
                  <a:srgbClr val="C00000"/>
                </a:solidFill>
              </a:rPr>
              <a:t> radiative </a:t>
            </a:r>
            <a:r>
              <a:rPr lang="fi-FI" sz="3600" b="1" err="1" smtClean="0">
                <a:solidFill>
                  <a:srgbClr val="C00000"/>
                </a:solidFill>
              </a:rPr>
              <a:t>properties</a:t>
            </a:r>
            <a:r>
              <a:rPr lang="fi-FI" sz="3600" b="1" smtClean="0">
                <a:solidFill>
                  <a:srgbClr val="C00000"/>
                </a:solidFill>
              </a:rPr>
              <a:t> (</a:t>
            </a:r>
            <a:r>
              <a:rPr lang="fi-FI" sz="3600" b="1" err="1" smtClean="0">
                <a:solidFill>
                  <a:srgbClr val="C00000"/>
                </a:solidFill>
              </a:rPr>
              <a:t>example</a:t>
            </a:r>
            <a:r>
              <a:rPr lang="fi-FI" sz="3600" b="1" smtClean="0">
                <a:solidFill>
                  <a:srgbClr val="C00000"/>
                </a:solidFill>
              </a:rPr>
              <a:t>): </a:t>
            </a:r>
            <a:br>
              <a:rPr lang="fi-FI" sz="3600" b="1" smtClean="0">
                <a:solidFill>
                  <a:srgbClr val="C00000"/>
                </a:solidFill>
              </a:rPr>
            </a:br>
            <a:r>
              <a:rPr lang="fi-FI" sz="3600" b="1" err="1" smtClean="0">
                <a:solidFill>
                  <a:srgbClr val="C00000"/>
                </a:solidFill>
              </a:rPr>
              <a:t>snow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albedo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2400" smtClean="0">
                <a:solidFill>
                  <a:schemeClr val="tx1"/>
                </a:solidFill>
              </a:rPr>
              <a:t>(Räisänen et al., </a:t>
            </a:r>
            <a:r>
              <a:rPr lang="fi-FI" sz="2400" err="1" smtClean="0">
                <a:solidFill>
                  <a:schemeClr val="tx1"/>
                </a:solidFill>
              </a:rPr>
              <a:t>The</a:t>
            </a:r>
            <a:r>
              <a:rPr lang="fi-FI" sz="2400" smtClean="0">
                <a:solidFill>
                  <a:schemeClr val="tx1"/>
                </a:solidFill>
              </a:rPr>
              <a:t> </a:t>
            </a:r>
            <a:r>
              <a:rPr lang="fi-FI" sz="2400" err="1" smtClean="0">
                <a:solidFill>
                  <a:schemeClr val="tx1"/>
                </a:solidFill>
              </a:rPr>
              <a:t>Cryosphere</a:t>
            </a:r>
            <a:r>
              <a:rPr lang="fi-FI" sz="2400" smtClean="0">
                <a:solidFill>
                  <a:schemeClr val="tx1"/>
                </a:solidFill>
              </a:rPr>
              <a:t> </a:t>
            </a:r>
            <a:r>
              <a:rPr lang="fi-FI" sz="2400" err="1" smtClean="0">
                <a:solidFill>
                  <a:schemeClr val="tx1"/>
                </a:solidFill>
              </a:rPr>
              <a:t>Discussions</a:t>
            </a:r>
            <a:r>
              <a:rPr lang="fi-FI" sz="2400" smtClean="0">
                <a:solidFill>
                  <a:schemeClr val="tx1"/>
                </a:solidFill>
              </a:rPr>
              <a:t>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4209141" cy="17707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err="1" smtClean="0">
                <a:solidFill>
                  <a:srgbClr val="0000FF"/>
                </a:solidFill>
              </a:rPr>
              <a:t>Difference</a:t>
            </a:r>
            <a:r>
              <a:rPr lang="fi-FI" smtClean="0">
                <a:solidFill>
                  <a:srgbClr val="0000FF"/>
                </a:solidFill>
              </a:rPr>
              <a:t> in </a:t>
            </a:r>
            <a:r>
              <a:rPr lang="fi-FI" err="1" smtClean="0">
                <a:solidFill>
                  <a:srgbClr val="0000FF"/>
                </a:solidFill>
              </a:rPr>
              <a:t>surface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r>
              <a:rPr lang="fi-FI" err="1" smtClean="0">
                <a:solidFill>
                  <a:srgbClr val="0000FF"/>
                </a:solidFill>
              </a:rPr>
              <a:t>albedo</a:t>
            </a:r>
            <a:r>
              <a:rPr lang="fi-FI">
                <a:solidFill>
                  <a:srgbClr val="0000FF"/>
                </a:solidFill>
              </a:rPr>
              <a:t>:</a:t>
            </a:r>
            <a:r>
              <a:rPr lang="fi-FI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200" err="1" smtClean="0">
                <a:solidFill>
                  <a:srgbClr val="C00000"/>
                </a:solidFill>
              </a:rPr>
              <a:t>Non-spherical</a:t>
            </a:r>
            <a:r>
              <a:rPr lang="fi-FI" sz="2200" smtClean="0">
                <a:solidFill>
                  <a:srgbClr val="C00000"/>
                </a:solidFill>
              </a:rPr>
              <a:t> vs. </a:t>
            </a:r>
            <a:r>
              <a:rPr lang="fi-FI" sz="2200" err="1" smtClean="0">
                <a:solidFill>
                  <a:srgbClr val="C00000"/>
                </a:solidFill>
              </a:rPr>
              <a:t>spherical</a:t>
            </a:r>
            <a:r>
              <a:rPr lang="fi-FI" sz="2200" smtClean="0">
                <a:solidFill>
                  <a:srgbClr val="C00000"/>
                </a:solidFill>
              </a:rPr>
              <a:t> </a:t>
            </a:r>
            <a:r>
              <a:rPr lang="fi-FI" sz="2200" err="1" smtClean="0">
                <a:solidFill>
                  <a:srgbClr val="C00000"/>
                </a:solidFill>
              </a:rPr>
              <a:t>snow</a:t>
            </a:r>
            <a:r>
              <a:rPr lang="fi-FI" sz="2200" smtClean="0">
                <a:solidFill>
                  <a:srgbClr val="C00000"/>
                </a:solidFill>
              </a:rPr>
              <a:t> </a:t>
            </a:r>
            <a:r>
              <a:rPr lang="fi-FI" sz="2200" err="1" smtClean="0">
                <a:solidFill>
                  <a:srgbClr val="C00000"/>
                </a:solidFill>
              </a:rPr>
              <a:t>grains</a:t>
            </a:r>
            <a:r>
              <a:rPr lang="fi-FI" sz="2200" b="0" smtClean="0"/>
              <a:t>, </a:t>
            </a:r>
            <a:r>
              <a:rPr lang="fi-FI" sz="2200" b="0" u="sng" err="1" smtClean="0"/>
              <a:t>diagnostic</a:t>
            </a:r>
            <a:r>
              <a:rPr lang="fi-FI" sz="2200" b="0" u="sng" smtClean="0"/>
              <a:t> </a:t>
            </a:r>
            <a:r>
              <a:rPr lang="fi-FI" sz="2200" b="0" u="sng" err="1" smtClean="0"/>
              <a:t>calculation</a:t>
            </a:r>
            <a:r>
              <a:rPr lang="fi-FI" sz="2200" b="0" smtClean="0"/>
              <a:t> in </a:t>
            </a:r>
            <a:r>
              <a:rPr lang="fi-FI" sz="2200" b="0" err="1" smtClean="0"/>
              <a:t>NorESM</a:t>
            </a:r>
            <a:endParaRPr lang="fi-FI" sz="2200" b="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smtClean="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2911-63B4-49BF-86C3-75CAF84D7CEB}" type="slidenum">
              <a:rPr lang="fi-FI" altLang="en-US" smtClean="0"/>
              <a:pPr>
                <a:defRPr/>
              </a:pPr>
              <a:t>11</a:t>
            </a:fld>
            <a:endParaRPr lang="fi-FI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b="54081"/>
          <a:stretch/>
        </p:blipFill>
        <p:spPr>
          <a:xfrm>
            <a:off x="5155690" y="1408027"/>
            <a:ext cx="3924073" cy="229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1"/>
          <a:stretch/>
        </p:blipFill>
        <p:spPr>
          <a:xfrm>
            <a:off x="4865065" y="3653063"/>
            <a:ext cx="4324350" cy="371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000" y="3468914"/>
            <a:ext cx="1642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err="1" smtClean="0">
                <a:solidFill>
                  <a:srgbClr val="C00000"/>
                </a:solidFill>
              </a:rPr>
              <a:t>max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smtClean="0">
                <a:solidFill>
                  <a:srgbClr val="C00000"/>
                </a:solidFill>
                <a:sym typeface="Symbol" panose="05050102010706020507" pitchFamily="18" charset="2"/>
              </a:rPr>
              <a:t> </a:t>
            </a:r>
            <a:r>
              <a:rPr lang="fi-FI" sz="2200" b="1" smtClean="0">
                <a:solidFill>
                  <a:srgbClr val="C00000"/>
                </a:solidFill>
              </a:rPr>
              <a:t>0.03</a:t>
            </a:r>
            <a:endParaRPr lang="en-US" sz="2200" b="1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04723" y="3416304"/>
            <a:ext cx="3323771" cy="266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" b="68677"/>
          <a:stretch/>
        </p:blipFill>
        <p:spPr>
          <a:xfrm>
            <a:off x="5155690" y="4142737"/>
            <a:ext cx="3924073" cy="2363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85"/>
          <a:stretch/>
        </p:blipFill>
        <p:spPr>
          <a:xfrm>
            <a:off x="5076000" y="6473372"/>
            <a:ext cx="4082070" cy="344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829" y="4140000"/>
            <a:ext cx="49929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b="1" err="1" smtClean="0">
                <a:solidFill>
                  <a:srgbClr val="0000FF"/>
                </a:solidFill>
              </a:rPr>
              <a:t>Difference</a:t>
            </a:r>
            <a:r>
              <a:rPr lang="fi-FI" sz="2400" b="1" smtClean="0">
                <a:solidFill>
                  <a:srgbClr val="0000FF"/>
                </a:solidFill>
              </a:rPr>
              <a:t> in 2-m </a:t>
            </a:r>
            <a:r>
              <a:rPr lang="fi-FI" sz="2400" b="1" err="1" smtClean="0">
                <a:solidFill>
                  <a:srgbClr val="0000FF"/>
                </a:solidFill>
              </a:rPr>
              <a:t>temperature</a:t>
            </a:r>
            <a:r>
              <a:rPr lang="fi-FI" sz="2400" b="1">
                <a:solidFill>
                  <a:srgbClr val="0000FF"/>
                </a:solidFill>
              </a:rPr>
              <a:t>:</a:t>
            </a:r>
            <a:r>
              <a:rPr lang="fi-FI" smtClean="0">
                <a:solidFill>
                  <a:srgbClr val="0000FF"/>
                </a:solidFill>
              </a:rPr>
              <a:t> </a:t>
            </a:r>
            <a:endParaRPr lang="fi-FI"/>
          </a:p>
          <a:p>
            <a:r>
              <a:rPr lang="fi-FI" sz="2200" err="1" smtClean="0"/>
              <a:t>Non-spherical</a:t>
            </a:r>
            <a:r>
              <a:rPr lang="fi-FI" sz="2200" smtClean="0"/>
              <a:t> vs. </a:t>
            </a:r>
            <a:r>
              <a:rPr lang="fi-FI" sz="2200" err="1" smtClean="0"/>
              <a:t>spherical</a:t>
            </a:r>
            <a:r>
              <a:rPr lang="fi-FI" sz="2200" smtClean="0"/>
              <a:t> </a:t>
            </a:r>
            <a:r>
              <a:rPr lang="fi-FI" sz="2200" err="1" smtClean="0"/>
              <a:t>snow</a:t>
            </a:r>
            <a:r>
              <a:rPr lang="fi-FI" sz="2200" smtClean="0"/>
              <a:t> </a:t>
            </a:r>
            <a:r>
              <a:rPr lang="fi-FI" sz="2200" err="1" smtClean="0"/>
              <a:t>grains</a:t>
            </a:r>
            <a:r>
              <a:rPr lang="fi-FI" sz="2200" smtClean="0"/>
              <a:t> </a:t>
            </a:r>
            <a:r>
              <a:rPr lang="fi-FI" sz="2200" err="1" smtClean="0"/>
              <a:t>applied</a:t>
            </a:r>
            <a:r>
              <a:rPr lang="fi-FI" sz="2200" smtClean="0"/>
              <a:t> </a:t>
            </a:r>
            <a:r>
              <a:rPr lang="fi-FI" sz="2200" u="sng" err="1" smtClean="0"/>
              <a:t>interactively</a:t>
            </a:r>
            <a:r>
              <a:rPr lang="fi-FI" sz="2200" smtClean="0"/>
              <a:t> in </a:t>
            </a:r>
            <a:r>
              <a:rPr lang="fi-FI" sz="2200" err="1" smtClean="0"/>
              <a:t>the</a:t>
            </a:r>
            <a:r>
              <a:rPr lang="fi-FI" sz="2200" smtClean="0"/>
              <a:t> </a:t>
            </a:r>
          </a:p>
          <a:p>
            <a:r>
              <a:rPr lang="fi-FI" sz="2200" err="1" smtClean="0"/>
              <a:t>snow</a:t>
            </a:r>
            <a:r>
              <a:rPr lang="fi-FI" sz="2200" smtClean="0"/>
              <a:t> </a:t>
            </a:r>
            <a:r>
              <a:rPr lang="fi-FI" sz="2200" err="1" smtClean="0"/>
              <a:t>albedo</a:t>
            </a:r>
            <a:r>
              <a:rPr lang="fi-FI" sz="2200"/>
              <a:t> </a:t>
            </a:r>
            <a:r>
              <a:rPr lang="fi-FI" sz="2200" err="1" smtClean="0"/>
              <a:t>calculation</a:t>
            </a:r>
            <a:r>
              <a:rPr lang="fi-FI" sz="2200" smtClean="0"/>
              <a:t> in </a:t>
            </a:r>
            <a:r>
              <a:rPr lang="fi-FI" sz="2200" err="1" smtClean="0"/>
              <a:t>NorESM</a:t>
            </a:r>
            <a:endParaRPr lang="fi-FI" sz="2200" smtClean="0"/>
          </a:p>
          <a:p>
            <a:r>
              <a:rPr lang="fi-FI" sz="2200" smtClean="0"/>
              <a:t>(</a:t>
            </a:r>
            <a:r>
              <a:rPr lang="fi-FI" sz="2200" err="1" smtClean="0"/>
              <a:t>slab</a:t>
            </a:r>
            <a:r>
              <a:rPr lang="fi-FI" sz="2200" smtClean="0"/>
              <a:t> </a:t>
            </a:r>
            <a:r>
              <a:rPr lang="fi-FI" sz="2200" err="1" smtClean="0"/>
              <a:t>ocean</a:t>
            </a:r>
            <a:r>
              <a:rPr lang="fi-FI" sz="2200" smtClean="0"/>
              <a:t> </a:t>
            </a:r>
            <a:r>
              <a:rPr lang="fi-FI" sz="2200" err="1" smtClean="0"/>
              <a:t>configuration</a:t>
            </a:r>
            <a:r>
              <a:rPr lang="fi-FI" sz="2200" smtClean="0"/>
              <a:t>)</a:t>
            </a:r>
            <a:endParaRPr lang="en-US" sz="220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797971" y="6048355"/>
            <a:ext cx="3405282" cy="2768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304000" y="6084000"/>
            <a:ext cx="1532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smtClean="0">
                <a:solidFill>
                  <a:srgbClr val="0000FF"/>
                </a:solidFill>
              </a:rPr>
              <a:t>min </a:t>
            </a:r>
            <a:r>
              <a:rPr lang="fi-FI" sz="2200" b="1" smtClean="0">
                <a:solidFill>
                  <a:srgbClr val="0000FF"/>
                </a:solidFill>
                <a:sym typeface="Symbol" panose="05050102010706020507" pitchFamily="18" charset="2"/>
              </a:rPr>
              <a:t> </a:t>
            </a:r>
            <a:r>
              <a:rPr lang="fi-FI" sz="2200" b="1" smtClean="0">
                <a:solidFill>
                  <a:srgbClr val="0000FF"/>
                </a:solidFill>
              </a:rPr>
              <a:t>-7 K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4000" y="6444000"/>
            <a:ext cx="1920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err="1" smtClean="0"/>
              <a:t>avg</a:t>
            </a:r>
            <a:r>
              <a:rPr lang="fi-FI" sz="2200" b="1" smtClean="0"/>
              <a:t> = -1.17 K</a:t>
            </a:r>
            <a:endParaRPr lang="en-US" sz="2200" b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Outline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talk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082843"/>
            <a:ext cx="8909050" cy="547035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dirty="0" err="1" smtClean="0"/>
              <a:t>Introduction</a:t>
            </a:r>
            <a:endParaRPr lang="fi-FI" altLang="en-US" sz="2800" b="0" dirty="0" smtClean="0"/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dirty="0" smtClean="0">
                <a:solidFill>
                  <a:srgbClr val="0000FF"/>
                </a:solidFill>
              </a:rPr>
              <a:t>Optical </a:t>
            </a:r>
            <a:r>
              <a:rPr lang="fi-FI" altLang="en-US" sz="2800" b="0" dirty="0" err="1" smtClean="0">
                <a:solidFill>
                  <a:srgbClr val="0000FF"/>
                </a:solidFill>
              </a:rPr>
              <a:t>properties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 (</a:t>
            </a:r>
            <a:r>
              <a:rPr lang="fi-FI" altLang="en-US" sz="2800" b="0" dirty="0" err="1" smtClean="0">
                <a:solidFill>
                  <a:srgbClr val="0000FF"/>
                </a:solidFill>
              </a:rPr>
              <a:t>atmosphere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 &amp; </a:t>
            </a:r>
            <a:r>
              <a:rPr lang="fi-FI" altLang="en-US" sz="2800" b="0" dirty="0" err="1" smtClean="0">
                <a:solidFill>
                  <a:srgbClr val="0000FF"/>
                </a:solidFill>
              </a:rPr>
              <a:t>surface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dirty="0" err="1" smtClean="0">
                <a:solidFill>
                  <a:srgbClr val="0000FF"/>
                </a:solidFill>
              </a:rPr>
              <a:t>Computational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 </a:t>
            </a:r>
            <a:r>
              <a:rPr lang="fi-FI" altLang="en-US" sz="2800" b="0" dirty="0" err="1" smtClean="0">
                <a:solidFill>
                  <a:srgbClr val="0000FF"/>
                </a:solidFill>
              </a:rPr>
              <a:t>issues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 (”</a:t>
            </a:r>
            <a:r>
              <a:rPr lang="fi-FI" altLang="en-US" sz="2800" b="0" dirty="0" err="1" smtClean="0">
                <a:solidFill>
                  <a:srgbClr val="0000FF"/>
                </a:solidFill>
              </a:rPr>
              <a:t>speed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 vs. </a:t>
            </a:r>
            <a:r>
              <a:rPr lang="fi-FI" altLang="en-US" sz="2800" b="0" dirty="0" err="1" smtClean="0">
                <a:solidFill>
                  <a:srgbClr val="0000FF"/>
                </a:solidFill>
              </a:rPr>
              <a:t>accuracy</a:t>
            </a:r>
            <a:r>
              <a:rPr lang="fi-FI" altLang="en-US" sz="2800" b="0" dirty="0" smtClean="0">
                <a:solidFill>
                  <a:srgbClr val="0000FF"/>
                </a:solidFill>
              </a:rPr>
              <a:t>”)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dirty="0" err="1" smtClean="0"/>
              <a:t>Some</a:t>
            </a:r>
            <a:r>
              <a:rPr lang="fi-FI" altLang="en-US" sz="2800" b="0" dirty="0" smtClean="0"/>
              <a:t> </a:t>
            </a:r>
            <a:r>
              <a:rPr lang="fi-FI" altLang="en-US" sz="2800" b="0" dirty="0" err="1" smtClean="0"/>
              <a:t>further</a:t>
            </a:r>
            <a:r>
              <a:rPr lang="fi-FI" altLang="en-US" sz="2800" b="0" dirty="0" smtClean="0"/>
              <a:t> </a:t>
            </a:r>
            <a:r>
              <a:rPr lang="fi-FI" altLang="en-US" sz="2800" b="0" dirty="0" err="1" smtClean="0"/>
              <a:t>discussion</a:t>
            </a:r>
            <a:endParaRPr lang="fi-FI" altLang="en-US" sz="2800" b="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 dirty="0" smtClean="0"/>
              <a:t>   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8000" y="2306149"/>
            <a:ext cx="7515936" cy="432000"/>
          </a:xfrm>
          <a:prstGeom prst="rect">
            <a:avLst/>
          </a:prstGeom>
          <a:solidFill>
            <a:srgbClr val="FFFF00">
              <a:alpha val="3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0474"/>
            <a:ext cx="8909050" cy="697831"/>
          </a:xfrm>
        </p:spPr>
        <p:txBody>
          <a:bodyPr/>
          <a:lstStyle/>
          <a:p>
            <a:r>
              <a:rPr lang="fi-FI" sz="3600" b="1" smtClean="0">
                <a:solidFill>
                  <a:srgbClr val="C00000"/>
                </a:solidFill>
              </a:rPr>
              <a:t>Computational </a:t>
            </a:r>
            <a:r>
              <a:rPr lang="fi-FI" sz="3600" b="1" err="1" smtClean="0">
                <a:solidFill>
                  <a:srgbClr val="C00000"/>
                </a:solidFill>
              </a:rPr>
              <a:t>issues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14413"/>
            <a:ext cx="9058108" cy="5538788"/>
          </a:xfrm>
        </p:spPr>
        <p:txBody>
          <a:bodyPr/>
          <a:lstStyle/>
          <a:p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 smtClean="0"/>
              <a:t>radiative</a:t>
            </a:r>
            <a:r>
              <a:rPr lang="fi-FI" b="0" dirty="0" smtClean="0"/>
              <a:t> </a:t>
            </a:r>
            <a:r>
              <a:rPr lang="fi-FI" b="0" dirty="0" err="1" smtClean="0"/>
              <a:t>transfer</a:t>
            </a:r>
            <a:r>
              <a:rPr lang="fi-FI" b="0" dirty="0" smtClean="0"/>
              <a:t> </a:t>
            </a:r>
            <a:r>
              <a:rPr lang="fi-FI" b="0" dirty="0" err="1" smtClean="0"/>
              <a:t>equation</a:t>
            </a:r>
            <a:r>
              <a:rPr lang="fi-FI" b="0" dirty="0" smtClean="0"/>
              <a:t> </a:t>
            </a:r>
            <a:r>
              <a:rPr lang="fi-FI" b="0" dirty="0" err="1" smtClean="0"/>
              <a:t>can</a:t>
            </a:r>
            <a:r>
              <a:rPr lang="fi-FI" b="0" dirty="0" smtClean="0"/>
              <a:t> </a:t>
            </a:r>
            <a:r>
              <a:rPr lang="fi-FI" b="0" dirty="0" err="1" smtClean="0"/>
              <a:t>be</a:t>
            </a:r>
            <a:r>
              <a:rPr lang="fi-FI" b="0" dirty="0" smtClean="0"/>
              <a:t> </a:t>
            </a:r>
            <a:r>
              <a:rPr lang="fi-FI" b="0" dirty="0" err="1" smtClean="0"/>
              <a:t>solved</a:t>
            </a:r>
            <a:r>
              <a:rPr lang="fi-FI" b="0" dirty="0" smtClean="0"/>
              <a:t> ”</a:t>
            </a:r>
            <a:r>
              <a:rPr lang="fi-FI" b="0" dirty="0" err="1" smtClean="0"/>
              <a:t>exactly</a:t>
            </a:r>
            <a:r>
              <a:rPr lang="fi-FI" b="0" dirty="0" smtClean="0"/>
              <a:t>”,  </a:t>
            </a:r>
            <a:r>
              <a:rPr lang="fi-FI" b="0" dirty="0" err="1" smtClean="0"/>
              <a:t>but</a:t>
            </a:r>
            <a:r>
              <a:rPr lang="fi-FI" b="0" dirty="0" smtClean="0"/>
              <a:t> </a:t>
            </a:r>
            <a:r>
              <a:rPr lang="fi-FI" dirty="0" err="1" smtClean="0">
                <a:solidFill>
                  <a:srgbClr val="0000FF"/>
                </a:solidFill>
              </a:rPr>
              <a:t>rigorous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radiative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transfer</a:t>
            </a:r>
            <a:r>
              <a:rPr lang="fi-FI" dirty="0" smtClean="0">
                <a:solidFill>
                  <a:srgbClr val="0000FF"/>
                </a:solidFill>
              </a:rPr>
              <a:t> (RT) </a:t>
            </a:r>
            <a:r>
              <a:rPr lang="fi-FI" dirty="0" err="1" smtClean="0">
                <a:solidFill>
                  <a:srgbClr val="0000FF"/>
                </a:solidFill>
              </a:rPr>
              <a:t>computations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are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extremely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time-consuming</a:t>
            </a:r>
            <a:endParaRPr lang="fi-FI" dirty="0" smtClean="0">
              <a:solidFill>
                <a:srgbClr val="0000FF"/>
              </a:solidFill>
            </a:endParaRPr>
          </a:p>
          <a:p>
            <a:endParaRPr lang="fi-FI" sz="1200" b="0" dirty="0" smtClean="0"/>
          </a:p>
          <a:p>
            <a:r>
              <a:rPr lang="fi-FI" b="0" dirty="0" err="1" smtClean="0"/>
              <a:t>Especially</a:t>
            </a:r>
            <a:r>
              <a:rPr lang="fi-FI" b="0" dirty="0" smtClean="0"/>
              <a:t>:</a:t>
            </a:r>
          </a:p>
          <a:p>
            <a:pPr marL="0" indent="0">
              <a:buNone/>
            </a:pPr>
            <a:r>
              <a:rPr lang="fi-FI" b="0" dirty="0"/>
              <a:t> </a:t>
            </a:r>
            <a:r>
              <a:rPr lang="fi-FI" b="0" dirty="0" smtClean="0"/>
              <a:t>   </a:t>
            </a:r>
            <a:r>
              <a:rPr lang="fi-FI" b="0" dirty="0" smtClean="0">
                <a:solidFill>
                  <a:srgbClr val="0000FF"/>
                </a:solidFill>
              </a:rPr>
              <a:t>- </a:t>
            </a:r>
            <a:r>
              <a:rPr lang="fi-FI" dirty="0" err="1" smtClean="0">
                <a:solidFill>
                  <a:srgbClr val="0000FF"/>
                </a:solidFill>
              </a:rPr>
              <a:t>Spectral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integration</a:t>
            </a:r>
            <a:r>
              <a:rPr lang="fi-FI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 smtClean="0"/>
              <a:t>       </a:t>
            </a:r>
            <a:r>
              <a:rPr lang="fi-FI" b="0" dirty="0" err="1" smtClean="0"/>
              <a:t>up</a:t>
            </a:r>
            <a:r>
              <a:rPr lang="fi-FI" b="0" dirty="0" smtClean="0"/>
              <a:t> to </a:t>
            </a:r>
            <a:r>
              <a:rPr lang="fi-FI" b="0" dirty="0" err="1" smtClean="0"/>
              <a:t>millions</a:t>
            </a:r>
            <a:r>
              <a:rPr lang="fi-FI" b="0" dirty="0" smtClean="0"/>
              <a:t> of </a:t>
            </a:r>
            <a:r>
              <a:rPr lang="fi-FI" b="0" dirty="0" err="1" smtClean="0"/>
              <a:t>wavelengths</a:t>
            </a:r>
            <a:r>
              <a:rPr lang="fi-FI" b="0" dirty="0" smtClean="0"/>
              <a:t> in line-</a:t>
            </a:r>
            <a:r>
              <a:rPr lang="fi-FI" b="0" dirty="0" err="1" smtClean="0"/>
              <a:t>by</a:t>
            </a:r>
            <a:r>
              <a:rPr lang="fi-FI" b="0" dirty="0" smtClean="0"/>
              <a:t>-line </a:t>
            </a:r>
            <a:r>
              <a:rPr lang="fi-FI" b="0" dirty="0" err="1" smtClean="0"/>
              <a:t>computations</a:t>
            </a:r>
            <a:endParaRPr lang="fi-FI" b="0" dirty="0"/>
          </a:p>
          <a:p>
            <a:pPr marL="0" indent="0">
              <a:spcBef>
                <a:spcPts val="2400"/>
              </a:spcBef>
              <a:buNone/>
            </a:pPr>
            <a:r>
              <a:rPr lang="fi-FI" b="0" dirty="0" smtClean="0"/>
              <a:t>    - </a:t>
            </a:r>
            <a:r>
              <a:rPr lang="fi-FI" dirty="0" err="1" smtClean="0">
                <a:solidFill>
                  <a:srgbClr val="0000FF"/>
                </a:solidFill>
              </a:rPr>
              <a:t>Multiple-scattering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computations</a:t>
            </a:r>
            <a:r>
              <a:rPr lang="fi-FI" dirty="0">
                <a:solidFill>
                  <a:srgbClr val="0000FF"/>
                </a:solidFill>
              </a:rPr>
              <a:t>:</a:t>
            </a:r>
            <a:endParaRPr lang="fi-FI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i-FI" b="0" dirty="0" smtClean="0"/>
              <a:t>      </a:t>
            </a:r>
            <a:r>
              <a:rPr lang="fi-FI" b="0" dirty="0" err="1" smtClean="0"/>
              <a:t>e.g</a:t>
            </a:r>
            <a:r>
              <a:rPr lang="fi-FI" b="0" dirty="0" smtClean="0"/>
              <a:t>.: DISORT (1D), Monte Carlo (3D) </a:t>
            </a:r>
          </a:p>
          <a:p>
            <a:pPr marL="0" indent="0">
              <a:buNone/>
            </a:pPr>
            <a:endParaRPr lang="fi-FI" sz="1200" b="0" dirty="0"/>
          </a:p>
          <a:p>
            <a:pPr marL="0" indent="0">
              <a:buNone/>
            </a:pPr>
            <a:endParaRPr lang="fi-FI" b="0" dirty="0"/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1D40-4EEA-4FCA-874E-47CA30A21445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2911-63B4-49BF-86C3-75CAF84D7CEB}" type="slidenum">
              <a:rPr lang="fi-FI" altLang="en-US" smtClean="0"/>
              <a:pPr>
                <a:defRPr/>
              </a:pPr>
              <a:t>13</a:t>
            </a:fld>
            <a:endParaRPr lang="fi-FI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2000" y="5220000"/>
            <a:ext cx="9121408" cy="830997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err="1" smtClean="0"/>
              <a:t>Compromises</a:t>
            </a:r>
            <a:r>
              <a:rPr lang="fi-FI" sz="2400" smtClean="0"/>
              <a:t> </a:t>
            </a:r>
            <a:r>
              <a:rPr lang="fi-FI" sz="2400" err="1" smtClean="0"/>
              <a:t>between</a:t>
            </a:r>
            <a:r>
              <a:rPr lang="fi-FI" sz="2400" smtClean="0"/>
              <a:t> </a:t>
            </a:r>
            <a:r>
              <a:rPr lang="fi-FI" sz="2400" err="1" smtClean="0"/>
              <a:t>speed</a:t>
            </a:r>
            <a:r>
              <a:rPr lang="fi-FI" sz="2400" smtClean="0"/>
              <a:t> and </a:t>
            </a:r>
            <a:r>
              <a:rPr lang="fi-FI" sz="2400" err="1" smtClean="0"/>
              <a:t>accuracy</a:t>
            </a:r>
            <a:r>
              <a:rPr lang="fi-FI" sz="2400" smtClean="0"/>
              <a:t> of RT </a:t>
            </a:r>
            <a:r>
              <a:rPr lang="fi-FI" sz="2400" err="1" smtClean="0"/>
              <a:t>calculations</a:t>
            </a:r>
            <a:endParaRPr lang="fi-FI" sz="2400" smtClean="0"/>
          </a:p>
          <a:p>
            <a:r>
              <a:rPr lang="fi-FI" sz="2400" err="1" smtClean="0"/>
              <a:t>are</a:t>
            </a:r>
            <a:r>
              <a:rPr lang="fi-FI" sz="2400" smtClean="0"/>
              <a:t> / </a:t>
            </a:r>
            <a:r>
              <a:rPr lang="fi-FI" sz="2400" err="1" smtClean="0"/>
              <a:t>have</a:t>
            </a:r>
            <a:r>
              <a:rPr lang="fi-FI" sz="2400" smtClean="0"/>
              <a:t> </a:t>
            </a:r>
            <a:r>
              <a:rPr lang="fi-FI" sz="2400" err="1" smtClean="0"/>
              <a:t>been</a:t>
            </a:r>
            <a:r>
              <a:rPr lang="fi-FI" sz="2400" smtClean="0"/>
              <a:t> / </a:t>
            </a:r>
            <a:r>
              <a:rPr lang="fi-FI" sz="2400" err="1" smtClean="0"/>
              <a:t>will</a:t>
            </a:r>
            <a:r>
              <a:rPr lang="fi-FI" sz="2400" smtClean="0"/>
              <a:t> </a:t>
            </a:r>
            <a:r>
              <a:rPr lang="fi-FI" sz="2400" err="1" smtClean="0"/>
              <a:t>always</a:t>
            </a:r>
            <a:r>
              <a:rPr lang="fi-FI" sz="2400" smtClean="0"/>
              <a:t> </a:t>
            </a:r>
            <a:r>
              <a:rPr lang="fi-FI" sz="2400" err="1" smtClean="0"/>
              <a:t>be</a:t>
            </a:r>
            <a:r>
              <a:rPr lang="fi-FI" sz="2400" smtClean="0"/>
              <a:t> </a:t>
            </a:r>
            <a:r>
              <a:rPr lang="fi-FI" sz="2400" err="1" smtClean="0"/>
              <a:t>necessary</a:t>
            </a:r>
            <a:r>
              <a:rPr lang="fi-FI" sz="2400" smtClean="0"/>
              <a:t> in </a:t>
            </a:r>
            <a:r>
              <a:rPr lang="fi-FI" sz="2400" err="1" smtClean="0"/>
              <a:t>atmospheric</a:t>
            </a:r>
            <a:r>
              <a:rPr lang="fi-FI" sz="2400" smtClean="0"/>
              <a:t> </a:t>
            </a:r>
            <a:r>
              <a:rPr lang="fi-FI" sz="2400" err="1" smtClean="0"/>
              <a:t>models</a:t>
            </a:r>
            <a:r>
              <a:rPr lang="fi-FI" sz="2400" smtClean="0"/>
              <a:t>!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216000"/>
            <a:ext cx="8909050" cy="623888"/>
          </a:xfrm>
        </p:spPr>
        <p:txBody>
          <a:bodyPr/>
          <a:lstStyle/>
          <a:p>
            <a:r>
              <a:rPr lang="fi-FI" altLang="en-US" sz="3600" b="1" err="1" smtClean="0">
                <a:solidFill>
                  <a:srgbClr val="C00000"/>
                </a:solidFill>
              </a:rPr>
              <a:t>Speed</a:t>
            </a:r>
            <a:r>
              <a:rPr lang="fi-FI" altLang="en-US" sz="3600" b="1" smtClean="0">
                <a:solidFill>
                  <a:srgbClr val="C00000"/>
                </a:solidFill>
              </a:rPr>
              <a:t> vs.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accuracy</a:t>
            </a:r>
            <a:r>
              <a:rPr lang="fi-FI" altLang="en-US" sz="3600" b="1" smtClean="0">
                <a:solidFill>
                  <a:srgbClr val="C00000"/>
                </a:solidFill>
              </a:rPr>
              <a:t>: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spectral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integration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042987"/>
            <a:ext cx="9166058" cy="532171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800" b="0" err="1" smtClean="0"/>
              <a:t>Most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frequently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used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solution</a:t>
            </a:r>
            <a:r>
              <a:rPr lang="fi-FI" altLang="en-US" sz="2800" b="0" smtClean="0"/>
              <a:t>:</a:t>
            </a:r>
            <a:r>
              <a:rPr lang="fi-FI" altLang="en-US" sz="2800">
                <a:solidFill>
                  <a:srgbClr val="0000FF"/>
                </a:solidFill>
              </a:rPr>
              <a:t> </a:t>
            </a:r>
            <a:endParaRPr lang="fi-FI" altLang="en-US" sz="280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i-FI" altLang="en-US" err="1" smtClean="0">
                <a:solidFill>
                  <a:srgbClr val="0000FF"/>
                </a:solidFill>
              </a:rPr>
              <a:t>Correlated</a:t>
            </a:r>
            <a:r>
              <a:rPr lang="fi-FI" altLang="en-US" smtClean="0">
                <a:solidFill>
                  <a:srgbClr val="0000FF"/>
                </a:solidFill>
              </a:rPr>
              <a:t> k-</a:t>
            </a:r>
            <a:r>
              <a:rPr lang="fi-FI" altLang="en-US" err="1" smtClean="0">
                <a:solidFill>
                  <a:srgbClr val="0000FF"/>
                </a:solidFill>
              </a:rPr>
              <a:t>distribution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technique</a:t>
            </a:r>
            <a:r>
              <a:rPr lang="fi-FI" altLang="en-US" smtClean="0">
                <a:solidFill>
                  <a:srgbClr val="0000FF"/>
                </a:solidFill>
              </a:rPr>
              <a:t> (CKD)</a:t>
            </a:r>
            <a:endParaRPr lang="fi-FI" altLang="en-US" b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sz="2100" b="0"/>
              <a:t> </a:t>
            </a:r>
            <a:r>
              <a:rPr lang="fi-FI" altLang="en-US" sz="2100" b="0" smtClean="0"/>
              <a:t>    </a:t>
            </a:r>
            <a:r>
              <a:rPr lang="fi-FI" altLang="en-US" sz="2100" b="0" err="1"/>
              <a:t>T</a:t>
            </a:r>
            <a:r>
              <a:rPr lang="fi-FI" altLang="en-US" sz="2100" b="0" err="1" smtClean="0"/>
              <a:t>he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integral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over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wavelength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replaced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with</a:t>
            </a:r>
            <a:r>
              <a:rPr lang="fi-FI" altLang="en-US" sz="2100" b="0" smtClean="0"/>
              <a:t> an </a:t>
            </a:r>
            <a:r>
              <a:rPr lang="fi-FI" altLang="en-US" sz="2100" b="0" err="1" smtClean="0"/>
              <a:t>integral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over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the</a:t>
            </a:r>
            <a:r>
              <a:rPr lang="fi-FI" altLang="en-US" sz="2100" b="0" smtClean="0"/>
              <a:t> [</a:t>
            </a:r>
            <a:r>
              <a:rPr lang="fi-FI" altLang="en-US" sz="2100" b="0" err="1" smtClean="0"/>
              <a:t>inverted</a:t>
            </a:r>
            <a:r>
              <a:rPr lang="fi-FI" altLang="en-US" sz="2100" b="0" smtClean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100" b="0"/>
              <a:t> </a:t>
            </a:r>
            <a:r>
              <a:rPr lang="fi-FI" altLang="en-US" sz="2100" b="0" smtClean="0"/>
              <a:t>    </a:t>
            </a:r>
            <a:r>
              <a:rPr lang="fi-FI" altLang="en-US" sz="2100" b="0" err="1" smtClean="0"/>
              <a:t>cumulative</a:t>
            </a:r>
            <a:r>
              <a:rPr lang="fi-FI" altLang="en-US" sz="2100" b="0"/>
              <a:t> </a:t>
            </a:r>
            <a:r>
              <a:rPr lang="fi-FI" altLang="en-US" sz="2100" b="0" err="1" smtClean="0"/>
              <a:t>probability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distribution</a:t>
            </a:r>
            <a:r>
              <a:rPr lang="fi-FI" altLang="en-US" sz="2100" b="0" smtClean="0"/>
              <a:t> of </a:t>
            </a:r>
            <a:r>
              <a:rPr lang="fi-FI" altLang="en-US" sz="2100" b="0" err="1" smtClean="0"/>
              <a:t>gas</a:t>
            </a:r>
            <a:r>
              <a:rPr lang="fi-FI" altLang="en-US" sz="2100" b="0" smtClean="0"/>
              <a:t> absorption </a:t>
            </a:r>
            <a:r>
              <a:rPr lang="fi-FI" altLang="en-US" sz="2100" b="0" err="1" smtClean="0"/>
              <a:t>coefficient</a:t>
            </a:r>
            <a:endParaRPr lang="fi-FI" altLang="en-US" sz="2100" b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88" y="2919829"/>
            <a:ext cx="5021312" cy="3877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2000" y="5328000"/>
            <a:ext cx="3417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Sketch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Hansen et al.,</a:t>
            </a:r>
          </a:p>
          <a:p>
            <a:r>
              <a:rPr lang="fi-FI" sz="2000" dirty="0" smtClean="0"/>
              <a:t>(MWR 1983) </a:t>
            </a:r>
            <a:r>
              <a:rPr lang="fi-FI" sz="2000" dirty="0" smtClean="0">
                <a:sym typeface="Symbol" panose="05050102010706020507" pitchFamily="18" charset="2"/>
              </a:rPr>
              <a:t> </a:t>
            </a:r>
            <a:r>
              <a:rPr lang="fi-FI" sz="2000" dirty="0" err="1" smtClean="0">
                <a:sym typeface="Symbol" panose="05050102010706020507" pitchFamily="18" charset="2"/>
              </a:rPr>
              <a:t>the</a:t>
            </a:r>
            <a:r>
              <a:rPr lang="fi-FI" sz="2000" dirty="0" smtClean="0">
                <a:sym typeface="Symbol" panose="05050102010706020507" pitchFamily="18" charset="2"/>
              </a:rPr>
              <a:t> CKD </a:t>
            </a:r>
          </a:p>
          <a:p>
            <a:r>
              <a:rPr lang="fi-FI" sz="2000" dirty="0" err="1">
                <a:sym typeface="Symbol" panose="05050102010706020507" pitchFamily="18" charset="2"/>
              </a:rPr>
              <a:t>a</a:t>
            </a:r>
            <a:r>
              <a:rPr lang="fi-FI" sz="2000" dirty="0" err="1" smtClean="0">
                <a:sym typeface="Symbol" panose="05050102010706020507" pitchFamily="18" charset="2"/>
              </a:rPr>
              <a:t>pproach</a:t>
            </a:r>
            <a:r>
              <a:rPr lang="fi-FI" sz="2000" dirty="0" smtClean="0">
                <a:sym typeface="Symbol" panose="05050102010706020507" pitchFamily="18" charset="2"/>
              </a:rPr>
              <a:t> is </a:t>
            </a:r>
            <a:r>
              <a:rPr lang="fi-FI" sz="2000" dirty="0" err="1" smtClean="0">
                <a:sym typeface="Symbol" panose="05050102010706020507" pitchFamily="18" charset="2"/>
              </a:rPr>
              <a:t>not</a:t>
            </a:r>
            <a:r>
              <a:rPr lang="fi-FI" sz="2000" dirty="0" smtClean="0">
                <a:sym typeface="Symbol" panose="05050102010706020507" pitchFamily="18" charset="2"/>
              </a:rPr>
              <a:t> </a:t>
            </a:r>
            <a:r>
              <a:rPr lang="fi-FI" sz="2000" err="1" smtClean="0">
                <a:sym typeface="Symbol" panose="05050102010706020507" pitchFamily="18" charset="2"/>
              </a:rPr>
              <a:t>exactly</a:t>
            </a:r>
            <a:r>
              <a:rPr lang="fi-FI" sz="2000" smtClean="0">
                <a:sym typeface="Symbol" panose="05050102010706020507" pitchFamily="18" charset="2"/>
              </a:rPr>
              <a:t> </a:t>
            </a:r>
            <a:r>
              <a:rPr lang="fi-FI" sz="2000" dirty="0" err="1" smtClean="0">
                <a:sym typeface="Symbol" panose="05050102010706020507" pitchFamily="18" charset="2"/>
              </a:rPr>
              <a:t>new</a:t>
            </a:r>
            <a:r>
              <a:rPr lang="fi-FI" sz="2000" dirty="0" smtClean="0">
                <a:sym typeface="Symbol" panose="05050102010706020507" pitchFamily="18" charset="2"/>
              </a:rPr>
              <a:t>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92000" y="3384000"/>
            <a:ext cx="3192156" cy="707886"/>
          </a:xfrm>
          <a:prstGeom prst="rect">
            <a:avLst/>
          </a:prstGeom>
          <a:solidFill>
            <a:srgbClr val="FFFF99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000" smtClean="0"/>
              <a:t>A </a:t>
            </a:r>
            <a:r>
              <a:rPr lang="fi-FI" sz="2000" err="1" smtClean="0"/>
              <a:t>spiky</a:t>
            </a:r>
            <a:r>
              <a:rPr lang="fi-FI" sz="2000" smtClean="0"/>
              <a:t> </a:t>
            </a:r>
            <a:r>
              <a:rPr lang="fi-FI" sz="2000" err="1" smtClean="0"/>
              <a:t>integrand</a:t>
            </a:r>
            <a:r>
              <a:rPr lang="fi-FI" sz="2000" smtClean="0"/>
              <a:t> </a:t>
            </a:r>
            <a:r>
              <a:rPr lang="fi-FI" sz="2000" err="1" smtClean="0"/>
              <a:t>replaced</a:t>
            </a:r>
            <a:endParaRPr lang="fi-FI" sz="2000" smtClean="0"/>
          </a:p>
          <a:p>
            <a:r>
              <a:rPr lang="fi-FI" sz="2000" err="1"/>
              <a:t>w</a:t>
            </a:r>
            <a:r>
              <a:rPr lang="fi-FI" sz="2000" err="1" smtClean="0"/>
              <a:t>ith</a:t>
            </a:r>
            <a:r>
              <a:rPr lang="fi-FI" sz="2000" smtClean="0"/>
              <a:t> a </a:t>
            </a:r>
            <a:r>
              <a:rPr lang="fi-FI" sz="2000" err="1" smtClean="0"/>
              <a:t>smooth</a:t>
            </a:r>
            <a:r>
              <a:rPr lang="fi-FI" sz="2000" smtClean="0"/>
              <a:t> </a:t>
            </a:r>
            <a:r>
              <a:rPr lang="fi-FI" sz="2000" err="1" smtClean="0"/>
              <a:t>one</a:t>
            </a:r>
            <a:r>
              <a:rPr lang="fi-FI" sz="2000" smtClean="0"/>
              <a:t>!</a:t>
            </a:r>
            <a:endParaRPr lang="en-US" sz="200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196001" y="3703846"/>
            <a:ext cx="3956600" cy="2000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794442" y="4091886"/>
            <a:ext cx="2492183" cy="18147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CKD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technique</a:t>
            </a:r>
            <a:r>
              <a:rPr lang="fi-FI" altLang="en-US" sz="3600" b="1" smtClean="0">
                <a:solidFill>
                  <a:srgbClr val="C00000"/>
                </a:solidFill>
              </a:rPr>
              <a:t>: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some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examples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042988"/>
            <a:ext cx="9166058" cy="532171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100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100" b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100" b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100" b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100" b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100" b="0" smtClean="0"/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fi-FI" altLang="en-US" sz="2100" b="0" smtClean="0"/>
              <a:t>    * </a:t>
            </a:r>
            <a:r>
              <a:rPr lang="fi-FI" altLang="en-US" sz="2100" b="0" err="1" smtClean="0"/>
              <a:t>not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strictly</a:t>
            </a:r>
            <a:r>
              <a:rPr lang="fi-FI" altLang="en-US" sz="2100" b="0" smtClean="0"/>
              <a:t> </a:t>
            </a:r>
            <a:r>
              <a:rPr lang="fi-FI" altLang="en-US" sz="2100" b="0" err="1" smtClean="0">
                <a:solidFill>
                  <a:srgbClr val="0000FF"/>
                </a:solidFill>
              </a:rPr>
              <a:t>correlated</a:t>
            </a:r>
            <a:r>
              <a:rPr lang="fi-FI" altLang="en-US" sz="2100" b="0" smtClean="0"/>
              <a:t> k-</a:t>
            </a:r>
            <a:r>
              <a:rPr lang="fi-FI" altLang="en-US" sz="2100" b="0" err="1" smtClean="0"/>
              <a:t>distribution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code</a:t>
            </a:r>
            <a:r>
              <a:rPr lang="fi-FI" altLang="en-US" sz="2100" b="0" smtClean="0"/>
              <a:t>     </a:t>
            </a:r>
            <a:endParaRPr lang="fi-FI" altLang="en-US" sz="1200" b="0" smtClean="0"/>
          </a:p>
          <a:p>
            <a:pPr>
              <a:spcBef>
                <a:spcPts val="2400"/>
              </a:spcBef>
              <a:defRPr/>
            </a:pPr>
            <a:r>
              <a:rPr lang="fi-FI" altLang="en-US" sz="2200" b="0" smtClean="0"/>
              <a:t>Reported clear-sky </a:t>
            </a:r>
            <a:r>
              <a:rPr lang="fi-FI" altLang="en-US" sz="2200" b="0" err="1" smtClean="0"/>
              <a:t>accuracy</a:t>
            </a:r>
            <a:r>
              <a:rPr lang="fi-FI" altLang="en-US" sz="2200" b="0" smtClean="0"/>
              <a:t> for RRTMG: LW </a:t>
            </a:r>
            <a:r>
              <a:rPr lang="fi-FI" altLang="en-US" sz="2200" b="0" smtClean="0">
                <a:sym typeface="Symbol" panose="05050102010706020507" pitchFamily="18" charset="2"/>
              </a:rPr>
              <a:t></a:t>
            </a:r>
            <a:r>
              <a:rPr lang="fi-FI" altLang="en-US" sz="2200" b="0" smtClean="0"/>
              <a:t>1 W m</a:t>
            </a:r>
            <a:r>
              <a:rPr lang="fi-FI" altLang="en-US" sz="2200" b="0" baseline="30000" smtClean="0"/>
              <a:t>-2</a:t>
            </a:r>
            <a:r>
              <a:rPr lang="fi-FI" altLang="en-US" sz="2200" b="0" smtClean="0"/>
              <a:t>; SW </a:t>
            </a:r>
            <a:r>
              <a:rPr lang="fi-FI" altLang="en-US" sz="2200" b="0" smtClean="0">
                <a:sym typeface="Symbol" panose="05050102010706020507" pitchFamily="18" charset="2"/>
              </a:rPr>
              <a:t> 3 Wm</a:t>
            </a:r>
            <a:r>
              <a:rPr lang="fi-FI" altLang="en-US" sz="2200" b="0" baseline="30000" smtClean="0">
                <a:sym typeface="Symbol" panose="05050102010706020507" pitchFamily="18" charset="2"/>
              </a:rPr>
              <a:t>-2</a:t>
            </a:r>
            <a:endParaRPr lang="fi-FI" altLang="en-US" sz="2200" b="0" baseline="30000"/>
          </a:p>
          <a:p>
            <a:pPr>
              <a:spcBef>
                <a:spcPts val="1800"/>
              </a:spcBef>
              <a:defRPr/>
            </a:pPr>
            <a:r>
              <a:rPr lang="fi-FI" altLang="en-US" sz="2200" b="0" smtClean="0">
                <a:solidFill>
                  <a:srgbClr val="C00000"/>
                </a:solidFill>
              </a:rPr>
              <a:t>Vast computational savings </a:t>
            </a:r>
            <a:r>
              <a:rPr lang="fi-FI" altLang="en-US" sz="2200" b="0" smtClean="0"/>
              <a:t>compared to line-</a:t>
            </a:r>
            <a:r>
              <a:rPr lang="fi-FI" altLang="en-US" sz="2200" b="0" err="1" smtClean="0"/>
              <a:t>by</a:t>
            </a:r>
            <a:r>
              <a:rPr lang="fi-FI" altLang="en-US" sz="2200" b="0" smtClean="0"/>
              <a:t>-line </a:t>
            </a:r>
            <a:r>
              <a:rPr lang="fi-FI" altLang="en-US" sz="2200" b="0" err="1" smtClean="0"/>
              <a:t>calculations</a:t>
            </a:r>
            <a:r>
              <a:rPr lang="fi-FI" altLang="en-US" sz="2200" b="0"/>
              <a:t> </a:t>
            </a:r>
            <a:endParaRPr lang="fi-FI" altLang="en-US" sz="2200" b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(</a:t>
            </a:r>
            <a:r>
              <a:rPr lang="fi-FI" altLang="en-US" sz="2200" b="0" err="1" smtClean="0"/>
              <a:t>where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up</a:t>
            </a:r>
            <a:r>
              <a:rPr lang="fi-FI" altLang="en-US" sz="2200" b="0" smtClean="0"/>
              <a:t> to </a:t>
            </a:r>
            <a:r>
              <a:rPr lang="fi-FI" altLang="en-US" sz="2200" b="0" err="1" smtClean="0"/>
              <a:t>millions</a:t>
            </a:r>
            <a:r>
              <a:rPr lang="fi-FI" altLang="en-US" sz="2200" b="0" smtClean="0"/>
              <a:t> of wavelengths </a:t>
            </a:r>
            <a:r>
              <a:rPr lang="fi-FI" altLang="en-US" sz="2200" b="0" err="1" smtClean="0"/>
              <a:t>are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considered</a:t>
            </a:r>
            <a:r>
              <a:rPr lang="fi-FI" altLang="en-US" sz="2100" b="0" smtClean="0"/>
              <a:t>) …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81396"/>
              </p:ext>
            </p:extLst>
          </p:nvPr>
        </p:nvGraphicFramePr>
        <p:xfrm>
          <a:off x="728284" y="1229078"/>
          <a:ext cx="8180766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870"/>
                <a:gridCol w="2014917"/>
                <a:gridCol w="1868979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mtClean="0"/>
                        <a:t>  </a:t>
                      </a:r>
                      <a:r>
                        <a:rPr lang="fi-FI" sz="2000" err="1" smtClean="0">
                          <a:solidFill>
                            <a:srgbClr val="0000FF"/>
                          </a:solidFill>
                        </a:rPr>
                        <a:t>Number</a:t>
                      </a:r>
                      <a:r>
                        <a:rPr lang="fi-FI" sz="2000" smtClean="0">
                          <a:solidFill>
                            <a:srgbClr val="0000FF"/>
                          </a:solidFill>
                        </a:rPr>
                        <a:t> of</a:t>
                      </a:r>
                      <a:r>
                        <a:rPr lang="fi-FI" sz="2000" baseline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fi-FI" sz="2000" baseline="0" err="1" smtClean="0">
                          <a:solidFill>
                            <a:srgbClr val="0000FF"/>
                          </a:solidFill>
                        </a:rPr>
                        <a:t>bands</a:t>
                      </a:r>
                      <a:r>
                        <a:rPr lang="fi-FI" sz="2000" baseline="0" smtClean="0">
                          <a:solidFill>
                            <a:srgbClr val="0000FF"/>
                          </a:solidFill>
                        </a:rPr>
                        <a:t> / ”g-</a:t>
                      </a:r>
                      <a:r>
                        <a:rPr lang="fi-FI" sz="2000" baseline="0" err="1" smtClean="0">
                          <a:solidFill>
                            <a:srgbClr val="0000FF"/>
                          </a:solidFill>
                        </a:rPr>
                        <a:t>points</a:t>
                      </a:r>
                      <a:r>
                        <a:rPr lang="fi-FI" sz="2000" baseline="0" smtClean="0">
                          <a:solidFill>
                            <a:srgbClr val="0000FF"/>
                          </a:solidFill>
                        </a:rPr>
                        <a:t>”</a:t>
                      </a: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baseline="0" smtClean="0">
                          <a:solidFill>
                            <a:srgbClr val="0000FF"/>
                          </a:solidFill>
                        </a:rPr>
                        <a:t>        LW</a:t>
                      </a:r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baseline="0" smtClean="0">
                          <a:solidFill>
                            <a:srgbClr val="0000FF"/>
                          </a:solidFill>
                        </a:rPr>
                        <a:t>      SW</a:t>
                      </a:r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aseline="0" smtClean="0"/>
                        <a:t>RRTMG (</a:t>
                      </a:r>
                      <a:r>
                        <a:rPr lang="fi-FI" baseline="0" err="1" smtClean="0"/>
                        <a:t>Mlawer</a:t>
                      </a:r>
                      <a:r>
                        <a:rPr lang="fi-FI" baseline="0" smtClean="0"/>
                        <a:t> et al., </a:t>
                      </a:r>
                      <a:r>
                        <a:rPr lang="fi-FI" baseline="0" err="1" smtClean="0"/>
                        <a:t>several</a:t>
                      </a:r>
                      <a:r>
                        <a:rPr lang="fi-FI" baseline="0" smtClean="0"/>
                        <a:t> </a:t>
                      </a:r>
                      <a:r>
                        <a:rPr lang="fi-FI" baseline="0" err="1" smtClean="0"/>
                        <a:t>GCMs</a:t>
                      </a:r>
                      <a:r>
                        <a:rPr lang="fi-FI" baseline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16</a:t>
                      </a:r>
                      <a:r>
                        <a:rPr lang="fi-FI" baseline="0" smtClean="0"/>
                        <a:t> / 140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14</a:t>
                      </a:r>
                      <a:r>
                        <a:rPr lang="fi-FI" baseline="0" smtClean="0"/>
                        <a:t> / 112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aseline="0" smtClean="0"/>
                        <a:t>Li &amp; Barker (2005) (Canadian AGCM4)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  5 / 46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8 / 35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mtClean="0"/>
                        <a:t>Sun-Edwards-</a:t>
                      </a:r>
                      <a:r>
                        <a:rPr lang="fi-FI" err="1" smtClean="0"/>
                        <a:t>Slingo</a:t>
                      </a:r>
                      <a:r>
                        <a:rPr lang="fi-FI" baseline="0" smtClean="0"/>
                        <a:t> </a:t>
                      </a:r>
                      <a:r>
                        <a:rPr lang="fi-FI" baseline="0" err="1" smtClean="0"/>
                        <a:t>scheme</a:t>
                      </a:r>
                      <a:r>
                        <a:rPr lang="fi-FI" baseline="0" smtClean="0"/>
                        <a:t>, v. 2</a:t>
                      </a:r>
                    </a:p>
                    <a:p>
                      <a:r>
                        <a:rPr lang="fi-FI" baseline="0" smtClean="0"/>
                        <a:t>(Sun 2011)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 </a:t>
                      </a:r>
                      <a:r>
                        <a:rPr lang="fi-FI" baseline="0" smtClean="0"/>
                        <a:t> 8 / 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9 / 27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mtClean="0"/>
                        <a:t>FKDM (</a:t>
                      </a:r>
                      <a:r>
                        <a:rPr lang="fi-FI" err="1" smtClean="0"/>
                        <a:t>Fomin</a:t>
                      </a:r>
                      <a:r>
                        <a:rPr lang="fi-FI" smtClean="0"/>
                        <a:t> 2004,</a:t>
                      </a:r>
                      <a:r>
                        <a:rPr lang="fi-FI" baseline="0" smtClean="0"/>
                        <a:t> </a:t>
                      </a:r>
                      <a:r>
                        <a:rPr lang="fi-FI" err="1" smtClean="0"/>
                        <a:t>Fomin</a:t>
                      </a:r>
                      <a:r>
                        <a:rPr lang="fi-FI" smtClean="0"/>
                        <a:t> &amp; de P. </a:t>
                      </a:r>
                      <a:r>
                        <a:rPr lang="fi-FI" err="1" smtClean="0"/>
                        <a:t>Correa</a:t>
                      </a:r>
                      <a:r>
                        <a:rPr lang="fi-FI" baseline="0" smtClean="0"/>
                        <a:t>  </a:t>
                      </a:r>
                      <a:r>
                        <a:rPr lang="fi-FI" smtClean="0"/>
                        <a:t>2005</a:t>
                      </a:r>
                      <a:r>
                        <a:rPr lang="fi-FI" baseline="0" smtClean="0"/>
                        <a:t>)*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  3 / 23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 6 / 15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4000" y="6192000"/>
            <a:ext cx="7369791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i-FI" sz="2200" smtClean="0"/>
              <a:t>… but the CPU time requirement may still be a concern </a:t>
            </a:r>
            <a:endParaRPr lang="en-US" sz="2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0"/>
            <a:ext cx="8909050" cy="773113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altLang="en-US" sz="3600" b="1" smtClean="0">
                <a:solidFill>
                  <a:srgbClr val="C00000"/>
                </a:solidFill>
              </a:rPr>
              <a:t>An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alternative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approach</a:t>
            </a:r>
            <a:r>
              <a:rPr lang="fi-FI" altLang="en-US" sz="3600" b="1" smtClean="0">
                <a:solidFill>
                  <a:srgbClr val="C00000"/>
                </a:solidFill>
              </a:rPr>
              <a:t>: </a:t>
            </a:r>
            <a:br>
              <a:rPr lang="fi-FI" altLang="en-US" sz="3600" b="1" smtClean="0">
                <a:solidFill>
                  <a:srgbClr val="C00000"/>
                </a:solidFill>
              </a:rPr>
            </a:br>
            <a:r>
              <a:rPr lang="fi-FI" altLang="en-US" sz="3600" b="1" smtClean="0">
                <a:solidFill>
                  <a:srgbClr val="C00000"/>
                </a:solidFill>
              </a:rPr>
              <a:t>single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spectral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interval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schemes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262743"/>
            <a:ext cx="9166058" cy="5101962"/>
          </a:xfrm>
        </p:spPr>
        <p:txBody>
          <a:bodyPr/>
          <a:lstStyle/>
          <a:p>
            <a:pPr marL="216000" indent="-180000"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b="0" err="1" smtClean="0"/>
              <a:t>Several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have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been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developed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mainly</a:t>
            </a:r>
            <a:r>
              <a:rPr lang="fi-FI" altLang="en-US" sz="2200" b="0" smtClean="0"/>
              <a:t> in </a:t>
            </a:r>
            <a:r>
              <a:rPr lang="fi-FI" altLang="en-US" sz="2200" b="0" err="1" smtClean="0"/>
              <a:t>the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context</a:t>
            </a:r>
            <a:r>
              <a:rPr lang="fi-FI" altLang="en-US" sz="2200" b="0" smtClean="0"/>
              <a:t> of </a:t>
            </a:r>
            <a:r>
              <a:rPr lang="fi-FI" altLang="en-US" sz="2200" b="0" err="1" smtClean="0"/>
              <a:t>mesoscale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models</a:t>
            </a:r>
            <a:r>
              <a:rPr lang="fi-FI" altLang="en-US" sz="2200" b="0" smtClean="0"/>
              <a:t> and </a:t>
            </a:r>
            <a:r>
              <a:rPr lang="fi-FI" altLang="en-US" sz="2200" b="0" err="1" smtClean="0"/>
              <a:t>short-range</a:t>
            </a:r>
            <a:r>
              <a:rPr lang="fi-FI" altLang="en-US" sz="2200" b="0" smtClean="0"/>
              <a:t> NWP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fi-FI" altLang="en-US" sz="2200" b="0" smtClean="0"/>
              <a:t>- </a:t>
            </a:r>
            <a:r>
              <a:rPr lang="fi-FI" altLang="en-US" sz="2200" b="0" err="1" smtClean="0">
                <a:solidFill>
                  <a:srgbClr val="0000FF"/>
                </a:solidFill>
              </a:rPr>
              <a:t>Recent</a:t>
            </a:r>
            <a:r>
              <a:rPr lang="fi-FI" altLang="en-US" sz="2200" b="0" smtClean="0">
                <a:solidFill>
                  <a:srgbClr val="0000FF"/>
                </a:solidFill>
              </a:rPr>
              <a:t> (</a:t>
            </a:r>
            <a:r>
              <a:rPr lang="fi-FI" altLang="en-US" sz="2200" b="0" err="1" smtClean="0">
                <a:solidFill>
                  <a:srgbClr val="0000FF"/>
                </a:solidFill>
              </a:rPr>
              <a:t>unusually</a:t>
            </a:r>
            <a:r>
              <a:rPr lang="fi-FI" altLang="en-US" sz="2200" b="0" smtClean="0">
                <a:solidFill>
                  <a:srgbClr val="0000FF"/>
                </a:solidFill>
              </a:rPr>
              <a:t> </a:t>
            </a:r>
            <a:r>
              <a:rPr lang="fi-FI" altLang="en-US" sz="2200" b="0" err="1" smtClean="0">
                <a:solidFill>
                  <a:srgbClr val="0000FF"/>
                </a:solidFill>
              </a:rPr>
              <a:t>rigorous</a:t>
            </a:r>
            <a:r>
              <a:rPr lang="fi-FI" altLang="en-US" sz="2200" b="0" smtClean="0">
                <a:solidFill>
                  <a:srgbClr val="0000FF"/>
                </a:solidFill>
              </a:rPr>
              <a:t>!) </a:t>
            </a:r>
            <a:r>
              <a:rPr lang="fi-FI" altLang="en-US" sz="2200" b="0" err="1" smtClean="0">
                <a:solidFill>
                  <a:srgbClr val="0000FF"/>
                </a:solidFill>
              </a:rPr>
              <a:t>examples</a:t>
            </a:r>
            <a:r>
              <a:rPr lang="fi-FI" altLang="en-US" sz="2200" b="0" smtClean="0">
                <a:solidFill>
                  <a:srgbClr val="0000FF"/>
                </a:solidFill>
              </a:rPr>
              <a:t>:</a:t>
            </a:r>
          </a:p>
          <a:p>
            <a:pPr marL="180000" indent="0">
              <a:spcBef>
                <a:spcPts val="1800"/>
              </a:spcBef>
              <a:buNone/>
              <a:defRPr/>
            </a:pPr>
            <a:r>
              <a:rPr lang="fi-FI" altLang="en-US" sz="2000" err="1" smtClean="0">
                <a:solidFill>
                  <a:srgbClr val="0000FF"/>
                </a:solidFill>
              </a:rPr>
              <a:t>Ma</a:t>
            </a:r>
            <a:r>
              <a:rPr lang="fi-FI" altLang="en-US" sz="20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fi-FI" altLang="en-US" sz="2000" err="1" smtClean="0">
                <a:solidFill>
                  <a:srgbClr val="0000FF"/>
                </a:solidFill>
              </a:rPr>
              <a:t>ek</a:t>
            </a:r>
            <a:r>
              <a:rPr lang="fi-FI" altLang="en-US" sz="2000" smtClean="0">
                <a:solidFill>
                  <a:srgbClr val="0000FF"/>
                </a:solidFill>
              </a:rPr>
              <a:t> et al., 2016: </a:t>
            </a:r>
            <a:r>
              <a:rPr lang="en-US" sz="2000" b="0"/>
              <a:t>Single interval shortwave radiation scheme with parameterized optical saturation and spectral </a:t>
            </a:r>
            <a:r>
              <a:rPr lang="en-US" sz="2000" b="0" smtClean="0"/>
              <a:t>overlaps. QJRMS, 142, 304-326.</a:t>
            </a:r>
            <a:endParaRPr lang="en-US" sz="2000" b="0"/>
          </a:p>
          <a:p>
            <a:pPr marL="180000" indent="0">
              <a:spcBef>
                <a:spcPts val="1200"/>
              </a:spcBef>
              <a:buNone/>
              <a:defRPr/>
            </a:pPr>
            <a:r>
              <a:rPr lang="fi-FI" altLang="en-US" sz="2000" err="1" smtClean="0">
                <a:solidFill>
                  <a:srgbClr val="0000FF"/>
                </a:solidFill>
              </a:rPr>
              <a:t>Geleyn</a:t>
            </a:r>
            <a:r>
              <a:rPr lang="fi-FI" altLang="en-US" sz="2000" smtClean="0">
                <a:solidFill>
                  <a:srgbClr val="0000FF"/>
                </a:solidFill>
              </a:rPr>
              <a:t> et al., 2017</a:t>
            </a:r>
            <a:r>
              <a:rPr lang="fi-FI" altLang="en-US" sz="2000" b="0" smtClean="0">
                <a:solidFill>
                  <a:srgbClr val="0000FF"/>
                </a:solidFill>
              </a:rPr>
              <a:t>: </a:t>
            </a:r>
            <a:r>
              <a:rPr lang="en-US" sz="2000" b="0"/>
              <a:t>Single interval longwave radiation scheme based on the </a:t>
            </a:r>
            <a:r>
              <a:rPr lang="en-US" sz="2000" b="0" smtClean="0"/>
              <a:t>net exchanged rate decomposition with bracketing. QJRMS, 143, 1313-1335.</a:t>
            </a:r>
            <a:endParaRPr lang="fi-FI" altLang="en-US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000" b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000" b="0" smtClean="0">
                <a:solidFill>
                  <a:srgbClr val="0000FF"/>
                </a:solidFill>
              </a:rPr>
              <a:t> </a:t>
            </a:r>
            <a:endParaRPr lang="fi-FI" altLang="en-US" sz="2000" b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" y="4356000"/>
            <a:ext cx="9058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2000" err="1" smtClean="0"/>
              <a:t>Absolute</a:t>
            </a:r>
            <a:r>
              <a:rPr lang="fi-FI" altLang="en-US" sz="2000" smtClean="0"/>
              <a:t> </a:t>
            </a:r>
            <a:r>
              <a:rPr lang="fi-FI" altLang="en-US" sz="2000" err="1"/>
              <a:t>accuracy</a:t>
            </a:r>
            <a:r>
              <a:rPr lang="fi-FI" altLang="en-US" sz="2000"/>
              <a:t> </a:t>
            </a:r>
            <a:r>
              <a:rPr lang="fi-FI" altLang="en-US" sz="2000" err="1"/>
              <a:t>not</a:t>
            </a:r>
            <a:r>
              <a:rPr lang="fi-FI" altLang="en-US" sz="2000"/>
              <a:t> as </a:t>
            </a:r>
            <a:r>
              <a:rPr lang="fi-FI" altLang="en-US" sz="2000" err="1"/>
              <a:t>high</a:t>
            </a:r>
            <a:r>
              <a:rPr lang="fi-FI" altLang="en-US" sz="2000"/>
              <a:t> as for </a:t>
            </a:r>
            <a:r>
              <a:rPr lang="fi-FI" altLang="en-US" sz="2000" err="1"/>
              <a:t>typical</a:t>
            </a:r>
            <a:r>
              <a:rPr lang="fi-FI" altLang="en-US" sz="2000"/>
              <a:t> (</a:t>
            </a:r>
            <a:r>
              <a:rPr lang="fi-FI" altLang="en-US" sz="2000" err="1"/>
              <a:t>multi-band</a:t>
            </a:r>
            <a:r>
              <a:rPr lang="fi-FI" altLang="en-US" sz="2000"/>
              <a:t>) CKD </a:t>
            </a:r>
            <a:r>
              <a:rPr lang="fi-FI" altLang="en-US" sz="2000" err="1" smtClean="0"/>
              <a:t>schemes</a:t>
            </a:r>
            <a:endParaRPr lang="fi-FI" altLang="en-US" sz="200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altLang="en-US" sz="2000"/>
              <a:t>More </a:t>
            </a:r>
            <a:r>
              <a:rPr lang="fi-FI" altLang="en-US" sz="2000" err="1"/>
              <a:t>complicated</a:t>
            </a:r>
            <a:r>
              <a:rPr lang="fi-FI" altLang="en-US" sz="2000"/>
              <a:t> to </a:t>
            </a:r>
            <a:r>
              <a:rPr lang="fi-FI" altLang="en-US" sz="2000" smtClean="0"/>
              <a:t>develop</a:t>
            </a:r>
            <a:r>
              <a:rPr lang="fi-FI" altLang="en-US" sz="2000"/>
              <a:t> </a:t>
            </a:r>
            <a:r>
              <a:rPr lang="fi-FI" altLang="en-US" sz="2000" smtClean="0"/>
              <a:t>(&amp; comprehend</a:t>
            </a:r>
            <a:r>
              <a:rPr lang="fi-FI" altLang="en-US" sz="2000"/>
              <a:t>) </a:t>
            </a:r>
            <a:r>
              <a:rPr lang="fi-FI" altLang="en-US" sz="2000" err="1"/>
              <a:t>than</a:t>
            </a:r>
            <a:r>
              <a:rPr lang="fi-FI" altLang="en-US" sz="2000"/>
              <a:t> </a:t>
            </a:r>
            <a:r>
              <a:rPr lang="fi-FI" altLang="en-US" sz="2000" err="1"/>
              <a:t>schemes</a:t>
            </a:r>
            <a:r>
              <a:rPr lang="fi-FI" altLang="en-US" sz="2000"/>
              <a:t> </a:t>
            </a:r>
            <a:r>
              <a:rPr lang="fi-FI" altLang="en-US" sz="2000" smtClean="0"/>
              <a:t>with </a:t>
            </a:r>
            <a:r>
              <a:rPr lang="fi-FI" altLang="en-US" sz="2000" err="1"/>
              <a:t>higher</a:t>
            </a:r>
            <a:r>
              <a:rPr lang="fi-FI" altLang="en-US" sz="2000"/>
              <a:t> </a:t>
            </a:r>
            <a:r>
              <a:rPr lang="fi-FI" altLang="en-US" sz="2000" err="1"/>
              <a:t>spectral</a:t>
            </a:r>
            <a:r>
              <a:rPr lang="fi-FI" altLang="en-US" sz="2000"/>
              <a:t> </a:t>
            </a:r>
            <a:r>
              <a:rPr lang="fi-FI" altLang="en-US" sz="2000" err="1" smtClean="0"/>
              <a:t>resolution</a:t>
            </a:r>
            <a:endParaRPr lang="fi-FI" altLang="en-US" sz="2000" smtClean="0"/>
          </a:p>
        </p:txBody>
      </p:sp>
      <p:sp>
        <p:nvSpPr>
          <p:cNvPr id="6" name="TextBox 5"/>
          <p:cNvSpPr txBox="1"/>
          <p:nvPr/>
        </p:nvSpPr>
        <p:spPr>
          <a:xfrm>
            <a:off x="667657" y="5796000"/>
            <a:ext cx="7373257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i-FI" altLang="en-US" sz="2200" b="1" err="1" smtClean="0">
                <a:solidFill>
                  <a:srgbClr val="C00000"/>
                </a:solidFill>
              </a:rPr>
              <a:t>Benefit</a:t>
            </a:r>
            <a:r>
              <a:rPr lang="fi-FI" altLang="en-US" sz="2200" b="1">
                <a:solidFill>
                  <a:srgbClr val="C00000"/>
                </a:solidFill>
              </a:rPr>
              <a:t>: </a:t>
            </a:r>
            <a:r>
              <a:rPr lang="fi-FI" altLang="en-US" sz="2200" b="1" err="1">
                <a:solidFill>
                  <a:srgbClr val="C00000"/>
                </a:solidFill>
              </a:rPr>
              <a:t>much</a:t>
            </a:r>
            <a:r>
              <a:rPr lang="fi-FI" altLang="en-US" sz="2200" b="1">
                <a:solidFill>
                  <a:srgbClr val="C00000"/>
                </a:solidFill>
              </a:rPr>
              <a:t> </a:t>
            </a:r>
            <a:r>
              <a:rPr lang="fi-FI" altLang="en-US" sz="2200" b="1" err="1">
                <a:solidFill>
                  <a:srgbClr val="C00000"/>
                </a:solidFill>
              </a:rPr>
              <a:t>faster</a:t>
            </a:r>
            <a:r>
              <a:rPr lang="fi-FI" altLang="en-US" sz="2200" b="1">
                <a:solidFill>
                  <a:srgbClr val="C00000"/>
                </a:solidFill>
              </a:rPr>
              <a:t> </a:t>
            </a:r>
            <a:endParaRPr lang="fi-FI" altLang="en-US" sz="2200" b="1" smtClean="0">
              <a:solidFill>
                <a:srgbClr val="C00000"/>
              </a:solidFill>
            </a:endParaRPr>
          </a:p>
          <a:p>
            <a:r>
              <a:rPr lang="fi-FI" altLang="en-US" sz="2200" smtClean="0">
                <a:sym typeface="Symbol" panose="05050102010706020507" pitchFamily="18" charset="2"/>
              </a:rPr>
              <a:t></a:t>
            </a:r>
            <a:r>
              <a:rPr lang="fi-FI" altLang="en-US" sz="2200" smtClean="0"/>
              <a:t>  </a:t>
            </a:r>
            <a:r>
              <a:rPr lang="fi-FI" altLang="en-US" sz="2200" err="1" smtClean="0"/>
              <a:t>the</a:t>
            </a:r>
            <a:r>
              <a:rPr lang="fi-FI" altLang="en-US" sz="2200" smtClean="0"/>
              <a:t> </a:t>
            </a:r>
            <a:r>
              <a:rPr lang="fi-FI" altLang="en-US" sz="2200" err="1"/>
              <a:t>radiation</a:t>
            </a:r>
            <a:r>
              <a:rPr lang="fi-FI" altLang="en-US" sz="2200"/>
              <a:t> </a:t>
            </a:r>
            <a:r>
              <a:rPr lang="fi-FI" altLang="en-US" sz="2200" err="1"/>
              <a:t>scheme</a:t>
            </a:r>
            <a:r>
              <a:rPr lang="fi-FI" altLang="en-US" sz="2200"/>
              <a:t> </a:t>
            </a:r>
            <a:r>
              <a:rPr lang="fi-FI" altLang="en-US" sz="2200" err="1"/>
              <a:t>can</a:t>
            </a:r>
            <a:r>
              <a:rPr lang="fi-FI" altLang="en-US" sz="2200"/>
              <a:t> </a:t>
            </a:r>
            <a:r>
              <a:rPr lang="fi-FI" altLang="en-US" sz="2200" err="1"/>
              <a:t>be</a:t>
            </a:r>
            <a:r>
              <a:rPr lang="fi-FI" altLang="en-US" sz="2200"/>
              <a:t> </a:t>
            </a:r>
            <a:r>
              <a:rPr lang="fi-FI" altLang="en-US" sz="2200" err="1"/>
              <a:t>invoked</a:t>
            </a:r>
            <a:r>
              <a:rPr lang="fi-FI" altLang="en-US" sz="2200"/>
              <a:t> </a:t>
            </a:r>
            <a:r>
              <a:rPr lang="fi-FI" altLang="en-US" sz="2200" err="1"/>
              <a:t>more</a:t>
            </a:r>
            <a:r>
              <a:rPr lang="fi-FI" altLang="en-US" sz="2200"/>
              <a:t> </a:t>
            </a:r>
            <a:r>
              <a:rPr lang="fi-FI" altLang="en-US" sz="2200" err="1" smtClean="0"/>
              <a:t>frequently</a:t>
            </a:r>
            <a:endParaRPr lang="fi-FI" altLang="en-US" sz="2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80000"/>
            <a:ext cx="8909050" cy="623888"/>
          </a:xfrm>
        </p:spPr>
        <p:txBody>
          <a:bodyPr/>
          <a:lstStyle/>
          <a:p>
            <a:r>
              <a:rPr lang="fi-FI" altLang="en-US" sz="3600" b="1" err="1" smtClean="0">
                <a:solidFill>
                  <a:srgbClr val="C00000"/>
                </a:solidFill>
              </a:rPr>
              <a:t>Speed</a:t>
            </a:r>
            <a:r>
              <a:rPr lang="fi-FI" altLang="en-US" sz="3600" b="1" smtClean="0">
                <a:solidFill>
                  <a:srgbClr val="C00000"/>
                </a:solidFill>
              </a:rPr>
              <a:t> vs.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accuracy</a:t>
            </a:r>
            <a:r>
              <a:rPr lang="fi-FI" altLang="en-US" sz="3600" b="1" smtClean="0">
                <a:solidFill>
                  <a:srgbClr val="C00000"/>
                </a:solidFill>
              </a:rPr>
              <a:t>: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multiple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scattering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3317" y="1025769"/>
            <a:ext cx="9313015" cy="532171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800" err="1" smtClean="0">
                <a:solidFill>
                  <a:srgbClr val="0000FF"/>
                </a:solidFill>
              </a:rPr>
              <a:t>Typical</a:t>
            </a:r>
            <a:r>
              <a:rPr lang="fi-FI" altLang="en-US" sz="2800" smtClean="0">
                <a:solidFill>
                  <a:srgbClr val="0000FF"/>
                </a:solidFill>
              </a:rPr>
              <a:t> </a:t>
            </a:r>
            <a:r>
              <a:rPr lang="fi-FI" altLang="en-US" sz="2800" err="1" smtClean="0">
                <a:solidFill>
                  <a:srgbClr val="0000FF"/>
                </a:solidFill>
              </a:rPr>
              <a:t>solution</a:t>
            </a:r>
            <a:r>
              <a:rPr lang="fi-FI" altLang="en-US" sz="2800" smtClean="0">
                <a:solidFill>
                  <a:srgbClr val="0000FF"/>
                </a:solidFill>
              </a:rPr>
              <a:t> (esp. SW): </a:t>
            </a:r>
            <a:r>
              <a:rPr lang="fi-FI" altLang="en-US" sz="2800" err="1" smtClean="0">
                <a:solidFill>
                  <a:srgbClr val="0000FF"/>
                </a:solidFill>
              </a:rPr>
              <a:t>two-stream</a:t>
            </a:r>
            <a:r>
              <a:rPr lang="fi-FI" altLang="en-US" sz="2800" smtClean="0">
                <a:solidFill>
                  <a:srgbClr val="0000FF"/>
                </a:solidFill>
              </a:rPr>
              <a:t> </a:t>
            </a:r>
            <a:r>
              <a:rPr lang="fi-FI" altLang="en-US" sz="2800" err="1" smtClean="0">
                <a:solidFill>
                  <a:srgbClr val="0000FF"/>
                </a:solidFill>
              </a:rPr>
              <a:t>approximations</a:t>
            </a:r>
            <a:endParaRPr lang="fi-FI" altLang="en-US" b="0"/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fi-FI" altLang="en-US" sz="2200" b="0" err="1" smtClean="0"/>
              <a:t>Errors</a:t>
            </a:r>
            <a:r>
              <a:rPr lang="fi-FI" altLang="en-US" sz="2200" b="0" smtClean="0"/>
              <a:t> case-</a:t>
            </a:r>
            <a:r>
              <a:rPr lang="fi-FI" altLang="en-US" sz="2200" b="0" err="1" smtClean="0"/>
              <a:t>dependent</a:t>
            </a:r>
            <a:r>
              <a:rPr lang="fi-FI" altLang="en-US" sz="2200" b="0" smtClean="0"/>
              <a:t>. </a:t>
            </a:r>
            <a:r>
              <a:rPr lang="fi-FI" altLang="en-US" sz="2200" b="0" err="1" smtClean="0"/>
              <a:t>Generally</a:t>
            </a:r>
            <a:r>
              <a:rPr lang="fi-FI" altLang="en-US" sz="2200" b="0" smtClean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</a:t>
            </a:r>
            <a:r>
              <a:rPr lang="fi-FI" altLang="en-US" sz="2200" b="0" err="1" smtClean="0"/>
              <a:t>atmospheric</a:t>
            </a:r>
            <a:r>
              <a:rPr lang="fi-FI" altLang="en-US" sz="2200" b="0" smtClean="0"/>
              <a:t> SW absorption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</a:t>
            </a:r>
            <a:r>
              <a:rPr lang="fi-FI" altLang="en-US" sz="2200" b="0" err="1" smtClean="0"/>
              <a:t>underestimated</a:t>
            </a:r>
            <a:r>
              <a:rPr lang="fi-FI" altLang="en-US" sz="2200" b="0" smtClean="0"/>
              <a:t>  and </a:t>
            </a:r>
            <a:r>
              <a:rPr lang="fi-FI" altLang="en-US" sz="2200" b="0" err="1" smtClean="0"/>
              <a:t>surface</a:t>
            </a:r>
            <a:r>
              <a:rPr lang="fi-FI" altLang="en-US" sz="2200" b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SW absorption </a:t>
            </a:r>
            <a:r>
              <a:rPr lang="fi-FI" altLang="en-US" sz="2200" b="0" err="1" smtClean="0"/>
              <a:t>overestimated</a:t>
            </a:r>
            <a:endParaRPr lang="fi-FI" altLang="en-US" sz="2200" b="0" smtClean="0"/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i-FI" altLang="en-US" b="0"/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i-FI" altLang="en-US" b="0" smtClean="0"/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i-FI" altLang="en-US" b="0"/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i-FI" altLang="en-US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1200" b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fi-FI" altLang="en-US" smtClean="0">
                <a:solidFill>
                  <a:srgbClr val="C00000"/>
                </a:solidFill>
              </a:rPr>
              <a:t>In </a:t>
            </a:r>
            <a:r>
              <a:rPr lang="fi-FI" altLang="en-US" err="1" smtClean="0">
                <a:solidFill>
                  <a:srgbClr val="C00000"/>
                </a:solidFill>
              </a:rPr>
              <a:t>the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longwave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region</a:t>
            </a:r>
            <a:r>
              <a:rPr lang="fi-FI" altLang="en-US" smtClean="0">
                <a:solidFill>
                  <a:srgbClr val="C00000"/>
                </a:solidFill>
              </a:rPr>
              <a:t>, </a:t>
            </a:r>
            <a:r>
              <a:rPr lang="fi-FI" altLang="en-US" err="1" smtClean="0">
                <a:solidFill>
                  <a:srgbClr val="C00000"/>
                </a:solidFill>
              </a:rPr>
              <a:t>scattering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often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neglected</a:t>
            </a:r>
            <a:endParaRPr lang="fi-FI" altLang="en-US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fi-FI" altLang="en-US" sz="2200" b="0" err="1"/>
              <a:t>however</a:t>
            </a:r>
            <a:r>
              <a:rPr lang="fi-FI" altLang="en-US" sz="2200" b="0"/>
              <a:t>, </a:t>
            </a:r>
            <a:r>
              <a:rPr lang="fi-FI" altLang="en-US" sz="2200" b="0" err="1" smtClean="0">
                <a:solidFill>
                  <a:srgbClr val="0000FF"/>
                </a:solidFill>
              </a:rPr>
              <a:t>scattering</a:t>
            </a:r>
            <a:r>
              <a:rPr lang="fi-FI" altLang="en-US" sz="2200" b="0" smtClean="0">
                <a:solidFill>
                  <a:srgbClr val="0000FF"/>
                </a:solidFill>
              </a:rPr>
              <a:t> </a:t>
            </a:r>
            <a:r>
              <a:rPr lang="fi-FI" altLang="en-US" sz="2200" b="0" err="1">
                <a:solidFill>
                  <a:srgbClr val="0000FF"/>
                </a:solidFill>
              </a:rPr>
              <a:t>makes</a:t>
            </a:r>
            <a:r>
              <a:rPr lang="fi-FI" altLang="en-US" sz="2200" b="0">
                <a:solidFill>
                  <a:srgbClr val="0000FF"/>
                </a:solidFill>
              </a:rPr>
              <a:t> a </a:t>
            </a:r>
            <a:r>
              <a:rPr lang="fi-FI" altLang="en-US" sz="2200" b="0" err="1" smtClean="0">
                <a:solidFill>
                  <a:srgbClr val="0000FF"/>
                </a:solidFill>
              </a:rPr>
              <a:t>significant</a:t>
            </a:r>
            <a:r>
              <a:rPr lang="fi-FI" altLang="en-US" sz="2200" b="0" smtClean="0">
                <a:solidFill>
                  <a:srgbClr val="0000FF"/>
                </a:solidFill>
              </a:rPr>
              <a:t> </a:t>
            </a:r>
            <a:r>
              <a:rPr lang="fi-FI" altLang="en-US" sz="2200" b="0" err="1">
                <a:solidFill>
                  <a:srgbClr val="0000FF"/>
                </a:solidFill>
              </a:rPr>
              <a:t>contribution</a:t>
            </a:r>
            <a:r>
              <a:rPr lang="fi-FI" altLang="en-US" sz="2200" b="0">
                <a:solidFill>
                  <a:srgbClr val="0000FF"/>
                </a:solidFill>
              </a:rPr>
              <a:t> to </a:t>
            </a:r>
            <a:r>
              <a:rPr lang="fi-FI" altLang="en-US" sz="2200" b="0" err="1">
                <a:solidFill>
                  <a:srgbClr val="0000FF"/>
                </a:solidFill>
              </a:rPr>
              <a:t>the</a:t>
            </a:r>
            <a:r>
              <a:rPr lang="fi-FI" altLang="en-US" sz="2200" b="0">
                <a:solidFill>
                  <a:srgbClr val="0000FF"/>
                </a:solidFill>
              </a:rPr>
              <a:t> </a:t>
            </a:r>
            <a:r>
              <a:rPr lang="fi-FI" altLang="en-US" sz="2200" b="0" err="1">
                <a:solidFill>
                  <a:srgbClr val="0000FF"/>
                </a:solidFill>
              </a:rPr>
              <a:t>cloud</a:t>
            </a:r>
            <a:r>
              <a:rPr lang="fi-FI" altLang="en-US" sz="2200" b="0">
                <a:solidFill>
                  <a:srgbClr val="0000FF"/>
                </a:solidFill>
              </a:rPr>
              <a:t> LW </a:t>
            </a:r>
            <a:r>
              <a:rPr lang="fi-FI" altLang="en-US" sz="2200" b="0" err="1">
                <a:solidFill>
                  <a:srgbClr val="0000FF"/>
                </a:solidFill>
              </a:rPr>
              <a:t>radiative</a:t>
            </a:r>
            <a:r>
              <a:rPr lang="fi-FI" altLang="en-US" sz="2200" b="0">
                <a:solidFill>
                  <a:srgbClr val="0000FF"/>
                </a:solidFill>
              </a:rPr>
              <a:t> </a:t>
            </a:r>
            <a:r>
              <a:rPr lang="fi-FI" altLang="en-US" sz="2200" b="0" err="1">
                <a:solidFill>
                  <a:srgbClr val="0000FF"/>
                </a:solidFill>
              </a:rPr>
              <a:t>effect</a:t>
            </a:r>
            <a:r>
              <a:rPr lang="fi-FI" altLang="en-US" sz="2200" b="0">
                <a:solidFill>
                  <a:srgbClr val="0000FF"/>
                </a:solidFill>
              </a:rPr>
              <a:t> at TOA </a:t>
            </a:r>
            <a:r>
              <a:rPr lang="fi-FI" altLang="en-US" sz="2200" b="0"/>
              <a:t>(3 </a:t>
            </a:r>
            <a:r>
              <a:rPr lang="fi-FI" altLang="en-US" sz="2200" b="0" smtClean="0"/>
              <a:t>Wm</a:t>
            </a:r>
            <a:r>
              <a:rPr lang="fi-FI" altLang="en-US" sz="2200" b="0" baseline="30000" smtClean="0"/>
              <a:t>-2</a:t>
            </a:r>
            <a:r>
              <a:rPr lang="fi-FI" altLang="en-US" sz="2200" b="0" smtClean="0"/>
              <a:t>, </a:t>
            </a:r>
            <a:r>
              <a:rPr lang="fi-FI" altLang="en-US" sz="2200" b="0" smtClean="0">
                <a:sym typeface="Symbol" panose="05050102010706020507" pitchFamily="18" charset="2"/>
              </a:rPr>
              <a:t>~10</a:t>
            </a:r>
            <a:r>
              <a:rPr lang="fi-FI" altLang="en-US" sz="2200" b="0">
                <a:sym typeface="Symbol" panose="05050102010706020507" pitchFamily="18" charset="2"/>
              </a:rPr>
              <a:t>%) (Costa &amp; </a:t>
            </a:r>
            <a:r>
              <a:rPr lang="fi-FI" altLang="en-US" sz="2200" b="0" err="1">
                <a:sym typeface="Symbol" panose="05050102010706020507" pitchFamily="18" charset="2"/>
              </a:rPr>
              <a:t>Shine</a:t>
            </a:r>
            <a:r>
              <a:rPr lang="fi-FI" altLang="en-US" sz="2200" b="0">
                <a:sym typeface="Symbol" panose="05050102010706020507" pitchFamily="18" charset="2"/>
              </a:rPr>
              <a:t>, </a:t>
            </a:r>
            <a:r>
              <a:rPr lang="fi-FI" altLang="en-US" sz="2200" b="0" smtClean="0">
                <a:sym typeface="Symbol" panose="05050102010706020507" pitchFamily="18" charset="2"/>
              </a:rPr>
              <a:t>QJRMS 2006</a:t>
            </a:r>
            <a:r>
              <a:rPr lang="fi-FI" altLang="en-US" sz="2200" b="0">
                <a:sym typeface="Symbol" panose="05050102010706020507" pitchFamily="18" charset="2"/>
              </a:rPr>
              <a:t>)</a:t>
            </a:r>
            <a:endParaRPr lang="fi-FI" altLang="en-US" sz="2200" b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000" b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pic>
        <p:nvPicPr>
          <p:cNvPr id="6" name="Picture 6" descr="jakauma-SW2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7" t="5341" b="6377"/>
          <a:stretch/>
        </p:blipFill>
        <p:spPr bwMode="auto">
          <a:xfrm>
            <a:off x="5396546" y="2220686"/>
            <a:ext cx="4392925" cy="29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3960000" y="34200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err="1" smtClean="0">
                <a:solidFill>
                  <a:srgbClr val="0000FF"/>
                </a:solidFill>
              </a:rPr>
              <a:t>Fraction</a:t>
            </a:r>
            <a:r>
              <a:rPr lang="fi-FI" b="1" smtClean="0">
                <a:solidFill>
                  <a:srgbClr val="0000FF"/>
                </a:solidFill>
              </a:rPr>
              <a:t> of </a:t>
            </a:r>
            <a:r>
              <a:rPr lang="fi-FI" b="1" err="1" smtClean="0">
                <a:solidFill>
                  <a:srgbClr val="0000FF"/>
                </a:solidFill>
              </a:rPr>
              <a:t>cases</a:t>
            </a:r>
            <a:r>
              <a:rPr lang="fi-FI" b="1" smtClean="0">
                <a:solidFill>
                  <a:srgbClr val="0000FF"/>
                </a:solidFill>
              </a:rPr>
              <a:t> (%)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00" y="3420000"/>
            <a:ext cx="409458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000" err="1" smtClean="0"/>
              <a:t>Off</a:t>
            </a:r>
            <a:r>
              <a:rPr lang="fi-FI" sz="2000" smtClean="0"/>
              <a:t>-line </a:t>
            </a:r>
            <a:r>
              <a:rPr lang="fi-FI" sz="2000" err="1" smtClean="0"/>
              <a:t>calculations</a:t>
            </a:r>
            <a:r>
              <a:rPr lang="fi-FI" sz="2000" smtClean="0"/>
              <a:t> for GCM data;</a:t>
            </a:r>
          </a:p>
          <a:p>
            <a:r>
              <a:rPr lang="fi-FI" sz="2000" smtClean="0">
                <a:sym typeface="Symbol" panose="05050102010706020507" pitchFamily="18" charset="2"/>
              </a:rPr>
              <a:t>-</a:t>
            </a:r>
            <a:r>
              <a:rPr lang="fi-FI" sz="2000" err="1" smtClean="0">
                <a:sym typeface="Symbol" panose="05050102010706020507" pitchFamily="18" charset="2"/>
              </a:rPr>
              <a:t>Eddington</a:t>
            </a:r>
            <a:r>
              <a:rPr lang="fi-FI" sz="2000" smtClean="0">
                <a:sym typeface="Symbol" panose="05050102010706020507" pitchFamily="18" charset="2"/>
              </a:rPr>
              <a:t> vs. -16-stream</a:t>
            </a:r>
          </a:p>
          <a:p>
            <a:r>
              <a:rPr lang="fi-FI" sz="2000" smtClean="0">
                <a:sym typeface="Symbol" panose="05050102010706020507" pitchFamily="18" charset="2"/>
              </a:rPr>
              <a:t>(Räisänen, QJRMS 2002)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6012000" y="1908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err="1" smtClean="0">
                <a:solidFill>
                  <a:srgbClr val="0000FF"/>
                </a:solidFill>
              </a:rPr>
              <a:t>Surface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2000" y="19080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err="1" smtClean="0">
                <a:solidFill>
                  <a:srgbClr val="0000FF"/>
                </a:solidFill>
              </a:rPr>
              <a:t>Atmosphere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000" y="507600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err="1" smtClean="0">
                <a:solidFill>
                  <a:srgbClr val="0000FF"/>
                </a:solidFill>
              </a:rPr>
              <a:t>Error</a:t>
            </a:r>
            <a:r>
              <a:rPr lang="fi-FI" b="1" smtClean="0">
                <a:solidFill>
                  <a:srgbClr val="0000FF"/>
                </a:solidFill>
              </a:rPr>
              <a:t> (W m</a:t>
            </a:r>
            <a:r>
              <a:rPr lang="fi-FI" b="1" baseline="30000" smtClean="0">
                <a:solidFill>
                  <a:srgbClr val="0000FF"/>
                </a:solidFill>
              </a:rPr>
              <a:t>-2</a:t>
            </a:r>
            <a:r>
              <a:rPr lang="fi-FI" b="1" smtClean="0">
                <a:solidFill>
                  <a:srgbClr val="0000FF"/>
                </a:solidFill>
              </a:rPr>
              <a:t>)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000" y="504000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err="1" smtClean="0">
                <a:solidFill>
                  <a:srgbClr val="0000FF"/>
                </a:solidFill>
              </a:rPr>
              <a:t>Error</a:t>
            </a:r>
            <a:r>
              <a:rPr lang="fi-FI" b="1" smtClean="0">
                <a:solidFill>
                  <a:srgbClr val="0000FF"/>
                </a:solidFill>
              </a:rPr>
              <a:t> (W m</a:t>
            </a:r>
            <a:r>
              <a:rPr lang="fi-FI" b="1" baseline="30000" smtClean="0">
                <a:solidFill>
                  <a:srgbClr val="0000FF"/>
                </a:solidFill>
              </a:rPr>
              <a:t>-2</a:t>
            </a:r>
            <a:r>
              <a:rPr lang="fi-FI" b="1" smtClean="0">
                <a:solidFill>
                  <a:srgbClr val="0000FF"/>
                </a:solidFill>
              </a:rPr>
              <a:t>)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324000"/>
            <a:ext cx="8909050" cy="62388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altLang="en-US" sz="3600" b="1" err="1" smtClean="0">
                <a:solidFill>
                  <a:srgbClr val="C00000"/>
                </a:solidFill>
              </a:rPr>
              <a:t>Speed</a:t>
            </a:r>
            <a:r>
              <a:rPr lang="fi-FI" altLang="en-US" sz="3600" b="1" smtClean="0">
                <a:solidFill>
                  <a:srgbClr val="C00000"/>
                </a:solidFill>
              </a:rPr>
              <a:t> vs.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accuracy</a:t>
            </a:r>
            <a:r>
              <a:rPr lang="fi-FI" altLang="en-US" sz="3600" b="1" smtClean="0">
                <a:solidFill>
                  <a:srgbClr val="C00000"/>
                </a:solidFill>
              </a:rPr>
              <a:t>: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temporal</a:t>
            </a:r>
            <a:r>
              <a:rPr lang="fi-FI" altLang="en-US" sz="3600" b="1" smtClean="0">
                <a:solidFill>
                  <a:srgbClr val="C00000"/>
                </a:solidFill>
              </a:rPr>
              <a:t> and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spatial</a:t>
            </a:r>
            <a:r>
              <a:rPr lang="fi-FI" altLang="en-US" sz="3600" b="1" smtClean="0">
                <a:solidFill>
                  <a:srgbClr val="C00000"/>
                </a:solidFill>
              </a:rPr>
              <a:t/>
            </a:r>
            <a:br>
              <a:rPr lang="fi-FI" altLang="en-US" sz="3600" b="1" smtClean="0">
                <a:solidFill>
                  <a:srgbClr val="C00000"/>
                </a:solidFill>
              </a:rPr>
            </a:br>
            <a:r>
              <a:rPr lang="fi-FI" altLang="en-US" sz="3600" b="1" err="1" smtClean="0">
                <a:solidFill>
                  <a:srgbClr val="C00000"/>
                </a:solidFill>
              </a:rPr>
              <a:t>resolution</a:t>
            </a:r>
            <a:r>
              <a:rPr lang="fi-FI" altLang="en-US" sz="3600" b="1" smtClean="0">
                <a:solidFill>
                  <a:srgbClr val="C00000"/>
                </a:solidFill>
              </a:rPr>
              <a:t>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radiation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calculations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567543"/>
            <a:ext cx="9166058" cy="4797162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i-FI" altLang="en-US" sz="2200" err="1" smtClean="0">
                <a:solidFill>
                  <a:srgbClr val="0000FF"/>
                </a:solidFill>
              </a:rPr>
              <a:t>Radiation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time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step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usually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longer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b="0" err="1" smtClean="0"/>
              <a:t>than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the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time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step</a:t>
            </a:r>
            <a:r>
              <a:rPr lang="fi-FI" altLang="en-US" sz="2200" b="0" smtClean="0"/>
              <a:t> for </a:t>
            </a:r>
            <a:r>
              <a:rPr lang="fi-FI" altLang="en-US" sz="2200" b="0" err="1" smtClean="0"/>
              <a:t>other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physical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processes</a:t>
            </a:r>
            <a:r>
              <a:rPr lang="fi-FI" altLang="en-US" sz="2200" b="0" smtClean="0"/>
              <a:t> and </a:t>
            </a:r>
            <a:r>
              <a:rPr lang="fi-FI" altLang="en-US" sz="2200" b="0" err="1" smtClean="0"/>
              <a:t>model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dynamics</a:t>
            </a:r>
            <a:r>
              <a:rPr lang="fi-FI" altLang="en-US" sz="2200" b="0" smtClean="0"/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fi-FI" altLang="en-US" sz="2200" b="0" smtClean="0"/>
              <a:t>In </a:t>
            </a:r>
            <a:r>
              <a:rPr lang="fi-FI" altLang="en-US" sz="2200" b="0" err="1" smtClean="0"/>
              <a:t>some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cases</a:t>
            </a:r>
            <a:r>
              <a:rPr lang="fi-FI" altLang="en-US" sz="2200" b="0" smtClean="0"/>
              <a:t>, RT </a:t>
            </a:r>
            <a:r>
              <a:rPr lang="fi-FI" altLang="en-US" sz="2200" b="0" err="1" smtClean="0"/>
              <a:t>calculations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performed</a:t>
            </a:r>
            <a:r>
              <a:rPr lang="fi-FI" altLang="en-US" sz="2200" b="0" smtClean="0"/>
              <a:t> at a </a:t>
            </a:r>
            <a:r>
              <a:rPr lang="fi-FI" altLang="en-US" sz="2200" err="1" smtClean="0">
                <a:solidFill>
                  <a:srgbClr val="0000FF"/>
                </a:solidFill>
              </a:rPr>
              <a:t>lower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horizontal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resolution</a:t>
            </a:r>
            <a:r>
              <a:rPr lang="fi-FI" altLang="en-US" sz="2200" smtClean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ts val="3000"/>
              </a:spcBef>
              <a:defRPr/>
            </a:pPr>
            <a:endParaRPr lang="fi-FI" altLang="en-US" sz="2200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000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000" b="0" smtClean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000" b="0" smtClean="0">
                <a:solidFill>
                  <a:srgbClr val="0000FF"/>
                </a:solidFill>
              </a:rPr>
              <a:t>     </a:t>
            </a:r>
            <a:endParaRPr lang="fi-FI" altLang="en-US" sz="2000" b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589" y="5328000"/>
            <a:ext cx="8277497" cy="110799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i-FI" sz="2200" err="1" smtClean="0"/>
              <a:t>Concern</a:t>
            </a:r>
            <a:r>
              <a:rPr lang="fi-FI" sz="2200" smtClean="0"/>
              <a:t>: </a:t>
            </a:r>
            <a:r>
              <a:rPr lang="fi-FI" sz="2200" err="1" smtClean="0"/>
              <a:t>the</a:t>
            </a:r>
            <a:r>
              <a:rPr lang="fi-FI" sz="2200" smtClean="0"/>
              <a:t> </a:t>
            </a:r>
            <a:r>
              <a:rPr lang="fi-FI" sz="2200" err="1" smtClean="0"/>
              <a:t>reduced</a:t>
            </a:r>
            <a:r>
              <a:rPr lang="fi-FI" sz="2200" smtClean="0"/>
              <a:t> </a:t>
            </a:r>
            <a:r>
              <a:rPr lang="fi-FI" sz="2200" err="1" smtClean="0"/>
              <a:t>temporal</a:t>
            </a:r>
            <a:r>
              <a:rPr lang="fi-FI" sz="2200" smtClean="0"/>
              <a:t>/</a:t>
            </a:r>
            <a:r>
              <a:rPr lang="fi-FI" sz="2200" err="1" smtClean="0"/>
              <a:t>spatial</a:t>
            </a:r>
            <a:r>
              <a:rPr lang="fi-FI" sz="2200" smtClean="0"/>
              <a:t> </a:t>
            </a:r>
            <a:r>
              <a:rPr lang="fi-FI" sz="2200" err="1" smtClean="0"/>
              <a:t>resolution</a:t>
            </a:r>
            <a:r>
              <a:rPr lang="fi-FI" sz="2200" smtClean="0"/>
              <a:t> of </a:t>
            </a:r>
            <a:r>
              <a:rPr lang="fi-FI" sz="2200" err="1" smtClean="0"/>
              <a:t>radiation</a:t>
            </a:r>
            <a:r>
              <a:rPr lang="fi-FI" sz="2200" smtClean="0"/>
              <a:t> </a:t>
            </a:r>
            <a:r>
              <a:rPr lang="fi-FI" sz="2200" err="1" smtClean="0"/>
              <a:t>calculations</a:t>
            </a:r>
            <a:r>
              <a:rPr lang="fi-FI" sz="2200" smtClean="0"/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could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compromise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the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interaction</a:t>
            </a:r>
            <a:r>
              <a:rPr lang="en-US" sz="2200" b="1" smtClean="0">
                <a:solidFill>
                  <a:srgbClr val="C00000"/>
                </a:solidFill>
              </a:rPr>
              <a:t> of radiation </a:t>
            </a:r>
            <a:r>
              <a:rPr lang="fi-FI" sz="2200" b="1" err="1" smtClean="0">
                <a:solidFill>
                  <a:srgbClr val="C00000"/>
                </a:solidFill>
              </a:rPr>
              <a:t>with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other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physical</a:t>
            </a:r>
            <a:r>
              <a:rPr lang="fi-FI" sz="2200" b="1" smtClean="0">
                <a:solidFill>
                  <a:srgbClr val="C00000"/>
                </a:solidFill>
              </a:rPr>
              <a:t> </a:t>
            </a:r>
            <a:r>
              <a:rPr lang="fi-FI" sz="2200" b="1" err="1" smtClean="0">
                <a:solidFill>
                  <a:srgbClr val="C00000"/>
                </a:solidFill>
              </a:rPr>
              <a:t>processes</a:t>
            </a:r>
            <a:r>
              <a:rPr lang="fi-FI" sz="2200" b="1">
                <a:solidFill>
                  <a:srgbClr val="C00000"/>
                </a:solidFill>
              </a:rPr>
              <a:t> </a:t>
            </a:r>
            <a:r>
              <a:rPr lang="fi-FI" sz="2200" smtClean="0"/>
              <a:t>(</a:t>
            </a:r>
            <a:r>
              <a:rPr lang="fi-FI" sz="2200" err="1" smtClean="0"/>
              <a:t>e.g</a:t>
            </a:r>
            <a:r>
              <a:rPr lang="fi-FI" sz="2200" smtClean="0"/>
              <a:t>., </a:t>
            </a:r>
            <a:r>
              <a:rPr lang="fi-FI" sz="2200" err="1" smtClean="0"/>
              <a:t>cloud-radiation</a:t>
            </a:r>
            <a:r>
              <a:rPr lang="fi-FI" sz="2200" smtClean="0"/>
              <a:t> </a:t>
            </a:r>
            <a:r>
              <a:rPr lang="fi-FI" sz="2200" err="1" smtClean="0"/>
              <a:t>interaction</a:t>
            </a:r>
            <a:r>
              <a:rPr lang="fi-FI" sz="2200" smtClean="0"/>
              <a:t>)</a:t>
            </a:r>
            <a:endParaRPr lang="fi-FI" sz="22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0311"/>
              </p:ext>
            </p:extLst>
          </p:nvPr>
        </p:nvGraphicFramePr>
        <p:xfrm>
          <a:off x="809898" y="3357156"/>
          <a:ext cx="8632553" cy="149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79"/>
                <a:gridCol w="1201783"/>
                <a:gridCol w="1214846"/>
                <a:gridCol w="1332411"/>
                <a:gridCol w="1500234"/>
              </a:tblGrid>
              <a:tr h="393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</a:t>
                      </a:r>
                      <a:r>
                        <a:rPr lang="fi-FI" smtClean="0">
                          <a:sym typeface="Symbol" panose="05050102010706020507" pitchFamily="18" charset="2"/>
                        </a:rPr>
                        <a:t>x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</a:t>
                      </a:r>
                      <a:r>
                        <a:rPr lang="fi-FI" smtClean="0">
                          <a:sym typeface="Symbol" panose="05050102010706020507" pitchFamily="18" charset="2"/>
                        </a:rPr>
                        <a:t>x (</a:t>
                      </a:r>
                      <a:r>
                        <a:rPr lang="fi-FI" err="1" smtClean="0">
                          <a:sym typeface="Symbol" panose="05050102010706020507" pitchFamily="18" charset="2"/>
                        </a:rPr>
                        <a:t>rad</a:t>
                      </a:r>
                      <a:r>
                        <a:rPr lang="fi-FI" smtClean="0">
                          <a:sym typeface="Symbol" panose="05050102010706020507" pitchFamily="18" charset="2"/>
                        </a:rPr>
                        <a:t>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aseline="0" smtClean="0">
                          <a:sym typeface="Symbol" panose="05050102010706020507" pitchFamily="18" charset="2"/>
                        </a:rPr>
                        <a:t>        t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>
                          <a:sym typeface="Symbol" panose="05050102010706020507" pitchFamily="18" charset="2"/>
                        </a:rPr>
                        <a:t>  t (</a:t>
                      </a:r>
                      <a:r>
                        <a:rPr lang="fi-FI" err="1" smtClean="0">
                          <a:sym typeface="Symbol" panose="05050102010706020507" pitchFamily="18" charset="2"/>
                        </a:rPr>
                        <a:t>rad</a:t>
                      </a:r>
                      <a:r>
                        <a:rPr lang="fi-FI" smtClean="0">
                          <a:sym typeface="Symbol" panose="05050102010706020507" pitchFamily="18" charset="2"/>
                        </a:rPr>
                        <a:t>)</a:t>
                      </a:r>
                      <a:endParaRPr lang="en-US"/>
                    </a:p>
                  </a:txBody>
                  <a:tcPr/>
                </a:tc>
              </a:tr>
              <a:tr h="330310">
                <a:tc>
                  <a:txBody>
                    <a:bodyPr/>
                    <a:lstStyle/>
                    <a:p>
                      <a:r>
                        <a:rPr lang="fi-FI" err="1" smtClean="0"/>
                        <a:t>NorESM</a:t>
                      </a:r>
                      <a:r>
                        <a:rPr lang="fi-FI" smtClean="0"/>
                        <a:t> / CESM (1.9</a:t>
                      </a:r>
                      <a:r>
                        <a:rPr lang="fi-FI" smtClean="0">
                          <a:sym typeface="Symbol" panose="05050102010706020507" pitchFamily="18" charset="2"/>
                        </a:rPr>
                        <a:t> x 2.5)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~192 km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~192 km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 30 min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2 </a:t>
                      </a:r>
                      <a:r>
                        <a:rPr lang="fi-FI" err="1" smtClean="0"/>
                        <a:t>hours</a:t>
                      </a:r>
                      <a:endParaRPr lang="en-US"/>
                    </a:p>
                  </a:txBody>
                  <a:tcPr/>
                </a:tc>
              </a:tr>
              <a:tr h="330310">
                <a:tc>
                  <a:txBody>
                    <a:bodyPr/>
                    <a:lstStyle/>
                    <a:p>
                      <a:r>
                        <a:rPr lang="fi-FI" smtClean="0"/>
                        <a:t>ECMWF HRES (</a:t>
                      </a:r>
                      <a:r>
                        <a:rPr lang="fi-FI" err="1" smtClean="0"/>
                        <a:t>deterministic</a:t>
                      </a:r>
                      <a:r>
                        <a:rPr lang="fi-FI" smtClean="0"/>
                        <a:t>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</a:t>
                      </a:r>
                      <a:r>
                        <a:rPr lang="fi-FI" baseline="0" smtClean="0"/>
                        <a:t>  9 km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29</a:t>
                      </a:r>
                      <a:r>
                        <a:rPr lang="fi-FI" baseline="0" smtClean="0"/>
                        <a:t> km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7.5 min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1 </a:t>
                      </a:r>
                      <a:r>
                        <a:rPr lang="fi-FI" err="1" smtClean="0"/>
                        <a:t>hour</a:t>
                      </a:r>
                      <a:endParaRPr lang="en-US"/>
                    </a:p>
                  </a:txBody>
                  <a:tcPr/>
                </a:tc>
              </a:tr>
              <a:tr h="330310">
                <a:tc>
                  <a:txBody>
                    <a:bodyPr/>
                    <a:lstStyle/>
                    <a:p>
                      <a:r>
                        <a:rPr lang="fi-FI" smtClean="0"/>
                        <a:t>ECMWF</a:t>
                      </a:r>
                      <a:r>
                        <a:rPr lang="fi-FI" baseline="0" smtClean="0"/>
                        <a:t> ENS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18 km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45 km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 </a:t>
                      </a:r>
                      <a:r>
                        <a:rPr lang="fi-FI" baseline="0" smtClean="0"/>
                        <a:t> </a:t>
                      </a:r>
                      <a:r>
                        <a:rPr lang="fi-FI" smtClean="0"/>
                        <a:t>12</a:t>
                      </a:r>
                      <a:r>
                        <a:rPr lang="fi-FI" baseline="0" smtClean="0"/>
                        <a:t> min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   3 </a:t>
                      </a:r>
                      <a:r>
                        <a:rPr lang="fi-FI" err="1" smtClean="0"/>
                        <a:t>hours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306000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500" b="1" err="1" smtClean="0">
                <a:solidFill>
                  <a:srgbClr val="C00000"/>
                </a:solidFill>
              </a:rPr>
              <a:t>Last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but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not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least</a:t>
            </a:r>
            <a:r>
              <a:rPr lang="fi-FI" altLang="en-US" sz="3500" b="1" smtClean="0">
                <a:solidFill>
                  <a:srgbClr val="C00000"/>
                </a:solidFill>
              </a:rPr>
              <a:t>: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plane-parallel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r>
              <a:rPr lang="fi-FI" altLang="en-US" sz="3500" b="1" err="1" smtClean="0">
                <a:solidFill>
                  <a:srgbClr val="C00000"/>
                </a:solidFill>
              </a:rPr>
              <a:t>horizontally</a:t>
            </a:r>
            <a:r>
              <a:rPr lang="fi-FI" altLang="en-US" sz="3500" b="1" smtClean="0">
                <a:solidFill>
                  <a:srgbClr val="C00000"/>
                </a:solidFill>
              </a:rPr>
              <a:t>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homogeneous</a:t>
            </a:r>
            <a:r>
              <a:rPr lang="fi-FI" altLang="en-US" sz="3500" b="1" smtClean="0">
                <a:solidFill>
                  <a:srgbClr val="C00000"/>
                </a:solidFill>
              </a:rPr>
              <a:t> (PPH) </a:t>
            </a:r>
            <a:r>
              <a:rPr lang="fi-FI" altLang="en-US" sz="3500" b="1" err="1" smtClean="0">
                <a:solidFill>
                  <a:srgbClr val="C00000"/>
                </a:solidFill>
              </a:rPr>
              <a:t>assumption</a:t>
            </a: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3829" y="1541035"/>
            <a:ext cx="9729978" cy="493695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i-FI" altLang="en-US" b="0" smtClean="0"/>
              <a:t>In </a:t>
            </a:r>
            <a:r>
              <a:rPr lang="fi-FI" altLang="en-US" b="0" err="1" smtClean="0"/>
              <a:t>the</a:t>
            </a:r>
            <a:r>
              <a:rPr lang="fi-FI" altLang="en-US" b="0" smtClean="0"/>
              <a:t> </a:t>
            </a:r>
            <a:r>
              <a:rPr lang="fi-FI" altLang="en-US" b="0" err="1" smtClean="0"/>
              <a:t>real</a:t>
            </a:r>
            <a:r>
              <a:rPr lang="fi-FI" altLang="en-US" b="0" smtClean="0"/>
              <a:t> </a:t>
            </a:r>
            <a:r>
              <a:rPr lang="fi-FI" altLang="en-US" b="0" err="1" smtClean="0"/>
              <a:t>world</a:t>
            </a:r>
            <a:r>
              <a:rPr lang="fi-FI" altLang="en-US" b="0" smtClean="0"/>
              <a:t>, </a:t>
            </a:r>
            <a:r>
              <a:rPr lang="fi-FI" altLang="en-US" b="0" err="1" smtClean="0"/>
              <a:t>radiative</a:t>
            </a:r>
            <a:r>
              <a:rPr lang="fi-FI" altLang="en-US" b="0" smtClean="0"/>
              <a:t> </a:t>
            </a:r>
            <a:r>
              <a:rPr lang="fi-FI" altLang="en-US" b="0" err="1" smtClean="0"/>
              <a:t>transfer</a:t>
            </a:r>
            <a:r>
              <a:rPr lang="fi-FI" altLang="en-US" b="0" smtClean="0"/>
              <a:t> is a </a:t>
            </a:r>
            <a:r>
              <a:rPr lang="fi-FI" altLang="en-US" smtClean="0">
                <a:solidFill>
                  <a:srgbClr val="0000FF"/>
                </a:solidFill>
              </a:rPr>
              <a:t>3D </a:t>
            </a:r>
            <a:r>
              <a:rPr lang="fi-FI" altLang="en-US" err="1" smtClean="0">
                <a:solidFill>
                  <a:srgbClr val="0000FF"/>
                </a:solidFill>
              </a:rPr>
              <a:t>process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b="0" smtClean="0"/>
              <a:t>(</a:t>
            </a:r>
            <a:r>
              <a:rPr lang="fi-FI" altLang="en-US" b="0" err="1" smtClean="0"/>
              <a:t>x,y,z</a:t>
            </a:r>
            <a:r>
              <a:rPr lang="fi-FI" altLang="en-US" b="0" smtClean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i-FI" altLang="en-US" b="0" smtClean="0"/>
              <a:t>In </a:t>
            </a:r>
            <a:r>
              <a:rPr lang="fi-FI" altLang="en-US" b="0" err="1" smtClean="0"/>
              <a:t>atmospheric</a:t>
            </a:r>
            <a:r>
              <a:rPr lang="fi-FI" altLang="en-US" b="0" smtClean="0"/>
              <a:t> </a:t>
            </a:r>
            <a:r>
              <a:rPr lang="fi-FI" altLang="en-US" b="0" err="1" smtClean="0"/>
              <a:t>models</a:t>
            </a:r>
            <a:r>
              <a:rPr lang="fi-FI" altLang="en-US" b="0" smtClean="0"/>
              <a:t>, </a:t>
            </a:r>
            <a:r>
              <a:rPr lang="fi-FI" altLang="en-US" smtClean="0">
                <a:solidFill>
                  <a:srgbClr val="0000FF"/>
                </a:solidFill>
              </a:rPr>
              <a:t>it is </a:t>
            </a:r>
            <a:r>
              <a:rPr lang="fi-FI" altLang="en-US" err="1" smtClean="0">
                <a:solidFill>
                  <a:srgbClr val="0000FF"/>
                </a:solidFill>
              </a:rPr>
              <a:t>treated</a:t>
            </a:r>
            <a:r>
              <a:rPr lang="fi-FI" altLang="en-US" smtClean="0">
                <a:solidFill>
                  <a:srgbClr val="0000FF"/>
                </a:solidFill>
              </a:rPr>
              <a:t> as a 1D </a:t>
            </a:r>
            <a:r>
              <a:rPr lang="fi-FI" altLang="en-US" err="1" smtClean="0">
                <a:solidFill>
                  <a:srgbClr val="0000FF"/>
                </a:solidFill>
              </a:rPr>
              <a:t>process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b="0" smtClean="0"/>
              <a:t>(z)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</a:t>
            </a:r>
            <a:r>
              <a:rPr lang="fi-FI" altLang="en-US" sz="2100" b="0" smtClean="0"/>
              <a:t> - </a:t>
            </a:r>
            <a:r>
              <a:rPr lang="fi-FI" altLang="en-US" sz="2100" b="0" err="1" smtClean="0"/>
              <a:t>each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atmospheric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column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assumed</a:t>
            </a:r>
            <a:r>
              <a:rPr lang="fi-FI" altLang="en-US" sz="2100" b="0" smtClean="0"/>
              <a:t> to </a:t>
            </a:r>
            <a:r>
              <a:rPr lang="fi-FI" altLang="en-US" sz="2100" b="0" err="1" smtClean="0"/>
              <a:t>consist</a:t>
            </a:r>
            <a:r>
              <a:rPr lang="fi-FI" altLang="en-US" sz="2100" b="0" smtClean="0"/>
              <a:t> of </a:t>
            </a:r>
            <a:r>
              <a:rPr lang="fi-FI" altLang="en-US" sz="2100" b="0" err="1" smtClean="0"/>
              <a:t>horizontally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uniform</a:t>
            </a:r>
            <a:endParaRPr lang="fi-FI" altLang="en-US" sz="2100" b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100" b="0"/>
              <a:t> </a:t>
            </a:r>
            <a:r>
              <a:rPr lang="fi-FI" altLang="en-US" sz="2100" b="0" smtClean="0"/>
              <a:t>        </a:t>
            </a:r>
            <a:r>
              <a:rPr lang="fi-FI" altLang="en-US" sz="2100" b="0" err="1" smtClean="0"/>
              <a:t>layers</a:t>
            </a:r>
            <a:r>
              <a:rPr lang="fi-FI" altLang="en-US" sz="2100" b="0" smtClean="0"/>
              <a:t>; no </a:t>
            </a:r>
            <a:r>
              <a:rPr lang="fi-FI" altLang="en-US" sz="2100" b="0" err="1" smtClean="0"/>
              <a:t>interaction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between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columns</a:t>
            </a:r>
            <a:endParaRPr lang="fi-FI" altLang="en-US" sz="2100" b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 - </a:t>
            </a:r>
            <a:r>
              <a:rPr lang="fi-FI" altLang="en-US" sz="2100" b="0" err="1" smtClean="0"/>
              <a:t>both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due</a:t>
            </a:r>
            <a:r>
              <a:rPr lang="fi-FI" altLang="en-US" sz="2100" b="0" smtClean="0"/>
              <a:t> to </a:t>
            </a:r>
            <a:r>
              <a:rPr lang="fi-FI" altLang="en-US" sz="2100" b="0" err="1" smtClean="0"/>
              <a:t>computational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costs</a:t>
            </a:r>
            <a:r>
              <a:rPr lang="fi-FI" altLang="en-US" sz="2100" b="0" smtClean="0"/>
              <a:t> and </a:t>
            </a:r>
            <a:r>
              <a:rPr lang="fi-FI" altLang="en-US" sz="2100" b="0" err="1" smtClean="0"/>
              <a:t>lacking</a:t>
            </a:r>
            <a:r>
              <a:rPr lang="fi-FI" altLang="en-US" sz="2100" b="0" smtClean="0"/>
              <a:t> </a:t>
            </a:r>
            <a:r>
              <a:rPr lang="fi-FI" altLang="en-US" sz="2100" b="0" err="1" smtClean="0"/>
              <a:t>information</a:t>
            </a:r>
            <a:r>
              <a:rPr lang="fi-FI" altLang="en-US" sz="2100" b="0" smtClean="0"/>
              <a:t> on 3D </a:t>
            </a:r>
            <a:r>
              <a:rPr lang="fi-FI" altLang="en-US" sz="2100" b="0" err="1" smtClean="0"/>
              <a:t>structure</a:t>
            </a:r>
            <a:endParaRPr lang="fi-FI" altLang="en-US" sz="2100" b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 </a:t>
            </a:r>
            <a:endParaRPr lang="fi-FI" altLang="en-US" b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i-FI" altLang="en-US" b="0" smtClean="0"/>
              <a:t>    </a:t>
            </a:r>
          </a:p>
          <a:p>
            <a:pPr>
              <a:spcBef>
                <a:spcPts val="1200"/>
              </a:spcBef>
              <a:defRPr/>
            </a:pPr>
            <a:endParaRPr lang="fi-FI" altLang="en-US" sz="2000" b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000" b="0">
                <a:solidFill>
                  <a:srgbClr val="0000FF"/>
                </a:solidFill>
              </a:rPr>
              <a:t> </a:t>
            </a:r>
            <a:r>
              <a:rPr lang="fi-FI" altLang="en-US" sz="2000" b="0" smtClean="0">
                <a:solidFill>
                  <a:srgbClr val="0000FF"/>
                </a:solidFill>
              </a:rPr>
              <a:t>    </a:t>
            </a:r>
            <a:endParaRPr lang="fi-FI" altLang="en-US" sz="2000" b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9" y="6300000"/>
            <a:ext cx="783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smtClean="0"/>
              <a:t>… </a:t>
            </a:r>
            <a:r>
              <a:rPr lang="fi-FI" sz="2400" err="1" smtClean="0"/>
              <a:t>although</a:t>
            </a:r>
            <a:r>
              <a:rPr lang="fi-FI" sz="2400" smtClean="0"/>
              <a:t> </a:t>
            </a:r>
            <a:r>
              <a:rPr lang="fi-FI" sz="2400" err="1" smtClean="0"/>
              <a:t>strictly</a:t>
            </a:r>
            <a:r>
              <a:rPr lang="fi-FI" sz="2400" smtClean="0"/>
              <a:t> </a:t>
            </a:r>
            <a:r>
              <a:rPr lang="fi-FI" sz="2400" err="1" smtClean="0"/>
              <a:t>speaking</a:t>
            </a:r>
            <a:r>
              <a:rPr lang="fi-FI" sz="2400" smtClean="0"/>
              <a:t>, </a:t>
            </a:r>
            <a:r>
              <a:rPr lang="fi-FI" sz="2400" err="1" smtClean="0"/>
              <a:t>this</a:t>
            </a:r>
            <a:r>
              <a:rPr lang="fi-FI" sz="2400" smtClean="0"/>
              <a:t> is </a:t>
            </a:r>
            <a:r>
              <a:rPr lang="fi-FI" sz="2400" err="1" smtClean="0"/>
              <a:t>not</a:t>
            </a:r>
            <a:r>
              <a:rPr lang="fi-FI" sz="2400" smtClean="0"/>
              <a:t> 100% </a:t>
            </a:r>
            <a:r>
              <a:rPr lang="fi-FI" sz="2400" err="1" smtClean="0"/>
              <a:t>true</a:t>
            </a:r>
            <a:r>
              <a:rPr lang="fi-FI" sz="2400" smtClean="0"/>
              <a:t> …</a:t>
            </a:r>
            <a:endParaRPr lang="en-US" sz="2400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1041867" y="4147858"/>
            <a:ext cx="7815915" cy="1868469"/>
            <a:chOff x="720000" y="3417523"/>
            <a:chExt cx="8684350" cy="2076077"/>
          </a:xfrm>
        </p:grpSpPr>
        <p:grpSp>
          <p:nvGrpSpPr>
            <p:cNvPr id="33" name="Group 32"/>
            <p:cNvGrpSpPr/>
            <p:nvPr/>
          </p:nvGrpSpPr>
          <p:grpSpPr>
            <a:xfrm>
              <a:off x="728662" y="3417523"/>
              <a:ext cx="8675688" cy="2041526"/>
              <a:chOff x="701676" y="2744788"/>
              <a:chExt cx="8675688" cy="2041526"/>
            </a:xfrm>
          </p:grpSpPr>
          <p:grpSp>
            <p:nvGrpSpPr>
              <p:cNvPr id="34" name="Group 54"/>
              <p:cNvGrpSpPr>
                <a:grpSpLocks noChangeAspect="1"/>
              </p:cNvGrpSpPr>
              <p:nvPr/>
            </p:nvGrpSpPr>
            <p:grpSpPr bwMode="auto">
              <a:xfrm>
                <a:off x="701676" y="2852739"/>
                <a:ext cx="3459163" cy="1870075"/>
                <a:chOff x="340" y="1797"/>
                <a:chExt cx="2267" cy="1225"/>
              </a:xfrm>
            </p:grpSpPr>
            <p:sp>
              <p:nvSpPr>
                <p:cNvPr id="5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85" y="2523"/>
                  <a:ext cx="2222" cy="272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alt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40" y="1797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alt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612" y="2069"/>
                  <a:ext cx="726" cy="54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1338" y="2614"/>
                  <a:ext cx="272" cy="40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14" y="2160"/>
                  <a:ext cx="340" cy="4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5" name="Group 60"/>
              <p:cNvGrpSpPr>
                <a:grpSpLocks noChangeAspect="1"/>
              </p:cNvGrpSpPr>
              <p:nvPr/>
            </p:nvGrpSpPr>
            <p:grpSpPr bwMode="auto">
              <a:xfrm>
                <a:off x="4589463" y="2781301"/>
                <a:ext cx="4476750" cy="2005013"/>
                <a:chOff x="2824" y="1752"/>
                <a:chExt cx="2936" cy="1315"/>
              </a:xfrm>
            </p:grpSpPr>
            <p:grpSp>
              <p:nvGrpSpPr>
                <p:cNvPr id="38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2824" y="1752"/>
                  <a:ext cx="2936" cy="1270"/>
                  <a:chOff x="1020" y="1752"/>
                  <a:chExt cx="2936" cy="1270"/>
                </a:xfrm>
              </p:grpSpPr>
              <p:sp>
                <p:nvSpPr>
                  <p:cNvPr id="40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1429" y="2024"/>
                    <a:ext cx="1146" cy="941"/>
                  </a:xfrm>
                  <a:custGeom>
                    <a:avLst/>
                    <a:gdLst>
                      <a:gd name="T0" fmla="*/ 375 w 1146"/>
                      <a:gd name="T1" fmla="*/ 866 h 941"/>
                      <a:gd name="T2" fmla="*/ 69 w 1146"/>
                      <a:gd name="T3" fmla="*/ 859 h 941"/>
                      <a:gd name="T4" fmla="*/ 1 w 1146"/>
                      <a:gd name="T5" fmla="*/ 821 h 941"/>
                      <a:gd name="T6" fmla="*/ 9 w 1146"/>
                      <a:gd name="T7" fmla="*/ 709 h 941"/>
                      <a:gd name="T8" fmla="*/ 31 w 1146"/>
                      <a:gd name="T9" fmla="*/ 694 h 941"/>
                      <a:gd name="T10" fmla="*/ 99 w 1146"/>
                      <a:gd name="T11" fmla="*/ 649 h 941"/>
                      <a:gd name="T12" fmla="*/ 248 w 1146"/>
                      <a:gd name="T13" fmla="*/ 552 h 941"/>
                      <a:gd name="T14" fmla="*/ 308 w 1146"/>
                      <a:gd name="T15" fmla="*/ 186 h 941"/>
                      <a:gd name="T16" fmla="*/ 465 w 1146"/>
                      <a:gd name="T17" fmla="*/ 118 h 941"/>
                      <a:gd name="T18" fmla="*/ 585 w 1146"/>
                      <a:gd name="T19" fmla="*/ 51 h 941"/>
                      <a:gd name="T20" fmla="*/ 817 w 1146"/>
                      <a:gd name="T21" fmla="*/ 36 h 941"/>
                      <a:gd name="T22" fmla="*/ 824 w 1146"/>
                      <a:gd name="T23" fmla="*/ 133 h 941"/>
                      <a:gd name="T24" fmla="*/ 892 w 1146"/>
                      <a:gd name="T25" fmla="*/ 230 h 941"/>
                      <a:gd name="T26" fmla="*/ 951 w 1146"/>
                      <a:gd name="T27" fmla="*/ 313 h 941"/>
                      <a:gd name="T28" fmla="*/ 1034 w 1146"/>
                      <a:gd name="T29" fmla="*/ 365 h 941"/>
                      <a:gd name="T30" fmla="*/ 1056 w 1146"/>
                      <a:gd name="T31" fmla="*/ 679 h 941"/>
                      <a:gd name="T32" fmla="*/ 1146 w 1146"/>
                      <a:gd name="T33" fmla="*/ 806 h 941"/>
                      <a:gd name="T34" fmla="*/ 1138 w 1146"/>
                      <a:gd name="T35" fmla="*/ 851 h 941"/>
                      <a:gd name="T36" fmla="*/ 1064 w 1146"/>
                      <a:gd name="T37" fmla="*/ 904 h 941"/>
                      <a:gd name="T38" fmla="*/ 996 w 1146"/>
                      <a:gd name="T39" fmla="*/ 941 h 941"/>
                      <a:gd name="T40" fmla="*/ 854 w 1146"/>
                      <a:gd name="T41" fmla="*/ 934 h 941"/>
                      <a:gd name="T42" fmla="*/ 832 w 1146"/>
                      <a:gd name="T43" fmla="*/ 919 h 941"/>
                      <a:gd name="T44" fmla="*/ 735 w 1146"/>
                      <a:gd name="T45" fmla="*/ 881 h 941"/>
                      <a:gd name="T46" fmla="*/ 690 w 1146"/>
                      <a:gd name="T47" fmla="*/ 851 h 941"/>
                      <a:gd name="T48" fmla="*/ 645 w 1146"/>
                      <a:gd name="T49" fmla="*/ 821 h 941"/>
                      <a:gd name="T50" fmla="*/ 488 w 1146"/>
                      <a:gd name="T51" fmla="*/ 829 h 941"/>
                      <a:gd name="T52" fmla="*/ 375 w 1146"/>
                      <a:gd name="T53" fmla="*/ 866 h 94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146"/>
                      <a:gd name="T82" fmla="*/ 0 h 941"/>
                      <a:gd name="T83" fmla="*/ 1146 w 1146"/>
                      <a:gd name="T84" fmla="*/ 941 h 94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146" h="941">
                        <a:moveTo>
                          <a:pt x="375" y="866"/>
                        </a:moveTo>
                        <a:cubicBezTo>
                          <a:pt x="273" y="864"/>
                          <a:pt x="171" y="864"/>
                          <a:pt x="69" y="859"/>
                        </a:cubicBezTo>
                        <a:cubicBezTo>
                          <a:pt x="43" y="858"/>
                          <a:pt x="1" y="821"/>
                          <a:pt x="1" y="821"/>
                        </a:cubicBezTo>
                        <a:cubicBezTo>
                          <a:pt x="4" y="784"/>
                          <a:pt x="0" y="745"/>
                          <a:pt x="9" y="709"/>
                        </a:cubicBezTo>
                        <a:cubicBezTo>
                          <a:pt x="11" y="700"/>
                          <a:pt x="24" y="700"/>
                          <a:pt x="31" y="694"/>
                        </a:cubicBezTo>
                        <a:cubicBezTo>
                          <a:pt x="56" y="674"/>
                          <a:pt x="72" y="664"/>
                          <a:pt x="99" y="649"/>
                        </a:cubicBezTo>
                        <a:cubicBezTo>
                          <a:pt x="143" y="625"/>
                          <a:pt x="212" y="589"/>
                          <a:pt x="248" y="552"/>
                        </a:cubicBezTo>
                        <a:cubicBezTo>
                          <a:pt x="284" y="452"/>
                          <a:pt x="140" y="225"/>
                          <a:pt x="308" y="186"/>
                        </a:cubicBezTo>
                        <a:cubicBezTo>
                          <a:pt x="364" y="149"/>
                          <a:pt x="406" y="147"/>
                          <a:pt x="465" y="118"/>
                        </a:cubicBezTo>
                        <a:cubicBezTo>
                          <a:pt x="507" y="97"/>
                          <a:pt x="540" y="65"/>
                          <a:pt x="585" y="51"/>
                        </a:cubicBezTo>
                        <a:cubicBezTo>
                          <a:pt x="660" y="0"/>
                          <a:pt x="700" y="31"/>
                          <a:pt x="817" y="36"/>
                        </a:cubicBezTo>
                        <a:cubicBezTo>
                          <a:pt x="868" y="52"/>
                          <a:pt x="834" y="95"/>
                          <a:pt x="824" y="133"/>
                        </a:cubicBezTo>
                        <a:cubicBezTo>
                          <a:pt x="835" y="197"/>
                          <a:pt x="848" y="186"/>
                          <a:pt x="892" y="230"/>
                        </a:cubicBezTo>
                        <a:cubicBezTo>
                          <a:pt x="904" y="270"/>
                          <a:pt x="925" y="287"/>
                          <a:pt x="951" y="313"/>
                        </a:cubicBezTo>
                        <a:cubicBezTo>
                          <a:pt x="986" y="348"/>
                          <a:pt x="983" y="353"/>
                          <a:pt x="1034" y="365"/>
                        </a:cubicBezTo>
                        <a:cubicBezTo>
                          <a:pt x="1093" y="483"/>
                          <a:pt x="1033" y="353"/>
                          <a:pt x="1056" y="679"/>
                        </a:cubicBezTo>
                        <a:cubicBezTo>
                          <a:pt x="1059" y="726"/>
                          <a:pt x="1128" y="758"/>
                          <a:pt x="1146" y="806"/>
                        </a:cubicBezTo>
                        <a:cubicBezTo>
                          <a:pt x="1143" y="821"/>
                          <a:pt x="1144" y="837"/>
                          <a:pt x="1138" y="851"/>
                        </a:cubicBezTo>
                        <a:cubicBezTo>
                          <a:pt x="1125" y="880"/>
                          <a:pt x="1087" y="888"/>
                          <a:pt x="1064" y="904"/>
                        </a:cubicBezTo>
                        <a:cubicBezTo>
                          <a:pt x="1037" y="923"/>
                          <a:pt x="1028" y="931"/>
                          <a:pt x="996" y="941"/>
                        </a:cubicBezTo>
                        <a:cubicBezTo>
                          <a:pt x="949" y="939"/>
                          <a:pt x="901" y="940"/>
                          <a:pt x="854" y="934"/>
                        </a:cubicBezTo>
                        <a:cubicBezTo>
                          <a:pt x="845" y="933"/>
                          <a:pt x="840" y="923"/>
                          <a:pt x="832" y="919"/>
                        </a:cubicBezTo>
                        <a:cubicBezTo>
                          <a:pt x="802" y="904"/>
                          <a:pt x="768" y="890"/>
                          <a:pt x="735" y="881"/>
                        </a:cubicBezTo>
                        <a:cubicBezTo>
                          <a:pt x="684" y="832"/>
                          <a:pt x="739" y="879"/>
                          <a:pt x="690" y="851"/>
                        </a:cubicBezTo>
                        <a:cubicBezTo>
                          <a:pt x="674" y="842"/>
                          <a:pt x="645" y="821"/>
                          <a:pt x="645" y="821"/>
                        </a:cubicBezTo>
                        <a:cubicBezTo>
                          <a:pt x="593" y="824"/>
                          <a:pt x="540" y="823"/>
                          <a:pt x="488" y="829"/>
                        </a:cubicBezTo>
                        <a:cubicBezTo>
                          <a:pt x="450" y="833"/>
                          <a:pt x="415" y="866"/>
                          <a:pt x="375" y="866"/>
                        </a:cubicBezTo>
                        <a:close/>
                      </a:path>
                    </a:pathLst>
                  </a:custGeom>
                  <a:solidFill>
                    <a:srgbClr val="BBE0E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2699" y="2251"/>
                    <a:ext cx="1257" cy="700"/>
                  </a:xfrm>
                  <a:custGeom>
                    <a:avLst/>
                    <a:gdLst>
                      <a:gd name="T0" fmla="*/ 203 w 1257"/>
                      <a:gd name="T1" fmla="*/ 670 h 700"/>
                      <a:gd name="T2" fmla="*/ 390 w 1257"/>
                      <a:gd name="T3" fmla="*/ 640 h 700"/>
                      <a:gd name="T4" fmla="*/ 547 w 1257"/>
                      <a:gd name="T5" fmla="*/ 700 h 700"/>
                      <a:gd name="T6" fmla="*/ 660 w 1257"/>
                      <a:gd name="T7" fmla="*/ 693 h 700"/>
                      <a:gd name="T8" fmla="*/ 764 w 1257"/>
                      <a:gd name="T9" fmla="*/ 663 h 700"/>
                      <a:gd name="T10" fmla="*/ 1191 w 1257"/>
                      <a:gd name="T11" fmla="*/ 655 h 700"/>
                      <a:gd name="T12" fmla="*/ 1146 w 1257"/>
                      <a:gd name="T13" fmla="*/ 565 h 700"/>
                      <a:gd name="T14" fmla="*/ 1079 w 1257"/>
                      <a:gd name="T15" fmla="*/ 558 h 700"/>
                      <a:gd name="T16" fmla="*/ 981 w 1257"/>
                      <a:gd name="T17" fmla="*/ 498 h 700"/>
                      <a:gd name="T18" fmla="*/ 959 w 1257"/>
                      <a:gd name="T19" fmla="*/ 483 h 700"/>
                      <a:gd name="T20" fmla="*/ 921 w 1257"/>
                      <a:gd name="T21" fmla="*/ 206 h 700"/>
                      <a:gd name="T22" fmla="*/ 854 w 1257"/>
                      <a:gd name="T23" fmla="*/ 124 h 700"/>
                      <a:gd name="T24" fmla="*/ 802 w 1257"/>
                      <a:gd name="T25" fmla="*/ 94 h 700"/>
                      <a:gd name="T26" fmla="*/ 675 w 1257"/>
                      <a:gd name="T27" fmla="*/ 124 h 700"/>
                      <a:gd name="T28" fmla="*/ 645 w 1257"/>
                      <a:gd name="T29" fmla="*/ 169 h 700"/>
                      <a:gd name="T30" fmla="*/ 630 w 1257"/>
                      <a:gd name="T31" fmla="*/ 221 h 700"/>
                      <a:gd name="T32" fmla="*/ 562 w 1257"/>
                      <a:gd name="T33" fmla="*/ 251 h 700"/>
                      <a:gd name="T34" fmla="*/ 420 w 1257"/>
                      <a:gd name="T35" fmla="*/ 161 h 700"/>
                      <a:gd name="T36" fmla="*/ 405 w 1257"/>
                      <a:gd name="T37" fmla="*/ 49 h 700"/>
                      <a:gd name="T38" fmla="*/ 360 w 1257"/>
                      <a:gd name="T39" fmla="*/ 34 h 700"/>
                      <a:gd name="T40" fmla="*/ 338 w 1257"/>
                      <a:gd name="T41" fmla="*/ 27 h 700"/>
                      <a:gd name="T42" fmla="*/ 203 w 1257"/>
                      <a:gd name="T43" fmla="*/ 42 h 700"/>
                      <a:gd name="T44" fmla="*/ 144 w 1257"/>
                      <a:gd name="T45" fmla="*/ 468 h 700"/>
                      <a:gd name="T46" fmla="*/ 158 w 1257"/>
                      <a:gd name="T47" fmla="*/ 595 h 700"/>
                      <a:gd name="T48" fmla="*/ 188 w 1257"/>
                      <a:gd name="T49" fmla="*/ 648 h 700"/>
                      <a:gd name="T50" fmla="*/ 203 w 1257"/>
                      <a:gd name="T51" fmla="*/ 670 h 70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257"/>
                      <a:gd name="T79" fmla="*/ 0 h 700"/>
                      <a:gd name="T80" fmla="*/ 1257 w 1257"/>
                      <a:gd name="T81" fmla="*/ 700 h 70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257" h="700">
                        <a:moveTo>
                          <a:pt x="203" y="670"/>
                        </a:moveTo>
                        <a:cubicBezTo>
                          <a:pt x="278" y="615"/>
                          <a:pt x="257" y="633"/>
                          <a:pt x="390" y="640"/>
                        </a:cubicBezTo>
                        <a:cubicBezTo>
                          <a:pt x="443" y="658"/>
                          <a:pt x="493" y="687"/>
                          <a:pt x="547" y="700"/>
                        </a:cubicBezTo>
                        <a:cubicBezTo>
                          <a:pt x="585" y="698"/>
                          <a:pt x="622" y="697"/>
                          <a:pt x="660" y="693"/>
                        </a:cubicBezTo>
                        <a:cubicBezTo>
                          <a:pt x="695" y="689"/>
                          <a:pt x="729" y="664"/>
                          <a:pt x="764" y="663"/>
                        </a:cubicBezTo>
                        <a:cubicBezTo>
                          <a:pt x="906" y="658"/>
                          <a:pt x="1049" y="658"/>
                          <a:pt x="1191" y="655"/>
                        </a:cubicBezTo>
                        <a:cubicBezTo>
                          <a:pt x="1257" y="610"/>
                          <a:pt x="1197" y="577"/>
                          <a:pt x="1146" y="565"/>
                        </a:cubicBezTo>
                        <a:cubicBezTo>
                          <a:pt x="1124" y="560"/>
                          <a:pt x="1101" y="560"/>
                          <a:pt x="1079" y="558"/>
                        </a:cubicBezTo>
                        <a:cubicBezTo>
                          <a:pt x="1047" y="533"/>
                          <a:pt x="1016" y="521"/>
                          <a:pt x="981" y="498"/>
                        </a:cubicBezTo>
                        <a:cubicBezTo>
                          <a:pt x="974" y="493"/>
                          <a:pt x="959" y="483"/>
                          <a:pt x="959" y="483"/>
                        </a:cubicBezTo>
                        <a:cubicBezTo>
                          <a:pt x="877" y="363"/>
                          <a:pt x="912" y="499"/>
                          <a:pt x="921" y="206"/>
                        </a:cubicBezTo>
                        <a:cubicBezTo>
                          <a:pt x="903" y="149"/>
                          <a:pt x="892" y="151"/>
                          <a:pt x="854" y="124"/>
                        </a:cubicBezTo>
                        <a:cubicBezTo>
                          <a:pt x="806" y="90"/>
                          <a:pt x="861" y="110"/>
                          <a:pt x="802" y="94"/>
                        </a:cubicBezTo>
                        <a:cubicBezTo>
                          <a:pt x="743" y="100"/>
                          <a:pt x="718" y="95"/>
                          <a:pt x="675" y="124"/>
                        </a:cubicBezTo>
                        <a:cubicBezTo>
                          <a:pt x="665" y="139"/>
                          <a:pt x="655" y="154"/>
                          <a:pt x="645" y="169"/>
                        </a:cubicBezTo>
                        <a:cubicBezTo>
                          <a:pt x="635" y="184"/>
                          <a:pt x="641" y="207"/>
                          <a:pt x="630" y="221"/>
                        </a:cubicBezTo>
                        <a:cubicBezTo>
                          <a:pt x="607" y="249"/>
                          <a:pt x="594" y="245"/>
                          <a:pt x="562" y="251"/>
                        </a:cubicBezTo>
                        <a:cubicBezTo>
                          <a:pt x="498" y="242"/>
                          <a:pt x="450" y="221"/>
                          <a:pt x="420" y="161"/>
                        </a:cubicBezTo>
                        <a:cubicBezTo>
                          <a:pt x="415" y="124"/>
                          <a:pt x="421" y="83"/>
                          <a:pt x="405" y="49"/>
                        </a:cubicBezTo>
                        <a:cubicBezTo>
                          <a:pt x="398" y="35"/>
                          <a:pt x="375" y="39"/>
                          <a:pt x="360" y="34"/>
                        </a:cubicBezTo>
                        <a:cubicBezTo>
                          <a:pt x="353" y="32"/>
                          <a:pt x="338" y="27"/>
                          <a:pt x="338" y="27"/>
                        </a:cubicBezTo>
                        <a:cubicBezTo>
                          <a:pt x="293" y="32"/>
                          <a:pt x="220" y="0"/>
                          <a:pt x="203" y="42"/>
                        </a:cubicBezTo>
                        <a:cubicBezTo>
                          <a:pt x="0" y="538"/>
                          <a:pt x="274" y="263"/>
                          <a:pt x="144" y="468"/>
                        </a:cubicBezTo>
                        <a:cubicBezTo>
                          <a:pt x="145" y="487"/>
                          <a:pt x="146" y="561"/>
                          <a:pt x="158" y="595"/>
                        </a:cubicBezTo>
                        <a:cubicBezTo>
                          <a:pt x="162" y="607"/>
                          <a:pt x="179" y="637"/>
                          <a:pt x="188" y="648"/>
                        </a:cubicBezTo>
                        <a:cubicBezTo>
                          <a:pt x="208" y="672"/>
                          <a:pt x="223" y="670"/>
                          <a:pt x="203" y="670"/>
                        </a:cubicBezTo>
                        <a:close/>
                      </a:path>
                    </a:pathLst>
                  </a:custGeom>
                  <a:solidFill>
                    <a:srgbClr val="BBE0E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2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0" y="1752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alt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3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83" y="1979"/>
                    <a:ext cx="363" cy="2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4" name="Line 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46" y="1888"/>
                    <a:ext cx="363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5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92" y="2069"/>
                    <a:ext cx="590" cy="4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6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82" y="2523"/>
                    <a:ext cx="272" cy="49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7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36" y="2024"/>
                    <a:ext cx="544" cy="31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8" name="Line 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472" y="2341"/>
                    <a:ext cx="408" cy="31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9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72" y="2659"/>
                    <a:ext cx="408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0" name="Line 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26" y="1933"/>
                    <a:ext cx="590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1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16" y="2296"/>
                    <a:ext cx="136" cy="31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2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52" y="2614"/>
                    <a:ext cx="635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i-FI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" name="Line 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13" y="2795"/>
                  <a:ext cx="181" cy="2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Text Box 76"/>
              <p:cNvSpPr txBox="1">
                <a:spLocks noChangeArrowheads="1"/>
              </p:cNvSpPr>
              <p:nvPr/>
            </p:nvSpPr>
            <p:spPr bwMode="auto">
              <a:xfrm>
                <a:off x="1654175" y="2744788"/>
                <a:ext cx="2506665" cy="512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alt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”</a:t>
                </a:r>
                <a:r>
                  <a:rPr kumimoji="0" lang="fi-FI" altLang="fi-FI" sz="2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model</a:t>
                </a:r>
                <a:r>
                  <a:rPr kumimoji="0" lang="fi-FI" altLang="fi-FI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</a:t>
                </a:r>
                <a:r>
                  <a:rPr kumimoji="0" lang="fi-FI" altLang="fi-FI" sz="2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world</a:t>
                </a:r>
                <a:r>
                  <a:rPr kumimoji="0" lang="fi-FI" altLang="fi-FI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”</a:t>
                </a:r>
              </a:p>
            </p:txBody>
          </p:sp>
          <p:sp>
            <p:nvSpPr>
              <p:cNvPr id="37" name="Text Box 77"/>
              <p:cNvSpPr txBox="1">
                <a:spLocks noChangeArrowheads="1"/>
              </p:cNvSpPr>
              <p:nvPr/>
            </p:nvSpPr>
            <p:spPr bwMode="auto">
              <a:xfrm>
                <a:off x="7289801" y="2744788"/>
                <a:ext cx="20875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altLang="fi-FI" sz="2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reality</a:t>
                </a:r>
                <a:r>
                  <a:rPr kumimoji="0" lang="fi-FI" altLang="fi-FI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?</a:t>
                </a:r>
              </a:p>
            </p:txBody>
          </p:sp>
        </p:grpSp>
        <p:cxnSp>
          <p:nvCxnSpPr>
            <p:cNvPr id="58" name="Straight Connector 57"/>
            <p:cNvCxnSpPr/>
            <p:nvPr/>
          </p:nvCxnSpPr>
          <p:spPr bwMode="auto">
            <a:xfrm>
              <a:off x="720000" y="4629599"/>
              <a:ext cx="36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720000" y="5061600"/>
              <a:ext cx="36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20000" y="4197600"/>
              <a:ext cx="36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92000" y="5421600"/>
              <a:ext cx="36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5040000" y="4197600"/>
              <a:ext cx="410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040000" y="4629600"/>
              <a:ext cx="410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040000" y="5061600"/>
              <a:ext cx="410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040000" y="5493600"/>
              <a:ext cx="410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Outline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talk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082843"/>
            <a:ext cx="8909050" cy="547035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/>
              <a:t>Introduction</a:t>
            </a:r>
            <a:endParaRPr lang="fi-FI" altLang="en-US" sz="2800" b="0" smtClean="0"/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smtClean="0">
                <a:solidFill>
                  <a:srgbClr val="0000FF"/>
                </a:solidFill>
              </a:rPr>
              <a:t>Optical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properties</a:t>
            </a:r>
            <a:r>
              <a:rPr lang="fi-FI" altLang="en-US" sz="2800" b="0" smtClean="0">
                <a:solidFill>
                  <a:srgbClr val="0000FF"/>
                </a:solidFill>
              </a:rPr>
              <a:t> (</a:t>
            </a:r>
            <a:r>
              <a:rPr lang="fi-FI" altLang="en-US" sz="2800" b="0" err="1" smtClean="0">
                <a:solidFill>
                  <a:srgbClr val="0000FF"/>
                </a:solidFill>
              </a:rPr>
              <a:t>atmosphere</a:t>
            </a:r>
            <a:r>
              <a:rPr lang="fi-FI" altLang="en-US" sz="2800" b="0" smtClean="0">
                <a:solidFill>
                  <a:srgbClr val="0000FF"/>
                </a:solidFill>
              </a:rPr>
              <a:t> &amp;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surface</a:t>
            </a:r>
            <a:r>
              <a:rPr lang="fi-FI" altLang="en-US" sz="2800" b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>
                <a:solidFill>
                  <a:srgbClr val="0000FF"/>
                </a:solidFill>
              </a:rPr>
              <a:t>Computational</a:t>
            </a:r>
            <a:r>
              <a:rPr lang="fi-FI" altLang="en-US" sz="2800" b="0" smtClean="0">
                <a:solidFill>
                  <a:srgbClr val="0000FF"/>
                </a:solidFill>
              </a:rPr>
              <a:t>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issues</a:t>
            </a:r>
            <a:r>
              <a:rPr lang="fi-FI" altLang="en-US" sz="2800" b="0" smtClean="0">
                <a:solidFill>
                  <a:srgbClr val="0000FF"/>
                </a:solidFill>
              </a:rPr>
              <a:t> (”</a:t>
            </a:r>
            <a:r>
              <a:rPr lang="fi-FI" altLang="en-US" sz="2800" b="0" err="1" smtClean="0">
                <a:solidFill>
                  <a:srgbClr val="0000FF"/>
                </a:solidFill>
              </a:rPr>
              <a:t>speed</a:t>
            </a:r>
            <a:r>
              <a:rPr lang="fi-FI" altLang="en-US" sz="2800" b="0" smtClean="0">
                <a:solidFill>
                  <a:srgbClr val="0000FF"/>
                </a:solidFill>
              </a:rPr>
              <a:t> vs.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accuracy</a:t>
            </a:r>
            <a:r>
              <a:rPr lang="fi-FI" altLang="en-US" sz="2800" b="0" smtClean="0">
                <a:solidFill>
                  <a:srgbClr val="0000FF"/>
                </a:solidFill>
              </a:rPr>
              <a:t>”)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/>
              <a:t>Some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further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discussion</a:t>
            </a:r>
            <a:endParaRPr lang="fi-FI" altLang="en-US" sz="2800" b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/>
              <a:t>  </a:t>
            </a:r>
            <a:r>
              <a:rPr lang="fi-FI" altLang="en-US" b="0" smtClean="0"/>
              <a:t> 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5300" y="1044000"/>
            <a:ext cx="2411673" cy="432000"/>
          </a:xfrm>
          <a:prstGeom prst="rect">
            <a:avLst/>
          </a:prstGeom>
          <a:solidFill>
            <a:srgbClr val="FFFF00">
              <a:alpha val="3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252000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 err="1" smtClean="0">
                <a:solidFill>
                  <a:srgbClr val="C00000"/>
                </a:solidFill>
              </a:rPr>
              <a:t>Treatment</a:t>
            </a:r>
            <a:r>
              <a:rPr lang="fi-FI" altLang="en-US" sz="3600" b="1" smtClean="0">
                <a:solidFill>
                  <a:srgbClr val="C00000"/>
                </a:solidFill>
              </a:rPr>
              <a:t>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subgrid-scale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cloud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structure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br>
              <a:rPr lang="fi-FI" altLang="en-US" sz="3600" b="1" smtClean="0">
                <a:solidFill>
                  <a:srgbClr val="C00000"/>
                </a:solidFill>
              </a:rPr>
            </a:br>
            <a:r>
              <a:rPr lang="fi-FI" altLang="en-US" sz="3600" b="1" smtClean="0">
                <a:solidFill>
                  <a:srgbClr val="C00000"/>
                </a:solidFill>
              </a:rPr>
              <a:t>in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radiation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calculations</a:t>
            </a:r>
            <a:r>
              <a:rPr lang="fi-FI" altLang="en-US" sz="3500" b="1" smtClean="0">
                <a:solidFill>
                  <a:srgbClr val="C00000"/>
                </a:solidFill>
              </a:rPr>
              <a:t/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0447" y="1512000"/>
            <a:ext cx="9103904" cy="4796731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i-FI" altLang="en-US" err="1" smtClean="0">
                <a:solidFill>
                  <a:srgbClr val="0000FF"/>
                </a:solidFill>
              </a:rPr>
              <a:t>Cloud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fraction</a:t>
            </a:r>
            <a:r>
              <a:rPr lang="fi-FI" altLang="en-US" smtClean="0">
                <a:solidFill>
                  <a:srgbClr val="0000FF"/>
                </a:solidFill>
              </a:rPr>
              <a:t> and </a:t>
            </a:r>
            <a:r>
              <a:rPr lang="fi-FI" altLang="en-US" err="1" smtClean="0">
                <a:solidFill>
                  <a:srgbClr val="0000FF"/>
                </a:solidFill>
              </a:rPr>
              <a:t>cloud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overlap</a:t>
            </a:r>
            <a:r>
              <a:rPr lang="fi-FI" altLang="en-US" b="0" smtClean="0"/>
              <a:t>: </a:t>
            </a:r>
            <a:r>
              <a:rPr lang="fi-FI" altLang="en-US" b="0" smtClean="0">
                <a:sym typeface="Symbol" panose="05050102010706020507" pitchFamily="18" charset="2"/>
              </a:rPr>
              <a:t> </a:t>
            </a:r>
            <a:r>
              <a:rPr lang="fi-FI" altLang="en-US" b="0" err="1" smtClean="0"/>
              <a:t>all</a:t>
            </a:r>
            <a:r>
              <a:rPr lang="fi-FI" altLang="en-US" b="0" smtClean="0"/>
              <a:t> </a:t>
            </a:r>
            <a:r>
              <a:rPr lang="fi-FI" altLang="en-US" b="0" err="1" smtClean="0"/>
              <a:t>models</a:t>
            </a:r>
            <a:endParaRPr lang="fi-FI" altLang="en-US" b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</a:t>
            </a:r>
            <a:r>
              <a:rPr lang="fi-FI" altLang="en-US" sz="2200" b="0" smtClean="0"/>
              <a:t>- </a:t>
            </a:r>
            <a:r>
              <a:rPr lang="fi-FI" altLang="en-US" sz="2200" b="0" err="1" smtClean="0"/>
              <a:t>grid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cells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divided</a:t>
            </a:r>
            <a:r>
              <a:rPr lang="fi-FI" altLang="en-US" sz="2200" b="0" smtClean="0"/>
              <a:t> into </a:t>
            </a:r>
            <a:r>
              <a:rPr lang="fi-FI" altLang="en-US" sz="2200" b="0" err="1" smtClean="0"/>
              <a:t>cloudy</a:t>
            </a:r>
            <a:r>
              <a:rPr lang="fi-FI" altLang="en-US" sz="2200" b="0" smtClean="0"/>
              <a:t> and </a:t>
            </a:r>
            <a:r>
              <a:rPr lang="fi-FI" altLang="en-US" sz="2200" b="0" err="1" smtClean="0"/>
              <a:t>cloud-free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parts</a:t>
            </a:r>
            <a:r>
              <a:rPr lang="fi-FI" altLang="en-US" sz="2200" b="0"/>
              <a:t> </a:t>
            </a:r>
            <a:endParaRPr lang="fi-FI" altLang="en-US" sz="2200" b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 (</a:t>
            </a:r>
            <a:r>
              <a:rPr lang="fi-FI" altLang="en-US" sz="2200" b="0" err="1" smtClean="0"/>
              <a:t>each</a:t>
            </a:r>
            <a:r>
              <a:rPr lang="fi-FI" altLang="en-US" sz="2200" b="0" smtClean="0"/>
              <a:t> of </a:t>
            </a:r>
            <a:r>
              <a:rPr lang="fi-FI" altLang="en-US" sz="2200" b="0" err="1" smtClean="0"/>
              <a:t>which</a:t>
            </a:r>
            <a:r>
              <a:rPr lang="fi-FI" altLang="en-US" sz="2200" b="0" smtClean="0"/>
              <a:t> is </a:t>
            </a:r>
            <a:r>
              <a:rPr lang="fi-FI" altLang="en-US" sz="2200" b="0" err="1" smtClean="0"/>
              <a:t>homogeneous</a:t>
            </a:r>
            <a:r>
              <a:rPr lang="fi-FI" altLang="en-US" sz="2200" b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altLang="en-US" sz="1200" b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b="0" smtClean="0"/>
              <a:t>    </a:t>
            </a:r>
            <a:r>
              <a:rPr lang="fi-FI" altLang="en-US" sz="2200" b="0" smtClean="0"/>
              <a:t>- </a:t>
            </a:r>
            <a:r>
              <a:rPr lang="fi-FI" altLang="en-US" sz="2200" b="0" err="1" smtClean="0"/>
              <a:t>overlap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assumptions</a:t>
            </a:r>
            <a:r>
              <a:rPr lang="fi-FI" altLang="en-US" sz="2200" b="0" smtClean="0"/>
              <a:t> (</a:t>
            </a:r>
            <a:r>
              <a:rPr lang="fi-FI" altLang="en-US" sz="2200" b="0" err="1" smtClean="0"/>
              <a:t>e.g</a:t>
            </a:r>
            <a:r>
              <a:rPr lang="fi-FI" altLang="en-US" sz="2200" b="0" smtClean="0"/>
              <a:t>., ”</a:t>
            </a:r>
            <a:r>
              <a:rPr lang="fi-FI" altLang="en-US" sz="2200" b="0" err="1" smtClean="0"/>
              <a:t>maximum-random</a:t>
            </a:r>
            <a:r>
              <a:rPr lang="fi-FI" altLang="en-US" sz="2200" b="0" smtClean="0"/>
              <a:t>”) </a:t>
            </a:r>
            <a:endParaRPr lang="fi-FI" altLang="en-US" sz="2200" b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 smtClean="0"/>
              <a:t>      </a:t>
            </a:r>
            <a:r>
              <a:rPr lang="fi-FI" altLang="en-US" sz="2200" b="0" err="1" smtClean="0"/>
              <a:t>define</a:t>
            </a:r>
            <a:r>
              <a:rPr lang="fi-FI" altLang="en-US" sz="2200" b="0"/>
              <a:t> </a:t>
            </a:r>
            <a:r>
              <a:rPr lang="fi-FI" altLang="en-US" sz="2200" b="0" err="1" smtClean="0"/>
              <a:t>how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clouds</a:t>
            </a:r>
            <a:r>
              <a:rPr lang="fi-FI" altLang="en-US" sz="2200" b="0" smtClean="0"/>
              <a:t> in </a:t>
            </a:r>
            <a:r>
              <a:rPr lang="fi-FI" altLang="en-US" sz="2200" b="0" err="1" smtClean="0"/>
              <a:t>different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layers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are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located</a:t>
            </a:r>
            <a:r>
              <a:rPr lang="fi-FI" altLang="en-US" sz="2200" b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 </a:t>
            </a:r>
            <a:r>
              <a:rPr lang="fi-FI" altLang="en-US" sz="2200" b="0" err="1" smtClean="0"/>
              <a:t>wrt</a:t>
            </a:r>
            <a:r>
              <a:rPr lang="fi-FI" altLang="en-US" sz="2200" b="0" smtClean="0"/>
              <a:t>. </a:t>
            </a:r>
            <a:r>
              <a:rPr lang="fi-FI" altLang="en-US" sz="2200" b="0" err="1" smtClean="0"/>
              <a:t>each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other</a:t>
            </a:r>
            <a:endParaRPr lang="fi-FI" altLang="en-US" sz="2000" b="0" smtClean="0"/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fi-FI" altLang="en-US" err="1" smtClean="0">
                <a:solidFill>
                  <a:srgbClr val="0000FF"/>
                </a:solidFill>
              </a:rPr>
              <a:t>Subgrid-scale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variations</a:t>
            </a:r>
            <a:r>
              <a:rPr lang="fi-FI" altLang="en-US" smtClean="0">
                <a:solidFill>
                  <a:srgbClr val="0000FF"/>
                </a:solidFill>
              </a:rPr>
              <a:t> in </a:t>
            </a:r>
            <a:r>
              <a:rPr lang="fi-FI" altLang="en-US" err="1" smtClean="0">
                <a:solidFill>
                  <a:srgbClr val="0000FF"/>
                </a:solidFill>
              </a:rPr>
              <a:t>cloud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optical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mtClean="0">
                <a:solidFill>
                  <a:srgbClr val="0000FF"/>
                </a:solidFill>
              </a:rPr>
              <a:t>    </a:t>
            </a:r>
            <a:r>
              <a:rPr lang="fi-FI" altLang="en-US" err="1" smtClean="0">
                <a:solidFill>
                  <a:srgbClr val="0000FF"/>
                </a:solidFill>
              </a:rPr>
              <a:t>depth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or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water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content</a:t>
            </a:r>
            <a:r>
              <a:rPr lang="fi-FI" altLang="en-US" smtClean="0">
                <a:solidFill>
                  <a:srgbClr val="0000FF"/>
                </a:solidFill>
              </a:rPr>
              <a:t>: </a:t>
            </a:r>
            <a:r>
              <a:rPr lang="fi-FI" altLang="en-US" b="0" err="1" smtClean="0"/>
              <a:t>many</a:t>
            </a:r>
            <a:r>
              <a:rPr lang="fi-FI" altLang="en-US" b="0" smtClean="0"/>
              <a:t> </a:t>
            </a:r>
            <a:r>
              <a:rPr lang="fi-FI" altLang="en-US" b="0" err="1" smtClean="0"/>
              <a:t>models</a:t>
            </a:r>
            <a:endParaRPr lang="fi-FI" altLang="en-US" b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sz="2200" b="0" smtClean="0"/>
              <a:t>     - Monte Carlo </a:t>
            </a:r>
            <a:r>
              <a:rPr lang="fi-FI" altLang="en-US" sz="2200" b="0" err="1" smtClean="0"/>
              <a:t>Independent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Column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Approximation</a:t>
            </a:r>
            <a:r>
              <a:rPr lang="fi-FI" altLang="en-US" sz="2200" b="0" smtClean="0"/>
              <a:t> (</a:t>
            </a:r>
            <a:r>
              <a:rPr lang="fi-FI" altLang="en-US" sz="2200" b="0" err="1" smtClean="0"/>
              <a:t>McICA</a:t>
            </a:r>
            <a:r>
              <a:rPr lang="fi-FI" altLang="en-US" sz="2200" b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- </a:t>
            </a:r>
            <a:r>
              <a:rPr lang="fi-FI" altLang="en-US" sz="2200" b="0" err="1" smtClean="0"/>
              <a:t>TripleClouds</a:t>
            </a:r>
            <a:endParaRPr lang="fi-FI" altLang="en-US" smtClean="0"/>
          </a:p>
          <a:p>
            <a:pPr>
              <a:spcBef>
                <a:spcPts val="2400"/>
              </a:spcBef>
              <a:defRPr/>
            </a:pPr>
            <a:r>
              <a:rPr lang="fi-FI" altLang="en-US" smtClean="0">
                <a:solidFill>
                  <a:srgbClr val="0000FF"/>
                </a:solidFill>
              </a:rPr>
              <a:t>3D </a:t>
            </a:r>
            <a:r>
              <a:rPr lang="fi-FI" altLang="en-US" err="1" smtClean="0">
                <a:solidFill>
                  <a:srgbClr val="0000FF"/>
                </a:solidFill>
              </a:rPr>
              <a:t>radiative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transfer</a:t>
            </a:r>
            <a:r>
              <a:rPr lang="fi-FI" altLang="en-US" smtClean="0">
                <a:solidFill>
                  <a:srgbClr val="0000FF"/>
                </a:solidFill>
              </a:rPr>
              <a:t>: </a:t>
            </a:r>
            <a:r>
              <a:rPr lang="fi-FI" altLang="en-US" b="0" err="1" smtClean="0"/>
              <a:t>emerging</a:t>
            </a:r>
            <a:r>
              <a:rPr lang="fi-FI" altLang="en-US" b="0" smtClean="0"/>
              <a:t>, </a:t>
            </a:r>
            <a:r>
              <a:rPr lang="fi-FI" altLang="en-US" b="0" err="1" smtClean="0"/>
              <a:t>not</a:t>
            </a:r>
            <a:r>
              <a:rPr lang="fi-FI" altLang="en-US" b="0" smtClean="0"/>
              <a:t> in </a:t>
            </a:r>
            <a:r>
              <a:rPr lang="fi-FI" altLang="en-US" b="0" err="1" smtClean="0"/>
              <a:t>operational</a:t>
            </a:r>
            <a:r>
              <a:rPr lang="fi-FI" altLang="en-US" b="0" smtClean="0"/>
              <a:t> </a:t>
            </a:r>
            <a:r>
              <a:rPr lang="fi-FI" altLang="en-US" b="0" err="1" smtClean="0"/>
              <a:t>use</a:t>
            </a:r>
            <a:endParaRPr lang="fi-FI" altLang="en-US" b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 </a:t>
            </a:r>
            <a:endParaRPr lang="fi-FI" altLang="en-US" b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Toronto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9"/>
          <a:stretch/>
        </p:blipFill>
        <p:spPr bwMode="auto">
          <a:xfrm>
            <a:off x="7603857" y="1611968"/>
            <a:ext cx="2029662" cy="32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 smtClean="0">
                <a:solidFill>
                  <a:srgbClr val="C00000"/>
                </a:solidFill>
              </a:rPr>
              <a:t>3D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radiative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transfer</a:t>
            </a:r>
            <a:r>
              <a:rPr lang="fi-FI" altLang="en-US" sz="3600" b="1" smtClean="0">
                <a:solidFill>
                  <a:srgbClr val="C00000"/>
                </a:solidFill>
              </a:rPr>
              <a:t>?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Why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bother</a:t>
            </a:r>
            <a:r>
              <a:rPr lang="fi-FI" altLang="en-US" sz="3600" b="1" smtClean="0">
                <a:solidFill>
                  <a:srgbClr val="C00000"/>
                </a:solidFill>
              </a:rPr>
              <a:t>?</a:t>
            </a:r>
            <a:r>
              <a:rPr lang="fi-FI" altLang="en-US" sz="3500" b="1" smtClean="0">
                <a:solidFill>
                  <a:srgbClr val="C00000"/>
                </a:solidFill>
              </a:rPr>
              <a:t/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0447" y="914400"/>
            <a:ext cx="9103904" cy="571023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i-FI" altLang="en-US" err="1" smtClean="0">
                <a:solidFill>
                  <a:srgbClr val="0000FF"/>
                </a:solidFill>
              </a:rPr>
              <a:t>Systematic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impacts</a:t>
            </a:r>
            <a:r>
              <a:rPr lang="fi-FI" altLang="en-US" smtClean="0">
                <a:solidFill>
                  <a:srgbClr val="0000FF"/>
                </a:solidFill>
              </a:rPr>
              <a:t> on SW RT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b="0" smtClean="0">
                <a:solidFill>
                  <a:srgbClr val="0000FF"/>
                </a:solidFill>
              </a:rPr>
              <a:t>     </a:t>
            </a:r>
            <a:r>
              <a:rPr lang="fi-FI" altLang="en-US" b="0" smtClean="0"/>
              <a:t>- </a:t>
            </a:r>
            <a:r>
              <a:rPr lang="fi-FI" altLang="en-US" sz="2200" b="0" err="1" smtClean="0"/>
              <a:t>increased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cloud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reflectance</a:t>
            </a:r>
            <a:r>
              <a:rPr lang="fi-FI" altLang="en-US" sz="2200" b="0" smtClean="0"/>
              <a:t> for </a:t>
            </a:r>
            <a:r>
              <a:rPr lang="fi-FI" altLang="en-US" sz="2200" b="0" err="1" smtClean="0"/>
              <a:t>low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sun</a:t>
            </a:r>
            <a:endParaRPr lang="fi-FI" altLang="en-US" sz="2200" b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- </a:t>
            </a:r>
            <a:r>
              <a:rPr lang="fi-FI" altLang="en-US" sz="2200" b="0" err="1" smtClean="0"/>
              <a:t>decreased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cloud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reflectance</a:t>
            </a:r>
            <a:r>
              <a:rPr lang="fi-FI" altLang="en-US" sz="2200" b="0" smtClean="0"/>
              <a:t> for </a:t>
            </a:r>
            <a:r>
              <a:rPr lang="fi-FI" altLang="en-US" sz="2200" b="0" err="1" smtClean="0"/>
              <a:t>high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sun</a:t>
            </a:r>
            <a:r>
              <a:rPr lang="fi-FI" altLang="en-US" sz="2200" b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  </a:t>
            </a:r>
            <a:endParaRPr lang="fi-FI" altLang="en-US" b="0" smtClean="0">
              <a:solidFill>
                <a:srgbClr val="0000FF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fi-FI" altLang="en-US" err="1" smtClean="0">
                <a:solidFill>
                  <a:srgbClr val="0000FF"/>
                </a:solidFill>
              </a:rPr>
              <a:t>Systematic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impacts</a:t>
            </a:r>
            <a:r>
              <a:rPr lang="fi-FI" altLang="en-US" smtClean="0">
                <a:solidFill>
                  <a:srgbClr val="0000FF"/>
                </a:solidFill>
              </a:rPr>
              <a:t> on LW 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</a:t>
            </a:r>
            <a:r>
              <a:rPr lang="fi-FI" altLang="en-US" sz="2200" b="0" smtClean="0"/>
              <a:t>- emission </a:t>
            </a:r>
            <a:r>
              <a:rPr lang="fi-FI" altLang="en-US" sz="2200" b="0" err="1" smtClean="0"/>
              <a:t>from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cloud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sides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increases</a:t>
            </a:r>
            <a:r>
              <a:rPr lang="fi-FI" altLang="en-US" sz="2200" b="0"/>
              <a:t> </a:t>
            </a:r>
            <a:endParaRPr lang="fi-FI" altLang="en-US" sz="2200" b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  LW </a:t>
            </a:r>
            <a:r>
              <a:rPr lang="fi-FI" altLang="en-US" sz="2200" b="0" err="1" smtClean="0"/>
              <a:t>cloud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radiative</a:t>
            </a:r>
            <a:r>
              <a:rPr lang="fi-FI" altLang="en-US" sz="2200" b="0"/>
              <a:t> </a:t>
            </a:r>
            <a:r>
              <a:rPr lang="fi-FI" altLang="en-US" sz="2200" b="0" err="1" smtClean="0"/>
              <a:t>effects</a:t>
            </a:r>
            <a:endParaRPr lang="fi-FI" altLang="en-US" sz="2200" b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1200" b="0" smtClean="0"/>
              <a:t>   </a:t>
            </a:r>
            <a:endParaRPr lang="fi-FI" altLang="en-US" sz="1200" b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fi-FI" altLang="en-US" b="0" err="1" smtClean="0">
                <a:solidFill>
                  <a:srgbClr val="0000FF"/>
                </a:solidFill>
              </a:rPr>
              <a:t>Estimates</a:t>
            </a:r>
            <a:r>
              <a:rPr lang="fi-FI" altLang="en-US" b="0" smtClean="0">
                <a:solidFill>
                  <a:srgbClr val="0000FF"/>
                </a:solidFill>
              </a:rPr>
              <a:t> for </a:t>
            </a:r>
            <a:r>
              <a:rPr lang="fi-FI" altLang="en-US" b="0" err="1" smtClean="0">
                <a:solidFill>
                  <a:srgbClr val="0000FF"/>
                </a:solidFill>
              </a:rPr>
              <a:t>global-mean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effects</a:t>
            </a:r>
            <a:r>
              <a:rPr lang="fi-FI" altLang="en-US" b="0" smtClean="0">
                <a:solidFill>
                  <a:srgbClr val="0000FF"/>
                </a:solidFill>
              </a:rPr>
              <a:t> on TOA and </a:t>
            </a:r>
            <a:r>
              <a:rPr lang="fi-FI" altLang="en-US" b="0" err="1" smtClean="0">
                <a:solidFill>
                  <a:srgbClr val="0000FF"/>
                </a:solidFill>
              </a:rPr>
              <a:t>surface</a:t>
            </a:r>
            <a:r>
              <a:rPr lang="fi-FI" altLang="en-US" b="0" smtClean="0">
                <a:solidFill>
                  <a:srgbClr val="0000FF"/>
                </a:solidFill>
              </a:rPr>
              <a:t> net </a:t>
            </a:r>
            <a:r>
              <a:rPr lang="fi-FI" altLang="en-US" b="0" err="1" smtClean="0">
                <a:solidFill>
                  <a:srgbClr val="0000FF"/>
                </a:solidFill>
              </a:rPr>
              <a:t>fluxes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</a:t>
            </a:r>
            <a:r>
              <a:rPr lang="fi-FI" altLang="en-US" sz="2200" b="0" smtClean="0"/>
              <a:t>(Sophia Schäfer, </a:t>
            </a:r>
            <a:r>
              <a:rPr lang="fi-FI" altLang="en-US" sz="2200" b="0" err="1" smtClean="0"/>
              <a:t>Univ</a:t>
            </a:r>
            <a:r>
              <a:rPr lang="fi-FI" altLang="en-US" sz="2200" b="0" smtClean="0"/>
              <a:t>. of Reading, </a:t>
            </a:r>
            <a:r>
              <a:rPr lang="fi-FI" altLang="en-US" sz="2200" b="0" err="1" smtClean="0"/>
              <a:t>Ph.D</a:t>
            </a:r>
            <a:r>
              <a:rPr lang="fi-FI" altLang="en-US" sz="2200" b="0" smtClean="0"/>
              <a:t>. </a:t>
            </a:r>
            <a:r>
              <a:rPr lang="fi-FI" altLang="en-US" sz="2200" b="0" err="1" smtClean="0"/>
              <a:t>thesis</a:t>
            </a:r>
            <a:r>
              <a:rPr lang="fi-FI" altLang="en-US" sz="2200" b="0" smtClean="0"/>
              <a:t>)</a:t>
            </a:r>
            <a:endParaRPr lang="fi-FI" altLang="en-US" sz="2200" b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200" smtClean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mtClean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b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b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     </a:t>
            </a:r>
            <a:endParaRPr lang="fi-FI" altLang="en-US" b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78329"/>
              </p:ext>
            </p:extLst>
          </p:nvPr>
        </p:nvGraphicFramePr>
        <p:xfrm>
          <a:off x="2873828" y="5281682"/>
          <a:ext cx="3860801" cy="134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451"/>
                <a:gridCol w="813692"/>
                <a:gridCol w="654658"/>
              </a:tblGrid>
              <a:tr h="447652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smtClean="0"/>
                        <a:t> SW</a:t>
                      </a:r>
                      <a:r>
                        <a:rPr lang="fi-FI" sz="2000" baseline="0" smtClean="0"/>
                        <a:t>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smtClean="0"/>
                        <a:t>LW</a:t>
                      </a:r>
                      <a:endParaRPr lang="en-US" sz="2000"/>
                    </a:p>
                  </a:txBody>
                  <a:tcPr/>
                </a:tc>
              </a:tr>
              <a:tr h="447652">
                <a:tc>
                  <a:txBody>
                    <a:bodyPr/>
                    <a:lstStyle/>
                    <a:p>
                      <a:r>
                        <a:rPr lang="fi-FI" sz="2000" smtClean="0"/>
                        <a:t>TOA   (W</a:t>
                      </a:r>
                      <a:r>
                        <a:rPr lang="fi-FI" sz="2000" baseline="0" smtClean="0"/>
                        <a:t> m</a:t>
                      </a:r>
                      <a:r>
                        <a:rPr lang="fi-FI" sz="2000" baseline="30000" smtClean="0"/>
                        <a:t>-2</a:t>
                      </a:r>
                      <a:r>
                        <a:rPr lang="fi-FI" sz="2000" baseline="0" smtClean="0"/>
                        <a:t>)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smtClean="0"/>
                        <a:t>  3.0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smtClean="0"/>
                        <a:t>0.9</a:t>
                      </a:r>
                      <a:endParaRPr lang="en-US" sz="2000"/>
                    </a:p>
                  </a:txBody>
                  <a:tcPr/>
                </a:tc>
              </a:tr>
              <a:tr h="447652">
                <a:tc>
                  <a:txBody>
                    <a:bodyPr/>
                    <a:lstStyle/>
                    <a:p>
                      <a:r>
                        <a:rPr lang="fi-FI" sz="2000" err="1" smtClean="0"/>
                        <a:t>Surface</a:t>
                      </a:r>
                      <a:r>
                        <a:rPr lang="fi-FI" sz="2000" smtClean="0"/>
                        <a:t>  (W m</a:t>
                      </a:r>
                      <a:r>
                        <a:rPr lang="fi-FI" sz="2000" baseline="30000" smtClean="0"/>
                        <a:t>-2</a:t>
                      </a:r>
                      <a:r>
                        <a:rPr lang="fi-FI" sz="2000" smtClean="0"/>
                        <a:t>)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smtClean="0"/>
                        <a:t>  2.3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smtClean="0"/>
                        <a:t>2.1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" r="2343"/>
          <a:stretch/>
        </p:blipFill>
        <p:spPr>
          <a:xfrm>
            <a:off x="6219003" y="972457"/>
            <a:ext cx="3680647" cy="3178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9257" y="2016000"/>
            <a:ext cx="15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smtClean="0"/>
              <a:t>CLEAR-SKY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9100457" y="2016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smtClean="0">
                <a:solidFill>
                  <a:srgbClr val="C00000"/>
                </a:solidFill>
              </a:rPr>
              <a:t>3D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3829" y="1188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smtClean="0">
                <a:solidFill>
                  <a:srgbClr val="0000FF"/>
                </a:solidFill>
              </a:rPr>
              <a:t>ICA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28848" y="720000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smtClean="0"/>
              <a:t>(Hogan et al., JGR 2016)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751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 smtClean="0">
                <a:solidFill>
                  <a:srgbClr val="C00000"/>
                </a:solidFill>
              </a:rPr>
              <a:t>3D RT for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climate</a:t>
            </a:r>
            <a:r>
              <a:rPr lang="fi-FI" altLang="en-US" sz="3600" b="1" smtClean="0">
                <a:solidFill>
                  <a:srgbClr val="C00000"/>
                </a:solidFill>
              </a:rPr>
              <a:t> / NWP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models</a:t>
            </a:r>
            <a:r>
              <a:rPr lang="fi-FI" altLang="en-US" sz="3600" b="1" smtClean="0">
                <a:solidFill>
                  <a:srgbClr val="C00000"/>
                </a:solidFill>
              </a:rPr>
              <a:t>?</a:t>
            </a:r>
            <a:r>
              <a:rPr lang="fi-FI" altLang="en-US" sz="3500" b="1" smtClean="0">
                <a:solidFill>
                  <a:srgbClr val="C00000"/>
                </a:solidFill>
              </a:rPr>
              <a:t/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257" y="773114"/>
            <a:ext cx="9483634" cy="570488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 dirty="0" err="1" smtClean="0"/>
              <a:t>Very</a:t>
            </a:r>
            <a:r>
              <a:rPr lang="fi-FI" altLang="en-US" b="0" dirty="0" smtClean="0"/>
              <a:t> </a:t>
            </a:r>
            <a:r>
              <a:rPr lang="fi-FI" altLang="en-US" b="0" dirty="0" err="1" smtClean="0"/>
              <a:t>recently</a:t>
            </a:r>
            <a:r>
              <a:rPr lang="fi-FI" altLang="en-US" b="0" dirty="0" smtClean="0"/>
              <a:t>, a </a:t>
            </a:r>
            <a:r>
              <a:rPr lang="fi-FI" altLang="en-US" b="0" dirty="0" err="1" smtClean="0"/>
              <a:t>couple</a:t>
            </a:r>
            <a:r>
              <a:rPr lang="fi-FI" altLang="en-US" b="0" dirty="0" smtClean="0"/>
              <a:t> of </a:t>
            </a:r>
            <a:r>
              <a:rPr lang="fi-FI" altLang="en-US" b="0" dirty="0" err="1" smtClean="0"/>
              <a:t>approaches</a:t>
            </a:r>
            <a:r>
              <a:rPr lang="fi-FI" altLang="en-US" b="0" dirty="0" smtClean="0"/>
              <a:t> </a:t>
            </a:r>
            <a:r>
              <a:rPr lang="fi-FI" altLang="en-US" b="0" dirty="0" err="1" smtClean="0"/>
              <a:t>have</a:t>
            </a:r>
            <a:r>
              <a:rPr lang="fi-FI" altLang="en-US" b="0" dirty="0" smtClean="0"/>
              <a:t> </a:t>
            </a:r>
            <a:r>
              <a:rPr lang="fi-FI" altLang="en-US" b="0" dirty="0" err="1" smtClean="0"/>
              <a:t>been</a:t>
            </a:r>
            <a:r>
              <a:rPr lang="fi-FI" altLang="en-US" b="0" dirty="0" smtClean="0"/>
              <a:t> </a:t>
            </a:r>
            <a:r>
              <a:rPr lang="fi-FI" altLang="en-US" b="0" dirty="0" err="1" smtClean="0"/>
              <a:t>suggested</a:t>
            </a:r>
            <a:r>
              <a:rPr lang="fi-FI" altLang="en-US" b="0" dirty="0" smtClean="0"/>
              <a:t>: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dirty="0" smtClean="0">
                <a:solidFill>
                  <a:srgbClr val="0000FF"/>
                </a:solidFill>
              </a:rPr>
              <a:t>1) SPARTACUS</a:t>
            </a:r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en-US" sz="1800" b="0" i="1" dirty="0" err="1" smtClean="0"/>
              <a:t>Schäfer</a:t>
            </a:r>
            <a:r>
              <a:rPr lang="en-US" sz="1800" b="0" i="1" dirty="0" smtClean="0"/>
              <a:t> et al. (JGR 2016</a:t>
            </a:r>
            <a:r>
              <a:rPr lang="en-US" sz="1800" b="0" i="1" dirty="0"/>
              <a:t>), Representing 3-D cloud radiation effects in </a:t>
            </a:r>
            <a:r>
              <a:rPr lang="en-US" sz="1800" b="0" i="1" dirty="0" smtClean="0"/>
              <a:t>two-stream  </a:t>
            </a:r>
            <a:r>
              <a:rPr lang="en-US" sz="1800" b="0" i="1" dirty="0"/>
              <a:t>schemes: 1. Longwave considerations and effective cloud edge </a:t>
            </a:r>
            <a:r>
              <a:rPr lang="en-US" sz="1800" b="0" i="1" dirty="0" smtClean="0"/>
              <a:t>length.</a:t>
            </a:r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en-US" sz="1800" b="0" i="1" dirty="0" smtClean="0"/>
              <a:t>Hogan</a:t>
            </a:r>
            <a:r>
              <a:rPr lang="en-US" sz="1800" b="0" i="1" dirty="0"/>
              <a:t> </a:t>
            </a:r>
            <a:r>
              <a:rPr lang="en-US" sz="1800" b="0" i="1" dirty="0" smtClean="0"/>
              <a:t>et al. (JGR 2016</a:t>
            </a:r>
            <a:r>
              <a:rPr lang="en-US" sz="1800" b="0" i="1" dirty="0"/>
              <a:t>), Representing 3-D cloud radiation effects in two-stream schemes: 2. Matrix formulation and broadband </a:t>
            </a:r>
            <a:r>
              <a:rPr lang="en-US" sz="1800" b="0" i="1" dirty="0" smtClean="0"/>
              <a:t>evaluation.</a:t>
            </a:r>
            <a:endParaRPr lang="fi-FI" sz="1800" b="0" dirty="0" smtClean="0"/>
          </a:p>
          <a:p>
            <a:pPr marL="360000" indent="0">
              <a:spcBef>
                <a:spcPts val="1200"/>
              </a:spcBef>
              <a:buNone/>
              <a:defRPr/>
            </a:pPr>
            <a:endParaRPr lang="en-US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sz="2200" dirty="0" smtClean="0"/>
              <a:t>Principle: </a:t>
            </a:r>
            <a:r>
              <a:rPr lang="en-US" sz="2200" dirty="0">
                <a:solidFill>
                  <a:srgbClr val="C00000"/>
                </a:solidFill>
              </a:rPr>
              <a:t>add extra terms to </a:t>
            </a:r>
            <a:r>
              <a:rPr lang="en-US" sz="2200" dirty="0" smtClean="0">
                <a:solidFill>
                  <a:srgbClr val="C00000"/>
                </a:solidFill>
              </a:rPr>
              <a:t>the two-stream </a:t>
            </a:r>
            <a:r>
              <a:rPr lang="en-US" sz="2200" dirty="0">
                <a:solidFill>
                  <a:srgbClr val="C00000"/>
                </a:solidFill>
              </a:rPr>
              <a:t>equations to represent 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      lateral transport between </a:t>
            </a:r>
            <a:r>
              <a:rPr lang="en-US" sz="2200" dirty="0">
                <a:solidFill>
                  <a:srgbClr val="C00000"/>
                </a:solidFill>
              </a:rPr>
              <a:t>clear and cloudy </a:t>
            </a:r>
            <a:r>
              <a:rPr lang="en-US" sz="2200" dirty="0" smtClean="0">
                <a:solidFill>
                  <a:srgbClr val="C00000"/>
                </a:solidFill>
              </a:rPr>
              <a:t>regions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sz="2200" dirty="0" smtClean="0">
                <a:solidFill>
                  <a:srgbClr val="C00000"/>
                </a:solidFill>
              </a:rPr>
              <a:t>    </a:t>
            </a:r>
            <a:r>
              <a:rPr lang="fi-FI" altLang="en-US" sz="2200" b="0" dirty="0" smtClean="0"/>
              <a:t>- </a:t>
            </a:r>
            <a:r>
              <a:rPr lang="fi-FI" altLang="en-US" sz="2200" b="0" dirty="0" err="1" smtClean="0"/>
              <a:t>requires</a:t>
            </a:r>
            <a:r>
              <a:rPr lang="fi-FI" altLang="en-US" sz="2200" b="0" dirty="0" smtClean="0"/>
              <a:t> </a:t>
            </a:r>
            <a:r>
              <a:rPr lang="fi-FI" altLang="en-US" sz="2200" b="0" dirty="0"/>
              <a:t>”</a:t>
            </a:r>
            <a:r>
              <a:rPr lang="fi-FI" altLang="en-US" sz="2200" dirty="0" err="1">
                <a:solidFill>
                  <a:srgbClr val="0000FF"/>
                </a:solidFill>
              </a:rPr>
              <a:t>effective</a:t>
            </a:r>
            <a:r>
              <a:rPr lang="fi-FI" altLang="en-US" sz="2200" dirty="0">
                <a:solidFill>
                  <a:srgbClr val="0000FF"/>
                </a:solidFill>
              </a:rPr>
              <a:t> </a:t>
            </a:r>
            <a:r>
              <a:rPr lang="fi-FI" altLang="en-US" sz="2200" dirty="0" err="1">
                <a:solidFill>
                  <a:srgbClr val="0000FF"/>
                </a:solidFill>
              </a:rPr>
              <a:t>length</a:t>
            </a:r>
            <a:r>
              <a:rPr lang="fi-FI" altLang="en-US" sz="2200" dirty="0">
                <a:solidFill>
                  <a:srgbClr val="0000FF"/>
                </a:solidFill>
              </a:rPr>
              <a:t> of </a:t>
            </a:r>
            <a:r>
              <a:rPr lang="fi-FI" altLang="en-US" sz="2200" dirty="0" err="1">
                <a:solidFill>
                  <a:srgbClr val="0000FF"/>
                </a:solidFill>
              </a:rPr>
              <a:t>cloud</a:t>
            </a:r>
            <a:r>
              <a:rPr lang="fi-FI" altLang="en-US" sz="2200" dirty="0">
                <a:solidFill>
                  <a:srgbClr val="0000FF"/>
                </a:solidFill>
              </a:rPr>
              <a:t>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edge</a:t>
            </a:r>
            <a:r>
              <a:rPr lang="fi-FI" altLang="en-US" sz="2200" b="0" dirty="0" smtClean="0"/>
              <a:t>” </a:t>
            </a:r>
            <a:r>
              <a:rPr lang="fi-FI" altLang="en-US" sz="2200" b="0" dirty="0"/>
              <a:t>per </a:t>
            </a:r>
            <a:r>
              <a:rPr lang="fi-FI" altLang="en-US" sz="2200" b="0" dirty="0" err="1"/>
              <a:t>unit</a:t>
            </a:r>
            <a:r>
              <a:rPr lang="fi-FI" altLang="en-US" sz="2200" b="0" dirty="0"/>
              <a:t> </a:t>
            </a:r>
            <a:r>
              <a:rPr lang="fi-FI" altLang="en-US" sz="2200" b="0" dirty="0" err="1"/>
              <a:t>area</a:t>
            </a:r>
            <a:r>
              <a:rPr lang="fi-FI" altLang="en-US" sz="2200" b="0" dirty="0"/>
              <a:t> </a:t>
            </a:r>
            <a:r>
              <a:rPr lang="fi-FI" altLang="en-US" sz="2200" b="0" dirty="0" smtClean="0"/>
              <a:t>of </a:t>
            </a:r>
            <a:r>
              <a:rPr lang="fi-FI" altLang="en-US" sz="2200" b="0" dirty="0" err="1" smtClean="0"/>
              <a:t>gridbox</a:t>
            </a:r>
            <a:endParaRPr lang="fi-FI" altLang="en-US" sz="2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dirty="0" smtClean="0">
                <a:solidFill>
                  <a:srgbClr val="0000FF"/>
                </a:solidFill>
              </a:rPr>
              <a:t>   </a:t>
            </a:r>
            <a:r>
              <a:rPr lang="fi-FI" altLang="en-US" b="0" dirty="0" smtClean="0">
                <a:solidFill>
                  <a:srgbClr val="0000FF"/>
                </a:solidFill>
              </a:rPr>
              <a:t> </a:t>
            </a:r>
            <a:r>
              <a:rPr lang="fi-FI" altLang="en-US" sz="2200" b="0" dirty="0" smtClean="0"/>
              <a:t>-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implemented</a:t>
            </a:r>
            <a:r>
              <a:rPr lang="fi-FI" altLang="en-US" sz="2200" dirty="0" smtClean="0">
                <a:solidFill>
                  <a:srgbClr val="0000FF"/>
                </a:solidFill>
              </a:rPr>
              <a:t> in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the</a:t>
            </a:r>
            <a:r>
              <a:rPr lang="fi-FI" altLang="en-US" sz="2200" dirty="0" smtClean="0">
                <a:solidFill>
                  <a:srgbClr val="0000FF"/>
                </a:solidFill>
              </a:rPr>
              <a:t>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new</a:t>
            </a:r>
            <a:r>
              <a:rPr lang="fi-FI" altLang="en-US" sz="2200" dirty="0" smtClean="0">
                <a:solidFill>
                  <a:srgbClr val="0000FF"/>
                </a:solidFill>
              </a:rPr>
              <a:t> ECMWF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radiation</a:t>
            </a:r>
            <a:r>
              <a:rPr lang="fi-FI" altLang="en-US" sz="2200" dirty="0">
                <a:solidFill>
                  <a:srgbClr val="0000FF"/>
                </a:solidFill>
              </a:rPr>
              <a:t>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code</a:t>
            </a:r>
            <a:r>
              <a:rPr lang="fi-FI" altLang="en-US" sz="2200" dirty="0" smtClean="0">
                <a:solidFill>
                  <a:srgbClr val="0000FF"/>
                </a:solidFill>
              </a:rPr>
              <a:t> (ECRAD)</a:t>
            </a:r>
            <a:r>
              <a:rPr lang="fi-FI" altLang="en-US" sz="2200" b="0" dirty="0" smtClean="0"/>
              <a:t> 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 dirty="0" smtClean="0"/>
              <a:t>      </a:t>
            </a:r>
            <a:r>
              <a:rPr lang="fi-FI" altLang="en-US" sz="1800" b="0" dirty="0" smtClean="0"/>
              <a:t>(</a:t>
            </a:r>
            <a:r>
              <a:rPr lang="fi-FI" altLang="en-US" sz="1800" b="0" dirty="0" err="1" smtClean="0"/>
              <a:t>Hogan</a:t>
            </a:r>
            <a:r>
              <a:rPr lang="fi-FI" altLang="en-US" sz="1800" b="0" dirty="0" smtClean="0"/>
              <a:t> and </a:t>
            </a:r>
            <a:r>
              <a:rPr lang="fi-FI" altLang="en-US" sz="1800" b="0" dirty="0" err="1" smtClean="0"/>
              <a:t>Bozzo</a:t>
            </a:r>
            <a:r>
              <a:rPr lang="fi-FI" altLang="en-US" sz="1800" b="0" dirty="0" smtClean="0"/>
              <a:t> 2016, ECMWF Tech. </a:t>
            </a:r>
            <a:r>
              <a:rPr lang="fi-FI" altLang="en-US" sz="1800" b="0" dirty="0" err="1" smtClean="0"/>
              <a:t>Memo</a:t>
            </a:r>
            <a:r>
              <a:rPr lang="fi-FI" altLang="en-US" sz="1800" b="0" dirty="0" smtClean="0"/>
              <a:t> 787)</a:t>
            </a:r>
            <a:r>
              <a:rPr lang="fi-FI" altLang="en-US" sz="2200" b="0" dirty="0" smtClean="0"/>
              <a:t>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200" b="0" dirty="0" smtClean="0">
                <a:solidFill>
                  <a:srgbClr val="0000FF"/>
                </a:solidFill>
              </a:rPr>
              <a:t>    - </a:t>
            </a:r>
            <a:r>
              <a:rPr lang="fi-FI" altLang="en-US" sz="2200" dirty="0" smtClean="0">
                <a:solidFill>
                  <a:srgbClr val="0000FF"/>
                </a:solidFill>
              </a:rPr>
              <a:t>4.5 x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slower</a:t>
            </a:r>
            <a:r>
              <a:rPr lang="fi-FI" altLang="en-US" sz="2200" dirty="0" smtClean="0">
                <a:solidFill>
                  <a:srgbClr val="0000FF"/>
                </a:solidFill>
              </a:rPr>
              <a:t> </a:t>
            </a:r>
            <a:r>
              <a:rPr lang="fi-FI" altLang="en-US" sz="2200" b="0" dirty="0" err="1" smtClean="0"/>
              <a:t>than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the</a:t>
            </a:r>
            <a:r>
              <a:rPr lang="fi-FI" altLang="en-US" sz="2200" b="0" dirty="0" smtClean="0"/>
              <a:t> ECRAD </a:t>
            </a:r>
            <a:r>
              <a:rPr lang="fi-FI" altLang="en-US" sz="2200" b="0" dirty="0" err="1" smtClean="0"/>
              <a:t>default</a:t>
            </a:r>
            <a:r>
              <a:rPr lang="fi-FI" altLang="en-US" sz="2200" b="0" dirty="0" smtClean="0"/>
              <a:t> RT </a:t>
            </a:r>
            <a:r>
              <a:rPr lang="fi-FI" altLang="en-US" sz="2200" b="0" dirty="0" err="1" smtClean="0"/>
              <a:t>solver</a:t>
            </a:r>
            <a:r>
              <a:rPr lang="fi-FI" altLang="en-US" sz="2200" b="0" dirty="0" smtClean="0"/>
              <a:t> (</a:t>
            </a:r>
            <a:r>
              <a:rPr lang="fi-FI" altLang="en-US" sz="2200" b="0" dirty="0" err="1" smtClean="0"/>
              <a:t>McICA</a:t>
            </a:r>
            <a:r>
              <a:rPr lang="fi-FI" altLang="en-US" sz="2200" b="0" dirty="0" smtClean="0"/>
              <a:t>)</a:t>
            </a:r>
            <a:endParaRPr lang="fi-FI" altLang="en-US" sz="2200" b="0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200" b="0" dirty="0" smtClean="0"/>
              <a:t>    </a:t>
            </a:r>
            <a:endParaRPr lang="fi-FI" altLang="en-US" b="0" dirty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dirty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 smtClean="0">
                <a:solidFill>
                  <a:srgbClr val="C00000"/>
                </a:solidFill>
              </a:rPr>
              <a:t>3D RT for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climate</a:t>
            </a:r>
            <a:r>
              <a:rPr lang="fi-FI" altLang="en-US" sz="3600" b="1" smtClean="0">
                <a:solidFill>
                  <a:srgbClr val="C00000"/>
                </a:solidFill>
              </a:rPr>
              <a:t> / NWP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models</a:t>
            </a:r>
            <a:r>
              <a:rPr lang="fi-FI" altLang="en-US" sz="3600" b="1" smtClean="0">
                <a:solidFill>
                  <a:srgbClr val="C00000"/>
                </a:solidFill>
              </a:rPr>
              <a:t>?</a:t>
            </a:r>
            <a:r>
              <a:rPr lang="fi-FI" altLang="en-US" sz="3500" b="1" smtClean="0">
                <a:solidFill>
                  <a:srgbClr val="C00000"/>
                </a:solidFill>
              </a:rPr>
              <a:t/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257" y="979714"/>
            <a:ext cx="9483634" cy="549828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>
                <a:solidFill>
                  <a:srgbClr val="0000FF"/>
                </a:solidFill>
              </a:rPr>
              <a:t>2</a:t>
            </a:r>
            <a:r>
              <a:rPr lang="fi-FI" altLang="en-US" smtClean="0">
                <a:solidFill>
                  <a:srgbClr val="0000FF"/>
                </a:solidFill>
              </a:rPr>
              <a:t>) 3D Monte Carlo </a:t>
            </a:r>
            <a:r>
              <a:rPr lang="fi-FI" altLang="en-US" err="1" smtClean="0">
                <a:solidFill>
                  <a:srgbClr val="0000FF"/>
                </a:solidFill>
              </a:rPr>
              <a:t>radiative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transfer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calculations</a:t>
            </a:r>
            <a:r>
              <a:rPr lang="fi-FI" altLang="en-US" smtClean="0">
                <a:solidFill>
                  <a:srgbClr val="0000FF"/>
                </a:solidFill>
              </a:rPr>
              <a:t> (SW)</a:t>
            </a:r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fi-FI" sz="1800" b="0" i="1" smtClean="0"/>
              <a:t>Barker et al. (QJRMS </a:t>
            </a:r>
            <a:r>
              <a:rPr lang="en-US" sz="1800" b="0" i="1" smtClean="0"/>
              <a:t>2015): </a:t>
            </a:r>
            <a:r>
              <a:rPr lang="en-US" sz="1800" b="0" i="1"/>
              <a:t>Application of a Monte Carlo solar radiative transfer </a:t>
            </a:r>
            <a:r>
              <a:rPr lang="en-US" sz="1800" b="0" i="1" smtClean="0"/>
              <a:t>       model </a:t>
            </a:r>
            <a:r>
              <a:rPr lang="en-US" sz="1800" b="0" i="1"/>
              <a:t>in the </a:t>
            </a:r>
            <a:r>
              <a:rPr lang="en-US" sz="1800" b="0" i="1" err="1"/>
              <a:t>McICA</a:t>
            </a:r>
            <a:r>
              <a:rPr lang="en-US" sz="1800" b="0" i="1"/>
              <a:t> </a:t>
            </a:r>
            <a:r>
              <a:rPr lang="en-US" sz="1800" b="0" i="1" smtClean="0"/>
              <a:t>framework.</a:t>
            </a:r>
            <a:endParaRPr lang="fi-FI" sz="1200" b="0"/>
          </a:p>
          <a:p>
            <a:pPr marL="702900">
              <a:spcBef>
                <a:spcPts val="1200"/>
              </a:spcBef>
              <a:buFontTx/>
              <a:buChar char="-"/>
              <a:defRPr/>
            </a:pPr>
            <a:r>
              <a:rPr lang="fi-FI" sz="2200" b="0">
                <a:solidFill>
                  <a:srgbClr val="C00000"/>
                </a:solidFill>
              </a:rPr>
              <a:t>A</a:t>
            </a:r>
            <a:r>
              <a:rPr lang="fi-FI" sz="2200" b="0" smtClean="0">
                <a:solidFill>
                  <a:srgbClr val="C00000"/>
                </a:solidFill>
              </a:rPr>
              <a:t> </a:t>
            </a:r>
            <a:r>
              <a:rPr lang="fi-FI" sz="2200" b="0" err="1" smtClean="0">
                <a:solidFill>
                  <a:srgbClr val="C00000"/>
                </a:solidFill>
              </a:rPr>
              <a:t>relatively</a:t>
            </a:r>
            <a:r>
              <a:rPr lang="fi-FI" sz="2200" b="0" smtClean="0">
                <a:solidFill>
                  <a:srgbClr val="C00000"/>
                </a:solidFill>
              </a:rPr>
              <a:t> </a:t>
            </a:r>
            <a:r>
              <a:rPr lang="fi-FI" sz="2200" b="0" err="1" smtClean="0">
                <a:solidFill>
                  <a:srgbClr val="C00000"/>
                </a:solidFill>
              </a:rPr>
              <a:t>small</a:t>
            </a:r>
            <a:r>
              <a:rPr lang="fi-FI" sz="2200" b="0" smtClean="0">
                <a:solidFill>
                  <a:srgbClr val="C00000"/>
                </a:solidFill>
              </a:rPr>
              <a:t> </a:t>
            </a:r>
            <a:r>
              <a:rPr lang="fi-FI" sz="2200" b="0" err="1" smtClean="0">
                <a:solidFill>
                  <a:srgbClr val="C00000"/>
                </a:solidFill>
              </a:rPr>
              <a:t>numbers</a:t>
            </a:r>
            <a:r>
              <a:rPr lang="fi-FI" sz="2200" b="0" smtClean="0">
                <a:solidFill>
                  <a:srgbClr val="C00000"/>
                </a:solidFill>
              </a:rPr>
              <a:t> of </a:t>
            </a:r>
            <a:r>
              <a:rPr lang="fi-FI" sz="2200" b="0" err="1" smtClean="0">
                <a:solidFill>
                  <a:srgbClr val="C00000"/>
                </a:solidFill>
              </a:rPr>
              <a:t>photons</a:t>
            </a:r>
            <a:r>
              <a:rPr lang="fi-FI" sz="2200" b="0" smtClean="0">
                <a:solidFill>
                  <a:srgbClr val="C00000"/>
                </a:solidFill>
              </a:rPr>
              <a:t> per GCM </a:t>
            </a:r>
            <a:r>
              <a:rPr lang="fi-FI" sz="2200" b="0" err="1" smtClean="0">
                <a:solidFill>
                  <a:srgbClr val="C00000"/>
                </a:solidFill>
              </a:rPr>
              <a:t>grid</a:t>
            </a:r>
            <a:r>
              <a:rPr lang="fi-FI" sz="2200" b="0" smtClean="0">
                <a:solidFill>
                  <a:srgbClr val="C00000"/>
                </a:solidFill>
              </a:rPr>
              <a:t> </a:t>
            </a:r>
            <a:r>
              <a:rPr lang="fi-FI" sz="2200" b="0" err="1" smtClean="0">
                <a:solidFill>
                  <a:srgbClr val="C00000"/>
                </a:solidFill>
              </a:rPr>
              <a:t>cell</a:t>
            </a:r>
            <a:r>
              <a:rPr lang="fi-FI" sz="2200" b="0">
                <a:solidFill>
                  <a:srgbClr val="C00000"/>
                </a:solidFill>
              </a:rPr>
              <a:t> </a:t>
            </a:r>
            <a:r>
              <a:rPr lang="fi-FI" sz="2200" b="0" smtClean="0">
                <a:solidFill>
                  <a:srgbClr val="C00000"/>
                </a:solidFill>
              </a:rPr>
              <a:t>(~500) </a:t>
            </a:r>
            <a:r>
              <a:rPr lang="fi-FI" sz="2200" b="0" err="1" smtClean="0">
                <a:solidFill>
                  <a:srgbClr val="C00000"/>
                </a:solidFill>
              </a:rPr>
              <a:t>sufficient</a:t>
            </a:r>
            <a:r>
              <a:rPr lang="fi-FI" sz="2200" b="0" smtClean="0">
                <a:solidFill>
                  <a:srgbClr val="C00000"/>
                </a:solidFill>
              </a:rPr>
              <a:t>? </a:t>
            </a:r>
            <a:r>
              <a:rPr lang="fi-FI" sz="2200" b="0" smtClean="0"/>
              <a:t>(</a:t>
            </a:r>
            <a:r>
              <a:rPr lang="fi-FI" sz="2200" b="0" err="1" smtClean="0"/>
              <a:t>radiative</a:t>
            </a:r>
            <a:r>
              <a:rPr lang="fi-FI" sz="2200" b="0" smtClean="0"/>
              <a:t> </a:t>
            </a:r>
            <a:r>
              <a:rPr lang="fi-FI" sz="2200" b="0" err="1" smtClean="0"/>
              <a:t>flux</a:t>
            </a:r>
            <a:r>
              <a:rPr lang="fi-FI" sz="2200" b="0" smtClean="0"/>
              <a:t> and </a:t>
            </a:r>
            <a:r>
              <a:rPr lang="fi-FI" sz="2200" b="0" err="1" smtClean="0"/>
              <a:t>heating</a:t>
            </a:r>
            <a:r>
              <a:rPr lang="fi-FI" sz="2200" b="0" smtClean="0"/>
              <a:t> </a:t>
            </a:r>
            <a:r>
              <a:rPr lang="fi-FI" sz="2200" b="0" err="1" smtClean="0"/>
              <a:t>rate</a:t>
            </a:r>
            <a:r>
              <a:rPr lang="fi-FI" sz="2200" b="0" smtClean="0"/>
              <a:t> </a:t>
            </a:r>
            <a:r>
              <a:rPr lang="fi-FI" sz="2200" b="0" err="1" smtClean="0"/>
              <a:t>random</a:t>
            </a:r>
            <a:r>
              <a:rPr lang="fi-FI" sz="2200" b="0" smtClean="0"/>
              <a:t> </a:t>
            </a:r>
            <a:r>
              <a:rPr lang="fi-FI" sz="2200" b="0" err="1" smtClean="0"/>
              <a:t>errors</a:t>
            </a:r>
            <a:r>
              <a:rPr lang="fi-FI" sz="2200" b="0" smtClean="0"/>
              <a:t> </a:t>
            </a:r>
            <a:r>
              <a:rPr lang="fi-FI" sz="2200" b="0" err="1" smtClean="0"/>
              <a:t>comparable</a:t>
            </a:r>
            <a:r>
              <a:rPr lang="fi-FI" sz="2200" b="0" smtClean="0"/>
              <a:t> to </a:t>
            </a:r>
            <a:r>
              <a:rPr lang="fi-FI" sz="2200" b="0" err="1" smtClean="0"/>
              <a:t>what</a:t>
            </a:r>
            <a:r>
              <a:rPr lang="fi-FI" sz="2200" b="0" smtClean="0"/>
              <a:t> </a:t>
            </a:r>
            <a:r>
              <a:rPr lang="fi-FI" sz="2200" b="0" err="1" smtClean="0"/>
              <a:t>has</a:t>
            </a:r>
            <a:r>
              <a:rPr lang="fi-FI" sz="2200" b="0" smtClean="0"/>
              <a:t> </a:t>
            </a:r>
            <a:r>
              <a:rPr lang="fi-FI" sz="2200" b="0" err="1" smtClean="0"/>
              <a:t>been</a:t>
            </a:r>
            <a:r>
              <a:rPr lang="fi-FI" sz="2200" b="0" smtClean="0"/>
              <a:t> </a:t>
            </a:r>
            <a:r>
              <a:rPr lang="fi-FI" sz="2200" b="0" err="1" smtClean="0"/>
              <a:t>found</a:t>
            </a:r>
            <a:r>
              <a:rPr lang="fi-FI" sz="2200" b="0" smtClean="0"/>
              <a:t> ”</a:t>
            </a:r>
            <a:r>
              <a:rPr lang="fi-FI" sz="2200" b="0" err="1" smtClean="0"/>
              <a:t>safe</a:t>
            </a:r>
            <a:r>
              <a:rPr lang="fi-FI" sz="2200" b="0" smtClean="0"/>
              <a:t>” </a:t>
            </a:r>
            <a:r>
              <a:rPr lang="fi-FI" sz="2200" b="0" err="1" smtClean="0"/>
              <a:t>with</a:t>
            </a:r>
            <a:r>
              <a:rPr lang="fi-FI" sz="2200" b="0" smtClean="0"/>
              <a:t> </a:t>
            </a:r>
            <a:r>
              <a:rPr lang="fi-FI" sz="2200" b="0" err="1" smtClean="0"/>
              <a:t>McICA</a:t>
            </a:r>
            <a:r>
              <a:rPr lang="fi-FI" sz="2200" b="0" smtClean="0"/>
              <a:t>).</a:t>
            </a:r>
            <a:endParaRPr lang="en-US" sz="120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/>
              <a:t> </a:t>
            </a:r>
            <a:r>
              <a:rPr lang="en-US" smtClean="0"/>
              <a:t>  </a:t>
            </a:r>
            <a:r>
              <a:rPr lang="en-US" b="0"/>
              <a:t> </a:t>
            </a:r>
            <a:r>
              <a:rPr lang="en-US" b="0" smtClean="0"/>
              <a:t> </a:t>
            </a:r>
            <a:r>
              <a:rPr lang="en-US" sz="2200" b="0" smtClean="0"/>
              <a:t>- Allows the use of a full phase function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0">
                <a:sym typeface="Symbol" panose="05050102010706020507" pitchFamily="18" charset="2"/>
              </a:rPr>
              <a:t> </a:t>
            </a:r>
            <a:r>
              <a:rPr lang="en-US" sz="2200" b="0" smtClean="0">
                <a:sym typeface="Symbol" panose="05050102010706020507" pitchFamily="18" charset="2"/>
              </a:rPr>
              <a:t>        also </a:t>
            </a:r>
            <a:r>
              <a:rPr lang="en-US" sz="2200" b="0" smtClean="0">
                <a:solidFill>
                  <a:srgbClr val="0000FF"/>
                </a:solidFill>
                <a:sym typeface="Symbol" panose="05050102010706020507" pitchFamily="18" charset="2"/>
              </a:rPr>
              <a:t>eliminates errors associated with two-stream approximations </a:t>
            </a:r>
            <a:endParaRPr lang="en-US" sz="2200" b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0" smtClean="0"/>
              <a:t>            (these errors often reinforce those due to the neglect of 3D effects!)</a:t>
            </a:r>
            <a:endParaRPr lang="en-US" sz="2200" b="0" smtClean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sz="2200" b="0">
                <a:sym typeface="Symbol" panose="05050102010706020507" pitchFamily="18" charset="2"/>
              </a:rPr>
              <a:t> </a:t>
            </a:r>
            <a:r>
              <a:rPr lang="fi-FI" sz="2200" b="0" smtClean="0">
                <a:sym typeface="Symbol" panose="05050102010706020507" pitchFamily="18" charset="2"/>
              </a:rPr>
              <a:t>     - </a:t>
            </a:r>
            <a:r>
              <a:rPr lang="fi-FI" sz="2200" b="0" err="1" smtClean="0">
                <a:sym typeface="Symbol" panose="05050102010706020507" pitchFamily="18" charset="2"/>
              </a:rPr>
              <a:t>Not</a:t>
            </a:r>
            <a:r>
              <a:rPr lang="fi-FI" sz="2200" b="0" smtClean="0">
                <a:sym typeface="Symbol" panose="05050102010706020507" pitchFamily="18" charset="2"/>
              </a:rPr>
              <a:t> GCM-</a:t>
            </a:r>
            <a:r>
              <a:rPr lang="fi-FI" sz="2200" b="0" err="1" smtClean="0">
                <a:sym typeface="Symbol" panose="05050102010706020507" pitchFamily="18" charset="2"/>
              </a:rPr>
              <a:t>ready</a:t>
            </a:r>
            <a:r>
              <a:rPr lang="fi-FI" sz="2200" b="0" smtClean="0">
                <a:sym typeface="Symbol" panose="05050102010706020507" pitchFamily="18" charset="2"/>
              </a:rPr>
              <a:t> </a:t>
            </a:r>
            <a:r>
              <a:rPr lang="fi-FI" sz="2200" b="0" err="1" smtClean="0">
                <a:sym typeface="Symbol" panose="05050102010706020507" pitchFamily="18" charset="2"/>
              </a:rPr>
              <a:t>yet</a:t>
            </a:r>
            <a:r>
              <a:rPr lang="fi-FI" sz="2200" b="0" smtClean="0">
                <a:sym typeface="Symbol" panose="05050102010706020507" pitchFamily="18" charset="2"/>
              </a:rPr>
              <a:t> &amp; </a:t>
            </a:r>
            <a:r>
              <a:rPr lang="fi-FI" sz="2200" b="0" err="1" smtClean="0">
                <a:solidFill>
                  <a:srgbClr val="0000FF"/>
                </a:solidFill>
                <a:sym typeface="Symbol" panose="05050102010706020507" pitchFamily="18" charset="2"/>
              </a:rPr>
              <a:t>computational</a:t>
            </a:r>
            <a:r>
              <a:rPr lang="fi-FI" sz="2200" b="0" smtClean="0">
                <a:solidFill>
                  <a:srgbClr val="0000FF"/>
                </a:solidFill>
                <a:sym typeface="Symbol" panose="05050102010706020507" pitchFamily="18" charset="2"/>
              </a:rPr>
              <a:t> costs to be </a:t>
            </a:r>
            <a:r>
              <a:rPr lang="fi-FI" sz="2200" b="0" err="1" smtClean="0">
                <a:solidFill>
                  <a:srgbClr val="0000FF"/>
                </a:solidFill>
                <a:sym typeface="Symbol" panose="05050102010706020507" pitchFamily="18" charset="2"/>
              </a:rPr>
              <a:t>evaluated</a:t>
            </a:r>
            <a:endParaRPr lang="en-US" sz="220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200" smtClean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20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00" smtClean="0">
                <a:solidFill>
                  <a:srgbClr val="C00000"/>
                </a:solidFill>
                <a:sym typeface="Symbol" panose="05050102010706020507" pitchFamily="18" charset="2"/>
              </a:rPr>
              <a:t>    </a:t>
            </a:r>
            <a:r>
              <a:rPr lang="fi-FI" altLang="en-US" sz="2200" smtClean="0">
                <a:solidFill>
                  <a:srgbClr val="C00000"/>
                </a:solidFill>
              </a:rPr>
              <a:t>A </a:t>
            </a:r>
            <a:r>
              <a:rPr lang="fi-FI" altLang="en-US" sz="2200" err="1" smtClean="0">
                <a:solidFill>
                  <a:srgbClr val="C00000"/>
                </a:solidFill>
              </a:rPr>
              <a:t>first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 smtClean="0">
                <a:solidFill>
                  <a:srgbClr val="C00000"/>
                </a:solidFill>
              </a:rPr>
              <a:t>algorithm</a:t>
            </a:r>
            <a:r>
              <a:rPr lang="fi-FI" altLang="en-US" sz="2200" smtClean="0">
                <a:solidFill>
                  <a:srgbClr val="C00000"/>
                </a:solidFill>
              </a:rPr>
              <a:t> for </a:t>
            </a:r>
            <a:r>
              <a:rPr lang="fi-FI" altLang="en-US" sz="2200" err="1" smtClean="0">
                <a:solidFill>
                  <a:srgbClr val="C00000"/>
                </a:solidFill>
              </a:rPr>
              <a:t>generating</a:t>
            </a:r>
            <a:r>
              <a:rPr lang="fi-FI" altLang="en-US" sz="2200" smtClean="0">
                <a:solidFill>
                  <a:srgbClr val="C00000"/>
                </a:solidFill>
              </a:rPr>
              <a:t> 3-D </a:t>
            </a:r>
            <a:r>
              <a:rPr lang="fi-FI" altLang="en-US" sz="2200" err="1" smtClean="0">
                <a:solidFill>
                  <a:srgbClr val="C00000"/>
                </a:solidFill>
              </a:rPr>
              <a:t>subgrid-scale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 smtClean="0">
                <a:solidFill>
                  <a:srgbClr val="C00000"/>
                </a:solidFill>
              </a:rPr>
              <a:t>cloud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 smtClean="0">
                <a:solidFill>
                  <a:srgbClr val="C00000"/>
                </a:solidFill>
              </a:rPr>
              <a:t>structure</a:t>
            </a:r>
            <a:endParaRPr lang="fi-FI" altLang="en-US" sz="2200" b="0"/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fi-FI" altLang="en-US" sz="1800" b="0" smtClean="0"/>
              <a:t>B</a:t>
            </a:r>
            <a:r>
              <a:rPr lang="en-US" sz="1800" b="0" i="1" err="1" smtClean="0"/>
              <a:t>arker</a:t>
            </a:r>
            <a:r>
              <a:rPr lang="en-US" sz="1800" b="0" i="1"/>
              <a:t> </a:t>
            </a:r>
            <a:r>
              <a:rPr lang="en-US" sz="1800" b="0" i="1" smtClean="0"/>
              <a:t>et al. (JAMES 2016</a:t>
            </a:r>
            <a:r>
              <a:rPr lang="en-US" sz="1800" b="0" i="1"/>
              <a:t>), A parametrization of 3-D </a:t>
            </a:r>
            <a:r>
              <a:rPr lang="en-US" sz="1800" b="0" i="1" err="1"/>
              <a:t>subgrid</a:t>
            </a:r>
            <a:r>
              <a:rPr lang="en-US" sz="1800" b="0" i="1"/>
              <a:t>-scale clouds for conventional GCMs: Assessment using A-Train satellite data and solar radiative transfer </a:t>
            </a:r>
            <a:r>
              <a:rPr lang="en-US" sz="1800" b="0" i="1" smtClean="0"/>
              <a:t>characteristics</a:t>
            </a:r>
            <a:r>
              <a:rPr lang="en-US" sz="1800" b="0" i="1"/>
              <a:t>.</a:t>
            </a:r>
            <a:r>
              <a:rPr lang="en-US" sz="1800" b="0" i="1" smtClean="0"/>
              <a:t> </a:t>
            </a:r>
            <a:endParaRPr lang="fi-FI" altLang="en-US" sz="1800" b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6744"/>
            <a:ext cx="8909050" cy="522514"/>
          </a:xfrm>
        </p:spPr>
        <p:txBody>
          <a:bodyPr/>
          <a:lstStyle/>
          <a:p>
            <a:r>
              <a:rPr lang="fi-FI" b="1" err="1" smtClean="0">
                <a:solidFill>
                  <a:srgbClr val="C00000"/>
                </a:solidFill>
              </a:rPr>
              <a:t>Radiative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transfer</a:t>
            </a:r>
            <a:r>
              <a:rPr lang="fi-FI" b="1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between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model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grid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columns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188000"/>
            <a:ext cx="9000001" cy="259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1D40-4EEA-4FCA-874E-47CA30A21445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2911-63B4-49BF-86C3-75CAF84D7CEB}" type="slidenum">
              <a:rPr lang="fi-FI" altLang="en-US" smtClean="0"/>
              <a:pPr>
                <a:defRPr/>
              </a:pPr>
              <a:t>24</a:t>
            </a:fld>
            <a:endParaRPr lang="fi-FI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5093" y="4464000"/>
            <a:ext cx="9177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b="1" err="1" smtClean="0">
                <a:solidFill>
                  <a:srgbClr val="0000FF"/>
                </a:solidFill>
              </a:rPr>
              <a:t>Neglected</a:t>
            </a:r>
            <a:r>
              <a:rPr lang="fi-FI" sz="2200" b="1" smtClean="0">
                <a:solidFill>
                  <a:srgbClr val="0000FF"/>
                </a:solidFill>
              </a:rPr>
              <a:t> in </a:t>
            </a:r>
            <a:r>
              <a:rPr lang="fi-FI" sz="2200" b="1" err="1" smtClean="0">
                <a:solidFill>
                  <a:srgbClr val="0000FF"/>
                </a:solidFill>
              </a:rPr>
              <a:t>all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current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radiation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schemes</a:t>
            </a:r>
            <a:r>
              <a:rPr lang="fi-FI" sz="2200" smtClean="0"/>
              <a:t>. In </a:t>
            </a:r>
            <a:r>
              <a:rPr lang="fi-FI" sz="2200" err="1" smtClean="0"/>
              <a:t>other</a:t>
            </a:r>
            <a:r>
              <a:rPr lang="fi-FI" sz="2200" smtClean="0"/>
              <a:t> </a:t>
            </a:r>
            <a:r>
              <a:rPr lang="fi-FI" sz="2200" err="1" smtClean="0"/>
              <a:t>words</a:t>
            </a:r>
            <a:r>
              <a:rPr lang="fi-FI" sz="2200" smtClean="0"/>
              <a:t>, </a:t>
            </a:r>
            <a:r>
              <a:rPr lang="fi-FI" sz="2200" err="1" smtClean="0"/>
              <a:t>the</a:t>
            </a:r>
            <a:r>
              <a:rPr lang="fi-FI" sz="2200" smtClean="0"/>
              <a:t> net </a:t>
            </a:r>
          </a:p>
          <a:p>
            <a:r>
              <a:rPr lang="fi-FI" sz="2200"/>
              <a:t> </a:t>
            </a:r>
            <a:r>
              <a:rPr lang="fi-FI" sz="2200" smtClean="0"/>
              <a:t>   </a:t>
            </a:r>
            <a:r>
              <a:rPr lang="fi-FI" sz="2200" err="1" smtClean="0"/>
              <a:t>effect</a:t>
            </a:r>
            <a:r>
              <a:rPr lang="fi-FI" sz="2200" smtClean="0"/>
              <a:t> </a:t>
            </a:r>
            <a:r>
              <a:rPr lang="fi-FI" sz="2200" err="1" smtClean="0"/>
              <a:t>or</a:t>
            </a:r>
            <a:r>
              <a:rPr lang="fi-FI" sz="2200" smtClean="0"/>
              <a:t> </a:t>
            </a:r>
            <a:r>
              <a:rPr lang="fi-FI" sz="2200" err="1" smtClean="0"/>
              <a:t>radiation</a:t>
            </a:r>
            <a:r>
              <a:rPr lang="fi-FI" sz="2200" smtClean="0"/>
              <a:t> ”</a:t>
            </a:r>
            <a:r>
              <a:rPr lang="fi-FI" sz="2200" err="1" smtClean="0"/>
              <a:t>flowing</a:t>
            </a:r>
            <a:r>
              <a:rPr lang="fi-FI" sz="2200" smtClean="0"/>
              <a:t>” </a:t>
            </a:r>
            <a:r>
              <a:rPr lang="fi-FI" sz="2200" err="1" smtClean="0"/>
              <a:t>between</a:t>
            </a:r>
            <a:r>
              <a:rPr lang="fi-FI" sz="2200" smtClean="0"/>
              <a:t> </a:t>
            </a:r>
            <a:r>
              <a:rPr lang="fi-FI" sz="2200" err="1" smtClean="0"/>
              <a:t>grid</a:t>
            </a:r>
            <a:r>
              <a:rPr lang="fi-FI" sz="2200" smtClean="0"/>
              <a:t> </a:t>
            </a:r>
            <a:r>
              <a:rPr lang="fi-FI" sz="2200" err="1" smtClean="0"/>
              <a:t>columns</a:t>
            </a:r>
            <a:r>
              <a:rPr lang="fi-FI" sz="2200" smtClean="0"/>
              <a:t> is </a:t>
            </a:r>
            <a:r>
              <a:rPr lang="fi-FI" sz="2200" err="1" smtClean="0"/>
              <a:t>assumed</a:t>
            </a:r>
            <a:r>
              <a:rPr lang="fi-FI" sz="2200" smtClean="0"/>
              <a:t> to </a:t>
            </a:r>
            <a:r>
              <a:rPr lang="fi-FI" sz="2200" err="1" smtClean="0"/>
              <a:t>be</a:t>
            </a:r>
            <a:r>
              <a:rPr lang="fi-FI" sz="2200" smtClean="0"/>
              <a:t> 0.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95300" y="3816000"/>
            <a:ext cx="9008700" cy="400110"/>
            <a:chOff x="495300" y="3960000"/>
            <a:chExt cx="9008700" cy="40011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5904000" y="4128247"/>
              <a:ext cx="360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10800000" flipV="1">
              <a:off x="495300" y="4128247"/>
              <a:ext cx="360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320000" y="3960000"/>
              <a:ext cx="1405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smtClean="0"/>
                <a:t>~ 50 km?</a:t>
              </a:r>
              <a:endParaRPr lang="en-US" sz="20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6000" y="864000"/>
            <a:ext cx="47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Photo from: http</a:t>
            </a:r>
            <a:r>
              <a:rPr lang="en-US" sz="1400"/>
              <a:t>://hannahlab.org/category/uncategorized</a:t>
            </a:r>
            <a:r>
              <a:rPr lang="en-US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5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6744"/>
            <a:ext cx="8909050" cy="522514"/>
          </a:xfrm>
        </p:spPr>
        <p:txBody>
          <a:bodyPr/>
          <a:lstStyle/>
          <a:p>
            <a:r>
              <a:rPr lang="fi-FI" b="1" err="1" smtClean="0">
                <a:solidFill>
                  <a:srgbClr val="C00000"/>
                </a:solidFill>
              </a:rPr>
              <a:t>Radiative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transfer</a:t>
            </a:r>
            <a:r>
              <a:rPr lang="fi-FI" b="1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between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model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grid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columns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00" y="4464000"/>
            <a:ext cx="92558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b="1" err="1" smtClean="0">
                <a:solidFill>
                  <a:srgbClr val="0000FF"/>
                </a:solidFill>
              </a:rPr>
              <a:t>Neglected</a:t>
            </a:r>
            <a:r>
              <a:rPr lang="fi-FI" sz="2200" b="1" smtClean="0">
                <a:solidFill>
                  <a:srgbClr val="0000FF"/>
                </a:solidFill>
              </a:rPr>
              <a:t> in </a:t>
            </a:r>
            <a:r>
              <a:rPr lang="fi-FI" sz="2200" b="1" err="1" smtClean="0">
                <a:solidFill>
                  <a:srgbClr val="0000FF"/>
                </a:solidFill>
              </a:rPr>
              <a:t>all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current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radiation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schemes</a:t>
            </a:r>
            <a:r>
              <a:rPr lang="fi-FI" sz="2200" smtClean="0"/>
              <a:t>. In </a:t>
            </a:r>
            <a:r>
              <a:rPr lang="fi-FI" sz="2200" err="1"/>
              <a:t>other</a:t>
            </a:r>
            <a:r>
              <a:rPr lang="fi-FI" sz="2200"/>
              <a:t> </a:t>
            </a:r>
            <a:r>
              <a:rPr lang="fi-FI" sz="2200" err="1"/>
              <a:t>words</a:t>
            </a:r>
            <a:r>
              <a:rPr lang="fi-FI" sz="2200"/>
              <a:t>, </a:t>
            </a:r>
            <a:r>
              <a:rPr lang="fi-FI" sz="2200" err="1"/>
              <a:t>the</a:t>
            </a:r>
            <a:r>
              <a:rPr lang="fi-FI" sz="2200"/>
              <a:t> net </a:t>
            </a:r>
          </a:p>
          <a:p>
            <a:r>
              <a:rPr lang="fi-FI" sz="2200"/>
              <a:t>    </a:t>
            </a:r>
            <a:r>
              <a:rPr lang="fi-FI" sz="2200" err="1"/>
              <a:t>effect</a:t>
            </a:r>
            <a:r>
              <a:rPr lang="fi-FI" sz="2200"/>
              <a:t> </a:t>
            </a:r>
            <a:r>
              <a:rPr lang="fi-FI" sz="2200" err="1"/>
              <a:t>or</a:t>
            </a:r>
            <a:r>
              <a:rPr lang="fi-FI" sz="2200"/>
              <a:t> </a:t>
            </a:r>
            <a:r>
              <a:rPr lang="fi-FI" sz="2200" err="1"/>
              <a:t>radiation</a:t>
            </a:r>
            <a:r>
              <a:rPr lang="fi-FI" sz="2200"/>
              <a:t> ”</a:t>
            </a:r>
            <a:r>
              <a:rPr lang="fi-FI" sz="2200" err="1"/>
              <a:t>flowing</a:t>
            </a:r>
            <a:r>
              <a:rPr lang="fi-FI" sz="2200"/>
              <a:t>” </a:t>
            </a:r>
            <a:r>
              <a:rPr lang="fi-FI" sz="2200" err="1"/>
              <a:t>between</a:t>
            </a:r>
            <a:r>
              <a:rPr lang="fi-FI" sz="2200"/>
              <a:t> </a:t>
            </a:r>
            <a:r>
              <a:rPr lang="fi-FI" sz="2200" err="1"/>
              <a:t>grid</a:t>
            </a:r>
            <a:r>
              <a:rPr lang="fi-FI" sz="2200"/>
              <a:t> </a:t>
            </a:r>
            <a:r>
              <a:rPr lang="fi-FI" sz="2200" err="1"/>
              <a:t>columns</a:t>
            </a:r>
            <a:r>
              <a:rPr lang="fi-FI" sz="2200"/>
              <a:t> is </a:t>
            </a:r>
            <a:r>
              <a:rPr lang="fi-FI" sz="2200" err="1"/>
              <a:t>assumed</a:t>
            </a:r>
            <a:r>
              <a:rPr lang="fi-FI" sz="2200"/>
              <a:t> to </a:t>
            </a:r>
            <a:r>
              <a:rPr lang="fi-FI" sz="2200" err="1"/>
              <a:t>be</a:t>
            </a:r>
            <a:r>
              <a:rPr lang="fi-FI" sz="2200"/>
              <a:t> 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200" smtClean="0"/>
          </a:p>
          <a:p>
            <a:r>
              <a:rPr lang="fi-FI" sz="2200"/>
              <a:t> </a:t>
            </a:r>
            <a:r>
              <a:rPr lang="fi-FI" sz="2200" smtClean="0"/>
              <a:t>       </a:t>
            </a:r>
            <a:endParaRPr lang="en-US" sz="2200"/>
          </a:p>
        </p:txBody>
      </p:sp>
      <p:grpSp>
        <p:nvGrpSpPr>
          <p:cNvPr id="38" name="Group 37"/>
          <p:cNvGrpSpPr/>
          <p:nvPr/>
        </p:nvGrpSpPr>
        <p:grpSpPr>
          <a:xfrm>
            <a:off x="2583731" y="6048000"/>
            <a:ext cx="2366094" cy="732387"/>
            <a:chOff x="2943574" y="6061864"/>
            <a:chExt cx="2366094" cy="73238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319688"/>
                </p:ext>
              </p:extLst>
            </p:nvPr>
          </p:nvGraphicFramePr>
          <p:xfrm>
            <a:off x="2943574" y="6061864"/>
            <a:ext cx="2079034" cy="732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" name="Ekvation" r:id="rId4" imgW="1117440" imgH="393480" progId="Equation.3">
                    <p:embed/>
                  </p:oleObj>
                </mc:Choice>
                <mc:Fallback>
                  <p:oleObj name="Ekvation" r:id="rId4" imgW="111744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43574" y="6061864"/>
                          <a:ext cx="2079034" cy="732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040042" y="619200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smtClean="0"/>
                <a:t>!</a:t>
              </a:r>
              <a:endParaRPr lang="en-US" sz="24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95300" y="3816000"/>
            <a:ext cx="9008700" cy="400110"/>
            <a:chOff x="495300" y="3960000"/>
            <a:chExt cx="9008700" cy="40011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5904000" y="4128247"/>
              <a:ext cx="360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10800000" flipV="1">
              <a:off x="495300" y="4128247"/>
              <a:ext cx="360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320000" y="3960000"/>
              <a:ext cx="1405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smtClean="0"/>
                <a:t>~ 50 km?</a:t>
              </a:r>
              <a:endParaRPr lang="en-US" sz="20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000" y="1130400"/>
            <a:ext cx="9108000" cy="2710874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68000" y="1188000"/>
            <a:ext cx="9000000" cy="2592000"/>
            <a:chOff x="468000" y="1332000"/>
            <a:chExt cx="9000000" cy="2593070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468000" y="133307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3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2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1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0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9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8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7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6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5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946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9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8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7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6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5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4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72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3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81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9018000" y="1332000"/>
              <a:ext cx="0" cy="259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4284000" y="3967200"/>
            <a:ext cx="964694" cy="400110"/>
            <a:chOff x="4320001" y="4112400"/>
            <a:chExt cx="964694" cy="40011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4518000" y="4129200"/>
              <a:ext cx="504609" cy="346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4320001" y="4112400"/>
              <a:ext cx="964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smtClean="0"/>
                <a:t>2.5 km</a:t>
              </a:r>
              <a:endParaRPr lang="en-US" sz="20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68000" y="5292000"/>
            <a:ext cx="903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200" err="1" smtClean="0"/>
              <a:t>This</a:t>
            </a:r>
            <a:r>
              <a:rPr lang="fi-FI" sz="2200" smtClean="0"/>
              <a:t> </a:t>
            </a:r>
            <a:r>
              <a:rPr lang="fi-FI" sz="2200" err="1" smtClean="0"/>
              <a:t>becomes</a:t>
            </a:r>
            <a:r>
              <a:rPr lang="fi-FI" sz="2200" smtClean="0"/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increasingly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questionable</a:t>
            </a:r>
            <a:r>
              <a:rPr lang="fi-FI" sz="2200" b="1" smtClean="0">
                <a:solidFill>
                  <a:srgbClr val="0000FF"/>
                </a:solidFill>
              </a:rPr>
              <a:t> as </a:t>
            </a:r>
            <a:r>
              <a:rPr lang="fi-FI" sz="2200" b="1" err="1" smtClean="0">
                <a:solidFill>
                  <a:srgbClr val="0000FF"/>
                </a:solidFill>
              </a:rPr>
              <a:t>the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horizontal</a:t>
            </a:r>
            <a:r>
              <a:rPr lang="fi-FI" sz="2200" b="1" smtClean="0">
                <a:solidFill>
                  <a:srgbClr val="0000FF"/>
                </a:solidFill>
              </a:rPr>
              <a:t> </a:t>
            </a:r>
            <a:r>
              <a:rPr lang="fi-FI" sz="2200" b="1" err="1" smtClean="0">
                <a:solidFill>
                  <a:srgbClr val="0000FF"/>
                </a:solidFill>
              </a:rPr>
              <a:t>resolution</a:t>
            </a:r>
            <a:r>
              <a:rPr lang="fi-FI" sz="2200" b="1" smtClean="0">
                <a:solidFill>
                  <a:srgbClr val="0000FF"/>
                </a:solidFill>
              </a:rPr>
              <a:t>  </a:t>
            </a:r>
            <a:r>
              <a:rPr lang="fi-FI" sz="2200" b="1" err="1" smtClean="0">
                <a:solidFill>
                  <a:srgbClr val="0000FF"/>
                </a:solidFill>
              </a:rPr>
              <a:t>increases</a:t>
            </a:r>
            <a:r>
              <a:rPr lang="fi-FI" sz="2200" b="1" smtClean="0">
                <a:solidFill>
                  <a:srgbClr val="0000FF"/>
                </a:solidFill>
              </a:rPr>
              <a:t>. </a:t>
            </a:r>
            <a:r>
              <a:rPr lang="fi-FI" sz="2200" smtClean="0"/>
              <a:t>At km-</a:t>
            </a:r>
            <a:r>
              <a:rPr lang="fi-FI" sz="2200" err="1" smtClean="0"/>
              <a:t>scale</a:t>
            </a:r>
            <a:r>
              <a:rPr lang="fi-FI" sz="2200" smtClean="0"/>
              <a:t> </a:t>
            </a:r>
            <a:r>
              <a:rPr lang="fi-FI" sz="2200" err="1" smtClean="0"/>
              <a:t>resolution</a:t>
            </a:r>
            <a:r>
              <a:rPr lang="fi-FI" sz="2200" smtClean="0"/>
              <a:t>, </a:t>
            </a:r>
            <a:r>
              <a:rPr lang="fi-FI" sz="2200" err="1" smtClean="0"/>
              <a:t>column</a:t>
            </a:r>
            <a:r>
              <a:rPr lang="fi-FI" sz="2200" smtClean="0"/>
              <a:t> </a:t>
            </a:r>
            <a:r>
              <a:rPr lang="fi-FI" sz="2200" err="1" smtClean="0"/>
              <a:t>aspect</a:t>
            </a:r>
            <a:r>
              <a:rPr lang="fi-FI" sz="2200" smtClean="0"/>
              <a:t> </a:t>
            </a:r>
            <a:r>
              <a:rPr lang="fi-FI" sz="2200" err="1" smtClean="0"/>
              <a:t>ratio</a:t>
            </a:r>
            <a:r>
              <a:rPr lang="fi-FI" sz="2200" smtClean="0"/>
              <a:t> </a:t>
            </a:r>
          </a:p>
          <a:p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56000" y="864000"/>
            <a:ext cx="47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Photo from: http</a:t>
            </a:r>
            <a:r>
              <a:rPr lang="en-US" sz="1400"/>
              <a:t>://hannahlab.org/category/uncategorized</a:t>
            </a:r>
            <a:r>
              <a:rPr lang="en-US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69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Outline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talk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082843"/>
            <a:ext cx="8909050" cy="547035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/>
              <a:t>Introduction</a:t>
            </a:r>
            <a:endParaRPr lang="fi-FI" altLang="en-US" sz="2800" b="0" smtClean="0"/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smtClean="0">
                <a:solidFill>
                  <a:srgbClr val="0000FF"/>
                </a:solidFill>
              </a:rPr>
              <a:t>Optical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properties</a:t>
            </a:r>
            <a:r>
              <a:rPr lang="fi-FI" altLang="en-US" sz="2800" b="0" smtClean="0">
                <a:solidFill>
                  <a:srgbClr val="0000FF"/>
                </a:solidFill>
              </a:rPr>
              <a:t> (</a:t>
            </a:r>
            <a:r>
              <a:rPr lang="fi-FI" altLang="en-US" sz="2800" b="0" err="1" smtClean="0">
                <a:solidFill>
                  <a:srgbClr val="0000FF"/>
                </a:solidFill>
              </a:rPr>
              <a:t>atmosphere</a:t>
            </a:r>
            <a:r>
              <a:rPr lang="fi-FI" altLang="en-US" sz="2800" b="0" smtClean="0">
                <a:solidFill>
                  <a:srgbClr val="0000FF"/>
                </a:solidFill>
              </a:rPr>
              <a:t> &amp;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surface</a:t>
            </a:r>
            <a:r>
              <a:rPr lang="fi-FI" altLang="en-US" sz="2800" b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>
                <a:solidFill>
                  <a:srgbClr val="0000FF"/>
                </a:solidFill>
              </a:rPr>
              <a:t>Computational</a:t>
            </a:r>
            <a:r>
              <a:rPr lang="fi-FI" altLang="en-US" sz="2800" b="0" smtClean="0">
                <a:solidFill>
                  <a:srgbClr val="0000FF"/>
                </a:solidFill>
              </a:rPr>
              <a:t>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issues</a:t>
            </a:r>
            <a:r>
              <a:rPr lang="fi-FI" altLang="en-US" sz="2800" b="0" smtClean="0">
                <a:solidFill>
                  <a:srgbClr val="0000FF"/>
                </a:solidFill>
              </a:rPr>
              <a:t> (”</a:t>
            </a:r>
            <a:r>
              <a:rPr lang="fi-FI" altLang="en-US" sz="2800" b="0" err="1" smtClean="0">
                <a:solidFill>
                  <a:srgbClr val="0000FF"/>
                </a:solidFill>
              </a:rPr>
              <a:t>speed</a:t>
            </a:r>
            <a:r>
              <a:rPr lang="fi-FI" altLang="en-US" sz="2800" b="0" smtClean="0">
                <a:solidFill>
                  <a:srgbClr val="0000FF"/>
                </a:solidFill>
              </a:rPr>
              <a:t> vs.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accuracy</a:t>
            </a:r>
            <a:r>
              <a:rPr lang="fi-FI" altLang="en-US" sz="2800" b="0" smtClean="0">
                <a:solidFill>
                  <a:srgbClr val="0000FF"/>
                </a:solidFill>
              </a:rPr>
              <a:t>”)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/>
              <a:t>Some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further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discussion</a:t>
            </a:r>
            <a:endParaRPr lang="fi-FI" altLang="en-US" sz="2800" b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 smtClean="0"/>
              <a:t>   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8000" y="2920298"/>
            <a:ext cx="4363303" cy="432000"/>
          </a:xfrm>
          <a:prstGeom prst="rect">
            <a:avLst/>
          </a:prstGeom>
          <a:solidFill>
            <a:srgbClr val="FFFF00">
              <a:alpha val="3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324000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>
                <a:solidFill>
                  <a:srgbClr val="C00000"/>
                </a:solidFill>
              </a:rPr>
              <a:t> </a:t>
            </a:r>
            <a:r>
              <a:rPr lang="fi-FI" altLang="en-US" sz="3600" b="1" smtClean="0">
                <a:solidFill>
                  <a:srgbClr val="C00000"/>
                </a:solidFill>
              </a:rPr>
              <a:t>Radiative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transfer</a:t>
            </a:r>
            <a:r>
              <a:rPr lang="fi-FI" altLang="en-US" sz="3600" b="1" smtClean="0">
                <a:solidFill>
                  <a:srgbClr val="C00000"/>
                </a:solidFill>
              </a:rPr>
              <a:t> in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atmospheric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models</a:t>
            </a:r>
            <a:r>
              <a:rPr lang="fi-FI" altLang="en-US" sz="3600" b="1" smtClean="0">
                <a:solidFill>
                  <a:srgbClr val="C00000"/>
                </a:solidFill>
              </a:rPr>
              <a:t>: </a:t>
            </a:r>
            <a:br>
              <a:rPr lang="fi-FI" altLang="en-US" sz="3600" b="1" smtClean="0">
                <a:solidFill>
                  <a:srgbClr val="C00000"/>
                </a:solidFill>
              </a:rPr>
            </a:br>
            <a:r>
              <a:rPr lang="fi-FI" altLang="en-US" sz="3600" b="1" smtClean="0">
                <a:solidFill>
                  <a:srgbClr val="C00000"/>
                </a:solidFill>
              </a:rPr>
              <a:t>the wish list for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ideal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world</a:t>
            </a:r>
            <a:r>
              <a:rPr lang="fi-FI" altLang="en-US" sz="3500" b="1" smtClean="0">
                <a:solidFill>
                  <a:srgbClr val="C00000"/>
                </a:solidFill>
              </a:rPr>
              <a:t/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451" y="1582057"/>
            <a:ext cx="8819899" cy="364308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err="1" smtClean="0">
                <a:solidFill>
                  <a:srgbClr val="0000FF"/>
                </a:solidFill>
              </a:rPr>
              <a:t>The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radiation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calculations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should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be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done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accurately</a:t>
            </a:r>
            <a:endParaRPr lang="fi-FI" altLang="en-US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fi-FI" altLang="en-US" sz="2200" b="0" err="1" smtClean="0"/>
              <a:t>Use</a:t>
            </a:r>
            <a:r>
              <a:rPr lang="fi-FI" altLang="en-US" sz="2200" b="0" smtClean="0"/>
              <a:t> a </a:t>
            </a:r>
            <a:r>
              <a:rPr lang="fi-FI" altLang="en-US" sz="2200" b="0" err="1"/>
              <a:t>c</a:t>
            </a:r>
            <a:r>
              <a:rPr lang="fi-FI" altLang="en-US" sz="2200" b="0" err="1" smtClean="0"/>
              <a:t>omprehensive</a:t>
            </a:r>
            <a:r>
              <a:rPr lang="fi-FI" altLang="en-US" sz="2200" b="0" smtClean="0"/>
              <a:t> CKD </a:t>
            </a:r>
            <a:r>
              <a:rPr lang="fi-FI" altLang="en-US" sz="2200" b="0" err="1" smtClean="0"/>
              <a:t>approach</a:t>
            </a:r>
            <a:r>
              <a:rPr lang="fi-FI" altLang="en-US" sz="2200" b="0" smtClean="0"/>
              <a:t> for </a:t>
            </a:r>
            <a:r>
              <a:rPr lang="fi-FI" altLang="en-US" sz="2200" b="0" err="1" smtClean="0"/>
              <a:t>gas</a:t>
            </a:r>
            <a:r>
              <a:rPr lang="fi-FI" altLang="en-US" sz="2200" b="0" smtClean="0"/>
              <a:t> absorption</a:t>
            </a:r>
          </a:p>
          <a:p>
            <a:pPr>
              <a:spcBef>
                <a:spcPts val="1200"/>
              </a:spcBef>
              <a:defRPr/>
            </a:pPr>
            <a:r>
              <a:rPr lang="fi-FI" altLang="en-US" sz="2200" b="0" smtClean="0"/>
              <a:t>4-stream (</a:t>
            </a:r>
            <a:r>
              <a:rPr lang="fi-FI" altLang="en-US" sz="2200" b="0" err="1" smtClean="0"/>
              <a:t>instead</a:t>
            </a:r>
            <a:r>
              <a:rPr lang="fi-FI" altLang="en-US" sz="2200" b="0" smtClean="0"/>
              <a:t> of 2-stream) for </a:t>
            </a:r>
            <a:r>
              <a:rPr lang="fi-FI" altLang="en-US" sz="2200" b="0" err="1" smtClean="0"/>
              <a:t>multiple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scattering</a:t>
            </a:r>
            <a:endParaRPr lang="fi-FI" altLang="en-US" sz="2200" b="0" smtClean="0"/>
          </a:p>
          <a:p>
            <a:pPr>
              <a:spcBef>
                <a:spcPts val="1200"/>
              </a:spcBef>
              <a:defRPr/>
            </a:pPr>
            <a:r>
              <a:rPr lang="fi-FI" altLang="en-US" sz="2200" b="0" err="1"/>
              <a:t>account</a:t>
            </a:r>
            <a:r>
              <a:rPr lang="fi-FI" altLang="en-US" sz="2200" b="0"/>
              <a:t> for </a:t>
            </a:r>
            <a:r>
              <a:rPr lang="fi-FI" altLang="en-US" sz="2200" b="0" err="1"/>
              <a:t>cloud</a:t>
            </a:r>
            <a:r>
              <a:rPr lang="fi-FI" altLang="en-US" sz="2200" b="0"/>
              <a:t> </a:t>
            </a:r>
            <a:r>
              <a:rPr lang="fi-FI" altLang="en-US" sz="2200" b="0" err="1"/>
              <a:t>inhomogeneity</a:t>
            </a:r>
            <a:r>
              <a:rPr lang="fi-FI" altLang="en-US" sz="2200" b="0"/>
              <a:t>, 3D </a:t>
            </a:r>
            <a:r>
              <a:rPr lang="fi-FI" altLang="en-US" sz="2200" b="0" err="1"/>
              <a:t>effects</a:t>
            </a:r>
            <a:r>
              <a:rPr lang="fi-FI" altLang="en-US" sz="2200" b="0"/>
              <a:t> </a:t>
            </a:r>
            <a:r>
              <a:rPr lang="fi-FI" altLang="en-US" sz="2200" b="0" smtClean="0"/>
              <a:t>…</a:t>
            </a:r>
          </a:p>
          <a:p>
            <a:pPr>
              <a:spcBef>
                <a:spcPts val="1200"/>
              </a:spcBef>
              <a:defRPr/>
            </a:pPr>
            <a:r>
              <a:rPr lang="fi-FI" altLang="en-US" sz="2200" b="0" smtClean="0"/>
              <a:t>…</a:t>
            </a:r>
            <a:endParaRPr lang="fi-FI" altLang="en-US" b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 smtClean="0"/>
              <a:t>…  </a:t>
            </a:r>
            <a:r>
              <a:rPr lang="fi-FI" altLang="en-US" smtClean="0">
                <a:solidFill>
                  <a:srgbClr val="0000FF"/>
                </a:solidFill>
              </a:rPr>
              <a:t>and at </a:t>
            </a:r>
            <a:r>
              <a:rPr lang="fi-FI" altLang="en-US" err="1" smtClean="0">
                <a:solidFill>
                  <a:srgbClr val="0000FF"/>
                </a:solidFill>
              </a:rPr>
              <a:t>high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temporal</a:t>
            </a:r>
            <a:r>
              <a:rPr lang="fi-FI" altLang="en-US" smtClean="0">
                <a:solidFill>
                  <a:srgbClr val="0000FF"/>
                </a:solidFill>
              </a:rPr>
              <a:t> and </a:t>
            </a:r>
            <a:r>
              <a:rPr lang="fi-FI" altLang="en-US" err="1" smtClean="0">
                <a:solidFill>
                  <a:srgbClr val="0000FF"/>
                </a:solidFill>
              </a:rPr>
              <a:t>spatial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resolution</a:t>
            </a:r>
            <a:endParaRPr lang="fi-FI" altLang="en-US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fi-FI" altLang="en-US" b="0" err="1" smtClean="0"/>
              <a:t>radiation</a:t>
            </a:r>
            <a:r>
              <a:rPr lang="fi-FI" altLang="en-US" b="0" smtClean="0"/>
              <a:t> </a:t>
            </a:r>
            <a:r>
              <a:rPr lang="fi-FI" altLang="en-US" b="0" err="1" smtClean="0"/>
              <a:t>scheme</a:t>
            </a:r>
            <a:r>
              <a:rPr lang="fi-FI" altLang="en-US" b="0" smtClean="0"/>
              <a:t> </a:t>
            </a:r>
            <a:r>
              <a:rPr lang="fi-FI" altLang="en-US" b="0" err="1" smtClean="0"/>
              <a:t>called</a:t>
            </a:r>
            <a:r>
              <a:rPr lang="fi-FI" altLang="en-US" b="0" smtClean="0"/>
              <a:t> at </a:t>
            </a:r>
            <a:r>
              <a:rPr lang="fi-FI" altLang="en-US" b="0" err="1" smtClean="0"/>
              <a:t>every</a:t>
            </a:r>
            <a:r>
              <a:rPr lang="fi-FI" altLang="en-US" b="0" smtClean="0"/>
              <a:t> </a:t>
            </a:r>
            <a:r>
              <a:rPr lang="fi-FI" altLang="en-US" b="0" err="1" smtClean="0"/>
              <a:t>timestep</a:t>
            </a:r>
            <a:r>
              <a:rPr lang="fi-FI" altLang="en-US" b="0" smtClean="0"/>
              <a:t> and </a:t>
            </a:r>
            <a:r>
              <a:rPr lang="fi-FI" altLang="en-US" b="0" err="1" smtClean="0"/>
              <a:t>gridpoint</a:t>
            </a:r>
            <a:endParaRPr lang="fi-FI" altLang="en-US" b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i-FI" altLang="en-US" b="0" smtClean="0"/>
              <a:t>      </a:t>
            </a:r>
            <a:endParaRPr lang="fi-FI" altLang="en-US" b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000" y="5688000"/>
            <a:ext cx="6844937" cy="646331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err="1" smtClean="0">
                <a:solidFill>
                  <a:srgbClr val="C00000"/>
                </a:solidFill>
              </a:rPr>
              <a:t>Not</a:t>
            </a:r>
            <a:r>
              <a:rPr lang="fi-FI" sz="3600" smtClean="0">
                <a:solidFill>
                  <a:srgbClr val="C00000"/>
                </a:solidFill>
              </a:rPr>
              <a:t> </a:t>
            </a:r>
            <a:r>
              <a:rPr lang="fi-FI" sz="3600" err="1" smtClean="0">
                <a:solidFill>
                  <a:srgbClr val="C00000"/>
                </a:solidFill>
              </a:rPr>
              <a:t>going</a:t>
            </a:r>
            <a:r>
              <a:rPr lang="fi-FI" sz="3600" smtClean="0">
                <a:solidFill>
                  <a:srgbClr val="C00000"/>
                </a:solidFill>
              </a:rPr>
              <a:t> to </a:t>
            </a:r>
            <a:r>
              <a:rPr lang="fi-FI" sz="3600" err="1" smtClean="0">
                <a:solidFill>
                  <a:srgbClr val="C00000"/>
                </a:solidFill>
              </a:rPr>
              <a:t>happen</a:t>
            </a:r>
            <a:r>
              <a:rPr lang="fi-FI" sz="3600" smtClean="0">
                <a:solidFill>
                  <a:srgbClr val="C00000"/>
                </a:solidFill>
              </a:rPr>
              <a:t>. </a:t>
            </a:r>
            <a:r>
              <a:rPr lang="fi-FI" sz="3600" err="1" smtClean="0">
                <a:solidFill>
                  <a:srgbClr val="C00000"/>
                </a:solidFill>
              </a:rPr>
              <a:t>Too</a:t>
            </a:r>
            <a:r>
              <a:rPr lang="fi-FI" sz="3600" smtClean="0">
                <a:solidFill>
                  <a:srgbClr val="C00000"/>
                </a:solidFill>
              </a:rPr>
              <a:t> </a:t>
            </a:r>
            <a:r>
              <a:rPr lang="fi-FI" sz="3600" err="1" smtClean="0">
                <a:solidFill>
                  <a:srgbClr val="C00000"/>
                </a:solidFill>
              </a:rPr>
              <a:t>costly</a:t>
            </a:r>
            <a:r>
              <a:rPr lang="fi-FI" sz="3600" smtClean="0">
                <a:solidFill>
                  <a:srgbClr val="C00000"/>
                </a:solidFill>
              </a:rPr>
              <a:t>.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 err="1" smtClean="0">
                <a:solidFill>
                  <a:srgbClr val="C00000"/>
                </a:solidFill>
              </a:rPr>
              <a:t>Then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what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should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be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prioritized</a:t>
            </a:r>
            <a:r>
              <a:rPr lang="fi-FI" altLang="en-US" sz="3600" b="1" smtClean="0">
                <a:solidFill>
                  <a:srgbClr val="C00000"/>
                </a:solidFill>
              </a:rPr>
              <a:t>? </a:t>
            </a:r>
            <a:br>
              <a:rPr lang="fi-FI" altLang="en-US" sz="36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451" y="1045029"/>
            <a:ext cx="8857999" cy="5432963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i-FI" altLang="en-US" b="0" err="1" smtClean="0"/>
              <a:t>The</a:t>
            </a:r>
            <a:r>
              <a:rPr lang="fi-FI" altLang="en-US" b="0" smtClean="0"/>
              <a:t> </a:t>
            </a:r>
            <a:r>
              <a:rPr lang="fi-FI" altLang="en-US" b="0" err="1" smtClean="0"/>
              <a:t>answer</a:t>
            </a:r>
            <a:r>
              <a:rPr lang="fi-FI" altLang="en-US" b="0" smtClean="0"/>
              <a:t> </a:t>
            </a:r>
            <a:r>
              <a:rPr lang="fi-FI" altLang="en-US" b="0" err="1" smtClean="0"/>
              <a:t>might</a:t>
            </a:r>
            <a:r>
              <a:rPr lang="fi-FI" altLang="en-US" b="0" smtClean="0"/>
              <a:t> </a:t>
            </a:r>
            <a:r>
              <a:rPr lang="fi-FI" altLang="en-US" b="0" err="1" smtClean="0"/>
              <a:t>depend</a:t>
            </a:r>
            <a:r>
              <a:rPr lang="fi-FI" altLang="en-US" b="0" smtClean="0"/>
              <a:t> on </a:t>
            </a:r>
            <a:r>
              <a:rPr lang="fi-FI" altLang="en-US" b="0" err="1" smtClean="0"/>
              <a:t>the</a:t>
            </a:r>
            <a:r>
              <a:rPr lang="fi-FI" altLang="en-US" b="0" smtClean="0"/>
              <a:t> </a:t>
            </a:r>
            <a:r>
              <a:rPr lang="fi-FI" altLang="en-US" b="0" err="1" smtClean="0"/>
              <a:t>application</a:t>
            </a:r>
            <a:endParaRPr lang="fi-FI" altLang="en-US" b="0" smtClean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fi-FI" altLang="en-US" b="0" err="1" smtClean="0"/>
              <a:t>The</a:t>
            </a:r>
            <a:r>
              <a:rPr lang="fi-FI" altLang="en-US" b="0" smtClean="0"/>
              <a:t> </a:t>
            </a:r>
            <a:r>
              <a:rPr lang="fi-FI" altLang="en-US" err="1">
                <a:solidFill>
                  <a:srgbClr val="C00000"/>
                </a:solidFill>
              </a:rPr>
              <a:t>c</a:t>
            </a:r>
            <a:r>
              <a:rPr lang="fi-FI" altLang="en-US" err="1" smtClean="0">
                <a:solidFill>
                  <a:srgbClr val="C00000"/>
                </a:solidFill>
              </a:rPr>
              <a:t>hoices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should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be</a:t>
            </a:r>
            <a:r>
              <a:rPr lang="fi-FI" altLang="en-US" smtClean="0">
                <a:solidFill>
                  <a:srgbClr val="C00000"/>
                </a:solidFill>
              </a:rPr>
              <a:t> </a:t>
            </a:r>
            <a:r>
              <a:rPr lang="fi-FI" altLang="en-US" err="1" smtClean="0">
                <a:solidFill>
                  <a:srgbClr val="C00000"/>
                </a:solidFill>
              </a:rPr>
              <a:t>based</a:t>
            </a:r>
            <a:r>
              <a:rPr lang="fi-FI" altLang="en-US" smtClean="0">
                <a:solidFill>
                  <a:srgbClr val="C00000"/>
                </a:solidFill>
              </a:rPr>
              <a:t> on </a:t>
            </a:r>
            <a:r>
              <a:rPr lang="fi-FI" altLang="en-US" err="1" smtClean="0">
                <a:solidFill>
                  <a:srgbClr val="C00000"/>
                </a:solidFill>
              </a:rPr>
              <a:t>testing</a:t>
            </a:r>
            <a:endParaRPr lang="fi-FI" altLang="en-US" smtClean="0">
              <a:solidFill>
                <a:srgbClr val="C00000"/>
              </a:solidFill>
            </a:endParaRP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fi-FI" altLang="en-US" smtClean="0">
                <a:solidFill>
                  <a:srgbClr val="0000FF"/>
                </a:solidFill>
              </a:rPr>
              <a:t>1) </a:t>
            </a:r>
            <a:r>
              <a:rPr lang="fi-FI" altLang="en-US" err="1" smtClean="0">
                <a:solidFill>
                  <a:srgbClr val="0000FF"/>
                </a:solidFill>
              </a:rPr>
              <a:t>The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traditional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approach</a:t>
            </a:r>
            <a:r>
              <a:rPr lang="fi-FI" altLang="en-US" smtClean="0">
                <a:solidFill>
                  <a:srgbClr val="0000FF"/>
                </a:solidFill>
              </a:rPr>
              <a:t>: </a:t>
            </a:r>
            <a:r>
              <a:rPr lang="fi-FI" altLang="en-US" err="1">
                <a:solidFill>
                  <a:srgbClr val="0000FF"/>
                </a:solidFill>
              </a:rPr>
              <a:t>o</a:t>
            </a:r>
            <a:r>
              <a:rPr lang="fi-FI" altLang="en-US" err="1" smtClean="0">
                <a:solidFill>
                  <a:srgbClr val="0000FF"/>
                </a:solidFill>
              </a:rPr>
              <a:t>ff</a:t>
            </a:r>
            <a:r>
              <a:rPr lang="fi-FI" altLang="en-US" smtClean="0">
                <a:solidFill>
                  <a:srgbClr val="0000FF"/>
                </a:solidFill>
              </a:rPr>
              <a:t>-line </a:t>
            </a:r>
            <a:r>
              <a:rPr lang="fi-FI" altLang="en-US" err="1" smtClean="0">
                <a:solidFill>
                  <a:srgbClr val="0000FF"/>
                </a:solidFill>
              </a:rPr>
              <a:t>radiation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calculations</a:t>
            </a:r>
            <a:endParaRPr lang="fi-FI" altLang="en-US" b="0"/>
          </a:p>
          <a:p>
            <a:pPr>
              <a:spcBef>
                <a:spcPts val="1200"/>
              </a:spcBef>
              <a:defRPr/>
            </a:pPr>
            <a:r>
              <a:rPr lang="fi-FI" altLang="en-US" sz="2200" b="0" err="1" smtClean="0"/>
              <a:t>Comparison</a:t>
            </a:r>
            <a:r>
              <a:rPr lang="fi-FI" altLang="en-US" sz="2200" b="0" smtClean="0"/>
              <a:t> of </a:t>
            </a:r>
            <a:r>
              <a:rPr lang="fi-FI" altLang="en-US" sz="2200" b="0" err="1" smtClean="0"/>
              <a:t>radiative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fluxes</a:t>
            </a:r>
            <a:r>
              <a:rPr lang="fi-FI" altLang="en-US" sz="2200" b="0" smtClean="0"/>
              <a:t> and </a:t>
            </a:r>
            <a:r>
              <a:rPr lang="fi-FI" altLang="en-US" sz="2200" b="0" err="1" smtClean="0"/>
              <a:t>heating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rates</a:t>
            </a:r>
            <a:r>
              <a:rPr lang="fi-FI" altLang="en-US" sz="2200" b="0" smtClean="0"/>
              <a:t> to </a:t>
            </a:r>
            <a:r>
              <a:rPr lang="fi-FI" altLang="en-US" sz="2200" b="0" err="1" smtClean="0"/>
              <a:t>reference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calculations</a:t>
            </a:r>
            <a:r>
              <a:rPr lang="fi-FI" altLang="en-US" sz="2200" b="0" smtClean="0"/>
              <a:t> (or </a:t>
            </a:r>
            <a:r>
              <a:rPr lang="fi-FI" altLang="en-US" sz="2200" b="0" u="sng" smtClean="0"/>
              <a:t>comprehensive, well-calibrated </a:t>
            </a:r>
            <a:r>
              <a:rPr lang="fi-FI" altLang="en-US" sz="2200" b="0" smtClean="0"/>
              <a:t>observations)</a:t>
            </a:r>
          </a:p>
          <a:p>
            <a:pPr>
              <a:spcBef>
                <a:spcPts val="1200"/>
              </a:spcBef>
              <a:defRPr/>
            </a:pPr>
            <a:r>
              <a:rPr lang="fi-FI" altLang="en-US" sz="2200" b="0" err="1" smtClean="0"/>
              <a:t>Limitation</a:t>
            </a:r>
            <a:r>
              <a:rPr lang="fi-FI" altLang="en-US" sz="2200" b="0" smtClean="0"/>
              <a:t>: </a:t>
            </a:r>
            <a:r>
              <a:rPr lang="fi-FI" altLang="en-US" sz="2200" b="0" err="1" smtClean="0"/>
              <a:t>not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straightfoward</a:t>
            </a:r>
            <a:r>
              <a:rPr lang="fi-FI" altLang="en-US" sz="2200" b="0" smtClean="0"/>
              <a:t> to </a:t>
            </a:r>
            <a:r>
              <a:rPr lang="fi-FI" altLang="en-US" sz="2200" b="0" err="1" smtClean="0"/>
              <a:t>compare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other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approximations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with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the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effects</a:t>
            </a:r>
            <a:r>
              <a:rPr lang="fi-FI" altLang="en-US" sz="2200" b="0" smtClean="0"/>
              <a:t> of </a:t>
            </a:r>
            <a:r>
              <a:rPr lang="fi-FI" altLang="en-US" sz="2200" b="0" err="1" smtClean="0"/>
              <a:t>reduced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spatial</a:t>
            </a:r>
            <a:r>
              <a:rPr lang="fi-FI" altLang="en-US" sz="2200" b="0" smtClean="0"/>
              <a:t>/</a:t>
            </a:r>
            <a:r>
              <a:rPr lang="fi-FI" altLang="en-US" sz="2200" b="0" err="1" smtClean="0"/>
              <a:t>temporal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sampling</a:t>
            </a:r>
            <a:endParaRPr lang="fi-FI" altLang="en-US" sz="2200" b="0" smtClean="0"/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AutoNum type="arabicParenR" startAt="2"/>
              <a:defRPr/>
            </a:pPr>
            <a:r>
              <a:rPr lang="fi-FI" altLang="en-US" smtClean="0">
                <a:solidFill>
                  <a:srgbClr val="0000FF"/>
                </a:solidFill>
              </a:rPr>
              <a:t>On-line </a:t>
            </a:r>
            <a:r>
              <a:rPr lang="fi-FI" altLang="en-US" err="1" smtClean="0">
                <a:solidFill>
                  <a:srgbClr val="0000FF"/>
                </a:solidFill>
              </a:rPr>
              <a:t>tests</a:t>
            </a:r>
            <a:r>
              <a:rPr lang="fi-FI" altLang="en-US" smtClean="0">
                <a:solidFill>
                  <a:srgbClr val="0000FF"/>
                </a:solidFill>
              </a:rPr>
              <a:t>: </a:t>
            </a:r>
            <a:r>
              <a:rPr lang="fi-FI" altLang="en-US" err="1" smtClean="0">
                <a:solidFill>
                  <a:srgbClr val="0000FF"/>
                </a:solidFill>
              </a:rPr>
              <a:t>how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do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approximations</a:t>
            </a:r>
            <a:r>
              <a:rPr lang="fi-FI" altLang="en-US" smtClean="0">
                <a:solidFill>
                  <a:srgbClr val="0000FF"/>
                </a:solidFill>
              </a:rPr>
              <a:t> in </a:t>
            </a:r>
            <a:r>
              <a:rPr lang="fi-FI" altLang="en-US" err="1" smtClean="0">
                <a:solidFill>
                  <a:srgbClr val="0000FF"/>
                </a:solidFill>
              </a:rPr>
              <a:t>radiative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transfer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impact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climate</a:t>
            </a:r>
            <a:r>
              <a:rPr lang="fi-FI" altLang="en-US" smtClean="0">
                <a:solidFill>
                  <a:srgbClr val="0000FF"/>
                </a:solidFill>
              </a:rPr>
              <a:t> and NWP </a:t>
            </a:r>
            <a:r>
              <a:rPr lang="fi-FI" altLang="en-US" err="1" smtClean="0">
                <a:solidFill>
                  <a:srgbClr val="0000FF"/>
                </a:solidFill>
              </a:rPr>
              <a:t>simulations</a:t>
            </a:r>
            <a:r>
              <a:rPr lang="fi-FI" altLang="en-US" smtClean="0">
                <a:solidFill>
                  <a:srgbClr val="0000FF"/>
                </a:solidFill>
              </a:rPr>
              <a:t>?   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i-FI" altLang="en-US" sz="2200" b="0"/>
              <a:t>A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lot</a:t>
            </a:r>
            <a:r>
              <a:rPr lang="fi-FI" altLang="en-US" sz="2200" b="0" smtClean="0"/>
              <a:t> of ”</a:t>
            </a:r>
            <a:r>
              <a:rPr lang="fi-FI" altLang="en-US" sz="2200" b="0" err="1" smtClean="0"/>
              <a:t>anecdotal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evidence</a:t>
            </a:r>
            <a:r>
              <a:rPr lang="fi-FI" altLang="en-US" sz="2200" b="0" smtClean="0"/>
              <a:t>” </a:t>
            </a:r>
            <a:r>
              <a:rPr lang="fi-FI" altLang="en-US" sz="2200" b="0" err="1" smtClean="0"/>
              <a:t>gained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especially</a:t>
            </a:r>
            <a:r>
              <a:rPr lang="fi-FI" altLang="en-US" sz="2200" b="0" smtClean="0"/>
              <a:t> at NWP </a:t>
            </a:r>
            <a:r>
              <a:rPr lang="fi-FI" altLang="en-US" sz="2200" b="0" err="1" smtClean="0"/>
              <a:t>centers</a:t>
            </a:r>
            <a:endParaRPr lang="fi-FI" altLang="en-US" sz="2200" b="0" smtClean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i-FI" altLang="en-US" sz="2200" err="1" smtClean="0">
                <a:solidFill>
                  <a:srgbClr val="C00000"/>
                </a:solidFill>
              </a:rPr>
              <a:t>Systematic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 smtClean="0">
                <a:solidFill>
                  <a:srgbClr val="C00000"/>
                </a:solidFill>
              </a:rPr>
              <a:t>understanding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 smtClean="0">
                <a:solidFill>
                  <a:srgbClr val="C00000"/>
                </a:solidFill>
              </a:rPr>
              <a:t>lacking</a:t>
            </a:r>
            <a:endParaRPr lang="fi-FI" altLang="en-US" sz="220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701676" y="288000"/>
            <a:ext cx="8569325" cy="576262"/>
          </a:xfrm>
        </p:spPr>
        <p:txBody>
          <a:bodyPr/>
          <a:lstStyle/>
          <a:p>
            <a:r>
              <a:rPr lang="fi-FI" altLang="fi-FI" sz="3400" b="1" smtClean="0">
                <a:solidFill>
                  <a:srgbClr val="C00000"/>
                </a:solidFill>
              </a:rPr>
              <a:t>On-line </a:t>
            </a:r>
            <a:r>
              <a:rPr lang="fi-FI" altLang="fi-FI" sz="3400" b="1" err="1" smtClean="0">
                <a:solidFill>
                  <a:srgbClr val="C00000"/>
                </a:solidFill>
              </a:rPr>
              <a:t>tests</a:t>
            </a:r>
            <a:r>
              <a:rPr lang="fi-FI" altLang="fi-FI" sz="3400" b="1" smtClean="0">
                <a:solidFill>
                  <a:srgbClr val="C00000"/>
                </a:solidFill>
              </a:rPr>
              <a:t> of RT </a:t>
            </a:r>
            <a:r>
              <a:rPr lang="fi-FI" altLang="fi-FI" sz="3400" b="1" err="1" smtClean="0">
                <a:solidFill>
                  <a:srgbClr val="C00000"/>
                </a:solidFill>
              </a:rPr>
              <a:t>approximations</a:t>
            </a:r>
            <a:r>
              <a:rPr lang="fi-FI" altLang="fi-FI" sz="3400" b="1" smtClean="0">
                <a:solidFill>
                  <a:srgbClr val="C00000"/>
                </a:solidFill>
              </a:rPr>
              <a:t>: a ”</a:t>
            </a:r>
            <a:r>
              <a:rPr lang="fi-FI" altLang="fi-FI" sz="3400" b="1" err="1" smtClean="0">
                <a:solidFill>
                  <a:srgbClr val="C00000"/>
                </a:solidFill>
              </a:rPr>
              <a:t>recipe</a:t>
            </a:r>
            <a:r>
              <a:rPr lang="fi-FI" altLang="fi-FI" sz="3400" b="1" smtClean="0">
                <a:solidFill>
                  <a:srgbClr val="C00000"/>
                </a:solidFill>
              </a:rPr>
              <a:t>”</a:t>
            </a:r>
            <a:endParaRPr lang="fi-FI" altLang="fi-FI" sz="3400" b="1">
              <a:solidFill>
                <a:srgbClr val="C00000"/>
              </a:solidFill>
            </a:endParaRP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835025" y="1052514"/>
            <a:ext cx="8229600" cy="5329237"/>
          </a:xfrm>
        </p:spPr>
        <p:txBody>
          <a:bodyPr/>
          <a:lstStyle/>
          <a:p>
            <a:endParaRPr lang="fi-FI" altLang="fi-FI" sz="1200"/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r>
              <a:rPr lang="fi-FI" altLang="fi-FI"/>
              <a:t>                  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 sz="1200"/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 i="1"/>
          </a:p>
          <a:p>
            <a:pPr>
              <a:buFontTx/>
              <a:buNone/>
            </a:pPr>
            <a:endParaRPr lang="fi-FI" altLang="fi-FI" i="1"/>
          </a:p>
          <a:p>
            <a:endParaRPr lang="fi-FI" altLang="fi-FI"/>
          </a:p>
          <a:p>
            <a:endParaRPr lang="fi-FI" altLang="fi-FI"/>
          </a:p>
          <a:p>
            <a:pPr>
              <a:buFontTx/>
              <a:buNone/>
            </a:pPr>
            <a:endParaRPr lang="fi-FI" altLang="fi-FI"/>
          </a:p>
        </p:txBody>
      </p: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1440000" y="1080000"/>
            <a:ext cx="7020000" cy="707886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fi-FI" altLang="en-US" sz="2000" err="1"/>
              <a:t>Perform</a:t>
            </a:r>
            <a:r>
              <a:rPr lang="fi-FI" altLang="en-US" sz="2000"/>
              <a:t> </a:t>
            </a:r>
            <a:r>
              <a:rPr lang="fi-FI" altLang="en-US" sz="2000" err="1">
                <a:solidFill>
                  <a:srgbClr val="0000FF"/>
                </a:solidFill>
              </a:rPr>
              <a:t>reference</a:t>
            </a:r>
            <a:r>
              <a:rPr lang="fi-FI" altLang="en-US" sz="2000">
                <a:solidFill>
                  <a:srgbClr val="0000FF"/>
                </a:solidFill>
              </a:rPr>
              <a:t> </a:t>
            </a:r>
            <a:r>
              <a:rPr lang="fi-FI" altLang="en-US" sz="2000" err="1">
                <a:solidFill>
                  <a:srgbClr val="0000FF"/>
                </a:solidFill>
              </a:rPr>
              <a:t>simulations</a:t>
            </a:r>
            <a:r>
              <a:rPr lang="fi-FI" altLang="en-US" sz="2000">
                <a:solidFill>
                  <a:srgbClr val="0000FF"/>
                </a:solidFill>
              </a:rPr>
              <a:t> </a:t>
            </a:r>
            <a:r>
              <a:rPr lang="fi-FI" altLang="en-US" sz="2000" err="1"/>
              <a:t>with</a:t>
            </a:r>
            <a:r>
              <a:rPr lang="fi-FI" altLang="en-US" sz="2000"/>
              <a:t> a </a:t>
            </a:r>
            <a:r>
              <a:rPr lang="fi-FI" altLang="en-US" sz="2000" err="1"/>
              <a:t>comprehensive</a:t>
            </a:r>
            <a:r>
              <a:rPr lang="fi-FI" altLang="en-US" sz="2000"/>
              <a:t> 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000"/>
              <a:t>     </a:t>
            </a:r>
            <a:r>
              <a:rPr lang="fi-FI" altLang="en-US" sz="2000" smtClean="0"/>
              <a:t> </a:t>
            </a:r>
            <a:r>
              <a:rPr lang="fi-FI" altLang="en-US" sz="2000" err="1" smtClean="0"/>
              <a:t>scheme</a:t>
            </a:r>
            <a:r>
              <a:rPr lang="fi-FI" altLang="en-US" sz="2000" smtClean="0"/>
              <a:t> </a:t>
            </a:r>
            <a:r>
              <a:rPr lang="fi-FI" altLang="en-US" sz="2000" err="1"/>
              <a:t>called</a:t>
            </a:r>
            <a:r>
              <a:rPr lang="fi-FI" altLang="en-US" sz="2000"/>
              <a:t> </a:t>
            </a:r>
            <a:r>
              <a:rPr lang="fi-FI" altLang="en-US" sz="2000" smtClean="0"/>
              <a:t>(</a:t>
            </a:r>
            <a:r>
              <a:rPr lang="fi-FI" altLang="en-US" sz="2000" err="1" smtClean="0"/>
              <a:t>ideally</a:t>
            </a:r>
            <a:r>
              <a:rPr lang="fi-FI" altLang="en-US" sz="2000" smtClean="0"/>
              <a:t>) at </a:t>
            </a:r>
            <a:r>
              <a:rPr lang="fi-FI" altLang="en-US" sz="2000" err="1"/>
              <a:t>every</a:t>
            </a:r>
            <a:r>
              <a:rPr lang="fi-FI" altLang="en-US" sz="2000"/>
              <a:t> </a:t>
            </a:r>
            <a:r>
              <a:rPr lang="fi-FI" altLang="en-US" sz="2000" err="1"/>
              <a:t>time</a:t>
            </a:r>
            <a:r>
              <a:rPr lang="fi-FI" altLang="en-US" sz="2000"/>
              <a:t> </a:t>
            </a:r>
            <a:r>
              <a:rPr lang="fi-FI" altLang="en-US" sz="2000" err="1"/>
              <a:t>step</a:t>
            </a:r>
            <a:r>
              <a:rPr lang="fi-FI" altLang="en-US" sz="2000"/>
              <a:t> / </a:t>
            </a:r>
            <a:r>
              <a:rPr lang="fi-FI" altLang="en-US" sz="2000" err="1"/>
              <a:t>grid</a:t>
            </a:r>
            <a:r>
              <a:rPr lang="fi-FI" altLang="en-US" sz="2000"/>
              <a:t> </a:t>
            </a:r>
            <a:r>
              <a:rPr lang="fi-FI" altLang="en-US" sz="2000" err="1" smtClean="0"/>
              <a:t>point</a:t>
            </a:r>
            <a:endParaRPr lang="fi-FI" altLang="en-US" sz="2000"/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1439999" y="2160000"/>
            <a:ext cx="7020000" cy="72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en-US" sz="2000" smtClean="0"/>
              <a:t>2)  </a:t>
            </a:r>
            <a:r>
              <a:rPr lang="fi-FI" altLang="en-US" sz="2000" err="1" smtClean="0"/>
              <a:t>Repeat</a:t>
            </a:r>
            <a:r>
              <a:rPr lang="fi-FI" altLang="en-US" sz="2000" smtClean="0"/>
              <a:t> </a:t>
            </a:r>
            <a:r>
              <a:rPr lang="fi-FI" altLang="en-US" sz="2000" err="1"/>
              <a:t>with</a:t>
            </a:r>
            <a:r>
              <a:rPr lang="fi-FI" altLang="en-US" sz="2000"/>
              <a:t> </a:t>
            </a:r>
            <a:r>
              <a:rPr lang="fi-FI" altLang="en-US" sz="2000" err="1"/>
              <a:t>approximation</a:t>
            </a:r>
            <a:r>
              <a:rPr lang="fi-FI" altLang="en-US" sz="2000"/>
              <a:t>(s) in </a:t>
            </a:r>
            <a:r>
              <a:rPr lang="fi-FI" altLang="en-US" sz="2000" err="1"/>
              <a:t>the</a:t>
            </a:r>
            <a:r>
              <a:rPr lang="fi-FI" altLang="en-US" sz="2000"/>
              <a:t> RT </a:t>
            </a:r>
            <a:r>
              <a:rPr lang="fi-FI" altLang="en-US" sz="2000" err="1"/>
              <a:t>scheme</a:t>
            </a:r>
            <a:r>
              <a:rPr lang="fi-FI" altLang="en-US" sz="2000"/>
              <a:t>, </a:t>
            </a:r>
            <a:r>
              <a:rPr lang="fi-FI" altLang="en-US" sz="2000" err="1"/>
              <a:t>or</a:t>
            </a:r>
            <a:r>
              <a:rPr lang="fi-FI" altLang="en-US" sz="2000"/>
              <a:t> </a:t>
            </a:r>
            <a:r>
              <a:rPr lang="fi-FI" altLang="en-US" sz="2000" err="1"/>
              <a:t>with</a:t>
            </a:r>
            <a:r>
              <a:rPr lang="fi-FI" altLang="en-US" sz="200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000"/>
              <a:t>     </a:t>
            </a:r>
            <a:r>
              <a:rPr lang="fi-FI" altLang="en-US" sz="2000" err="1"/>
              <a:t>reduced</a:t>
            </a:r>
            <a:r>
              <a:rPr lang="fi-FI" altLang="en-US" sz="2000"/>
              <a:t> </a:t>
            </a:r>
            <a:r>
              <a:rPr lang="fi-FI" altLang="en-US" sz="2000" err="1"/>
              <a:t>spatial</a:t>
            </a:r>
            <a:r>
              <a:rPr lang="fi-FI" altLang="en-US" sz="2000"/>
              <a:t> </a:t>
            </a:r>
            <a:r>
              <a:rPr lang="fi-FI" altLang="en-US" sz="2000" err="1"/>
              <a:t>or</a:t>
            </a:r>
            <a:r>
              <a:rPr lang="fi-FI" altLang="en-US" sz="2000"/>
              <a:t> </a:t>
            </a:r>
            <a:r>
              <a:rPr lang="fi-FI" altLang="en-US" sz="2000" err="1"/>
              <a:t>temporal</a:t>
            </a:r>
            <a:r>
              <a:rPr lang="fi-FI" altLang="en-US" sz="2000"/>
              <a:t> </a:t>
            </a:r>
            <a:r>
              <a:rPr lang="fi-FI" altLang="en-US" sz="2000" err="1"/>
              <a:t>resolution</a:t>
            </a:r>
            <a:r>
              <a:rPr lang="fi-FI" altLang="en-US" sz="2000"/>
              <a:t> of RT </a:t>
            </a:r>
            <a:r>
              <a:rPr lang="fi-FI" altLang="en-US" sz="2000" err="1"/>
              <a:t>calculations</a:t>
            </a:r>
            <a:endParaRPr lang="fi-FI" altLang="en-US" sz="2000"/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1440000" y="3240000"/>
            <a:ext cx="70200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lang="fi-FI" altLang="en-US" sz="2000" smtClean="0"/>
              <a:t>3)  </a:t>
            </a:r>
            <a:r>
              <a:rPr lang="fi-FI" altLang="en-US" sz="2000" err="1" smtClean="0"/>
              <a:t>Evaluate</a:t>
            </a:r>
            <a:r>
              <a:rPr lang="fi-FI" altLang="en-US" sz="2000" smtClean="0"/>
              <a:t> </a:t>
            </a:r>
            <a:r>
              <a:rPr lang="fi-FI" altLang="en-US" sz="2000" err="1"/>
              <a:t>the</a:t>
            </a:r>
            <a:r>
              <a:rPr lang="fi-FI" altLang="en-US" sz="2000"/>
              <a:t> </a:t>
            </a:r>
            <a:r>
              <a:rPr lang="fi-FI" altLang="en-US" sz="2000" err="1"/>
              <a:t>errors</a:t>
            </a:r>
            <a:r>
              <a:rPr lang="fi-FI" altLang="en-US" sz="2000"/>
              <a:t> in </a:t>
            </a:r>
            <a:r>
              <a:rPr lang="fi-FI" altLang="en-US" sz="2000" err="1"/>
              <a:t>weather</a:t>
            </a:r>
            <a:r>
              <a:rPr lang="fi-FI" altLang="en-US" sz="2000"/>
              <a:t>/</a:t>
            </a:r>
            <a:r>
              <a:rPr lang="fi-FI" altLang="en-US" sz="2000" err="1"/>
              <a:t>climate</a:t>
            </a:r>
            <a:r>
              <a:rPr lang="fi-FI" altLang="en-US" sz="2000"/>
              <a:t> </a:t>
            </a:r>
            <a:r>
              <a:rPr lang="fi-FI" altLang="en-US" sz="2000" err="1"/>
              <a:t>statistics</a:t>
            </a:r>
            <a:r>
              <a:rPr lang="fi-FI" altLang="en-US" sz="2000" smtClean="0"/>
              <a:t>,   </a:t>
            </a:r>
          </a:p>
          <a:p>
            <a:pPr>
              <a:spcBef>
                <a:spcPts val="0"/>
              </a:spcBef>
              <a:defRPr/>
            </a:pPr>
            <a:r>
              <a:rPr lang="fi-FI" altLang="en-US" sz="2000">
                <a:solidFill>
                  <a:srgbClr val="0000FF"/>
                </a:solidFill>
              </a:rPr>
              <a:t> </a:t>
            </a:r>
            <a:r>
              <a:rPr lang="fi-FI" altLang="en-US" sz="2000" smtClean="0">
                <a:solidFill>
                  <a:srgbClr val="0000FF"/>
                </a:solidFill>
              </a:rPr>
              <a:t>    </a:t>
            </a:r>
            <a:r>
              <a:rPr lang="fi-FI" altLang="en-US" sz="2000" err="1" smtClean="0">
                <a:solidFill>
                  <a:srgbClr val="0000FF"/>
                </a:solidFill>
              </a:rPr>
              <a:t>considering</a:t>
            </a:r>
            <a:r>
              <a:rPr lang="fi-FI" altLang="en-US" sz="2000" smtClean="0">
                <a:solidFill>
                  <a:srgbClr val="0000FF"/>
                </a:solidFill>
              </a:rPr>
              <a:t> </a:t>
            </a:r>
            <a:r>
              <a:rPr lang="fi-FI" altLang="en-US" sz="2000" err="1" smtClean="0">
                <a:solidFill>
                  <a:srgbClr val="0000FF"/>
                </a:solidFill>
              </a:rPr>
              <a:t>the</a:t>
            </a:r>
            <a:r>
              <a:rPr lang="fi-FI" altLang="en-US" sz="2000" smtClean="0">
                <a:solidFill>
                  <a:srgbClr val="0000FF"/>
                </a:solidFill>
              </a:rPr>
              <a:t> </a:t>
            </a:r>
            <a:r>
              <a:rPr lang="fi-FI" altLang="en-US" sz="2000" err="1">
                <a:solidFill>
                  <a:srgbClr val="0000FF"/>
                </a:solidFill>
              </a:rPr>
              <a:t>reference</a:t>
            </a:r>
            <a:r>
              <a:rPr lang="fi-FI" altLang="en-US" sz="2000">
                <a:solidFill>
                  <a:srgbClr val="0000FF"/>
                </a:solidFill>
              </a:rPr>
              <a:t> </a:t>
            </a:r>
            <a:r>
              <a:rPr lang="fi-FI" altLang="en-US" sz="2000" err="1">
                <a:solidFill>
                  <a:srgbClr val="0000FF"/>
                </a:solidFill>
              </a:rPr>
              <a:t>run</a:t>
            </a:r>
            <a:r>
              <a:rPr lang="fi-FI" altLang="en-US" sz="2000">
                <a:solidFill>
                  <a:srgbClr val="0000FF"/>
                </a:solidFill>
              </a:rPr>
              <a:t> as </a:t>
            </a:r>
            <a:r>
              <a:rPr lang="fi-FI" altLang="en-US" sz="2000" err="1">
                <a:solidFill>
                  <a:srgbClr val="0000FF"/>
                </a:solidFill>
              </a:rPr>
              <a:t>the</a:t>
            </a:r>
            <a:r>
              <a:rPr lang="fi-FI" altLang="en-US" sz="2000">
                <a:solidFill>
                  <a:srgbClr val="0000FF"/>
                </a:solidFill>
              </a:rPr>
              <a:t> </a:t>
            </a:r>
            <a:r>
              <a:rPr lang="fi-FI" altLang="en-US" sz="2000" err="1" smtClean="0">
                <a:solidFill>
                  <a:srgbClr val="0000FF"/>
                </a:solidFill>
              </a:rPr>
              <a:t>truth</a:t>
            </a:r>
            <a:r>
              <a:rPr lang="fi-FI" altLang="fi-FI" sz="2000" smtClean="0"/>
              <a:t> </a:t>
            </a:r>
            <a:endParaRPr lang="fi-FI" altLang="fi-FI" sz="2000"/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1440000" y="4320000"/>
            <a:ext cx="7020000" cy="4000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i-FI" altLang="fi-FI" sz="2000" dirty="0"/>
              <a:t>4</a:t>
            </a:r>
            <a:r>
              <a:rPr lang="fi-FI" altLang="fi-FI" sz="2000" dirty="0" smtClean="0"/>
              <a:t>)</a:t>
            </a:r>
            <a:r>
              <a:rPr lang="fi-FI" altLang="fi-FI" sz="2000" dirty="0" smtClean="0">
                <a:solidFill>
                  <a:srgbClr val="C00000"/>
                </a:solidFill>
              </a:rPr>
              <a:t>  </a:t>
            </a:r>
            <a:r>
              <a:rPr lang="fi-FI" altLang="fi-FI" sz="2000" dirty="0" err="1" smtClean="0">
                <a:solidFill>
                  <a:srgbClr val="C00000"/>
                </a:solidFill>
              </a:rPr>
              <a:t>Repeat</a:t>
            </a:r>
            <a:r>
              <a:rPr lang="fi-FI" altLang="fi-FI" sz="2000" dirty="0" smtClean="0">
                <a:solidFill>
                  <a:srgbClr val="C00000"/>
                </a:solidFill>
              </a:rPr>
              <a:t> </a:t>
            </a:r>
            <a:r>
              <a:rPr lang="fi-FI" altLang="fi-FI" sz="2000" dirty="0" err="1" smtClean="0">
                <a:solidFill>
                  <a:srgbClr val="C00000"/>
                </a:solidFill>
              </a:rPr>
              <a:t>points</a:t>
            </a:r>
            <a:r>
              <a:rPr lang="fi-FI" altLang="fi-FI" sz="2000" dirty="0" smtClean="0">
                <a:solidFill>
                  <a:srgbClr val="C00000"/>
                </a:solidFill>
              </a:rPr>
              <a:t> 2 and 3 for </a:t>
            </a:r>
            <a:r>
              <a:rPr lang="fi-FI" altLang="fi-FI" sz="2000" dirty="0" err="1" smtClean="0">
                <a:solidFill>
                  <a:srgbClr val="C00000"/>
                </a:solidFill>
              </a:rPr>
              <a:t>other</a:t>
            </a:r>
            <a:r>
              <a:rPr lang="fi-FI" altLang="fi-FI" sz="2000" dirty="0" smtClean="0">
                <a:solidFill>
                  <a:srgbClr val="C00000"/>
                </a:solidFill>
              </a:rPr>
              <a:t> </a:t>
            </a:r>
            <a:r>
              <a:rPr lang="fi-FI" altLang="fi-FI" sz="2000" dirty="0" err="1" smtClean="0">
                <a:solidFill>
                  <a:srgbClr val="C00000"/>
                </a:solidFill>
              </a:rPr>
              <a:t>approximations</a:t>
            </a:r>
            <a:endParaRPr lang="fi-FI" altLang="fi-FI" sz="2000" dirty="0"/>
          </a:p>
        </p:txBody>
      </p:sp>
      <p:cxnSp>
        <p:nvCxnSpPr>
          <p:cNvPr id="74762" name="Straight Arrow Connector 11"/>
          <p:cNvCxnSpPr>
            <a:cxnSpLocks noChangeShapeType="1"/>
          </p:cNvCxnSpPr>
          <p:nvPr/>
        </p:nvCxnSpPr>
        <p:spPr bwMode="auto">
          <a:xfrm rot="5400000">
            <a:off x="4914206" y="1979793"/>
            <a:ext cx="3240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4763" name="Straight Arrow Connector 12"/>
          <p:cNvCxnSpPr>
            <a:cxnSpLocks noChangeShapeType="1"/>
          </p:cNvCxnSpPr>
          <p:nvPr/>
        </p:nvCxnSpPr>
        <p:spPr bwMode="auto">
          <a:xfrm rot="5400000">
            <a:off x="4950000" y="4104000"/>
            <a:ext cx="3240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4764" name="Straight Arrow Connector 13"/>
          <p:cNvCxnSpPr>
            <a:cxnSpLocks noChangeShapeType="1"/>
          </p:cNvCxnSpPr>
          <p:nvPr/>
        </p:nvCxnSpPr>
        <p:spPr bwMode="auto">
          <a:xfrm rot="5400000">
            <a:off x="4950000" y="3042000"/>
            <a:ext cx="3240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4766" name="Elbow Connector 16"/>
          <p:cNvCxnSpPr>
            <a:cxnSpLocks noChangeShapeType="1"/>
          </p:cNvCxnSpPr>
          <p:nvPr/>
        </p:nvCxnSpPr>
        <p:spPr bwMode="auto">
          <a:xfrm rot="10800000">
            <a:off x="1404000" y="2520000"/>
            <a:ext cx="12700" cy="1980000"/>
          </a:xfrm>
          <a:prstGeom prst="bentConnector3">
            <a:avLst>
              <a:gd name="adj1" fmla="val 1800000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" name="TextBox 1"/>
          <p:cNvSpPr txBox="1"/>
          <p:nvPr/>
        </p:nvSpPr>
        <p:spPr>
          <a:xfrm>
            <a:off x="720001" y="5076000"/>
            <a:ext cx="855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smtClean="0"/>
              <a:t>In </a:t>
            </a:r>
            <a:r>
              <a:rPr lang="fi-FI" sz="2200" err="1" smtClean="0"/>
              <a:t>principle</a:t>
            </a:r>
            <a:r>
              <a:rPr lang="fi-FI" sz="2200" smtClean="0"/>
              <a:t> </a:t>
            </a:r>
            <a:r>
              <a:rPr lang="fi-FI" sz="2200" err="1" smtClean="0"/>
              <a:t>straightforward</a:t>
            </a:r>
            <a:r>
              <a:rPr lang="fi-FI" sz="2200" smtClean="0"/>
              <a:t>, </a:t>
            </a:r>
            <a:r>
              <a:rPr lang="fi-FI" sz="2200" err="1" smtClean="0"/>
              <a:t>but</a:t>
            </a:r>
            <a:r>
              <a:rPr lang="fi-FI" sz="2200" smtClean="0"/>
              <a:t> </a:t>
            </a:r>
            <a:r>
              <a:rPr lang="fi-FI" sz="2200" err="1" smtClean="0">
                <a:solidFill>
                  <a:srgbClr val="0000FF"/>
                </a:solidFill>
              </a:rPr>
              <a:t>requires</a:t>
            </a:r>
            <a:r>
              <a:rPr lang="fi-FI" sz="2200" smtClean="0">
                <a:solidFill>
                  <a:srgbClr val="0000FF"/>
                </a:solidFill>
              </a:rPr>
              <a:t> </a:t>
            </a:r>
            <a:r>
              <a:rPr lang="fi-FI" sz="2200" err="1" smtClean="0">
                <a:solidFill>
                  <a:srgbClr val="0000FF"/>
                </a:solidFill>
              </a:rPr>
              <a:t>human</a:t>
            </a:r>
            <a:r>
              <a:rPr lang="fi-FI" sz="2200" smtClean="0">
                <a:solidFill>
                  <a:srgbClr val="0000FF"/>
                </a:solidFill>
              </a:rPr>
              <a:t> and </a:t>
            </a:r>
            <a:r>
              <a:rPr lang="fi-FI" sz="2200" err="1" smtClean="0">
                <a:solidFill>
                  <a:srgbClr val="0000FF"/>
                </a:solidFill>
              </a:rPr>
              <a:t>computer</a:t>
            </a:r>
            <a:r>
              <a:rPr lang="fi-FI" sz="2200" smtClean="0">
                <a:solidFill>
                  <a:srgbClr val="0000FF"/>
                </a:solidFill>
              </a:rPr>
              <a:t> </a:t>
            </a:r>
            <a:r>
              <a:rPr lang="fi-FI" sz="2200" err="1" smtClean="0">
                <a:solidFill>
                  <a:srgbClr val="0000FF"/>
                </a:solidFill>
              </a:rPr>
              <a:t>resources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676" y="5940000"/>
            <a:ext cx="947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2200" err="1"/>
              <a:t>Due</a:t>
            </a:r>
            <a:r>
              <a:rPr lang="fi-FI" altLang="en-US" sz="2200"/>
              <a:t> to </a:t>
            </a:r>
            <a:r>
              <a:rPr lang="fi-FI" altLang="en-US" sz="2200" err="1" smtClean="0">
                <a:solidFill>
                  <a:srgbClr val="C00000"/>
                </a:solidFill>
              </a:rPr>
              <a:t>compensating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 smtClean="0">
                <a:solidFill>
                  <a:srgbClr val="C00000"/>
                </a:solidFill>
              </a:rPr>
              <a:t>errors</a:t>
            </a:r>
            <a:r>
              <a:rPr lang="fi-FI" altLang="en-US" sz="2200"/>
              <a:t>, </a:t>
            </a:r>
            <a:r>
              <a:rPr lang="fi-FI" altLang="en-US" sz="2200" err="1"/>
              <a:t>the</a:t>
            </a:r>
            <a:r>
              <a:rPr lang="fi-FI" altLang="en-US" sz="2200"/>
              <a:t> </a:t>
            </a:r>
            <a:r>
              <a:rPr lang="fi-FI" altLang="en-US" sz="2200" err="1"/>
              <a:t>most</a:t>
            </a:r>
            <a:r>
              <a:rPr lang="fi-FI" altLang="en-US" sz="2200"/>
              <a:t> </a:t>
            </a:r>
            <a:r>
              <a:rPr lang="fi-FI" altLang="en-US" sz="2200" err="1"/>
              <a:t>accurate</a:t>
            </a:r>
            <a:r>
              <a:rPr lang="fi-FI" altLang="en-US" sz="2200"/>
              <a:t> </a:t>
            </a:r>
            <a:r>
              <a:rPr lang="fi-FI" altLang="en-US" sz="2200" err="1" smtClean="0"/>
              <a:t>treatment</a:t>
            </a:r>
            <a:r>
              <a:rPr lang="fi-FI" altLang="en-US" sz="2200" smtClean="0"/>
              <a:t> of RT </a:t>
            </a:r>
          </a:p>
          <a:p>
            <a:r>
              <a:rPr lang="fi-FI" altLang="en-US" sz="2200"/>
              <a:t> </a:t>
            </a:r>
            <a:r>
              <a:rPr lang="fi-FI" altLang="en-US" sz="2200" smtClean="0"/>
              <a:t>   </a:t>
            </a:r>
            <a:r>
              <a:rPr lang="fi-FI" altLang="en-US" sz="2200" err="1" smtClean="0"/>
              <a:t>does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not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always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produce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best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climate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simulations</a:t>
            </a:r>
            <a:r>
              <a:rPr lang="fi-FI" altLang="en-US" sz="2200" smtClean="0"/>
              <a:t> / </a:t>
            </a:r>
            <a:r>
              <a:rPr lang="fi-FI" altLang="en-US" sz="2200" err="1" smtClean="0"/>
              <a:t>weather</a:t>
            </a:r>
            <a:r>
              <a:rPr lang="fi-FI" altLang="en-US" sz="2200" smtClean="0"/>
              <a:t> </a:t>
            </a:r>
            <a:r>
              <a:rPr lang="fi-FI" altLang="en-US" sz="2200" err="1" smtClean="0"/>
              <a:t>forecasts</a:t>
            </a:r>
            <a:endParaRPr lang="fi-FI" altLang="en-US" sz="2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9" grpId="0" animBg="1"/>
      <p:bldP spid="74760" grpId="0" animBg="1"/>
      <p:bldP spid="74761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D779-5C2F-4DB6-97A1-8B33C2D912C6}" type="datetime1">
              <a:rPr lang="en-GB" altLang="en-US"/>
              <a:pPr/>
              <a:t>15/09/2017</a:t>
            </a:fld>
            <a:endParaRPr lang="en-GB" altLang="en-US" sz="140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3B-8BDC-4331-B56F-80DF4D11CB88}" type="slidenum">
              <a:rPr lang="en-GB" altLang="en-US"/>
              <a:pPr/>
              <a:t>3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138" y="1"/>
            <a:ext cx="849630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en-US" sz="3600" b="1" smtClean="0">
                <a:solidFill>
                  <a:srgbClr val="C00000"/>
                </a:solidFill>
                <a:latin typeface="+mn-lt"/>
              </a:rPr>
              <a:t>”</a:t>
            </a:r>
            <a:r>
              <a:rPr lang="fi-FI" altLang="en-US" sz="3600" b="1" err="1" smtClean="0">
                <a:solidFill>
                  <a:srgbClr val="C00000"/>
                </a:solidFill>
                <a:latin typeface="+mn-lt"/>
              </a:rPr>
              <a:t>Radiation</a:t>
            </a:r>
            <a:r>
              <a:rPr lang="fi-FI" altLang="en-US" sz="3600" b="1" smtClean="0">
                <a:solidFill>
                  <a:srgbClr val="C00000"/>
                </a:solidFill>
                <a:latin typeface="+mn-lt"/>
              </a:rPr>
              <a:t> is </a:t>
            </a:r>
            <a:r>
              <a:rPr lang="fi-FI" altLang="en-US" sz="3600" b="1" err="1" smtClean="0">
                <a:solidFill>
                  <a:srgbClr val="C00000"/>
                </a:solidFill>
                <a:latin typeface="+mn-lt"/>
              </a:rPr>
              <a:t>important</a:t>
            </a:r>
            <a:r>
              <a:rPr lang="fi-FI" altLang="en-US" sz="3600" b="1" smtClean="0">
                <a:solidFill>
                  <a:srgbClr val="C00000"/>
                </a:solidFill>
                <a:latin typeface="+mn-lt"/>
              </a:rPr>
              <a:t>”</a:t>
            </a:r>
            <a:endParaRPr lang="en-US" altLang="en-US" sz="3600" b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569" y="948850"/>
            <a:ext cx="9125870" cy="567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i-FI" altLang="en-US" dirty="0" smtClean="0">
                <a:solidFill>
                  <a:srgbClr val="0000FF"/>
                </a:solidFill>
              </a:rPr>
              <a:t>For </a:t>
            </a:r>
            <a:r>
              <a:rPr lang="fi-FI" altLang="en-US" dirty="0" err="1" smtClean="0">
                <a:solidFill>
                  <a:srgbClr val="0000FF"/>
                </a:solidFill>
              </a:rPr>
              <a:t>the</a:t>
            </a:r>
            <a:r>
              <a:rPr lang="fi-FI" altLang="en-US" dirty="0" smtClean="0">
                <a:solidFill>
                  <a:srgbClr val="0000FF"/>
                </a:solidFill>
              </a:rPr>
              <a:t> </a:t>
            </a:r>
            <a:r>
              <a:rPr lang="fi-FI" altLang="en-US" dirty="0" err="1" smtClean="0">
                <a:solidFill>
                  <a:srgbClr val="0000FF"/>
                </a:solidFill>
              </a:rPr>
              <a:t>climate</a:t>
            </a:r>
            <a:r>
              <a:rPr lang="fi-FI" altLang="en-US" dirty="0" smtClean="0">
                <a:solidFill>
                  <a:srgbClr val="0000FF"/>
                </a:solidFill>
              </a:rPr>
              <a:t> </a:t>
            </a:r>
            <a:r>
              <a:rPr lang="fi-FI" altLang="en-US" dirty="0" err="1" smtClean="0">
                <a:solidFill>
                  <a:srgbClr val="0000FF"/>
                </a:solidFill>
              </a:rPr>
              <a:t>system</a:t>
            </a:r>
            <a:r>
              <a:rPr lang="fi-FI" altLang="en-US" dirty="0" smtClean="0">
                <a:solidFill>
                  <a:srgbClr val="0000FF"/>
                </a:solidFill>
              </a:rPr>
              <a:t> as a </a:t>
            </a:r>
            <a:r>
              <a:rPr lang="fi-FI" altLang="en-US" dirty="0" err="1" smtClean="0">
                <a:solidFill>
                  <a:srgbClr val="0000FF"/>
                </a:solidFill>
              </a:rPr>
              <a:t>whole</a:t>
            </a:r>
            <a:endParaRPr lang="fi-FI" altLang="en-US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fi-FI" altLang="en-US" sz="1200" dirty="0">
              <a:solidFill>
                <a:srgbClr val="0000FF"/>
              </a:solidFill>
            </a:endParaRPr>
          </a:p>
          <a:p>
            <a:r>
              <a:rPr lang="fi-FI" altLang="en-US" dirty="0" smtClean="0"/>
              <a:t>Energy </a:t>
            </a:r>
            <a:r>
              <a:rPr lang="fi-FI" altLang="en-US" dirty="0" err="1" smtClean="0"/>
              <a:t>source</a:t>
            </a:r>
            <a:r>
              <a:rPr lang="fi-FI" altLang="en-US" dirty="0" smtClean="0"/>
              <a:t> </a:t>
            </a:r>
          </a:p>
          <a:p>
            <a:pPr>
              <a:buFontTx/>
              <a:buNone/>
            </a:pPr>
            <a:r>
              <a:rPr lang="fi-FI" altLang="en-US" sz="2200" b="0" dirty="0">
                <a:solidFill>
                  <a:srgbClr val="0000FF"/>
                </a:solidFill>
              </a:rPr>
              <a:t> </a:t>
            </a:r>
            <a:r>
              <a:rPr lang="fi-FI" altLang="en-US" sz="2200" b="0" dirty="0" smtClean="0">
                <a:solidFill>
                  <a:srgbClr val="0000FF"/>
                </a:solidFill>
              </a:rPr>
              <a:t>    </a:t>
            </a:r>
            <a:r>
              <a:rPr lang="fi-FI" altLang="en-US" sz="2200" b="0" dirty="0" err="1" smtClean="0"/>
              <a:t>solar</a:t>
            </a:r>
            <a:r>
              <a:rPr lang="fi-FI" altLang="en-US" sz="2200" b="0" dirty="0" smtClean="0"/>
              <a:t> (</a:t>
            </a:r>
            <a:r>
              <a:rPr lang="fi-FI" altLang="en-US" sz="2200" b="0" dirty="0" err="1" smtClean="0">
                <a:solidFill>
                  <a:srgbClr val="FF6600"/>
                </a:solidFill>
              </a:rPr>
              <a:t>shortwave</a:t>
            </a:r>
            <a:r>
              <a:rPr lang="fi-FI" altLang="en-US" sz="2200" b="0" dirty="0" smtClean="0">
                <a:solidFill>
                  <a:srgbClr val="FF6600"/>
                </a:solidFill>
              </a:rPr>
              <a:t>, SW</a:t>
            </a:r>
            <a:r>
              <a:rPr lang="fi-FI" altLang="en-US" sz="2200" b="0" dirty="0" smtClean="0"/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en-US" sz="2200" b="0" dirty="0" smtClean="0"/>
              <a:t>     </a:t>
            </a:r>
            <a:r>
              <a:rPr lang="fi-FI" altLang="en-US" sz="2200" b="0" dirty="0" err="1" smtClean="0"/>
              <a:t>radiation</a:t>
            </a:r>
            <a:r>
              <a:rPr lang="fi-FI" altLang="en-US" sz="2200" b="0" dirty="0" smtClean="0"/>
              <a:t> (net = </a:t>
            </a:r>
            <a:r>
              <a:rPr lang="fi-FI" altLang="en-US" sz="2200" b="0" dirty="0" err="1" smtClean="0"/>
              <a:t>down</a:t>
            </a:r>
            <a:r>
              <a:rPr lang="fi-FI" altLang="en-US" sz="2200" b="0" dirty="0" smtClean="0"/>
              <a:t> - </a:t>
            </a:r>
            <a:r>
              <a:rPr lang="fi-FI" altLang="en-US" sz="2200" b="0" dirty="0" err="1" smtClean="0"/>
              <a:t>up</a:t>
            </a:r>
            <a:r>
              <a:rPr lang="fi-FI" altLang="en-US" sz="2200" b="0" dirty="0" smtClean="0"/>
              <a:t>)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fi-FI" altLang="en-US" sz="2200" dirty="0" smtClean="0"/>
              <a:t>Energy </a:t>
            </a:r>
            <a:r>
              <a:rPr lang="fi-FI" altLang="en-US" sz="2200" dirty="0" err="1" smtClean="0"/>
              <a:t>sink</a:t>
            </a:r>
            <a:r>
              <a:rPr lang="fi-FI" altLang="en-US" sz="2200" dirty="0" smtClean="0"/>
              <a:t> 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fi-FI" altLang="en-US" sz="2200" b="0" dirty="0" smtClean="0"/>
              <a:t>     </a:t>
            </a:r>
            <a:r>
              <a:rPr lang="fi-FI" altLang="en-US" sz="2200" b="0" dirty="0" err="1" smtClean="0"/>
              <a:t>outgoing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/>
              <a:t>terrestrial</a:t>
            </a:r>
            <a:r>
              <a:rPr lang="fi-FI" altLang="en-US" sz="2200" b="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en-US" sz="2200" b="0" dirty="0"/>
              <a:t>     (</a:t>
            </a:r>
            <a:r>
              <a:rPr lang="fi-FI" altLang="en-US" sz="2200" b="0" dirty="0" err="1">
                <a:solidFill>
                  <a:srgbClr val="0000FF"/>
                </a:solidFill>
              </a:rPr>
              <a:t>longwave</a:t>
            </a:r>
            <a:r>
              <a:rPr lang="fi-FI" altLang="en-US" sz="2200" b="0" dirty="0">
                <a:solidFill>
                  <a:srgbClr val="0000FF"/>
                </a:solidFill>
              </a:rPr>
              <a:t>, LW</a:t>
            </a:r>
            <a:r>
              <a:rPr lang="fi-FI" altLang="en-US" sz="2200" b="0" dirty="0"/>
              <a:t>) </a:t>
            </a:r>
            <a:r>
              <a:rPr lang="fi-FI" altLang="en-US" sz="2200" b="0" dirty="0" err="1"/>
              <a:t>radiation</a:t>
            </a:r>
            <a:endParaRPr lang="fi-FI" altLang="en-US" sz="2200" b="0" dirty="0"/>
          </a:p>
          <a:p>
            <a:pPr marL="0" indent="0">
              <a:buNone/>
            </a:pPr>
            <a:endParaRPr lang="fi-FI" altLang="en-US" sz="2200" dirty="0"/>
          </a:p>
          <a:p>
            <a:pPr marL="0" indent="0">
              <a:buNone/>
            </a:pPr>
            <a:endParaRPr lang="fi-FI" altLang="en-US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fi-FI" altLang="en-US" sz="2200" dirty="0" err="1" smtClean="0">
                <a:solidFill>
                  <a:srgbClr val="0000FF"/>
                </a:solidFill>
              </a:rPr>
              <a:t>Also</a:t>
            </a:r>
            <a:r>
              <a:rPr lang="fi-FI" altLang="en-US" sz="2200" dirty="0" smtClean="0">
                <a:solidFill>
                  <a:srgbClr val="0000FF"/>
                </a:solidFill>
              </a:rPr>
              <a:t> in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shorter</a:t>
            </a:r>
            <a:r>
              <a:rPr lang="fi-FI" altLang="en-US" sz="2200" dirty="0" smtClean="0">
                <a:solidFill>
                  <a:srgbClr val="0000FF"/>
                </a:solidFill>
              </a:rPr>
              <a:t> (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weather</a:t>
            </a:r>
            <a:r>
              <a:rPr lang="fi-FI" altLang="en-US" sz="2200" dirty="0" smtClean="0">
                <a:solidFill>
                  <a:srgbClr val="0000FF"/>
                </a:solidFill>
              </a:rPr>
              <a:t>)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time-scales</a:t>
            </a:r>
            <a:endParaRPr lang="fi-FI" altLang="en-US" sz="2200" dirty="0"/>
          </a:p>
          <a:p>
            <a:pPr>
              <a:spcBef>
                <a:spcPts val="1200"/>
              </a:spcBef>
            </a:pPr>
            <a:r>
              <a:rPr lang="fi-FI" altLang="en-US" sz="2200" b="0" dirty="0" err="1" smtClean="0"/>
              <a:t>e.g</a:t>
            </a:r>
            <a:r>
              <a:rPr lang="fi-FI" altLang="en-US" sz="2200" b="0" dirty="0" smtClean="0"/>
              <a:t>., </a:t>
            </a:r>
            <a:r>
              <a:rPr lang="fi-FI" altLang="en-US" sz="2200" b="0" dirty="0" err="1" smtClean="0"/>
              <a:t>the</a:t>
            </a:r>
            <a:r>
              <a:rPr lang="fi-FI" altLang="en-US" sz="2200" b="0" dirty="0" smtClean="0"/>
              <a:t> </a:t>
            </a:r>
            <a:r>
              <a:rPr lang="fi-FI" altLang="en-US" sz="2200" dirty="0" err="1" smtClean="0">
                <a:solidFill>
                  <a:srgbClr val="C00000"/>
                </a:solidFill>
              </a:rPr>
              <a:t>diurnal</a:t>
            </a:r>
            <a:r>
              <a:rPr lang="fi-FI" altLang="en-US" sz="2200" dirty="0" smtClean="0">
                <a:solidFill>
                  <a:srgbClr val="C00000"/>
                </a:solidFill>
              </a:rPr>
              <a:t> </a:t>
            </a:r>
            <a:r>
              <a:rPr lang="fi-FI" altLang="en-US" sz="2200" dirty="0" err="1" smtClean="0">
                <a:solidFill>
                  <a:srgbClr val="C00000"/>
                </a:solidFill>
              </a:rPr>
              <a:t>cycle</a:t>
            </a:r>
            <a:r>
              <a:rPr lang="fi-FI" altLang="en-US" sz="2200" dirty="0" smtClean="0">
                <a:solidFill>
                  <a:srgbClr val="C00000"/>
                </a:solidFill>
              </a:rPr>
              <a:t> </a:t>
            </a:r>
            <a:r>
              <a:rPr lang="fi-FI" altLang="en-US" sz="2200" b="0" dirty="0" smtClean="0"/>
              <a:t>is </a:t>
            </a:r>
            <a:r>
              <a:rPr lang="fi-FI" altLang="en-US" sz="2200" b="0" dirty="0" err="1" smtClean="0"/>
              <a:t>driven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by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solar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radiation</a:t>
            </a:r>
            <a:r>
              <a:rPr lang="fi-FI" altLang="en-US" sz="2200" b="0" dirty="0" smtClean="0"/>
              <a:t> at </a:t>
            </a:r>
            <a:r>
              <a:rPr lang="fi-FI" altLang="en-US" sz="2200" b="0" dirty="0" err="1" smtClean="0"/>
              <a:t>the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surface</a:t>
            </a:r>
            <a:endParaRPr lang="fi-FI" altLang="en-US" sz="2200" b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357812" y="1412875"/>
            <a:ext cx="3817938" cy="3386138"/>
            <a:chOff x="5165725" y="1412875"/>
            <a:chExt cx="3817938" cy="3386138"/>
          </a:xfrm>
        </p:grpSpPr>
        <p:pic>
          <p:nvPicPr>
            <p:cNvPr id="75780" name="Picture 4" descr="bluemarb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313" y="3141663"/>
              <a:ext cx="16573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862" name="Freeform 86"/>
            <p:cNvSpPr>
              <a:spLocks/>
            </p:cNvSpPr>
            <p:nvPr/>
          </p:nvSpPr>
          <p:spPr bwMode="auto">
            <a:xfrm>
              <a:off x="8118476" y="2276475"/>
              <a:ext cx="403225" cy="863600"/>
            </a:xfrm>
            <a:custGeom>
              <a:avLst/>
              <a:gdLst>
                <a:gd name="T0" fmla="*/ 265 w 529"/>
                <a:gd name="T1" fmla="*/ 1361 h 1361"/>
                <a:gd name="T2" fmla="*/ 265 w 529"/>
                <a:gd name="T3" fmla="*/ 1225 h 1361"/>
                <a:gd name="T4" fmla="*/ 38 w 529"/>
                <a:gd name="T5" fmla="*/ 1043 h 1361"/>
                <a:gd name="T6" fmla="*/ 491 w 529"/>
                <a:gd name="T7" fmla="*/ 771 h 1361"/>
                <a:gd name="T8" fmla="*/ 38 w 529"/>
                <a:gd name="T9" fmla="*/ 499 h 1361"/>
                <a:gd name="T10" fmla="*/ 491 w 529"/>
                <a:gd name="T11" fmla="*/ 272 h 1361"/>
                <a:gd name="T12" fmla="*/ 265 w 529"/>
                <a:gd name="T13" fmla="*/ 136 h 1361"/>
                <a:gd name="T14" fmla="*/ 265 w 529"/>
                <a:gd name="T15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" h="1361">
                  <a:moveTo>
                    <a:pt x="265" y="1361"/>
                  </a:moveTo>
                  <a:cubicBezTo>
                    <a:pt x="284" y="1319"/>
                    <a:pt x="303" y="1278"/>
                    <a:pt x="265" y="1225"/>
                  </a:cubicBezTo>
                  <a:cubicBezTo>
                    <a:pt x="227" y="1172"/>
                    <a:pt x="0" y="1119"/>
                    <a:pt x="38" y="1043"/>
                  </a:cubicBezTo>
                  <a:cubicBezTo>
                    <a:pt x="76" y="967"/>
                    <a:pt x="491" y="862"/>
                    <a:pt x="491" y="771"/>
                  </a:cubicBezTo>
                  <a:cubicBezTo>
                    <a:pt x="491" y="680"/>
                    <a:pt x="38" y="582"/>
                    <a:pt x="38" y="499"/>
                  </a:cubicBezTo>
                  <a:cubicBezTo>
                    <a:pt x="38" y="416"/>
                    <a:pt x="453" y="332"/>
                    <a:pt x="491" y="272"/>
                  </a:cubicBezTo>
                  <a:cubicBezTo>
                    <a:pt x="529" y="212"/>
                    <a:pt x="303" y="181"/>
                    <a:pt x="265" y="136"/>
                  </a:cubicBezTo>
                  <a:cubicBezTo>
                    <a:pt x="227" y="91"/>
                    <a:pt x="246" y="45"/>
                    <a:pt x="265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9" name="Line 93"/>
            <p:cNvSpPr>
              <a:spLocks noChangeShapeType="1"/>
            </p:cNvSpPr>
            <p:nvPr/>
          </p:nvSpPr>
          <p:spPr bwMode="auto">
            <a:xfrm flipV="1">
              <a:off x="8305800" y="2159001"/>
              <a:ext cx="0" cy="1428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1" name="Freeform 95"/>
            <p:cNvSpPr>
              <a:spLocks/>
            </p:cNvSpPr>
            <p:nvPr/>
          </p:nvSpPr>
          <p:spPr bwMode="auto">
            <a:xfrm rot="20634173">
              <a:off x="7397750" y="2708276"/>
              <a:ext cx="323850" cy="690563"/>
            </a:xfrm>
            <a:custGeom>
              <a:avLst/>
              <a:gdLst>
                <a:gd name="T0" fmla="*/ 265 w 529"/>
                <a:gd name="T1" fmla="*/ 1361 h 1361"/>
                <a:gd name="T2" fmla="*/ 265 w 529"/>
                <a:gd name="T3" fmla="*/ 1225 h 1361"/>
                <a:gd name="T4" fmla="*/ 38 w 529"/>
                <a:gd name="T5" fmla="*/ 1043 h 1361"/>
                <a:gd name="T6" fmla="*/ 491 w 529"/>
                <a:gd name="T7" fmla="*/ 771 h 1361"/>
                <a:gd name="T8" fmla="*/ 38 w 529"/>
                <a:gd name="T9" fmla="*/ 499 h 1361"/>
                <a:gd name="T10" fmla="*/ 491 w 529"/>
                <a:gd name="T11" fmla="*/ 272 h 1361"/>
                <a:gd name="T12" fmla="*/ 265 w 529"/>
                <a:gd name="T13" fmla="*/ 136 h 1361"/>
                <a:gd name="T14" fmla="*/ 265 w 529"/>
                <a:gd name="T15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" h="1361">
                  <a:moveTo>
                    <a:pt x="265" y="1361"/>
                  </a:moveTo>
                  <a:cubicBezTo>
                    <a:pt x="284" y="1319"/>
                    <a:pt x="303" y="1278"/>
                    <a:pt x="265" y="1225"/>
                  </a:cubicBezTo>
                  <a:cubicBezTo>
                    <a:pt x="227" y="1172"/>
                    <a:pt x="0" y="1119"/>
                    <a:pt x="38" y="1043"/>
                  </a:cubicBezTo>
                  <a:cubicBezTo>
                    <a:pt x="76" y="967"/>
                    <a:pt x="491" y="862"/>
                    <a:pt x="491" y="771"/>
                  </a:cubicBezTo>
                  <a:cubicBezTo>
                    <a:pt x="491" y="680"/>
                    <a:pt x="38" y="582"/>
                    <a:pt x="38" y="499"/>
                  </a:cubicBezTo>
                  <a:cubicBezTo>
                    <a:pt x="38" y="416"/>
                    <a:pt x="453" y="332"/>
                    <a:pt x="491" y="272"/>
                  </a:cubicBezTo>
                  <a:cubicBezTo>
                    <a:pt x="529" y="212"/>
                    <a:pt x="303" y="181"/>
                    <a:pt x="265" y="136"/>
                  </a:cubicBezTo>
                  <a:cubicBezTo>
                    <a:pt x="227" y="91"/>
                    <a:pt x="246" y="45"/>
                    <a:pt x="265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2" name="Line 96"/>
            <p:cNvSpPr>
              <a:spLocks noChangeShapeType="1"/>
            </p:cNvSpPr>
            <p:nvPr/>
          </p:nvSpPr>
          <p:spPr bwMode="auto">
            <a:xfrm rot="20100000" flipV="1">
              <a:off x="7431088" y="2590801"/>
              <a:ext cx="0" cy="1428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3" name="Line 97"/>
            <p:cNvSpPr>
              <a:spLocks noChangeShapeType="1"/>
            </p:cNvSpPr>
            <p:nvPr/>
          </p:nvSpPr>
          <p:spPr bwMode="auto">
            <a:xfrm rot="7800000" flipV="1">
              <a:off x="7456488" y="3454401"/>
              <a:ext cx="0" cy="1428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874" name="Picture 98" descr="sun-wlight_2003-11-03_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1412875"/>
              <a:ext cx="16573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875" name="Freeform 99"/>
            <p:cNvSpPr>
              <a:spLocks/>
            </p:cNvSpPr>
            <p:nvPr/>
          </p:nvSpPr>
          <p:spPr bwMode="auto">
            <a:xfrm rot="18417234">
              <a:off x="6646070" y="2524920"/>
              <a:ext cx="579437" cy="1235075"/>
            </a:xfrm>
            <a:custGeom>
              <a:avLst/>
              <a:gdLst>
                <a:gd name="T0" fmla="*/ 265 w 529"/>
                <a:gd name="T1" fmla="*/ 1361 h 1361"/>
                <a:gd name="T2" fmla="*/ 265 w 529"/>
                <a:gd name="T3" fmla="*/ 1225 h 1361"/>
                <a:gd name="T4" fmla="*/ 38 w 529"/>
                <a:gd name="T5" fmla="*/ 1043 h 1361"/>
                <a:gd name="T6" fmla="*/ 491 w 529"/>
                <a:gd name="T7" fmla="*/ 771 h 1361"/>
                <a:gd name="T8" fmla="*/ 38 w 529"/>
                <a:gd name="T9" fmla="*/ 499 h 1361"/>
                <a:gd name="T10" fmla="*/ 491 w 529"/>
                <a:gd name="T11" fmla="*/ 272 h 1361"/>
                <a:gd name="T12" fmla="*/ 265 w 529"/>
                <a:gd name="T13" fmla="*/ 136 h 1361"/>
                <a:gd name="T14" fmla="*/ 265 w 529"/>
                <a:gd name="T15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" h="1361">
                  <a:moveTo>
                    <a:pt x="265" y="1361"/>
                  </a:moveTo>
                  <a:cubicBezTo>
                    <a:pt x="284" y="1319"/>
                    <a:pt x="303" y="1278"/>
                    <a:pt x="265" y="1225"/>
                  </a:cubicBezTo>
                  <a:cubicBezTo>
                    <a:pt x="227" y="1172"/>
                    <a:pt x="0" y="1119"/>
                    <a:pt x="38" y="1043"/>
                  </a:cubicBezTo>
                  <a:cubicBezTo>
                    <a:pt x="76" y="967"/>
                    <a:pt x="491" y="862"/>
                    <a:pt x="491" y="771"/>
                  </a:cubicBezTo>
                  <a:cubicBezTo>
                    <a:pt x="491" y="680"/>
                    <a:pt x="38" y="582"/>
                    <a:pt x="38" y="499"/>
                  </a:cubicBezTo>
                  <a:cubicBezTo>
                    <a:pt x="38" y="416"/>
                    <a:pt x="453" y="332"/>
                    <a:pt x="491" y="272"/>
                  </a:cubicBezTo>
                  <a:cubicBezTo>
                    <a:pt x="529" y="212"/>
                    <a:pt x="303" y="181"/>
                    <a:pt x="265" y="136"/>
                  </a:cubicBezTo>
                  <a:cubicBezTo>
                    <a:pt x="227" y="91"/>
                    <a:pt x="246" y="45"/>
                    <a:pt x="265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5876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8796448"/>
                </p:ext>
              </p:extLst>
            </p:nvPr>
          </p:nvGraphicFramePr>
          <p:xfrm>
            <a:off x="6389689" y="3357563"/>
            <a:ext cx="72072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" name="Equation" r:id="rId6" imgW="266400" imgH="253800" progId="Equation.3">
                    <p:embed/>
                  </p:oleObj>
                </mc:Choice>
                <mc:Fallback>
                  <p:oleObj name="Equation" r:id="rId6" imgW="266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9689" y="3357563"/>
                          <a:ext cx="720725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77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852349"/>
                </p:ext>
              </p:extLst>
            </p:nvPr>
          </p:nvGraphicFramePr>
          <p:xfrm>
            <a:off x="7037389" y="1916113"/>
            <a:ext cx="72072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" name="Equation" r:id="rId8" imgW="266400" imgH="253800" progId="Equation.3">
                    <p:embed/>
                  </p:oleObj>
                </mc:Choice>
                <mc:Fallback>
                  <p:oleObj name="Equation" r:id="rId8" imgW="266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7389" y="1916113"/>
                          <a:ext cx="720725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878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884188"/>
                </p:ext>
              </p:extLst>
            </p:nvPr>
          </p:nvGraphicFramePr>
          <p:xfrm>
            <a:off x="8118475" y="1484313"/>
            <a:ext cx="7556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" name="Equation" r:id="rId10" imgW="279360" imgH="253800" progId="Equation.3">
                    <p:embed/>
                  </p:oleObj>
                </mc:Choice>
                <mc:Fallback>
                  <p:oleObj name="Equation" r:id="rId10" imgW="2793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8475" y="1484313"/>
                          <a:ext cx="7556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2880"/>
            <a:ext cx="8909050" cy="560832"/>
          </a:xfrm>
        </p:spPr>
        <p:txBody>
          <a:bodyPr/>
          <a:lstStyle/>
          <a:p>
            <a:r>
              <a:rPr lang="fi-FI" sz="3600" b="1" err="1" smtClean="0">
                <a:solidFill>
                  <a:srgbClr val="C00000"/>
                </a:solidFill>
              </a:rPr>
              <a:t>Example</a:t>
            </a:r>
            <a:r>
              <a:rPr lang="fi-FI" sz="3600" b="1" smtClean="0">
                <a:solidFill>
                  <a:srgbClr val="C00000"/>
                </a:solidFill>
              </a:rPr>
              <a:t>: </a:t>
            </a:r>
            <a:r>
              <a:rPr lang="fi-FI" sz="3600" b="1" err="1" smtClean="0">
                <a:solidFill>
                  <a:srgbClr val="C00000"/>
                </a:solidFill>
              </a:rPr>
              <a:t>McICA’s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random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errors</a:t>
            </a:r>
            <a:endParaRPr lang="en-US" sz="3600" b="1">
              <a:solidFill>
                <a:srgbClr val="C00000"/>
              </a:solidFill>
            </a:endParaRPr>
          </a:p>
        </p:txBody>
      </p:sp>
      <p:pic>
        <p:nvPicPr>
          <p:cNvPr id="6" name="Content Placeholder 5" descr="std-hr-sem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b="9009"/>
          <a:stretch/>
        </p:blipFill>
        <p:spPr bwMode="auto">
          <a:xfrm>
            <a:off x="6223379" y="2295454"/>
            <a:ext cx="3490199" cy="27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000" y="1044000"/>
            <a:ext cx="5766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smtClean="0">
                <a:solidFill>
                  <a:srgbClr val="0000FF"/>
                </a:solidFill>
              </a:rPr>
              <a:t>Monte Carlo </a:t>
            </a:r>
            <a:r>
              <a:rPr lang="fi-FI" sz="2000" err="1" smtClean="0">
                <a:solidFill>
                  <a:srgbClr val="0000FF"/>
                </a:solidFill>
              </a:rPr>
              <a:t>Independent</a:t>
            </a:r>
            <a:r>
              <a:rPr lang="fi-FI" sz="2000" smtClean="0">
                <a:solidFill>
                  <a:srgbClr val="0000FF"/>
                </a:solidFill>
              </a:rPr>
              <a:t> </a:t>
            </a:r>
            <a:r>
              <a:rPr lang="fi-FI" sz="2000" err="1">
                <a:solidFill>
                  <a:srgbClr val="0000FF"/>
                </a:solidFill>
              </a:rPr>
              <a:t>C</a:t>
            </a:r>
            <a:r>
              <a:rPr lang="fi-FI" sz="2000" err="1" smtClean="0">
                <a:solidFill>
                  <a:srgbClr val="0000FF"/>
                </a:solidFill>
              </a:rPr>
              <a:t>olumn</a:t>
            </a:r>
            <a:r>
              <a:rPr lang="fi-FI" sz="2000" smtClean="0">
                <a:solidFill>
                  <a:srgbClr val="0000FF"/>
                </a:solidFill>
              </a:rPr>
              <a:t> </a:t>
            </a:r>
            <a:r>
              <a:rPr lang="fi-FI" sz="2000" err="1" smtClean="0">
                <a:solidFill>
                  <a:srgbClr val="0000FF"/>
                </a:solidFill>
              </a:rPr>
              <a:t>Approximation</a:t>
            </a:r>
            <a:endParaRPr lang="fi-FI" sz="2000" smtClean="0">
              <a:solidFill>
                <a:srgbClr val="0000FF"/>
              </a:solidFill>
            </a:endParaRPr>
          </a:p>
          <a:p>
            <a:r>
              <a:rPr lang="fi-FI" sz="2000" smtClean="0">
                <a:solidFill>
                  <a:srgbClr val="0000FF"/>
                </a:solidFill>
              </a:rPr>
              <a:t>features random errors in radiative fluxes and</a:t>
            </a:r>
          </a:p>
          <a:p>
            <a:r>
              <a:rPr lang="fi-FI" sz="2000" smtClean="0">
                <a:solidFill>
                  <a:srgbClr val="0000FF"/>
                </a:solidFill>
              </a:rPr>
              <a:t>heating rates</a:t>
            </a:r>
            <a:r>
              <a:rPr lang="fi-FI" sz="2000" smtClean="0"/>
              <a:t>, which depend on the details of</a:t>
            </a:r>
          </a:p>
          <a:p>
            <a:r>
              <a:rPr lang="fi-FI" sz="2000" smtClean="0"/>
              <a:t>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000" y="1548000"/>
            <a:ext cx="3233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smtClean="0"/>
              <a:t>RMS </a:t>
            </a:r>
            <a:r>
              <a:rPr lang="fi-FI" sz="2000" b="1" err="1" smtClean="0"/>
              <a:t>errors</a:t>
            </a:r>
            <a:r>
              <a:rPr lang="fi-FI" sz="2000" b="1" smtClean="0"/>
              <a:t> in </a:t>
            </a:r>
            <a:r>
              <a:rPr lang="fi-FI" sz="2000" b="1" err="1" smtClean="0"/>
              <a:t>radiative</a:t>
            </a:r>
            <a:endParaRPr lang="fi-FI" sz="2000" b="1" smtClean="0"/>
          </a:p>
          <a:p>
            <a:r>
              <a:rPr lang="fi-FI" sz="2000" b="1" err="1"/>
              <a:t>h</a:t>
            </a:r>
            <a:r>
              <a:rPr lang="fi-FI" sz="2000" b="1" err="1" smtClean="0"/>
              <a:t>eating</a:t>
            </a:r>
            <a:r>
              <a:rPr lang="fi-FI" sz="2000" b="1" smtClean="0"/>
              <a:t> </a:t>
            </a:r>
            <a:r>
              <a:rPr lang="fi-FI" sz="2000" b="1" err="1" smtClean="0"/>
              <a:t>rates</a:t>
            </a:r>
            <a:r>
              <a:rPr lang="fi-FI" sz="2000" b="1"/>
              <a:t> </a:t>
            </a:r>
            <a:r>
              <a:rPr lang="fi-FI" sz="2000" b="1" smtClean="0"/>
              <a:t>in ECHAM5</a:t>
            </a:r>
            <a:endParaRPr lang="en-US" sz="2000" b="1"/>
          </a:p>
        </p:txBody>
      </p:sp>
      <p:sp>
        <p:nvSpPr>
          <p:cNvPr id="9" name="TextBox 8"/>
          <p:cNvSpPr txBox="1"/>
          <p:nvPr/>
        </p:nvSpPr>
        <p:spPr>
          <a:xfrm>
            <a:off x="7547213" y="2484000"/>
            <a:ext cx="200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smtClean="0"/>
              <a:t>REF (0.08 K/d)</a:t>
            </a:r>
          </a:p>
          <a:p>
            <a:r>
              <a:rPr lang="fi-FI" b="1" err="1" smtClean="0">
                <a:solidFill>
                  <a:srgbClr val="FF0000"/>
                </a:solidFill>
              </a:rPr>
              <a:t>McICA</a:t>
            </a:r>
            <a:r>
              <a:rPr lang="fi-FI" b="1" smtClean="0">
                <a:solidFill>
                  <a:srgbClr val="FF0000"/>
                </a:solidFill>
              </a:rPr>
              <a:t> (0.40 K/d)</a:t>
            </a:r>
          </a:p>
          <a:p>
            <a:r>
              <a:rPr lang="fi-FI" b="1" smtClean="0">
                <a:solidFill>
                  <a:srgbClr val="0000FF"/>
                </a:solidFill>
              </a:rPr>
              <a:t>1COL (1.16 K/d)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00" y="5688000"/>
            <a:ext cx="9290497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i-FI" sz="2400" b="1" smtClean="0">
                <a:solidFill>
                  <a:srgbClr val="C00000"/>
                </a:solidFill>
              </a:rPr>
              <a:t>How </a:t>
            </a:r>
            <a:r>
              <a:rPr lang="fi-FI" sz="2400" b="1" err="1" smtClean="0">
                <a:solidFill>
                  <a:srgbClr val="C00000"/>
                </a:solidFill>
              </a:rPr>
              <a:t>do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McICA’s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random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errors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influence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climate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simulations</a:t>
            </a:r>
            <a:r>
              <a:rPr lang="fi-FI" sz="2400" b="1" smtClean="0">
                <a:solidFill>
                  <a:srgbClr val="C00000"/>
                </a:solidFill>
              </a:rPr>
              <a:t>? </a:t>
            </a:r>
          </a:p>
          <a:p>
            <a:r>
              <a:rPr lang="fi-FI" sz="2400" err="1" smtClean="0"/>
              <a:t>Compare</a:t>
            </a:r>
            <a:r>
              <a:rPr lang="fi-FI" sz="2400" smtClean="0"/>
              <a:t> </a:t>
            </a:r>
            <a:r>
              <a:rPr lang="fi-FI" sz="2400" err="1" smtClean="0"/>
              <a:t>the</a:t>
            </a:r>
            <a:r>
              <a:rPr lang="fi-FI" sz="2400" smtClean="0"/>
              <a:t> </a:t>
            </a:r>
            <a:r>
              <a:rPr lang="fi-FI" sz="2400" err="1" smtClean="0"/>
              <a:t>other</a:t>
            </a:r>
            <a:r>
              <a:rPr lang="fi-FI" sz="2400" smtClean="0"/>
              <a:t> </a:t>
            </a:r>
            <a:r>
              <a:rPr lang="fi-FI" sz="2400" err="1" smtClean="0"/>
              <a:t>two</a:t>
            </a:r>
            <a:r>
              <a:rPr lang="fi-FI" sz="2400" smtClean="0"/>
              <a:t> </a:t>
            </a:r>
            <a:r>
              <a:rPr lang="fi-FI" sz="2400" err="1" smtClean="0"/>
              <a:t>versions</a:t>
            </a:r>
            <a:r>
              <a:rPr lang="fi-FI" sz="2400" smtClean="0"/>
              <a:t> (</a:t>
            </a:r>
            <a:r>
              <a:rPr lang="fi-FI" sz="2400" err="1" smtClean="0"/>
              <a:t>McICA</a:t>
            </a:r>
            <a:r>
              <a:rPr lang="fi-FI" sz="2400" smtClean="0"/>
              <a:t>, 1COL) </a:t>
            </a:r>
            <a:r>
              <a:rPr lang="fi-FI" sz="2400" err="1" smtClean="0"/>
              <a:t>with</a:t>
            </a:r>
            <a:r>
              <a:rPr lang="fi-FI" sz="2400" smtClean="0"/>
              <a:t> REF.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 bwMode="auto">
          <a:xfrm>
            <a:off x="6769290" y="2412000"/>
            <a:ext cx="245659" cy="25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000" y="49680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smtClean="0">
                <a:solidFill>
                  <a:srgbClr val="0000FF"/>
                </a:solidFill>
              </a:rPr>
              <a:t>K d</a:t>
            </a:r>
            <a:r>
              <a:rPr lang="fi-FI" b="1" baseline="30000" smtClean="0">
                <a:solidFill>
                  <a:srgbClr val="0000FF"/>
                </a:solidFill>
              </a:rPr>
              <a:t>-1</a:t>
            </a:r>
            <a:endParaRPr lang="en-US" b="1" baseline="3000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16000" y="34920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smtClean="0">
                <a:solidFill>
                  <a:srgbClr val="0000FF"/>
                </a:solidFill>
              </a:rPr>
              <a:t>1000 </a:t>
            </a:r>
            <a:r>
              <a:rPr lang="fi-FI" b="1" smtClean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endParaRPr lang="en-US" b="1" baseline="3000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00" y="2664000"/>
            <a:ext cx="55322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None/>
            </a:pPr>
            <a:r>
              <a:rPr lang="fi-FI" altLang="en-US" sz="2000"/>
              <a:t>1) </a:t>
            </a:r>
            <a:r>
              <a:rPr lang="fi-FI" altLang="en-US" sz="2000" b="1"/>
              <a:t>REF</a:t>
            </a:r>
            <a:r>
              <a:rPr lang="fi-FI" altLang="en-US" sz="2000"/>
              <a:t> = </a:t>
            </a:r>
            <a:r>
              <a:rPr lang="fi-FI" altLang="en-US" sz="2000" err="1"/>
              <a:t>reference-McICA</a:t>
            </a:r>
            <a:r>
              <a:rPr lang="fi-FI" altLang="en-US" sz="2000"/>
              <a:t>  </a:t>
            </a:r>
          </a:p>
          <a:p>
            <a:pPr marL="457200" indent="-457200"/>
            <a:r>
              <a:rPr lang="fi-FI" altLang="en-US" sz="2000"/>
              <a:t>                (</a:t>
            </a:r>
            <a:r>
              <a:rPr lang="fi-FI" altLang="en-US" sz="2000" err="1"/>
              <a:t>small</a:t>
            </a:r>
            <a:r>
              <a:rPr lang="fi-FI" altLang="en-US" sz="2000"/>
              <a:t> </a:t>
            </a:r>
            <a:r>
              <a:rPr lang="fi-FI" altLang="en-US" sz="2000" err="1"/>
              <a:t>random</a:t>
            </a:r>
            <a:r>
              <a:rPr lang="fi-FI" altLang="en-US" sz="2000"/>
              <a:t> </a:t>
            </a:r>
            <a:r>
              <a:rPr lang="fi-FI" altLang="en-US" sz="2000" err="1"/>
              <a:t>errors</a:t>
            </a:r>
            <a:r>
              <a:rPr lang="fi-FI" altLang="en-US" sz="2000"/>
              <a:t>, </a:t>
            </a:r>
            <a:r>
              <a:rPr lang="fi-FI" altLang="en-US" sz="2000" err="1"/>
              <a:t>very</a:t>
            </a:r>
            <a:r>
              <a:rPr lang="fi-FI" altLang="en-US" sz="2000"/>
              <a:t> </a:t>
            </a:r>
            <a:r>
              <a:rPr lang="fi-FI" altLang="en-US" sz="2000" err="1"/>
              <a:t>slow</a:t>
            </a:r>
            <a:r>
              <a:rPr lang="fi-FI" altLang="en-US" sz="2000"/>
              <a:t>)</a:t>
            </a:r>
          </a:p>
          <a:p>
            <a:pPr marL="457200" indent="-457200">
              <a:buFontTx/>
              <a:buNone/>
            </a:pPr>
            <a:endParaRPr lang="fi-FI" altLang="en-US" sz="2000">
              <a:solidFill>
                <a:schemeClr val="accent2"/>
              </a:solidFill>
            </a:endParaRPr>
          </a:p>
          <a:p>
            <a:pPr marL="457200" indent="-457200"/>
            <a:r>
              <a:rPr lang="fi-FI" altLang="en-US" sz="2000" b="1">
                <a:solidFill>
                  <a:srgbClr val="FF0000"/>
                </a:solidFill>
              </a:rPr>
              <a:t>2) </a:t>
            </a:r>
            <a:r>
              <a:rPr lang="fi-FI" altLang="en-US" sz="2000" b="1" err="1">
                <a:solidFill>
                  <a:srgbClr val="FF0000"/>
                </a:solidFill>
              </a:rPr>
              <a:t>McICA</a:t>
            </a:r>
            <a:r>
              <a:rPr lang="fi-FI" altLang="en-US" sz="2000" b="1">
                <a:solidFill>
                  <a:srgbClr val="FF0000"/>
                </a:solidFill>
              </a:rPr>
              <a:t> </a:t>
            </a:r>
            <a:r>
              <a:rPr lang="fi-FI" altLang="en-US" sz="2000"/>
              <a:t>= a </a:t>
            </a:r>
            <a:r>
              <a:rPr lang="fi-FI" altLang="en-US" sz="2000" err="1"/>
              <a:t>reasonable</a:t>
            </a:r>
            <a:r>
              <a:rPr lang="fi-FI" altLang="en-US" sz="2000"/>
              <a:t> GCM </a:t>
            </a:r>
            <a:r>
              <a:rPr lang="fi-FI" altLang="en-US" sz="2000" err="1"/>
              <a:t>implementation</a:t>
            </a:r>
            <a:endParaRPr lang="fi-FI" altLang="en-US" sz="2000"/>
          </a:p>
          <a:p>
            <a:pPr marL="457200" indent="-457200"/>
            <a:r>
              <a:rPr lang="fi-FI" altLang="en-US" sz="2000">
                <a:solidFill>
                  <a:srgbClr val="C00000"/>
                </a:solidFill>
              </a:rPr>
              <a:t>                    </a:t>
            </a:r>
            <a:endParaRPr lang="fi-FI" altLang="en-US" sz="2000">
              <a:solidFill>
                <a:schemeClr val="accent2"/>
              </a:solidFill>
            </a:endParaRPr>
          </a:p>
          <a:p>
            <a:pPr marL="457200" indent="-457200">
              <a:buFontTx/>
              <a:buNone/>
            </a:pPr>
            <a:r>
              <a:rPr lang="fi-FI" altLang="en-US" sz="2000">
                <a:solidFill>
                  <a:srgbClr val="0000FF"/>
                </a:solidFill>
              </a:rPr>
              <a:t>3) </a:t>
            </a:r>
            <a:r>
              <a:rPr lang="fi-FI" altLang="en-US" sz="2000" b="1">
                <a:solidFill>
                  <a:srgbClr val="0000FF"/>
                </a:solidFill>
              </a:rPr>
              <a:t>1COL</a:t>
            </a:r>
            <a:r>
              <a:rPr lang="fi-FI" altLang="en-US" sz="2000"/>
              <a:t> = a </a:t>
            </a:r>
            <a:r>
              <a:rPr lang="fi-FI" altLang="en-US" sz="2000" err="1"/>
              <a:t>less</a:t>
            </a:r>
            <a:r>
              <a:rPr lang="fi-FI" altLang="en-US" sz="2000"/>
              <a:t> </a:t>
            </a:r>
            <a:r>
              <a:rPr lang="fi-FI" altLang="en-US" sz="2000" err="1"/>
              <a:t>reasonable</a:t>
            </a:r>
            <a:r>
              <a:rPr lang="fi-FI" altLang="en-US" sz="2000"/>
              <a:t> </a:t>
            </a:r>
            <a:r>
              <a:rPr lang="fi-FI" altLang="en-US" sz="2000" err="1"/>
              <a:t>implementation</a:t>
            </a:r>
            <a:endParaRPr lang="fi-FI" altLang="en-US" sz="2000"/>
          </a:p>
          <a:p>
            <a:pPr marL="457200" indent="-457200"/>
            <a:r>
              <a:rPr lang="fi-FI" altLang="en-US" sz="2000"/>
              <a:t>		    (</a:t>
            </a:r>
            <a:r>
              <a:rPr lang="en-US" altLang="en-US" sz="2000"/>
              <a:t>~</a:t>
            </a:r>
            <a:r>
              <a:rPr lang="fi-FI" altLang="en-US" sz="2000" err="1"/>
              <a:t>maximizes</a:t>
            </a:r>
            <a:r>
              <a:rPr lang="fi-FI" altLang="en-US" sz="2000"/>
              <a:t> </a:t>
            </a:r>
            <a:r>
              <a:rPr lang="fi-FI" altLang="en-US" sz="2000" err="1"/>
              <a:t>the</a:t>
            </a:r>
            <a:r>
              <a:rPr lang="fi-FI" altLang="en-US" sz="2000"/>
              <a:t> </a:t>
            </a:r>
            <a:r>
              <a:rPr lang="fi-FI" altLang="en-US" sz="2000" err="1"/>
              <a:t>random</a:t>
            </a:r>
            <a:r>
              <a:rPr lang="fi-FI" altLang="en-US" sz="2000"/>
              <a:t> </a:t>
            </a:r>
            <a:r>
              <a:rPr lang="fi-FI" altLang="en-US" sz="2000" err="1"/>
              <a:t>errors</a:t>
            </a:r>
            <a:r>
              <a:rPr lang="fi-FI" altLang="en-US" sz="2000" smtClean="0"/>
              <a:t>)</a:t>
            </a:r>
            <a:endParaRPr lang="fi-FI" altLang="en-US" sz="20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000"/>
            <a:ext cx="8909050" cy="569912"/>
          </a:xfrm>
        </p:spPr>
        <p:txBody>
          <a:bodyPr/>
          <a:lstStyle/>
          <a:p>
            <a:r>
              <a:rPr lang="fi-FI" b="1" err="1" smtClean="0">
                <a:solidFill>
                  <a:srgbClr val="C00000"/>
                </a:solidFill>
              </a:rPr>
              <a:t>Differences</a:t>
            </a:r>
            <a:r>
              <a:rPr lang="fi-FI" b="1" smtClean="0">
                <a:solidFill>
                  <a:srgbClr val="C00000"/>
                </a:solidFill>
              </a:rPr>
              <a:t> in </a:t>
            </a:r>
            <a:r>
              <a:rPr lang="fi-FI" b="1" err="1" smtClean="0">
                <a:solidFill>
                  <a:srgbClr val="C00000"/>
                </a:solidFill>
              </a:rPr>
              <a:t>low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cloud</a:t>
            </a:r>
            <a:r>
              <a:rPr lang="fi-FI" b="1" smtClean="0">
                <a:solidFill>
                  <a:srgbClr val="C00000"/>
                </a:solidFill>
              </a:rPr>
              <a:t> </a:t>
            </a:r>
            <a:r>
              <a:rPr lang="fi-FI" b="1" err="1" smtClean="0">
                <a:solidFill>
                  <a:srgbClr val="C00000"/>
                </a:solidFill>
              </a:rPr>
              <a:t>fraction</a:t>
            </a:r>
            <a:r>
              <a:rPr lang="fi-FI" b="1" smtClean="0">
                <a:solidFill>
                  <a:srgbClr val="C00000"/>
                </a:solidFill>
              </a:rPr>
              <a:t> (%) in ECHAM5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" name="Content Placeholder 5" descr="low_cld-semi1203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19" y="1014391"/>
            <a:ext cx="3958836" cy="54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000" y="1080000"/>
            <a:ext cx="18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err="1" smtClean="0">
                <a:solidFill>
                  <a:srgbClr val="0000FF"/>
                </a:solidFill>
              </a:rPr>
              <a:t>McICA</a:t>
            </a:r>
            <a:r>
              <a:rPr lang="fi-FI" sz="2000" b="1" smtClean="0">
                <a:solidFill>
                  <a:srgbClr val="0000FF"/>
                </a:solidFill>
              </a:rPr>
              <a:t> - REF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00" y="3672000"/>
            <a:ext cx="18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smtClean="0">
                <a:solidFill>
                  <a:srgbClr val="0000FF"/>
                </a:solidFill>
              </a:rPr>
              <a:t>1COL - REF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000" y="1080000"/>
            <a:ext cx="3455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fi-FI" sz="2000" smtClean="0">
                <a:solidFill>
                  <a:srgbClr val="0000FF"/>
                </a:solidFill>
              </a:rPr>
              <a:t>A reduction of </a:t>
            </a:r>
            <a:r>
              <a:rPr lang="fi-FI" sz="2000" err="1" smtClean="0">
                <a:solidFill>
                  <a:srgbClr val="0000FF"/>
                </a:solidFill>
              </a:rPr>
              <a:t>low</a:t>
            </a:r>
            <a:r>
              <a:rPr lang="fi-FI" sz="2000" smtClean="0">
                <a:solidFill>
                  <a:srgbClr val="0000FF"/>
                </a:solidFill>
              </a:rPr>
              <a:t> </a:t>
            </a:r>
            <a:r>
              <a:rPr lang="fi-FI" sz="2000" err="1" smtClean="0">
                <a:solidFill>
                  <a:srgbClr val="0000FF"/>
                </a:solidFill>
              </a:rPr>
              <a:t>cloud</a:t>
            </a:r>
            <a:r>
              <a:rPr lang="fi-FI" sz="2000" smtClean="0">
                <a:solidFill>
                  <a:srgbClr val="0000FF"/>
                </a:solidFill>
              </a:rPr>
              <a:t> fraction, especially in marine stratocumulus areas</a:t>
            </a:r>
            <a:r>
              <a:rPr lang="fi-FI" sz="2000" smtClean="0"/>
              <a:t>. Very slight for the </a:t>
            </a:r>
            <a:r>
              <a:rPr lang="fi-FI" sz="2000" err="1" smtClean="0"/>
              <a:t>ordinary</a:t>
            </a:r>
            <a:r>
              <a:rPr lang="fi-FI" sz="2000"/>
              <a:t> </a:t>
            </a:r>
            <a:r>
              <a:rPr lang="fi-FI" sz="2000" smtClean="0"/>
              <a:t>version of </a:t>
            </a:r>
            <a:r>
              <a:rPr lang="fi-FI" sz="2000" err="1" smtClean="0"/>
              <a:t>McICA</a:t>
            </a:r>
            <a:r>
              <a:rPr lang="fi-FI" sz="2000" smtClean="0"/>
              <a:t>, </a:t>
            </a:r>
            <a:r>
              <a:rPr lang="fi-FI" sz="2000" err="1" smtClean="0"/>
              <a:t>but</a:t>
            </a:r>
            <a:r>
              <a:rPr lang="fi-FI" sz="2000" smtClean="0"/>
              <a:t> </a:t>
            </a:r>
            <a:r>
              <a:rPr lang="fi-FI" sz="2000" smtClean="0">
                <a:solidFill>
                  <a:srgbClr val="0000FF"/>
                </a:solidFill>
              </a:rPr>
              <a:t>more </a:t>
            </a:r>
            <a:r>
              <a:rPr lang="fi-FI" sz="2000" err="1" smtClean="0">
                <a:solidFill>
                  <a:srgbClr val="0000FF"/>
                </a:solidFill>
              </a:rPr>
              <a:t>substantial</a:t>
            </a:r>
            <a:r>
              <a:rPr lang="fi-FI" sz="2000" smtClean="0">
                <a:solidFill>
                  <a:srgbClr val="0000FF"/>
                </a:solidFill>
              </a:rPr>
              <a:t> for </a:t>
            </a:r>
            <a:r>
              <a:rPr lang="fi-FI" sz="2000" err="1" smtClean="0">
                <a:solidFill>
                  <a:srgbClr val="0000FF"/>
                </a:solidFill>
              </a:rPr>
              <a:t>the</a:t>
            </a:r>
            <a:r>
              <a:rPr lang="fi-FI" sz="2000" smtClean="0">
                <a:solidFill>
                  <a:srgbClr val="0000FF"/>
                </a:solidFill>
              </a:rPr>
              <a:t> high-noise version (1 COL)</a:t>
            </a:r>
            <a:r>
              <a:rPr lang="fi-FI" sz="2000" smtClean="0"/>
              <a:t>.</a:t>
            </a:r>
            <a:r>
              <a:rPr lang="fi-FI" sz="2000" smtClean="0">
                <a:solidFill>
                  <a:srgbClr val="0000FF"/>
                </a:solidFill>
              </a:rPr>
              <a:t> 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8000" y="3852000"/>
            <a:ext cx="38731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smtClean="0">
                <a:solidFill>
                  <a:srgbClr val="C00000"/>
                </a:solidFill>
              </a:rPr>
              <a:t>A </a:t>
            </a:r>
            <a:r>
              <a:rPr lang="fi-FI" sz="2000" err="1" smtClean="0">
                <a:solidFill>
                  <a:srgbClr val="C00000"/>
                </a:solidFill>
              </a:rPr>
              <a:t>very</a:t>
            </a:r>
            <a:r>
              <a:rPr lang="fi-FI" sz="2000" smtClean="0">
                <a:solidFill>
                  <a:srgbClr val="C00000"/>
                </a:solidFill>
              </a:rPr>
              <a:t> </a:t>
            </a:r>
            <a:r>
              <a:rPr lang="fi-FI" sz="2000" err="1" smtClean="0">
                <a:solidFill>
                  <a:srgbClr val="C00000"/>
                </a:solidFill>
              </a:rPr>
              <a:t>fast</a:t>
            </a:r>
            <a:r>
              <a:rPr lang="fi-FI" sz="2000" smtClean="0">
                <a:solidFill>
                  <a:srgbClr val="C00000"/>
                </a:solidFill>
              </a:rPr>
              <a:t> (~24-48 h) </a:t>
            </a:r>
            <a:r>
              <a:rPr lang="fi-FI" sz="2000" err="1" smtClean="0">
                <a:solidFill>
                  <a:srgbClr val="C00000"/>
                </a:solidFill>
              </a:rPr>
              <a:t>response</a:t>
            </a:r>
            <a:r>
              <a:rPr lang="fi-FI" sz="2000" smtClean="0">
                <a:solidFill>
                  <a:srgbClr val="C00000"/>
                </a:solidFill>
              </a:rPr>
              <a:t>,</a:t>
            </a:r>
          </a:p>
          <a:p>
            <a:r>
              <a:rPr lang="fi-FI" sz="2000" err="1"/>
              <a:t>r</a:t>
            </a:r>
            <a:r>
              <a:rPr lang="fi-FI" sz="2000" err="1" smtClean="0"/>
              <a:t>elated</a:t>
            </a:r>
            <a:r>
              <a:rPr lang="fi-FI" sz="2000" smtClean="0"/>
              <a:t> to a </a:t>
            </a:r>
            <a:r>
              <a:rPr lang="fi-FI" sz="2000" err="1" smtClean="0"/>
              <a:t>non-linear</a:t>
            </a:r>
            <a:r>
              <a:rPr lang="fi-FI" sz="2000" smtClean="0"/>
              <a:t> </a:t>
            </a:r>
            <a:r>
              <a:rPr lang="fi-FI" sz="2000" err="1" smtClean="0"/>
              <a:t>response</a:t>
            </a:r>
            <a:r>
              <a:rPr lang="fi-FI" sz="2000" smtClean="0"/>
              <a:t> </a:t>
            </a:r>
          </a:p>
          <a:p>
            <a:r>
              <a:rPr lang="fi-FI" sz="2000"/>
              <a:t>o</a:t>
            </a:r>
            <a:r>
              <a:rPr lang="fi-FI" sz="2000" smtClean="0"/>
              <a:t>f </a:t>
            </a:r>
            <a:r>
              <a:rPr lang="fi-FI" sz="2000" err="1" smtClean="0"/>
              <a:t>precipitation</a:t>
            </a:r>
            <a:r>
              <a:rPr lang="fi-FI" sz="2000" smtClean="0"/>
              <a:t> to </a:t>
            </a:r>
            <a:r>
              <a:rPr lang="fi-FI" sz="2000" err="1" smtClean="0"/>
              <a:t>random</a:t>
            </a:r>
            <a:r>
              <a:rPr lang="fi-FI" sz="2000" smtClean="0"/>
              <a:t> </a:t>
            </a:r>
            <a:r>
              <a:rPr lang="fi-FI" sz="2000" err="1" smtClean="0"/>
              <a:t>errors</a:t>
            </a:r>
            <a:endParaRPr lang="fi-FI" sz="2000" smtClean="0"/>
          </a:p>
          <a:p>
            <a:r>
              <a:rPr lang="fi-FI" sz="2000"/>
              <a:t>i</a:t>
            </a:r>
            <a:r>
              <a:rPr lang="fi-FI" sz="2000" smtClean="0"/>
              <a:t>n </a:t>
            </a:r>
            <a:r>
              <a:rPr lang="fi-FI" sz="2000" err="1" smtClean="0"/>
              <a:t>radiative</a:t>
            </a:r>
            <a:r>
              <a:rPr lang="fi-FI" sz="2000" smtClean="0"/>
              <a:t> </a:t>
            </a:r>
            <a:r>
              <a:rPr lang="fi-FI" sz="2000" err="1" smtClean="0"/>
              <a:t>heating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6048000" y="5436000"/>
            <a:ext cx="35211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smtClean="0">
                <a:solidFill>
                  <a:srgbClr val="0000FF"/>
                </a:solidFill>
              </a:rPr>
              <a:t>More </a:t>
            </a:r>
            <a:r>
              <a:rPr lang="fi-FI" sz="2000" err="1" smtClean="0">
                <a:solidFill>
                  <a:srgbClr val="0000FF"/>
                </a:solidFill>
              </a:rPr>
              <a:t>information</a:t>
            </a:r>
            <a:r>
              <a:rPr lang="fi-FI" sz="2000" smtClean="0">
                <a:solidFill>
                  <a:srgbClr val="0000FF"/>
                </a:solidFill>
              </a:rPr>
              <a:t>:</a:t>
            </a:r>
          </a:p>
          <a:p>
            <a:r>
              <a:rPr lang="fi-FI" sz="2000" smtClean="0"/>
              <a:t>Räisänen et al., 2008, </a:t>
            </a:r>
          </a:p>
          <a:p>
            <a:r>
              <a:rPr lang="fi-FI" sz="2000" smtClean="0"/>
              <a:t>QJRMS, 134, 481-495.</a:t>
            </a:r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000"/>
            <a:ext cx="8909050" cy="62411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sz="3600" b="1" err="1" smtClean="0">
                <a:solidFill>
                  <a:srgbClr val="C00000"/>
                </a:solidFill>
              </a:rPr>
              <a:t>Radiative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transfer</a:t>
            </a:r>
            <a:r>
              <a:rPr lang="fi-FI" sz="3600" b="1" smtClean="0">
                <a:solidFill>
                  <a:srgbClr val="C00000"/>
                </a:solidFill>
              </a:rPr>
              <a:t> in </a:t>
            </a:r>
            <a:r>
              <a:rPr lang="fi-FI" sz="3600" b="1" err="1" smtClean="0">
                <a:solidFill>
                  <a:srgbClr val="C00000"/>
                </a:solidFill>
              </a:rPr>
              <a:t>atmospheric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models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br>
              <a:rPr lang="fi-FI" sz="3600" b="1" smtClean="0">
                <a:solidFill>
                  <a:srgbClr val="C00000"/>
                </a:solidFill>
              </a:rPr>
            </a:br>
            <a:r>
              <a:rPr lang="fi-FI" sz="3600" b="1" smtClean="0">
                <a:solidFill>
                  <a:srgbClr val="C00000"/>
                </a:solidFill>
              </a:rPr>
              <a:t>– </a:t>
            </a:r>
            <a:r>
              <a:rPr lang="fi-FI" sz="3600" b="1" err="1" smtClean="0">
                <a:solidFill>
                  <a:srgbClr val="C00000"/>
                </a:solidFill>
              </a:rPr>
              <a:t>why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do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still</a:t>
            </a:r>
            <a:r>
              <a:rPr lang="fi-FI" sz="3600" b="1" smtClean="0">
                <a:solidFill>
                  <a:srgbClr val="C00000"/>
                </a:solidFill>
              </a:rPr>
              <a:t> </a:t>
            </a:r>
            <a:r>
              <a:rPr lang="fi-FI" sz="3600" b="1" err="1" smtClean="0">
                <a:solidFill>
                  <a:srgbClr val="C00000"/>
                </a:solidFill>
              </a:rPr>
              <a:t>have</a:t>
            </a:r>
            <a:r>
              <a:rPr lang="fi-FI" sz="3600" b="1" smtClean="0">
                <a:solidFill>
                  <a:srgbClr val="C00000"/>
                </a:solidFill>
              </a:rPr>
              <a:t> to </a:t>
            </a:r>
            <a:r>
              <a:rPr lang="fi-FI" sz="3600" b="1" err="1" smtClean="0">
                <a:solidFill>
                  <a:srgbClr val="C00000"/>
                </a:solidFill>
              </a:rPr>
              <a:t>work</a:t>
            </a:r>
            <a:r>
              <a:rPr lang="fi-FI" sz="3600" b="1" smtClean="0">
                <a:solidFill>
                  <a:srgbClr val="C00000"/>
                </a:solidFill>
              </a:rPr>
              <a:t> on it?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1D40-4EEA-4FCA-874E-47CA30A21445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2911-63B4-49BF-86C3-75CAF84D7CEB}" type="slidenum">
              <a:rPr lang="fi-FI" altLang="en-US" smtClean="0"/>
              <a:pPr>
                <a:defRPr/>
              </a:pPr>
              <a:t>32</a:t>
            </a:fld>
            <a:endParaRPr lang="fi-FI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3999" y="1440000"/>
            <a:ext cx="878514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smtClean="0">
                <a:solidFill>
                  <a:srgbClr val="0000FF"/>
                </a:solidFill>
              </a:rPr>
              <a:t>Optical </a:t>
            </a:r>
            <a:r>
              <a:rPr lang="fi-FI" sz="2400" b="1" err="1" smtClean="0">
                <a:solidFill>
                  <a:srgbClr val="0000FF"/>
                </a:solidFill>
              </a:rPr>
              <a:t>properties</a:t>
            </a:r>
            <a:r>
              <a:rPr lang="fi-FI" sz="2400" b="1" smtClean="0">
                <a:solidFill>
                  <a:srgbClr val="0000FF"/>
                </a:solidFill>
              </a:rPr>
              <a:t>:</a:t>
            </a:r>
            <a:endParaRPr lang="fi-FI" sz="2400" b="1">
              <a:solidFill>
                <a:srgbClr val="0000FF"/>
              </a:solidFill>
            </a:endParaRPr>
          </a:p>
          <a:p>
            <a:pPr marL="342900" indent="-342900">
              <a:lnSpc>
                <a:spcPts val="3000"/>
              </a:lnSpc>
              <a:spcBef>
                <a:spcPts val="600"/>
              </a:spcBef>
              <a:buFontTx/>
              <a:buChar char="-"/>
            </a:pPr>
            <a:r>
              <a:rPr lang="fi-FI" sz="2200" err="1"/>
              <a:t>g</a:t>
            </a:r>
            <a:r>
              <a:rPr lang="fi-FI" sz="2200" err="1" smtClean="0"/>
              <a:t>ases</a:t>
            </a:r>
            <a:r>
              <a:rPr lang="fi-FI" sz="2200" smtClean="0"/>
              <a:t>, (</a:t>
            </a:r>
            <a:r>
              <a:rPr lang="fi-FI" sz="2200" err="1" smtClean="0"/>
              <a:t>nonspherical</a:t>
            </a:r>
            <a:r>
              <a:rPr lang="fi-FI" sz="2200" smtClean="0"/>
              <a:t>) </a:t>
            </a:r>
            <a:r>
              <a:rPr lang="fi-FI" sz="2200" err="1" smtClean="0"/>
              <a:t>hydrometeors</a:t>
            </a:r>
            <a:r>
              <a:rPr lang="fi-FI" sz="2200" smtClean="0"/>
              <a:t>, </a:t>
            </a:r>
            <a:r>
              <a:rPr lang="fi-FI" sz="2200"/>
              <a:t> </a:t>
            </a:r>
            <a:r>
              <a:rPr lang="fi-FI" sz="2200" err="1" smtClean="0"/>
              <a:t>aerosols</a:t>
            </a:r>
            <a:endParaRPr lang="fi-FI" sz="2200" smtClean="0"/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fi-FI" sz="2200" err="1" smtClean="0"/>
              <a:t>surface</a:t>
            </a:r>
            <a:r>
              <a:rPr lang="fi-FI" sz="2200" smtClean="0"/>
              <a:t> </a:t>
            </a:r>
            <a:r>
              <a:rPr lang="fi-FI" sz="2200" err="1" smtClean="0"/>
              <a:t>radiative</a:t>
            </a:r>
            <a:r>
              <a:rPr lang="fi-FI" sz="2200" smtClean="0"/>
              <a:t> </a:t>
            </a:r>
            <a:r>
              <a:rPr lang="fi-FI" sz="2200" err="1" smtClean="0"/>
              <a:t>properties</a:t>
            </a:r>
            <a:endParaRPr lang="fi-FI" sz="2200" smtClean="0"/>
          </a:p>
        </p:txBody>
      </p:sp>
      <p:sp>
        <p:nvSpPr>
          <p:cNvPr id="7" name="TextBox 6"/>
          <p:cNvSpPr txBox="1"/>
          <p:nvPr/>
        </p:nvSpPr>
        <p:spPr>
          <a:xfrm>
            <a:off x="504000" y="2988000"/>
            <a:ext cx="9046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err="1">
                <a:solidFill>
                  <a:srgbClr val="0000FF"/>
                </a:solidFill>
              </a:rPr>
              <a:t>S</a:t>
            </a:r>
            <a:r>
              <a:rPr lang="fi-FI" sz="2400" b="1" err="1" smtClean="0">
                <a:solidFill>
                  <a:srgbClr val="0000FF"/>
                </a:solidFill>
              </a:rPr>
              <a:t>peed</a:t>
            </a:r>
            <a:r>
              <a:rPr lang="fi-FI" sz="2400" b="1" smtClean="0">
                <a:solidFill>
                  <a:srgbClr val="0000FF"/>
                </a:solidFill>
              </a:rPr>
              <a:t> vs. </a:t>
            </a:r>
            <a:r>
              <a:rPr lang="fi-FI" sz="2400" b="1" err="1" smtClean="0">
                <a:solidFill>
                  <a:srgbClr val="0000FF"/>
                </a:solidFill>
              </a:rPr>
              <a:t>accuracy</a:t>
            </a:r>
            <a:r>
              <a:rPr lang="fi-FI" sz="2400" b="1">
                <a:solidFill>
                  <a:srgbClr val="0000FF"/>
                </a:solidFill>
              </a:rPr>
              <a:t>:</a:t>
            </a:r>
            <a:r>
              <a:rPr lang="fi-FI" sz="2400" b="1" smtClean="0">
                <a:solidFill>
                  <a:srgbClr val="0000FF"/>
                </a:solidFill>
              </a:rPr>
              <a:t> How to </a:t>
            </a:r>
            <a:r>
              <a:rPr lang="fi-FI" sz="2400" b="1" err="1" smtClean="0">
                <a:solidFill>
                  <a:srgbClr val="0000FF"/>
                </a:solidFill>
              </a:rPr>
              <a:t>best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utilize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the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computer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resources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available</a:t>
            </a:r>
            <a:r>
              <a:rPr lang="fi-FI" sz="2400" b="1" smtClean="0">
                <a:solidFill>
                  <a:srgbClr val="0000FF"/>
                </a:solidFill>
              </a:rPr>
              <a:t> for </a:t>
            </a:r>
            <a:r>
              <a:rPr lang="fi-FI" sz="2400" b="1" err="1" smtClean="0">
                <a:solidFill>
                  <a:srgbClr val="0000FF"/>
                </a:solidFill>
              </a:rPr>
              <a:t>radiative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transfer</a:t>
            </a:r>
            <a:r>
              <a:rPr lang="fi-FI" sz="2400" b="1" smtClean="0">
                <a:solidFill>
                  <a:srgbClr val="0000FF"/>
                </a:solidFill>
              </a:rPr>
              <a:t>?</a:t>
            </a:r>
            <a:endParaRPr lang="fi-FI" sz="1200" smtClean="0"/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fi-FI" sz="2200" smtClean="0"/>
              <a:t>- </a:t>
            </a:r>
            <a:r>
              <a:rPr lang="fi-FI" sz="2200" err="1" smtClean="0"/>
              <a:t>accuracy</a:t>
            </a:r>
            <a:r>
              <a:rPr lang="fi-FI" sz="2200" smtClean="0"/>
              <a:t> for </a:t>
            </a:r>
            <a:r>
              <a:rPr lang="fi-FI" sz="2200" err="1" smtClean="0"/>
              <a:t>the</a:t>
            </a:r>
            <a:r>
              <a:rPr lang="fi-FI" sz="2200" smtClean="0"/>
              <a:t> 1D </a:t>
            </a:r>
            <a:r>
              <a:rPr lang="fi-FI" sz="2200" err="1" smtClean="0"/>
              <a:t>world</a:t>
            </a:r>
            <a:r>
              <a:rPr lang="fi-FI" sz="2200" smtClean="0"/>
              <a:t> (</a:t>
            </a:r>
            <a:r>
              <a:rPr lang="fi-FI" sz="2200" err="1" smtClean="0"/>
              <a:t>spectral</a:t>
            </a:r>
            <a:r>
              <a:rPr lang="fi-FI" sz="2200" smtClean="0"/>
              <a:t> </a:t>
            </a:r>
            <a:r>
              <a:rPr lang="fi-FI" sz="2200" err="1" smtClean="0"/>
              <a:t>resolution</a:t>
            </a:r>
            <a:r>
              <a:rPr lang="fi-FI" sz="2200" smtClean="0"/>
              <a:t>, </a:t>
            </a:r>
            <a:r>
              <a:rPr lang="fi-FI" sz="2200" err="1" smtClean="0"/>
              <a:t>multiple</a:t>
            </a:r>
            <a:r>
              <a:rPr lang="fi-FI" sz="2200" smtClean="0"/>
              <a:t> </a:t>
            </a:r>
            <a:r>
              <a:rPr lang="fi-FI" sz="2200" err="1" smtClean="0"/>
              <a:t>scattering</a:t>
            </a:r>
            <a:r>
              <a:rPr lang="fi-FI" sz="2200" smtClean="0"/>
              <a:t>)?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fi-FI" sz="2200" smtClean="0"/>
              <a:t>- </a:t>
            </a:r>
            <a:r>
              <a:rPr lang="fi-FI" sz="2200" err="1" smtClean="0"/>
              <a:t>subgrid-scale</a:t>
            </a:r>
            <a:r>
              <a:rPr lang="fi-FI" sz="2200" smtClean="0"/>
              <a:t> </a:t>
            </a:r>
            <a:r>
              <a:rPr lang="fi-FI" sz="2200" err="1" smtClean="0"/>
              <a:t>cloud</a:t>
            </a:r>
            <a:r>
              <a:rPr lang="fi-FI" sz="2200" smtClean="0"/>
              <a:t> </a:t>
            </a:r>
            <a:r>
              <a:rPr lang="fi-FI" sz="2200" err="1" smtClean="0"/>
              <a:t>effects</a:t>
            </a:r>
            <a:r>
              <a:rPr lang="fi-FI" sz="2200"/>
              <a:t> </a:t>
            </a:r>
            <a:r>
              <a:rPr lang="fi-FI" sz="2200" smtClean="0"/>
              <a:t>+ 3D </a:t>
            </a:r>
            <a:r>
              <a:rPr lang="fi-FI" sz="2200" err="1" smtClean="0"/>
              <a:t>radiative</a:t>
            </a:r>
            <a:r>
              <a:rPr lang="fi-FI" sz="2200" smtClean="0"/>
              <a:t> </a:t>
            </a:r>
            <a:r>
              <a:rPr lang="fi-FI" sz="2200" err="1" smtClean="0"/>
              <a:t>transfer</a:t>
            </a:r>
            <a:r>
              <a:rPr lang="fi-FI" sz="2200"/>
              <a:t>?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fi-FI" sz="2200" smtClean="0"/>
              <a:t>- </a:t>
            </a:r>
            <a:r>
              <a:rPr lang="fi-FI" sz="2200" err="1"/>
              <a:t>s</a:t>
            </a:r>
            <a:r>
              <a:rPr lang="fi-FI" sz="2200" err="1" smtClean="0"/>
              <a:t>patial</a:t>
            </a:r>
            <a:r>
              <a:rPr lang="fi-FI" sz="2200" smtClean="0"/>
              <a:t> and </a:t>
            </a:r>
            <a:r>
              <a:rPr lang="fi-FI" sz="2200" err="1" smtClean="0"/>
              <a:t>temporal</a:t>
            </a:r>
            <a:r>
              <a:rPr lang="fi-FI" sz="2200" smtClean="0"/>
              <a:t> </a:t>
            </a:r>
            <a:r>
              <a:rPr lang="fi-FI" sz="2200" err="1" smtClean="0"/>
              <a:t>resolution</a:t>
            </a:r>
            <a:r>
              <a:rPr lang="fi-FI" sz="2200" smtClean="0"/>
              <a:t> of </a:t>
            </a:r>
            <a:r>
              <a:rPr lang="fi-FI" sz="2200" err="1" smtClean="0"/>
              <a:t>radiation</a:t>
            </a:r>
            <a:r>
              <a:rPr lang="fi-FI" sz="2200" smtClean="0"/>
              <a:t> </a:t>
            </a:r>
            <a:r>
              <a:rPr lang="fi-FI" sz="2200" err="1" smtClean="0"/>
              <a:t>calculations</a:t>
            </a:r>
            <a:r>
              <a:rPr lang="fi-FI" sz="220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950" y="5544000"/>
            <a:ext cx="9046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i-FI" sz="2400" b="1" smtClean="0">
                <a:solidFill>
                  <a:srgbClr val="C00000"/>
                </a:solidFill>
              </a:rPr>
              <a:t>A </a:t>
            </a:r>
            <a:r>
              <a:rPr lang="fi-FI" sz="2400" b="1" err="1" smtClean="0">
                <a:solidFill>
                  <a:srgbClr val="C00000"/>
                </a:solidFill>
              </a:rPr>
              <a:t>need</a:t>
            </a:r>
            <a:r>
              <a:rPr lang="fi-FI" sz="2400" b="1" smtClean="0">
                <a:solidFill>
                  <a:srgbClr val="C00000"/>
                </a:solidFill>
              </a:rPr>
              <a:t> for </a:t>
            </a:r>
            <a:r>
              <a:rPr lang="fi-FI" sz="2400" b="1" err="1" smtClean="0">
                <a:solidFill>
                  <a:srgbClr val="C00000"/>
                </a:solidFill>
              </a:rPr>
              <a:t>more</a:t>
            </a:r>
            <a:r>
              <a:rPr lang="fi-FI" sz="2400" b="1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systematic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testing</a:t>
            </a:r>
            <a:r>
              <a:rPr lang="fi-FI" sz="2400" b="1" smtClean="0">
                <a:solidFill>
                  <a:srgbClr val="C00000"/>
                </a:solidFill>
              </a:rPr>
              <a:t> of </a:t>
            </a:r>
            <a:r>
              <a:rPr lang="fi-FI" sz="2400" b="1" err="1" smtClean="0">
                <a:solidFill>
                  <a:srgbClr val="C00000"/>
                </a:solidFill>
              </a:rPr>
              <a:t>how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the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various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approximations</a:t>
            </a:r>
            <a:r>
              <a:rPr lang="fi-FI" sz="2400" b="1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influence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climate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model</a:t>
            </a:r>
            <a:r>
              <a:rPr lang="fi-FI" sz="2400" b="1" smtClean="0">
                <a:solidFill>
                  <a:srgbClr val="C00000"/>
                </a:solidFill>
              </a:rPr>
              <a:t> </a:t>
            </a:r>
            <a:r>
              <a:rPr lang="fi-FI" sz="2400" b="1" err="1" smtClean="0">
                <a:solidFill>
                  <a:srgbClr val="C00000"/>
                </a:solidFill>
              </a:rPr>
              <a:t>or</a:t>
            </a:r>
            <a:r>
              <a:rPr lang="fi-FI" sz="2400" b="1" smtClean="0">
                <a:solidFill>
                  <a:srgbClr val="C00000"/>
                </a:solidFill>
              </a:rPr>
              <a:t> NWP </a:t>
            </a:r>
            <a:r>
              <a:rPr lang="fi-FI" sz="2400" b="1" err="1" smtClean="0">
                <a:solidFill>
                  <a:srgbClr val="C00000"/>
                </a:solidFill>
              </a:rPr>
              <a:t>simulations</a:t>
            </a:r>
            <a:endParaRPr lang="en-US" sz="2400" b="1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0000"/>
            <a:ext cx="8909050" cy="532263"/>
          </a:xfrm>
        </p:spPr>
        <p:txBody>
          <a:bodyPr/>
          <a:lstStyle/>
          <a:p>
            <a:r>
              <a:rPr lang="fi-FI" sz="3600" b="1" smtClean="0">
                <a:solidFill>
                  <a:srgbClr val="C00000"/>
                </a:solidFill>
              </a:rPr>
              <a:t>Kiitoksia mielenkiinnosta!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1D40-4EEA-4FCA-874E-47CA30A21445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2911-63B4-49BF-86C3-75CAF84D7CEB}" type="slidenum">
              <a:rPr lang="fi-FI" altLang="en-US" smtClean="0"/>
              <a:pPr>
                <a:defRPr/>
              </a:pPr>
              <a:t>33</a:t>
            </a:fld>
            <a:endParaRPr lang="fi-FI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>
          <a:xfrm>
            <a:off x="90000" y="792001"/>
            <a:ext cx="9720000" cy="5822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EXTRA SLIDES …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1D40-4EEA-4FCA-874E-47CA30A21445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2911-63B4-49BF-86C3-75CAF84D7CEB}" type="slidenum">
              <a:rPr lang="fi-FI" altLang="en-US" smtClean="0"/>
              <a:pPr>
                <a:defRPr/>
              </a:pPr>
              <a:t>34</a:t>
            </a:fld>
            <a:endParaRPr lang="fi-FI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835025" y="1"/>
            <a:ext cx="8229600" cy="620713"/>
          </a:xfrm>
        </p:spPr>
        <p:txBody>
          <a:bodyPr/>
          <a:lstStyle/>
          <a:p>
            <a:r>
              <a:rPr lang="fi-FI" altLang="fi-FI" sz="3600" b="1" err="1">
                <a:solidFill>
                  <a:srgbClr val="C00000"/>
                </a:solidFill>
              </a:rPr>
              <a:t>Radiative</a:t>
            </a:r>
            <a:r>
              <a:rPr lang="fi-FI" altLang="fi-FI" sz="3600" b="1">
                <a:solidFill>
                  <a:srgbClr val="C00000"/>
                </a:solidFill>
              </a:rPr>
              <a:t> </a:t>
            </a:r>
            <a:r>
              <a:rPr lang="fi-FI" altLang="fi-FI" sz="3600" b="1" err="1">
                <a:solidFill>
                  <a:srgbClr val="C00000"/>
                </a:solidFill>
              </a:rPr>
              <a:t>transfer</a:t>
            </a:r>
            <a:r>
              <a:rPr lang="fi-FI" altLang="fi-FI" sz="3600" b="1">
                <a:solidFill>
                  <a:srgbClr val="C00000"/>
                </a:solidFill>
              </a:rPr>
              <a:t> </a:t>
            </a:r>
            <a:r>
              <a:rPr lang="fi-FI" altLang="fi-FI" sz="3600" b="1" err="1" smtClean="0">
                <a:solidFill>
                  <a:srgbClr val="C00000"/>
                </a:solidFill>
              </a:rPr>
              <a:t>processes</a:t>
            </a:r>
            <a:endParaRPr lang="fi-FI" altLang="fi-FI" sz="3600" b="1">
              <a:solidFill>
                <a:srgbClr val="C00000"/>
              </a:solidFill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701675" y="765176"/>
            <a:ext cx="8555038" cy="5832475"/>
          </a:xfrm>
        </p:spPr>
        <p:txBody>
          <a:bodyPr/>
          <a:lstStyle/>
          <a:p>
            <a:pPr marL="514350" indent="-514350">
              <a:buNone/>
            </a:pPr>
            <a:r>
              <a:rPr lang="fi-FI" altLang="fi-FI" sz="2400"/>
              <a:t>Consider a ray propagating into an arbitrary </a:t>
            </a:r>
            <a:r>
              <a:rPr lang="fi-FI" altLang="fi-FI" sz="2400" b="1">
                <a:solidFill>
                  <a:schemeClr val="accent2"/>
                </a:solidFill>
              </a:rPr>
              <a:t>direction</a:t>
            </a:r>
            <a:r>
              <a:rPr lang="fi-FI" altLang="fi-FI" sz="2400"/>
              <a:t>     </a:t>
            </a:r>
          </a:p>
          <a:p>
            <a:pPr marL="514350" indent="-514350">
              <a:buNone/>
            </a:pPr>
            <a:r>
              <a:rPr lang="fi-FI" altLang="fi-FI" sz="2400"/>
              <a:t>                 , at a </a:t>
            </a:r>
            <a:r>
              <a:rPr lang="fi-FI" altLang="fi-FI" sz="2400" b="1">
                <a:solidFill>
                  <a:schemeClr val="accent2"/>
                </a:solidFill>
              </a:rPr>
              <a:t>wavelength</a:t>
            </a:r>
            <a:r>
              <a:rPr lang="fi-FI" altLang="fi-FI" sz="2400">
                <a:solidFill>
                  <a:schemeClr val="accent2"/>
                </a:solidFill>
              </a:rPr>
              <a:t>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fi-FI" altLang="fi-FI" sz="2400">
                <a:sym typeface="Symbol" pitchFamily="18" charset="2"/>
              </a:rPr>
              <a:t>  (radiance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fi-FI" altLang="fi-FI" sz="2400" b="1" baseline="-2500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(,)</a:t>
            </a:r>
            <a:r>
              <a:rPr lang="fi-FI" altLang="fi-FI" sz="2400">
                <a:sym typeface="Symbol" pitchFamily="18" charset="2"/>
              </a:rPr>
              <a:t>)</a:t>
            </a:r>
          </a:p>
          <a:p>
            <a:pPr marL="514350" indent="-514350">
              <a:spcBef>
                <a:spcPct val="0"/>
              </a:spcBef>
              <a:buNone/>
            </a:pPr>
            <a:endParaRPr lang="fi-FI" altLang="fi-FI" sz="2800">
              <a:sym typeface="Symbol" pitchFamily="18" charset="2"/>
            </a:endParaRPr>
          </a:p>
          <a:p>
            <a:pPr marL="514350" indent="-514350">
              <a:spcBef>
                <a:spcPct val="0"/>
              </a:spcBef>
              <a:buNone/>
            </a:pPr>
            <a:r>
              <a:rPr lang="fi-FI" altLang="fi-FI" sz="2400">
                <a:sym typeface="Symbol" pitchFamily="18" charset="2"/>
              </a:rPr>
              <a:t>Within a distance </a:t>
            </a:r>
            <a:r>
              <a:rPr lang="fi-FI" altLang="fi-FI" sz="2400" i="1">
                <a:sym typeface="Symbol" pitchFamily="18" charset="2"/>
              </a:rPr>
              <a:t>ds</a:t>
            </a:r>
            <a:r>
              <a:rPr lang="fi-FI" altLang="fi-FI" sz="2400">
                <a:sym typeface="Symbol" pitchFamily="18" charset="2"/>
              </a:rPr>
              <a:t> the radiance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fi-FI" altLang="fi-FI" sz="2400" b="1" baseline="-2500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(,)  </a:t>
            </a:r>
            <a:r>
              <a:rPr lang="fi-FI" altLang="fi-FI" sz="2400">
                <a:sym typeface="Symbol" pitchFamily="18" charset="2"/>
              </a:rPr>
              <a:t>is</a:t>
            </a:r>
            <a:r>
              <a:rPr lang="fi-FI" altLang="fi-FI" sz="2400" b="1">
                <a:solidFill>
                  <a:srgbClr val="C00000"/>
                </a:solidFill>
                <a:sym typeface="Symbol" pitchFamily="18" charset="2"/>
              </a:rPr>
              <a:t> attenuated </a:t>
            </a:r>
            <a:r>
              <a:rPr lang="fi-FI" altLang="fi-FI" sz="2400">
                <a:sym typeface="Symbol" pitchFamily="18" charset="2"/>
              </a:rPr>
              <a:t>by</a:t>
            </a:r>
            <a:r>
              <a:rPr lang="fi-FI" altLang="fi-FI" sz="2400" b="1">
                <a:solidFill>
                  <a:srgbClr val="C00000"/>
                </a:solidFill>
                <a:sym typeface="Symbol" pitchFamily="18" charset="2"/>
              </a:rPr>
              <a:t> 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fi-FI" altLang="fi-FI" sz="2400">
                <a:sym typeface="Symbol" pitchFamily="18" charset="2"/>
              </a:rPr>
              <a:t>(1) absorption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fi-FI" altLang="fi-FI" sz="2400">
                <a:sym typeface="Symbol" pitchFamily="18" charset="2"/>
              </a:rPr>
              <a:t>(2) scattering from direction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(,) </a:t>
            </a:r>
            <a:r>
              <a:rPr lang="fi-FI" altLang="fi-FI" sz="2400">
                <a:sym typeface="Symbol" pitchFamily="18" charset="2"/>
              </a:rPr>
              <a:t>to other directions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(’,’)</a:t>
            </a:r>
            <a:endParaRPr lang="fi-FI" altLang="fi-FI" sz="2400">
              <a:sym typeface="Symbol" pitchFamily="18" charset="2"/>
            </a:endParaRPr>
          </a:p>
          <a:p>
            <a:pPr marL="514350" indent="-514350">
              <a:spcBef>
                <a:spcPct val="0"/>
              </a:spcBef>
              <a:buNone/>
            </a:pPr>
            <a:endParaRPr lang="fi-FI" altLang="fi-FI" sz="1200">
              <a:sym typeface="Symbol" pitchFamily="18" charset="2"/>
            </a:endParaRPr>
          </a:p>
          <a:p>
            <a:pPr marL="514350" indent="-514350">
              <a:spcBef>
                <a:spcPct val="0"/>
              </a:spcBef>
              <a:buNone/>
            </a:pPr>
            <a:r>
              <a:rPr lang="fi-FI" altLang="fi-FI" sz="2400">
                <a:sym typeface="Symbol" pitchFamily="18" charset="2"/>
              </a:rPr>
              <a:t>but it is </a:t>
            </a:r>
            <a:r>
              <a:rPr lang="fi-FI" altLang="fi-FI" sz="2400" b="1">
                <a:solidFill>
                  <a:srgbClr val="C00000"/>
                </a:solidFill>
                <a:sym typeface="Symbol" pitchFamily="18" charset="2"/>
              </a:rPr>
              <a:t>strengthened</a:t>
            </a:r>
            <a:r>
              <a:rPr lang="fi-FI" altLang="fi-FI" sz="2400">
                <a:sym typeface="Symbol" pitchFamily="18" charset="2"/>
              </a:rPr>
              <a:t> by</a:t>
            </a:r>
            <a:endParaRPr lang="fi-FI" altLang="fi-FI" sz="2400" b="1">
              <a:solidFill>
                <a:srgbClr val="C00000"/>
              </a:solidFill>
              <a:sym typeface="Symbol" pitchFamily="18" charset="2"/>
            </a:endParaRPr>
          </a:p>
          <a:p>
            <a:pPr marL="514350" indent="-514350">
              <a:spcBef>
                <a:spcPct val="0"/>
              </a:spcBef>
              <a:buNone/>
            </a:pPr>
            <a:endParaRPr lang="fi-FI" altLang="fi-FI" sz="1200">
              <a:sym typeface="Symbol" pitchFamily="18" charset="2"/>
            </a:endParaRPr>
          </a:p>
          <a:p>
            <a:pPr marL="514350" indent="-514350">
              <a:spcBef>
                <a:spcPct val="0"/>
              </a:spcBef>
              <a:buNone/>
            </a:pPr>
            <a:r>
              <a:rPr lang="fi-FI" altLang="fi-FI" sz="2400">
                <a:sym typeface="Symbol" pitchFamily="18" charset="2"/>
              </a:rPr>
              <a:t>(3)	scattering from other directions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(’,’) </a:t>
            </a:r>
            <a:r>
              <a:rPr lang="fi-FI" altLang="fi-FI" sz="2400">
                <a:sym typeface="Symbol" pitchFamily="18" charset="2"/>
              </a:rPr>
              <a:t>to the direction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(,)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fi-FI" altLang="fi-FI" sz="2400">
                <a:solidFill>
                  <a:schemeClr val="tx2"/>
                </a:solidFill>
                <a:sym typeface="Symbol" pitchFamily="18" charset="2"/>
              </a:rPr>
              <a:t>(4)  radiation emssion by the medium to the direction </a:t>
            </a:r>
            <a:r>
              <a:rPr lang="fi-FI" altLang="fi-FI" sz="2400" b="1">
                <a:solidFill>
                  <a:schemeClr val="accent2"/>
                </a:solidFill>
                <a:sym typeface="Symbol" pitchFamily="18" charset="2"/>
              </a:rPr>
              <a:t>(,)</a:t>
            </a:r>
            <a:endParaRPr lang="fi-FI" altLang="fi-FI" sz="2400">
              <a:sym typeface="Symbol" pitchFamily="18" charset="2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765176" y="1196975"/>
          <a:ext cx="1566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4" imgW="609336" imgH="203112" progId="Equation.3">
                  <p:embed/>
                </p:oleObj>
              </mc:Choice>
              <mc:Fallback>
                <p:oleObj name="Equation" r:id="rId4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6" y="1196975"/>
                        <a:ext cx="1566863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5" descr="RTE1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" y="4675188"/>
            <a:ext cx="855503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349376" y="5084763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2400" b="1">
                <a:solidFill>
                  <a:srgbClr val="000000"/>
                </a:solidFill>
                <a:latin typeface="Arial" charset="0"/>
                <a:cs typeface="Arial" charset="0"/>
              </a:rPr>
              <a:t>(1)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725863" y="5013326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2400" b="1">
                <a:solidFill>
                  <a:srgbClr val="000000"/>
                </a:solidFill>
                <a:latin typeface="Arial" charset="0"/>
                <a:cs typeface="Arial" charset="0"/>
              </a:rPr>
              <a:t>(2)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526088" y="5013326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2400" b="1">
                <a:solidFill>
                  <a:srgbClr val="000000"/>
                </a:solidFill>
                <a:latin typeface="Arial" charset="0"/>
                <a:cs typeface="Arial" charset="0"/>
              </a:rPr>
              <a:t>(3)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686676" y="5013326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2400" b="1">
                <a:solidFill>
                  <a:srgbClr val="000000"/>
                </a:solidFill>
                <a:latin typeface="Arial" charset="0"/>
                <a:cs typeface="Arial" charset="0"/>
              </a:rPr>
              <a:t>(4)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fi-FI" altLang="en-US" sz="3600" b="1" err="1">
                <a:solidFill>
                  <a:srgbClr val="C00000"/>
                </a:solidFill>
              </a:rPr>
              <a:t>S</a:t>
            </a:r>
            <a:r>
              <a:rPr lang="fi-FI" altLang="en-US" sz="3600" b="1" err="1" smtClean="0">
                <a:solidFill>
                  <a:srgbClr val="C00000"/>
                </a:solidFill>
              </a:rPr>
              <a:t>ubgrid-scale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cloud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variations</a:t>
            </a:r>
            <a:r>
              <a:rPr lang="fi-FI" altLang="en-US" sz="3600" b="1" smtClean="0">
                <a:solidFill>
                  <a:srgbClr val="C00000"/>
                </a:solidFill>
              </a:rPr>
              <a:t> in RT</a:t>
            </a:r>
            <a:r>
              <a:rPr lang="fi-FI" altLang="en-US" sz="3500" b="1" smtClean="0">
                <a:solidFill>
                  <a:srgbClr val="C00000"/>
                </a:solidFill>
              </a:rPr>
              <a:t/>
            </a:r>
            <a:br>
              <a:rPr lang="fi-FI" altLang="en-US" sz="3500" b="1" smtClean="0">
                <a:solidFill>
                  <a:srgbClr val="C00000"/>
                </a:solidFill>
              </a:rPr>
            </a:br>
            <a:endParaRPr lang="fi-FI" altLang="en-US" sz="35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0447" y="900751"/>
            <a:ext cx="9103904" cy="48176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en-US" smtClean="0">
                <a:solidFill>
                  <a:srgbClr val="0000FF"/>
                </a:solidFill>
              </a:rPr>
              <a:t>1) </a:t>
            </a:r>
            <a:r>
              <a:rPr lang="fi-FI" altLang="en-US" err="1" smtClean="0">
                <a:solidFill>
                  <a:srgbClr val="0000FF"/>
                </a:solidFill>
              </a:rPr>
              <a:t>Quick</a:t>
            </a:r>
            <a:r>
              <a:rPr lang="fi-FI" altLang="en-US" smtClean="0">
                <a:solidFill>
                  <a:srgbClr val="0000FF"/>
                </a:solidFill>
              </a:rPr>
              <a:t> and </a:t>
            </a:r>
            <a:r>
              <a:rPr lang="fi-FI" altLang="en-US" err="1" smtClean="0">
                <a:solidFill>
                  <a:srgbClr val="0000FF"/>
                </a:solidFill>
              </a:rPr>
              <a:t>dirty</a:t>
            </a:r>
            <a:r>
              <a:rPr lang="fi-FI" altLang="en-US">
                <a:solidFill>
                  <a:srgbClr val="0000FF"/>
                </a:solidFill>
              </a:rPr>
              <a:t>: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/>
              <a:t>multiply</a:t>
            </a:r>
            <a:r>
              <a:rPr lang="fi-FI" altLang="en-US" b="0" smtClean="0"/>
              <a:t> </a:t>
            </a:r>
            <a:r>
              <a:rPr lang="fi-FI" altLang="en-US" b="0" err="1" smtClean="0"/>
              <a:t>cloud</a:t>
            </a:r>
            <a:r>
              <a:rPr lang="fi-FI" altLang="en-US" b="0" smtClean="0"/>
              <a:t> </a:t>
            </a:r>
            <a:r>
              <a:rPr lang="fi-FI" altLang="en-US" b="0" err="1" smtClean="0"/>
              <a:t>optical</a:t>
            </a:r>
            <a:r>
              <a:rPr lang="fi-FI" altLang="en-US" b="0" smtClean="0"/>
              <a:t> </a:t>
            </a:r>
            <a:r>
              <a:rPr lang="fi-FI" altLang="en-US" b="0" err="1" smtClean="0"/>
              <a:t>depth</a:t>
            </a:r>
            <a:r>
              <a:rPr lang="fi-FI" altLang="en-US" b="0" smtClean="0"/>
              <a:t> </a:t>
            </a:r>
            <a:r>
              <a:rPr lang="fi-FI" altLang="en-US" b="0" err="1" smtClean="0"/>
              <a:t>or</a:t>
            </a:r>
            <a:r>
              <a:rPr lang="fi-FI" altLang="en-US" b="0" smtClean="0"/>
              <a:t> </a:t>
            </a:r>
            <a:r>
              <a:rPr lang="fi-FI" altLang="en-US" b="0" err="1" smtClean="0"/>
              <a:t>water</a:t>
            </a:r>
            <a:r>
              <a:rPr lang="fi-FI" altLang="en-US" b="0" smtClean="0"/>
              <a:t> </a:t>
            </a:r>
            <a:r>
              <a:rPr lang="fi-FI" altLang="en-US" b="0" err="1" smtClean="0"/>
              <a:t>content</a:t>
            </a:r>
            <a:r>
              <a:rPr lang="fi-FI" altLang="en-US" b="0" smtClean="0"/>
              <a:t>   </a:t>
            </a:r>
            <a:r>
              <a:rPr lang="fi-FI" altLang="en-US" b="0" err="1" smtClean="0"/>
              <a:t>by</a:t>
            </a:r>
            <a:r>
              <a:rPr lang="fi-FI" altLang="en-US" b="0" smtClean="0"/>
              <a:t> a </a:t>
            </a:r>
            <a:r>
              <a:rPr lang="fi-FI" altLang="en-US" b="0" err="1" smtClean="0"/>
              <a:t>factor</a:t>
            </a:r>
            <a:r>
              <a:rPr lang="fi-FI" altLang="en-US" b="0" smtClean="0"/>
              <a:t> &lt; 1 (</a:t>
            </a:r>
            <a:r>
              <a:rPr lang="fi-FI" altLang="en-US" b="0" err="1" smtClean="0"/>
              <a:t>e.g</a:t>
            </a:r>
            <a:r>
              <a:rPr lang="fi-FI" altLang="en-US" b="0" smtClean="0"/>
              <a:t>., 0.7 in </a:t>
            </a:r>
            <a:r>
              <a:rPr lang="fi-FI" altLang="en-US" b="0" err="1" smtClean="0"/>
              <a:t>Tiedtke</a:t>
            </a:r>
            <a:r>
              <a:rPr lang="fi-FI" altLang="en-US" b="0" smtClean="0"/>
              <a:t>, MWR 1996)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i-FI" altLang="en-US" sz="120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fi-FI" altLang="en-US" smtClean="0">
                <a:solidFill>
                  <a:srgbClr val="0000FF"/>
                </a:solidFill>
              </a:rPr>
              <a:t>2) Monte Carlo </a:t>
            </a:r>
            <a:r>
              <a:rPr lang="fi-FI" altLang="en-US" err="1" smtClean="0">
                <a:solidFill>
                  <a:srgbClr val="0000FF"/>
                </a:solidFill>
              </a:rPr>
              <a:t>Independent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Column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Approximation</a:t>
            </a:r>
            <a:r>
              <a:rPr lang="fi-FI" altLang="en-US" smtClean="0">
                <a:solidFill>
                  <a:srgbClr val="0000FF"/>
                </a:solidFill>
              </a:rPr>
              <a:t> (</a:t>
            </a:r>
            <a:r>
              <a:rPr lang="fi-FI" altLang="en-US" err="1" smtClean="0">
                <a:solidFill>
                  <a:srgbClr val="0000FF"/>
                </a:solidFill>
              </a:rPr>
              <a:t>McICA</a:t>
            </a:r>
            <a:r>
              <a:rPr lang="fi-FI" altLang="en-US" smtClean="0">
                <a:solidFill>
                  <a:srgbClr val="0000FF"/>
                </a:solidFill>
              </a:rPr>
              <a:t>)   </a:t>
            </a:r>
            <a:r>
              <a:rPr lang="fi-FI" altLang="en-US" sz="2200" b="0" smtClean="0"/>
              <a:t>(</a:t>
            </a:r>
            <a:r>
              <a:rPr lang="fi-FI" altLang="en-US" sz="2200" b="0" err="1" smtClean="0"/>
              <a:t>Pincus</a:t>
            </a:r>
            <a:r>
              <a:rPr lang="fi-FI" altLang="en-US" sz="2200" b="0" smtClean="0"/>
              <a:t> et al. JGR 2003)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</a:t>
            </a:r>
            <a:r>
              <a:rPr lang="fi-FI" altLang="en-US" sz="2200" b="0" smtClean="0"/>
              <a:t>- RT </a:t>
            </a:r>
            <a:r>
              <a:rPr lang="fi-FI" altLang="en-US" sz="2200" b="0" err="1" smtClean="0"/>
              <a:t>calculations</a:t>
            </a:r>
            <a:r>
              <a:rPr lang="fi-FI" altLang="en-US" sz="2200" b="0" smtClean="0"/>
              <a:t> made for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subcolumns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which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may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differ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from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spectral</a:t>
            </a:r>
            <a:r>
              <a:rPr lang="fi-FI" altLang="en-US" sz="2200" b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  </a:t>
            </a:r>
            <a:r>
              <a:rPr lang="fi-FI" altLang="en-US" sz="2200" b="0" err="1" smtClean="0"/>
              <a:t>band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or</a:t>
            </a:r>
            <a:r>
              <a:rPr lang="fi-FI" altLang="en-US" sz="2200" b="0" smtClean="0"/>
              <a:t> ”g-</a:t>
            </a:r>
            <a:r>
              <a:rPr lang="fi-FI" altLang="en-US" sz="2200" b="0" err="1" smtClean="0"/>
              <a:t>point</a:t>
            </a:r>
            <a:r>
              <a:rPr lang="fi-FI" altLang="en-US" sz="2200" b="0" smtClean="0"/>
              <a:t>” to </a:t>
            </a:r>
            <a:r>
              <a:rPr lang="fi-FI" altLang="en-US" sz="2200" b="0" err="1" smtClean="0"/>
              <a:t>each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other</a:t>
            </a:r>
            <a:endParaRPr lang="fi-FI" altLang="en-US" sz="2200" b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altLang="en-US" b="0" smtClean="0"/>
              <a:t>    </a:t>
            </a:r>
            <a:r>
              <a:rPr lang="fi-FI" altLang="en-US" sz="2200" b="0" smtClean="0"/>
              <a:t>- a </a:t>
            </a:r>
            <a:r>
              <a:rPr lang="fi-FI" altLang="en-US" sz="2200" b="0" err="1" smtClean="0"/>
              <a:t>stochastic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method</a:t>
            </a:r>
            <a:r>
              <a:rPr lang="fi-FI" altLang="en-US" sz="2200" b="0"/>
              <a:t>: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features</a:t>
            </a:r>
            <a:r>
              <a:rPr lang="fi-FI" altLang="en-US" sz="2200" b="0" smtClean="0"/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random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errors</a:t>
            </a:r>
            <a:r>
              <a:rPr lang="fi-FI" altLang="en-US" sz="2200" b="0" smtClean="0">
                <a:solidFill>
                  <a:srgbClr val="C00000"/>
                </a:solidFill>
              </a:rPr>
              <a:t> in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radiative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fluxes</a:t>
            </a:r>
            <a:r>
              <a:rPr lang="fi-FI" altLang="en-US" sz="2200" b="0" smtClean="0">
                <a:solidFill>
                  <a:srgbClr val="C00000"/>
                </a:solidFill>
              </a:rPr>
              <a:t>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altLang="en-US" sz="2200" b="0">
                <a:solidFill>
                  <a:srgbClr val="C00000"/>
                </a:solidFill>
              </a:rPr>
              <a:t> </a:t>
            </a:r>
            <a:r>
              <a:rPr lang="fi-FI" altLang="en-US" sz="2200" b="0" smtClean="0">
                <a:solidFill>
                  <a:srgbClr val="C00000"/>
                </a:solidFill>
              </a:rPr>
              <a:t>     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heating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rates</a:t>
            </a:r>
            <a:r>
              <a:rPr lang="fi-FI" altLang="en-US" sz="2200" b="0" smtClean="0"/>
              <a:t> (</a:t>
            </a:r>
            <a:r>
              <a:rPr lang="fi-FI" altLang="en-US" sz="2200" b="0" err="1" smtClean="0"/>
              <a:t>the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impacts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have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been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found</a:t>
            </a:r>
            <a:r>
              <a:rPr lang="fi-FI" altLang="en-US" sz="2200" b="0" smtClean="0"/>
              <a:t> ”</a:t>
            </a:r>
            <a:r>
              <a:rPr lang="fi-FI" altLang="en-US" sz="2200" b="0" err="1" smtClean="0"/>
              <a:t>mostly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harmless</a:t>
            </a:r>
            <a:r>
              <a:rPr lang="fi-FI" altLang="en-US" sz="2200" b="0" smtClean="0"/>
              <a:t>”)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altLang="en-US" sz="1200" b="0" smtClean="0"/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fi-FI" altLang="en-US" smtClean="0">
                <a:solidFill>
                  <a:srgbClr val="0000FF"/>
                </a:solidFill>
              </a:rPr>
              <a:t>3) </a:t>
            </a:r>
            <a:r>
              <a:rPr lang="fi-FI" altLang="en-US" err="1" smtClean="0">
                <a:solidFill>
                  <a:srgbClr val="0000FF"/>
                </a:solidFill>
              </a:rPr>
              <a:t>Triple</a:t>
            </a:r>
            <a:r>
              <a:rPr lang="fi-FI" altLang="en-US" err="1">
                <a:solidFill>
                  <a:srgbClr val="0000FF"/>
                </a:solidFill>
              </a:rPr>
              <a:t>c</a:t>
            </a:r>
            <a:r>
              <a:rPr lang="fi-FI" altLang="en-US" err="1" smtClean="0">
                <a:solidFill>
                  <a:srgbClr val="0000FF"/>
                </a:solidFill>
              </a:rPr>
              <a:t>louds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sz="2200" b="0" smtClean="0"/>
              <a:t>(</a:t>
            </a:r>
            <a:r>
              <a:rPr lang="fi-FI" altLang="en-US" sz="2200" b="0" err="1" smtClean="0"/>
              <a:t>Shonk</a:t>
            </a:r>
            <a:r>
              <a:rPr lang="fi-FI" altLang="en-US" sz="2200" b="0" smtClean="0"/>
              <a:t> and </a:t>
            </a:r>
            <a:r>
              <a:rPr lang="fi-FI" altLang="en-US" sz="2200" b="0" err="1" smtClean="0"/>
              <a:t>Hogan</a:t>
            </a:r>
            <a:r>
              <a:rPr lang="fi-FI" altLang="en-US" sz="2200" b="0" smtClean="0"/>
              <a:t>, J. </a:t>
            </a:r>
            <a:r>
              <a:rPr lang="fi-FI" altLang="en-US" sz="2200" b="0" err="1" smtClean="0"/>
              <a:t>Climate</a:t>
            </a:r>
            <a:r>
              <a:rPr lang="fi-FI" altLang="en-US" sz="2200" b="0" smtClean="0"/>
              <a:t> 2010)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i-FI" altLang="en-US" sz="2200" b="0"/>
              <a:t> </a:t>
            </a:r>
            <a:r>
              <a:rPr lang="fi-FI" altLang="en-US" sz="2200" b="0" smtClean="0"/>
              <a:t>    - </a:t>
            </a:r>
            <a:r>
              <a:rPr lang="fi-FI" altLang="en-US" sz="2200" b="0" err="1" smtClean="0"/>
              <a:t>Cloudy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part</a:t>
            </a:r>
            <a:r>
              <a:rPr lang="fi-FI" altLang="en-US" sz="2200" b="0" smtClean="0"/>
              <a:t> of </a:t>
            </a:r>
            <a:r>
              <a:rPr lang="fi-FI" altLang="en-US" sz="2200" b="0" err="1" smtClean="0"/>
              <a:t>each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layer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split</a:t>
            </a:r>
            <a:r>
              <a:rPr lang="fi-FI" altLang="en-US" sz="2200" b="0" smtClean="0"/>
              <a:t> into ”</a:t>
            </a:r>
            <a:r>
              <a:rPr lang="fi-FI" altLang="en-US" sz="2200" b="0" err="1" smtClean="0"/>
              <a:t>thick</a:t>
            </a:r>
            <a:r>
              <a:rPr lang="fi-FI" altLang="en-US" sz="2200" b="0" smtClean="0"/>
              <a:t>” and ”</a:t>
            </a:r>
            <a:r>
              <a:rPr lang="fi-FI" altLang="en-US" sz="2200" b="0" err="1" smtClean="0"/>
              <a:t>thin</a:t>
            </a:r>
            <a:r>
              <a:rPr lang="fi-FI" altLang="en-US" sz="2200" b="0" smtClean="0"/>
              <a:t>” </a:t>
            </a:r>
            <a:r>
              <a:rPr lang="fi-FI" altLang="en-US" sz="2200" b="0" err="1" smtClean="0"/>
              <a:t>parts</a:t>
            </a:r>
            <a:endParaRPr lang="fi-FI" altLang="en-US" sz="2200" b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i-FI" altLang="en-US" b="0"/>
              <a:t> </a:t>
            </a:r>
            <a:r>
              <a:rPr lang="fi-FI" altLang="en-US" b="0" smtClean="0"/>
              <a:t>     </a:t>
            </a:r>
            <a:endParaRPr lang="fi-FI" altLang="en-US" b="0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00" y="5904000"/>
            <a:ext cx="9307577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200" err="1" smtClean="0"/>
              <a:t>Both</a:t>
            </a:r>
            <a:r>
              <a:rPr lang="fi-FI" sz="2200" smtClean="0"/>
              <a:t> </a:t>
            </a:r>
            <a:r>
              <a:rPr lang="fi-FI" sz="2200" err="1" smtClean="0"/>
              <a:t>McICA</a:t>
            </a:r>
            <a:r>
              <a:rPr lang="fi-FI" sz="2200" smtClean="0"/>
              <a:t> and </a:t>
            </a:r>
            <a:r>
              <a:rPr lang="fi-FI" sz="2200" err="1" smtClean="0"/>
              <a:t>Tripleclouds</a:t>
            </a:r>
            <a:r>
              <a:rPr lang="fi-FI" sz="2200" smtClean="0"/>
              <a:t> </a:t>
            </a:r>
            <a:r>
              <a:rPr lang="fi-FI" sz="2200" err="1" smtClean="0">
                <a:solidFill>
                  <a:srgbClr val="0000FF"/>
                </a:solidFill>
              </a:rPr>
              <a:t>allow</a:t>
            </a:r>
            <a:r>
              <a:rPr lang="fi-FI" sz="2200" smtClean="0">
                <a:solidFill>
                  <a:srgbClr val="0000FF"/>
                </a:solidFill>
              </a:rPr>
              <a:t> for a </a:t>
            </a:r>
            <a:r>
              <a:rPr lang="fi-FI" sz="2200" err="1" smtClean="0">
                <a:solidFill>
                  <a:srgbClr val="0000FF"/>
                </a:solidFill>
              </a:rPr>
              <a:t>flexible</a:t>
            </a:r>
            <a:r>
              <a:rPr lang="fi-FI" sz="2200" smtClean="0">
                <a:solidFill>
                  <a:srgbClr val="0000FF"/>
                </a:solidFill>
              </a:rPr>
              <a:t> </a:t>
            </a:r>
            <a:r>
              <a:rPr lang="fi-FI" sz="2200" err="1" smtClean="0">
                <a:solidFill>
                  <a:srgbClr val="0000FF"/>
                </a:solidFill>
              </a:rPr>
              <a:t>description</a:t>
            </a:r>
            <a:r>
              <a:rPr lang="fi-FI" sz="2200" smtClean="0">
                <a:solidFill>
                  <a:srgbClr val="0000FF"/>
                </a:solidFill>
              </a:rPr>
              <a:t> of </a:t>
            </a:r>
            <a:r>
              <a:rPr lang="fi-FI" sz="2200" err="1" smtClean="0">
                <a:solidFill>
                  <a:srgbClr val="0000FF"/>
                </a:solidFill>
              </a:rPr>
              <a:t>cloud</a:t>
            </a:r>
            <a:r>
              <a:rPr lang="fi-FI" sz="2200" smtClean="0">
                <a:solidFill>
                  <a:srgbClr val="0000FF"/>
                </a:solidFill>
              </a:rPr>
              <a:t> </a:t>
            </a:r>
            <a:r>
              <a:rPr lang="fi-FI" sz="2200" err="1" smtClean="0">
                <a:solidFill>
                  <a:srgbClr val="0000FF"/>
                </a:solidFill>
              </a:rPr>
              <a:t>overlap</a:t>
            </a:r>
            <a:r>
              <a:rPr lang="fi-FI" sz="2200" smtClean="0">
                <a:solidFill>
                  <a:srgbClr val="0000FF"/>
                </a:solidFill>
              </a:rPr>
              <a:t>.  </a:t>
            </a:r>
            <a:r>
              <a:rPr lang="fi-FI" sz="2200" err="1" smtClean="0">
                <a:solidFill>
                  <a:srgbClr val="C00000"/>
                </a:solidFill>
              </a:rPr>
              <a:t>But</a:t>
            </a:r>
            <a:r>
              <a:rPr lang="fi-FI" sz="2200" smtClean="0">
                <a:solidFill>
                  <a:srgbClr val="C00000"/>
                </a:solidFill>
              </a:rPr>
              <a:t> </a:t>
            </a:r>
            <a:r>
              <a:rPr lang="fi-FI" sz="2200" err="1" smtClean="0">
                <a:solidFill>
                  <a:srgbClr val="C00000"/>
                </a:solidFill>
              </a:rPr>
              <a:t>they</a:t>
            </a:r>
            <a:r>
              <a:rPr lang="fi-FI" sz="2200" smtClean="0">
                <a:solidFill>
                  <a:srgbClr val="C00000"/>
                </a:solidFill>
              </a:rPr>
              <a:t> </a:t>
            </a:r>
            <a:r>
              <a:rPr lang="fi-FI" sz="2200" err="1" smtClean="0">
                <a:solidFill>
                  <a:srgbClr val="C00000"/>
                </a:solidFill>
              </a:rPr>
              <a:t>neglect</a:t>
            </a:r>
            <a:r>
              <a:rPr lang="fi-FI" sz="2200" smtClean="0">
                <a:solidFill>
                  <a:srgbClr val="C00000"/>
                </a:solidFill>
              </a:rPr>
              <a:t> 3D </a:t>
            </a:r>
            <a:r>
              <a:rPr lang="fi-FI" sz="2200" err="1" smtClean="0">
                <a:solidFill>
                  <a:srgbClr val="C00000"/>
                </a:solidFill>
              </a:rPr>
              <a:t>effects</a:t>
            </a:r>
            <a:r>
              <a:rPr lang="fi-FI" sz="2200" smtClean="0">
                <a:solidFill>
                  <a:srgbClr val="C00000"/>
                </a:solidFill>
              </a:rPr>
              <a:t> </a:t>
            </a:r>
            <a:r>
              <a:rPr lang="fi-FI" sz="2200" smtClean="0"/>
              <a:t>(i.e., net </a:t>
            </a:r>
            <a:r>
              <a:rPr lang="fi-FI" sz="2200" err="1" smtClean="0"/>
              <a:t>effects</a:t>
            </a:r>
            <a:r>
              <a:rPr lang="fi-FI" sz="2200" smtClean="0"/>
              <a:t> of </a:t>
            </a:r>
            <a:r>
              <a:rPr lang="fi-FI" sz="2200" err="1" smtClean="0"/>
              <a:t>horizontal</a:t>
            </a:r>
            <a:r>
              <a:rPr lang="fi-FI" sz="2200"/>
              <a:t> </a:t>
            </a:r>
            <a:r>
              <a:rPr lang="fi-FI" sz="2200" smtClean="0"/>
              <a:t>RT).</a:t>
            </a:r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18117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2569-B4CC-40F9-9B47-D90DEF74F71F}" type="datetime1">
              <a:rPr lang="en-GB" altLang="en-US"/>
              <a:pPr/>
              <a:t>15/09/2017</a:t>
            </a:fld>
            <a:endParaRPr lang="en-GB" altLang="en-US" sz="14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4E1-5706-45EE-88CD-A5B550E00593}" type="slidenum">
              <a:rPr lang="en-GB" altLang="en-US"/>
              <a:pPr/>
              <a:t>4</a:t>
            </a:fld>
            <a:endParaRPr lang="en-GB" altLang="en-US" sz="140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138" y="117621"/>
            <a:ext cx="8229600" cy="647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en-US" sz="3600" b="1" err="1">
                <a:solidFill>
                  <a:srgbClr val="C00000"/>
                </a:solidFill>
                <a:latin typeface="+mn-lt"/>
              </a:rPr>
              <a:t>Radiation</a:t>
            </a:r>
            <a:r>
              <a:rPr lang="fi-FI" altLang="en-US" sz="3600" b="1">
                <a:solidFill>
                  <a:srgbClr val="C00000"/>
                </a:solidFill>
                <a:latin typeface="+mn-lt"/>
              </a:rPr>
              <a:t> in </a:t>
            </a:r>
            <a:r>
              <a:rPr lang="fi-FI" altLang="en-US" sz="3600" b="1" err="1" smtClean="0">
                <a:solidFill>
                  <a:srgbClr val="C00000"/>
                </a:solidFill>
                <a:latin typeface="+mn-lt"/>
              </a:rPr>
              <a:t>atmospheric</a:t>
            </a:r>
            <a:r>
              <a:rPr lang="fi-FI" altLang="en-US" sz="3600" b="1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  <a:latin typeface="+mn-lt"/>
              </a:rPr>
              <a:t>models</a:t>
            </a:r>
            <a:endParaRPr lang="en-US" altLang="en-US" sz="3600" b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5025" y="908051"/>
            <a:ext cx="8229600" cy="5218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200" smtClean="0">
                <a:solidFill>
                  <a:srgbClr val="0000FF"/>
                </a:solidFill>
              </a:rPr>
              <a:t>(1) </a:t>
            </a:r>
            <a:r>
              <a:rPr lang="en-US" altLang="en-US" sz="2200">
                <a:solidFill>
                  <a:srgbClr val="0000FF"/>
                </a:solidFill>
              </a:rPr>
              <a:t>Surface energy budget equation</a:t>
            </a:r>
          </a:p>
          <a:p>
            <a:pPr>
              <a:buFontTx/>
              <a:buNone/>
            </a:pPr>
            <a:endParaRPr lang="en-US" altLang="en-US">
              <a:solidFill>
                <a:schemeClr val="accent2"/>
              </a:solidFill>
              <a:latin typeface="Helvetica" panose="020B0604020202020204" pitchFamily="34" charset="0"/>
            </a:endParaRPr>
          </a:p>
          <a:p>
            <a:pPr>
              <a:buFontTx/>
              <a:buNone/>
            </a:pPr>
            <a:r>
              <a:rPr lang="fi-FI" altLang="en-US">
                <a:latin typeface="Helvetica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fi-FI" altLang="en-US">
                <a:latin typeface="Helvetica" panose="020B0604020202020204" pitchFamily="34" charset="0"/>
              </a:rPr>
              <a:t>     </a:t>
            </a:r>
            <a:r>
              <a:rPr lang="fi-FI" altLang="en-US" err="1" smtClean="0">
                <a:latin typeface="Helvetica" panose="020B0604020202020204" pitchFamily="34" charset="0"/>
              </a:rPr>
              <a:t>where</a:t>
            </a:r>
            <a:endParaRPr lang="fi-FI" altLang="en-US" smtClean="0">
              <a:latin typeface="Helvetica" panose="020B0604020202020204" pitchFamily="34" charset="0"/>
            </a:endParaRPr>
          </a:p>
          <a:p>
            <a:pPr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200" smtClean="0">
                <a:solidFill>
                  <a:srgbClr val="0000FF"/>
                </a:solidFill>
              </a:rPr>
              <a:t>(2) </a:t>
            </a:r>
            <a:r>
              <a:rPr lang="en-US" altLang="en-US" sz="2200">
                <a:solidFill>
                  <a:srgbClr val="0000FF"/>
                </a:solidFill>
              </a:rPr>
              <a:t>Thermodynamic equation</a:t>
            </a:r>
          </a:p>
          <a:p>
            <a:pPr>
              <a:buFontTx/>
              <a:buNone/>
            </a:pPr>
            <a:endParaRPr lang="en-US" altLang="en-US">
              <a:latin typeface="Helvetica" panose="020B0604020202020204" pitchFamily="34" charset="0"/>
            </a:endParaRPr>
          </a:p>
          <a:p>
            <a:pPr>
              <a:buFontTx/>
              <a:buNone/>
            </a:pPr>
            <a:endParaRPr lang="en-US" altLang="en-US">
              <a:latin typeface="Helvetica" panose="020B0604020202020204" pitchFamily="34" charset="0"/>
            </a:endParaRPr>
          </a:p>
          <a:p>
            <a:pPr>
              <a:buFontTx/>
              <a:buNone/>
            </a:pPr>
            <a:endParaRPr lang="fi-FI" altLang="en-US" sz="1600"/>
          </a:p>
          <a:p>
            <a:pPr>
              <a:buFontTx/>
              <a:buNone/>
            </a:pPr>
            <a:r>
              <a:rPr lang="fi-FI" altLang="en-US" sz="1600"/>
              <a:t>	</a:t>
            </a:r>
            <a:r>
              <a:rPr lang="fi-FI" altLang="en-US" sz="1600" smtClean="0"/>
              <a:t>  </a:t>
            </a:r>
            <a:r>
              <a:rPr lang="fi-FI" altLang="en-US" err="1" smtClean="0"/>
              <a:t>where</a:t>
            </a:r>
            <a:endParaRPr lang="en-US" altLang="en-US"/>
          </a:p>
          <a:p>
            <a:endParaRPr lang="fi-FI" altLang="en-US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altLang="en-US" sz="2200" smtClean="0">
                <a:solidFill>
                  <a:srgbClr val="0000FF"/>
                </a:solidFill>
              </a:rPr>
              <a:t>(3) </a:t>
            </a:r>
            <a:r>
              <a:rPr lang="fi-FI" altLang="en-US" sz="2200" err="1" smtClean="0">
                <a:solidFill>
                  <a:srgbClr val="0000FF"/>
                </a:solidFill>
              </a:rPr>
              <a:t>Possible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>
                <a:solidFill>
                  <a:srgbClr val="0000FF"/>
                </a:solidFill>
              </a:rPr>
              <a:t>o</a:t>
            </a:r>
            <a:r>
              <a:rPr lang="fi-FI" altLang="en-US" sz="2200" err="1" smtClean="0">
                <a:solidFill>
                  <a:srgbClr val="0000FF"/>
                </a:solidFill>
              </a:rPr>
              <a:t>ther</a:t>
            </a:r>
            <a:r>
              <a:rPr lang="fi-FI" altLang="en-US" sz="2200" smtClean="0">
                <a:solidFill>
                  <a:srgbClr val="0000FF"/>
                </a:solidFill>
              </a:rPr>
              <a:t> </a:t>
            </a:r>
            <a:r>
              <a:rPr lang="fi-FI" altLang="en-US" sz="2200" err="1" smtClean="0">
                <a:solidFill>
                  <a:srgbClr val="0000FF"/>
                </a:solidFill>
              </a:rPr>
              <a:t>uses</a:t>
            </a:r>
            <a:r>
              <a:rPr lang="fi-FI" altLang="en-US" sz="2200" smtClean="0">
                <a:solidFill>
                  <a:srgbClr val="0000FF"/>
                </a:solidFill>
              </a:rPr>
              <a:t>: </a:t>
            </a:r>
            <a:r>
              <a:rPr lang="fi-FI" altLang="en-US" sz="2200" b="0" err="1" smtClean="0"/>
              <a:t>radiances</a:t>
            </a:r>
            <a:r>
              <a:rPr lang="fi-FI" altLang="en-US" sz="2200" b="0" smtClean="0"/>
              <a:t> for data </a:t>
            </a:r>
            <a:r>
              <a:rPr lang="fi-FI" altLang="en-US" sz="2200" b="0" err="1" smtClean="0"/>
              <a:t>assimilation</a:t>
            </a:r>
            <a:r>
              <a:rPr lang="fi-FI" altLang="en-US" sz="2200" b="0" smtClean="0"/>
              <a:t>,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altLang="en-US" sz="2200" b="0"/>
              <a:t> </a:t>
            </a:r>
            <a:r>
              <a:rPr lang="fi-FI" altLang="en-US" sz="2200" b="0" smtClean="0"/>
              <a:t>    </a:t>
            </a:r>
            <a:r>
              <a:rPr lang="fi-FI" altLang="en-US" sz="2200" b="0" err="1" smtClean="0"/>
              <a:t>photochemistry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solar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energy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forecasts</a:t>
            </a:r>
            <a:r>
              <a:rPr lang="fi-FI" altLang="en-US" sz="2200" b="0" smtClean="0"/>
              <a:t> …</a:t>
            </a:r>
            <a:endParaRPr lang="en-US" altLang="en-US" sz="2200" b="0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84435"/>
              </p:ext>
            </p:extLst>
          </p:nvPr>
        </p:nvGraphicFramePr>
        <p:xfrm>
          <a:off x="1420813" y="3789364"/>
          <a:ext cx="7440612" cy="9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" name="Equation" r:id="rId4" imgW="3898800" imgH="507960" progId="Equation.3">
                  <p:embed/>
                </p:oleObj>
              </mc:Choice>
              <mc:Fallback>
                <p:oleObj name="Equation" r:id="rId4" imgW="3898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789364"/>
                        <a:ext cx="7440612" cy="9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06978"/>
              </p:ext>
            </p:extLst>
          </p:nvPr>
        </p:nvGraphicFramePr>
        <p:xfrm>
          <a:off x="2296780" y="1484313"/>
          <a:ext cx="30972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" name="Equation" r:id="rId6" imgW="1180800" imgH="241200" progId="Equation.3">
                  <p:embed/>
                </p:oleObj>
              </mc:Choice>
              <mc:Fallback>
                <p:oleObj name="Equation" r:id="rId6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780" y="1484313"/>
                        <a:ext cx="309721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394737"/>
              </p:ext>
            </p:extLst>
          </p:nvPr>
        </p:nvGraphicFramePr>
        <p:xfrm>
          <a:off x="2296780" y="2255838"/>
          <a:ext cx="481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" name="Equation" r:id="rId8" imgW="2145960" imgH="253800" progId="Equation.3">
                  <p:embed/>
                </p:oleObj>
              </mc:Choice>
              <mc:Fallback>
                <p:oleObj name="Equation" r:id="rId8" imgW="2145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780" y="2255838"/>
                        <a:ext cx="481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80028"/>
              </p:ext>
            </p:extLst>
          </p:nvPr>
        </p:nvGraphicFramePr>
        <p:xfrm>
          <a:off x="2465388" y="4759471"/>
          <a:ext cx="2806533" cy="93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" name="Equation" r:id="rId10" imgW="1409400" imgH="469800" progId="Equation.3">
                  <p:embed/>
                </p:oleObj>
              </mc:Choice>
              <mc:Fallback>
                <p:oleObj name="Equation" r:id="rId10" imgW="1409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4759471"/>
                        <a:ext cx="2806533" cy="93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997076" y="1484313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itle 1"/>
          <p:cNvSpPr>
            <a:spLocks noGrp="1"/>
          </p:cNvSpPr>
          <p:nvPr>
            <p:ph type="title" idx="4294967295"/>
          </p:nvPr>
        </p:nvSpPr>
        <p:spPr>
          <a:xfrm>
            <a:off x="342900" y="252000"/>
            <a:ext cx="9258300" cy="6477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altLang="fi-FI" sz="3600" b="1" err="1" smtClean="0">
                <a:solidFill>
                  <a:srgbClr val="C00000"/>
                </a:solidFill>
              </a:rPr>
              <a:t>The</a:t>
            </a:r>
            <a:r>
              <a:rPr lang="fi-FI" altLang="fi-FI" sz="3600" b="1" smtClean="0">
                <a:solidFill>
                  <a:srgbClr val="C00000"/>
                </a:solidFill>
              </a:rPr>
              <a:t> </a:t>
            </a:r>
            <a:r>
              <a:rPr lang="fi-FI" altLang="fi-FI" sz="3600" b="1" err="1" smtClean="0">
                <a:solidFill>
                  <a:srgbClr val="C00000"/>
                </a:solidFill>
              </a:rPr>
              <a:t>theoretical</a:t>
            </a:r>
            <a:r>
              <a:rPr lang="fi-FI" altLang="fi-FI" sz="3600" b="1" smtClean="0">
                <a:solidFill>
                  <a:srgbClr val="C00000"/>
                </a:solidFill>
              </a:rPr>
              <a:t> </a:t>
            </a:r>
            <a:r>
              <a:rPr lang="fi-FI" altLang="fi-FI" sz="3600" b="1" err="1" smtClean="0">
                <a:solidFill>
                  <a:srgbClr val="C00000"/>
                </a:solidFill>
              </a:rPr>
              <a:t>backbone</a:t>
            </a:r>
            <a:r>
              <a:rPr lang="fi-FI" altLang="fi-FI" sz="3600" b="1" smtClean="0">
                <a:solidFill>
                  <a:srgbClr val="C00000"/>
                </a:solidFill>
              </a:rPr>
              <a:t>:                      </a:t>
            </a:r>
            <a:r>
              <a:rPr lang="fi-FI" altLang="fi-FI" sz="3600" b="1" err="1" smtClean="0">
                <a:solidFill>
                  <a:srgbClr val="C00000"/>
                </a:solidFill>
              </a:rPr>
              <a:t>Radiative</a:t>
            </a:r>
            <a:r>
              <a:rPr lang="fi-FI" altLang="fi-FI" sz="3600" b="1" smtClean="0">
                <a:solidFill>
                  <a:srgbClr val="C00000"/>
                </a:solidFill>
              </a:rPr>
              <a:t> </a:t>
            </a:r>
            <a:r>
              <a:rPr lang="fi-FI" altLang="fi-FI" sz="3600" b="1" err="1">
                <a:solidFill>
                  <a:srgbClr val="C00000"/>
                </a:solidFill>
              </a:rPr>
              <a:t>transfer</a:t>
            </a:r>
            <a:r>
              <a:rPr lang="fi-FI" altLang="fi-FI" sz="3600" b="1">
                <a:solidFill>
                  <a:srgbClr val="C00000"/>
                </a:solidFill>
              </a:rPr>
              <a:t> </a:t>
            </a:r>
            <a:r>
              <a:rPr lang="fi-FI" altLang="fi-FI" sz="3600" b="1" err="1" smtClean="0">
                <a:solidFill>
                  <a:srgbClr val="C00000"/>
                </a:solidFill>
              </a:rPr>
              <a:t>equation</a:t>
            </a:r>
            <a:r>
              <a:rPr lang="fi-FI" altLang="fi-FI" sz="3600" b="1" smtClean="0">
                <a:solidFill>
                  <a:srgbClr val="C00000"/>
                </a:solidFill>
              </a:rPr>
              <a:t> (RTE)</a:t>
            </a:r>
            <a:endParaRPr lang="fi-FI" altLang="fi-FI" sz="3600" b="1">
              <a:solidFill>
                <a:srgbClr val="C00000"/>
              </a:solidFill>
            </a:endParaRPr>
          </a:p>
        </p:txBody>
      </p:sp>
      <p:sp>
        <p:nvSpPr>
          <p:cNvPr id="25608" name="Content Placeholder 2"/>
          <p:cNvSpPr>
            <a:spLocks noGrp="1"/>
          </p:cNvSpPr>
          <p:nvPr>
            <p:ph idx="4294967295"/>
          </p:nvPr>
        </p:nvSpPr>
        <p:spPr>
          <a:xfrm>
            <a:off x="701675" y="1052514"/>
            <a:ext cx="8362950" cy="5545137"/>
          </a:xfrm>
        </p:spPr>
        <p:txBody>
          <a:bodyPr/>
          <a:lstStyle/>
          <a:p>
            <a:pPr marL="514350" indent="-514350">
              <a:buNone/>
            </a:pPr>
            <a:r>
              <a:rPr lang="fi-FI" altLang="fi-FI" sz="2400" b="1">
                <a:sym typeface="Symbol" pitchFamily="18" charset="2"/>
              </a:rPr>
              <a:t> </a:t>
            </a:r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3221038" y="12684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fi-FI" altLang="fi-FI" b="1">
              <a:solidFill>
                <a:schemeClr val="tx1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31324" y="1836000"/>
            <a:ext cx="8785225" cy="223202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i-FI" altLang="fi-FI" b="1">
              <a:solidFill>
                <a:schemeClr val="tx1"/>
              </a:solidFill>
            </a:endParaRPr>
          </a:p>
        </p:txBody>
      </p:sp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44018"/>
              </p:ext>
            </p:extLst>
          </p:nvPr>
        </p:nvGraphicFramePr>
        <p:xfrm>
          <a:off x="846138" y="1846464"/>
          <a:ext cx="8424862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Kaava" r:id="rId4" imgW="3759200" imgH="965200" progId="Equation.3">
                  <p:embed/>
                </p:oleObj>
              </mc:Choice>
              <mc:Fallback>
                <p:oleObj name="Kaava" r:id="rId4" imgW="37592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846464"/>
                        <a:ext cx="8424862" cy="220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6000" y="1476000"/>
            <a:ext cx="409433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 smtClean="0">
                <a:solidFill>
                  <a:schemeClr val="tx1"/>
                </a:solidFill>
              </a:rPr>
              <a:t>1</a:t>
            </a:r>
            <a:endParaRPr lang="en-US" sz="2400" b="1" err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2000" y="1476000"/>
            <a:ext cx="409433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/>
              <a:t>2</a:t>
            </a:r>
            <a:endParaRPr lang="en-US" sz="2400" b="1" err="1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4000" y="2196000"/>
            <a:ext cx="409433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/>
              <a:t>3</a:t>
            </a:r>
            <a:endParaRPr lang="en-US" sz="2400" b="1" err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8000" y="3528000"/>
            <a:ext cx="409433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 smtClean="0"/>
              <a:t>4</a:t>
            </a:r>
            <a:endParaRPr lang="en-US" sz="2400" b="1" err="1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>
          <a:xfrm>
            <a:off x="936001" y="4320000"/>
            <a:ext cx="2039212" cy="2546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1"/>
          <a:stretch/>
        </p:blipFill>
        <p:spPr>
          <a:xfrm>
            <a:off x="936001" y="4320000"/>
            <a:ext cx="6133540" cy="2546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4320000"/>
            <a:ext cx="8208835" cy="2546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theoretical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basis</a:t>
            </a:r>
            <a:r>
              <a:rPr lang="fi-FI" altLang="en-US" sz="3600" b="1" smtClean="0">
                <a:solidFill>
                  <a:srgbClr val="C00000"/>
                </a:solidFill>
              </a:rPr>
              <a:t> is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well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known</a:t>
            </a:r>
            <a:r>
              <a:rPr lang="fi-FI" altLang="en-US" sz="3600" b="1" smtClean="0">
                <a:solidFill>
                  <a:srgbClr val="C00000"/>
                </a:solidFill>
              </a:rPr>
              <a:t> 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914401"/>
            <a:ext cx="8909050" cy="180022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 err="1" smtClean="0">
                <a:solidFill>
                  <a:srgbClr val="0000FF"/>
                </a:solidFill>
              </a:rPr>
              <a:t>The</a:t>
            </a:r>
            <a:r>
              <a:rPr lang="fi-FI" altLang="en-US" b="0" smtClean="0">
                <a:solidFill>
                  <a:srgbClr val="0000FF"/>
                </a:solidFill>
              </a:rPr>
              <a:t> RTE </a:t>
            </a:r>
            <a:r>
              <a:rPr lang="fi-FI" altLang="en-US" b="0" err="1" smtClean="0">
                <a:solidFill>
                  <a:srgbClr val="0000FF"/>
                </a:solidFill>
              </a:rPr>
              <a:t>has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been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known</a:t>
            </a:r>
            <a:r>
              <a:rPr lang="fi-FI" altLang="en-US" b="0" smtClean="0">
                <a:solidFill>
                  <a:srgbClr val="0000FF"/>
                </a:solidFill>
              </a:rPr>
              <a:t> for </a:t>
            </a:r>
            <a:r>
              <a:rPr lang="fi-FI" altLang="en-US" b="0" err="1" smtClean="0">
                <a:solidFill>
                  <a:srgbClr val="0000FF"/>
                </a:solidFill>
              </a:rPr>
              <a:t>many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decades</a:t>
            </a:r>
            <a:r>
              <a:rPr lang="fi-FI" altLang="en-US" b="0" smtClean="0">
                <a:solidFill>
                  <a:srgbClr val="0000FF"/>
                </a:solidFill>
              </a:rPr>
              <a:t>, and it </a:t>
            </a:r>
            <a:r>
              <a:rPr lang="fi-FI" altLang="en-US" b="0" err="1" smtClean="0">
                <a:solidFill>
                  <a:srgbClr val="0000FF"/>
                </a:solidFill>
              </a:rPr>
              <a:t>has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been</a:t>
            </a:r>
            <a:r>
              <a:rPr lang="fi-FI" altLang="en-US" b="0" smtClean="0">
                <a:solidFill>
                  <a:srgbClr val="0000FF"/>
                </a:solidFill>
              </a:rPr>
              <a:t> (</a:t>
            </a:r>
            <a:r>
              <a:rPr lang="fi-FI" altLang="en-US" b="0" err="1" smtClean="0">
                <a:solidFill>
                  <a:srgbClr val="0000FF"/>
                </a:solidFill>
              </a:rPr>
              <a:t>later</a:t>
            </a:r>
            <a:r>
              <a:rPr lang="fi-FI" altLang="en-US" b="0" smtClean="0">
                <a:solidFill>
                  <a:srgbClr val="0000FF"/>
                </a:solidFill>
              </a:rPr>
              <a:t>) </a:t>
            </a:r>
            <a:r>
              <a:rPr lang="fi-FI" altLang="en-US" b="0" err="1" smtClean="0">
                <a:solidFill>
                  <a:srgbClr val="0000FF"/>
                </a:solidFill>
              </a:rPr>
              <a:t>derived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from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first</a:t>
            </a:r>
            <a:r>
              <a:rPr lang="fi-FI" altLang="en-US" b="0" smtClean="0">
                <a:solidFill>
                  <a:srgbClr val="0000FF"/>
                </a:solidFill>
              </a:rPr>
              <a:t> </a:t>
            </a:r>
            <a:r>
              <a:rPr lang="fi-FI" altLang="en-US" b="0" err="1" smtClean="0">
                <a:solidFill>
                  <a:srgbClr val="0000FF"/>
                </a:solidFill>
              </a:rPr>
              <a:t>principles</a:t>
            </a:r>
            <a:r>
              <a:rPr lang="fi-FI" altLang="en-US" b="0" smtClean="0"/>
              <a:t>:</a:t>
            </a:r>
            <a:endParaRPr lang="fi-FI" altLang="en-US" b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000" b="0" i="1" u="sng" err="1"/>
              <a:t>Mishchenko</a:t>
            </a:r>
            <a:r>
              <a:rPr lang="en-US" sz="2000" b="0" i="1" u="sng"/>
              <a:t>, M.I., 2002. </a:t>
            </a:r>
            <a:r>
              <a:rPr lang="en-US" sz="2000" b="0" i="1"/>
              <a:t>Vector radiative transfer equation for arbitrarily shaped and arbitrarily oriented particles: a </a:t>
            </a:r>
            <a:r>
              <a:rPr lang="en-US" sz="2000" b="0" i="1" smtClean="0"/>
              <a:t>microphysical </a:t>
            </a:r>
            <a:r>
              <a:rPr lang="en-US" sz="2000" b="0" i="1"/>
              <a:t>derivation from statistical electromagnetics. Applied </a:t>
            </a:r>
            <a:r>
              <a:rPr lang="en-US" sz="2000" b="0" i="1" smtClean="0"/>
              <a:t>Optics</a:t>
            </a:r>
            <a:r>
              <a:rPr lang="en-US" sz="2000" b="0" i="1"/>
              <a:t>, </a:t>
            </a:r>
            <a:r>
              <a:rPr lang="en-US" sz="2000" b="0" i="1" smtClean="0"/>
              <a:t>41, 7114-7134.</a:t>
            </a:r>
            <a:endParaRPr lang="fi-FI" altLang="en-US" sz="2000" b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  <a:p>
            <a:pPr>
              <a:defRPr/>
            </a:pP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132000"/>
            <a:ext cx="890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800" b="1">
                <a:solidFill>
                  <a:srgbClr val="C00000"/>
                </a:solidFill>
              </a:rPr>
              <a:t>… </a:t>
            </a:r>
            <a:r>
              <a:rPr lang="fi-FI" altLang="en-US" sz="2800" b="1" err="1">
                <a:solidFill>
                  <a:srgbClr val="C00000"/>
                </a:solidFill>
              </a:rPr>
              <a:t>However</a:t>
            </a:r>
            <a:r>
              <a:rPr lang="fi-FI" altLang="en-US" sz="2800" b="1">
                <a:solidFill>
                  <a:srgbClr val="C00000"/>
                </a:solidFill>
              </a:rPr>
              <a:t>, </a:t>
            </a:r>
            <a:r>
              <a:rPr lang="fi-FI" altLang="en-US" sz="2800" b="1" err="1">
                <a:solidFill>
                  <a:srgbClr val="C00000"/>
                </a:solidFill>
              </a:rPr>
              <a:t>some</a:t>
            </a:r>
            <a:r>
              <a:rPr lang="fi-FI" altLang="en-US" sz="2800" b="1">
                <a:solidFill>
                  <a:srgbClr val="C00000"/>
                </a:solidFill>
              </a:rPr>
              <a:t> </a:t>
            </a:r>
            <a:r>
              <a:rPr lang="fi-FI" altLang="en-US" sz="2800" b="1" err="1">
                <a:solidFill>
                  <a:srgbClr val="C00000"/>
                </a:solidFill>
              </a:rPr>
              <a:t>practical</a:t>
            </a:r>
            <a:r>
              <a:rPr lang="fi-FI" altLang="en-US" sz="2800" b="1">
                <a:solidFill>
                  <a:srgbClr val="C00000"/>
                </a:solidFill>
              </a:rPr>
              <a:t> </a:t>
            </a:r>
            <a:r>
              <a:rPr lang="fi-FI" altLang="en-US" sz="2800" b="1" err="1">
                <a:solidFill>
                  <a:srgbClr val="C00000"/>
                </a:solidFill>
              </a:rPr>
              <a:t>issues</a:t>
            </a:r>
            <a:r>
              <a:rPr lang="fi-FI" altLang="en-US" sz="2800" b="1">
                <a:solidFill>
                  <a:srgbClr val="C00000"/>
                </a:solidFill>
              </a:rPr>
              <a:t> </a:t>
            </a:r>
            <a:r>
              <a:rPr lang="fi-FI" altLang="en-US" sz="2800" b="1" err="1" smtClean="0">
                <a:solidFill>
                  <a:srgbClr val="C00000"/>
                </a:solidFill>
              </a:rPr>
              <a:t>exist</a:t>
            </a:r>
            <a:endParaRPr lang="fi-FI" altLang="en-US" sz="2800" b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299" y="3780000"/>
            <a:ext cx="909161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400" b="1">
                <a:solidFill>
                  <a:srgbClr val="0000FF"/>
                </a:solidFill>
              </a:rPr>
              <a:t>1) O</a:t>
            </a:r>
            <a:r>
              <a:rPr lang="fi-FI" altLang="en-US" sz="2400" b="1" smtClean="0">
                <a:solidFill>
                  <a:srgbClr val="0000FF"/>
                </a:solidFill>
              </a:rPr>
              <a:t>ptical </a:t>
            </a:r>
            <a:r>
              <a:rPr lang="fi-FI" altLang="en-US" sz="2400" b="1" err="1">
                <a:solidFill>
                  <a:srgbClr val="0000FF"/>
                </a:solidFill>
              </a:rPr>
              <a:t>properties</a:t>
            </a:r>
            <a:r>
              <a:rPr lang="fi-FI" altLang="en-US" sz="2400" b="1">
                <a:solidFill>
                  <a:srgbClr val="0000FF"/>
                </a:solidFill>
              </a:rPr>
              <a:t> of </a:t>
            </a:r>
            <a:r>
              <a:rPr lang="fi-FI" altLang="en-US" sz="2400" b="1" err="1" smtClean="0">
                <a:solidFill>
                  <a:srgbClr val="0000FF"/>
                </a:solidFill>
              </a:rPr>
              <a:t>the</a:t>
            </a:r>
            <a:r>
              <a:rPr lang="fi-FI" altLang="en-US" sz="2400" b="1" smtClean="0">
                <a:solidFill>
                  <a:srgbClr val="0000FF"/>
                </a:solidFill>
              </a:rPr>
              <a:t> </a:t>
            </a:r>
            <a:r>
              <a:rPr lang="fi-FI" altLang="en-US" sz="2400" b="1" err="1" smtClean="0">
                <a:solidFill>
                  <a:srgbClr val="0000FF"/>
                </a:solidFill>
              </a:rPr>
              <a:t>atmosphere</a:t>
            </a:r>
            <a:r>
              <a:rPr lang="fi-FI" altLang="en-US" sz="2400" b="1" smtClean="0">
                <a:solidFill>
                  <a:srgbClr val="0000FF"/>
                </a:solidFill>
              </a:rPr>
              <a:t> </a:t>
            </a:r>
            <a:r>
              <a:rPr lang="fi-FI" altLang="en-US" sz="2400" b="1" err="1">
                <a:solidFill>
                  <a:srgbClr val="0000FF"/>
                </a:solidFill>
              </a:rPr>
              <a:t>need</a:t>
            </a:r>
            <a:r>
              <a:rPr lang="fi-FI" altLang="en-US" sz="2400" b="1">
                <a:solidFill>
                  <a:srgbClr val="0000FF"/>
                </a:solidFill>
              </a:rPr>
              <a:t> to </a:t>
            </a:r>
            <a:r>
              <a:rPr lang="fi-FI" altLang="en-US" sz="2400" b="1" err="1">
                <a:solidFill>
                  <a:srgbClr val="0000FF"/>
                </a:solidFill>
              </a:rPr>
              <a:t>be</a:t>
            </a:r>
            <a:r>
              <a:rPr lang="fi-FI" altLang="en-US" sz="2400" b="1">
                <a:solidFill>
                  <a:srgbClr val="0000FF"/>
                </a:solidFill>
              </a:rPr>
              <a:t> </a:t>
            </a:r>
            <a:r>
              <a:rPr lang="fi-FI" altLang="en-US" sz="2400" b="1" err="1">
                <a:solidFill>
                  <a:srgbClr val="0000FF"/>
                </a:solidFill>
              </a:rPr>
              <a:t>specified</a:t>
            </a:r>
            <a:r>
              <a:rPr lang="fi-FI" altLang="en-US" sz="2400" b="1">
                <a:solidFill>
                  <a:srgbClr val="0000FF"/>
                </a:solidFill>
              </a:rPr>
              <a:t>:</a:t>
            </a:r>
          </a:p>
          <a:p>
            <a:pPr>
              <a:spcBef>
                <a:spcPts val="1800"/>
              </a:spcBef>
              <a:defRPr/>
            </a:pPr>
            <a:r>
              <a:rPr lang="fi-FI" altLang="en-US" sz="2200"/>
              <a:t>-</a:t>
            </a:r>
            <a:r>
              <a:rPr lang="fi-FI" altLang="en-US"/>
              <a:t> </a:t>
            </a:r>
            <a:r>
              <a:rPr lang="fi-FI" altLang="en-US" sz="2200"/>
              <a:t>Absorption and </a:t>
            </a:r>
            <a:r>
              <a:rPr lang="fi-FI" altLang="en-US" sz="2200" err="1"/>
              <a:t>scattering</a:t>
            </a:r>
            <a:r>
              <a:rPr lang="fi-FI" altLang="en-US" sz="2200"/>
              <a:t> </a:t>
            </a:r>
            <a:r>
              <a:rPr lang="fi-FI" altLang="en-US" sz="2200" err="1" smtClean="0"/>
              <a:t>coefficients</a:t>
            </a:r>
            <a:r>
              <a:rPr lang="fi-FI" altLang="en-US" sz="2200" smtClean="0"/>
              <a:t> (</a:t>
            </a:r>
            <a:r>
              <a:rPr lang="fi-FI" altLang="en-US" sz="2200" b="1" smtClean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fi-FI" altLang="en-US" sz="2200" b="1" baseline="-25000" smtClean="0">
                <a:solidFill>
                  <a:srgbClr val="0000FF"/>
                </a:solidFill>
                <a:sym typeface="Symbol" panose="05050102010706020507" pitchFamily="18" charset="2"/>
              </a:rPr>
              <a:t>a,</a:t>
            </a:r>
            <a:r>
              <a:rPr lang="fi-FI" altLang="en-US" sz="2200" smtClean="0">
                <a:sym typeface="Symbol" panose="05050102010706020507" pitchFamily="18" charset="2"/>
              </a:rPr>
              <a:t>, </a:t>
            </a:r>
            <a:r>
              <a:rPr lang="fi-FI" altLang="en-US" sz="2200" b="1" smtClean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fi-FI" altLang="en-US" sz="2200" b="1" baseline="-25000" smtClean="0">
                <a:solidFill>
                  <a:srgbClr val="0000FF"/>
                </a:solidFill>
                <a:sym typeface="Symbol" panose="05050102010706020507" pitchFamily="18" charset="2"/>
              </a:rPr>
              <a:t>s,</a:t>
            </a:r>
            <a:r>
              <a:rPr lang="fi-FI" altLang="en-US" sz="2200" smtClean="0">
                <a:sym typeface="Symbol" panose="05050102010706020507" pitchFamily="18" charset="2"/>
              </a:rPr>
              <a:t>)</a:t>
            </a:r>
            <a:endParaRPr lang="fi-FI" altLang="en-US" sz="220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200" smtClean="0"/>
              <a:t>- </a:t>
            </a:r>
            <a:r>
              <a:rPr lang="fi-FI" altLang="en-US" sz="2200" err="1"/>
              <a:t>Scattering</a:t>
            </a:r>
            <a:r>
              <a:rPr lang="fi-FI" altLang="en-US" sz="2200"/>
              <a:t> </a:t>
            </a:r>
            <a:r>
              <a:rPr lang="fi-FI" altLang="en-US" sz="2200" err="1"/>
              <a:t>phase</a:t>
            </a:r>
            <a:r>
              <a:rPr lang="fi-FI" altLang="en-US" sz="2200"/>
              <a:t> </a:t>
            </a:r>
            <a:r>
              <a:rPr lang="fi-FI" altLang="en-US" sz="2200" err="1"/>
              <a:t>function</a:t>
            </a:r>
            <a:r>
              <a:rPr lang="fi-FI" altLang="en-US" sz="2200"/>
              <a:t> </a:t>
            </a:r>
            <a:r>
              <a:rPr lang="fi-FI" altLang="en-US" sz="2200" b="1" smtClean="0">
                <a:solidFill>
                  <a:srgbClr val="0000FF"/>
                </a:solidFill>
              </a:rPr>
              <a:t>P</a:t>
            </a:r>
            <a:r>
              <a:rPr lang="fi-FI" altLang="en-US" sz="2200" b="1" baseline="-25000" smtClean="0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fi-FI" altLang="en-US" sz="2200" b="1" smtClean="0">
                <a:solidFill>
                  <a:srgbClr val="0000FF"/>
                </a:solidFill>
                <a:sym typeface="Symbol" panose="05050102010706020507" pitchFamily="18" charset="2"/>
              </a:rPr>
              <a:t>(,;</a:t>
            </a:r>
            <a:r>
              <a:rPr lang="fi-FI" altLang="en-US" sz="2200" b="1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fi-FI" altLang="en-US" sz="2200" b="1" smtClean="0">
                <a:solidFill>
                  <a:srgbClr val="0000FF"/>
                </a:solidFill>
                <a:sym typeface="Symbol" panose="05050102010706020507" pitchFamily="18" charset="2"/>
              </a:rPr>
              <a:t>’,’)</a:t>
            </a:r>
            <a:endParaRPr lang="fi-FI" altLang="en-US" sz="2200" b="1">
              <a:solidFill>
                <a:srgbClr val="0000FF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772275" y="4445449"/>
            <a:ext cx="504000" cy="7560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925" y="4320000"/>
            <a:ext cx="2450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smtClean="0">
                <a:solidFill>
                  <a:srgbClr val="C00000"/>
                </a:solidFill>
              </a:rPr>
              <a:t>As a </a:t>
            </a:r>
            <a:r>
              <a:rPr lang="fi-FI" sz="2000" err="1" smtClean="0">
                <a:solidFill>
                  <a:srgbClr val="C00000"/>
                </a:solidFill>
              </a:rPr>
              <a:t>function</a:t>
            </a:r>
            <a:r>
              <a:rPr lang="fi-FI" sz="2000" smtClean="0">
                <a:solidFill>
                  <a:srgbClr val="C00000"/>
                </a:solidFill>
              </a:rPr>
              <a:t> of</a:t>
            </a:r>
          </a:p>
          <a:p>
            <a:r>
              <a:rPr lang="fi-FI" sz="2000" err="1">
                <a:solidFill>
                  <a:srgbClr val="C00000"/>
                </a:solidFill>
              </a:rPr>
              <a:t>w</a:t>
            </a:r>
            <a:r>
              <a:rPr lang="fi-FI" sz="2000" err="1" smtClean="0">
                <a:solidFill>
                  <a:srgbClr val="C00000"/>
                </a:solidFill>
              </a:rPr>
              <a:t>avelength</a:t>
            </a:r>
            <a:r>
              <a:rPr lang="fi-FI" sz="2000" smtClean="0">
                <a:solidFill>
                  <a:srgbClr val="C00000"/>
                </a:solidFill>
              </a:rPr>
              <a:t> (</a:t>
            </a:r>
            <a:r>
              <a:rPr lang="fi-FI" sz="2000" smtClean="0">
                <a:solidFill>
                  <a:srgbClr val="C00000"/>
                </a:solidFill>
                <a:sym typeface="Symbol" panose="05050102010706020507" pitchFamily="18" charset="2"/>
              </a:rPr>
              <a:t>) </a:t>
            </a:r>
            <a:r>
              <a:rPr lang="fi-FI" sz="2000" smtClean="0">
                <a:solidFill>
                  <a:srgbClr val="C00000"/>
                </a:solidFill>
              </a:rPr>
              <a:t>and</a:t>
            </a:r>
          </a:p>
          <a:p>
            <a:r>
              <a:rPr lang="fi-FI" sz="2000" err="1">
                <a:solidFill>
                  <a:srgbClr val="C00000"/>
                </a:solidFill>
              </a:rPr>
              <a:t>l</a:t>
            </a:r>
            <a:r>
              <a:rPr lang="fi-FI" sz="2000" err="1" smtClean="0">
                <a:solidFill>
                  <a:srgbClr val="C00000"/>
                </a:solidFill>
              </a:rPr>
              <a:t>ocation</a:t>
            </a:r>
            <a:r>
              <a:rPr lang="fi-FI" sz="2000" smtClean="0">
                <a:solidFill>
                  <a:srgbClr val="C00000"/>
                </a:solidFill>
              </a:rPr>
              <a:t> (</a:t>
            </a:r>
            <a:r>
              <a:rPr lang="fi-FI" sz="2000" err="1" smtClean="0">
                <a:solidFill>
                  <a:srgbClr val="C00000"/>
                </a:solidFill>
              </a:rPr>
              <a:t>x,y,z</a:t>
            </a:r>
            <a:r>
              <a:rPr lang="fi-FI" sz="2000">
                <a:solidFill>
                  <a:srgbClr val="C00000"/>
                </a:solidFill>
              </a:rPr>
              <a:t>)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6120000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smtClean="0">
                <a:solidFill>
                  <a:srgbClr val="0000FF"/>
                </a:solidFill>
              </a:rPr>
              <a:t>2) </a:t>
            </a:r>
            <a:r>
              <a:rPr lang="fi-FI" sz="2400" b="1" err="1" smtClean="0">
                <a:solidFill>
                  <a:srgbClr val="0000FF"/>
                </a:solidFill>
              </a:rPr>
              <a:t>Computational</a:t>
            </a:r>
            <a:r>
              <a:rPr lang="fi-FI" sz="2400" b="1" smtClean="0">
                <a:solidFill>
                  <a:srgbClr val="0000FF"/>
                </a:solidFill>
              </a:rPr>
              <a:t> </a:t>
            </a:r>
            <a:r>
              <a:rPr lang="fi-FI" sz="2400" b="1" err="1" smtClean="0">
                <a:solidFill>
                  <a:srgbClr val="0000FF"/>
                </a:solidFill>
              </a:rPr>
              <a:t>issues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5472000"/>
            <a:ext cx="8706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en-US" sz="2200"/>
              <a:t>- </a:t>
            </a:r>
            <a:r>
              <a:rPr lang="fi-FI" altLang="en-US" sz="2200" err="1" smtClean="0"/>
              <a:t>Also</a:t>
            </a:r>
            <a:r>
              <a:rPr lang="fi-FI" altLang="en-US" sz="2200"/>
              <a:t> </a:t>
            </a:r>
            <a:r>
              <a:rPr lang="fi-FI" altLang="en-US" sz="2200" err="1" smtClean="0"/>
              <a:t>the</a:t>
            </a:r>
            <a:r>
              <a:rPr lang="fi-FI" altLang="en-US" sz="2200" smtClean="0"/>
              <a:t> </a:t>
            </a:r>
            <a:r>
              <a:rPr lang="fi-FI" altLang="en-US" sz="2200" err="1">
                <a:solidFill>
                  <a:srgbClr val="C00000"/>
                </a:solidFill>
              </a:rPr>
              <a:t>l</a:t>
            </a:r>
            <a:r>
              <a:rPr lang="fi-FI" altLang="en-US" sz="2200" err="1" smtClean="0">
                <a:solidFill>
                  <a:srgbClr val="C00000"/>
                </a:solidFill>
              </a:rPr>
              <a:t>ower</a:t>
            </a:r>
            <a:r>
              <a:rPr lang="fi-FI" altLang="en-US" sz="2200" smtClean="0">
                <a:solidFill>
                  <a:srgbClr val="C00000"/>
                </a:solidFill>
              </a:rPr>
              <a:t> </a:t>
            </a:r>
            <a:r>
              <a:rPr lang="fi-FI" altLang="en-US" sz="2200" err="1">
                <a:solidFill>
                  <a:srgbClr val="C00000"/>
                </a:solidFill>
              </a:rPr>
              <a:t>boundary</a:t>
            </a:r>
            <a:r>
              <a:rPr lang="fi-FI" altLang="en-US" sz="2200">
                <a:solidFill>
                  <a:srgbClr val="C00000"/>
                </a:solidFill>
              </a:rPr>
              <a:t> </a:t>
            </a:r>
            <a:r>
              <a:rPr lang="fi-FI" altLang="en-US" sz="2200" err="1">
                <a:solidFill>
                  <a:srgbClr val="C00000"/>
                </a:solidFill>
              </a:rPr>
              <a:t>conditions</a:t>
            </a:r>
            <a:r>
              <a:rPr lang="fi-FI" altLang="en-US" sz="2200"/>
              <a:t>: </a:t>
            </a:r>
            <a:r>
              <a:rPr lang="fi-FI" altLang="en-US" sz="2200" err="1"/>
              <a:t>surface</a:t>
            </a:r>
            <a:r>
              <a:rPr lang="fi-FI" altLang="en-US" sz="2200"/>
              <a:t> </a:t>
            </a:r>
            <a:r>
              <a:rPr lang="fi-FI" altLang="en-US" sz="2200" err="1" smtClean="0"/>
              <a:t>reflectivity</a:t>
            </a:r>
            <a:r>
              <a:rPr lang="fi-FI" altLang="en-US" sz="2200" smtClean="0"/>
              <a:t> &amp; </a:t>
            </a:r>
            <a:r>
              <a:rPr lang="fi-FI" altLang="en-US" sz="2200" err="1" smtClean="0"/>
              <a:t>emissivity</a:t>
            </a:r>
            <a:endParaRPr lang="fi-FI" altLang="en-US" sz="2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49225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Outline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talk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082843"/>
            <a:ext cx="8909050" cy="547035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/>
              <a:t>Introduction</a:t>
            </a:r>
            <a:endParaRPr lang="fi-FI" altLang="en-US" sz="2800" b="0" smtClean="0"/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smtClean="0">
                <a:solidFill>
                  <a:srgbClr val="0000FF"/>
                </a:solidFill>
              </a:rPr>
              <a:t>Optical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properties</a:t>
            </a:r>
            <a:r>
              <a:rPr lang="fi-FI" altLang="en-US" sz="2800" b="0" smtClean="0">
                <a:solidFill>
                  <a:srgbClr val="0000FF"/>
                </a:solidFill>
              </a:rPr>
              <a:t> (</a:t>
            </a:r>
            <a:r>
              <a:rPr lang="fi-FI" altLang="en-US" sz="2800" b="0" err="1" smtClean="0">
                <a:solidFill>
                  <a:srgbClr val="0000FF"/>
                </a:solidFill>
              </a:rPr>
              <a:t>atmosphere</a:t>
            </a:r>
            <a:r>
              <a:rPr lang="fi-FI" altLang="en-US" sz="2800" b="0" smtClean="0">
                <a:solidFill>
                  <a:srgbClr val="0000FF"/>
                </a:solidFill>
              </a:rPr>
              <a:t> &amp;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surface</a:t>
            </a:r>
            <a:r>
              <a:rPr lang="fi-FI" altLang="en-US" sz="2800" b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>
                <a:solidFill>
                  <a:srgbClr val="0000FF"/>
                </a:solidFill>
              </a:rPr>
              <a:t>Computational</a:t>
            </a:r>
            <a:r>
              <a:rPr lang="fi-FI" altLang="en-US" sz="2800" b="0" smtClean="0">
                <a:solidFill>
                  <a:srgbClr val="0000FF"/>
                </a:solidFill>
              </a:rPr>
              <a:t>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issues</a:t>
            </a:r>
            <a:r>
              <a:rPr lang="fi-FI" altLang="en-US" sz="2800" b="0" smtClean="0">
                <a:solidFill>
                  <a:srgbClr val="0000FF"/>
                </a:solidFill>
              </a:rPr>
              <a:t> (”</a:t>
            </a:r>
            <a:r>
              <a:rPr lang="fi-FI" altLang="en-US" sz="2800" b="0" err="1" smtClean="0">
                <a:solidFill>
                  <a:srgbClr val="0000FF"/>
                </a:solidFill>
              </a:rPr>
              <a:t>speed</a:t>
            </a:r>
            <a:r>
              <a:rPr lang="fi-FI" altLang="en-US" sz="2800" b="0" smtClean="0">
                <a:solidFill>
                  <a:srgbClr val="0000FF"/>
                </a:solidFill>
              </a:rPr>
              <a:t> vs. </a:t>
            </a:r>
            <a:r>
              <a:rPr lang="fi-FI" altLang="en-US" sz="2800" b="0" err="1" smtClean="0">
                <a:solidFill>
                  <a:srgbClr val="0000FF"/>
                </a:solidFill>
              </a:rPr>
              <a:t>accuracy</a:t>
            </a:r>
            <a:r>
              <a:rPr lang="fi-FI" altLang="en-US" sz="2800" b="0" smtClean="0">
                <a:solidFill>
                  <a:srgbClr val="0000FF"/>
                </a:solidFill>
              </a:rPr>
              <a:t>”)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fi-FI" altLang="en-US" sz="2800" b="0" err="1" smtClean="0"/>
              <a:t>Some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further</a:t>
            </a:r>
            <a:r>
              <a:rPr lang="fi-FI" altLang="en-US" sz="2800" b="0" smtClean="0"/>
              <a:t> </a:t>
            </a:r>
            <a:r>
              <a:rPr lang="fi-FI" altLang="en-US" sz="2800" b="0" err="1" smtClean="0"/>
              <a:t>discussion</a:t>
            </a:r>
            <a:endParaRPr lang="fi-FI" altLang="en-US" sz="2800" b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b="0" smtClean="0"/>
              <a:t>   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68000" y="1692000"/>
            <a:ext cx="7161094" cy="432000"/>
          </a:xfrm>
          <a:prstGeom prst="rect">
            <a:avLst/>
          </a:prstGeom>
          <a:solidFill>
            <a:srgbClr val="FFFF00">
              <a:alpha val="3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180000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Optical properties</a:t>
            </a:r>
            <a:r>
              <a:rPr lang="fi-FI" altLang="en-US" sz="3600" b="1">
                <a:solidFill>
                  <a:srgbClr val="C00000"/>
                </a:solidFill>
              </a:rPr>
              <a:t> </a:t>
            </a:r>
            <a:r>
              <a:rPr lang="fi-FI" altLang="en-US" sz="3600" b="1" smtClean="0">
                <a:solidFill>
                  <a:srgbClr val="C00000"/>
                </a:solidFill>
              </a:rPr>
              <a:t>of the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atmosphere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167063"/>
            <a:ext cx="9166058" cy="519764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800" dirty="0" smtClean="0">
                <a:solidFill>
                  <a:srgbClr val="0000FF"/>
                </a:solidFill>
              </a:rPr>
              <a:t>1) </a:t>
            </a:r>
            <a:r>
              <a:rPr lang="fi-FI" altLang="en-US" sz="2800" dirty="0" err="1" smtClean="0">
                <a:solidFill>
                  <a:srgbClr val="0000FF"/>
                </a:solidFill>
              </a:rPr>
              <a:t>Gas</a:t>
            </a:r>
            <a:r>
              <a:rPr lang="fi-FI" altLang="en-US" sz="2800" dirty="0" smtClean="0">
                <a:solidFill>
                  <a:srgbClr val="0000FF"/>
                </a:solidFill>
              </a:rPr>
              <a:t> </a:t>
            </a:r>
            <a:r>
              <a:rPr lang="fi-FI" altLang="en-US" sz="2800" dirty="0" err="1" smtClean="0">
                <a:solidFill>
                  <a:srgbClr val="0000FF"/>
                </a:solidFill>
              </a:rPr>
              <a:t>molecules</a:t>
            </a:r>
            <a:endParaRPr lang="fi-FI" altLang="en-US" sz="2800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dirty="0" err="1" smtClean="0">
                <a:solidFill>
                  <a:schemeClr val="accent2">
                    <a:lumMod val="75000"/>
                  </a:schemeClr>
                </a:solidFill>
              </a:rPr>
              <a:t>Molecular</a:t>
            </a:r>
            <a:r>
              <a:rPr lang="fi-FI" altLang="en-US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fi-FI" altLang="en-US" dirty="0" err="1" smtClean="0">
                <a:solidFill>
                  <a:schemeClr val="accent2">
                    <a:lumMod val="75000"/>
                  </a:schemeClr>
                </a:solidFill>
              </a:rPr>
              <a:t>Rayleigh</a:t>
            </a:r>
            <a:r>
              <a:rPr lang="fi-FI" altLang="en-US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fi-FI" altLang="en-US" dirty="0" err="1" smtClean="0">
                <a:solidFill>
                  <a:schemeClr val="accent2">
                    <a:lumMod val="75000"/>
                  </a:schemeClr>
                </a:solidFill>
              </a:rPr>
              <a:t>scattering</a:t>
            </a:r>
            <a:r>
              <a:rPr lang="fi-FI" altLang="en-US" b="0" dirty="0" smtClean="0"/>
              <a:t>:</a:t>
            </a:r>
          </a:p>
          <a:p>
            <a:pPr lvl="1">
              <a:spcBef>
                <a:spcPts val="1200"/>
              </a:spcBef>
              <a:defRPr/>
            </a:pPr>
            <a:r>
              <a:rPr lang="fi-FI" altLang="en-US" b="0" dirty="0"/>
              <a:t> </a:t>
            </a:r>
            <a:r>
              <a:rPr lang="fi-FI" altLang="en-US" b="0" dirty="0" smtClean="0"/>
              <a:t> a </a:t>
            </a:r>
            <a:r>
              <a:rPr lang="fi-FI" altLang="en-US" b="0" dirty="0" err="1" smtClean="0"/>
              <a:t>very</a:t>
            </a:r>
            <a:r>
              <a:rPr lang="fi-FI" altLang="en-US" b="0" dirty="0" smtClean="0"/>
              <a:t> </a:t>
            </a:r>
            <a:r>
              <a:rPr lang="fi-FI" altLang="en-US" b="0" dirty="0" err="1" smtClean="0"/>
              <a:t>well</a:t>
            </a:r>
            <a:r>
              <a:rPr lang="fi-FI" altLang="en-US" dirty="0" err="1"/>
              <a:t>-</a:t>
            </a:r>
            <a:r>
              <a:rPr lang="fi-FI" altLang="en-US" b="0" dirty="0" err="1" smtClean="0"/>
              <a:t>known</a:t>
            </a:r>
            <a:r>
              <a:rPr lang="fi-FI" altLang="en-US" b="0" dirty="0" smtClean="0"/>
              <a:t> </a:t>
            </a:r>
            <a:r>
              <a:rPr lang="fi-FI" altLang="en-US" b="0" dirty="0" err="1" smtClean="0"/>
              <a:t>process</a:t>
            </a:r>
            <a:endParaRPr lang="fi-FI" altLang="en-US" b="0" dirty="0" smtClean="0"/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dirty="0" err="1" smtClean="0">
                <a:solidFill>
                  <a:schemeClr val="accent2">
                    <a:lumMod val="75000"/>
                  </a:schemeClr>
                </a:solidFill>
              </a:rPr>
              <a:t>Gaseous</a:t>
            </a:r>
            <a:r>
              <a:rPr lang="fi-FI" altLang="en-US" dirty="0" smtClean="0">
                <a:solidFill>
                  <a:schemeClr val="accent2">
                    <a:lumMod val="75000"/>
                  </a:schemeClr>
                </a:solidFill>
              </a:rPr>
              <a:t> absorption </a:t>
            </a:r>
            <a:r>
              <a:rPr lang="fi-FI" altLang="en-US" b="0" dirty="0" smtClean="0"/>
              <a:t>(H</a:t>
            </a:r>
            <a:r>
              <a:rPr lang="fi-FI" altLang="en-US" b="0" baseline="-25000" dirty="0" smtClean="0"/>
              <a:t>2</a:t>
            </a:r>
            <a:r>
              <a:rPr lang="fi-FI" altLang="en-US" b="0" dirty="0" smtClean="0"/>
              <a:t>O, CO</a:t>
            </a:r>
            <a:r>
              <a:rPr lang="fi-FI" altLang="en-US" b="0" baseline="-25000" dirty="0" smtClean="0"/>
              <a:t>2</a:t>
            </a:r>
            <a:r>
              <a:rPr lang="fi-FI" altLang="en-US" b="0" dirty="0" smtClean="0"/>
              <a:t>, O</a:t>
            </a:r>
            <a:r>
              <a:rPr lang="fi-FI" altLang="en-US" b="0" baseline="-25000" dirty="0" smtClean="0"/>
              <a:t>3</a:t>
            </a:r>
            <a:r>
              <a:rPr lang="fi-FI" altLang="en-US" b="0" dirty="0" smtClean="0"/>
              <a:t>, O</a:t>
            </a:r>
            <a:r>
              <a:rPr lang="fi-FI" altLang="en-US" b="0" baseline="-25000" dirty="0" smtClean="0"/>
              <a:t>2</a:t>
            </a:r>
            <a:r>
              <a:rPr lang="fi-FI" altLang="en-US" b="0" dirty="0" smtClean="0"/>
              <a:t>, CH</a:t>
            </a:r>
            <a:r>
              <a:rPr lang="fi-FI" altLang="en-US" b="0" baseline="-25000" dirty="0" smtClean="0"/>
              <a:t>4</a:t>
            </a:r>
            <a:r>
              <a:rPr lang="fi-FI" altLang="en-US" b="0" dirty="0" smtClean="0"/>
              <a:t>, N</a:t>
            </a:r>
            <a:r>
              <a:rPr lang="fi-FI" altLang="en-US" b="0" baseline="-25000" dirty="0" smtClean="0"/>
              <a:t>2</a:t>
            </a:r>
            <a:r>
              <a:rPr lang="fi-FI" altLang="en-US" b="0" dirty="0" smtClean="0"/>
              <a:t>O, </a:t>
            </a:r>
            <a:r>
              <a:rPr lang="fi-FI" altLang="en-US" b="0" dirty="0" err="1" smtClean="0"/>
              <a:t>CFCs</a:t>
            </a:r>
            <a:r>
              <a:rPr lang="fi-FI" altLang="en-US" b="0" dirty="0" smtClean="0"/>
              <a:t>, etc.):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fi-FI" altLang="en-US" sz="2200" b="0" dirty="0" smtClean="0"/>
              <a:t>Absorption </a:t>
            </a:r>
            <a:r>
              <a:rPr lang="fi-FI" altLang="en-US" sz="2200" b="0" dirty="0" err="1" smtClean="0"/>
              <a:t>spectra</a:t>
            </a:r>
            <a:r>
              <a:rPr lang="fi-FI" altLang="en-US" sz="2200" b="0" dirty="0" smtClean="0"/>
              <a:t> of </a:t>
            </a:r>
            <a:r>
              <a:rPr lang="fi-FI" altLang="en-US" sz="2200" dirty="0" err="1" smtClean="0"/>
              <a:t>major</a:t>
            </a:r>
            <a:r>
              <a:rPr lang="fi-FI" altLang="en-US" sz="2200" dirty="0" smtClean="0"/>
              <a:t> </a:t>
            </a:r>
            <a:r>
              <a:rPr lang="fi-FI" altLang="en-US" sz="2200" dirty="0" err="1" smtClean="0"/>
              <a:t>absorbing</a:t>
            </a:r>
            <a:r>
              <a:rPr lang="fi-FI" altLang="en-US" sz="2200" dirty="0" smtClean="0"/>
              <a:t> </a:t>
            </a:r>
            <a:r>
              <a:rPr lang="fi-FI" altLang="en-US" sz="2200" b="0" dirty="0" err="1" smtClean="0"/>
              <a:t>gases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generally</a:t>
            </a:r>
            <a:r>
              <a:rPr lang="fi-FI" altLang="en-US" sz="2200" b="0" dirty="0" smtClean="0"/>
              <a:t> </a:t>
            </a:r>
            <a:r>
              <a:rPr lang="fi-FI" altLang="en-US" sz="2200" b="1" dirty="0" err="1" smtClean="0">
                <a:solidFill>
                  <a:srgbClr val="C00000"/>
                </a:solidFill>
              </a:rPr>
              <a:t>very</a:t>
            </a:r>
            <a:r>
              <a:rPr lang="fi-FI" altLang="en-US" sz="2200" b="1" dirty="0" smtClean="0">
                <a:solidFill>
                  <a:srgbClr val="C00000"/>
                </a:solidFill>
              </a:rPr>
              <a:t> </a:t>
            </a:r>
            <a:r>
              <a:rPr lang="fi-FI" altLang="en-US" sz="2200" b="1" dirty="0" err="1" smtClean="0">
                <a:solidFill>
                  <a:srgbClr val="C00000"/>
                </a:solidFill>
              </a:rPr>
              <a:t>well</a:t>
            </a:r>
            <a:r>
              <a:rPr lang="fi-FI" altLang="en-US" sz="2200" b="1" dirty="0" smtClean="0">
                <a:solidFill>
                  <a:srgbClr val="C00000"/>
                </a:solidFill>
              </a:rPr>
              <a:t> (</a:t>
            </a:r>
            <a:r>
              <a:rPr lang="fi-FI" altLang="en-US" sz="2200" b="1" i="1" dirty="0" err="1" smtClean="0">
                <a:solidFill>
                  <a:srgbClr val="C00000"/>
                </a:solidFill>
              </a:rPr>
              <a:t>but</a:t>
            </a:r>
            <a:r>
              <a:rPr lang="fi-FI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fi-FI" altLang="en-US" sz="2200" b="1" i="1" dirty="0" err="1" smtClean="0">
                <a:solidFill>
                  <a:srgbClr val="C00000"/>
                </a:solidFill>
              </a:rPr>
              <a:t>not</a:t>
            </a:r>
            <a:r>
              <a:rPr lang="fi-FI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fi-FI" altLang="en-US" sz="2200" b="1" i="1" dirty="0" err="1" smtClean="0">
                <a:solidFill>
                  <a:srgbClr val="C00000"/>
                </a:solidFill>
              </a:rPr>
              <a:t>exactly</a:t>
            </a:r>
            <a:r>
              <a:rPr lang="fi-FI" altLang="en-US" sz="2200" b="1" dirty="0" smtClean="0">
                <a:solidFill>
                  <a:srgbClr val="C00000"/>
                </a:solidFill>
              </a:rPr>
              <a:t>) </a:t>
            </a:r>
            <a:r>
              <a:rPr lang="fi-FI" altLang="en-US" sz="2200" b="1" dirty="0" err="1" smtClean="0">
                <a:solidFill>
                  <a:srgbClr val="C00000"/>
                </a:solidFill>
              </a:rPr>
              <a:t>known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from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quantum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mechanics</a:t>
            </a:r>
            <a:r>
              <a:rPr lang="fi-FI" altLang="en-US" sz="2200" b="0" dirty="0" smtClean="0"/>
              <a:t> and </a:t>
            </a:r>
            <a:r>
              <a:rPr lang="fi-FI" altLang="en-US" sz="2200" b="0" dirty="0" err="1" smtClean="0"/>
              <a:t>laboratory</a:t>
            </a:r>
            <a:r>
              <a:rPr lang="fi-FI" altLang="en-US" sz="2200" b="0" dirty="0" smtClean="0"/>
              <a:t> </a:t>
            </a:r>
            <a:r>
              <a:rPr lang="fi-FI" altLang="en-US" sz="2200" b="0" dirty="0" err="1" smtClean="0"/>
              <a:t>experiments</a:t>
            </a:r>
            <a:endParaRPr lang="fi-FI" altLang="en-US" sz="2200" b="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fi-FI" altLang="en-US" sz="2200" dirty="0" err="1" smtClean="0"/>
              <a:t>Uncertainties</a:t>
            </a:r>
            <a:r>
              <a:rPr lang="fi-FI" altLang="en-US" sz="2200" dirty="0" smtClean="0"/>
              <a:t> (</a:t>
            </a:r>
            <a:r>
              <a:rPr lang="fi-FI" altLang="en-US" sz="2200" dirty="0" err="1" smtClean="0"/>
              <a:t>e.g</a:t>
            </a:r>
            <a:r>
              <a:rPr lang="fi-FI" altLang="en-US" sz="2200" dirty="0" smtClean="0"/>
              <a:t>.) in </a:t>
            </a:r>
            <a:r>
              <a:rPr lang="fi-FI" altLang="en-US" sz="2200" dirty="0" err="1" smtClean="0"/>
              <a:t>the</a:t>
            </a:r>
            <a:r>
              <a:rPr lang="fi-FI" altLang="en-US" sz="2200" dirty="0" smtClean="0"/>
              <a:t>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water</a:t>
            </a:r>
            <a:r>
              <a:rPr lang="fi-FI" altLang="en-US" sz="2200" dirty="0" smtClean="0">
                <a:solidFill>
                  <a:srgbClr val="0000FF"/>
                </a:solidFill>
              </a:rPr>
              <a:t>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vapour</a:t>
            </a:r>
            <a:r>
              <a:rPr lang="fi-FI" altLang="en-US" sz="2200" dirty="0" smtClean="0">
                <a:solidFill>
                  <a:srgbClr val="0000FF"/>
                </a:solidFill>
              </a:rPr>
              <a:t> </a:t>
            </a:r>
            <a:r>
              <a:rPr lang="fi-FI" altLang="en-US" sz="2200" dirty="0" err="1" smtClean="0">
                <a:solidFill>
                  <a:srgbClr val="0000FF"/>
                </a:solidFill>
              </a:rPr>
              <a:t>continuum</a:t>
            </a:r>
            <a:r>
              <a:rPr lang="fi-FI" altLang="en-US" sz="2200" dirty="0" smtClean="0">
                <a:solidFill>
                  <a:srgbClr val="0000FF"/>
                </a:solidFill>
              </a:rPr>
              <a:t> absorption</a:t>
            </a:r>
            <a:r>
              <a:rPr lang="fi-FI" altLang="en-US" sz="2200" dirty="0" smtClean="0"/>
              <a:t>         (in </a:t>
            </a:r>
            <a:r>
              <a:rPr lang="fi-FI" altLang="en-US" sz="2200" dirty="0" err="1" smtClean="0"/>
              <a:t>particular</a:t>
            </a:r>
            <a:r>
              <a:rPr lang="fi-FI" altLang="en-US" sz="2200" dirty="0" smtClean="0"/>
              <a:t>, in </a:t>
            </a:r>
            <a:r>
              <a:rPr lang="fi-FI" altLang="en-US" sz="2200" dirty="0" err="1" smtClean="0"/>
              <a:t>the</a:t>
            </a:r>
            <a:r>
              <a:rPr lang="fi-FI" altLang="en-US" sz="2200" dirty="0" smtClean="0"/>
              <a:t> </a:t>
            </a:r>
            <a:r>
              <a:rPr lang="fi-FI" altLang="en-US" sz="2200" dirty="0" err="1" smtClean="0"/>
              <a:t>near-infrared</a:t>
            </a:r>
            <a:r>
              <a:rPr lang="fi-FI" altLang="en-US" sz="2200" dirty="0" smtClean="0"/>
              <a:t>)</a:t>
            </a:r>
            <a:endParaRPr lang="fi-FI" altLang="en-US" sz="2200" b="0" dirty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000" b="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000" b="0" dirty="0">
                <a:solidFill>
                  <a:srgbClr val="0000FF"/>
                </a:solidFill>
              </a:rPr>
              <a:t> </a:t>
            </a:r>
            <a:r>
              <a:rPr lang="fi-FI" altLang="en-US" sz="2000" b="0" dirty="0" smtClean="0">
                <a:solidFill>
                  <a:srgbClr val="0000FF"/>
                </a:solidFill>
              </a:rPr>
              <a:t>    </a:t>
            </a:r>
            <a:endParaRPr lang="fi-FI" altLang="en-US" sz="2000" b="0" dirty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95300" y="288000"/>
            <a:ext cx="8909050" cy="623888"/>
          </a:xfrm>
        </p:spPr>
        <p:txBody>
          <a:bodyPr/>
          <a:lstStyle/>
          <a:p>
            <a:r>
              <a:rPr lang="fi-FI" altLang="en-US" sz="3600" b="1" smtClean="0">
                <a:solidFill>
                  <a:srgbClr val="C00000"/>
                </a:solidFill>
              </a:rPr>
              <a:t>Optical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properties</a:t>
            </a:r>
            <a:r>
              <a:rPr lang="fi-FI" altLang="en-US" sz="3600" b="1" smtClean="0">
                <a:solidFill>
                  <a:srgbClr val="C00000"/>
                </a:solidFill>
              </a:rPr>
              <a:t> of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the</a:t>
            </a:r>
            <a:r>
              <a:rPr lang="fi-FI" altLang="en-US" sz="3600" b="1" smtClean="0">
                <a:solidFill>
                  <a:srgbClr val="C00000"/>
                </a:solidFill>
              </a:rPr>
              <a:t> </a:t>
            </a:r>
            <a:r>
              <a:rPr lang="fi-FI" altLang="en-US" sz="3600" b="1" err="1" smtClean="0">
                <a:solidFill>
                  <a:srgbClr val="C00000"/>
                </a:solidFill>
              </a:rPr>
              <a:t>atmosphere</a:t>
            </a:r>
            <a:r>
              <a:rPr lang="fi-FI" altLang="en-US" sz="3600" b="1" smtClean="0">
                <a:solidFill>
                  <a:srgbClr val="C00000"/>
                </a:solidFill>
              </a:rPr>
              <a:t> (</a:t>
            </a:r>
            <a:r>
              <a:rPr lang="fi-FI" altLang="en-US" sz="3600" b="1" err="1" smtClean="0">
                <a:solidFill>
                  <a:srgbClr val="C00000"/>
                </a:solidFill>
              </a:rPr>
              <a:t>cont’d</a:t>
            </a:r>
            <a:r>
              <a:rPr lang="fi-FI" altLang="en-US" sz="3600" b="1">
                <a:solidFill>
                  <a:srgbClr val="C00000"/>
                </a:solidFill>
              </a:rPr>
              <a:t>)</a:t>
            </a:r>
            <a:endParaRPr lang="fi-FI" altLang="en-US" sz="3600" b="1" smtClean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1167062"/>
            <a:ext cx="9166058" cy="54575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800">
                <a:solidFill>
                  <a:srgbClr val="0000FF"/>
                </a:solidFill>
              </a:rPr>
              <a:t>2</a:t>
            </a:r>
            <a:r>
              <a:rPr lang="fi-FI" altLang="en-US" sz="2800" smtClean="0">
                <a:solidFill>
                  <a:srgbClr val="0000FF"/>
                </a:solidFill>
              </a:rPr>
              <a:t>) Liquid and </a:t>
            </a:r>
            <a:r>
              <a:rPr lang="fi-FI" altLang="en-US" sz="2800" err="1" smtClean="0">
                <a:solidFill>
                  <a:srgbClr val="0000FF"/>
                </a:solidFill>
              </a:rPr>
              <a:t>solid</a:t>
            </a:r>
            <a:r>
              <a:rPr lang="fi-FI" altLang="en-US" sz="2800" smtClean="0">
                <a:solidFill>
                  <a:srgbClr val="0000FF"/>
                </a:solidFill>
              </a:rPr>
              <a:t> </a:t>
            </a:r>
            <a:r>
              <a:rPr lang="fi-FI" altLang="en-US" sz="2800" err="1" smtClean="0">
                <a:solidFill>
                  <a:srgbClr val="0000FF"/>
                </a:solidFill>
              </a:rPr>
              <a:t>particles</a:t>
            </a:r>
            <a:r>
              <a:rPr lang="fi-FI" altLang="en-US" sz="280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Cloud</a:t>
            </a:r>
            <a:r>
              <a:rPr lang="fi-FI" altLang="en-US" sz="22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droplets</a:t>
            </a:r>
            <a:r>
              <a:rPr lang="fi-FI" altLang="en-US" sz="2200" smtClean="0">
                <a:solidFill>
                  <a:schemeClr val="accent2">
                    <a:lumMod val="75000"/>
                  </a:schemeClr>
                </a:solidFill>
              </a:rPr>
              <a:t> and ice </a:t>
            </a: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crystals</a:t>
            </a:r>
            <a:endParaRPr lang="fi-FI" altLang="en-US" sz="22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Precipitating</a:t>
            </a:r>
            <a:r>
              <a:rPr lang="fi-FI" altLang="en-US" sz="22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hydrometeors</a:t>
            </a:r>
            <a:r>
              <a:rPr lang="fi-FI" altLang="en-US" sz="22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altLang="en-US" sz="2200" b="0" smtClean="0"/>
              <a:t>(</a:t>
            </a:r>
            <a:r>
              <a:rPr lang="fi-FI" altLang="en-US" sz="2200" b="0" err="1" smtClean="0"/>
              <a:t>rain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snow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graupel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hail</a:t>
            </a:r>
            <a:r>
              <a:rPr lang="fi-FI" altLang="en-US" sz="2200" b="0" smtClean="0"/>
              <a:t> …)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erosol</a:t>
            </a:r>
            <a:r>
              <a:rPr lang="fi-FI" altLang="en-US" sz="22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altLang="en-US" sz="2200" err="1" smtClean="0">
                <a:solidFill>
                  <a:schemeClr val="accent2">
                    <a:lumMod val="75000"/>
                  </a:schemeClr>
                </a:solidFill>
              </a:rPr>
              <a:t>particles</a:t>
            </a:r>
            <a:r>
              <a:rPr lang="fi-FI" altLang="en-US" sz="22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i-FI" altLang="en-US" sz="1200" b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>
                <a:solidFill>
                  <a:srgbClr val="0000FF"/>
                </a:solidFill>
              </a:rPr>
              <a:t>A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mature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field</a:t>
            </a:r>
            <a:r>
              <a:rPr lang="fi-FI" altLang="en-US" smtClean="0">
                <a:solidFill>
                  <a:srgbClr val="0000FF"/>
                </a:solidFill>
              </a:rPr>
              <a:t> of </a:t>
            </a:r>
            <a:r>
              <a:rPr lang="fi-FI" altLang="en-US" err="1" smtClean="0">
                <a:solidFill>
                  <a:srgbClr val="0000FF"/>
                </a:solidFill>
              </a:rPr>
              <a:t>research</a:t>
            </a:r>
            <a:r>
              <a:rPr lang="fi-FI" altLang="en-US" smtClean="0">
                <a:solidFill>
                  <a:srgbClr val="0000FF"/>
                </a:solidFill>
              </a:rPr>
              <a:t>, </a:t>
            </a:r>
            <a:r>
              <a:rPr lang="fi-FI" altLang="en-US" err="1" smtClean="0">
                <a:solidFill>
                  <a:srgbClr val="0000FF"/>
                </a:solidFill>
              </a:rPr>
              <a:t>but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work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remains</a:t>
            </a:r>
            <a:r>
              <a:rPr lang="fi-FI" altLang="en-US" smtClean="0">
                <a:solidFill>
                  <a:srgbClr val="0000FF"/>
                </a:solidFill>
              </a:rPr>
              <a:t> to </a:t>
            </a:r>
            <a:r>
              <a:rPr lang="fi-FI" altLang="en-US" err="1" smtClean="0">
                <a:solidFill>
                  <a:srgbClr val="0000FF"/>
                </a:solidFill>
              </a:rPr>
              <a:t>be</a:t>
            </a:r>
            <a:r>
              <a:rPr lang="fi-FI" altLang="en-US" smtClean="0">
                <a:solidFill>
                  <a:srgbClr val="0000FF"/>
                </a:solidFill>
              </a:rPr>
              <a:t> </a:t>
            </a:r>
            <a:r>
              <a:rPr lang="fi-FI" altLang="en-US" err="1" smtClean="0">
                <a:solidFill>
                  <a:srgbClr val="0000FF"/>
                </a:solidFill>
              </a:rPr>
              <a:t>done</a:t>
            </a:r>
            <a:endParaRPr lang="fi-FI" altLang="en-US" b="0" smtClean="0"/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b="0" err="1" smtClean="0"/>
              <a:t>Calculation</a:t>
            </a:r>
            <a:r>
              <a:rPr lang="fi-FI" altLang="en-US" sz="2200" b="0" smtClean="0"/>
              <a:t> of  single-</a:t>
            </a:r>
            <a:r>
              <a:rPr lang="fi-FI" altLang="en-US" sz="2200" b="0" err="1" smtClean="0"/>
              <a:t>scattering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properties</a:t>
            </a:r>
            <a:r>
              <a:rPr lang="fi-FI" altLang="en-US" sz="2200" b="0" smtClean="0"/>
              <a:t> of </a:t>
            </a:r>
            <a:r>
              <a:rPr lang="fi-FI" altLang="en-US" sz="2200" b="0" err="1" smtClean="0"/>
              <a:t>non-spherical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particles</a:t>
            </a:r>
            <a:r>
              <a:rPr lang="fi-FI" altLang="en-US" sz="2200" b="0" smtClean="0"/>
              <a:t> (</a:t>
            </a:r>
            <a:r>
              <a:rPr lang="fi-FI" altLang="en-US" sz="2200" b="0" err="1" smtClean="0"/>
              <a:t>shape</a:t>
            </a:r>
            <a:r>
              <a:rPr lang="fi-FI" altLang="en-US" sz="2200" b="0" smtClean="0"/>
              <a:t>, </a:t>
            </a:r>
            <a:r>
              <a:rPr lang="fi-FI" altLang="en-US" sz="2200" b="0" err="1" smtClean="0"/>
              <a:t>surface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roughness</a:t>
            </a:r>
            <a:r>
              <a:rPr lang="fi-FI" altLang="en-US" sz="2200" b="0" smtClean="0"/>
              <a:t> etc.)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b="0" err="1" smtClean="0"/>
              <a:t>Refractive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index</a:t>
            </a:r>
            <a:r>
              <a:rPr lang="fi-FI" altLang="en-US" sz="2200" b="0" smtClean="0"/>
              <a:t> (</a:t>
            </a:r>
            <a:r>
              <a:rPr lang="fi-FI" altLang="en-US" sz="2200" b="0" err="1" smtClean="0"/>
              <a:t>aerosol</a:t>
            </a:r>
            <a:r>
              <a:rPr lang="fi-FI" altLang="en-US" sz="2200" b="0" smtClean="0"/>
              <a:t> </a:t>
            </a:r>
            <a:r>
              <a:rPr lang="fi-FI" altLang="en-US" sz="2200" b="0" err="1" smtClean="0"/>
              <a:t>particles</a:t>
            </a:r>
            <a:r>
              <a:rPr lang="fi-FI" altLang="en-US" sz="2200" b="0" smtClean="0"/>
              <a:t>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i-FI" altLang="en-US" sz="2200" b="0" err="1" smtClean="0">
                <a:solidFill>
                  <a:srgbClr val="C00000"/>
                </a:solidFill>
              </a:rPr>
              <a:t>Simulation</a:t>
            </a:r>
            <a:r>
              <a:rPr lang="fi-FI" altLang="en-US" sz="2200" b="0" smtClean="0">
                <a:solidFill>
                  <a:srgbClr val="C00000"/>
                </a:solidFill>
              </a:rPr>
              <a:t> /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diagnosis</a:t>
            </a:r>
            <a:r>
              <a:rPr lang="fi-FI" altLang="en-US" sz="2200" b="0" smtClean="0">
                <a:solidFill>
                  <a:srgbClr val="C00000"/>
                </a:solidFill>
              </a:rPr>
              <a:t> /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assumptions</a:t>
            </a:r>
            <a:r>
              <a:rPr lang="fi-FI" altLang="en-US" sz="2200" b="0" smtClean="0">
                <a:solidFill>
                  <a:srgbClr val="C00000"/>
                </a:solidFill>
              </a:rPr>
              <a:t> of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the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relevant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particle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properties</a:t>
            </a:r>
            <a:r>
              <a:rPr lang="fi-FI" altLang="en-US" sz="2200" b="0" smtClean="0">
                <a:solidFill>
                  <a:srgbClr val="C00000"/>
                </a:solidFill>
              </a:rPr>
              <a:t> in NWP and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climate</a:t>
            </a:r>
            <a:r>
              <a:rPr lang="fi-FI" altLang="en-US" sz="2200" b="0" smtClean="0">
                <a:solidFill>
                  <a:srgbClr val="C00000"/>
                </a:solidFill>
              </a:rPr>
              <a:t> </a:t>
            </a:r>
            <a:r>
              <a:rPr lang="fi-FI" altLang="en-US" sz="2200" b="0" err="1" smtClean="0">
                <a:solidFill>
                  <a:srgbClr val="C00000"/>
                </a:solidFill>
              </a:rPr>
              <a:t>models</a:t>
            </a:r>
            <a:r>
              <a:rPr lang="fi-FI" altLang="en-US" sz="2200" b="0" smtClean="0">
                <a:solidFill>
                  <a:srgbClr val="C00000"/>
                </a:solidFill>
              </a:rPr>
              <a:t>!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fi-FI" altLang="en-US" sz="2200" b="0" smtClean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fi-FI" altLang="en-US" sz="2200" b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fi-FI" altLang="en-US" sz="2000" b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en-US" sz="2000" b="0">
                <a:solidFill>
                  <a:srgbClr val="0000FF"/>
                </a:solidFill>
              </a:rPr>
              <a:t> </a:t>
            </a:r>
            <a:r>
              <a:rPr lang="fi-FI" altLang="en-US" sz="2000" b="0" smtClean="0">
                <a:solidFill>
                  <a:srgbClr val="0000FF"/>
                </a:solidFill>
              </a:rPr>
              <a:t>    </a:t>
            </a:r>
            <a:endParaRPr lang="fi-FI" altLang="en-US" sz="2000" b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b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2CEEA2-6167-4380-BA2D-747F5958EFD7}" type="datetime1">
              <a:rPr lang="en-GB" smtClean="0"/>
              <a:pPr>
                <a:defRPr/>
              </a:pPr>
              <a:t>15/09/2017</a:t>
            </a:fld>
            <a:endParaRPr lang="fi-FI"/>
          </a:p>
        </p:txBody>
      </p:sp>
      <p:sp>
        <p:nvSpPr>
          <p:cNvPr id="1946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9FCD0F-5BEE-4BAE-BCF6-A08A47C820C4}" type="slidenum">
              <a:rPr lang="fi-FI" altLang="en-US" sz="800" b="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fi-FI" altLang="en-US" sz="800" b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77" y="0"/>
            <a:ext cx="1015873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kko_08022010_PRaisanen">
  <a:themeElements>
    <a:clrScheme name="Haikko_08022010_PRaisan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7AABDE"/>
      </a:hlink>
      <a:folHlink>
        <a:srgbClr val="D7DF21"/>
      </a:folHlink>
    </a:clrScheme>
    <a:fontScheme name="Haikko_08022010_PRaisa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aikko_08022010_PRaisan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kko_08022010_PRaisan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kko_08022010_PRaisan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kko_08022010_PRaisan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kko_08022010_PRaisan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kko_08022010_PRaisan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kko_08022010_PRaisan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kko_08022010_PRaisan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BD30"/>
        </a:accent1>
        <a:accent2>
          <a:srgbClr val="54C247"/>
        </a:accent2>
        <a:accent3>
          <a:srgbClr val="FFFFFF"/>
        </a:accent3>
        <a:accent4>
          <a:srgbClr val="000000"/>
        </a:accent4>
        <a:accent5>
          <a:srgbClr val="FDDBAD"/>
        </a:accent5>
        <a:accent6>
          <a:srgbClr val="4BB03F"/>
        </a:accent6>
        <a:hlink>
          <a:srgbClr val="7AABDE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2000" dirty="0" err="1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7894</TotalTime>
  <Words>3018</Words>
  <Application>Microsoft Office PowerPoint</Application>
  <PresentationFormat>Custom</PresentationFormat>
  <Paragraphs>522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Helvetica</vt:lpstr>
      <vt:lpstr>Symbol</vt:lpstr>
      <vt:lpstr>Times New Roman</vt:lpstr>
      <vt:lpstr>Haikko_08022010_PRaisanen</vt:lpstr>
      <vt:lpstr>Default Design</vt:lpstr>
      <vt:lpstr>Equation</vt:lpstr>
      <vt:lpstr>Kaava</vt:lpstr>
      <vt:lpstr>Ekvation</vt:lpstr>
      <vt:lpstr>Radiative transfer in atmospheric  models – why do we still have to work on it?</vt:lpstr>
      <vt:lpstr>Outline of the talk</vt:lpstr>
      <vt:lpstr>”Radiation is important”</vt:lpstr>
      <vt:lpstr>Radiation in atmospheric models</vt:lpstr>
      <vt:lpstr>The theoretical backbone:                      Radiative transfer equation (RTE)</vt:lpstr>
      <vt:lpstr>The theoretical basis is well known …</vt:lpstr>
      <vt:lpstr>Outline of the talk</vt:lpstr>
      <vt:lpstr>Optical properties of the atmosphere</vt:lpstr>
      <vt:lpstr>Optical properties of the atmosphere (cont’d)</vt:lpstr>
      <vt:lpstr>Example: ice crystal roughness</vt:lpstr>
      <vt:lpstr>Surface radiative properties (example):  snow albedo (Räisänen et al., The Cryosphere Discussions)</vt:lpstr>
      <vt:lpstr>Outline of the talk</vt:lpstr>
      <vt:lpstr>Computational issues</vt:lpstr>
      <vt:lpstr>Speed vs. accuracy: spectral integration</vt:lpstr>
      <vt:lpstr>CKD technique: some examples</vt:lpstr>
      <vt:lpstr>An alternative approach:  single spectral interval schemes</vt:lpstr>
      <vt:lpstr>Speed vs. accuracy: multiple scattering</vt:lpstr>
      <vt:lpstr>Speed vs. accuracy: temporal and spatial resolution of radiation calculations</vt:lpstr>
      <vt:lpstr>Last but not the least: the plane-parallel  horizontally homogeneous (PPH) assumption</vt:lpstr>
      <vt:lpstr>Treatment of subgrid-scale cloud structure  in radiation calculations </vt:lpstr>
      <vt:lpstr>3D radiative transfer? Why bother? </vt:lpstr>
      <vt:lpstr>3D RT for climate / NWP models? </vt:lpstr>
      <vt:lpstr>3D RT for climate / NWP models? </vt:lpstr>
      <vt:lpstr>Radiative transfer between model grid columns</vt:lpstr>
      <vt:lpstr>Radiative transfer between model grid columns</vt:lpstr>
      <vt:lpstr>Outline of the talk</vt:lpstr>
      <vt:lpstr> Radiative transfer in atmospheric models:  the wish list for the ideal world </vt:lpstr>
      <vt:lpstr>Then what should be prioritized?  </vt:lpstr>
      <vt:lpstr>On-line tests of RT approximations: a ”recipe”</vt:lpstr>
      <vt:lpstr>Example: McICA’s random errors</vt:lpstr>
      <vt:lpstr>Differences in low cloud fraction (%) in ECHAM5</vt:lpstr>
      <vt:lpstr>Radiative transfer in atmospheric models  – why do still have to work on it?</vt:lpstr>
      <vt:lpstr>Kiitoksia mielenkiinnosta!</vt:lpstr>
      <vt:lpstr>EXTRA SLIDES …</vt:lpstr>
      <vt:lpstr>Radiative transfer processes</vt:lpstr>
      <vt:lpstr>Subgrid-scale cloud variations in RT </vt:lpstr>
    </vt:vector>
  </TitlesOfParts>
  <Company>Ilmatieteen laitos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Petri</dc:creator>
  <cp:lastModifiedBy>Petri Räisänen</cp:lastModifiedBy>
  <cp:revision>849</cp:revision>
  <cp:lastPrinted>2017-08-28T14:05:43Z</cp:lastPrinted>
  <dcterms:created xsi:type="dcterms:W3CDTF">2014-05-15T09:33:38Z</dcterms:created>
  <dcterms:modified xsi:type="dcterms:W3CDTF">2017-09-15T08:53:48Z</dcterms:modified>
</cp:coreProperties>
</file>