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22"/>
  </p:notesMasterIdLst>
  <p:handoutMasterIdLst>
    <p:handoutMasterId r:id="rId23"/>
  </p:handoutMasterIdLst>
  <p:sldIdLst>
    <p:sldId id="345" r:id="rId2"/>
    <p:sldId id="397" r:id="rId3"/>
    <p:sldId id="377" r:id="rId4"/>
    <p:sldId id="399" r:id="rId5"/>
    <p:sldId id="456" r:id="rId6"/>
    <p:sldId id="458" r:id="rId7"/>
    <p:sldId id="459" r:id="rId8"/>
    <p:sldId id="460" r:id="rId9"/>
    <p:sldId id="457" r:id="rId10"/>
    <p:sldId id="444" r:id="rId11"/>
    <p:sldId id="412" r:id="rId12"/>
    <p:sldId id="449" r:id="rId13"/>
    <p:sldId id="450" r:id="rId14"/>
    <p:sldId id="454" r:id="rId15"/>
    <p:sldId id="455" r:id="rId16"/>
    <p:sldId id="451" r:id="rId17"/>
    <p:sldId id="438" r:id="rId18"/>
    <p:sldId id="437" r:id="rId19"/>
    <p:sldId id="415" r:id="rId20"/>
    <p:sldId id="364" r:id="rId21"/>
  </p:sldIdLst>
  <p:sldSz cx="9906000" cy="6858000" type="A4"/>
  <p:notesSz cx="6797675" cy="9926638"/>
  <p:defaultTextStyle>
    <a:defPPr>
      <a:defRPr lang="en-GB"/>
    </a:defPPr>
    <a:lvl1pPr algn="r" rtl="0" fontAlgn="base">
      <a:spcBef>
        <a:spcPct val="0"/>
      </a:spcBef>
      <a:spcAft>
        <a:spcPct val="0"/>
      </a:spcAft>
      <a:defRPr sz="2800" b="1" kern="1200">
        <a:solidFill>
          <a:srgbClr val="0000FF"/>
        </a:solidFill>
        <a:effectLst>
          <a:outerShdw blurRad="38100" dist="38100" dir="2700000" algn="tl">
            <a:srgbClr val="000000">
              <a:alpha val="43137"/>
            </a:srgbClr>
          </a:outerShdw>
        </a:effectLst>
        <a:latin typeface="Arial" charset="0"/>
        <a:ea typeface="+mn-ea"/>
        <a:cs typeface="+mn-cs"/>
      </a:defRPr>
    </a:lvl1pPr>
    <a:lvl2pPr marL="457200" algn="r" rtl="0" fontAlgn="base">
      <a:spcBef>
        <a:spcPct val="0"/>
      </a:spcBef>
      <a:spcAft>
        <a:spcPct val="0"/>
      </a:spcAft>
      <a:defRPr sz="2800" b="1" kern="1200">
        <a:solidFill>
          <a:srgbClr val="0000FF"/>
        </a:solidFill>
        <a:effectLst>
          <a:outerShdw blurRad="38100" dist="38100" dir="2700000" algn="tl">
            <a:srgbClr val="000000">
              <a:alpha val="43137"/>
            </a:srgbClr>
          </a:outerShdw>
        </a:effectLst>
        <a:latin typeface="Arial" charset="0"/>
        <a:ea typeface="+mn-ea"/>
        <a:cs typeface="+mn-cs"/>
      </a:defRPr>
    </a:lvl2pPr>
    <a:lvl3pPr marL="914400" algn="r" rtl="0" fontAlgn="base">
      <a:spcBef>
        <a:spcPct val="0"/>
      </a:spcBef>
      <a:spcAft>
        <a:spcPct val="0"/>
      </a:spcAft>
      <a:defRPr sz="2800" b="1" kern="1200">
        <a:solidFill>
          <a:srgbClr val="0000FF"/>
        </a:solidFill>
        <a:effectLst>
          <a:outerShdw blurRad="38100" dist="38100" dir="2700000" algn="tl">
            <a:srgbClr val="000000">
              <a:alpha val="43137"/>
            </a:srgbClr>
          </a:outerShdw>
        </a:effectLst>
        <a:latin typeface="Arial" charset="0"/>
        <a:ea typeface="+mn-ea"/>
        <a:cs typeface="+mn-cs"/>
      </a:defRPr>
    </a:lvl3pPr>
    <a:lvl4pPr marL="1371600" algn="r" rtl="0" fontAlgn="base">
      <a:spcBef>
        <a:spcPct val="0"/>
      </a:spcBef>
      <a:spcAft>
        <a:spcPct val="0"/>
      </a:spcAft>
      <a:defRPr sz="2800" b="1" kern="1200">
        <a:solidFill>
          <a:srgbClr val="0000FF"/>
        </a:solidFill>
        <a:effectLst>
          <a:outerShdw blurRad="38100" dist="38100" dir="2700000" algn="tl">
            <a:srgbClr val="000000">
              <a:alpha val="43137"/>
            </a:srgbClr>
          </a:outerShdw>
        </a:effectLst>
        <a:latin typeface="Arial" charset="0"/>
        <a:ea typeface="+mn-ea"/>
        <a:cs typeface="+mn-cs"/>
      </a:defRPr>
    </a:lvl4pPr>
    <a:lvl5pPr marL="1828800" algn="r" rtl="0" fontAlgn="base">
      <a:spcBef>
        <a:spcPct val="0"/>
      </a:spcBef>
      <a:spcAft>
        <a:spcPct val="0"/>
      </a:spcAft>
      <a:defRPr sz="2800" b="1" kern="1200">
        <a:solidFill>
          <a:srgbClr val="0000FF"/>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800" b="1" kern="1200">
        <a:solidFill>
          <a:srgbClr val="0000FF"/>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800" b="1" kern="1200">
        <a:solidFill>
          <a:srgbClr val="0000FF"/>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800" b="1" kern="1200">
        <a:solidFill>
          <a:srgbClr val="0000FF"/>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800" b="1" kern="1200">
        <a:solidFill>
          <a:srgbClr val="0000FF"/>
        </a:solidFill>
        <a:effectLst>
          <a:outerShdw blurRad="38100" dist="38100" dir="2700000" algn="tl">
            <a:srgbClr val="000000">
              <a:alpha val="43137"/>
            </a:srgbClr>
          </a:outerShdw>
        </a:effectLst>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deprins"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FF"/>
    <a:srgbClr val="009900"/>
    <a:srgbClr val="0099CC"/>
    <a:srgbClr val="FF6699"/>
    <a:srgbClr val="969696"/>
    <a:srgbClr val="9999FF"/>
    <a:srgbClr val="FF0000"/>
    <a:srgbClr val="0054A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8" autoAdjust="0"/>
    <p:restoredTop sz="81122" autoAdjust="0"/>
  </p:normalViewPr>
  <p:slideViewPr>
    <p:cSldViewPr>
      <p:cViewPr>
        <p:scale>
          <a:sx n="75" d="100"/>
          <a:sy n="75" d="100"/>
        </p:scale>
        <p:origin x="-948" y="-150"/>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00" y="-90"/>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21808-AC9C-41F6-BA0F-BCB23B0C9B24}"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en-GB"/>
        </a:p>
      </dgm:t>
    </dgm:pt>
    <dgm:pt modelId="{7DBF6403-E243-4879-83A7-288E5692B45C}">
      <dgm:prSet phldrT="[Text]" custT="1">
        <dgm:style>
          <a:lnRef idx="1">
            <a:schemeClr val="dk1"/>
          </a:lnRef>
          <a:fillRef idx="2">
            <a:schemeClr val="dk1"/>
          </a:fillRef>
          <a:effectRef idx="1">
            <a:schemeClr val="dk1"/>
          </a:effectRef>
          <a:fontRef idx="minor">
            <a:schemeClr val="dk1"/>
          </a:fontRef>
        </dgm:style>
      </dgm:prSet>
      <dgm:spPr/>
      <dgm:t>
        <a:bodyPr/>
        <a:lstStyle/>
        <a:p>
          <a:r>
            <a:rPr lang="fr-BE" sz="1500" b="1" baseline="0" dirty="0" smtClean="0">
              <a:solidFill>
                <a:srgbClr val="002060"/>
              </a:solidFill>
            </a:rPr>
            <a:t>Chair: J. Jones (UK Met Office)</a:t>
          </a:r>
          <a:br>
            <a:rPr lang="fr-BE" sz="1500" b="1" baseline="0" dirty="0" smtClean="0">
              <a:solidFill>
                <a:srgbClr val="002060"/>
              </a:solidFill>
            </a:rPr>
          </a:br>
          <a:r>
            <a:rPr lang="fr-BE" sz="1500" b="1" baseline="0" dirty="0" smtClean="0">
              <a:solidFill>
                <a:srgbClr val="002060"/>
              </a:solidFill>
            </a:rPr>
            <a:t>Vice Chair: G. Guerova (</a:t>
          </a:r>
          <a:r>
            <a:rPr lang="fr-BE" sz="1500" b="1" baseline="0" dirty="0" err="1" smtClean="0">
              <a:solidFill>
                <a:srgbClr val="002060"/>
              </a:solidFill>
            </a:rPr>
            <a:t>Univ</a:t>
          </a:r>
          <a:r>
            <a:rPr lang="fr-BE" sz="1500" b="1" baseline="0" dirty="0" smtClean="0">
              <a:solidFill>
                <a:srgbClr val="002060"/>
              </a:solidFill>
            </a:rPr>
            <a:t>. of Sophia)</a:t>
          </a:r>
          <a:endParaRPr lang="en-GB" sz="1500" b="1" baseline="0" dirty="0">
            <a:solidFill>
              <a:srgbClr val="FF0000"/>
            </a:solidFill>
          </a:endParaRPr>
        </a:p>
      </dgm:t>
    </dgm:pt>
    <dgm:pt modelId="{EFC5D0EF-9BF4-4F2C-A471-05194B3EB807}" type="parTrans" cxnId="{87C868B7-EBA4-4F67-9891-0701E6B09C92}">
      <dgm:prSet/>
      <dgm:spPr/>
      <dgm:t>
        <a:bodyPr/>
        <a:lstStyle/>
        <a:p>
          <a:endParaRPr lang="en-GB" sz="1400"/>
        </a:p>
      </dgm:t>
    </dgm:pt>
    <dgm:pt modelId="{27994552-8B6C-4D48-A2BA-BF469B064544}" type="sibTrans" cxnId="{87C868B7-EBA4-4F67-9891-0701E6B09C92}">
      <dgm:prSet/>
      <dgm:spPr/>
      <dgm:t>
        <a:bodyPr/>
        <a:lstStyle/>
        <a:p>
          <a:endParaRPr lang="en-GB" sz="1400"/>
        </a:p>
      </dgm:t>
    </dgm:pt>
    <dgm:pt modelId="{68C94456-DBFA-4D12-B6FC-290FB5A70C88}">
      <dgm:prSet phldrT="[Text]" custT="1">
        <dgm:style>
          <a:lnRef idx="1">
            <a:schemeClr val="dk1"/>
          </a:lnRef>
          <a:fillRef idx="2">
            <a:schemeClr val="dk1"/>
          </a:fillRef>
          <a:effectRef idx="1">
            <a:schemeClr val="dk1"/>
          </a:effectRef>
          <a:fontRef idx="minor">
            <a:schemeClr val="dk1"/>
          </a:fontRef>
        </dgm:style>
      </dgm:prSet>
      <dgm:spPr>
        <a:solidFill>
          <a:schemeClr val="tx2">
            <a:lumMod val="40000"/>
            <a:lumOff val="60000"/>
          </a:schemeClr>
        </a:solidFill>
      </dgm:spPr>
      <dgm:t>
        <a:bodyPr/>
        <a:lstStyle/>
        <a:p>
          <a:r>
            <a:rPr lang="fr-BE" sz="1400" b="1" dirty="0" smtClean="0"/>
            <a:t>WG1 - Advanced GNSS </a:t>
          </a:r>
          <a:r>
            <a:rPr lang="fr-BE" sz="1400" b="1" dirty="0" err="1" smtClean="0"/>
            <a:t>Processing</a:t>
          </a:r>
          <a:r>
            <a:rPr lang="fr-BE" sz="1400" b="1" dirty="0" smtClean="0"/>
            <a:t> Techniques</a:t>
          </a:r>
        </a:p>
        <a:p>
          <a:r>
            <a:rPr lang="fr-BE" sz="1050" b="1" i="1" dirty="0" smtClean="0">
              <a:solidFill>
                <a:schemeClr val="tx1">
                  <a:lumMod val="65000"/>
                  <a:lumOff val="35000"/>
                </a:schemeClr>
              </a:solidFill>
            </a:rPr>
            <a:t>Chair: J. Dousa (GOPE)</a:t>
          </a:r>
          <a:br>
            <a:rPr lang="fr-BE" sz="1050" b="1" i="1" dirty="0" smtClean="0">
              <a:solidFill>
                <a:schemeClr val="tx1">
                  <a:lumMod val="65000"/>
                  <a:lumOff val="35000"/>
                </a:schemeClr>
              </a:solidFill>
            </a:rPr>
          </a:br>
          <a:r>
            <a:rPr lang="fr-BE" sz="1050" b="1" i="1" dirty="0" smtClean="0">
              <a:solidFill>
                <a:schemeClr val="tx1">
                  <a:lumMod val="65000"/>
                  <a:lumOff val="35000"/>
                </a:schemeClr>
              </a:solidFill>
            </a:rPr>
            <a:t>Co-chair: G. Dick (GFZ)</a:t>
          </a:r>
          <a:endParaRPr lang="en-GB" sz="1050" b="1" i="1" dirty="0">
            <a:solidFill>
              <a:schemeClr val="tx1">
                <a:lumMod val="65000"/>
                <a:lumOff val="35000"/>
              </a:schemeClr>
            </a:solidFill>
          </a:endParaRPr>
        </a:p>
      </dgm:t>
    </dgm:pt>
    <dgm:pt modelId="{3D5A6F8A-1160-49E0-8BC4-4AA6CA5B4653}" type="parTrans" cxnId="{EC1FF3DD-4E7D-4A67-B85F-B6FAD5F18844}">
      <dgm:prSet/>
      <dgm:spPr/>
      <dgm:t>
        <a:bodyPr/>
        <a:lstStyle/>
        <a:p>
          <a:endParaRPr lang="en-GB" sz="1400"/>
        </a:p>
      </dgm:t>
    </dgm:pt>
    <dgm:pt modelId="{345E031B-0FCE-4E41-97B2-0299A826C682}" type="sibTrans" cxnId="{EC1FF3DD-4E7D-4A67-B85F-B6FAD5F18844}">
      <dgm:prSet/>
      <dgm:spPr/>
      <dgm:t>
        <a:bodyPr/>
        <a:lstStyle/>
        <a:p>
          <a:endParaRPr lang="en-GB" sz="1400"/>
        </a:p>
      </dgm:t>
    </dgm:pt>
    <dgm:pt modelId="{77CC477E-DD84-4D38-A38C-DBFA1A00723A}">
      <dgm:prSet phldrT="[Text]" custT="1">
        <dgm:style>
          <a:lnRef idx="1">
            <a:schemeClr val="dk1"/>
          </a:lnRef>
          <a:fillRef idx="2">
            <a:schemeClr val="dk1"/>
          </a:fillRef>
          <a:effectRef idx="1">
            <a:schemeClr val="dk1"/>
          </a:effectRef>
          <a:fontRef idx="minor">
            <a:schemeClr val="dk1"/>
          </a:fontRef>
        </dgm:style>
      </dgm:prSet>
      <dgm:spPr>
        <a:solidFill>
          <a:srgbClr val="92D050"/>
        </a:solidFill>
      </dgm:spPr>
      <dgm:t>
        <a:bodyPr/>
        <a:lstStyle/>
        <a:p>
          <a:r>
            <a:rPr lang="fr-BE" sz="1400" b="1" dirty="0" smtClean="0"/>
            <a:t>WG2 - GNSS for </a:t>
          </a:r>
          <a:r>
            <a:rPr lang="fr-BE" sz="1400" b="1" dirty="0" err="1" smtClean="0"/>
            <a:t>Severe</a:t>
          </a:r>
          <a:r>
            <a:rPr lang="fr-BE" sz="1400" b="1" dirty="0" smtClean="0"/>
            <a:t> </a:t>
          </a:r>
          <a:r>
            <a:rPr lang="fr-BE" sz="1400" b="1" dirty="0" err="1" smtClean="0"/>
            <a:t>Weather</a:t>
          </a:r>
          <a:r>
            <a:rPr lang="fr-BE" sz="1400" b="1" dirty="0" smtClean="0"/>
            <a:t> Monitoring</a:t>
          </a:r>
        </a:p>
        <a:p>
          <a:r>
            <a:rPr lang="fr-BE" sz="1050" b="1" i="1" dirty="0" smtClean="0">
              <a:solidFill>
                <a:schemeClr val="tx1">
                  <a:lumMod val="65000"/>
                  <a:lumOff val="35000"/>
                </a:schemeClr>
              </a:solidFill>
            </a:rPr>
            <a:t>Chair: S. de Haan (KNMI)</a:t>
          </a:r>
          <a:br>
            <a:rPr lang="fr-BE" sz="1050" b="1" i="1" dirty="0" smtClean="0">
              <a:solidFill>
                <a:schemeClr val="tx1">
                  <a:lumMod val="65000"/>
                  <a:lumOff val="35000"/>
                </a:schemeClr>
              </a:solidFill>
            </a:rPr>
          </a:br>
          <a:r>
            <a:rPr lang="fr-BE" sz="1050" b="1" i="1" dirty="0" smtClean="0">
              <a:solidFill>
                <a:schemeClr val="tx1">
                  <a:lumMod val="65000"/>
                  <a:lumOff val="35000"/>
                </a:schemeClr>
              </a:solidFill>
            </a:rPr>
            <a:t>Co-chair: E. Pottiaux (ROB)</a:t>
          </a:r>
          <a:endParaRPr lang="en-GB" sz="1200" b="1" dirty="0">
            <a:solidFill>
              <a:schemeClr val="tx1">
                <a:lumMod val="65000"/>
                <a:lumOff val="35000"/>
              </a:schemeClr>
            </a:solidFill>
          </a:endParaRPr>
        </a:p>
      </dgm:t>
    </dgm:pt>
    <dgm:pt modelId="{92CE65F3-0CB0-4E4D-968C-B2559611CB72}" type="parTrans" cxnId="{82641C9C-45FF-4BF1-BB48-D483DA3164F3}">
      <dgm:prSet/>
      <dgm:spPr/>
      <dgm:t>
        <a:bodyPr/>
        <a:lstStyle/>
        <a:p>
          <a:endParaRPr lang="en-GB" sz="1400"/>
        </a:p>
      </dgm:t>
    </dgm:pt>
    <dgm:pt modelId="{2CA0628B-23DA-40E1-94C8-4BC86621FB8B}" type="sibTrans" cxnId="{82641C9C-45FF-4BF1-BB48-D483DA3164F3}">
      <dgm:prSet/>
      <dgm:spPr/>
      <dgm:t>
        <a:bodyPr/>
        <a:lstStyle/>
        <a:p>
          <a:endParaRPr lang="en-GB" sz="1400"/>
        </a:p>
      </dgm:t>
    </dgm:pt>
    <dgm:pt modelId="{63E3970C-09D7-460D-AE78-3DC88D401070}">
      <dgm:prSet phldrT="[Text]" custT="1">
        <dgm:style>
          <a:lnRef idx="1">
            <a:schemeClr val="dk1"/>
          </a:lnRef>
          <a:fillRef idx="2">
            <a:schemeClr val="dk1"/>
          </a:fillRef>
          <a:effectRef idx="1">
            <a:schemeClr val="dk1"/>
          </a:effectRef>
          <a:fontRef idx="minor">
            <a:schemeClr val="dk1"/>
          </a:fontRef>
        </dgm:style>
      </dgm:prSet>
      <dgm:spPr>
        <a:solidFill>
          <a:srgbClr val="FFFF00"/>
        </a:solidFill>
      </dgm:spPr>
      <dgm:t>
        <a:bodyPr/>
        <a:lstStyle/>
        <a:p>
          <a:r>
            <a:rPr lang="fr-BE" sz="1400" b="1" baseline="0" dirty="0" smtClean="0">
              <a:solidFill>
                <a:schemeClr val="tx1"/>
              </a:solidFill>
            </a:rPr>
            <a:t>WG3 - GNSS for </a:t>
          </a:r>
          <a:r>
            <a:rPr lang="fr-BE" sz="1400" b="1" baseline="0" dirty="0" err="1" smtClean="0">
              <a:solidFill>
                <a:schemeClr val="tx1"/>
              </a:solidFill>
            </a:rPr>
            <a:t>Climate</a:t>
          </a:r>
          <a:r>
            <a:rPr lang="fr-BE" sz="1400" b="1" baseline="0" dirty="0" smtClean="0">
              <a:solidFill>
                <a:schemeClr val="tx1"/>
              </a:solidFill>
            </a:rPr>
            <a:t> Monitoring</a:t>
          </a:r>
        </a:p>
        <a:p>
          <a:r>
            <a:rPr lang="fr-BE" sz="1050" b="1" i="1" baseline="0" dirty="0" smtClean="0">
              <a:solidFill>
                <a:schemeClr val="tx1">
                  <a:lumMod val="65000"/>
                  <a:lumOff val="35000"/>
                </a:schemeClr>
              </a:solidFill>
            </a:rPr>
            <a:t>Chair: O. Bock (IGN)</a:t>
          </a:r>
          <a:br>
            <a:rPr lang="fr-BE" sz="1050" b="1" i="1" baseline="0" dirty="0" smtClean="0">
              <a:solidFill>
                <a:schemeClr val="tx1">
                  <a:lumMod val="65000"/>
                  <a:lumOff val="35000"/>
                </a:schemeClr>
              </a:solidFill>
            </a:rPr>
          </a:br>
          <a:r>
            <a:rPr lang="fr-BE" sz="1050" b="1" i="1" baseline="0" dirty="0" smtClean="0">
              <a:solidFill>
                <a:schemeClr val="tx1">
                  <a:lumMod val="65000"/>
                  <a:lumOff val="35000"/>
                </a:schemeClr>
              </a:solidFill>
            </a:rPr>
            <a:t>Co-chair: R. Pacione (e-</a:t>
          </a:r>
          <a:r>
            <a:rPr lang="fr-BE" sz="1050" b="1" i="1" baseline="0" dirty="0" err="1" smtClean="0">
              <a:solidFill>
                <a:schemeClr val="tx1">
                  <a:lumMod val="65000"/>
                  <a:lumOff val="35000"/>
                </a:schemeClr>
              </a:solidFill>
            </a:rPr>
            <a:t>geos</a:t>
          </a:r>
          <a:r>
            <a:rPr lang="fr-BE" sz="1050" b="1" i="1" baseline="0" dirty="0" smtClean="0">
              <a:solidFill>
                <a:schemeClr val="tx1">
                  <a:lumMod val="65000"/>
                  <a:lumOff val="35000"/>
                </a:schemeClr>
              </a:solidFill>
            </a:rPr>
            <a:t>)</a:t>
          </a:r>
          <a:endParaRPr lang="en-GB" sz="1400" b="1" baseline="0" dirty="0">
            <a:solidFill>
              <a:schemeClr val="tx1">
                <a:lumMod val="65000"/>
                <a:lumOff val="35000"/>
              </a:schemeClr>
            </a:solidFill>
          </a:endParaRPr>
        </a:p>
      </dgm:t>
    </dgm:pt>
    <dgm:pt modelId="{26B696AB-C325-4BB3-ABD3-0973F6416B4A}" type="parTrans" cxnId="{2311FBF5-BDA2-40C6-97BD-C80DFF9AFA03}">
      <dgm:prSet/>
      <dgm:spPr/>
      <dgm:t>
        <a:bodyPr/>
        <a:lstStyle/>
        <a:p>
          <a:endParaRPr lang="en-GB" sz="1400"/>
        </a:p>
      </dgm:t>
    </dgm:pt>
    <dgm:pt modelId="{3EB7567F-558F-4F58-B182-CC630074FF54}" type="sibTrans" cxnId="{2311FBF5-BDA2-40C6-97BD-C80DFF9AFA03}">
      <dgm:prSet/>
      <dgm:spPr/>
      <dgm:t>
        <a:bodyPr/>
        <a:lstStyle/>
        <a:p>
          <a:endParaRPr lang="en-GB" sz="1400"/>
        </a:p>
      </dgm:t>
    </dgm:pt>
    <dgm:pt modelId="{39B5A919-AD8C-4D1B-8FCA-44B692E49A43}" type="pres">
      <dgm:prSet presAssocID="{51F21808-AC9C-41F6-BA0F-BCB23B0C9B24}" presName="hierChild1" presStyleCnt="0">
        <dgm:presLayoutVars>
          <dgm:orgChart val="1"/>
          <dgm:chPref val="1"/>
          <dgm:dir/>
          <dgm:animOne val="branch"/>
          <dgm:animLvl val="lvl"/>
          <dgm:resizeHandles/>
        </dgm:presLayoutVars>
      </dgm:prSet>
      <dgm:spPr/>
      <dgm:t>
        <a:bodyPr/>
        <a:lstStyle/>
        <a:p>
          <a:endParaRPr lang="en-GB"/>
        </a:p>
      </dgm:t>
    </dgm:pt>
    <dgm:pt modelId="{36266107-62BD-42CD-B373-B55896A46AE3}" type="pres">
      <dgm:prSet presAssocID="{7DBF6403-E243-4879-83A7-288E5692B45C}" presName="hierRoot1" presStyleCnt="0">
        <dgm:presLayoutVars>
          <dgm:hierBranch val="init"/>
        </dgm:presLayoutVars>
      </dgm:prSet>
      <dgm:spPr/>
    </dgm:pt>
    <dgm:pt modelId="{9974612F-363D-47C1-9524-1316E53B9B18}" type="pres">
      <dgm:prSet presAssocID="{7DBF6403-E243-4879-83A7-288E5692B45C}" presName="rootComposite1" presStyleCnt="0"/>
      <dgm:spPr/>
    </dgm:pt>
    <dgm:pt modelId="{FF4CF5D7-81E6-4B41-B87A-073156909A53}" type="pres">
      <dgm:prSet presAssocID="{7DBF6403-E243-4879-83A7-288E5692B45C}" presName="rootText1" presStyleLbl="node0" presStyleIdx="0" presStyleCnt="1" custScaleX="234489">
        <dgm:presLayoutVars>
          <dgm:chPref val="3"/>
        </dgm:presLayoutVars>
      </dgm:prSet>
      <dgm:spPr/>
      <dgm:t>
        <a:bodyPr/>
        <a:lstStyle/>
        <a:p>
          <a:endParaRPr lang="en-GB"/>
        </a:p>
      </dgm:t>
    </dgm:pt>
    <dgm:pt modelId="{A52FADB0-165D-4FDA-9185-3CC203137AE8}" type="pres">
      <dgm:prSet presAssocID="{7DBF6403-E243-4879-83A7-288E5692B45C}" presName="rootConnector1" presStyleLbl="node1" presStyleIdx="0" presStyleCnt="0"/>
      <dgm:spPr/>
      <dgm:t>
        <a:bodyPr/>
        <a:lstStyle/>
        <a:p>
          <a:endParaRPr lang="en-GB"/>
        </a:p>
      </dgm:t>
    </dgm:pt>
    <dgm:pt modelId="{73EECB23-80EC-4AA7-B63A-1C6E6D32A434}" type="pres">
      <dgm:prSet presAssocID="{7DBF6403-E243-4879-83A7-288E5692B45C}" presName="hierChild2" presStyleCnt="0"/>
      <dgm:spPr/>
    </dgm:pt>
    <dgm:pt modelId="{9A4A895A-EB90-49E0-9C5C-A5376CB55FAC}" type="pres">
      <dgm:prSet presAssocID="{3D5A6F8A-1160-49E0-8BC4-4AA6CA5B4653}" presName="Name37" presStyleLbl="parChTrans1D2" presStyleIdx="0" presStyleCnt="3"/>
      <dgm:spPr/>
      <dgm:t>
        <a:bodyPr/>
        <a:lstStyle/>
        <a:p>
          <a:endParaRPr lang="en-GB"/>
        </a:p>
      </dgm:t>
    </dgm:pt>
    <dgm:pt modelId="{704E3A2C-4142-4430-A042-49A8BBE4CD1F}" type="pres">
      <dgm:prSet presAssocID="{68C94456-DBFA-4D12-B6FC-290FB5A70C88}" presName="hierRoot2" presStyleCnt="0">
        <dgm:presLayoutVars>
          <dgm:hierBranch val="init"/>
        </dgm:presLayoutVars>
      </dgm:prSet>
      <dgm:spPr/>
    </dgm:pt>
    <dgm:pt modelId="{59A73ADD-BC9F-47E7-B241-2B80B05BD622}" type="pres">
      <dgm:prSet presAssocID="{68C94456-DBFA-4D12-B6FC-290FB5A70C88}" presName="rootComposite" presStyleCnt="0"/>
      <dgm:spPr/>
    </dgm:pt>
    <dgm:pt modelId="{C0C361B0-38D5-4B7F-ABC6-DF4D703C23AC}" type="pres">
      <dgm:prSet presAssocID="{68C94456-DBFA-4D12-B6FC-290FB5A70C88}" presName="rootText" presStyleLbl="node2" presStyleIdx="0" presStyleCnt="3" custScaleX="125429">
        <dgm:presLayoutVars>
          <dgm:chPref val="3"/>
        </dgm:presLayoutVars>
      </dgm:prSet>
      <dgm:spPr/>
      <dgm:t>
        <a:bodyPr/>
        <a:lstStyle/>
        <a:p>
          <a:endParaRPr lang="en-GB"/>
        </a:p>
      </dgm:t>
    </dgm:pt>
    <dgm:pt modelId="{BB02F2ED-7BA6-4A0C-868D-3580715F86C0}" type="pres">
      <dgm:prSet presAssocID="{68C94456-DBFA-4D12-B6FC-290FB5A70C88}" presName="rootConnector" presStyleLbl="node2" presStyleIdx="0" presStyleCnt="3"/>
      <dgm:spPr/>
      <dgm:t>
        <a:bodyPr/>
        <a:lstStyle/>
        <a:p>
          <a:endParaRPr lang="en-GB"/>
        </a:p>
      </dgm:t>
    </dgm:pt>
    <dgm:pt modelId="{92329E40-29B3-4F22-8DC8-FCD332D10F4E}" type="pres">
      <dgm:prSet presAssocID="{68C94456-DBFA-4D12-B6FC-290FB5A70C88}" presName="hierChild4" presStyleCnt="0"/>
      <dgm:spPr/>
    </dgm:pt>
    <dgm:pt modelId="{6C3A58D0-811B-48E0-AD41-0628B3F79748}" type="pres">
      <dgm:prSet presAssocID="{68C94456-DBFA-4D12-B6FC-290FB5A70C88}" presName="hierChild5" presStyleCnt="0"/>
      <dgm:spPr/>
    </dgm:pt>
    <dgm:pt modelId="{B86ED410-6E65-4AED-A3F6-FA1720A988A8}" type="pres">
      <dgm:prSet presAssocID="{92CE65F3-0CB0-4E4D-968C-B2559611CB72}" presName="Name37" presStyleLbl="parChTrans1D2" presStyleIdx="1" presStyleCnt="3"/>
      <dgm:spPr/>
      <dgm:t>
        <a:bodyPr/>
        <a:lstStyle/>
        <a:p>
          <a:endParaRPr lang="en-GB"/>
        </a:p>
      </dgm:t>
    </dgm:pt>
    <dgm:pt modelId="{CC3C1B45-5B71-4124-B0AB-EAB54CDE3983}" type="pres">
      <dgm:prSet presAssocID="{77CC477E-DD84-4D38-A38C-DBFA1A00723A}" presName="hierRoot2" presStyleCnt="0">
        <dgm:presLayoutVars>
          <dgm:hierBranch val="init"/>
        </dgm:presLayoutVars>
      </dgm:prSet>
      <dgm:spPr/>
    </dgm:pt>
    <dgm:pt modelId="{2D783B98-D2E7-4F76-BCC0-6ABDC268C1BD}" type="pres">
      <dgm:prSet presAssocID="{77CC477E-DD84-4D38-A38C-DBFA1A00723A}" presName="rootComposite" presStyleCnt="0"/>
      <dgm:spPr/>
    </dgm:pt>
    <dgm:pt modelId="{68AB928B-ACDF-41E3-AE82-BA19D636F66B}" type="pres">
      <dgm:prSet presAssocID="{77CC477E-DD84-4D38-A38C-DBFA1A00723A}" presName="rootText" presStyleLbl="node2" presStyleIdx="1" presStyleCnt="3" custScaleX="125429">
        <dgm:presLayoutVars>
          <dgm:chPref val="3"/>
        </dgm:presLayoutVars>
      </dgm:prSet>
      <dgm:spPr/>
      <dgm:t>
        <a:bodyPr/>
        <a:lstStyle/>
        <a:p>
          <a:endParaRPr lang="en-GB"/>
        </a:p>
      </dgm:t>
    </dgm:pt>
    <dgm:pt modelId="{0E670708-BE01-483C-8F44-D27E7BBB341A}" type="pres">
      <dgm:prSet presAssocID="{77CC477E-DD84-4D38-A38C-DBFA1A00723A}" presName="rootConnector" presStyleLbl="node2" presStyleIdx="1" presStyleCnt="3"/>
      <dgm:spPr/>
      <dgm:t>
        <a:bodyPr/>
        <a:lstStyle/>
        <a:p>
          <a:endParaRPr lang="en-GB"/>
        </a:p>
      </dgm:t>
    </dgm:pt>
    <dgm:pt modelId="{8E621102-A7BF-4080-8942-A09E8CC10050}" type="pres">
      <dgm:prSet presAssocID="{77CC477E-DD84-4D38-A38C-DBFA1A00723A}" presName="hierChild4" presStyleCnt="0"/>
      <dgm:spPr/>
    </dgm:pt>
    <dgm:pt modelId="{A50DF442-BCDE-4BE3-B569-ACD6962C5E28}" type="pres">
      <dgm:prSet presAssocID="{77CC477E-DD84-4D38-A38C-DBFA1A00723A}" presName="hierChild5" presStyleCnt="0"/>
      <dgm:spPr/>
    </dgm:pt>
    <dgm:pt modelId="{68A296E3-607A-4E4C-8971-CB471A6319C5}" type="pres">
      <dgm:prSet presAssocID="{26B696AB-C325-4BB3-ABD3-0973F6416B4A}" presName="Name37" presStyleLbl="parChTrans1D2" presStyleIdx="2" presStyleCnt="3"/>
      <dgm:spPr/>
      <dgm:t>
        <a:bodyPr/>
        <a:lstStyle/>
        <a:p>
          <a:endParaRPr lang="en-GB"/>
        </a:p>
      </dgm:t>
    </dgm:pt>
    <dgm:pt modelId="{38F6C40A-004F-4C10-B30F-109F4F455769}" type="pres">
      <dgm:prSet presAssocID="{63E3970C-09D7-460D-AE78-3DC88D401070}" presName="hierRoot2" presStyleCnt="0">
        <dgm:presLayoutVars>
          <dgm:hierBranch val="init"/>
        </dgm:presLayoutVars>
      </dgm:prSet>
      <dgm:spPr/>
    </dgm:pt>
    <dgm:pt modelId="{52089BFA-F4D5-4529-948E-0B60F976544C}" type="pres">
      <dgm:prSet presAssocID="{63E3970C-09D7-460D-AE78-3DC88D401070}" presName="rootComposite" presStyleCnt="0"/>
      <dgm:spPr/>
    </dgm:pt>
    <dgm:pt modelId="{BD26666B-417A-4A03-BBB4-FD95BD5DD831}" type="pres">
      <dgm:prSet presAssocID="{63E3970C-09D7-460D-AE78-3DC88D401070}" presName="rootText" presStyleLbl="node2" presStyleIdx="2" presStyleCnt="3" custScaleX="125429">
        <dgm:presLayoutVars>
          <dgm:chPref val="3"/>
        </dgm:presLayoutVars>
      </dgm:prSet>
      <dgm:spPr/>
      <dgm:t>
        <a:bodyPr/>
        <a:lstStyle/>
        <a:p>
          <a:endParaRPr lang="en-GB"/>
        </a:p>
      </dgm:t>
    </dgm:pt>
    <dgm:pt modelId="{235150E6-607B-42AB-AA6F-CD5ABB648564}" type="pres">
      <dgm:prSet presAssocID="{63E3970C-09D7-460D-AE78-3DC88D401070}" presName="rootConnector" presStyleLbl="node2" presStyleIdx="2" presStyleCnt="3"/>
      <dgm:spPr/>
      <dgm:t>
        <a:bodyPr/>
        <a:lstStyle/>
        <a:p>
          <a:endParaRPr lang="en-GB"/>
        </a:p>
      </dgm:t>
    </dgm:pt>
    <dgm:pt modelId="{6CB132C5-5F22-461C-8748-12BF0697DF02}" type="pres">
      <dgm:prSet presAssocID="{63E3970C-09D7-460D-AE78-3DC88D401070}" presName="hierChild4" presStyleCnt="0"/>
      <dgm:spPr/>
    </dgm:pt>
    <dgm:pt modelId="{463BE017-4615-4B23-812D-F4C5CE6F6A34}" type="pres">
      <dgm:prSet presAssocID="{63E3970C-09D7-460D-AE78-3DC88D401070}" presName="hierChild5" presStyleCnt="0"/>
      <dgm:spPr/>
    </dgm:pt>
    <dgm:pt modelId="{C824CA48-714B-4ED5-9726-1364ABD37C5A}" type="pres">
      <dgm:prSet presAssocID="{7DBF6403-E243-4879-83A7-288E5692B45C}" presName="hierChild3" presStyleCnt="0"/>
      <dgm:spPr/>
    </dgm:pt>
  </dgm:ptLst>
  <dgm:cxnLst>
    <dgm:cxn modelId="{29A7934B-78B3-44B2-A2C9-0FD4BCCACD0D}" type="presOf" srcId="{7DBF6403-E243-4879-83A7-288E5692B45C}" destId="{A52FADB0-165D-4FDA-9185-3CC203137AE8}" srcOrd="1" destOrd="0" presId="urn:microsoft.com/office/officeart/2005/8/layout/orgChart1"/>
    <dgm:cxn modelId="{213B9F1C-2907-4B4D-819D-0F9C06155B48}" type="presOf" srcId="{63E3970C-09D7-460D-AE78-3DC88D401070}" destId="{BD26666B-417A-4A03-BBB4-FD95BD5DD831}" srcOrd="0" destOrd="0" presId="urn:microsoft.com/office/officeart/2005/8/layout/orgChart1"/>
    <dgm:cxn modelId="{82641C9C-45FF-4BF1-BB48-D483DA3164F3}" srcId="{7DBF6403-E243-4879-83A7-288E5692B45C}" destId="{77CC477E-DD84-4D38-A38C-DBFA1A00723A}" srcOrd="1" destOrd="0" parTransId="{92CE65F3-0CB0-4E4D-968C-B2559611CB72}" sibTransId="{2CA0628B-23DA-40E1-94C8-4BC86621FB8B}"/>
    <dgm:cxn modelId="{2311FBF5-BDA2-40C6-97BD-C80DFF9AFA03}" srcId="{7DBF6403-E243-4879-83A7-288E5692B45C}" destId="{63E3970C-09D7-460D-AE78-3DC88D401070}" srcOrd="2" destOrd="0" parTransId="{26B696AB-C325-4BB3-ABD3-0973F6416B4A}" sibTransId="{3EB7567F-558F-4F58-B182-CC630074FF54}"/>
    <dgm:cxn modelId="{BE4DEA87-F9BA-413B-8ADF-A7CFF46FC734}" type="presOf" srcId="{3D5A6F8A-1160-49E0-8BC4-4AA6CA5B4653}" destId="{9A4A895A-EB90-49E0-9C5C-A5376CB55FAC}" srcOrd="0" destOrd="0" presId="urn:microsoft.com/office/officeart/2005/8/layout/orgChart1"/>
    <dgm:cxn modelId="{87C868B7-EBA4-4F67-9891-0701E6B09C92}" srcId="{51F21808-AC9C-41F6-BA0F-BCB23B0C9B24}" destId="{7DBF6403-E243-4879-83A7-288E5692B45C}" srcOrd="0" destOrd="0" parTransId="{EFC5D0EF-9BF4-4F2C-A471-05194B3EB807}" sibTransId="{27994552-8B6C-4D48-A2BA-BF469B064544}"/>
    <dgm:cxn modelId="{D8EEB658-A991-46A6-8D9D-F0FA57239203}" type="presOf" srcId="{63E3970C-09D7-460D-AE78-3DC88D401070}" destId="{235150E6-607B-42AB-AA6F-CD5ABB648564}" srcOrd="1" destOrd="0" presId="urn:microsoft.com/office/officeart/2005/8/layout/orgChart1"/>
    <dgm:cxn modelId="{EC1FF3DD-4E7D-4A67-B85F-B6FAD5F18844}" srcId="{7DBF6403-E243-4879-83A7-288E5692B45C}" destId="{68C94456-DBFA-4D12-B6FC-290FB5A70C88}" srcOrd="0" destOrd="0" parTransId="{3D5A6F8A-1160-49E0-8BC4-4AA6CA5B4653}" sibTransId="{345E031B-0FCE-4E41-97B2-0299A826C682}"/>
    <dgm:cxn modelId="{500199B7-B836-4EEB-9B8D-8613CA7595E4}" type="presOf" srcId="{68C94456-DBFA-4D12-B6FC-290FB5A70C88}" destId="{BB02F2ED-7BA6-4A0C-868D-3580715F86C0}" srcOrd="1" destOrd="0" presId="urn:microsoft.com/office/officeart/2005/8/layout/orgChart1"/>
    <dgm:cxn modelId="{33817A06-C5C2-4BE5-89F3-89C3C140925C}" type="presOf" srcId="{7DBF6403-E243-4879-83A7-288E5692B45C}" destId="{FF4CF5D7-81E6-4B41-B87A-073156909A53}" srcOrd="0" destOrd="0" presId="urn:microsoft.com/office/officeart/2005/8/layout/orgChart1"/>
    <dgm:cxn modelId="{0E275417-6DF5-4844-9077-7B55F9B5F891}" type="presOf" srcId="{51F21808-AC9C-41F6-BA0F-BCB23B0C9B24}" destId="{39B5A919-AD8C-4D1B-8FCA-44B692E49A43}" srcOrd="0" destOrd="0" presId="urn:microsoft.com/office/officeart/2005/8/layout/orgChart1"/>
    <dgm:cxn modelId="{F441D713-B4A5-4C56-A04C-B2EFAD76E076}" type="presOf" srcId="{77CC477E-DD84-4D38-A38C-DBFA1A00723A}" destId="{0E670708-BE01-483C-8F44-D27E7BBB341A}" srcOrd="1" destOrd="0" presId="urn:microsoft.com/office/officeart/2005/8/layout/orgChart1"/>
    <dgm:cxn modelId="{4165C7B7-086D-44ED-A3B6-F3224A4E1052}" type="presOf" srcId="{77CC477E-DD84-4D38-A38C-DBFA1A00723A}" destId="{68AB928B-ACDF-41E3-AE82-BA19D636F66B}" srcOrd="0" destOrd="0" presId="urn:microsoft.com/office/officeart/2005/8/layout/orgChart1"/>
    <dgm:cxn modelId="{F10353D2-54B5-4E79-8CBB-D4D9007912FE}" type="presOf" srcId="{68C94456-DBFA-4D12-B6FC-290FB5A70C88}" destId="{C0C361B0-38D5-4B7F-ABC6-DF4D703C23AC}" srcOrd="0" destOrd="0" presId="urn:microsoft.com/office/officeart/2005/8/layout/orgChart1"/>
    <dgm:cxn modelId="{F3FBD26D-8E93-4697-AC71-283A6BAEC112}" type="presOf" srcId="{26B696AB-C325-4BB3-ABD3-0973F6416B4A}" destId="{68A296E3-607A-4E4C-8971-CB471A6319C5}" srcOrd="0" destOrd="0" presId="urn:microsoft.com/office/officeart/2005/8/layout/orgChart1"/>
    <dgm:cxn modelId="{68E11A5B-57BD-4868-B6F8-3F436DF944E7}" type="presOf" srcId="{92CE65F3-0CB0-4E4D-968C-B2559611CB72}" destId="{B86ED410-6E65-4AED-A3F6-FA1720A988A8}" srcOrd="0" destOrd="0" presId="urn:microsoft.com/office/officeart/2005/8/layout/orgChart1"/>
    <dgm:cxn modelId="{A4AD6459-1ACE-45FD-A26F-9DD78DC3652E}" type="presParOf" srcId="{39B5A919-AD8C-4D1B-8FCA-44B692E49A43}" destId="{36266107-62BD-42CD-B373-B55896A46AE3}" srcOrd="0" destOrd="0" presId="urn:microsoft.com/office/officeart/2005/8/layout/orgChart1"/>
    <dgm:cxn modelId="{7CDD9198-7761-4916-9F3C-7BD819FBF353}" type="presParOf" srcId="{36266107-62BD-42CD-B373-B55896A46AE3}" destId="{9974612F-363D-47C1-9524-1316E53B9B18}" srcOrd="0" destOrd="0" presId="urn:microsoft.com/office/officeart/2005/8/layout/orgChart1"/>
    <dgm:cxn modelId="{4E34C6B8-57B8-485A-8B06-BF1A9B0A7024}" type="presParOf" srcId="{9974612F-363D-47C1-9524-1316E53B9B18}" destId="{FF4CF5D7-81E6-4B41-B87A-073156909A53}" srcOrd="0" destOrd="0" presId="urn:microsoft.com/office/officeart/2005/8/layout/orgChart1"/>
    <dgm:cxn modelId="{FEB72422-2921-45E3-B2E6-706CC68A39A9}" type="presParOf" srcId="{9974612F-363D-47C1-9524-1316E53B9B18}" destId="{A52FADB0-165D-4FDA-9185-3CC203137AE8}" srcOrd="1" destOrd="0" presId="urn:microsoft.com/office/officeart/2005/8/layout/orgChart1"/>
    <dgm:cxn modelId="{CD4F6E98-BA1C-4680-B07D-21A1489B1644}" type="presParOf" srcId="{36266107-62BD-42CD-B373-B55896A46AE3}" destId="{73EECB23-80EC-4AA7-B63A-1C6E6D32A434}" srcOrd="1" destOrd="0" presId="urn:microsoft.com/office/officeart/2005/8/layout/orgChart1"/>
    <dgm:cxn modelId="{8A0868F8-32EF-4F84-BF2E-2823E3A58212}" type="presParOf" srcId="{73EECB23-80EC-4AA7-B63A-1C6E6D32A434}" destId="{9A4A895A-EB90-49E0-9C5C-A5376CB55FAC}" srcOrd="0" destOrd="0" presId="urn:microsoft.com/office/officeart/2005/8/layout/orgChart1"/>
    <dgm:cxn modelId="{081C58CB-AE4B-4563-AD41-8D052A0FFBE1}" type="presParOf" srcId="{73EECB23-80EC-4AA7-B63A-1C6E6D32A434}" destId="{704E3A2C-4142-4430-A042-49A8BBE4CD1F}" srcOrd="1" destOrd="0" presId="urn:microsoft.com/office/officeart/2005/8/layout/orgChart1"/>
    <dgm:cxn modelId="{899444B1-7CE1-4D7E-B7A3-EEB3A679D7AF}" type="presParOf" srcId="{704E3A2C-4142-4430-A042-49A8BBE4CD1F}" destId="{59A73ADD-BC9F-47E7-B241-2B80B05BD622}" srcOrd="0" destOrd="0" presId="urn:microsoft.com/office/officeart/2005/8/layout/orgChart1"/>
    <dgm:cxn modelId="{7F345601-124B-4976-A4F6-343D3722ECE8}" type="presParOf" srcId="{59A73ADD-BC9F-47E7-B241-2B80B05BD622}" destId="{C0C361B0-38D5-4B7F-ABC6-DF4D703C23AC}" srcOrd="0" destOrd="0" presId="urn:microsoft.com/office/officeart/2005/8/layout/orgChart1"/>
    <dgm:cxn modelId="{A1370989-B86E-4601-BE45-5BC401C329CF}" type="presParOf" srcId="{59A73ADD-BC9F-47E7-B241-2B80B05BD622}" destId="{BB02F2ED-7BA6-4A0C-868D-3580715F86C0}" srcOrd="1" destOrd="0" presId="urn:microsoft.com/office/officeart/2005/8/layout/orgChart1"/>
    <dgm:cxn modelId="{C9ACC1C1-B744-45D6-9193-8620D1C0EB03}" type="presParOf" srcId="{704E3A2C-4142-4430-A042-49A8BBE4CD1F}" destId="{92329E40-29B3-4F22-8DC8-FCD332D10F4E}" srcOrd="1" destOrd="0" presId="urn:microsoft.com/office/officeart/2005/8/layout/orgChart1"/>
    <dgm:cxn modelId="{F9E19607-ED4A-4B0B-93B4-16A3981C9FCD}" type="presParOf" srcId="{704E3A2C-4142-4430-A042-49A8BBE4CD1F}" destId="{6C3A58D0-811B-48E0-AD41-0628B3F79748}" srcOrd="2" destOrd="0" presId="urn:microsoft.com/office/officeart/2005/8/layout/orgChart1"/>
    <dgm:cxn modelId="{2C850C03-960C-4EAC-BFF2-2BAAD4A88C47}" type="presParOf" srcId="{73EECB23-80EC-4AA7-B63A-1C6E6D32A434}" destId="{B86ED410-6E65-4AED-A3F6-FA1720A988A8}" srcOrd="2" destOrd="0" presId="urn:microsoft.com/office/officeart/2005/8/layout/orgChart1"/>
    <dgm:cxn modelId="{5D81FE7A-12A4-47B0-B1C8-573F01FD8C7E}" type="presParOf" srcId="{73EECB23-80EC-4AA7-B63A-1C6E6D32A434}" destId="{CC3C1B45-5B71-4124-B0AB-EAB54CDE3983}" srcOrd="3" destOrd="0" presId="urn:microsoft.com/office/officeart/2005/8/layout/orgChart1"/>
    <dgm:cxn modelId="{9DF9624F-B508-415E-84C7-F506CB26569F}" type="presParOf" srcId="{CC3C1B45-5B71-4124-B0AB-EAB54CDE3983}" destId="{2D783B98-D2E7-4F76-BCC0-6ABDC268C1BD}" srcOrd="0" destOrd="0" presId="urn:microsoft.com/office/officeart/2005/8/layout/orgChart1"/>
    <dgm:cxn modelId="{B8E1741B-1F4C-403F-B6F0-3E1F702B94BC}" type="presParOf" srcId="{2D783B98-D2E7-4F76-BCC0-6ABDC268C1BD}" destId="{68AB928B-ACDF-41E3-AE82-BA19D636F66B}" srcOrd="0" destOrd="0" presId="urn:microsoft.com/office/officeart/2005/8/layout/orgChart1"/>
    <dgm:cxn modelId="{8705CB24-2E2F-4AE5-BD79-E1AAFFF43716}" type="presParOf" srcId="{2D783B98-D2E7-4F76-BCC0-6ABDC268C1BD}" destId="{0E670708-BE01-483C-8F44-D27E7BBB341A}" srcOrd="1" destOrd="0" presId="urn:microsoft.com/office/officeart/2005/8/layout/orgChart1"/>
    <dgm:cxn modelId="{176759E3-3BA9-48A4-B5EB-FBE0121F5022}" type="presParOf" srcId="{CC3C1B45-5B71-4124-B0AB-EAB54CDE3983}" destId="{8E621102-A7BF-4080-8942-A09E8CC10050}" srcOrd="1" destOrd="0" presId="urn:microsoft.com/office/officeart/2005/8/layout/orgChart1"/>
    <dgm:cxn modelId="{801EBFF3-07B2-4946-AE54-14D79BB058D2}" type="presParOf" srcId="{CC3C1B45-5B71-4124-B0AB-EAB54CDE3983}" destId="{A50DF442-BCDE-4BE3-B569-ACD6962C5E28}" srcOrd="2" destOrd="0" presId="urn:microsoft.com/office/officeart/2005/8/layout/orgChart1"/>
    <dgm:cxn modelId="{80E58967-33B7-4EC8-915E-30592EBBE9B9}" type="presParOf" srcId="{73EECB23-80EC-4AA7-B63A-1C6E6D32A434}" destId="{68A296E3-607A-4E4C-8971-CB471A6319C5}" srcOrd="4" destOrd="0" presId="urn:microsoft.com/office/officeart/2005/8/layout/orgChart1"/>
    <dgm:cxn modelId="{2B7BD0F2-FAD6-497D-9424-A0B0FFABE9C8}" type="presParOf" srcId="{73EECB23-80EC-4AA7-B63A-1C6E6D32A434}" destId="{38F6C40A-004F-4C10-B30F-109F4F455769}" srcOrd="5" destOrd="0" presId="urn:microsoft.com/office/officeart/2005/8/layout/orgChart1"/>
    <dgm:cxn modelId="{50D47098-4141-4E5D-BEF2-F24FAE4C30E2}" type="presParOf" srcId="{38F6C40A-004F-4C10-B30F-109F4F455769}" destId="{52089BFA-F4D5-4529-948E-0B60F976544C}" srcOrd="0" destOrd="0" presId="urn:microsoft.com/office/officeart/2005/8/layout/orgChart1"/>
    <dgm:cxn modelId="{41338089-AED5-4090-9F42-70DB709AAF4E}" type="presParOf" srcId="{52089BFA-F4D5-4529-948E-0B60F976544C}" destId="{BD26666B-417A-4A03-BBB4-FD95BD5DD831}" srcOrd="0" destOrd="0" presId="urn:microsoft.com/office/officeart/2005/8/layout/orgChart1"/>
    <dgm:cxn modelId="{327D385A-EEB9-46C7-B37E-C59757F61B15}" type="presParOf" srcId="{52089BFA-F4D5-4529-948E-0B60F976544C}" destId="{235150E6-607B-42AB-AA6F-CD5ABB648564}" srcOrd="1" destOrd="0" presId="urn:microsoft.com/office/officeart/2005/8/layout/orgChart1"/>
    <dgm:cxn modelId="{5A7DD395-A0A9-41C3-A709-87E62E22BF08}" type="presParOf" srcId="{38F6C40A-004F-4C10-B30F-109F4F455769}" destId="{6CB132C5-5F22-461C-8748-12BF0697DF02}" srcOrd="1" destOrd="0" presId="urn:microsoft.com/office/officeart/2005/8/layout/orgChart1"/>
    <dgm:cxn modelId="{24220828-43B6-4B32-8F5F-87B10FBF6C95}" type="presParOf" srcId="{38F6C40A-004F-4C10-B30F-109F4F455769}" destId="{463BE017-4615-4B23-812D-F4C5CE6F6A34}" srcOrd="2" destOrd="0" presId="urn:microsoft.com/office/officeart/2005/8/layout/orgChart1"/>
    <dgm:cxn modelId="{48CFD5C4-78FA-4496-AAA8-78EE87933847}" type="presParOf" srcId="{36266107-62BD-42CD-B373-B55896A46AE3}" destId="{C824CA48-714B-4ED5-9726-1364ABD37C5A}"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A296E3-607A-4E4C-8971-CB471A6319C5}">
      <dsp:nvSpPr>
        <dsp:cNvPr id="0" name=""/>
        <dsp:cNvSpPr/>
      </dsp:nvSpPr>
      <dsp:spPr>
        <a:xfrm>
          <a:off x="4320480" y="952216"/>
          <a:ext cx="2787894" cy="399823"/>
        </a:xfrm>
        <a:custGeom>
          <a:avLst/>
          <a:gdLst/>
          <a:ahLst/>
          <a:cxnLst/>
          <a:rect l="0" t="0" r="0" b="0"/>
          <a:pathLst>
            <a:path>
              <a:moveTo>
                <a:pt x="0" y="0"/>
              </a:moveTo>
              <a:lnTo>
                <a:pt x="0" y="199911"/>
              </a:lnTo>
              <a:lnTo>
                <a:pt x="2787894" y="199911"/>
              </a:lnTo>
              <a:lnTo>
                <a:pt x="2787894" y="39982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6ED410-6E65-4AED-A3F6-FA1720A988A8}">
      <dsp:nvSpPr>
        <dsp:cNvPr id="0" name=""/>
        <dsp:cNvSpPr/>
      </dsp:nvSpPr>
      <dsp:spPr>
        <a:xfrm>
          <a:off x="4274760" y="952216"/>
          <a:ext cx="91440" cy="399823"/>
        </a:xfrm>
        <a:custGeom>
          <a:avLst/>
          <a:gdLst/>
          <a:ahLst/>
          <a:cxnLst/>
          <a:rect l="0" t="0" r="0" b="0"/>
          <a:pathLst>
            <a:path>
              <a:moveTo>
                <a:pt x="45720" y="0"/>
              </a:moveTo>
              <a:lnTo>
                <a:pt x="45720" y="39982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4A895A-EB90-49E0-9C5C-A5376CB55FAC}">
      <dsp:nvSpPr>
        <dsp:cNvPr id="0" name=""/>
        <dsp:cNvSpPr/>
      </dsp:nvSpPr>
      <dsp:spPr>
        <a:xfrm>
          <a:off x="1532585" y="952216"/>
          <a:ext cx="2787894" cy="399823"/>
        </a:xfrm>
        <a:custGeom>
          <a:avLst/>
          <a:gdLst/>
          <a:ahLst/>
          <a:cxnLst/>
          <a:rect l="0" t="0" r="0" b="0"/>
          <a:pathLst>
            <a:path>
              <a:moveTo>
                <a:pt x="2787894" y="0"/>
              </a:moveTo>
              <a:lnTo>
                <a:pt x="2787894" y="199911"/>
              </a:lnTo>
              <a:lnTo>
                <a:pt x="0" y="199911"/>
              </a:lnTo>
              <a:lnTo>
                <a:pt x="0" y="39982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CF5D7-81E6-4B41-B87A-073156909A53}">
      <dsp:nvSpPr>
        <dsp:cNvPr id="0" name=""/>
        <dsp:cNvSpPr/>
      </dsp:nvSpPr>
      <dsp:spPr>
        <a:xfrm>
          <a:off x="2088235" y="254"/>
          <a:ext cx="4464488" cy="951961"/>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r-BE" sz="1500" b="1" kern="1200" baseline="0" dirty="0" smtClean="0">
              <a:solidFill>
                <a:srgbClr val="002060"/>
              </a:solidFill>
            </a:rPr>
            <a:t>Chair: J. Jones (UK Met Office)</a:t>
          </a:r>
          <a:br>
            <a:rPr lang="fr-BE" sz="1500" b="1" kern="1200" baseline="0" dirty="0" smtClean="0">
              <a:solidFill>
                <a:srgbClr val="002060"/>
              </a:solidFill>
            </a:rPr>
          </a:br>
          <a:r>
            <a:rPr lang="fr-BE" sz="1500" b="1" kern="1200" baseline="0" dirty="0" smtClean="0">
              <a:solidFill>
                <a:srgbClr val="002060"/>
              </a:solidFill>
            </a:rPr>
            <a:t>Vice Chair: G. Guerova (</a:t>
          </a:r>
          <a:r>
            <a:rPr lang="fr-BE" sz="1500" b="1" kern="1200" baseline="0" dirty="0" err="1" smtClean="0">
              <a:solidFill>
                <a:srgbClr val="002060"/>
              </a:solidFill>
            </a:rPr>
            <a:t>Univ</a:t>
          </a:r>
          <a:r>
            <a:rPr lang="fr-BE" sz="1500" b="1" kern="1200" baseline="0" dirty="0" smtClean="0">
              <a:solidFill>
                <a:srgbClr val="002060"/>
              </a:solidFill>
            </a:rPr>
            <a:t>. of Sophia)</a:t>
          </a:r>
          <a:endParaRPr lang="en-GB" sz="1500" b="1" kern="1200" baseline="0" dirty="0">
            <a:solidFill>
              <a:srgbClr val="FF0000"/>
            </a:solidFill>
          </a:endParaRPr>
        </a:p>
      </dsp:txBody>
      <dsp:txXfrm>
        <a:off x="2088235" y="254"/>
        <a:ext cx="4464488" cy="951961"/>
      </dsp:txXfrm>
    </dsp:sp>
    <dsp:sp modelId="{C0C361B0-38D5-4B7F-ABC6-DF4D703C23AC}">
      <dsp:nvSpPr>
        <dsp:cNvPr id="0" name=""/>
        <dsp:cNvSpPr/>
      </dsp:nvSpPr>
      <dsp:spPr>
        <a:xfrm>
          <a:off x="338549" y="1352039"/>
          <a:ext cx="2388070" cy="951961"/>
        </a:xfrm>
        <a:prstGeom prst="rect">
          <a:avLst/>
        </a:prstGeom>
        <a:solidFill>
          <a:schemeClr val="tx2">
            <a:lumMod val="40000"/>
            <a:lumOff val="60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BE" sz="1400" b="1" kern="1200" dirty="0" smtClean="0"/>
            <a:t>WG1 - Advanced GNSS </a:t>
          </a:r>
          <a:r>
            <a:rPr lang="fr-BE" sz="1400" b="1" kern="1200" dirty="0" err="1" smtClean="0"/>
            <a:t>Processing</a:t>
          </a:r>
          <a:r>
            <a:rPr lang="fr-BE" sz="1400" b="1" kern="1200" dirty="0" smtClean="0"/>
            <a:t> Techniques</a:t>
          </a:r>
        </a:p>
        <a:p>
          <a:pPr lvl="0" algn="ctr" defTabSz="622300">
            <a:lnSpc>
              <a:spcPct val="90000"/>
            </a:lnSpc>
            <a:spcBef>
              <a:spcPct val="0"/>
            </a:spcBef>
            <a:spcAft>
              <a:spcPct val="35000"/>
            </a:spcAft>
          </a:pPr>
          <a:r>
            <a:rPr lang="fr-BE" sz="1050" b="1" i="1" kern="1200" dirty="0" smtClean="0">
              <a:solidFill>
                <a:schemeClr val="tx1">
                  <a:lumMod val="65000"/>
                  <a:lumOff val="35000"/>
                </a:schemeClr>
              </a:solidFill>
            </a:rPr>
            <a:t>Chair: J. Dousa (GOPE)</a:t>
          </a:r>
          <a:br>
            <a:rPr lang="fr-BE" sz="1050" b="1" i="1" kern="1200" dirty="0" smtClean="0">
              <a:solidFill>
                <a:schemeClr val="tx1">
                  <a:lumMod val="65000"/>
                  <a:lumOff val="35000"/>
                </a:schemeClr>
              </a:solidFill>
            </a:rPr>
          </a:br>
          <a:r>
            <a:rPr lang="fr-BE" sz="1050" b="1" i="1" kern="1200" dirty="0" smtClean="0">
              <a:solidFill>
                <a:schemeClr val="tx1">
                  <a:lumMod val="65000"/>
                  <a:lumOff val="35000"/>
                </a:schemeClr>
              </a:solidFill>
            </a:rPr>
            <a:t>Co-chair: G. Dick (GFZ)</a:t>
          </a:r>
          <a:endParaRPr lang="en-GB" sz="1050" b="1" i="1" kern="1200" dirty="0">
            <a:solidFill>
              <a:schemeClr val="tx1">
                <a:lumMod val="65000"/>
                <a:lumOff val="35000"/>
              </a:schemeClr>
            </a:solidFill>
          </a:endParaRPr>
        </a:p>
      </dsp:txBody>
      <dsp:txXfrm>
        <a:off x="338549" y="1352039"/>
        <a:ext cx="2388070" cy="951961"/>
      </dsp:txXfrm>
    </dsp:sp>
    <dsp:sp modelId="{68AB928B-ACDF-41E3-AE82-BA19D636F66B}">
      <dsp:nvSpPr>
        <dsp:cNvPr id="0" name=""/>
        <dsp:cNvSpPr/>
      </dsp:nvSpPr>
      <dsp:spPr>
        <a:xfrm>
          <a:off x="3126444" y="1352039"/>
          <a:ext cx="2388070" cy="951961"/>
        </a:xfrm>
        <a:prstGeom prst="rect">
          <a:avLst/>
        </a:prstGeom>
        <a:solidFill>
          <a:srgbClr val="92D050"/>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BE" sz="1400" b="1" kern="1200" dirty="0" smtClean="0"/>
            <a:t>WG2 - GNSS for </a:t>
          </a:r>
          <a:r>
            <a:rPr lang="fr-BE" sz="1400" b="1" kern="1200" dirty="0" err="1" smtClean="0"/>
            <a:t>Severe</a:t>
          </a:r>
          <a:r>
            <a:rPr lang="fr-BE" sz="1400" b="1" kern="1200" dirty="0" smtClean="0"/>
            <a:t> </a:t>
          </a:r>
          <a:r>
            <a:rPr lang="fr-BE" sz="1400" b="1" kern="1200" dirty="0" err="1" smtClean="0"/>
            <a:t>Weather</a:t>
          </a:r>
          <a:r>
            <a:rPr lang="fr-BE" sz="1400" b="1" kern="1200" dirty="0" smtClean="0"/>
            <a:t> Monitoring</a:t>
          </a:r>
        </a:p>
        <a:p>
          <a:pPr lvl="0" algn="ctr" defTabSz="622300">
            <a:lnSpc>
              <a:spcPct val="90000"/>
            </a:lnSpc>
            <a:spcBef>
              <a:spcPct val="0"/>
            </a:spcBef>
            <a:spcAft>
              <a:spcPct val="35000"/>
            </a:spcAft>
          </a:pPr>
          <a:r>
            <a:rPr lang="fr-BE" sz="1050" b="1" i="1" kern="1200" dirty="0" smtClean="0">
              <a:solidFill>
                <a:schemeClr val="tx1">
                  <a:lumMod val="65000"/>
                  <a:lumOff val="35000"/>
                </a:schemeClr>
              </a:solidFill>
            </a:rPr>
            <a:t>Chair: S. de Haan (KNMI)</a:t>
          </a:r>
          <a:br>
            <a:rPr lang="fr-BE" sz="1050" b="1" i="1" kern="1200" dirty="0" smtClean="0">
              <a:solidFill>
                <a:schemeClr val="tx1">
                  <a:lumMod val="65000"/>
                  <a:lumOff val="35000"/>
                </a:schemeClr>
              </a:solidFill>
            </a:rPr>
          </a:br>
          <a:r>
            <a:rPr lang="fr-BE" sz="1050" b="1" i="1" kern="1200" dirty="0" smtClean="0">
              <a:solidFill>
                <a:schemeClr val="tx1">
                  <a:lumMod val="65000"/>
                  <a:lumOff val="35000"/>
                </a:schemeClr>
              </a:solidFill>
            </a:rPr>
            <a:t>Co-chair: E. Pottiaux (ROB)</a:t>
          </a:r>
          <a:endParaRPr lang="en-GB" sz="1200" b="1" kern="1200" dirty="0">
            <a:solidFill>
              <a:schemeClr val="tx1">
                <a:lumMod val="65000"/>
                <a:lumOff val="35000"/>
              </a:schemeClr>
            </a:solidFill>
          </a:endParaRPr>
        </a:p>
      </dsp:txBody>
      <dsp:txXfrm>
        <a:off x="3126444" y="1352039"/>
        <a:ext cx="2388070" cy="951961"/>
      </dsp:txXfrm>
    </dsp:sp>
    <dsp:sp modelId="{BD26666B-417A-4A03-BBB4-FD95BD5DD831}">
      <dsp:nvSpPr>
        <dsp:cNvPr id="0" name=""/>
        <dsp:cNvSpPr/>
      </dsp:nvSpPr>
      <dsp:spPr>
        <a:xfrm>
          <a:off x="5914339" y="1352039"/>
          <a:ext cx="2388070" cy="951961"/>
        </a:xfrm>
        <a:prstGeom prst="rect">
          <a:avLst/>
        </a:prstGeom>
        <a:solidFill>
          <a:srgbClr val="FFFF00"/>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BE" sz="1400" b="1" kern="1200" baseline="0" dirty="0" smtClean="0">
              <a:solidFill>
                <a:schemeClr val="tx1"/>
              </a:solidFill>
            </a:rPr>
            <a:t>WG3 - GNSS for </a:t>
          </a:r>
          <a:r>
            <a:rPr lang="fr-BE" sz="1400" b="1" kern="1200" baseline="0" dirty="0" err="1" smtClean="0">
              <a:solidFill>
                <a:schemeClr val="tx1"/>
              </a:solidFill>
            </a:rPr>
            <a:t>Climate</a:t>
          </a:r>
          <a:r>
            <a:rPr lang="fr-BE" sz="1400" b="1" kern="1200" baseline="0" dirty="0" smtClean="0">
              <a:solidFill>
                <a:schemeClr val="tx1"/>
              </a:solidFill>
            </a:rPr>
            <a:t> Monitoring</a:t>
          </a:r>
        </a:p>
        <a:p>
          <a:pPr lvl="0" algn="ctr" defTabSz="622300">
            <a:lnSpc>
              <a:spcPct val="90000"/>
            </a:lnSpc>
            <a:spcBef>
              <a:spcPct val="0"/>
            </a:spcBef>
            <a:spcAft>
              <a:spcPct val="35000"/>
            </a:spcAft>
          </a:pPr>
          <a:r>
            <a:rPr lang="fr-BE" sz="1050" b="1" i="1" kern="1200" baseline="0" dirty="0" smtClean="0">
              <a:solidFill>
                <a:schemeClr val="tx1">
                  <a:lumMod val="65000"/>
                  <a:lumOff val="35000"/>
                </a:schemeClr>
              </a:solidFill>
            </a:rPr>
            <a:t>Chair: O. Bock (IGN)</a:t>
          </a:r>
          <a:br>
            <a:rPr lang="fr-BE" sz="1050" b="1" i="1" kern="1200" baseline="0" dirty="0" smtClean="0">
              <a:solidFill>
                <a:schemeClr val="tx1">
                  <a:lumMod val="65000"/>
                  <a:lumOff val="35000"/>
                </a:schemeClr>
              </a:solidFill>
            </a:rPr>
          </a:br>
          <a:r>
            <a:rPr lang="fr-BE" sz="1050" b="1" i="1" kern="1200" baseline="0" dirty="0" smtClean="0">
              <a:solidFill>
                <a:schemeClr val="tx1">
                  <a:lumMod val="65000"/>
                  <a:lumOff val="35000"/>
                </a:schemeClr>
              </a:solidFill>
            </a:rPr>
            <a:t>Co-chair: R. Pacione (e-</a:t>
          </a:r>
          <a:r>
            <a:rPr lang="fr-BE" sz="1050" b="1" i="1" kern="1200" baseline="0" dirty="0" err="1" smtClean="0">
              <a:solidFill>
                <a:schemeClr val="tx1">
                  <a:lumMod val="65000"/>
                  <a:lumOff val="35000"/>
                </a:schemeClr>
              </a:solidFill>
            </a:rPr>
            <a:t>geos</a:t>
          </a:r>
          <a:r>
            <a:rPr lang="fr-BE" sz="1050" b="1" i="1" kern="1200" baseline="0" dirty="0" smtClean="0">
              <a:solidFill>
                <a:schemeClr val="tx1">
                  <a:lumMod val="65000"/>
                  <a:lumOff val="35000"/>
                </a:schemeClr>
              </a:solidFill>
            </a:rPr>
            <a:t>)</a:t>
          </a:r>
          <a:endParaRPr lang="en-GB" sz="1400" b="1" kern="1200" baseline="0" dirty="0">
            <a:solidFill>
              <a:schemeClr val="tx1">
                <a:lumMod val="65000"/>
                <a:lumOff val="35000"/>
              </a:schemeClr>
            </a:solidFill>
          </a:endParaRPr>
        </a:p>
      </dsp:txBody>
      <dsp:txXfrm>
        <a:off x="5914339" y="1352039"/>
        <a:ext cx="2388070" cy="95196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5634"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391" tIns="45196" rIns="90391" bIns="45196" numCol="1" anchor="t" anchorCtr="0" compatLnSpc="1">
            <a:prstTxWarp prst="textNoShape">
              <a:avLst/>
            </a:prstTxWarp>
          </a:bodyPr>
          <a:lstStyle>
            <a:lvl1pPr algn="l" defTabSz="903288">
              <a:defRPr sz="1200" b="0">
                <a:solidFill>
                  <a:schemeClr val="tx1"/>
                </a:solidFill>
                <a:effectLst/>
              </a:defRPr>
            </a:lvl1pPr>
          </a:lstStyle>
          <a:p>
            <a:endParaRPr lang="en-GB"/>
          </a:p>
        </p:txBody>
      </p:sp>
      <p:sp>
        <p:nvSpPr>
          <p:cNvPr id="325635" name="Rectangle 3"/>
          <p:cNvSpPr>
            <a:spLocks noGrp="1" noChangeArrowheads="1"/>
          </p:cNvSpPr>
          <p:nvPr>
            <p:ph type="dt" sz="quarter" idx="1"/>
          </p:nvPr>
        </p:nvSpPr>
        <p:spPr bwMode="auto">
          <a:xfrm>
            <a:off x="3849688" y="0"/>
            <a:ext cx="2946400"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391" tIns="45196" rIns="90391" bIns="45196" numCol="1" anchor="t" anchorCtr="0" compatLnSpc="1">
            <a:prstTxWarp prst="textNoShape">
              <a:avLst/>
            </a:prstTxWarp>
          </a:bodyPr>
          <a:lstStyle>
            <a:lvl1pPr defTabSz="903288">
              <a:defRPr sz="1200" b="0">
                <a:solidFill>
                  <a:schemeClr val="tx1"/>
                </a:solidFill>
                <a:effectLst/>
              </a:defRPr>
            </a:lvl1pPr>
          </a:lstStyle>
          <a:p>
            <a:endParaRPr lang="en-GB"/>
          </a:p>
        </p:txBody>
      </p:sp>
      <p:sp>
        <p:nvSpPr>
          <p:cNvPr id="325636" name="Rectangle 4"/>
          <p:cNvSpPr>
            <a:spLocks noGrp="1" noChangeArrowheads="1"/>
          </p:cNvSpPr>
          <p:nvPr>
            <p:ph type="ftr" sz="quarter" idx="2"/>
          </p:nvPr>
        </p:nvSpPr>
        <p:spPr bwMode="auto">
          <a:xfrm>
            <a:off x="0" y="9429750"/>
            <a:ext cx="2946400"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391" tIns="45196" rIns="90391" bIns="45196" numCol="1" anchor="b" anchorCtr="0" compatLnSpc="1">
            <a:prstTxWarp prst="textNoShape">
              <a:avLst/>
            </a:prstTxWarp>
          </a:bodyPr>
          <a:lstStyle>
            <a:lvl1pPr algn="l" defTabSz="903288">
              <a:defRPr sz="1200" b="0">
                <a:solidFill>
                  <a:schemeClr val="tx1"/>
                </a:solidFill>
                <a:effectLst/>
              </a:defRPr>
            </a:lvl1pPr>
          </a:lstStyle>
          <a:p>
            <a:endParaRPr lang="en-GB"/>
          </a:p>
        </p:txBody>
      </p:sp>
      <p:sp>
        <p:nvSpPr>
          <p:cNvPr id="325637" name="Rectangle 5"/>
          <p:cNvSpPr>
            <a:spLocks noGrp="1" noChangeArrowheads="1"/>
          </p:cNvSpPr>
          <p:nvPr>
            <p:ph type="sldNum" sz="quarter" idx="3"/>
          </p:nvPr>
        </p:nvSpPr>
        <p:spPr bwMode="auto">
          <a:xfrm>
            <a:off x="3849688" y="9429750"/>
            <a:ext cx="2946400"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391" tIns="45196" rIns="90391" bIns="45196" numCol="1" anchor="b" anchorCtr="0" compatLnSpc="1">
            <a:prstTxWarp prst="textNoShape">
              <a:avLst/>
            </a:prstTxWarp>
          </a:bodyPr>
          <a:lstStyle>
            <a:lvl1pPr defTabSz="903288">
              <a:defRPr sz="1200" b="0">
                <a:solidFill>
                  <a:schemeClr val="tx1"/>
                </a:solidFill>
                <a:effectLst/>
              </a:defRPr>
            </a:lvl1pPr>
          </a:lstStyle>
          <a:p>
            <a:fld id="{687C2F94-0208-4FD7-9C83-CBE0E604D0AE}" type="slidenum">
              <a:rPr lang="en-GB"/>
              <a:pPr/>
              <a:t>‹#›</a:t>
            </a:fld>
            <a:endParaRPr lang="en-GB"/>
          </a:p>
        </p:txBody>
      </p:sp>
    </p:spTree>
    <p:extLst>
      <p:ext uri="{BB962C8B-B14F-4D97-AF65-F5344CB8AC3E}">
        <p14:creationId xmlns="" xmlns:p14="http://schemas.microsoft.com/office/powerpoint/2010/main" val="4266450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391" tIns="45196" rIns="90391" bIns="45196" numCol="1" anchor="t" anchorCtr="0" compatLnSpc="1">
            <a:prstTxWarp prst="textNoShape">
              <a:avLst/>
            </a:prstTxWarp>
          </a:bodyPr>
          <a:lstStyle>
            <a:lvl1pPr algn="l" defTabSz="903288">
              <a:defRPr sz="1200" b="0">
                <a:solidFill>
                  <a:schemeClr val="tx1"/>
                </a:solidFill>
                <a:effectLst/>
              </a:defRPr>
            </a:lvl1pPr>
          </a:lstStyle>
          <a:p>
            <a:endParaRPr lang="en-GB"/>
          </a:p>
        </p:txBody>
      </p:sp>
      <p:sp>
        <p:nvSpPr>
          <p:cNvPr id="32771" name="Rectangle 3"/>
          <p:cNvSpPr>
            <a:spLocks noGrp="1" noChangeArrowheads="1"/>
          </p:cNvSpPr>
          <p:nvPr>
            <p:ph type="dt" idx="1"/>
          </p:nvPr>
        </p:nvSpPr>
        <p:spPr bwMode="auto">
          <a:xfrm>
            <a:off x="3849688" y="0"/>
            <a:ext cx="2946400"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391" tIns="45196" rIns="90391" bIns="45196" numCol="1" anchor="t" anchorCtr="0" compatLnSpc="1">
            <a:prstTxWarp prst="textNoShape">
              <a:avLst/>
            </a:prstTxWarp>
          </a:bodyPr>
          <a:lstStyle>
            <a:lvl1pPr defTabSz="903288">
              <a:defRPr sz="1200" b="0">
                <a:solidFill>
                  <a:schemeClr val="tx1"/>
                </a:solidFill>
                <a:effectLst/>
              </a:defRPr>
            </a:lvl1pPr>
          </a:lstStyle>
          <a:p>
            <a:endParaRPr lang="en-GB"/>
          </a:p>
        </p:txBody>
      </p:sp>
      <p:sp>
        <p:nvSpPr>
          <p:cNvPr id="32772" name="Rectangle 4"/>
          <p:cNvSpPr>
            <a:spLocks noGrp="1" noRot="1" noChangeAspect="1" noChangeArrowheads="1" noTextEdit="1"/>
          </p:cNvSpPr>
          <p:nvPr>
            <p:ph type="sldImg" idx="2"/>
          </p:nvPr>
        </p:nvSpPr>
        <p:spPr bwMode="auto">
          <a:xfrm>
            <a:off x="711200" y="744538"/>
            <a:ext cx="5376863" cy="3722687"/>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2773" name="Rectangle 5"/>
          <p:cNvSpPr>
            <a:spLocks noGrp="1" noChangeArrowheads="1"/>
          </p:cNvSpPr>
          <p:nvPr>
            <p:ph type="body" sz="quarter" idx="3"/>
          </p:nvPr>
        </p:nvSpPr>
        <p:spPr bwMode="auto">
          <a:xfrm>
            <a:off x="681038" y="4714875"/>
            <a:ext cx="5435600" cy="4467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391" tIns="45196" rIns="90391" bIns="4519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2774" name="Rectangle 6"/>
          <p:cNvSpPr>
            <a:spLocks noGrp="1" noChangeArrowheads="1"/>
          </p:cNvSpPr>
          <p:nvPr>
            <p:ph type="ftr" sz="quarter" idx="4"/>
          </p:nvPr>
        </p:nvSpPr>
        <p:spPr bwMode="auto">
          <a:xfrm>
            <a:off x="0" y="9429750"/>
            <a:ext cx="2946400"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391" tIns="45196" rIns="90391" bIns="45196" numCol="1" anchor="b" anchorCtr="0" compatLnSpc="1">
            <a:prstTxWarp prst="textNoShape">
              <a:avLst/>
            </a:prstTxWarp>
          </a:bodyPr>
          <a:lstStyle>
            <a:lvl1pPr algn="l" defTabSz="903288">
              <a:defRPr sz="1200" b="0">
                <a:solidFill>
                  <a:schemeClr val="tx1"/>
                </a:solidFill>
                <a:effectLst/>
              </a:defRPr>
            </a:lvl1pPr>
          </a:lstStyle>
          <a:p>
            <a:endParaRPr lang="en-GB"/>
          </a:p>
        </p:txBody>
      </p:sp>
      <p:sp>
        <p:nvSpPr>
          <p:cNvPr id="32775" name="Rectangle 7"/>
          <p:cNvSpPr>
            <a:spLocks noGrp="1" noChangeArrowheads="1"/>
          </p:cNvSpPr>
          <p:nvPr>
            <p:ph type="sldNum" sz="quarter" idx="5"/>
          </p:nvPr>
        </p:nvSpPr>
        <p:spPr bwMode="auto">
          <a:xfrm>
            <a:off x="3849688" y="9429750"/>
            <a:ext cx="2946400"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391" tIns="45196" rIns="90391" bIns="45196" numCol="1" anchor="b" anchorCtr="0" compatLnSpc="1">
            <a:prstTxWarp prst="textNoShape">
              <a:avLst/>
            </a:prstTxWarp>
          </a:bodyPr>
          <a:lstStyle>
            <a:lvl1pPr defTabSz="903288">
              <a:defRPr sz="1200" b="0">
                <a:solidFill>
                  <a:schemeClr val="tx1"/>
                </a:solidFill>
                <a:effectLst/>
              </a:defRPr>
            </a:lvl1pPr>
          </a:lstStyle>
          <a:p>
            <a:fld id="{BB93ACB1-5CCF-45D7-B2BF-6CCE6F86CDE6}" type="slidenum">
              <a:rPr lang="en-GB"/>
              <a:pPr/>
              <a:t>‹#›</a:t>
            </a:fld>
            <a:endParaRPr lang="en-GB"/>
          </a:p>
        </p:txBody>
      </p:sp>
    </p:spTree>
    <p:extLst>
      <p:ext uri="{BB962C8B-B14F-4D97-AF65-F5344CB8AC3E}">
        <p14:creationId xmlns="" xmlns:p14="http://schemas.microsoft.com/office/powerpoint/2010/main" val="19175459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Structure of Action and</a:t>
            </a:r>
            <a:r>
              <a:rPr lang="en-GB" baseline="0" dirty="0" smtClean="0"/>
              <a:t> organisation then </a:t>
            </a:r>
            <a:r>
              <a:rPr lang="en-GB" dirty="0" smtClean="0"/>
              <a:t>Scientific findings</a:t>
            </a:r>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RT solutions noisier (higher RMS) – to be expected, but no inherent bias</a:t>
            </a:r>
          </a:p>
          <a:p>
            <a:r>
              <a:rPr lang="en-GB" dirty="0" smtClean="0"/>
              <a:t>Adaptation</a:t>
            </a:r>
            <a:r>
              <a:rPr lang="en-GB" baseline="0" dirty="0" smtClean="0"/>
              <a:t> of NWP schemes to compensate</a:t>
            </a:r>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16</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IPSL: Model projection from </a:t>
            </a:r>
            <a:r>
              <a:rPr lang="fr-FR" dirty="0" smtClean="0"/>
              <a:t>Institut Pierre Simon Laplace, </a:t>
            </a:r>
            <a:r>
              <a:rPr lang="fr-FR" b="1" dirty="0" smtClean="0"/>
              <a:t>France</a:t>
            </a:r>
          </a:p>
          <a:p>
            <a:r>
              <a:rPr lang="fr-FR" b="0" dirty="0" err="1" smtClean="0"/>
              <a:t>Still</a:t>
            </a:r>
            <a:r>
              <a:rPr lang="fr-FR" b="0" dirty="0" smtClean="0"/>
              <a:t> a lot of contradiction on </a:t>
            </a:r>
            <a:r>
              <a:rPr lang="fr-FR" b="0" dirty="0" err="1" smtClean="0"/>
              <a:t>smaller</a:t>
            </a:r>
            <a:r>
              <a:rPr lang="fr-FR" b="0" dirty="0" smtClean="0"/>
              <a:t> </a:t>
            </a:r>
            <a:r>
              <a:rPr lang="fr-FR" b="0" dirty="0" err="1" smtClean="0"/>
              <a:t>scale</a:t>
            </a:r>
            <a:endParaRPr lang="en-GB" b="0"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COST Actions </a:t>
            </a:r>
            <a:r>
              <a:rPr lang="en-GB" sz="1200" u="sng" dirty="0" smtClean="0"/>
              <a:t>do not </a:t>
            </a:r>
            <a:r>
              <a:rPr lang="en-GB" sz="1200" dirty="0" smtClean="0"/>
              <a:t>fund actual research</a:t>
            </a:r>
          </a:p>
          <a:p>
            <a:r>
              <a:rPr lang="en-GB" sz="1200" dirty="0" smtClean="0"/>
              <a:t>COST Actions </a:t>
            </a:r>
            <a:r>
              <a:rPr lang="en-GB" sz="1200" u="sng" dirty="0" smtClean="0"/>
              <a:t>do</a:t>
            </a:r>
            <a:r>
              <a:rPr lang="en-GB" sz="1200" dirty="0" smtClean="0"/>
              <a:t> fund meetings, workshops, training schools, STSMs and dissemination</a:t>
            </a:r>
          </a:p>
          <a:p>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19 meetings</a:t>
            </a:r>
            <a:r>
              <a:rPr lang="en-GB" baseline="0" dirty="0" smtClean="0"/>
              <a:t> u</a:t>
            </a:r>
            <a:r>
              <a:rPr lang="en-GB" dirty="0" smtClean="0"/>
              <a:t>p until end of Action in start June 2017</a:t>
            </a:r>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Originally planned</a:t>
            </a:r>
            <a:r>
              <a:rPr lang="en-GB" baseline="0" dirty="0" smtClean="0"/>
              <a:t> 12, achieved 23. </a:t>
            </a:r>
            <a:r>
              <a:rPr lang="en-GB" baseline="0" smtClean="0"/>
              <a:t>Great success</a:t>
            </a:r>
            <a:endParaRPr lang="en-GB"/>
          </a:p>
        </p:txBody>
      </p:sp>
      <p:sp>
        <p:nvSpPr>
          <p:cNvPr id="4" name="Slide Number Placeholder 3"/>
          <p:cNvSpPr>
            <a:spLocks noGrp="1"/>
          </p:cNvSpPr>
          <p:nvPr>
            <p:ph type="sldNum" sz="quarter" idx="10"/>
          </p:nvPr>
        </p:nvSpPr>
        <p:spPr/>
        <p:txBody>
          <a:bodyPr/>
          <a:lstStyle/>
          <a:p>
            <a:fld id="{BB93ACB1-5CCF-45D7-B2BF-6CCE6F86CDE6}"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Originally planned</a:t>
            </a:r>
            <a:r>
              <a:rPr lang="en-GB" baseline="0" dirty="0" smtClean="0"/>
              <a:t> 12, achieved 23. Great success</a:t>
            </a:r>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19 non-COST</a:t>
            </a:r>
            <a:r>
              <a:rPr lang="en-GB" baseline="0" dirty="0" smtClean="0"/>
              <a:t> funded dissemination u</a:t>
            </a:r>
            <a:r>
              <a:rPr lang="en-GB" dirty="0" smtClean="0"/>
              <a:t>p until end of Action in start June 2017</a:t>
            </a:r>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Increase in Poland, Greece, Iceland, Latvia, Lithuania, Slovakia and also Italy. But also increase in density in Spain, France and Nordic countries. Not all down to COST Action, but some e.g. STSMs to establish new ACs in Greece and Iceland for</a:t>
            </a:r>
            <a:r>
              <a:rPr lang="en-GB" baseline="0" dirty="0" smtClean="0"/>
              <a:t> example</a:t>
            </a:r>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93ACB1-5CCF-45D7-B2BF-6CCE6F86CDE6}"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tretch>
            <a:fillRect/>
          </a:stretch>
        </p:blipFill>
        <p:spPr>
          <a:xfrm>
            <a:off x="0" y="0"/>
            <a:ext cx="9906000" cy="2080260"/>
          </a:xfrm>
          <a:prstGeom prst="rect">
            <a:avLst/>
          </a:prstGeom>
        </p:spPr>
      </p:pic>
      <p:pic>
        <p:nvPicPr>
          <p:cNvPr id="9" name="Picture 8"/>
          <p:cNvPicPr>
            <a:picLocks noChangeAspect="1"/>
          </p:cNvPicPr>
          <p:nvPr userDrawn="1"/>
        </p:nvPicPr>
        <p:blipFill>
          <a:blip r:embed="rId3" cstate="print"/>
          <a:stretch>
            <a:fillRect/>
          </a:stretch>
        </p:blipFill>
        <p:spPr>
          <a:xfrm>
            <a:off x="0" y="6457950"/>
            <a:ext cx="9906000" cy="400050"/>
          </a:xfrm>
          <a:prstGeom prst="rect">
            <a:avLst/>
          </a:prstGeom>
        </p:spPr>
      </p:pic>
      <p:sp>
        <p:nvSpPr>
          <p:cNvPr id="11" name="Text Placeholder 10"/>
          <p:cNvSpPr>
            <a:spLocks noGrp="1"/>
          </p:cNvSpPr>
          <p:nvPr>
            <p:ph type="body" sz="quarter" idx="10" hasCustomPrompt="1"/>
          </p:nvPr>
        </p:nvSpPr>
        <p:spPr>
          <a:xfrm>
            <a:off x="3443498" y="2350740"/>
            <a:ext cx="6215801" cy="1559031"/>
          </a:xfrm>
          <a:prstGeom prst="rect">
            <a:avLst/>
          </a:prstGeom>
        </p:spPr>
        <p:txBody>
          <a:bodyPr vert="horz"/>
          <a:lstStyle>
            <a:lvl1pPr marL="0" indent="0">
              <a:buNone/>
              <a:defRPr sz="4200" b="1" i="0" kern="1200" spc="-50" baseline="0">
                <a:solidFill>
                  <a:schemeClr val="accent2"/>
                </a:solidFill>
                <a:latin typeface="Arial"/>
              </a:defRPr>
            </a:lvl1pPr>
          </a:lstStyle>
          <a:p>
            <a:pPr lvl="0"/>
            <a:r>
              <a:rPr lang="de-AT" dirty="0" smtClean="0"/>
              <a:t>Title </a:t>
            </a:r>
            <a:r>
              <a:rPr lang="de-AT" dirty="0" err="1" smtClean="0"/>
              <a:t>of</a:t>
            </a:r>
            <a:r>
              <a:rPr lang="de-AT" dirty="0" smtClean="0"/>
              <a:t> </a:t>
            </a:r>
            <a:r>
              <a:rPr lang="de-AT" dirty="0" err="1" smtClean="0"/>
              <a:t>presentation</a:t>
            </a:r>
            <a:r>
              <a:rPr lang="de-AT" dirty="0" smtClean="0"/>
              <a:t> 2nd </a:t>
            </a:r>
            <a:r>
              <a:rPr lang="de-AT" dirty="0" err="1" smtClean="0"/>
              <a:t>line</a:t>
            </a:r>
            <a:r>
              <a:rPr lang="de-AT" dirty="0" smtClean="0"/>
              <a:t> </a:t>
            </a:r>
            <a:r>
              <a:rPr lang="de-AT" dirty="0" err="1" smtClean="0"/>
              <a:t>if</a:t>
            </a:r>
            <a:r>
              <a:rPr lang="de-AT" dirty="0" smtClean="0"/>
              <a:t> </a:t>
            </a:r>
            <a:r>
              <a:rPr lang="de-AT" dirty="0" err="1" smtClean="0"/>
              <a:t>needed</a:t>
            </a:r>
            <a:endParaRPr lang="de-AT" dirty="0" smtClean="0"/>
          </a:p>
        </p:txBody>
      </p:sp>
      <p:sp>
        <p:nvSpPr>
          <p:cNvPr id="13" name="Text Placeholder 10"/>
          <p:cNvSpPr>
            <a:spLocks noGrp="1"/>
          </p:cNvSpPr>
          <p:nvPr>
            <p:ph type="body" sz="quarter" idx="11" hasCustomPrompt="1"/>
          </p:nvPr>
        </p:nvSpPr>
        <p:spPr>
          <a:xfrm>
            <a:off x="3443498" y="3909768"/>
            <a:ext cx="6215801" cy="1065116"/>
          </a:xfrm>
          <a:prstGeom prst="rect">
            <a:avLst/>
          </a:prstGeom>
        </p:spPr>
        <p:txBody>
          <a:bodyPr vert="horz"/>
          <a:lstStyle>
            <a:lvl1pPr marL="0" indent="0">
              <a:buNone/>
              <a:defRPr sz="2800" b="1" i="0" kern="1200" spc="-50" baseline="0">
                <a:solidFill>
                  <a:schemeClr val="accent2"/>
                </a:solidFill>
                <a:latin typeface="Arial"/>
              </a:defRPr>
            </a:lvl1pPr>
          </a:lstStyle>
          <a:p>
            <a:pPr lvl="0"/>
            <a:r>
              <a:rPr lang="de-AT" dirty="0" err="1" smtClean="0"/>
              <a:t>Subtitle</a:t>
            </a:r>
            <a:r>
              <a:rPr lang="de-AT" dirty="0" smtClean="0"/>
              <a:t> </a:t>
            </a:r>
            <a:r>
              <a:rPr lang="de-AT" dirty="0" err="1" smtClean="0"/>
              <a:t>of</a:t>
            </a:r>
            <a:r>
              <a:rPr lang="de-AT" dirty="0" smtClean="0"/>
              <a:t> </a:t>
            </a:r>
            <a:r>
              <a:rPr lang="de-AT" dirty="0" err="1" smtClean="0"/>
              <a:t>presentation</a:t>
            </a:r>
            <a:r>
              <a:rPr lang="de-AT" dirty="0" smtClean="0"/>
              <a:t>                    2nd </a:t>
            </a:r>
            <a:r>
              <a:rPr lang="de-AT" dirty="0" err="1" smtClean="0"/>
              <a:t>line</a:t>
            </a:r>
            <a:r>
              <a:rPr lang="de-AT" dirty="0" smtClean="0"/>
              <a:t> </a:t>
            </a:r>
            <a:r>
              <a:rPr lang="de-AT" dirty="0" err="1" smtClean="0"/>
              <a:t>if</a:t>
            </a:r>
            <a:r>
              <a:rPr lang="de-AT" dirty="0" smtClean="0"/>
              <a:t> </a:t>
            </a:r>
            <a:r>
              <a:rPr lang="de-AT" dirty="0" err="1" smtClean="0"/>
              <a:t>needed</a:t>
            </a:r>
            <a:endParaRPr lang="de-AT" dirty="0" smtClean="0"/>
          </a:p>
        </p:txBody>
      </p:sp>
      <p:sp>
        <p:nvSpPr>
          <p:cNvPr id="14" name="Text Placeholder 10"/>
          <p:cNvSpPr>
            <a:spLocks noGrp="1"/>
          </p:cNvSpPr>
          <p:nvPr>
            <p:ph type="body" sz="quarter" idx="12" hasCustomPrompt="1"/>
          </p:nvPr>
        </p:nvSpPr>
        <p:spPr>
          <a:xfrm>
            <a:off x="3443498" y="5319929"/>
            <a:ext cx="6215801" cy="548357"/>
          </a:xfrm>
          <a:prstGeom prst="rect">
            <a:avLst/>
          </a:prstGeom>
        </p:spPr>
        <p:txBody>
          <a:bodyPr vert="horz"/>
          <a:lstStyle>
            <a:lvl1pPr marL="0" indent="0">
              <a:buNone/>
              <a:defRPr sz="2800" b="0" i="0" kern="1200" spc="-50">
                <a:solidFill>
                  <a:schemeClr val="accent2"/>
                </a:solidFill>
                <a:latin typeface="Arial"/>
              </a:defRPr>
            </a:lvl1pPr>
          </a:lstStyle>
          <a:p>
            <a:pPr lvl="0"/>
            <a:r>
              <a:rPr lang="de-AT" dirty="0" err="1" smtClean="0"/>
              <a:t>Dr</a:t>
            </a:r>
            <a:r>
              <a:rPr lang="de-AT" dirty="0" smtClean="0"/>
              <a:t> John Smith</a:t>
            </a:r>
          </a:p>
        </p:txBody>
      </p:sp>
      <p:sp>
        <p:nvSpPr>
          <p:cNvPr id="15" name="Text Placeholder 10"/>
          <p:cNvSpPr>
            <a:spLocks noGrp="1"/>
          </p:cNvSpPr>
          <p:nvPr>
            <p:ph type="body" sz="quarter" idx="13" hasCustomPrompt="1"/>
          </p:nvPr>
        </p:nvSpPr>
        <p:spPr>
          <a:xfrm>
            <a:off x="3443498" y="5771934"/>
            <a:ext cx="6215801" cy="437932"/>
          </a:xfrm>
          <a:prstGeom prst="rect">
            <a:avLst/>
          </a:prstGeom>
        </p:spPr>
        <p:txBody>
          <a:bodyPr vert="horz"/>
          <a:lstStyle>
            <a:lvl1pPr marL="0" indent="0">
              <a:buNone/>
              <a:defRPr sz="1600" b="0" i="0" kern="1200" spc="-50">
                <a:solidFill>
                  <a:schemeClr val="accent2"/>
                </a:solidFill>
                <a:latin typeface="Arial"/>
              </a:defRPr>
            </a:lvl1pPr>
          </a:lstStyle>
          <a:p>
            <a:pPr lvl="0"/>
            <a:r>
              <a:rPr lang="de-AT" dirty="0" smtClean="0"/>
              <a:t>Eventname, Location, 18 March 2011</a:t>
            </a:r>
          </a:p>
        </p:txBody>
      </p:sp>
    </p:spTree>
    <p:extLst>
      <p:ext uri="{BB962C8B-B14F-4D97-AF65-F5344CB8AC3E}">
        <p14:creationId xmlns="" xmlns:p14="http://schemas.microsoft.com/office/powerpoint/2010/main" val="15467949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pic, 1 title, 1 text">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8374196" y="6342897"/>
            <a:ext cx="6179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a:t>
            </a:fld>
            <a:endParaRPr lang="de-DE" b="0">
              <a:solidFill>
                <a:prstClr val="black">
                  <a:tint val="75000"/>
                </a:prstClr>
              </a:solidFill>
              <a:effectLst/>
              <a:latin typeface="Arial"/>
            </a:endParaRPr>
          </a:p>
        </p:txBody>
      </p:sp>
      <p:pic>
        <p:nvPicPr>
          <p:cNvPr id="4" name="Picture 3"/>
          <p:cNvPicPr>
            <a:picLocks noChangeAspect="1"/>
          </p:cNvPicPr>
          <p:nvPr userDrawn="1"/>
        </p:nvPicPr>
        <p:blipFill>
          <a:blip r:embed="rId2" cstate="print"/>
          <a:stretch>
            <a:fillRect/>
          </a:stretch>
        </p:blipFill>
        <p:spPr>
          <a:xfrm>
            <a:off x="1681" y="6223000"/>
            <a:ext cx="4953000" cy="635000"/>
          </a:xfrm>
          <a:prstGeom prst="rect">
            <a:avLst/>
          </a:prstGeom>
        </p:spPr>
      </p:pic>
      <p:pic>
        <p:nvPicPr>
          <p:cNvPr id="3" name="Picture 2"/>
          <p:cNvPicPr>
            <a:picLocks noChangeAspect="1"/>
          </p:cNvPicPr>
          <p:nvPr userDrawn="1"/>
        </p:nvPicPr>
        <p:blipFill>
          <a:blip r:embed="rId3" cstate="print"/>
          <a:stretch>
            <a:fillRect/>
          </a:stretch>
        </p:blipFill>
        <p:spPr>
          <a:xfrm>
            <a:off x="0" y="0"/>
            <a:ext cx="1389592" cy="673100"/>
          </a:xfrm>
          <a:prstGeom prst="rect">
            <a:avLst/>
          </a:prstGeom>
        </p:spPr>
      </p:pic>
      <p:sp>
        <p:nvSpPr>
          <p:cNvPr id="16" name="Content Placeholder 15"/>
          <p:cNvSpPr>
            <a:spLocks noGrp="1"/>
          </p:cNvSpPr>
          <p:nvPr>
            <p:ph sz="quarter" idx="13" hasCustomPrompt="1"/>
          </p:nvPr>
        </p:nvSpPr>
        <p:spPr>
          <a:xfrm>
            <a:off x="3761461" y="945931"/>
            <a:ext cx="5147258" cy="849586"/>
          </a:xfrm>
          <a:prstGeom prst="rect">
            <a:avLst/>
          </a:prstGeom>
        </p:spPr>
        <p:txBody>
          <a:bodyPr vert="horz"/>
          <a:lstStyle>
            <a:lvl1pPr marL="0" indent="0">
              <a:buNone/>
              <a:defRPr sz="3800" b="1" i="0">
                <a:solidFill>
                  <a:schemeClr val="accent2"/>
                </a:solidFill>
              </a:defRPr>
            </a:lvl1pPr>
          </a:lstStyle>
          <a:p>
            <a:pPr lvl="0"/>
            <a:r>
              <a:rPr lang="de-AT" dirty="0" smtClean="0"/>
              <a:t>Headline 38pt</a:t>
            </a:r>
            <a:endParaRPr lang="en-US" dirty="0"/>
          </a:p>
        </p:txBody>
      </p:sp>
      <p:sp>
        <p:nvSpPr>
          <p:cNvPr id="13" name="Content Placeholder 13"/>
          <p:cNvSpPr>
            <a:spLocks noGrp="1"/>
          </p:cNvSpPr>
          <p:nvPr>
            <p:ph sz="quarter" idx="15" hasCustomPrompt="1"/>
          </p:nvPr>
        </p:nvSpPr>
        <p:spPr>
          <a:xfrm>
            <a:off x="3761461" y="1676749"/>
            <a:ext cx="5147258" cy="437153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
        <p:nvSpPr>
          <p:cNvPr id="15" name="Content Placeholder 13"/>
          <p:cNvSpPr>
            <a:spLocks noGrp="1"/>
          </p:cNvSpPr>
          <p:nvPr>
            <p:ph sz="quarter" idx="16" hasCustomPrompt="1"/>
          </p:nvPr>
        </p:nvSpPr>
        <p:spPr>
          <a:xfrm>
            <a:off x="1399490" y="1137700"/>
            <a:ext cx="2065011" cy="232499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Picture, Graph, …</a:t>
            </a:r>
            <a:endParaRPr lang="en-US" sz="3400" dirty="0" smtClean="0">
              <a:solidFill>
                <a:schemeClr val="accent2"/>
              </a:solidFill>
            </a:endParaRPr>
          </a:p>
        </p:txBody>
      </p:sp>
    </p:spTree>
    <p:extLst>
      <p:ext uri="{BB962C8B-B14F-4D97-AF65-F5344CB8AC3E}">
        <p14:creationId xmlns="" xmlns:p14="http://schemas.microsoft.com/office/powerpoint/2010/main" val="91070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8a">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8374196" y="6342897"/>
            <a:ext cx="6179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a:t>
            </a:fld>
            <a:endParaRPr lang="de-DE" b="0">
              <a:solidFill>
                <a:prstClr val="black">
                  <a:tint val="75000"/>
                </a:prstClr>
              </a:solidFill>
              <a:effectLst/>
              <a:latin typeface="Arial"/>
            </a:endParaRPr>
          </a:p>
        </p:txBody>
      </p:sp>
      <p:pic>
        <p:nvPicPr>
          <p:cNvPr id="4" name="Picture 3"/>
          <p:cNvPicPr>
            <a:picLocks noChangeAspect="1"/>
          </p:cNvPicPr>
          <p:nvPr userDrawn="1"/>
        </p:nvPicPr>
        <p:blipFill>
          <a:blip r:embed="rId2" cstate="print"/>
          <a:stretch>
            <a:fillRect/>
          </a:stretch>
        </p:blipFill>
        <p:spPr>
          <a:xfrm>
            <a:off x="1681" y="6223000"/>
            <a:ext cx="4953000" cy="635000"/>
          </a:xfrm>
          <a:prstGeom prst="rect">
            <a:avLst/>
          </a:prstGeom>
        </p:spPr>
      </p:pic>
      <p:pic>
        <p:nvPicPr>
          <p:cNvPr id="3" name="Picture 2"/>
          <p:cNvPicPr>
            <a:picLocks noChangeAspect="1"/>
          </p:cNvPicPr>
          <p:nvPr userDrawn="1"/>
        </p:nvPicPr>
        <p:blipFill>
          <a:blip r:embed="rId3" cstate="print"/>
          <a:stretch>
            <a:fillRect/>
          </a:stretch>
        </p:blipFill>
        <p:spPr>
          <a:xfrm>
            <a:off x="0" y="0"/>
            <a:ext cx="1389592" cy="673100"/>
          </a:xfrm>
          <a:prstGeom prst="rect">
            <a:avLst/>
          </a:prstGeom>
        </p:spPr>
      </p:pic>
      <p:sp>
        <p:nvSpPr>
          <p:cNvPr id="8" name="Content Placeholder 15"/>
          <p:cNvSpPr>
            <a:spLocks noGrp="1"/>
          </p:cNvSpPr>
          <p:nvPr>
            <p:ph sz="quarter" idx="13" hasCustomPrompt="1"/>
          </p:nvPr>
        </p:nvSpPr>
        <p:spPr>
          <a:xfrm>
            <a:off x="1256747" y="945931"/>
            <a:ext cx="7651970" cy="849586"/>
          </a:xfrm>
          <a:prstGeom prst="rect">
            <a:avLst/>
          </a:prstGeom>
        </p:spPr>
        <p:txBody>
          <a:bodyPr vert="horz"/>
          <a:lstStyle>
            <a:lvl1pPr marL="0" indent="0">
              <a:buNone/>
              <a:defRPr sz="3800" b="1" i="0">
                <a:solidFill>
                  <a:schemeClr val="accent2"/>
                </a:solidFill>
              </a:defRPr>
            </a:lvl1pPr>
          </a:lstStyle>
          <a:p>
            <a:pPr lvl="0"/>
            <a:r>
              <a:rPr lang="de-AT" dirty="0" smtClean="0"/>
              <a:t>Headline 38pt</a:t>
            </a:r>
            <a:endParaRPr lang="en-US" dirty="0"/>
          </a:p>
        </p:txBody>
      </p:sp>
      <p:sp>
        <p:nvSpPr>
          <p:cNvPr id="9" name="Content Placeholder 13"/>
          <p:cNvSpPr>
            <a:spLocks noGrp="1"/>
          </p:cNvSpPr>
          <p:nvPr>
            <p:ph sz="quarter" idx="16" hasCustomPrompt="1"/>
          </p:nvPr>
        </p:nvSpPr>
        <p:spPr>
          <a:xfrm>
            <a:off x="1256749" y="1676749"/>
            <a:ext cx="3563485" cy="446290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Tree>
    <p:extLst>
      <p:ext uri="{BB962C8B-B14F-4D97-AF65-F5344CB8AC3E}">
        <p14:creationId xmlns="" xmlns:p14="http://schemas.microsoft.com/office/powerpoint/2010/main" val="568990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ox">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5482893" y="1795520"/>
            <a:ext cx="3425825" cy="2991949"/>
          </a:xfrm>
          <a:prstGeom prst="rect">
            <a:avLst/>
          </a:prstGeom>
        </p:spPr>
      </p:pic>
      <p:pic>
        <p:nvPicPr>
          <p:cNvPr id="4" name="Picture 3"/>
          <p:cNvPicPr>
            <a:picLocks noChangeAspect="1"/>
          </p:cNvPicPr>
          <p:nvPr userDrawn="1"/>
        </p:nvPicPr>
        <p:blipFill>
          <a:blip r:embed="rId3" cstate="print"/>
          <a:stretch>
            <a:fillRect/>
          </a:stretch>
        </p:blipFill>
        <p:spPr>
          <a:xfrm>
            <a:off x="5587635" y="1813491"/>
            <a:ext cx="412750" cy="952500"/>
          </a:xfrm>
          <a:prstGeom prst="rect">
            <a:avLst/>
          </a:prstGeom>
        </p:spPr>
      </p:pic>
      <p:pic>
        <p:nvPicPr>
          <p:cNvPr id="5" name="Picture 4"/>
          <p:cNvPicPr>
            <a:picLocks noChangeAspect="1"/>
          </p:cNvPicPr>
          <p:nvPr userDrawn="1"/>
        </p:nvPicPr>
        <p:blipFill>
          <a:blip r:embed="rId4" cstate="print"/>
          <a:stretch>
            <a:fillRect/>
          </a:stretch>
        </p:blipFill>
        <p:spPr>
          <a:xfrm>
            <a:off x="8374195" y="4275406"/>
            <a:ext cx="412750" cy="952500"/>
          </a:xfrm>
          <a:prstGeom prst="rect">
            <a:avLst/>
          </a:prstGeom>
        </p:spPr>
      </p:pic>
      <p:sp>
        <p:nvSpPr>
          <p:cNvPr id="6" name="Content Placeholder 13"/>
          <p:cNvSpPr>
            <a:spLocks noGrp="1"/>
          </p:cNvSpPr>
          <p:nvPr>
            <p:ph sz="quarter" idx="17" hasCustomPrompt="1"/>
          </p:nvPr>
        </p:nvSpPr>
        <p:spPr>
          <a:xfrm>
            <a:off x="5891672" y="2223516"/>
            <a:ext cx="2616836" cy="216560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
        <p:nvSpPr>
          <p:cNvPr id="8" name="Text Placeholder 7"/>
          <p:cNvSpPr>
            <a:spLocks noGrp="1"/>
          </p:cNvSpPr>
          <p:nvPr>
            <p:ph type="body" sz="quarter" idx="18" hasCustomPrompt="1"/>
          </p:nvPr>
        </p:nvSpPr>
        <p:spPr>
          <a:xfrm>
            <a:off x="1095508" y="1795463"/>
            <a:ext cx="4220640" cy="2322512"/>
          </a:xfrm>
          <a:prstGeom prst="rect">
            <a:avLst/>
          </a:prstGeom>
        </p:spPr>
        <p:txBody>
          <a:bodyPr vert="horz"/>
          <a:lstStyle>
            <a:lvl1pPr marL="0" indent="0">
              <a:buNone/>
              <a:defRPr baseline="0">
                <a:sym typeface="Wingdings"/>
              </a:defRPr>
            </a:lvl1pPr>
          </a:lstStyle>
          <a:p>
            <a:pPr lvl="0"/>
            <a:r>
              <a:rPr lang="en-US" dirty="0" smtClean="0"/>
              <a:t>Copy the beside box from the slide master to </a:t>
            </a:r>
            <a:r>
              <a:rPr lang="en-US" smtClean="0"/>
              <a:t>your slide.</a:t>
            </a:r>
            <a:endParaRPr lang="en-US" dirty="0"/>
          </a:p>
        </p:txBody>
      </p:sp>
    </p:spTree>
    <p:extLst>
      <p:ext uri="{BB962C8B-B14F-4D97-AF65-F5344CB8AC3E}">
        <p14:creationId xmlns="" xmlns:p14="http://schemas.microsoft.com/office/powerpoint/2010/main" val="588501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s vertical + 2 texts">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8374196" y="6342897"/>
            <a:ext cx="6179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a:t>
            </a:fld>
            <a:endParaRPr lang="de-DE" b="0">
              <a:solidFill>
                <a:prstClr val="black">
                  <a:tint val="75000"/>
                </a:prstClr>
              </a:solidFill>
              <a:effectLst/>
              <a:latin typeface="Arial"/>
            </a:endParaRPr>
          </a:p>
        </p:txBody>
      </p:sp>
      <p:pic>
        <p:nvPicPr>
          <p:cNvPr id="4" name="Picture 3"/>
          <p:cNvPicPr>
            <a:picLocks noChangeAspect="1"/>
          </p:cNvPicPr>
          <p:nvPr userDrawn="1"/>
        </p:nvPicPr>
        <p:blipFill>
          <a:blip r:embed="rId2" cstate="print"/>
          <a:stretch>
            <a:fillRect/>
          </a:stretch>
        </p:blipFill>
        <p:spPr>
          <a:xfrm>
            <a:off x="1681" y="6223000"/>
            <a:ext cx="4953000" cy="635000"/>
          </a:xfrm>
          <a:prstGeom prst="rect">
            <a:avLst/>
          </a:prstGeom>
        </p:spPr>
      </p:pic>
      <p:pic>
        <p:nvPicPr>
          <p:cNvPr id="3" name="Picture 2"/>
          <p:cNvPicPr>
            <a:picLocks noChangeAspect="1"/>
          </p:cNvPicPr>
          <p:nvPr userDrawn="1"/>
        </p:nvPicPr>
        <p:blipFill>
          <a:blip r:embed="rId3" cstate="print"/>
          <a:stretch>
            <a:fillRect/>
          </a:stretch>
        </p:blipFill>
        <p:spPr>
          <a:xfrm>
            <a:off x="0" y="0"/>
            <a:ext cx="1389592" cy="673100"/>
          </a:xfrm>
          <a:prstGeom prst="rect">
            <a:avLst/>
          </a:prstGeom>
        </p:spPr>
      </p:pic>
      <p:sp>
        <p:nvSpPr>
          <p:cNvPr id="16" name="Content Placeholder 15"/>
          <p:cNvSpPr>
            <a:spLocks noGrp="1"/>
          </p:cNvSpPr>
          <p:nvPr>
            <p:ph sz="quarter" idx="13" hasCustomPrompt="1"/>
          </p:nvPr>
        </p:nvSpPr>
        <p:spPr>
          <a:xfrm>
            <a:off x="1256747" y="945931"/>
            <a:ext cx="7651970" cy="849586"/>
          </a:xfrm>
          <a:prstGeom prst="rect">
            <a:avLst/>
          </a:prstGeom>
        </p:spPr>
        <p:txBody>
          <a:bodyPr vert="horz"/>
          <a:lstStyle>
            <a:lvl1pPr marL="0" indent="0">
              <a:buNone/>
              <a:defRPr sz="3800" b="1" i="0">
                <a:solidFill>
                  <a:schemeClr val="accent2"/>
                </a:solidFill>
              </a:defRPr>
            </a:lvl1pPr>
          </a:lstStyle>
          <a:p>
            <a:pPr lvl="0"/>
            <a:r>
              <a:rPr lang="de-AT" dirty="0" smtClean="0"/>
              <a:t>Headline 38pt</a:t>
            </a:r>
            <a:endParaRPr lang="en-US" dirty="0"/>
          </a:p>
        </p:txBody>
      </p:sp>
      <p:sp>
        <p:nvSpPr>
          <p:cNvPr id="13" name="Content Placeholder 13"/>
          <p:cNvSpPr>
            <a:spLocks noGrp="1"/>
          </p:cNvSpPr>
          <p:nvPr>
            <p:ph sz="quarter" idx="15" hasCustomPrompt="1"/>
          </p:nvPr>
        </p:nvSpPr>
        <p:spPr>
          <a:xfrm>
            <a:off x="3761461" y="1676752"/>
            <a:ext cx="5147258" cy="21148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
        <p:nvSpPr>
          <p:cNvPr id="15" name="Content Placeholder 13"/>
          <p:cNvSpPr>
            <a:spLocks noGrp="1"/>
          </p:cNvSpPr>
          <p:nvPr>
            <p:ph sz="quarter" idx="16" hasCustomPrompt="1"/>
          </p:nvPr>
        </p:nvSpPr>
        <p:spPr>
          <a:xfrm>
            <a:off x="1389594" y="1813790"/>
            <a:ext cx="2074909" cy="180422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Picture, Graph, …</a:t>
            </a:r>
            <a:endParaRPr lang="en-US" sz="3400" dirty="0" smtClean="0">
              <a:solidFill>
                <a:schemeClr val="accent2"/>
              </a:solidFill>
            </a:endParaRPr>
          </a:p>
        </p:txBody>
      </p:sp>
      <p:sp>
        <p:nvSpPr>
          <p:cNvPr id="17" name="Content Placeholder 13"/>
          <p:cNvSpPr>
            <a:spLocks noGrp="1"/>
          </p:cNvSpPr>
          <p:nvPr>
            <p:ph sz="quarter" idx="17" hasCustomPrompt="1"/>
          </p:nvPr>
        </p:nvSpPr>
        <p:spPr>
          <a:xfrm>
            <a:off x="3761461" y="3700243"/>
            <a:ext cx="5147258" cy="21148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
        <p:nvSpPr>
          <p:cNvPr id="18" name="Content Placeholder 13"/>
          <p:cNvSpPr>
            <a:spLocks noGrp="1"/>
          </p:cNvSpPr>
          <p:nvPr>
            <p:ph sz="quarter" idx="18" hasCustomPrompt="1"/>
          </p:nvPr>
        </p:nvSpPr>
        <p:spPr>
          <a:xfrm>
            <a:off x="1389594" y="3837281"/>
            <a:ext cx="2074909" cy="180422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Picture, Graph, …</a:t>
            </a:r>
            <a:endParaRPr lang="en-US" sz="3400" dirty="0" smtClean="0">
              <a:solidFill>
                <a:schemeClr val="accent2"/>
              </a:solidFill>
            </a:endParaRPr>
          </a:p>
        </p:txBody>
      </p:sp>
    </p:spTree>
    <p:extLst>
      <p:ext uri="{BB962C8B-B14F-4D97-AF65-F5344CB8AC3E}">
        <p14:creationId xmlns="" xmlns:p14="http://schemas.microsoft.com/office/powerpoint/2010/main" val="906135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tretch>
            <a:fillRect/>
          </a:stretch>
        </p:blipFill>
        <p:spPr>
          <a:xfrm>
            <a:off x="0" y="0"/>
            <a:ext cx="9906000" cy="2080260"/>
          </a:xfrm>
          <a:prstGeom prst="rect">
            <a:avLst/>
          </a:prstGeom>
        </p:spPr>
      </p:pic>
      <p:sp>
        <p:nvSpPr>
          <p:cNvPr id="4" name="Text Placeholder 3"/>
          <p:cNvSpPr>
            <a:spLocks noGrp="1"/>
          </p:cNvSpPr>
          <p:nvPr>
            <p:ph type="body" sz="quarter" idx="10" hasCustomPrompt="1"/>
          </p:nvPr>
        </p:nvSpPr>
        <p:spPr>
          <a:xfrm>
            <a:off x="6619821" y="3710090"/>
            <a:ext cx="2543933" cy="173519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accent2"/>
                </a:solidFill>
              </a:defRPr>
            </a:lvl1pPr>
          </a:lstStyle>
          <a:p>
            <a:pPr lvl="0"/>
            <a:r>
              <a:rPr lang="en-US" dirty="0" smtClean="0"/>
              <a:t>COST Office</a:t>
            </a:r>
          </a:p>
          <a:p>
            <a:pPr lvl="0"/>
            <a:r>
              <a:rPr lang="en-US" dirty="0" smtClean="0"/>
              <a:t>Avenue Louise 149</a:t>
            </a:r>
          </a:p>
          <a:p>
            <a:pPr lvl="0"/>
            <a:r>
              <a:rPr lang="en-US" dirty="0" smtClean="0"/>
              <a:t>1050 Brussels, Belgium</a:t>
            </a:r>
          </a:p>
          <a:p>
            <a:pPr lvl="0"/>
            <a:r>
              <a:rPr lang="en-US" dirty="0" smtClean="0"/>
              <a:t>T: +32 (0)2 533 3800</a:t>
            </a:r>
          </a:p>
          <a:p>
            <a:pPr lvl="0"/>
            <a:r>
              <a:rPr lang="en-US" dirty="0" smtClean="0"/>
              <a:t>F: +32 (0)2 533 3890</a:t>
            </a:r>
          </a:p>
          <a:p>
            <a:pPr lvl="0"/>
            <a:r>
              <a:rPr lang="en-US" dirty="0" err="1" smtClean="0"/>
              <a:t>office@cost.eu</a:t>
            </a:r>
            <a:endParaRPr lang="de-AT" dirty="0" smtClean="0"/>
          </a:p>
        </p:txBody>
      </p:sp>
      <p:pic>
        <p:nvPicPr>
          <p:cNvPr id="5" name="Picture 4"/>
          <p:cNvPicPr>
            <a:picLocks noChangeAspect="1"/>
          </p:cNvPicPr>
          <p:nvPr userDrawn="1"/>
        </p:nvPicPr>
        <p:blipFill>
          <a:blip r:embed="rId3" cstate="print"/>
          <a:stretch>
            <a:fillRect/>
          </a:stretch>
        </p:blipFill>
        <p:spPr>
          <a:xfrm>
            <a:off x="6599989" y="3061290"/>
            <a:ext cx="49529" cy="2682181"/>
          </a:xfrm>
          <a:prstGeom prst="rect">
            <a:avLst/>
          </a:prstGeom>
        </p:spPr>
      </p:pic>
      <p:sp>
        <p:nvSpPr>
          <p:cNvPr id="7" name="Text Placeholder 6"/>
          <p:cNvSpPr>
            <a:spLocks noGrp="1"/>
          </p:cNvSpPr>
          <p:nvPr>
            <p:ph type="body" sz="quarter" idx="11" hasCustomPrompt="1"/>
          </p:nvPr>
        </p:nvSpPr>
        <p:spPr>
          <a:xfrm>
            <a:off x="1177140" y="3261250"/>
            <a:ext cx="4682817" cy="1590171"/>
          </a:xfrm>
          <a:prstGeom prst="rect">
            <a:avLst/>
          </a:prstGeom>
        </p:spPr>
        <p:txBody>
          <a:bodyPr vert="horz"/>
          <a:lstStyle>
            <a:lvl1pPr marL="0" indent="0">
              <a:buNone/>
              <a:defRPr sz="3100">
                <a:solidFill>
                  <a:schemeClr val="accent2"/>
                </a:solidFill>
              </a:defRPr>
            </a:lvl1pPr>
          </a:lstStyle>
          <a:p>
            <a:pPr lvl="0"/>
            <a:r>
              <a:rPr lang="de-AT" dirty="0" err="1" smtClean="0"/>
              <a:t>Thank</a:t>
            </a:r>
            <a:r>
              <a:rPr lang="de-AT" dirty="0" smtClean="0"/>
              <a:t> </a:t>
            </a:r>
            <a:r>
              <a:rPr lang="de-AT" dirty="0" err="1" smtClean="0"/>
              <a:t>you</a:t>
            </a:r>
            <a:endParaRPr lang="en-US" dirty="0"/>
          </a:p>
        </p:txBody>
      </p:sp>
      <p:sp>
        <p:nvSpPr>
          <p:cNvPr id="9" name="Text Placeholder 3"/>
          <p:cNvSpPr>
            <a:spLocks noGrp="1"/>
          </p:cNvSpPr>
          <p:nvPr>
            <p:ph type="body" sz="quarter" idx="12" hasCustomPrompt="1"/>
          </p:nvPr>
        </p:nvSpPr>
        <p:spPr>
          <a:xfrm>
            <a:off x="6619821" y="5495823"/>
            <a:ext cx="2543933" cy="43369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accent1"/>
                </a:solidFill>
              </a:defRPr>
            </a:lvl1pPr>
          </a:lstStyle>
          <a:p>
            <a:pPr lvl="0"/>
            <a:r>
              <a:rPr lang="en-US" dirty="0" err="1" smtClean="0"/>
              <a:t>www.cost.eu</a:t>
            </a:r>
            <a:endParaRPr lang="en-US" dirty="0" smtClean="0"/>
          </a:p>
          <a:p>
            <a:pPr lvl="0"/>
            <a:endParaRPr lang="en-US" dirty="0" smtClean="0"/>
          </a:p>
          <a:p>
            <a:pPr lvl="0"/>
            <a:endParaRPr lang="de-AT" dirty="0" smtClean="0"/>
          </a:p>
        </p:txBody>
      </p:sp>
    </p:spTree>
    <p:extLst>
      <p:ext uri="{BB962C8B-B14F-4D97-AF65-F5344CB8AC3E}">
        <p14:creationId xmlns="" xmlns:p14="http://schemas.microsoft.com/office/powerpoint/2010/main" val="36035462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a:xfrm>
            <a:off x="2363788" y="6597650"/>
            <a:ext cx="4749800" cy="215900"/>
          </a:xfrm>
          <a:prstGeom prst="rect">
            <a:avLst/>
          </a:prstGeom>
        </p:spPr>
        <p:txBody>
          <a:bodyPr/>
          <a:lstStyle>
            <a:lvl1pPr>
              <a:defRPr/>
            </a:lvl1pPr>
          </a:lstStyle>
          <a:p>
            <a:fld id="{FABE1A84-213E-40FC-A1FD-9543B88C58A6}" type="slidenum">
              <a:rPr lang="en-GB"/>
              <a:pPr/>
              <a:t>‹#›</a:t>
            </a:fld>
            <a:endParaRPr lang="en-GB"/>
          </a:p>
        </p:txBody>
      </p:sp>
    </p:spTree>
    <p:extLst>
      <p:ext uri="{BB962C8B-B14F-4D97-AF65-F5344CB8AC3E}">
        <p14:creationId xmlns="" xmlns:p14="http://schemas.microsoft.com/office/powerpoint/2010/main" val="312162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8374196" y="6342897"/>
            <a:ext cx="6179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a:t>
            </a:fld>
            <a:endParaRPr lang="de-DE" b="0">
              <a:solidFill>
                <a:prstClr val="black">
                  <a:tint val="75000"/>
                </a:prstClr>
              </a:solidFill>
              <a:effectLst/>
              <a:latin typeface="Arial"/>
            </a:endParaRPr>
          </a:p>
        </p:txBody>
      </p:sp>
      <p:pic>
        <p:nvPicPr>
          <p:cNvPr id="4" name="Picture 3"/>
          <p:cNvPicPr>
            <a:picLocks noChangeAspect="1"/>
          </p:cNvPicPr>
          <p:nvPr userDrawn="1"/>
        </p:nvPicPr>
        <p:blipFill>
          <a:blip r:embed="rId2" cstate="print"/>
          <a:stretch>
            <a:fillRect/>
          </a:stretch>
        </p:blipFill>
        <p:spPr>
          <a:xfrm>
            <a:off x="1681" y="6223000"/>
            <a:ext cx="4953000" cy="635000"/>
          </a:xfrm>
          <a:prstGeom prst="rect">
            <a:avLst/>
          </a:prstGeom>
        </p:spPr>
      </p:pic>
      <p:pic>
        <p:nvPicPr>
          <p:cNvPr id="3" name="Picture 2"/>
          <p:cNvPicPr>
            <a:picLocks noChangeAspect="1"/>
          </p:cNvPicPr>
          <p:nvPr userDrawn="1"/>
        </p:nvPicPr>
        <p:blipFill>
          <a:blip r:embed="rId3" cstate="print"/>
          <a:stretch>
            <a:fillRect/>
          </a:stretch>
        </p:blipFill>
        <p:spPr>
          <a:xfrm>
            <a:off x="0" y="0"/>
            <a:ext cx="1389592" cy="673100"/>
          </a:xfrm>
          <a:prstGeom prst="rect">
            <a:avLst/>
          </a:prstGeom>
        </p:spPr>
      </p:pic>
      <p:sp>
        <p:nvSpPr>
          <p:cNvPr id="16" name="Content Placeholder 15"/>
          <p:cNvSpPr>
            <a:spLocks noGrp="1"/>
          </p:cNvSpPr>
          <p:nvPr>
            <p:ph sz="quarter" idx="13" hasCustomPrompt="1"/>
          </p:nvPr>
        </p:nvSpPr>
        <p:spPr>
          <a:xfrm>
            <a:off x="1256747" y="945931"/>
            <a:ext cx="7651970" cy="849586"/>
          </a:xfrm>
          <a:prstGeom prst="rect">
            <a:avLst/>
          </a:prstGeom>
        </p:spPr>
        <p:txBody>
          <a:bodyPr vert="horz"/>
          <a:lstStyle>
            <a:lvl1pPr marL="0" indent="0">
              <a:buNone/>
              <a:defRPr sz="3800" b="1" i="0">
                <a:solidFill>
                  <a:schemeClr val="accent2"/>
                </a:solidFill>
              </a:defRPr>
            </a:lvl1pPr>
          </a:lstStyle>
          <a:p>
            <a:pPr lvl="0"/>
            <a:r>
              <a:rPr lang="de-AT" dirty="0" smtClean="0"/>
              <a:t>Headline 38pt</a:t>
            </a:r>
            <a:endParaRPr lang="en-US" dirty="0"/>
          </a:p>
        </p:txBody>
      </p:sp>
      <p:sp>
        <p:nvSpPr>
          <p:cNvPr id="7" name="Text Placeholder 6"/>
          <p:cNvSpPr>
            <a:spLocks noGrp="1"/>
          </p:cNvSpPr>
          <p:nvPr>
            <p:ph type="body" sz="quarter" idx="14"/>
          </p:nvPr>
        </p:nvSpPr>
        <p:spPr>
          <a:xfrm>
            <a:off x="1256746" y="1676748"/>
            <a:ext cx="7651970" cy="4438429"/>
          </a:xfrm>
          <a:prstGeom prst="rect">
            <a:avLst/>
          </a:prstGeom>
        </p:spPr>
        <p:txBody>
          <a:bodyPr vert="horz"/>
          <a:lstStyle>
            <a:lvl1pPr marL="342900" indent="-342900">
              <a:buFont typeface="Arial"/>
              <a:buChar char="•"/>
              <a:defRPr sz="3400">
                <a:solidFill>
                  <a:schemeClr val="accent2"/>
                </a:solidFill>
              </a:defRPr>
            </a:lvl1pPr>
            <a:lvl2pPr marL="742950" indent="-285750">
              <a:buFont typeface="Arial"/>
              <a:buChar char="•"/>
              <a:defRPr sz="3400">
                <a:solidFill>
                  <a:schemeClr val="accent2"/>
                </a:solidFill>
              </a:defRPr>
            </a:lvl2pPr>
            <a:lvl3pPr marL="1143000" indent="-228600">
              <a:buFont typeface="Arial"/>
              <a:buChar char="•"/>
              <a:defRPr sz="3400">
                <a:solidFill>
                  <a:schemeClr val="accent2"/>
                </a:solidFill>
              </a:defRPr>
            </a:lvl3pPr>
            <a:lvl4pPr marL="1600200" indent="-228600">
              <a:buFont typeface="Arial"/>
              <a:buChar char="•"/>
              <a:defRPr sz="3400">
                <a:solidFill>
                  <a:schemeClr val="accent2"/>
                </a:solidFill>
              </a:defRPr>
            </a:lvl4pPr>
            <a:lvl5pPr marL="2057400" indent="-228600">
              <a:buFont typeface="Arial"/>
              <a:buChar char="•"/>
              <a:defRPr sz="3400">
                <a:solidFill>
                  <a:schemeClr val="accent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987143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XL image/text">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8374196" y="6342897"/>
            <a:ext cx="6179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a:t>
            </a:fld>
            <a:endParaRPr lang="de-DE" b="0">
              <a:solidFill>
                <a:prstClr val="black">
                  <a:tint val="75000"/>
                </a:prstClr>
              </a:solidFill>
              <a:effectLst/>
              <a:latin typeface="Arial"/>
            </a:endParaRPr>
          </a:p>
        </p:txBody>
      </p:sp>
      <p:pic>
        <p:nvPicPr>
          <p:cNvPr id="3" name="Picture 2"/>
          <p:cNvPicPr>
            <a:picLocks noChangeAspect="1"/>
          </p:cNvPicPr>
          <p:nvPr userDrawn="1"/>
        </p:nvPicPr>
        <p:blipFill>
          <a:blip r:embed="rId2" cstate="print"/>
          <a:stretch>
            <a:fillRect/>
          </a:stretch>
        </p:blipFill>
        <p:spPr>
          <a:xfrm>
            <a:off x="0" y="0"/>
            <a:ext cx="1389592" cy="673100"/>
          </a:xfrm>
          <a:prstGeom prst="rect">
            <a:avLst/>
          </a:prstGeom>
        </p:spPr>
      </p:pic>
      <p:sp>
        <p:nvSpPr>
          <p:cNvPr id="16" name="Content Placeholder 15"/>
          <p:cNvSpPr>
            <a:spLocks noGrp="1"/>
          </p:cNvSpPr>
          <p:nvPr>
            <p:ph sz="quarter" idx="13" hasCustomPrompt="1"/>
          </p:nvPr>
        </p:nvSpPr>
        <p:spPr>
          <a:xfrm>
            <a:off x="1811097" y="154154"/>
            <a:ext cx="7303799" cy="677699"/>
          </a:xfrm>
          <a:prstGeom prst="rect">
            <a:avLst/>
          </a:prstGeom>
        </p:spPr>
        <p:txBody>
          <a:bodyPr vert="horz"/>
          <a:lstStyle>
            <a:lvl1pPr marL="0" indent="0" algn="r">
              <a:buNone/>
              <a:defRPr sz="3800" b="1" i="0">
                <a:solidFill>
                  <a:schemeClr val="accent2"/>
                </a:solidFill>
              </a:defRPr>
            </a:lvl1pPr>
          </a:lstStyle>
          <a:p>
            <a:pPr lvl="0"/>
            <a:r>
              <a:rPr lang="de-AT" dirty="0" smtClean="0"/>
              <a:t>Headline 38pt</a:t>
            </a:r>
            <a:endParaRPr lang="en-US" dirty="0"/>
          </a:p>
        </p:txBody>
      </p:sp>
      <p:sp>
        <p:nvSpPr>
          <p:cNvPr id="5" name="Content Placeholder 4"/>
          <p:cNvSpPr>
            <a:spLocks noGrp="1"/>
          </p:cNvSpPr>
          <p:nvPr>
            <p:ph sz="quarter" idx="14"/>
          </p:nvPr>
        </p:nvSpPr>
        <p:spPr>
          <a:xfrm>
            <a:off x="820341" y="831850"/>
            <a:ext cx="8294555" cy="5511800"/>
          </a:xfrm>
          <a:prstGeom prst="rect">
            <a:avLst/>
          </a:prstGeom>
        </p:spPr>
        <p:txBody>
          <a:bodyPr/>
          <a:lstStyle>
            <a:lvl1pPr marL="0" indent="0">
              <a:buFontTx/>
              <a:buNone/>
              <a:defRPr sz="3200">
                <a:solidFill>
                  <a:schemeClr val="accent2"/>
                </a:solidFill>
              </a:defRPr>
            </a:lvl1pPr>
          </a:lstStyle>
          <a:p>
            <a:pPr lvl="0"/>
            <a:r>
              <a:rPr lang="en-US" smtClean="0"/>
              <a:t>Click to edit Master text styles</a:t>
            </a:r>
          </a:p>
        </p:txBody>
      </p:sp>
    </p:spTree>
    <p:extLst>
      <p:ext uri="{BB962C8B-B14F-4D97-AF65-F5344CB8AC3E}">
        <p14:creationId xmlns="" xmlns:p14="http://schemas.microsoft.com/office/powerpoint/2010/main" val="246407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ady-made table">
    <p:spTree>
      <p:nvGrpSpPr>
        <p:cNvPr id="1" name=""/>
        <p:cNvGrpSpPr/>
        <p:nvPr/>
      </p:nvGrpSpPr>
      <p:grpSpPr>
        <a:xfrm>
          <a:off x="0" y="0"/>
          <a:ext cx="0" cy="0"/>
          <a:chOff x="0" y="0"/>
          <a:chExt cx="0" cy="0"/>
        </a:xfrm>
      </p:grpSpPr>
      <p:graphicFrame>
        <p:nvGraphicFramePr>
          <p:cNvPr id="3" name="Table Placeholder 5"/>
          <p:cNvGraphicFramePr>
            <a:graphicFrameLocks/>
          </p:cNvGraphicFramePr>
          <p:nvPr userDrawn="1">
            <p:extLst>
              <p:ext uri="{D42A27DB-BD31-4B8C-83A1-F6EECF244321}">
                <p14:modId xmlns="" xmlns:p14="http://schemas.microsoft.com/office/powerpoint/2010/main" val="3675255461"/>
              </p:ext>
            </p:extLst>
          </p:nvPr>
        </p:nvGraphicFramePr>
        <p:xfrm>
          <a:off x="1389593" y="1676749"/>
          <a:ext cx="7519124" cy="4267200"/>
        </p:xfrm>
        <a:graphic>
          <a:graphicData uri="http://schemas.openxmlformats.org/drawingml/2006/table">
            <a:tbl>
              <a:tblPr firstRow="1" bandRow="1">
                <a:tableStyleId>{2D5ABB26-0587-4C30-8999-92F81FD0307C}</a:tableStyleId>
              </a:tblPr>
              <a:tblGrid>
                <a:gridCol w="5408426"/>
                <a:gridCol w="2110698"/>
              </a:tblGrid>
              <a:tr h="516169">
                <a:tc>
                  <a:txBody>
                    <a:bodyPr/>
                    <a:lstStyle/>
                    <a:p>
                      <a:r>
                        <a:rPr lang="en-US" sz="3400" dirty="0" smtClean="0">
                          <a:solidFill>
                            <a:schemeClr val="bg1"/>
                          </a:solidFill>
                        </a:rPr>
                        <a:t>Text</a:t>
                      </a:r>
                      <a:endParaRPr lang="en-US" sz="3400" dirty="0">
                        <a:solidFill>
                          <a:schemeClr val="bg1"/>
                        </a:solidFill>
                      </a:endParaRPr>
                    </a:p>
                  </a:txBody>
                  <a:tcPr marL="99060" marR="99060">
                    <a:solidFill>
                      <a:schemeClr val="accent2"/>
                    </a:solidFill>
                  </a:tcPr>
                </a:tc>
                <a:tc>
                  <a:txBody>
                    <a:bodyPr/>
                    <a:lstStyle/>
                    <a:p>
                      <a:pPr algn="r"/>
                      <a:r>
                        <a:rPr lang="en-US" sz="3400" dirty="0" smtClean="0">
                          <a:solidFill>
                            <a:schemeClr val="bg1"/>
                          </a:solidFill>
                        </a:rPr>
                        <a:t>% of XY</a:t>
                      </a:r>
                      <a:endParaRPr lang="en-US" sz="3400" dirty="0">
                        <a:solidFill>
                          <a:schemeClr val="bg1"/>
                        </a:solidFill>
                      </a:endParaRPr>
                    </a:p>
                  </a:txBody>
                  <a:tcPr marL="99060" marR="99060">
                    <a:solidFill>
                      <a:schemeClr val="accent2"/>
                    </a:solidFill>
                  </a:tcPr>
                </a:tc>
              </a:tr>
              <a:tr h="516169">
                <a:tc>
                  <a:txBody>
                    <a:bodyPr/>
                    <a:lstStyle/>
                    <a:p>
                      <a:r>
                        <a:rPr lang="en-US" sz="3400" dirty="0" smtClean="0">
                          <a:solidFill>
                            <a:schemeClr val="accent2"/>
                          </a:solidFill>
                        </a:rPr>
                        <a:t>Line</a:t>
                      </a:r>
                      <a:r>
                        <a:rPr lang="en-US" sz="3400" baseline="0" dirty="0" smtClean="0">
                          <a:solidFill>
                            <a:schemeClr val="accent2"/>
                          </a:solidFill>
                        </a:rPr>
                        <a:t> 1</a:t>
                      </a:r>
                      <a:endParaRPr lang="en-US" sz="3400" dirty="0">
                        <a:solidFill>
                          <a:schemeClr val="accent2"/>
                        </a:solidFill>
                      </a:endParaRPr>
                    </a:p>
                  </a:txBody>
                  <a:tcPr marL="99060" marR="99060"/>
                </a:tc>
                <a:tc>
                  <a:txBody>
                    <a:bodyPr/>
                    <a:lstStyle/>
                    <a:p>
                      <a:pPr algn="r"/>
                      <a:r>
                        <a:rPr lang="en-US" sz="3400" dirty="0" smtClean="0">
                          <a:solidFill>
                            <a:schemeClr val="accent2"/>
                          </a:solidFill>
                        </a:rPr>
                        <a:t>20</a:t>
                      </a:r>
                      <a:endParaRPr lang="en-US" sz="3400" dirty="0">
                        <a:solidFill>
                          <a:schemeClr val="accent2"/>
                        </a:solidFill>
                      </a:endParaRPr>
                    </a:p>
                  </a:txBody>
                  <a:tcPr marL="99060" marR="99060"/>
                </a:tc>
              </a:tr>
              <a:tr h="516169">
                <a:tc>
                  <a:txBody>
                    <a:bodyPr/>
                    <a:lstStyle/>
                    <a:p>
                      <a:r>
                        <a:rPr lang="en-US" sz="3400" dirty="0" smtClean="0">
                          <a:solidFill>
                            <a:schemeClr val="accent2"/>
                          </a:solidFill>
                        </a:rPr>
                        <a:t>Line 2</a:t>
                      </a:r>
                    </a:p>
                  </a:txBody>
                  <a:tcPr marL="99060" marR="99060">
                    <a:solidFill>
                      <a:schemeClr val="accent4"/>
                    </a:solidFill>
                  </a:tcPr>
                </a:tc>
                <a:tc>
                  <a:txBody>
                    <a:bodyPr/>
                    <a:lstStyle/>
                    <a:p>
                      <a:pPr algn="r"/>
                      <a:r>
                        <a:rPr lang="en-US" sz="3400" dirty="0" smtClean="0">
                          <a:solidFill>
                            <a:schemeClr val="accent2"/>
                          </a:solidFill>
                        </a:rPr>
                        <a:t>2</a:t>
                      </a:r>
                      <a:endParaRPr lang="en-US" sz="3400" dirty="0">
                        <a:solidFill>
                          <a:schemeClr val="accent2"/>
                        </a:solidFill>
                      </a:endParaRPr>
                    </a:p>
                  </a:txBody>
                  <a:tcPr marL="99060" marR="99060">
                    <a:solidFill>
                      <a:schemeClr val="accent4"/>
                    </a:solidFill>
                  </a:tcPr>
                </a:tc>
              </a:tr>
              <a:tr h="516169">
                <a:tc>
                  <a:txBody>
                    <a:bodyPr/>
                    <a:lstStyle/>
                    <a:p>
                      <a:r>
                        <a:rPr lang="en-US" sz="3400" dirty="0" smtClean="0">
                          <a:solidFill>
                            <a:schemeClr val="accent2"/>
                          </a:solidFill>
                        </a:rPr>
                        <a:t>Line 3</a:t>
                      </a:r>
                      <a:endParaRPr lang="en-US" sz="3400" dirty="0">
                        <a:solidFill>
                          <a:schemeClr val="accent2"/>
                        </a:solidFill>
                      </a:endParaRPr>
                    </a:p>
                  </a:txBody>
                  <a:tcPr marL="99060" marR="99060"/>
                </a:tc>
                <a:tc>
                  <a:txBody>
                    <a:bodyPr/>
                    <a:lstStyle/>
                    <a:p>
                      <a:pPr algn="r"/>
                      <a:r>
                        <a:rPr lang="en-US" sz="3400" dirty="0" smtClean="0">
                          <a:solidFill>
                            <a:schemeClr val="accent2"/>
                          </a:solidFill>
                        </a:rPr>
                        <a:t>33</a:t>
                      </a:r>
                      <a:endParaRPr lang="en-US" sz="3400" dirty="0">
                        <a:solidFill>
                          <a:schemeClr val="accent2"/>
                        </a:solidFill>
                      </a:endParaRPr>
                    </a:p>
                  </a:txBody>
                  <a:tcPr marL="99060" marR="99060"/>
                </a:tc>
              </a:tr>
              <a:tr h="516169">
                <a:tc>
                  <a:txBody>
                    <a:bodyPr/>
                    <a:lstStyle/>
                    <a:p>
                      <a:r>
                        <a:rPr lang="en-US" sz="3400" dirty="0" smtClean="0">
                          <a:solidFill>
                            <a:schemeClr val="accent2"/>
                          </a:solidFill>
                        </a:rPr>
                        <a:t>Line 4</a:t>
                      </a:r>
                      <a:endParaRPr lang="en-US" sz="3400" dirty="0">
                        <a:solidFill>
                          <a:schemeClr val="accent2"/>
                        </a:solidFill>
                      </a:endParaRPr>
                    </a:p>
                  </a:txBody>
                  <a:tcPr marL="99060" marR="99060">
                    <a:solidFill>
                      <a:schemeClr val="accent4"/>
                    </a:solidFill>
                  </a:tcPr>
                </a:tc>
                <a:tc>
                  <a:txBody>
                    <a:bodyPr/>
                    <a:lstStyle/>
                    <a:p>
                      <a:pPr algn="r"/>
                      <a:r>
                        <a:rPr lang="en-US" sz="3400" dirty="0" smtClean="0">
                          <a:solidFill>
                            <a:schemeClr val="accent2"/>
                          </a:solidFill>
                        </a:rPr>
                        <a:t>83</a:t>
                      </a:r>
                      <a:endParaRPr lang="en-US" sz="3400" dirty="0">
                        <a:solidFill>
                          <a:schemeClr val="accent2"/>
                        </a:solidFill>
                      </a:endParaRPr>
                    </a:p>
                  </a:txBody>
                  <a:tcPr marL="99060" marR="99060">
                    <a:solidFill>
                      <a:schemeClr val="accent4"/>
                    </a:solidFill>
                  </a:tcPr>
                </a:tc>
              </a:tr>
              <a:tr h="516169">
                <a:tc>
                  <a:txBody>
                    <a:bodyPr/>
                    <a:lstStyle/>
                    <a:p>
                      <a:r>
                        <a:rPr lang="en-US" sz="3400" dirty="0" smtClean="0">
                          <a:solidFill>
                            <a:schemeClr val="accent2"/>
                          </a:solidFill>
                        </a:rPr>
                        <a:t>Line 5</a:t>
                      </a:r>
                      <a:endParaRPr lang="en-US" sz="3400" dirty="0">
                        <a:solidFill>
                          <a:schemeClr val="accent2"/>
                        </a:solidFill>
                      </a:endParaRPr>
                    </a:p>
                  </a:txBody>
                  <a:tcPr marL="99060" marR="99060"/>
                </a:tc>
                <a:tc>
                  <a:txBody>
                    <a:bodyPr/>
                    <a:lstStyle/>
                    <a:p>
                      <a:pPr algn="r"/>
                      <a:r>
                        <a:rPr lang="en-US" sz="3400" dirty="0" smtClean="0">
                          <a:solidFill>
                            <a:schemeClr val="accent2"/>
                          </a:solidFill>
                        </a:rPr>
                        <a:t>12</a:t>
                      </a:r>
                      <a:endParaRPr lang="en-US" sz="3400" dirty="0">
                        <a:solidFill>
                          <a:schemeClr val="accent2"/>
                        </a:solidFill>
                      </a:endParaRPr>
                    </a:p>
                  </a:txBody>
                  <a:tcPr marL="99060" marR="99060"/>
                </a:tc>
              </a:tr>
              <a:tr h="516169">
                <a:tc>
                  <a:txBody>
                    <a:bodyPr/>
                    <a:lstStyle/>
                    <a:p>
                      <a:r>
                        <a:rPr lang="en-US" sz="3400" dirty="0" smtClean="0">
                          <a:solidFill>
                            <a:schemeClr val="accent2"/>
                          </a:solidFill>
                        </a:rPr>
                        <a:t>Line 6</a:t>
                      </a:r>
                      <a:endParaRPr lang="en-US" sz="3400" dirty="0">
                        <a:solidFill>
                          <a:schemeClr val="accent2"/>
                        </a:solidFill>
                      </a:endParaRPr>
                    </a:p>
                  </a:txBody>
                  <a:tcPr marL="99060" marR="99060">
                    <a:solidFill>
                      <a:schemeClr val="accent4"/>
                    </a:solidFill>
                  </a:tcPr>
                </a:tc>
                <a:tc>
                  <a:txBody>
                    <a:bodyPr/>
                    <a:lstStyle/>
                    <a:p>
                      <a:pPr algn="r"/>
                      <a:r>
                        <a:rPr lang="en-US" sz="3400" dirty="0" smtClean="0">
                          <a:solidFill>
                            <a:schemeClr val="accent2"/>
                          </a:solidFill>
                        </a:rPr>
                        <a:t>7</a:t>
                      </a:r>
                      <a:endParaRPr lang="en-US" sz="3400" dirty="0">
                        <a:solidFill>
                          <a:schemeClr val="accent2"/>
                        </a:solidFill>
                      </a:endParaRPr>
                    </a:p>
                  </a:txBody>
                  <a:tcPr marL="99060" marR="99060">
                    <a:solidFill>
                      <a:schemeClr val="accent4"/>
                    </a:solidFill>
                  </a:tcPr>
                </a:tc>
              </a:tr>
            </a:tbl>
          </a:graphicData>
        </a:graphic>
      </p:graphicFrame>
      <p:sp>
        <p:nvSpPr>
          <p:cNvPr id="5" name="Content Placeholder 4"/>
          <p:cNvSpPr>
            <a:spLocks noGrp="1"/>
          </p:cNvSpPr>
          <p:nvPr>
            <p:ph sz="quarter" idx="10" hasCustomPrompt="1"/>
          </p:nvPr>
        </p:nvSpPr>
        <p:spPr>
          <a:xfrm>
            <a:off x="1389593" y="344491"/>
            <a:ext cx="7518929" cy="949325"/>
          </a:xfrm>
          <a:prstGeom prst="rect">
            <a:avLst/>
          </a:prstGeom>
        </p:spPr>
        <p:txBody>
          <a:bodyPr vert="horz"/>
          <a:lstStyle>
            <a:lvl1pPr marL="0" indent="0" algn="ctr">
              <a:buNone/>
              <a:defRPr baseline="0"/>
            </a:lvl1pPr>
          </a:lstStyle>
          <a:p>
            <a:pPr lvl="0"/>
            <a:r>
              <a:rPr lang="en-US" dirty="0" smtClean="0"/>
              <a:t>Copy this table from the slide master to your slide.</a:t>
            </a:r>
            <a:endParaRPr lang="en-US" dirty="0"/>
          </a:p>
        </p:txBody>
      </p:sp>
    </p:spTree>
    <p:extLst>
      <p:ext uri="{BB962C8B-B14F-4D97-AF65-F5344CB8AC3E}">
        <p14:creationId xmlns="" xmlns:p14="http://schemas.microsoft.com/office/powerpoint/2010/main" val="348360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ic + text">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8374196" y="6342897"/>
            <a:ext cx="6179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a:t>
            </a:fld>
            <a:endParaRPr lang="de-DE" b="0">
              <a:solidFill>
                <a:prstClr val="black">
                  <a:tint val="75000"/>
                </a:prstClr>
              </a:solidFill>
              <a:effectLst/>
              <a:latin typeface="Arial"/>
            </a:endParaRPr>
          </a:p>
        </p:txBody>
      </p:sp>
      <p:pic>
        <p:nvPicPr>
          <p:cNvPr id="4" name="Picture 3"/>
          <p:cNvPicPr>
            <a:picLocks noChangeAspect="1"/>
          </p:cNvPicPr>
          <p:nvPr userDrawn="1"/>
        </p:nvPicPr>
        <p:blipFill>
          <a:blip r:embed="rId2" cstate="print"/>
          <a:stretch>
            <a:fillRect/>
          </a:stretch>
        </p:blipFill>
        <p:spPr>
          <a:xfrm>
            <a:off x="1681" y="6223000"/>
            <a:ext cx="4953000" cy="635000"/>
          </a:xfrm>
          <a:prstGeom prst="rect">
            <a:avLst/>
          </a:prstGeom>
        </p:spPr>
      </p:pic>
      <p:pic>
        <p:nvPicPr>
          <p:cNvPr id="3" name="Picture 2"/>
          <p:cNvPicPr>
            <a:picLocks noChangeAspect="1"/>
          </p:cNvPicPr>
          <p:nvPr userDrawn="1"/>
        </p:nvPicPr>
        <p:blipFill>
          <a:blip r:embed="rId3" cstate="print"/>
          <a:stretch>
            <a:fillRect/>
          </a:stretch>
        </p:blipFill>
        <p:spPr>
          <a:xfrm>
            <a:off x="0" y="0"/>
            <a:ext cx="1389592" cy="673100"/>
          </a:xfrm>
          <a:prstGeom prst="rect">
            <a:avLst/>
          </a:prstGeom>
        </p:spPr>
      </p:pic>
      <p:sp>
        <p:nvSpPr>
          <p:cNvPr id="14" name="Content Placeholder 13"/>
          <p:cNvSpPr>
            <a:spLocks noGrp="1"/>
          </p:cNvSpPr>
          <p:nvPr>
            <p:ph sz="quarter" idx="12" hasCustomPrompt="1"/>
          </p:nvPr>
        </p:nvSpPr>
        <p:spPr>
          <a:xfrm>
            <a:off x="1256747" y="4266693"/>
            <a:ext cx="7651970" cy="187296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3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34pt</a:t>
            </a:r>
            <a:endParaRPr lang="en-US" sz="3400" dirty="0" smtClean="0">
              <a:solidFill>
                <a:schemeClr val="accent2"/>
              </a:solidFill>
            </a:endParaRPr>
          </a:p>
        </p:txBody>
      </p:sp>
      <p:sp>
        <p:nvSpPr>
          <p:cNvPr id="16" name="Content Placeholder 15"/>
          <p:cNvSpPr>
            <a:spLocks noGrp="1"/>
          </p:cNvSpPr>
          <p:nvPr>
            <p:ph sz="quarter" idx="13" hasCustomPrompt="1"/>
          </p:nvPr>
        </p:nvSpPr>
        <p:spPr>
          <a:xfrm>
            <a:off x="1256747" y="945931"/>
            <a:ext cx="7651970" cy="849586"/>
          </a:xfrm>
          <a:prstGeom prst="rect">
            <a:avLst/>
          </a:prstGeom>
        </p:spPr>
        <p:txBody>
          <a:bodyPr vert="horz"/>
          <a:lstStyle>
            <a:lvl1pPr marL="0" indent="0">
              <a:buNone/>
              <a:defRPr sz="3800" b="1" i="0">
                <a:solidFill>
                  <a:schemeClr val="accent2"/>
                </a:solidFill>
              </a:defRPr>
            </a:lvl1pPr>
          </a:lstStyle>
          <a:p>
            <a:pPr lvl="0"/>
            <a:r>
              <a:rPr lang="de-AT" dirty="0" smtClean="0"/>
              <a:t>Headline 38pt</a:t>
            </a:r>
            <a:endParaRPr lang="en-US" dirty="0"/>
          </a:p>
        </p:txBody>
      </p:sp>
      <p:sp>
        <p:nvSpPr>
          <p:cNvPr id="13" name="Content Placeholder 13"/>
          <p:cNvSpPr>
            <a:spLocks noGrp="1"/>
          </p:cNvSpPr>
          <p:nvPr>
            <p:ph sz="quarter" idx="15" hasCustomPrompt="1"/>
          </p:nvPr>
        </p:nvSpPr>
        <p:spPr>
          <a:xfrm>
            <a:off x="5355130" y="1676749"/>
            <a:ext cx="3553587" cy="258994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
        <p:nvSpPr>
          <p:cNvPr id="15" name="Content Placeholder 13"/>
          <p:cNvSpPr>
            <a:spLocks noGrp="1"/>
          </p:cNvSpPr>
          <p:nvPr>
            <p:ph sz="quarter" idx="16" hasCustomPrompt="1"/>
          </p:nvPr>
        </p:nvSpPr>
        <p:spPr>
          <a:xfrm>
            <a:off x="1389592" y="1813792"/>
            <a:ext cx="3420742" cy="227017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Picture, Graph, …</a:t>
            </a:r>
            <a:endParaRPr lang="en-US" sz="3400" dirty="0" smtClean="0">
              <a:solidFill>
                <a:schemeClr val="accent2"/>
              </a:solidFill>
            </a:endParaRPr>
          </a:p>
        </p:txBody>
      </p:sp>
    </p:spTree>
    <p:extLst>
      <p:ext uri="{BB962C8B-B14F-4D97-AF65-F5344CB8AC3E}">
        <p14:creationId xmlns="" xmlns:p14="http://schemas.microsoft.com/office/powerpoint/2010/main" val="232186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ic, 1 caption, 1 text">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8374196" y="6342897"/>
            <a:ext cx="6179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a:t>
            </a:fld>
            <a:endParaRPr lang="de-DE" b="0">
              <a:solidFill>
                <a:prstClr val="black">
                  <a:tint val="75000"/>
                </a:prstClr>
              </a:solidFill>
              <a:effectLst/>
              <a:latin typeface="Arial"/>
            </a:endParaRPr>
          </a:p>
        </p:txBody>
      </p:sp>
      <p:pic>
        <p:nvPicPr>
          <p:cNvPr id="4" name="Picture 3"/>
          <p:cNvPicPr>
            <a:picLocks noChangeAspect="1"/>
          </p:cNvPicPr>
          <p:nvPr userDrawn="1"/>
        </p:nvPicPr>
        <p:blipFill>
          <a:blip r:embed="rId2" cstate="print"/>
          <a:stretch>
            <a:fillRect/>
          </a:stretch>
        </p:blipFill>
        <p:spPr>
          <a:xfrm>
            <a:off x="1681" y="6223000"/>
            <a:ext cx="4953000" cy="635000"/>
          </a:xfrm>
          <a:prstGeom prst="rect">
            <a:avLst/>
          </a:prstGeom>
        </p:spPr>
      </p:pic>
      <p:pic>
        <p:nvPicPr>
          <p:cNvPr id="3" name="Picture 2"/>
          <p:cNvPicPr>
            <a:picLocks noChangeAspect="1"/>
          </p:cNvPicPr>
          <p:nvPr userDrawn="1"/>
        </p:nvPicPr>
        <p:blipFill>
          <a:blip r:embed="rId3" cstate="print"/>
          <a:stretch>
            <a:fillRect/>
          </a:stretch>
        </p:blipFill>
        <p:spPr>
          <a:xfrm>
            <a:off x="0" y="0"/>
            <a:ext cx="1389592" cy="673100"/>
          </a:xfrm>
          <a:prstGeom prst="rect">
            <a:avLst/>
          </a:prstGeom>
        </p:spPr>
      </p:pic>
      <p:sp>
        <p:nvSpPr>
          <p:cNvPr id="14" name="Content Placeholder 15"/>
          <p:cNvSpPr>
            <a:spLocks noGrp="1"/>
          </p:cNvSpPr>
          <p:nvPr>
            <p:ph sz="quarter" idx="13" hasCustomPrompt="1"/>
          </p:nvPr>
        </p:nvSpPr>
        <p:spPr>
          <a:xfrm>
            <a:off x="1256747" y="945931"/>
            <a:ext cx="7651970" cy="849586"/>
          </a:xfrm>
          <a:prstGeom prst="rect">
            <a:avLst/>
          </a:prstGeom>
        </p:spPr>
        <p:txBody>
          <a:bodyPr vert="horz"/>
          <a:lstStyle>
            <a:lvl1pPr marL="0" indent="0">
              <a:buNone/>
              <a:defRPr sz="3800" b="1" i="0">
                <a:solidFill>
                  <a:schemeClr val="accent2"/>
                </a:solidFill>
              </a:defRPr>
            </a:lvl1pPr>
          </a:lstStyle>
          <a:p>
            <a:pPr lvl="0"/>
            <a:r>
              <a:rPr lang="de-AT" dirty="0" smtClean="0"/>
              <a:t>Headline 38pt</a:t>
            </a:r>
            <a:endParaRPr lang="en-US" dirty="0"/>
          </a:p>
        </p:txBody>
      </p:sp>
      <p:sp>
        <p:nvSpPr>
          <p:cNvPr id="15" name="Content Placeholder 13"/>
          <p:cNvSpPr>
            <a:spLocks noGrp="1"/>
          </p:cNvSpPr>
          <p:nvPr>
            <p:ph sz="quarter" idx="15" hasCustomPrompt="1"/>
          </p:nvPr>
        </p:nvSpPr>
        <p:spPr>
          <a:xfrm>
            <a:off x="5355130" y="1676749"/>
            <a:ext cx="3553587" cy="258994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
        <p:nvSpPr>
          <p:cNvPr id="16" name="Content Placeholder 13"/>
          <p:cNvSpPr>
            <a:spLocks noGrp="1"/>
          </p:cNvSpPr>
          <p:nvPr>
            <p:ph sz="quarter" idx="16" hasCustomPrompt="1"/>
          </p:nvPr>
        </p:nvSpPr>
        <p:spPr>
          <a:xfrm>
            <a:off x="1389592" y="1813792"/>
            <a:ext cx="3420742" cy="227017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Picture, Graph, …</a:t>
            </a:r>
            <a:endParaRPr lang="en-US" sz="3400" dirty="0" smtClean="0">
              <a:solidFill>
                <a:schemeClr val="accent2"/>
              </a:solidFill>
            </a:endParaRPr>
          </a:p>
        </p:txBody>
      </p:sp>
      <p:sp>
        <p:nvSpPr>
          <p:cNvPr id="18" name="Content Placeholder 13"/>
          <p:cNvSpPr>
            <a:spLocks noGrp="1"/>
          </p:cNvSpPr>
          <p:nvPr>
            <p:ph sz="quarter" idx="17" hasCustomPrompt="1"/>
          </p:nvPr>
        </p:nvSpPr>
        <p:spPr>
          <a:xfrm>
            <a:off x="1389592" y="4280626"/>
            <a:ext cx="7519125" cy="1785937"/>
          </a:xfrm>
          <a:prstGeom prst="rect">
            <a:avLst/>
          </a:prstGeom>
          <a:solidFill>
            <a:schemeClr val="accent4"/>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Tree>
    <p:extLst>
      <p:ext uri="{BB962C8B-B14F-4D97-AF65-F5344CB8AC3E}">
        <p14:creationId xmlns="" xmlns:p14="http://schemas.microsoft.com/office/powerpoint/2010/main" val="2278257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ured text boxes">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8374196" y="6342897"/>
            <a:ext cx="6179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a:t>
            </a:fld>
            <a:endParaRPr lang="de-DE" b="0">
              <a:solidFill>
                <a:prstClr val="black">
                  <a:tint val="75000"/>
                </a:prstClr>
              </a:solidFill>
              <a:effectLst/>
              <a:latin typeface="Arial"/>
            </a:endParaRPr>
          </a:p>
        </p:txBody>
      </p:sp>
      <p:pic>
        <p:nvPicPr>
          <p:cNvPr id="4" name="Picture 3"/>
          <p:cNvPicPr>
            <a:picLocks noChangeAspect="1"/>
          </p:cNvPicPr>
          <p:nvPr userDrawn="1"/>
        </p:nvPicPr>
        <p:blipFill>
          <a:blip r:embed="rId2" cstate="print"/>
          <a:stretch>
            <a:fillRect/>
          </a:stretch>
        </p:blipFill>
        <p:spPr>
          <a:xfrm>
            <a:off x="1681" y="6223000"/>
            <a:ext cx="4953000" cy="635000"/>
          </a:xfrm>
          <a:prstGeom prst="rect">
            <a:avLst/>
          </a:prstGeom>
        </p:spPr>
      </p:pic>
      <p:pic>
        <p:nvPicPr>
          <p:cNvPr id="3" name="Picture 2"/>
          <p:cNvPicPr>
            <a:picLocks noChangeAspect="1"/>
          </p:cNvPicPr>
          <p:nvPr userDrawn="1"/>
        </p:nvPicPr>
        <p:blipFill>
          <a:blip r:embed="rId3" cstate="print"/>
          <a:stretch>
            <a:fillRect/>
          </a:stretch>
        </p:blipFill>
        <p:spPr>
          <a:xfrm>
            <a:off x="0" y="0"/>
            <a:ext cx="1389592" cy="673100"/>
          </a:xfrm>
          <a:prstGeom prst="rect">
            <a:avLst/>
          </a:prstGeom>
        </p:spPr>
      </p:pic>
      <p:sp>
        <p:nvSpPr>
          <p:cNvPr id="16" name="Content Placeholder 15"/>
          <p:cNvSpPr>
            <a:spLocks noGrp="1"/>
          </p:cNvSpPr>
          <p:nvPr>
            <p:ph sz="quarter" idx="13" hasCustomPrompt="1"/>
          </p:nvPr>
        </p:nvSpPr>
        <p:spPr>
          <a:xfrm>
            <a:off x="1256747" y="945931"/>
            <a:ext cx="7651970" cy="849586"/>
          </a:xfrm>
          <a:prstGeom prst="rect">
            <a:avLst/>
          </a:prstGeom>
        </p:spPr>
        <p:txBody>
          <a:bodyPr vert="horz"/>
          <a:lstStyle>
            <a:lvl1pPr marL="0" indent="0">
              <a:buNone/>
              <a:defRPr sz="3800" b="1" i="0">
                <a:solidFill>
                  <a:schemeClr val="accent2"/>
                </a:solidFill>
              </a:defRPr>
            </a:lvl1pPr>
          </a:lstStyle>
          <a:p>
            <a:pPr lvl="0"/>
            <a:r>
              <a:rPr lang="de-AT" dirty="0" smtClean="0"/>
              <a:t>Headline 38pt</a:t>
            </a:r>
            <a:endParaRPr lang="en-US" dirty="0"/>
          </a:p>
        </p:txBody>
      </p:sp>
      <p:sp>
        <p:nvSpPr>
          <p:cNvPr id="5" name="Text Placeholder 4"/>
          <p:cNvSpPr>
            <a:spLocks noGrp="1"/>
          </p:cNvSpPr>
          <p:nvPr>
            <p:ph type="body" sz="quarter" idx="14" hasCustomPrompt="1"/>
          </p:nvPr>
        </p:nvSpPr>
        <p:spPr>
          <a:xfrm>
            <a:off x="1375413" y="1809449"/>
            <a:ext cx="7533305" cy="1080000"/>
          </a:xfrm>
          <a:prstGeom prst="rect">
            <a:avLst/>
          </a:prstGeom>
          <a:solidFill>
            <a:srgbClr val="DBDADC"/>
          </a:solidFill>
        </p:spPr>
        <p:txBody>
          <a:bodyPr vert="horz"/>
          <a:lstStyle>
            <a:lvl1pPr marL="0" indent="0">
              <a:buNone/>
              <a:defRPr sz="2400">
                <a:solidFill>
                  <a:schemeClr val="accent2"/>
                </a:solidFill>
              </a:defRPr>
            </a:lvl1pPr>
          </a:lstStyle>
          <a:p>
            <a:pPr lvl="0"/>
            <a:r>
              <a:rPr lang="de-AT" dirty="0" smtClean="0"/>
              <a:t>Text 24pt</a:t>
            </a:r>
            <a:endParaRPr lang="en-US" dirty="0"/>
          </a:p>
        </p:txBody>
      </p:sp>
      <p:sp>
        <p:nvSpPr>
          <p:cNvPr id="12" name="Text Placeholder 4"/>
          <p:cNvSpPr>
            <a:spLocks noGrp="1"/>
          </p:cNvSpPr>
          <p:nvPr>
            <p:ph type="body" sz="quarter" idx="15" hasCustomPrompt="1"/>
          </p:nvPr>
        </p:nvSpPr>
        <p:spPr>
          <a:xfrm>
            <a:off x="1375413" y="3165638"/>
            <a:ext cx="7533305" cy="1080000"/>
          </a:xfrm>
          <a:prstGeom prst="rect">
            <a:avLst/>
          </a:prstGeom>
          <a:solidFill>
            <a:srgbClr val="D5E5EF"/>
          </a:solidFill>
        </p:spPr>
        <p:txBody>
          <a:bodyPr vert="horz"/>
          <a:lstStyle>
            <a:lvl1pPr marL="0" indent="0">
              <a:buNone/>
              <a:defRPr sz="2400">
                <a:solidFill>
                  <a:schemeClr val="accent2"/>
                </a:solidFill>
              </a:defRPr>
            </a:lvl1pPr>
          </a:lstStyle>
          <a:p>
            <a:pPr lvl="0"/>
            <a:r>
              <a:rPr lang="de-AT" dirty="0" smtClean="0"/>
              <a:t>Text 24pt</a:t>
            </a:r>
            <a:endParaRPr lang="en-US" dirty="0"/>
          </a:p>
        </p:txBody>
      </p:sp>
      <p:sp>
        <p:nvSpPr>
          <p:cNvPr id="13" name="Text Placeholder 4"/>
          <p:cNvSpPr>
            <a:spLocks noGrp="1"/>
          </p:cNvSpPr>
          <p:nvPr>
            <p:ph type="body" sz="quarter" idx="16" hasCustomPrompt="1"/>
          </p:nvPr>
        </p:nvSpPr>
        <p:spPr>
          <a:xfrm>
            <a:off x="1375413" y="4497169"/>
            <a:ext cx="7533305" cy="1080000"/>
          </a:xfrm>
          <a:prstGeom prst="rect">
            <a:avLst/>
          </a:prstGeom>
          <a:solidFill>
            <a:schemeClr val="accent4"/>
          </a:solidFill>
        </p:spPr>
        <p:txBody>
          <a:bodyPr vert="horz"/>
          <a:lstStyle>
            <a:lvl1pPr marL="0" indent="0">
              <a:buNone/>
              <a:defRPr sz="2400">
                <a:solidFill>
                  <a:schemeClr val="accent2"/>
                </a:solidFill>
              </a:defRPr>
            </a:lvl1pPr>
          </a:lstStyle>
          <a:p>
            <a:pPr lvl="0"/>
            <a:r>
              <a:rPr lang="de-AT" dirty="0" smtClean="0"/>
              <a:t>Text 24pt</a:t>
            </a:r>
            <a:endParaRPr lang="en-US" dirty="0"/>
          </a:p>
        </p:txBody>
      </p:sp>
    </p:spTree>
    <p:extLst>
      <p:ext uri="{BB962C8B-B14F-4D97-AF65-F5344CB8AC3E}">
        <p14:creationId xmlns="" xmlns:p14="http://schemas.microsoft.com/office/powerpoint/2010/main" val="172908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8374196" y="6342897"/>
            <a:ext cx="6179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a:t>
            </a:fld>
            <a:endParaRPr lang="de-DE" b="0">
              <a:solidFill>
                <a:prstClr val="black">
                  <a:tint val="75000"/>
                </a:prstClr>
              </a:solidFill>
              <a:effectLst/>
              <a:latin typeface="Arial"/>
            </a:endParaRPr>
          </a:p>
        </p:txBody>
      </p:sp>
      <p:pic>
        <p:nvPicPr>
          <p:cNvPr id="4" name="Picture 3"/>
          <p:cNvPicPr>
            <a:picLocks noChangeAspect="1"/>
          </p:cNvPicPr>
          <p:nvPr userDrawn="1"/>
        </p:nvPicPr>
        <p:blipFill>
          <a:blip r:embed="rId2" cstate="print"/>
          <a:stretch>
            <a:fillRect/>
          </a:stretch>
        </p:blipFill>
        <p:spPr>
          <a:xfrm>
            <a:off x="1681" y="6223000"/>
            <a:ext cx="4953000" cy="635000"/>
          </a:xfrm>
          <a:prstGeom prst="rect">
            <a:avLst/>
          </a:prstGeom>
        </p:spPr>
      </p:pic>
      <p:pic>
        <p:nvPicPr>
          <p:cNvPr id="3" name="Picture 2"/>
          <p:cNvPicPr>
            <a:picLocks noChangeAspect="1"/>
          </p:cNvPicPr>
          <p:nvPr userDrawn="1"/>
        </p:nvPicPr>
        <p:blipFill>
          <a:blip r:embed="rId3" cstate="print"/>
          <a:stretch>
            <a:fillRect/>
          </a:stretch>
        </p:blipFill>
        <p:spPr>
          <a:xfrm>
            <a:off x="0" y="0"/>
            <a:ext cx="1389592" cy="673100"/>
          </a:xfrm>
          <a:prstGeom prst="rect">
            <a:avLst/>
          </a:prstGeom>
        </p:spPr>
      </p:pic>
      <p:sp>
        <p:nvSpPr>
          <p:cNvPr id="16" name="Content Placeholder 15"/>
          <p:cNvSpPr>
            <a:spLocks noGrp="1"/>
          </p:cNvSpPr>
          <p:nvPr>
            <p:ph sz="quarter" idx="13" hasCustomPrompt="1"/>
          </p:nvPr>
        </p:nvSpPr>
        <p:spPr>
          <a:xfrm>
            <a:off x="1256747" y="945931"/>
            <a:ext cx="7651970" cy="849586"/>
          </a:xfrm>
          <a:prstGeom prst="rect">
            <a:avLst/>
          </a:prstGeom>
        </p:spPr>
        <p:txBody>
          <a:bodyPr vert="horz"/>
          <a:lstStyle>
            <a:lvl1pPr marL="0" indent="0">
              <a:buNone/>
              <a:defRPr sz="3800" b="1" i="0">
                <a:solidFill>
                  <a:schemeClr val="accent2"/>
                </a:solidFill>
              </a:defRPr>
            </a:lvl1pPr>
          </a:lstStyle>
          <a:p>
            <a:pPr lvl="0"/>
            <a:r>
              <a:rPr lang="de-AT" dirty="0" smtClean="0"/>
              <a:t>Headline 38pt</a:t>
            </a:r>
            <a:endParaRPr lang="en-US" dirty="0"/>
          </a:p>
        </p:txBody>
      </p:sp>
      <p:sp>
        <p:nvSpPr>
          <p:cNvPr id="13" name="Content Placeholder 13"/>
          <p:cNvSpPr>
            <a:spLocks noGrp="1"/>
          </p:cNvSpPr>
          <p:nvPr>
            <p:ph sz="quarter" idx="15" hasCustomPrompt="1"/>
          </p:nvPr>
        </p:nvSpPr>
        <p:spPr>
          <a:xfrm>
            <a:off x="5355130" y="1676749"/>
            <a:ext cx="3553587" cy="446290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
        <p:nvSpPr>
          <p:cNvPr id="9" name="Content Placeholder 13"/>
          <p:cNvSpPr>
            <a:spLocks noGrp="1"/>
          </p:cNvSpPr>
          <p:nvPr>
            <p:ph sz="quarter" idx="16" hasCustomPrompt="1"/>
          </p:nvPr>
        </p:nvSpPr>
        <p:spPr>
          <a:xfrm>
            <a:off x="1256749" y="1676749"/>
            <a:ext cx="3563485" cy="446290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Tree>
    <p:extLst>
      <p:ext uri="{BB962C8B-B14F-4D97-AF65-F5344CB8AC3E}">
        <p14:creationId xmlns="" xmlns:p14="http://schemas.microsoft.com/office/powerpoint/2010/main" val="222101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ics horizontal, 2 texts">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8374196" y="6342897"/>
            <a:ext cx="61797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a:t>
            </a:fld>
            <a:endParaRPr lang="de-DE" b="0">
              <a:solidFill>
                <a:prstClr val="black">
                  <a:tint val="75000"/>
                </a:prstClr>
              </a:solidFill>
              <a:effectLst/>
              <a:latin typeface="Arial"/>
            </a:endParaRPr>
          </a:p>
        </p:txBody>
      </p:sp>
      <p:pic>
        <p:nvPicPr>
          <p:cNvPr id="4" name="Picture 3"/>
          <p:cNvPicPr>
            <a:picLocks noChangeAspect="1"/>
          </p:cNvPicPr>
          <p:nvPr userDrawn="1"/>
        </p:nvPicPr>
        <p:blipFill>
          <a:blip r:embed="rId2" cstate="print"/>
          <a:stretch>
            <a:fillRect/>
          </a:stretch>
        </p:blipFill>
        <p:spPr>
          <a:xfrm>
            <a:off x="1681" y="6223000"/>
            <a:ext cx="4953000" cy="635000"/>
          </a:xfrm>
          <a:prstGeom prst="rect">
            <a:avLst/>
          </a:prstGeom>
        </p:spPr>
      </p:pic>
      <p:pic>
        <p:nvPicPr>
          <p:cNvPr id="3" name="Picture 2"/>
          <p:cNvPicPr>
            <a:picLocks noChangeAspect="1"/>
          </p:cNvPicPr>
          <p:nvPr userDrawn="1"/>
        </p:nvPicPr>
        <p:blipFill>
          <a:blip r:embed="rId3" cstate="print"/>
          <a:stretch>
            <a:fillRect/>
          </a:stretch>
        </p:blipFill>
        <p:spPr>
          <a:xfrm>
            <a:off x="0" y="0"/>
            <a:ext cx="1389592" cy="673100"/>
          </a:xfrm>
          <a:prstGeom prst="rect">
            <a:avLst/>
          </a:prstGeom>
        </p:spPr>
      </p:pic>
      <p:sp>
        <p:nvSpPr>
          <p:cNvPr id="16" name="Content Placeholder 15"/>
          <p:cNvSpPr>
            <a:spLocks noGrp="1"/>
          </p:cNvSpPr>
          <p:nvPr>
            <p:ph sz="quarter" idx="13" hasCustomPrompt="1"/>
          </p:nvPr>
        </p:nvSpPr>
        <p:spPr>
          <a:xfrm>
            <a:off x="1256747" y="945931"/>
            <a:ext cx="7651970" cy="849586"/>
          </a:xfrm>
          <a:prstGeom prst="rect">
            <a:avLst/>
          </a:prstGeom>
        </p:spPr>
        <p:txBody>
          <a:bodyPr vert="horz"/>
          <a:lstStyle>
            <a:lvl1pPr marL="0" indent="0">
              <a:buNone/>
              <a:defRPr sz="3800" b="1" i="0">
                <a:solidFill>
                  <a:schemeClr val="accent2"/>
                </a:solidFill>
              </a:defRPr>
            </a:lvl1pPr>
          </a:lstStyle>
          <a:p>
            <a:pPr lvl="0"/>
            <a:r>
              <a:rPr lang="de-AT" dirty="0" smtClean="0"/>
              <a:t>Headline 38pt</a:t>
            </a:r>
            <a:endParaRPr lang="en-US" dirty="0"/>
          </a:p>
        </p:txBody>
      </p:sp>
      <p:sp>
        <p:nvSpPr>
          <p:cNvPr id="13" name="Content Placeholder 13"/>
          <p:cNvSpPr>
            <a:spLocks noGrp="1"/>
          </p:cNvSpPr>
          <p:nvPr>
            <p:ph sz="quarter" idx="15" hasCustomPrompt="1"/>
          </p:nvPr>
        </p:nvSpPr>
        <p:spPr>
          <a:xfrm>
            <a:off x="1261699" y="4266696"/>
            <a:ext cx="3553587" cy="183641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
        <p:nvSpPr>
          <p:cNvPr id="15" name="Content Placeholder 13"/>
          <p:cNvSpPr>
            <a:spLocks noGrp="1"/>
          </p:cNvSpPr>
          <p:nvPr>
            <p:ph sz="quarter" idx="16" hasCustomPrompt="1"/>
          </p:nvPr>
        </p:nvSpPr>
        <p:spPr>
          <a:xfrm>
            <a:off x="1389592" y="1813792"/>
            <a:ext cx="3420742" cy="227017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Picture, Graph, …</a:t>
            </a:r>
            <a:endParaRPr lang="en-US" sz="3400" dirty="0" smtClean="0">
              <a:solidFill>
                <a:schemeClr val="accent2"/>
              </a:solidFill>
            </a:endParaRPr>
          </a:p>
        </p:txBody>
      </p:sp>
      <p:sp>
        <p:nvSpPr>
          <p:cNvPr id="9" name="Content Placeholder 13"/>
          <p:cNvSpPr>
            <a:spLocks noGrp="1"/>
          </p:cNvSpPr>
          <p:nvPr>
            <p:ph sz="quarter" idx="17" hasCustomPrompt="1"/>
          </p:nvPr>
        </p:nvSpPr>
        <p:spPr>
          <a:xfrm>
            <a:off x="5487975" y="1813792"/>
            <a:ext cx="3420742" cy="227017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aseline="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Picture, Graph, …</a:t>
            </a:r>
            <a:endParaRPr lang="en-US" sz="3400" dirty="0" smtClean="0">
              <a:solidFill>
                <a:schemeClr val="accent2"/>
              </a:solidFill>
            </a:endParaRPr>
          </a:p>
        </p:txBody>
      </p:sp>
      <p:sp>
        <p:nvSpPr>
          <p:cNvPr id="10" name="Content Placeholder 13"/>
          <p:cNvSpPr>
            <a:spLocks noGrp="1"/>
          </p:cNvSpPr>
          <p:nvPr>
            <p:ph sz="quarter" idx="18" hasCustomPrompt="1"/>
          </p:nvPr>
        </p:nvSpPr>
        <p:spPr>
          <a:xfrm>
            <a:off x="5355130" y="4266696"/>
            <a:ext cx="3553587" cy="183641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accent2"/>
                </a:solidFill>
              </a:defRPr>
            </a:lvl1pPr>
            <a:lvl2pPr>
              <a:defRPr sz="3400">
                <a:solidFill>
                  <a:schemeClr val="accent2"/>
                </a:solidFill>
              </a:defRPr>
            </a:lvl2pPr>
            <a:lvl3pPr marL="1458000">
              <a:defRPr sz="3400">
                <a:solidFill>
                  <a:schemeClr val="accent2"/>
                </a:solidFill>
              </a:defRPr>
            </a:lvl3pPr>
          </a:lstStyle>
          <a:p>
            <a:pPr marL="0" indent="0">
              <a:buNone/>
            </a:pPr>
            <a:r>
              <a:rPr lang="en-US" dirty="0" smtClean="0"/>
              <a:t>Text 24pt</a:t>
            </a:r>
            <a:endParaRPr lang="en-US" sz="3400" dirty="0" smtClean="0">
              <a:solidFill>
                <a:schemeClr val="accent2"/>
              </a:solidFill>
            </a:endParaRPr>
          </a:p>
        </p:txBody>
      </p:sp>
    </p:spTree>
    <p:extLst>
      <p:ext uri="{BB962C8B-B14F-4D97-AF65-F5344CB8AC3E}">
        <p14:creationId xmlns="" xmlns:p14="http://schemas.microsoft.com/office/powerpoint/2010/main" val="188856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191409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egvap.dmi.d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pecny.cz/COST/RT-TROPO"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publications.lib.chalmers.se/records/fulltext/157389.pdf"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Jonathan.jones@metoffice.gov.uk" TargetMode="Externa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nn-geophys.net/special_issue400_89.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51" name="Text Box 7"/>
          <p:cNvSpPr txBox="1">
            <a:spLocks noChangeArrowheads="1"/>
          </p:cNvSpPr>
          <p:nvPr/>
        </p:nvSpPr>
        <p:spPr bwMode="auto">
          <a:xfrm>
            <a:off x="344488" y="1536700"/>
            <a:ext cx="9145587"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957263">
              <a:defRPr>
                <a:solidFill>
                  <a:schemeClr val="tx1"/>
                </a:solidFill>
                <a:latin typeface="Arial" charset="0"/>
              </a:defRPr>
            </a:lvl1pPr>
            <a:lvl2pPr algn="l" defTabSz="957263">
              <a:defRPr>
                <a:solidFill>
                  <a:schemeClr val="tx1"/>
                </a:solidFill>
                <a:latin typeface="Arial" charset="0"/>
              </a:defRPr>
            </a:lvl2pPr>
            <a:lvl3pPr algn="l" defTabSz="957263">
              <a:defRPr>
                <a:solidFill>
                  <a:schemeClr val="tx1"/>
                </a:solidFill>
                <a:latin typeface="Arial" charset="0"/>
              </a:defRPr>
            </a:lvl3pPr>
            <a:lvl4pPr algn="l" defTabSz="957263">
              <a:defRPr>
                <a:solidFill>
                  <a:schemeClr val="tx1"/>
                </a:solidFill>
                <a:latin typeface="Arial" charset="0"/>
              </a:defRPr>
            </a:lvl4pPr>
            <a:lvl5pPr algn="l" defTabSz="957263">
              <a:defRPr>
                <a:solidFill>
                  <a:schemeClr val="tx1"/>
                </a:solidFill>
                <a:latin typeface="Arial" charset="0"/>
              </a:defRPr>
            </a:lvl5pPr>
            <a:lvl6pPr defTabSz="957263" fontAlgn="base">
              <a:spcBef>
                <a:spcPct val="0"/>
              </a:spcBef>
              <a:spcAft>
                <a:spcPct val="0"/>
              </a:spcAft>
              <a:defRPr>
                <a:solidFill>
                  <a:schemeClr val="tx1"/>
                </a:solidFill>
                <a:latin typeface="Arial" charset="0"/>
              </a:defRPr>
            </a:lvl6pPr>
            <a:lvl7pPr defTabSz="957263" fontAlgn="base">
              <a:spcBef>
                <a:spcPct val="0"/>
              </a:spcBef>
              <a:spcAft>
                <a:spcPct val="0"/>
              </a:spcAft>
              <a:defRPr>
                <a:solidFill>
                  <a:schemeClr val="tx1"/>
                </a:solidFill>
                <a:latin typeface="Arial" charset="0"/>
              </a:defRPr>
            </a:lvl7pPr>
            <a:lvl8pPr defTabSz="957263" fontAlgn="base">
              <a:spcBef>
                <a:spcPct val="0"/>
              </a:spcBef>
              <a:spcAft>
                <a:spcPct val="0"/>
              </a:spcAft>
              <a:defRPr>
                <a:solidFill>
                  <a:schemeClr val="tx1"/>
                </a:solidFill>
                <a:latin typeface="Arial" charset="0"/>
              </a:defRPr>
            </a:lvl8pPr>
            <a:lvl9pPr defTabSz="957263" fontAlgn="base">
              <a:spcBef>
                <a:spcPct val="0"/>
              </a:spcBef>
              <a:spcAft>
                <a:spcPct val="0"/>
              </a:spcAft>
              <a:defRPr>
                <a:solidFill>
                  <a:schemeClr val="tx1"/>
                </a:solidFill>
                <a:latin typeface="Arial" charset="0"/>
              </a:defRPr>
            </a:lvl9pPr>
          </a:lstStyle>
          <a:p>
            <a:pPr algn="r"/>
            <a:endParaRPr lang="en-US" sz="2400" b="0" dirty="0">
              <a:solidFill>
                <a:srgbClr val="1F5C9F"/>
              </a:solidFill>
              <a:effectLst/>
              <a:cs typeface="Times New Roman" pitchFamily="18" charset="0"/>
            </a:endParaRPr>
          </a:p>
          <a:p>
            <a:pPr algn="r"/>
            <a:endParaRPr lang="en-US" sz="2400" b="0" dirty="0">
              <a:solidFill>
                <a:srgbClr val="1F5C9F"/>
              </a:solidFill>
              <a:effectLst/>
              <a:cs typeface="Times New Roman" pitchFamily="18" charset="0"/>
            </a:endParaRPr>
          </a:p>
        </p:txBody>
      </p:sp>
      <p:sp>
        <p:nvSpPr>
          <p:cNvPr id="2" name="Text Placeholder 1"/>
          <p:cNvSpPr>
            <a:spLocks noGrp="1"/>
          </p:cNvSpPr>
          <p:nvPr>
            <p:ph type="body" sz="quarter" idx="10"/>
          </p:nvPr>
        </p:nvSpPr>
        <p:spPr>
          <a:xfrm>
            <a:off x="2504728" y="2492896"/>
            <a:ext cx="7401272" cy="2232248"/>
          </a:xfrm>
        </p:spPr>
        <p:txBody>
          <a:bodyPr/>
          <a:lstStyle/>
          <a:p>
            <a:pPr>
              <a:lnSpc>
                <a:spcPts val="3400"/>
              </a:lnSpc>
            </a:pPr>
            <a:r>
              <a:rPr lang="en-US" sz="3400" dirty="0" smtClean="0">
                <a:solidFill>
                  <a:schemeClr val="tx2"/>
                </a:solidFill>
              </a:rPr>
              <a:t>COST Action ES1206:</a:t>
            </a:r>
          </a:p>
          <a:p>
            <a:pPr>
              <a:lnSpc>
                <a:spcPts val="3400"/>
              </a:lnSpc>
            </a:pPr>
            <a:r>
              <a:rPr lang="en-US" sz="3400" dirty="0" smtClean="0">
                <a:solidFill>
                  <a:schemeClr val="tx2"/>
                </a:solidFill>
              </a:rPr>
              <a:t>Advanced GNSS tropospheric products for monitoring severe weather events and climate</a:t>
            </a:r>
            <a:endParaRPr lang="en-US" sz="3400" dirty="0" smtClean="0">
              <a:solidFill>
                <a:srgbClr val="56324C"/>
              </a:solidFill>
            </a:endParaRPr>
          </a:p>
        </p:txBody>
      </p:sp>
      <p:sp>
        <p:nvSpPr>
          <p:cNvPr id="4" name="Text Placeholder 3"/>
          <p:cNvSpPr>
            <a:spLocks noGrp="1"/>
          </p:cNvSpPr>
          <p:nvPr>
            <p:ph type="body" sz="quarter" idx="11"/>
          </p:nvPr>
        </p:nvSpPr>
        <p:spPr>
          <a:xfrm>
            <a:off x="2576736" y="4653136"/>
            <a:ext cx="6215801" cy="1209132"/>
          </a:xfrm>
        </p:spPr>
        <p:txBody>
          <a:bodyPr/>
          <a:lstStyle/>
          <a:p>
            <a:r>
              <a:rPr lang="en-GB" sz="2400" dirty="0" smtClean="0"/>
              <a:t>Jonathan </a:t>
            </a:r>
            <a:r>
              <a:rPr lang="en-GB" sz="2400" dirty="0" smtClean="0"/>
              <a:t>Jones</a:t>
            </a:r>
            <a:endParaRPr lang="en-GB" sz="2400" dirty="0"/>
          </a:p>
          <a:p>
            <a:r>
              <a:rPr lang="en-GB" sz="2000" b="0" dirty="0" smtClean="0"/>
              <a:t>Met Office, UK</a:t>
            </a:r>
            <a:endParaRPr lang="en-GB" sz="2000" b="0" dirty="0"/>
          </a:p>
          <a:p>
            <a:endParaRPr lang="en-GB" sz="2400" dirty="0"/>
          </a:p>
        </p:txBody>
      </p:sp>
      <p:pic>
        <p:nvPicPr>
          <p:cNvPr id="11266" name="Picture 2" descr="http://gnss4swec.knmi.nl/img/gnss4swec_logo.png"/>
          <p:cNvPicPr>
            <a:picLocks noChangeAspect="1" noChangeArrowheads="1"/>
          </p:cNvPicPr>
          <p:nvPr/>
        </p:nvPicPr>
        <p:blipFill>
          <a:blip r:embed="rId3" cstate="print"/>
          <a:srcRect/>
          <a:stretch>
            <a:fillRect/>
          </a:stretch>
        </p:blipFill>
        <p:spPr bwMode="auto">
          <a:xfrm>
            <a:off x="632520" y="2636912"/>
            <a:ext cx="1728192" cy="15835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10</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7651970" cy="849586"/>
          </a:xfrm>
        </p:spPr>
        <p:txBody>
          <a:bodyPr/>
          <a:lstStyle/>
          <a:p>
            <a:r>
              <a:rPr lang="en-GB" dirty="0" smtClean="0">
                <a:effectLst>
                  <a:outerShdw blurRad="38100" dist="38100" dir="2700000" algn="tl">
                    <a:srgbClr val="000000">
                      <a:alpha val="43137"/>
                    </a:srgbClr>
                  </a:outerShdw>
                </a:effectLst>
              </a:rPr>
              <a:t>Action Achievements</a:t>
            </a:r>
            <a:endParaRPr lang="en-GB" dirty="0">
              <a:effectLst>
                <a:outerShdw blurRad="38100" dist="38100" dir="2700000" algn="tl">
                  <a:srgbClr val="000000">
                    <a:alpha val="43137"/>
                  </a:srgbClr>
                </a:outerShdw>
              </a:effectLst>
            </a:endParaRPr>
          </a:p>
        </p:txBody>
      </p:sp>
      <p:sp>
        <p:nvSpPr>
          <p:cNvPr id="4" name="Text Placeholder 3"/>
          <p:cNvSpPr>
            <a:spLocks noGrp="1"/>
          </p:cNvSpPr>
          <p:nvPr>
            <p:ph type="body" sz="quarter" idx="14"/>
          </p:nvPr>
        </p:nvSpPr>
        <p:spPr/>
        <p:txBody>
          <a:bodyPr/>
          <a:lstStyle/>
          <a:p>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Click on the map"/>
          <p:cNvPicPr>
            <a:picLocks noChangeAspect="1" noChangeArrowheads="1"/>
          </p:cNvPicPr>
          <p:nvPr/>
        </p:nvPicPr>
        <p:blipFill>
          <a:blip r:embed="rId3" cstate="print"/>
          <a:srcRect/>
          <a:stretch>
            <a:fillRect/>
          </a:stretch>
        </p:blipFill>
        <p:spPr bwMode="auto">
          <a:xfrm>
            <a:off x="5673080" y="1340768"/>
            <a:ext cx="3116262" cy="4792662"/>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11</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7651970" cy="849586"/>
          </a:xfrm>
        </p:spPr>
        <p:txBody>
          <a:bodyPr/>
          <a:lstStyle/>
          <a:p>
            <a:r>
              <a:rPr lang="en-GB" dirty="0" smtClean="0">
                <a:effectLst>
                  <a:outerShdw blurRad="38100" dist="38100" dir="2700000" algn="tl">
                    <a:srgbClr val="000000">
                      <a:alpha val="43137"/>
                    </a:srgbClr>
                  </a:outerShdw>
                </a:effectLst>
              </a:rPr>
              <a:t>Network </a:t>
            </a:r>
            <a:r>
              <a:rPr lang="en-GB" dirty="0" smtClean="0">
                <a:effectLst>
                  <a:outerShdw blurRad="38100" dist="38100" dir="2700000" algn="tl">
                    <a:srgbClr val="000000">
                      <a:alpha val="43137"/>
                    </a:srgbClr>
                  </a:outerShdw>
                </a:effectLst>
              </a:rPr>
              <a:t>Coverage</a:t>
            </a:r>
            <a:endParaRPr lang="en-GB" dirty="0">
              <a:effectLst>
                <a:outerShdw blurRad="38100" dist="38100" dir="2700000" algn="tl">
                  <a:srgbClr val="000000">
                    <a:alpha val="43137"/>
                  </a:srgbClr>
                </a:outerShdw>
              </a:effectLst>
            </a:endParaRPr>
          </a:p>
        </p:txBody>
      </p:sp>
      <p:sp>
        <p:nvSpPr>
          <p:cNvPr id="6" name="Text Box 3"/>
          <p:cNvSpPr txBox="1">
            <a:spLocks noChangeArrowheads="1"/>
          </p:cNvSpPr>
          <p:nvPr/>
        </p:nvSpPr>
        <p:spPr bwMode="auto">
          <a:xfrm>
            <a:off x="560512" y="1484784"/>
            <a:ext cx="4536504" cy="505675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85332" tIns="42666" rIns="85332" bIns="42666">
            <a:spAutoFit/>
          </a:bodyPr>
          <a:lstStyle>
            <a:lvl1pPr marL="381000" indent="-381000" defTabSz="381000" eaLnBrk="0" hangingPunct="0">
              <a:defRPr sz="2400">
                <a:solidFill>
                  <a:schemeClr val="bg1"/>
                </a:solidFill>
                <a:latin typeface="Times New Roman" charset="0"/>
                <a:ea typeface="Droid Sans Fallback" charset="0"/>
                <a:cs typeface="Droid Sans Fallback" charset="0"/>
              </a:defRPr>
            </a:lvl1pPr>
            <a:lvl2pPr marL="590550" indent="-19050" defTabSz="381000" eaLnBrk="0" hangingPunct="0">
              <a:defRPr sz="2400">
                <a:solidFill>
                  <a:schemeClr val="bg1"/>
                </a:solidFill>
                <a:latin typeface="Times New Roman" charset="0"/>
                <a:ea typeface="Droid Sans Fallback" charset="0"/>
                <a:cs typeface="Droid Sans Fallback" charset="0"/>
              </a:defRPr>
            </a:lvl2pPr>
            <a:lvl3pPr marL="914400" defTabSz="381000" eaLnBrk="0" hangingPunct="0">
              <a:defRPr sz="2400">
                <a:solidFill>
                  <a:schemeClr val="bg1"/>
                </a:solidFill>
                <a:latin typeface="Times New Roman" charset="0"/>
                <a:ea typeface="Droid Sans Fallback" charset="0"/>
                <a:cs typeface="Droid Sans Fallback" charset="0"/>
              </a:defRPr>
            </a:lvl3pPr>
            <a:lvl4pPr marL="1371600" defTabSz="381000" eaLnBrk="0" hangingPunct="0">
              <a:defRPr sz="2400">
                <a:solidFill>
                  <a:schemeClr val="bg1"/>
                </a:solidFill>
                <a:latin typeface="Times New Roman" charset="0"/>
                <a:ea typeface="Droid Sans Fallback" charset="0"/>
                <a:cs typeface="Droid Sans Fallback" charset="0"/>
              </a:defRPr>
            </a:lvl4pPr>
            <a:lvl5pPr marL="1828800" defTabSz="381000" eaLnBrk="0" hangingPunct="0">
              <a:defRPr sz="2400">
                <a:solidFill>
                  <a:schemeClr val="bg1"/>
                </a:solidFill>
                <a:latin typeface="Times New Roman" charset="0"/>
                <a:ea typeface="Droid Sans Fallback" charset="0"/>
                <a:cs typeface="Droid Sans Fallback" charset="0"/>
              </a:defRPr>
            </a:lvl5pPr>
            <a:lvl6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6pPr>
            <a:lvl7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7pPr>
            <a:lvl8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8pPr>
            <a:lvl9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9pPr>
          </a:lstStyle>
          <a:p>
            <a:pPr marL="0" indent="0" algn="l">
              <a:spcBef>
                <a:spcPts val="600"/>
              </a:spcBef>
            </a:pPr>
            <a:r>
              <a:rPr lang="en-US" sz="160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7 new ACs:</a:t>
            </a:r>
          </a:p>
          <a:p>
            <a:pPr marL="432000" indent="-285750" algn="l">
              <a:spcBef>
                <a:spcPts val="0"/>
              </a:spcBef>
              <a:buFont typeface="Arial" panose="020B0604020202020204"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Hungary: Satellite </a:t>
            </a:r>
            <a:r>
              <a:rPr lang="en-US" sz="1600" b="0" dirty="0">
                <a:solidFill>
                  <a:schemeClr val="tx1">
                    <a:lumMod val="65000"/>
                    <a:lumOff val="35000"/>
                  </a:schemeClr>
                </a:solidFill>
                <a:effectLst/>
                <a:latin typeface="+mn-lt"/>
                <a:ea typeface="Verdana" panose="020B0604030504040204" pitchFamily="34" charset="0"/>
                <a:cs typeface="Verdana" panose="020B0604030504040204" pitchFamily="34" charset="0"/>
              </a:rPr>
              <a:t>Geodetic </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Observatory</a:t>
            </a:r>
          </a:p>
          <a:p>
            <a:pPr marL="432000" indent="-285750" algn="l">
              <a:spcBef>
                <a:spcPts val="0"/>
              </a:spcBef>
              <a:buFont typeface="Arial" panose="020B0604020202020204"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Turkey: </a:t>
            </a:r>
            <a:r>
              <a:rPr lang="en-US" sz="1600" b="0" dirty="0" err="1" smtClean="0">
                <a:solidFill>
                  <a:schemeClr val="tx1">
                    <a:lumMod val="65000"/>
                    <a:lumOff val="35000"/>
                  </a:schemeClr>
                </a:solidFill>
                <a:effectLst/>
                <a:latin typeface="+mn-lt"/>
                <a:ea typeface="Verdana" panose="020B0604030504040204" pitchFamily="34" charset="0"/>
                <a:cs typeface="Verdana" panose="020B0604030504040204" pitchFamily="34" charset="0"/>
              </a:rPr>
              <a:t>Karadeniz</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Technical University, </a:t>
            </a:r>
          </a:p>
          <a:p>
            <a:pPr marL="432000" indent="-285750" algn="l">
              <a:spcBef>
                <a:spcPts val="0"/>
              </a:spcBef>
              <a:buFont typeface="Arial" panose="020B0604020202020204"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Greece: Aristotle University</a:t>
            </a:r>
          </a:p>
          <a:p>
            <a:pPr marL="432000" indent="-285750" algn="l">
              <a:spcBef>
                <a:spcPts val="0"/>
              </a:spcBef>
              <a:buFont typeface="Arial" panose="020B0604020202020204"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Turkey: </a:t>
            </a:r>
            <a:r>
              <a:rPr lang="en-US" sz="1600" b="0" dirty="0" err="1" smtClean="0">
                <a:solidFill>
                  <a:schemeClr val="tx1">
                    <a:lumMod val="65000"/>
                    <a:lumOff val="35000"/>
                  </a:schemeClr>
                </a:solidFill>
                <a:effectLst/>
                <a:latin typeface="+mn-lt"/>
                <a:ea typeface="Verdana" panose="020B0604030504040204" pitchFamily="34" charset="0"/>
                <a:cs typeface="Verdana" panose="020B0604030504040204" pitchFamily="34" charset="0"/>
              </a:rPr>
              <a:t>Bulent</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a:t>
            </a:r>
            <a:r>
              <a:rPr lang="en-US" sz="1600" b="0" dirty="0" err="1" smtClean="0">
                <a:solidFill>
                  <a:schemeClr val="tx1">
                    <a:lumMod val="65000"/>
                    <a:lumOff val="35000"/>
                  </a:schemeClr>
                </a:solidFill>
                <a:effectLst/>
                <a:latin typeface="+mn-lt"/>
                <a:ea typeface="Verdana" panose="020B0604030504040204" pitchFamily="34" charset="0"/>
                <a:cs typeface="Verdana" panose="020B0604030504040204" pitchFamily="34" charset="0"/>
              </a:rPr>
              <a:t>Ecevit</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University</a:t>
            </a:r>
            <a:endParaRPr lang="cs-CZ"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endParaRPr>
          </a:p>
          <a:p>
            <a:pPr marL="432000" indent="-285750" algn="l">
              <a:spcBef>
                <a:spcPts val="0"/>
              </a:spcBef>
              <a:buFont typeface="Arial" panose="020B0604020202020204" pitchFamily="34" charset="0"/>
              <a:buChar char="•"/>
            </a:pPr>
            <a:r>
              <a:rPr lang="cs-CZ"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Icelandic</a:t>
            </a:r>
            <a:r>
              <a:rPr lang="en-GB"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a:t>
            </a:r>
            <a:r>
              <a:rPr lang="cs-CZ"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Meteorological Office</a:t>
            </a:r>
            <a:endParaRPr lang="en-US" sz="1600" b="0" dirty="0">
              <a:solidFill>
                <a:schemeClr val="tx1">
                  <a:lumMod val="65000"/>
                  <a:lumOff val="35000"/>
                </a:schemeClr>
              </a:solidFill>
              <a:effectLst/>
              <a:latin typeface="+mn-lt"/>
              <a:ea typeface="Verdana" panose="020B0604030504040204" pitchFamily="34" charset="0"/>
              <a:cs typeface="Verdana" panose="020B0604030504040204" pitchFamily="34" charset="0"/>
            </a:endParaRPr>
          </a:p>
          <a:p>
            <a:pPr marL="432000" indent="-285750" algn="l">
              <a:spcBef>
                <a:spcPts val="0"/>
              </a:spcBef>
              <a:buFont typeface="Arial" panose="020B0604020202020204"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Poland: MUT</a:t>
            </a:r>
          </a:p>
          <a:p>
            <a:pPr marL="432000" indent="-285750" algn="l">
              <a:spcBef>
                <a:spcPts val="0"/>
              </a:spcBef>
              <a:buFont typeface="Arial" panose="020B0604020202020204"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Bulgaria: Sophia University</a:t>
            </a:r>
          </a:p>
          <a:p>
            <a:pPr marL="0" indent="0" algn="l">
              <a:spcBef>
                <a:spcPts val="600"/>
              </a:spcBef>
            </a:pPr>
            <a:r>
              <a:rPr lang="en-US" sz="160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8 new GNSS networks:</a:t>
            </a:r>
            <a:endParaRPr lang="en-US" sz="1600" dirty="0">
              <a:solidFill>
                <a:schemeClr val="tx1">
                  <a:lumMod val="65000"/>
                  <a:lumOff val="35000"/>
                </a:schemeClr>
              </a:solidFill>
              <a:effectLst/>
              <a:latin typeface="+mn-lt"/>
              <a:ea typeface="Verdana" panose="020B0604030504040204" pitchFamily="34" charset="0"/>
              <a:cs typeface="Verdana" panose="020B0604030504040204" pitchFamily="34" charset="0"/>
            </a:endParaRPr>
          </a:p>
          <a:p>
            <a:pPr marL="144000" indent="0" algn="l">
              <a:spcBef>
                <a:spcPts val="600"/>
              </a:spcBef>
              <a:buFont typeface="Arial"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Italy,</a:t>
            </a:r>
            <a:r>
              <a:rPr lang="cs-CZ"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Hungary, </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Greece, Lithuania,</a:t>
            </a:r>
            <a:r>
              <a:rPr lang="cs-CZ"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Latvia,</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Slovakia, Turkey</a:t>
            </a:r>
            <a:r>
              <a:rPr lang="cs-CZ"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Iceland</a:t>
            </a:r>
            <a:r>
              <a:rPr lang="en-GB"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a:t>
            </a:r>
            <a:endPar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endParaRPr>
          </a:p>
          <a:p>
            <a:pPr marL="144000" indent="0" algn="l">
              <a:spcBef>
                <a:spcPts val="600"/>
              </a:spcBef>
              <a:buFont typeface="Arial"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 others expected: Turkey</a:t>
            </a:r>
            <a:r>
              <a:rPr lang="cs-CZ"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Austria,</a:t>
            </a:r>
            <a:r>
              <a:rPr lang="cs-CZ"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Denmark</a:t>
            </a:r>
            <a:endPar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endParaRPr>
          </a:p>
          <a:p>
            <a:pPr marL="144000" indent="0" algn="l">
              <a:spcBef>
                <a:spcPts val="600"/>
              </a:spcBef>
              <a:buFont typeface="Arial"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 others </a:t>
            </a:r>
            <a:r>
              <a:rPr lang="en-US" sz="1600" b="0" dirty="0" err="1" smtClean="0">
                <a:solidFill>
                  <a:schemeClr val="tx1">
                    <a:lumMod val="65000"/>
                    <a:lumOff val="35000"/>
                  </a:schemeClr>
                </a:solidFill>
                <a:effectLst/>
                <a:latin typeface="+mn-lt"/>
                <a:ea typeface="Verdana" panose="020B0604030504040204" pitchFamily="34" charset="0"/>
                <a:cs typeface="Verdana" panose="020B0604030504040204" pitchFamily="34" charset="0"/>
              </a:rPr>
              <a:t>revitali</a:t>
            </a:r>
            <a:r>
              <a:rPr lang="cs-CZ"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sed</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Norway, Sweden, Finland, Poland</a:t>
            </a:r>
          </a:p>
          <a:p>
            <a:pPr marL="144000" indent="0" algn="l">
              <a:spcBef>
                <a:spcPts val="600"/>
              </a:spcBef>
              <a:buFont typeface="Arial" pitchFamily="34" charset="0"/>
              <a:buChar char="•"/>
            </a:pPr>
            <a:endParaRPr lang="en-US" sz="8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endParaRPr>
          </a:p>
          <a:p>
            <a:pPr marL="144000" indent="0" algn="l">
              <a:spcBef>
                <a:spcPts val="600"/>
              </a:spcBef>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All new data made available to E-GVAP (</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hlinkClick r:id="rId4"/>
              </a:rPr>
              <a:t>http://egvap.dmi.dk/</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 </a:t>
            </a:r>
            <a:endParaRPr lang="cs-CZ"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endParaRPr>
          </a:p>
          <a:p>
            <a:pPr marL="144000" indent="0" algn="l">
              <a:spcBef>
                <a:spcPts val="600"/>
              </a:spcBef>
            </a:pPr>
            <a:endParaRPr lang="en-US" sz="1600" dirty="0" smtClean="0">
              <a:solidFill>
                <a:schemeClr val="tx1">
                  <a:lumMod val="65000"/>
                  <a:lumOff val="35000"/>
                </a:schemeClr>
              </a:solidFill>
              <a:latin typeface="+mj-lt"/>
              <a:ea typeface="Verdana" panose="020B0604030504040204" pitchFamily="34" charset="0"/>
              <a:cs typeface="Verdana" panose="020B0604030504040204" pitchFamily="34" charset="0"/>
            </a:endParaRPr>
          </a:p>
        </p:txBody>
      </p:sp>
      <p:pic>
        <p:nvPicPr>
          <p:cNvPr id="15" name="Picture 2" descr="Click on the map"/>
          <p:cNvPicPr>
            <a:picLocks noChangeAspect="1" noChangeArrowheads="1"/>
          </p:cNvPicPr>
          <p:nvPr/>
        </p:nvPicPr>
        <p:blipFill>
          <a:blip r:embed="rId5" cstate="print"/>
          <a:srcRect/>
          <a:stretch>
            <a:fillRect/>
          </a:stretch>
        </p:blipFill>
        <p:spPr bwMode="auto">
          <a:xfrm>
            <a:off x="5601072" y="1268760"/>
            <a:ext cx="5349875" cy="4894263"/>
          </a:xfrm>
          <a:prstGeom prst="rect">
            <a:avLst/>
          </a:prstGeom>
          <a:noFill/>
          <a:ln w="9525">
            <a:noFill/>
            <a:miter lim="800000"/>
            <a:headEnd/>
            <a:tailEnd/>
          </a:ln>
        </p:spPr>
      </p:pic>
      <p:sp>
        <p:nvSpPr>
          <p:cNvPr id="17" name="Rectangle 16"/>
          <p:cNvSpPr/>
          <p:nvPr/>
        </p:nvSpPr>
        <p:spPr>
          <a:xfrm>
            <a:off x="252000" y="828000"/>
            <a:ext cx="8352928" cy="584775"/>
          </a:xfrm>
          <a:prstGeom prst="rect">
            <a:avLst/>
          </a:prstGeom>
        </p:spPr>
        <p:txBody>
          <a:bodyPr wrap="square">
            <a:spAutoFit/>
          </a:bodyPr>
          <a:lstStyle/>
          <a:p>
            <a:pPr marL="0" lvl="1" indent="0" algn="just">
              <a:spcBef>
                <a:spcPts val="600"/>
              </a:spcBef>
              <a:defRPr/>
            </a:pPr>
            <a:r>
              <a:rPr lang="en-US" sz="1600" i="1"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Goal: Support transfer of knowledge, data exchange for improving coverage of tropospheric products in Europe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12</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8286000" cy="849586"/>
          </a:xfrm>
        </p:spPr>
        <p:txBody>
          <a:bodyPr/>
          <a:lstStyle/>
          <a:p>
            <a:r>
              <a:rPr lang="en-GB" dirty="0" smtClean="0">
                <a:effectLst>
                  <a:outerShdw blurRad="38100" dist="38100" dir="2700000" algn="tl">
                    <a:srgbClr val="000000">
                      <a:alpha val="43137"/>
                    </a:srgbClr>
                  </a:outerShdw>
                </a:effectLst>
              </a:rPr>
              <a:t>Benchmark Campaign</a:t>
            </a:r>
            <a:endParaRPr lang="en-GB" dirty="0">
              <a:effectLst>
                <a:outerShdw blurRad="38100" dist="38100" dir="2700000" algn="tl">
                  <a:srgbClr val="000000">
                    <a:alpha val="43137"/>
                  </a:srgbClr>
                </a:outerShdw>
              </a:effectLst>
            </a:endParaRPr>
          </a:p>
        </p:txBody>
      </p:sp>
      <p:sp>
        <p:nvSpPr>
          <p:cNvPr id="13" name="Text Box 3"/>
          <p:cNvSpPr txBox="1">
            <a:spLocks noChangeArrowheads="1"/>
          </p:cNvSpPr>
          <p:nvPr/>
        </p:nvSpPr>
        <p:spPr bwMode="auto">
          <a:xfrm>
            <a:off x="200472" y="1628800"/>
            <a:ext cx="5745088" cy="433348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9525">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85332" tIns="42666" rIns="85332" bIns="42666">
            <a:spAutoFit/>
          </a:bodyPr>
          <a:lstStyle>
            <a:lvl1pPr marL="381000" indent="-381000" defTabSz="381000" eaLnBrk="0" hangingPunct="0">
              <a:defRPr sz="2400">
                <a:solidFill>
                  <a:schemeClr val="bg1"/>
                </a:solidFill>
                <a:latin typeface="Times New Roman" charset="0"/>
                <a:ea typeface="Droid Sans Fallback" charset="0"/>
                <a:cs typeface="Droid Sans Fallback" charset="0"/>
              </a:defRPr>
            </a:lvl1pPr>
            <a:lvl2pPr marL="590550" indent="-19050" defTabSz="381000" eaLnBrk="0" hangingPunct="0">
              <a:defRPr sz="2400">
                <a:solidFill>
                  <a:schemeClr val="bg1"/>
                </a:solidFill>
                <a:latin typeface="Times New Roman" charset="0"/>
                <a:ea typeface="Droid Sans Fallback" charset="0"/>
                <a:cs typeface="Droid Sans Fallback" charset="0"/>
              </a:defRPr>
            </a:lvl2pPr>
            <a:lvl3pPr marL="914400" defTabSz="381000" eaLnBrk="0" hangingPunct="0">
              <a:defRPr sz="2400">
                <a:solidFill>
                  <a:schemeClr val="bg1"/>
                </a:solidFill>
                <a:latin typeface="Times New Roman" charset="0"/>
                <a:ea typeface="Droid Sans Fallback" charset="0"/>
                <a:cs typeface="Droid Sans Fallback" charset="0"/>
              </a:defRPr>
            </a:lvl3pPr>
            <a:lvl4pPr marL="1371600" defTabSz="381000" eaLnBrk="0" hangingPunct="0">
              <a:defRPr sz="2400">
                <a:solidFill>
                  <a:schemeClr val="bg1"/>
                </a:solidFill>
                <a:latin typeface="Times New Roman" charset="0"/>
                <a:ea typeface="Droid Sans Fallback" charset="0"/>
                <a:cs typeface="Droid Sans Fallback" charset="0"/>
              </a:defRPr>
            </a:lvl4pPr>
            <a:lvl5pPr marL="1828800" defTabSz="381000" eaLnBrk="0" hangingPunct="0">
              <a:defRPr sz="2400">
                <a:solidFill>
                  <a:schemeClr val="bg1"/>
                </a:solidFill>
                <a:latin typeface="Times New Roman" charset="0"/>
                <a:ea typeface="Droid Sans Fallback" charset="0"/>
                <a:cs typeface="Droid Sans Fallback" charset="0"/>
              </a:defRPr>
            </a:lvl5pPr>
            <a:lvl6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6pPr>
            <a:lvl7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7pPr>
            <a:lvl8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8pPr>
            <a:lvl9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9pPr>
          </a:lstStyle>
          <a:p>
            <a:pPr marL="0" lvl="1" indent="-828000" algn="l">
              <a:spcBef>
                <a:spcPts val="600"/>
              </a:spcBef>
            </a:pPr>
            <a:r>
              <a:rPr lang="en-US" sz="1600" b="1"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Benchmark design &amp; data collection</a:t>
            </a:r>
          </a:p>
          <a:p>
            <a:pPr marL="533400" lvl="2" indent="-285750" algn="l">
              <a:spcBef>
                <a:spcPts val="600"/>
              </a:spcBef>
              <a:buFont typeface="Arial" pitchFamily="34" charset="0"/>
              <a:buChar char="•"/>
            </a:pPr>
            <a:r>
              <a:rPr lang="en-GB"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May-June 2013 floods of Danube/ </a:t>
            </a:r>
            <a:r>
              <a:rPr lang="en-GB" sz="1600" b="0" dirty="0" err="1"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Moldau</a:t>
            </a:r>
            <a:r>
              <a:rPr lang="en-GB"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/Elbe</a:t>
            </a:r>
          </a:p>
          <a:p>
            <a:pPr marL="533400" lvl="2" indent="-285750" algn="l">
              <a:spcBef>
                <a:spcPts val="600"/>
              </a:spcBef>
              <a:buFont typeface="Arial" pitchFamily="34" charset="0"/>
              <a:buChar char="•"/>
            </a:pPr>
            <a:r>
              <a:rPr lang="en-GB"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GNSS: ~500 stations</a:t>
            </a:r>
          </a:p>
          <a:p>
            <a:pPr marL="533400" lvl="2" indent="-285750" algn="l">
              <a:spcBef>
                <a:spcPts val="600"/>
              </a:spcBef>
              <a:buFont typeface="Arial" pitchFamily="34" charset="0"/>
              <a:buChar char="•"/>
            </a:pPr>
            <a:r>
              <a:rPr lang="en-GB"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SYNOP: ~200 stations</a:t>
            </a:r>
          </a:p>
          <a:p>
            <a:pPr marL="533400" lvl="2" indent="-285750" algn="l">
              <a:spcBef>
                <a:spcPts val="600"/>
              </a:spcBef>
              <a:buFont typeface="Arial" pitchFamily="34" charset="0"/>
              <a:buChar char="•"/>
            </a:pPr>
            <a:r>
              <a:rPr lang="en-GB"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NWM: regional (</a:t>
            </a:r>
            <a:r>
              <a:rPr lang="en-GB" sz="1600" b="0" dirty="0" err="1"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Aladin</a:t>
            </a:r>
            <a:r>
              <a:rPr lang="en-GB"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-CZ), global (ERA-Interim, NCEP GFS)</a:t>
            </a:r>
          </a:p>
          <a:p>
            <a:pPr marL="533400" lvl="2" indent="-285750" algn="l">
              <a:spcBef>
                <a:spcPts val="600"/>
              </a:spcBef>
              <a:buFont typeface="Arial"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RAOBS: 2 high-resolution</a:t>
            </a:r>
          </a:p>
          <a:p>
            <a:pPr marL="533400" lvl="2" indent="-285750" algn="l">
              <a:spcBef>
                <a:spcPts val="600"/>
              </a:spcBef>
              <a:buFont typeface="Arial" pitchFamily="34" charset="0"/>
              <a:buChar char="•"/>
            </a:pPr>
            <a:r>
              <a:rPr lang="en-GB"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WVR: </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Potsdam, </a:t>
            </a:r>
            <a:r>
              <a:rPr lang="en-US" sz="1600" b="0" dirty="0" err="1"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Lindenberg</a:t>
            </a:r>
            <a:endPar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endParaRPr>
          </a:p>
          <a:p>
            <a:pPr marL="533400" lvl="2" indent="-285750" algn="l">
              <a:spcBef>
                <a:spcPts val="600"/>
              </a:spcBef>
              <a:buFont typeface="Arial"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RADAR images: </a:t>
            </a:r>
            <a:r>
              <a:rPr lang="en-US" sz="1600" b="0" dirty="0" err="1"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Brdy</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 </a:t>
            </a:r>
            <a:r>
              <a:rPr lang="en-US" sz="1600" b="0" dirty="0" err="1"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Skalka</a:t>
            </a:r>
            <a:endPar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endParaRPr>
          </a:p>
          <a:p>
            <a:pPr marL="0" lvl="1" indent="-285750" algn="l">
              <a:spcBef>
                <a:spcPts val="600"/>
              </a:spcBef>
            </a:pPr>
            <a:endParaRPr lang="en-US" sz="1600" b="1" dirty="0" smtClean="0">
              <a:solidFill>
                <a:schemeClr val="tx1">
                  <a:lumMod val="65000"/>
                  <a:lumOff val="35000"/>
                </a:schemeClr>
              </a:solidFill>
              <a:effectLst/>
              <a:latin typeface="+mn-lt"/>
              <a:ea typeface="Verdana" panose="020B0604030504040204" pitchFamily="34" charset="0"/>
              <a:cs typeface="Verdana" panose="020B0604030504040204" pitchFamily="34" charset="0"/>
            </a:endParaRPr>
          </a:p>
          <a:p>
            <a:pPr marL="0" lvl="1" indent="-285750" algn="l">
              <a:spcBef>
                <a:spcPts val="600"/>
              </a:spcBef>
            </a:pPr>
            <a:r>
              <a:rPr lang="en-US" sz="1600" b="1"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Reference products</a:t>
            </a:r>
          </a:p>
          <a:p>
            <a:pPr marL="209550" lvl="1" indent="-285750" algn="l">
              <a:spcBef>
                <a:spcPts val="600"/>
              </a:spcBef>
              <a:buFont typeface="Arial"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GNSS: Bernese (GOP), EPOS (GFZ)</a:t>
            </a:r>
          </a:p>
          <a:p>
            <a:pPr marL="209550" lvl="1" indent="-285750" algn="l">
              <a:spcBef>
                <a:spcPts val="600"/>
              </a:spcBef>
              <a:buFont typeface="Arial" pitchFamily="34" charset="0"/>
              <a:buChar char="•"/>
            </a:pP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NWM: G-Nut/</a:t>
            </a:r>
            <a:r>
              <a:rPr lang="en-US" sz="1600" b="0" dirty="0" err="1"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Shu</a:t>
            </a:r>
            <a:r>
              <a:rPr lang="en-US" sz="16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sym typeface="Wingdings" pitchFamily="2" charset="2"/>
              </a:rPr>
              <a:t> (GOP), DNS (GFZ)</a:t>
            </a:r>
          </a:p>
          <a:p>
            <a:pPr marL="209550" lvl="1" indent="-285750" algn="l">
              <a:spcBef>
                <a:spcPts val="600"/>
              </a:spcBef>
            </a:pPr>
            <a:endParaRPr lang="en-US" sz="800" b="1" dirty="0" smtClean="0">
              <a:solidFill>
                <a:srgbClr val="0070C0"/>
              </a:solidFill>
              <a:latin typeface="+mn-lt"/>
              <a:ea typeface="Verdana" panose="020B0604030504040204" pitchFamily="34" charset="0"/>
              <a:cs typeface="Verdana" panose="020B0604030504040204" pitchFamily="34" charset="0"/>
            </a:endParaRPr>
          </a:p>
        </p:txBody>
      </p:sp>
      <p:pic>
        <p:nvPicPr>
          <p:cNvPr id="14" name="Picture 3"/>
          <p:cNvPicPr>
            <a:picLocks noChangeAspect="1" noChangeArrowheads="1"/>
          </p:cNvPicPr>
          <p:nvPr/>
        </p:nvPicPr>
        <p:blipFill>
          <a:blip r:embed="rId3" cstate="print"/>
          <a:stretch>
            <a:fillRect/>
          </a:stretch>
        </p:blipFill>
        <p:spPr bwMode="auto">
          <a:xfrm>
            <a:off x="5817096" y="1556792"/>
            <a:ext cx="3794109" cy="3439488"/>
          </a:xfrm>
          <a:prstGeom prst="rect">
            <a:avLst/>
          </a:prstGeom>
          <a:noFill/>
          <a:ln w="9525">
            <a:solidFill>
              <a:schemeClr val="tx1"/>
            </a:solidFill>
            <a:miter lim="800000"/>
            <a:headEnd/>
            <a:tailEnd/>
          </a:ln>
        </p:spPr>
      </p:pic>
      <p:pic>
        <p:nvPicPr>
          <p:cNvPr id="15" name="Picture 3"/>
          <p:cNvPicPr>
            <a:picLocks noChangeAspect="1" noChangeArrowheads="1"/>
          </p:cNvPicPr>
          <p:nvPr/>
        </p:nvPicPr>
        <p:blipFill>
          <a:blip r:embed="rId4" cstate="print"/>
          <a:stretch>
            <a:fillRect/>
          </a:stretch>
        </p:blipFill>
        <p:spPr bwMode="auto">
          <a:xfrm>
            <a:off x="5025008" y="4149080"/>
            <a:ext cx="3146447" cy="2442846"/>
          </a:xfrm>
          <a:prstGeom prst="rect">
            <a:avLst/>
          </a:prstGeom>
          <a:noFill/>
          <a:ln w="9525">
            <a:solidFill>
              <a:schemeClr val="tx1"/>
            </a:solidFill>
            <a:miter lim="800000"/>
            <a:headEnd/>
            <a:tailEnd/>
          </a:ln>
        </p:spPr>
      </p:pic>
      <p:sp>
        <p:nvSpPr>
          <p:cNvPr id="7" name="Rectangle 6"/>
          <p:cNvSpPr/>
          <p:nvPr/>
        </p:nvSpPr>
        <p:spPr>
          <a:xfrm>
            <a:off x="252000" y="828000"/>
            <a:ext cx="9289032" cy="584775"/>
          </a:xfrm>
          <a:prstGeom prst="rect">
            <a:avLst/>
          </a:prstGeom>
        </p:spPr>
        <p:txBody>
          <a:bodyPr wrap="square">
            <a:spAutoFit/>
          </a:bodyPr>
          <a:lstStyle/>
          <a:p>
            <a:pPr marL="0" lvl="1" algn="l" eaLnBrk="0" hangingPunct="0">
              <a:spcBef>
                <a:spcPct val="30000"/>
              </a:spcBef>
              <a:defRPr/>
            </a:pPr>
            <a:r>
              <a:rPr lang="en-US" sz="1600" i="1" dirty="0" smtClean="0">
                <a:solidFill>
                  <a:schemeClr val="tx1">
                    <a:lumMod val="65000"/>
                    <a:lumOff val="35000"/>
                  </a:schemeClr>
                </a:solidFill>
                <a:effectLst/>
                <a:ea typeface="Verdana" panose="020B0604030504040204" pitchFamily="34" charset="0"/>
                <a:cs typeface="Verdana" panose="020B0604030504040204" pitchFamily="34" charset="0"/>
              </a:rPr>
              <a:t>Goal: Design a common dataset for advanced GNSS tropospheric products, then evaluate the data to try and find the true value of water vapour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13</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8286000" cy="849586"/>
          </a:xfrm>
        </p:spPr>
        <p:txBody>
          <a:bodyPr/>
          <a:lstStyle/>
          <a:p>
            <a:r>
              <a:rPr lang="en-GB" dirty="0" smtClean="0">
                <a:effectLst>
                  <a:outerShdw blurRad="38100" dist="38100" dir="2700000" algn="tl">
                    <a:srgbClr val="000000">
                      <a:alpha val="43137"/>
                    </a:srgbClr>
                  </a:outerShdw>
                </a:effectLst>
              </a:rPr>
              <a:t>Tropospheric Gradients</a:t>
            </a:r>
            <a:endParaRPr lang="en-GB" dirty="0">
              <a:effectLst>
                <a:outerShdw blurRad="38100" dist="38100" dir="2700000" algn="tl">
                  <a:srgbClr val="000000">
                    <a:alpha val="43137"/>
                  </a:srgbClr>
                </a:outerShdw>
              </a:effectLst>
            </a:endParaRPr>
          </a:p>
        </p:txBody>
      </p:sp>
      <p:pic>
        <p:nvPicPr>
          <p:cNvPr id="6" name="Picture 4" descr="grad_GFS_2013053118"/>
          <p:cNvPicPr>
            <a:picLocks noChangeAspect="1" noChangeArrowheads="1"/>
          </p:cNvPicPr>
          <p:nvPr/>
        </p:nvPicPr>
        <p:blipFill>
          <a:blip r:embed="rId3" cstate="print"/>
          <a:stretch>
            <a:fillRect/>
          </a:stretch>
        </p:blipFill>
        <p:spPr bwMode="auto">
          <a:xfrm>
            <a:off x="6321152" y="1340768"/>
            <a:ext cx="3144708" cy="32400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8" name="Picture 5" descr="grad_ERA_2013053118"/>
          <p:cNvPicPr>
            <a:picLocks noChangeAspect="1" noChangeArrowheads="1"/>
          </p:cNvPicPr>
          <p:nvPr/>
        </p:nvPicPr>
        <p:blipFill>
          <a:blip r:embed="rId4" cstate="print"/>
          <a:stretch>
            <a:fillRect/>
          </a:stretch>
        </p:blipFill>
        <p:spPr bwMode="auto">
          <a:xfrm>
            <a:off x="3368824" y="1340768"/>
            <a:ext cx="3144706" cy="32400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9" name="Rechteck 1"/>
          <p:cNvSpPr/>
          <p:nvPr/>
        </p:nvSpPr>
        <p:spPr>
          <a:xfrm>
            <a:off x="344488" y="4941168"/>
            <a:ext cx="9217024" cy="1508105"/>
          </a:xfrm>
          <a:prstGeom prst="rect">
            <a:avLst/>
          </a:prstGeom>
        </p:spPr>
        <p:txBody>
          <a:bodyPr wrap="square">
            <a:spAutoFit/>
          </a:bodyPr>
          <a:lstStyle/>
          <a:p>
            <a:pPr marL="216000" indent="-342900" algn="l">
              <a:spcBef>
                <a:spcPts val="600"/>
              </a:spcBef>
              <a:buFont typeface="Arial" panose="020B0604020202020204" pitchFamily="34" charset="0"/>
              <a:buChar char="•"/>
            </a:pPr>
            <a:r>
              <a:rPr lang="en-US" sz="1500" b="0" dirty="0" smtClean="0">
                <a:solidFill>
                  <a:schemeClr val="tx1">
                    <a:lumMod val="65000"/>
                    <a:lumOff val="35000"/>
                  </a:schemeClr>
                </a:solidFill>
                <a:effectLst/>
                <a:ea typeface="Verdana"/>
              </a:rPr>
              <a:t>Development of NRT/RT high-resolution gradients and slant delays</a:t>
            </a:r>
          </a:p>
          <a:p>
            <a:pPr marL="216000" indent="-342900" algn="l">
              <a:spcBef>
                <a:spcPts val="600"/>
              </a:spcBef>
              <a:buFont typeface="Arial" panose="020B0604020202020204" pitchFamily="34" charset="0"/>
              <a:buChar char="•"/>
            </a:pPr>
            <a:r>
              <a:rPr lang="en-US" sz="1500" b="0" dirty="0" smtClean="0">
                <a:solidFill>
                  <a:schemeClr val="tx1">
                    <a:lumMod val="65000"/>
                    <a:lumOff val="35000"/>
                  </a:schemeClr>
                </a:solidFill>
                <a:effectLst/>
                <a:ea typeface="Verdana"/>
              </a:rPr>
              <a:t>Derivation of 1</a:t>
            </a:r>
            <a:r>
              <a:rPr lang="en-US" sz="1500" b="0" baseline="30000" dirty="0" smtClean="0">
                <a:solidFill>
                  <a:schemeClr val="tx1">
                    <a:lumMod val="65000"/>
                    <a:lumOff val="35000"/>
                  </a:schemeClr>
                </a:solidFill>
                <a:effectLst/>
                <a:ea typeface="Verdana"/>
              </a:rPr>
              <a:t>st</a:t>
            </a:r>
            <a:r>
              <a:rPr lang="en-US" sz="1500" b="0" dirty="0" smtClean="0">
                <a:solidFill>
                  <a:schemeClr val="tx1">
                    <a:lumMod val="65000"/>
                    <a:lumOff val="35000"/>
                  </a:schemeClr>
                </a:solidFill>
                <a:effectLst/>
                <a:ea typeface="Verdana"/>
              </a:rPr>
              <a:t> and 2</a:t>
            </a:r>
            <a:r>
              <a:rPr lang="en-US" sz="1500" b="0" baseline="30000" dirty="0" smtClean="0">
                <a:solidFill>
                  <a:schemeClr val="tx1">
                    <a:lumMod val="65000"/>
                    <a:lumOff val="35000"/>
                  </a:schemeClr>
                </a:solidFill>
                <a:effectLst/>
                <a:ea typeface="Verdana"/>
              </a:rPr>
              <a:t>nd</a:t>
            </a:r>
            <a:r>
              <a:rPr lang="en-US" sz="1500" b="0" dirty="0" smtClean="0">
                <a:solidFill>
                  <a:schemeClr val="tx1">
                    <a:lumMod val="65000"/>
                    <a:lumOff val="35000"/>
                  </a:schemeClr>
                </a:solidFill>
                <a:effectLst/>
                <a:ea typeface="Verdana"/>
              </a:rPr>
              <a:t> order troposphere gradients from NWM</a:t>
            </a:r>
          </a:p>
          <a:p>
            <a:pPr marL="216000" indent="-342900" algn="l">
              <a:spcBef>
                <a:spcPts val="600"/>
              </a:spcBef>
              <a:buFont typeface="Arial" panose="020B0604020202020204" pitchFamily="34" charset="0"/>
              <a:buChar char="•"/>
            </a:pPr>
            <a:r>
              <a:rPr lang="en-US" sz="1500" b="0" dirty="0" smtClean="0">
                <a:solidFill>
                  <a:schemeClr val="tx1">
                    <a:lumMod val="65000"/>
                    <a:lumOff val="35000"/>
                  </a:schemeClr>
                </a:solidFill>
                <a:effectLst/>
                <a:ea typeface="Verdana"/>
              </a:rPr>
              <a:t>Inter-comparison of gradients and slant delays from GNSS, NWM and WVR</a:t>
            </a:r>
          </a:p>
          <a:p>
            <a:pPr marL="216000" indent="-342900" algn="l">
              <a:spcBef>
                <a:spcPts val="600"/>
              </a:spcBef>
              <a:buFont typeface="Arial" panose="020B0604020202020204" pitchFamily="34" charset="0"/>
              <a:buChar char="•"/>
            </a:pPr>
            <a:r>
              <a:rPr lang="en-US" sz="1500" b="0" dirty="0" smtClean="0">
                <a:solidFill>
                  <a:schemeClr val="accent2"/>
                </a:solidFill>
                <a:effectLst/>
                <a:ea typeface="Verdana"/>
              </a:rPr>
              <a:t>More info see: Kacmarik et al (2016), </a:t>
            </a:r>
            <a:r>
              <a:rPr lang="en-GB" sz="1500" b="0" dirty="0" smtClean="0">
                <a:solidFill>
                  <a:schemeClr val="accent2"/>
                </a:solidFill>
                <a:effectLst/>
              </a:rPr>
              <a:t>atmos-meas-tech.net/9/2989/2016/doi:10.5194/amt-9-2989-2016</a:t>
            </a:r>
          </a:p>
          <a:p>
            <a:pPr marL="216000" indent="-342900" algn="l">
              <a:spcBef>
                <a:spcPts val="600"/>
              </a:spcBef>
              <a:buFont typeface="Arial" panose="020B0604020202020204" pitchFamily="34" charset="0"/>
              <a:buChar char="•"/>
            </a:pPr>
            <a:endParaRPr lang="en-US" sz="1200" dirty="0" smtClean="0">
              <a:solidFill>
                <a:schemeClr val="tx1">
                  <a:lumMod val="65000"/>
                  <a:lumOff val="35000"/>
                </a:schemeClr>
              </a:solidFill>
              <a:effectLst/>
              <a:ea typeface="Verdana"/>
            </a:endParaRPr>
          </a:p>
        </p:txBody>
      </p:sp>
      <p:sp>
        <p:nvSpPr>
          <p:cNvPr id="10" name="Obdélník 18"/>
          <p:cNvSpPr/>
          <p:nvPr/>
        </p:nvSpPr>
        <p:spPr>
          <a:xfrm>
            <a:off x="416496" y="4581128"/>
            <a:ext cx="7750062" cy="276999"/>
          </a:xfrm>
          <a:prstGeom prst="rect">
            <a:avLst/>
          </a:prstGeom>
        </p:spPr>
        <p:txBody>
          <a:bodyPr wrap="square">
            <a:spAutoFit/>
          </a:bodyPr>
          <a:lstStyle/>
          <a:p>
            <a:pPr marL="828000" lvl="1" indent="-828000" algn="l">
              <a:spcBef>
                <a:spcPct val="50000"/>
              </a:spcBef>
            </a:pPr>
            <a:r>
              <a:rPr lang="en-US" sz="1200" i="1" dirty="0" smtClean="0">
                <a:solidFill>
                  <a:schemeClr val="tx1">
                    <a:lumMod val="65000"/>
                    <a:lumOff val="35000"/>
                  </a:schemeClr>
                </a:solidFill>
                <a:effectLst/>
                <a:ea typeface="Verdana" panose="020B0604030504040204" pitchFamily="34" charset="0"/>
                <a:cs typeface="Verdana" panose="020B0604030504040204" pitchFamily="34" charset="0"/>
              </a:rPr>
              <a:t>May 31, 2013 (Benchmark) – estimates of (E-W, N-S) tropospheric gradients from GNSS &amp; NWM</a:t>
            </a:r>
          </a:p>
        </p:txBody>
      </p:sp>
      <p:sp>
        <p:nvSpPr>
          <p:cNvPr id="15" name="Text Box 3"/>
          <p:cNvSpPr txBox="1">
            <a:spLocks noChangeArrowheads="1"/>
          </p:cNvSpPr>
          <p:nvPr/>
        </p:nvSpPr>
        <p:spPr bwMode="auto">
          <a:xfrm>
            <a:off x="4088904" y="1340768"/>
            <a:ext cx="2448272" cy="332387"/>
          </a:xfrm>
          <a:prstGeom prst="rect">
            <a:avLst/>
          </a:prstGeom>
          <a:ln/>
          <a:extLst/>
        </p:spPr>
        <p:style>
          <a:lnRef idx="2">
            <a:schemeClr val="dk1"/>
          </a:lnRef>
          <a:fillRef idx="1">
            <a:schemeClr val="lt1"/>
          </a:fillRef>
          <a:effectRef idx="0">
            <a:schemeClr val="dk1"/>
          </a:effectRef>
          <a:fontRef idx="minor">
            <a:schemeClr val="dk1"/>
          </a:fontRef>
        </p:style>
        <p:txBody>
          <a:bodyPr wrap="square" lIns="85332" tIns="42666" rIns="85332" bIns="42666">
            <a:spAutoFit/>
          </a:bodyPr>
          <a:lstStyle>
            <a:lvl1pPr marL="381000" indent="-381000" defTabSz="381000" eaLnBrk="0" hangingPunct="0">
              <a:defRPr sz="2400">
                <a:solidFill>
                  <a:schemeClr val="bg1"/>
                </a:solidFill>
                <a:latin typeface="Times New Roman" charset="0"/>
                <a:ea typeface="Droid Sans Fallback" charset="0"/>
                <a:cs typeface="Droid Sans Fallback" charset="0"/>
              </a:defRPr>
            </a:lvl1pPr>
            <a:lvl2pPr marL="590550" indent="-19050" defTabSz="381000" eaLnBrk="0" hangingPunct="0">
              <a:defRPr sz="2400">
                <a:solidFill>
                  <a:schemeClr val="bg1"/>
                </a:solidFill>
                <a:latin typeface="Times New Roman" charset="0"/>
                <a:ea typeface="Droid Sans Fallback" charset="0"/>
                <a:cs typeface="Droid Sans Fallback" charset="0"/>
              </a:defRPr>
            </a:lvl2pPr>
            <a:lvl3pPr marL="914400" defTabSz="381000" eaLnBrk="0" hangingPunct="0">
              <a:defRPr sz="2400">
                <a:solidFill>
                  <a:schemeClr val="bg1"/>
                </a:solidFill>
                <a:latin typeface="Times New Roman" charset="0"/>
                <a:ea typeface="Droid Sans Fallback" charset="0"/>
                <a:cs typeface="Droid Sans Fallback" charset="0"/>
              </a:defRPr>
            </a:lvl3pPr>
            <a:lvl4pPr marL="1371600" defTabSz="381000" eaLnBrk="0" hangingPunct="0">
              <a:defRPr sz="2400">
                <a:solidFill>
                  <a:schemeClr val="bg1"/>
                </a:solidFill>
                <a:latin typeface="Times New Roman" charset="0"/>
                <a:ea typeface="Droid Sans Fallback" charset="0"/>
                <a:cs typeface="Droid Sans Fallback" charset="0"/>
              </a:defRPr>
            </a:lvl4pPr>
            <a:lvl5pPr marL="1828800" defTabSz="381000" eaLnBrk="0" hangingPunct="0">
              <a:defRPr sz="2400">
                <a:solidFill>
                  <a:schemeClr val="bg1"/>
                </a:solidFill>
                <a:latin typeface="Times New Roman" charset="0"/>
                <a:ea typeface="Droid Sans Fallback" charset="0"/>
                <a:cs typeface="Droid Sans Fallback" charset="0"/>
              </a:defRPr>
            </a:lvl5pPr>
            <a:lvl6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6pPr>
            <a:lvl7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7pPr>
            <a:lvl8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8pPr>
            <a:lvl9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9pPr>
          </a:lstStyle>
          <a:p>
            <a:pPr marL="828000" lvl="1" indent="-828000" algn="ctr">
              <a:spcBef>
                <a:spcPct val="50000"/>
              </a:spcBef>
            </a:pPr>
            <a:r>
              <a:rPr lang="en-US" sz="1600" i="1" dirty="0" smtClean="0">
                <a:solidFill>
                  <a:schemeClr val="accent5">
                    <a:lumMod val="50000"/>
                  </a:schemeClr>
                </a:solidFill>
                <a:latin typeface="+mn-lt"/>
                <a:ea typeface="Verdana" panose="020B0604030504040204" pitchFamily="34" charset="0"/>
                <a:cs typeface="Verdana" panose="020B0604030504040204" pitchFamily="34" charset="0"/>
              </a:rPr>
              <a:t>ERA-Interim gradients</a:t>
            </a:r>
            <a:endParaRPr lang="en-GB" sz="1600" i="1" dirty="0" smtClean="0">
              <a:solidFill>
                <a:schemeClr val="accent5">
                  <a:lumMod val="50000"/>
                </a:schemeClr>
              </a:solidFill>
              <a:latin typeface="+mn-lt"/>
              <a:ea typeface="Verdana" panose="020B0604030504040204" pitchFamily="34" charset="0"/>
              <a:cs typeface="Verdana" panose="020B0604030504040204" pitchFamily="34" charset="0"/>
            </a:endParaRPr>
          </a:p>
        </p:txBody>
      </p:sp>
      <p:sp>
        <p:nvSpPr>
          <p:cNvPr id="16" name="Text Box 3"/>
          <p:cNvSpPr txBox="1">
            <a:spLocks noChangeArrowheads="1"/>
          </p:cNvSpPr>
          <p:nvPr/>
        </p:nvSpPr>
        <p:spPr bwMode="auto">
          <a:xfrm>
            <a:off x="7041232" y="1340768"/>
            <a:ext cx="2448272" cy="332387"/>
          </a:xfrm>
          <a:prstGeom prst="rect">
            <a:avLst/>
          </a:prstGeom>
          <a:ln/>
          <a:extLst/>
        </p:spPr>
        <p:style>
          <a:lnRef idx="2">
            <a:schemeClr val="dk1"/>
          </a:lnRef>
          <a:fillRef idx="1">
            <a:schemeClr val="lt1"/>
          </a:fillRef>
          <a:effectRef idx="0">
            <a:schemeClr val="dk1"/>
          </a:effectRef>
          <a:fontRef idx="minor">
            <a:schemeClr val="dk1"/>
          </a:fontRef>
        </p:style>
        <p:txBody>
          <a:bodyPr wrap="square" lIns="85332" tIns="42666" rIns="85332" bIns="42666">
            <a:spAutoFit/>
          </a:bodyPr>
          <a:lstStyle>
            <a:lvl1pPr marL="381000" indent="-381000" defTabSz="381000" eaLnBrk="0" hangingPunct="0">
              <a:defRPr sz="2400">
                <a:solidFill>
                  <a:schemeClr val="bg1"/>
                </a:solidFill>
                <a:latin typeface="Times New Roman" charset="0"/>
                <a:ea typeface="Droid Sans Fallback" charset="0"/>
                <a:cs typeface="Droid Sans Fallback" charset="0"/>
              </a:defRPr>
            </a:lvl1pPr>
            <a:lvl2pPr marL="590550" indent="-19050" defTabSz="381000" eaLnBrk="0" hangingPunct="0">
              <a:defRPr sz="2400">
                <a:solidFill>
                  <a:schemeClr val="bg1"/>
                </a:solidFill>
                <a:latin typeface="Times New Roman" charset="0"/>
                <a:ea typeface="Droid Sans Fallback" charset="0"/>
                <a:cs typeface="Droid Sans Fallback" charset="0"/>
              </a:defRPr>
            </a:lvl2pPr>
            <a:lvl3pPr marL="914400" defTabSz="381000" eaLnBrk="0" hangingPunct="0">
              <a:defRPr sz="2400">
                <a:solidFill>
                  <a:schemeClr val="bg1"/>
                </a:solidFill>
                <a:latin typeface="Times New Roman" charset="0"/>
                <a:ea typeface="Droid Sans Fallback" charset="0"/>
                <a:cs typeface="Droid Sans Fallback" charset="0"/>
              </a:defRPr>
            </a:lvl3pPr>
            <a:lvl4pPr marL="1371600" defTabSz="381000" eaLnBrk="0" hangingPunct="0">
              <a:defRPr sz="2400">
                <a:solidFill>
                  <a:schemeClr val="bg1"/>
                </a:solidFill>
                <a:latin typeface="Times New Roman" charset="0"/>
                <a:ea typeface="Droid Sans Fallback" charset="0"/>
                <a:cs typeface="Droid Sans Fallback" charset="0"/>
              </a:defRPr>
            </a:lvl4pPr>
            <a:lvl5pPr marL="1828800" defTabSz="381000" eaLnBrk="0" hangingPunct="0">
              <a:defRPr sz="2400">
                <a:solidFill>
                  <a:schemeClr val="bg1"/>
                </a:solidFill>
                <a:latin typeface="Times New Roman" charset="0"/>
                <a:ea typeface="Droid Sans Fallback" charset="0"/>
                <a:cs typeface="Droid Sans Fallback" charset="0"/>
              </a:defRPr>
            </a:lvl5pPr>
            <a:lvl6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6pPr>
            <a:lvl7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7pPr>
            <a:lvl8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8pPr>
            <a:lvl9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9pPr>
          </a:lstStyle>
          <a:p>
            <a:pPr marL="828000" lvl="1" indent="-828000" algn="ctr">
              <a:spcBef>
                <a:spcPct val="50000"/>
              </a:spcBef>
            </a:pPr>
            <a:r>
              <a:rPr lang="en-US" sz="1600" i="1" dirty="0" smtClean="0">
                <a:solidFill>
                  <a:schemeClr val="accent5">
                    <a:lumMod val="50000"/>
                  </a:schemeClr>
                </a:solidFill>
                <a:latin typeface="+mn-lt"/>
                <a:ea typeface="Verdana" panose="020B0604030504040204" pitchFamily="34" charset="0"/>
                <a:cs typeface="Verdana" panose="020B0604030504040204" pitchFamily="34" charset="0"/>
              </a:rPr>
              <a:t>NCEP RT gradients</a:t>
            </a:r>
            <a:endParaRPr lang="en-GB" sz="1600" i="1" dirty="0" smtClean="0">
              <a:solidFill>
                <a:schemeClr val="accent5">
                  <a:lumMod val="50000"/>
                </a:schemeClr>
              </a:solidFill>
              <a:latin typeface="+mn-lt"/>
              <a:ea typeface="Verdana" panose="020B0604030504040204" pitchFamily="34" charset="0"/>
              <a:cs typeface="Verdana" panose="020B0604030504040204" pitchFamily="34" charset="0"/>
            </a:endParaRPr>
          </a:p>
        </p:txBody>
      </p:sp>
      <p:sp>
        <p:nvSpPr>
          <p:cNvPr id="17" name="Rectangle 16"/>
          <p:cNvSpPr/>
          <p:nvPr/>
        </p:nvSpPr>
        <p:spPr>
          <a:xfrm>
            <a:off x="252000" y="828000"/>
            <a:ext cx="9029228" cy="338554"/>
          </a:xfrm>
          <a:prstGeom prst="rect">
            <a:avLst/>
          </a:prstGeom>
        </p:spPr>
        <p:txBody>
          <a:bodyPr wrap="square">
            <a:spAutoFit/>
          </a:bodyPr>
          <a:lstStyle/>
          <a:p>
            <a:pPr marL="0" lvl="1" algn="l" eaLnBrk="0" hangingPunct="0">
              <a:spcBef>
                <a:spcPct val="30000"/>
              </a:spcBef>
              <a:defRPr/>
            </a:pPr>
            <a:r>
              <a:rPr lang="en-US" sz="1600" i="1" dirty="0" smtClean="0">
                <a:solidFill>
                  <a:schemeClr val="accent2"/>
                </a:solidFill>
                <a:effectLst/>
                <a:ea typeface="Verdana" panose="020B0604030504040204" pitchFamily="34" charset="0"/>
                <a:cs typeface="Verdana" panose="020B0604030504040204" pitchFamily="34" charset="0"/>
              </a:rPr>
              <a:t>Goal: Develop and assess advanced products for tropospheric asymmetry monitoring</a:t>
            </a:r>
          </a:p>
        </p:txBody>
      </p:sp>
      <p:grpSp>
        <p:nvGrpSpPr>
          <p:cNvPr id="28" name="Skupina 26"/>
          <p:cNvGrpSpPr/>
          <p:nvPr/>
        </p:nvGrpSpPr>
        <p:grpSpPr>
          <a:xfrm>
            <a:off x="200472" y="1340768"/>
            <a:ext cx="3144706" cy="3240000"/>
            <a:chOff x="-71250" y="1029914"/>
            <a:chExt cx="4192941" cy="3240000"/>
          </a:xfrm>
        </p:grpSpPr>
        <p:pic>
          <p:nvPicPr>
            <p:cNvPr id="29" name="Picture 2" descr="grad_GOP_2013053118"/>
            <p:cNvPicPr>
              <a:picLocks noChangeAspect="1" noChangeArrowheads="1"/>
            </p:cNvPicPr>
            <p:nvPr/>
          </p:nvPicPr>
          <p:blipFill>
            <a:blip r:embed="rId5" cstate="print"/>
            <a:stretch>
              <a:fillRect/>
            </a:stretch>
          </p:blipFill>
          <p:spPr bwMode="auto">
            <a:xfrm>
              <a:off x="-71250" y="1029914"/>
              <a:ext cx="4192941" cy="3240000"/>
            </a:xfrm>
            <a:prstGeom prst="rect">
              <a:avLst/>
            </a:prstGeom>
            <a:noFill/>
            <a:ln w="9525">
              <a:solidFill>
                <a:schemeClr val="tx1"/>
              </a:solidFill>
              <a:miter lim="800000"/>
              <a:headEnd/>
              <a:tailEnd/>
            </a:ln>
          </p:spPr>
        </p:pic>
        <p:sp>
          <p:nvSpPr>
            <p:cNvPr id="30" name="Text Box 3"/>
            <p:cNvSpPr txBox="1">
              <a:spLocks noChangeArrowheads="1"/>
            </p:cNvSpPr>
            <p:nvPr/>
          </p:nvSpPr>
          <p:spPr bwMode="auto">
            <a:xfrm>
              <a:off x="888858" y="1095875"/>
              <a:ext cx="3184498" cy="332387"/>
            </a:xfrm>
            <a:prstGeom prst="rect">
              <a:avLst/>
            </a:prstGeom>
            <a:solidFill>
              <a:schemeClr val="accent4">
                <a:lumMod val="20000"/>
                <a:lumOff val="80000"/>
              </a:schemeClr>
            </a:solidFill>
            <a:ln/>
            <a:extLst/>
          </p:spPr>
          <p:style>
            <a:lnRef idx="2">
              <a:schemeClr val="dk1"/>
            </a:lnRef>
            <a:fillRef idx="1">
              <a:schemeClr val="lt1"/>
            </a:fillRef>
            <a:effectRef idx="0">
              <a:schemeClr val="dk1"/>
            </a:effectRef>
            <a:fontRef idx="minor">
              <a:schemeClr val="dk1"/>
            </a:fontRef>
          </p:style>
          <p:txBody>
            <a:bodyPr wrap="square" lIns="85332" tIns="42666" rIns="85332" bIns="42666">
              <a:spAutoFit/>
            </a:bodyPr>
            <a:lstStyle>
              <a:lvl1pPr marL="381000" indent="-381000" defTabSz="381000" eaLnBrk="0" hangingPunct="0">
                <a:defRPr sz="2400">
                  <a:solidFill>
                    <a:schemeClr val="bg1"/>
                  </a:solidFill>
                  <a:latin typeface="Times New Roman" charset="0"/>
                  <a:ea typeface="Droid Sans Fallback" charset="0"/>
                  <a:cs typeface="Droid Sans Fallback" charset="0"/>
                </a:defRPr>
              </a:lvl1pPr>
              <a:lvl2pPr marL="590550" indent="-19050" defTabSz="381000" eaLnBrk="0" hangingPunct="0">
                <a:defRPr sz="2400">
                  <a:solidFill>
                    <a:schemeClr val="bg1"/>
                  </a:solidFill>
                  <a:latin typeface="Times New Roman" charset="0"/>
                  <a:ea typeface="Droid Sans Fallback" charset="0"/>
                  <a:cs typeface="Droid Sans Fallback" charset="0"/>
                </a:defRPr>
              </a:lvl2pPr>
              <a:lvl3pPr marL="914400" defTabSz="381000" eaLnBrk="0" hangingPunct="0">
                <a:defRPr sz="2400">
                  <a:solidFill>
                    <a:schemeClr val="bg1"/>
                  </a:solidFill>
                  <a:latin typeface="Times New Roman" charset="0"/>
                  <a:ea typeface="Droid Sans Fallback" charset="0"/>
                  <a:cs typeface="Droid Sans Fallback" charset="0"/>
                </a:defRPr>
              </a:lvl3pPr>
              <a:lvl4pPr marL="1371600" defTabSz="381000" eaLnBrk="0" hangingPunct="0">
                <a:defRPr sz="2400">
                  <a:solidFill>
                    <a:schemeClr val="bg1"/>
                  </a:solidFill>
                  <a:latin typeface="Times New Roman" charset="0"/>
                  <a:ea typeface="Droid Sans Fallback" charset="0"/>
                  <a:cs typeface="Droid Sans Fallback" charset="0"/>
                </a:defRPr>
              </a:lvl4pPr>
              <a:lvl5pPr marL="1828800" defTabSz="381000" eaLnBrk="0" hangingPunct="0">
                <a:defRPr sz="2400">
                  <a:solidFill>
                    <a:schemeClr val="bg1"/>
                  </a:solidFill>
                  <a:latin typeface="Times New Roman" charset="0"/>
                  <a:ea typeface="Droid Sans Fallback" charset="0"/>
                  <a:cs typeface="Droid Sans Fallback" charset="0"/>
                </a:defRPr>
              </a:lvl5pPr>
              <a:lvl6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6pPr>
              <a:lvl7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7pPr>
              <a:lvl8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8pPr>
              <a:lvl9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9pPr>
            </a:lstStyle>
            <a:p>
              <a:pPr marL="828000" lvl="1" indent="-828000">
                <a:spcBef>
                  <a:spcPct val="50000"/>
                </a:spcBef>
              </a:pPr>
              <a:r>
                <a:rPr lang="en-US" sz="1600" i="1" dirty="0" smtClean="0">
                  <a:solidFill>
                    <a:schemeClr val="accent5">
                      <a:lumMod val="50000"/>
                    </a:schemeClr>
                  </a:solidFill>
                  <a:latin typeface="+mn-lt"/>
                  <a:ea typeface="Verdana" panose="020B0604030504040204" pitchFamily="34" charset="0"/>
                  <a:cs typeface="Verdana" panose="020B0604030504040204" pitchFamily="34" charset="0"/>
                </a:rPr>
                <a:t>GOP GNSS-gradients</a:t>
              </a:r>
              <a:endParaRPr lang="en-GB" sz="1600" i="1" dirty="0" smtClean="0">
                <a:solidFill>
                  <a:schemeClr val="accent5">
                    <a:lumMod val="50000"/>
                  </a:schemeClr>
                </a:solidFill>
                <a:latin typeface="+mn-lt"/>
                <a:ea typeface="Verdana" panose="020B0604030504040204" pitchFamily="34" charset="0"/>
                <a:cs typeface="Verdana" panose="020B0604030504040204" pitchFamily="34" charset="0"/>
              </a:endParaRPr>
            </a:p>
          </p:txBody>
        </p:sp>
      </p:grpSp>
      <p:grpSp>
        <p:nvGrpSpPr>
          <p:cNvPr id="31" name="Skupina 34"/>
          <p:cNvGrpSpPr/>
          <p:nvPr/>
        </p:nvGrpSpPr>
        <p:grpSpPr>
          <a:xfrm>
            <a:off x="200472" y="1340768"/>
            <a:ext cx="3144706" cy="3240000"/>
            <a:chOff x="84505" y="1317271"/>
            <a:chExt cx="4192941" cy="3240000"/>
          </a:xfrm>
        </p:grpSpPr>
        <p:pic>
          <p:nvPicPr>
            <p:cNvPr id="32" name="Picture 3" descr="grad_GFZ_2013053118"/>
            <p:cNvPicPr>
              <a:picLocks noChangeAspect="1" noChangeArrowheads="1"/>
            </p:cNvPicPr>
            <p:nvPr/>
          </p:nvPicPr>
          <p:blipFill>
            <a:blip r:embed="rId6" cstate="print"/>
            <a:stretch>
              <a:fillRect/>
            </a:stretch>
          </p:blipFill>
          <p:spPr bwMode="auto">
            <a:xfrm>
              <a:off x="84505" y="1317271"/>
              <a:ext cx="4192941" cy="3240000"/>
            </a:xfrm>
            <a:prstGeom prst="rect">
              <a:avLst/>
            </a:prstGeom>
            <a:noFill/>
            <a:ln w="9525">
              <a:solidFill>
                <a:schemeClr val="tx1"/>
              </a:solidFill>
              <a:miter lim="800000"/>
              <a:headEnd/>
              <a:tailEnd/>
            </a:ln>
          </p:spPr>
        </p:pic>
        <p:sp>
          <p:nvSpPr>
            <p:cNvPr id="33" name="Text Box 3"/>
            <p:cNvSpPr txBox="1">
              <a:spLocks noChangeArrowheads="1"/>
            </p:cNvSpPr>
            <p:nvPr/>
          </p:nvSpPr>
          <p:spPr bwMode="auto">
            <a:xfrm>
              <a:off x="1140622" y="1390778"/>
              <a:ext cx="3085132" cy="332387"/>
            </a:xfrm>
            <a:prstGeom prst="rect">
              <a:avLst/>
            </a:prstGeom>
            <a:solidFill>
              <a:schemeClr val="accent4">
                <a:lumMod val="20000"/>
                <a:lumOff val="80000"/>
              </a:schemeClr>
            </a:solidFill>
            <a:ln/>
            <a:extLst/>
          </p:spPr>
          <p:style>
            <a:lnRef idx="2">
              <a:schemeClr val="dk1"/>
            </a:lnRef>
            <a:fillRef idx="1">
              <a:schemeClr val="lt1"/>
            </a:fillRef>
            <a:effectRef idx="0">
              <a:schemeClr val="dk1"/>
            </a:effectRef>
            <a:fontRef idx="minor">
              <a:schemeClr val="dk1"/>
            </a:fontRef>
          </p:style>
          <p:txBody>
            <a:bodyPr wrap="square" lIns="85332" tIns="42666" rIns="85332" bIns="42666">
              <a:spAutoFit/>
            </a:bodyPr>
            <a:lstStyle>
              <a:lvl1pPr marL="381000" indent="-381000" defTabSz="381000" eaLnBrk="0" hangingPunct="0">
                <a:defRPr sz="2400">
                  <a:solidFill>
                    <a:schemeClr val="bg1"/>
                  </a:solidFill>
                  <a:latin typeface="Times New Roman" charset="0"/>
                  <a:ea typeface="Droid Sans Fallback" charset="0"/>
                  <a:cs typeface="Droid Sans Fallback" charset="0"/>
                </a:defRPr>
              </a:lvl1pPr>
              <a:lvl2pPr marL="590550" indent="-19050" defTabSz="381000" eaLnBrk="0" hangingPunct="0">
                <a:defRPr sz="2400">
                  <a:solidFill>
                    <a:schemeClr val="bg1"/>
                  </a:solidFill>
                  <a:latin typeface="Times New Roman" charset="0"/>
                  <a:ea typeface="Droid Sans Fallback" charset="0"/>
                  <a:cs typeface="Droid Sans Fallback" charset="0"/>
                </a:defRPr>
              </a:lvl2pPr>
              <a:lvl3pPr marL="914400" defTabSz="381000" eaLnBrk="0" hangingPunct="0">
                <a:defRPr sz="2400">
                  <a:solidFill>
                    <a:schemeClr val="bg1"/>
                  </a:solidFill>
                  <a:latin typeface="Times New Roman" charset="0"/>
                  <a:ea typeface="Droid Sans Fallback" charset="0"/>
                  <a:cs typeface="Droid Sans Fallback" charset="0"/>
                </a:defRPr>
              </a:lvl3pPr>
              <a:lvl4pPr marL="1371600" defTabSz="381000" eaLnBrk="0" hangingPunct="0">
                <a:defRPr sz="2400">
                  <a:solidFill>
                    <a:schemeClr val="bg1"/>
                  </a:solidFill>
                  <a:latin typeface="Times New Roman" charset="0"/>
                  <a:ea typeface="Droid Sans Fallback" charset="0"/>
                  <a:cs typeface="Droid Sans Fallback" charset="0"/>
                </a:defRPr>
              </a:lvl4pPr>
              <a:lvl5pPr marL="1828800" defTabSz="381000" eaLnBrk="0" hangingPunct="0">
                <a:defRPr sz="2400">
                  <a:solidFill>
                    <a:schemeClr val="bg1"/>
                  </a:solidFill>
                  <a:latin typeface="Times New Roman" charset="0"/>
                  <a:ea typeface="Droid Sans Fallback" charset="0"/>
                  <a:cs typeface="Droid Sans Fallback" charset="0"/>
                </a:defRPr>
              </a:lvl5pPr>
              <a:lvl6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6pPr>
              <a:lvl7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7pPr>
              <a:lvl8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8pPr>
              <a:lvl9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9pPr>
            </a:lstStyle>
            <a:p>
              <a:pPr marL="828000" lvl="1" indent="-828000">
                <a:spcBef>
                  <a:spcPct val="50000"/>
                </a:spcBef>
              </a:pPr>
              <a:r>
                <a:rPr lang="en-US" sz="1600" i="1" dirty="0" smtClean="0">
                  <a:solidFill>
                    <a:schemeClr val="accent5">
                      <a:lumMod val="50000"/>
                    </a:schemeClr>
                  </a:solidFill>
                  <a:latin typeface="+mn-lt"/>
                  <a:ea typeface="Verdana" panose="020B0604030504040204" pitchFamily="34" charset="0"/>
                  <a:cs typeface="Verdana" panose="020B0604030504040204" pitchFamily="34" charset="0"/>
                </a:rPr>
                <a:t>GFZ GNSS-gradients</a:t>
              </a:r>
              <a:endParaRPr lang="en-GB" sz="1600" i="1" dirty="0" smtClean="0">
                <a:solidFill>
                  <a:schemeClr val="accent5">
                    <a:lumMod val="50000"/>
                  </a:schemeClr>
                </a:solidFill>
                <a:latin typeface="+mn-lt"/>
                <a:ea typeface="Verdana" panose="020B0604030504040204" pitchFamily="34" charset="0"/>
                <a:cs typeface="Verdana" panose="020B060403050404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14</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40632" y="188640"/>
            <a:ext cx="8265368" cy="849586"/>
          </a:xfrm>
        </p:spPr>
        <p:txBody>
          <a:bodyPr/>
          <a:lstStyle/>
          <a:p>
            <a:r>
              <a:rPr lang="en-GB" dirty="0" smtClean="0">
                <a:effectLst>
                  <a:outerShdw blurRad="38100" dist="38100" dir="2700000" algn="tl">
                    <a:srgbClr val="000000">
                      <a:alpha val="43137"/>
                    </a:srgbClr>
                  </a:outerShdw>
                </a:effectLst>
              </a:rPr>
              <a:t>NWP-Derived </a:t>
            </a:r>
            <a:r>
              <a:rPr lang="en-GB" dirty="0" err="1" smtClean="0">
                <a:effectLst>
                  <a:outerShdw blurRad="38100" dist="38100" dir="2700000" algn="tl">
                    <a:srgbClr val="000000">
                      <a:alpha val="43137"/>
                    </a:srgbClr>
                  </a:outerShdw>
                </a:effectLst>
              </a:rPr>
              <a:t>Tropo</a:t>
            </a:r>
            <a:r>
              <a:rPr lang="en-GB" dirty="0" smtClean="0">
                <a:effectLst>
                  <a:outerShdw blurRad="38100" dist="38100" dir="2700000" algn="tl">
                    <a:srgbClr val="000000">
                      <a:alpha val="43137"/>
                    </a:srgbClr>
                  </a:outerShdw>
                </a:effectLst>
              </a:rPr>
              <a:t>. Parameters</a:t>
            </a:r>
            <a:endParaRPr lang="en-GB" dirty="0">
              <a:effectLst>
                <a:outerShdw blurRad="38100" dist="38100" dir="2700000" algn="tl">
                  <a:srgbClr val="000000">
                    <a:alpha val="43137"/>
                  </a:srgbClr>
                </a:outerShdw>
              </a:effectLst>
            </a:endParaRPr>
          </a:p>
        </p:txBody>
      </p:sp>
      <p:sp>
        <p:nvSpPr>
          <p:cNvPr id="4" name="Text Placeholder 3"/>
          <p:cNvSpPr>
            <a:spLocks noGrp="1"/>
          </p:cNvSpPr>
          <p:nvPr>
            <p:ph type="body" sz="quarter" idx="14"/>
          </p:nvPr>
        </p:nvSpPr>
        <p:spPr>
          <a:xfrm>
            <a:off x="560512" y="4365104"/>
            <a:ext cx="8640960" cy="2088232"/>
          </a:xfrm>
        </p:spPr>
        <p:txBody>
          <a:bodyPr/>
          <a:lstStyle/>
          <a:p>
            <a:r>
              <a:rPr lang="en-US" sz="1700" dirty="0" smtClean="0">
                <a:solidFill>
                  <a:schemeClr val="tx1">
                    <a:lumMod val="65000"/>
                    <a:lumOff val="35000"/>
                  </a:schemeClr>
                </a:solidFill>
                <a:ea typeface="Verdana"/>
              </a:rPr>
              <a:t>Derived to strengthen &amp; accelerate GNSS RT PPP, improve re-analysis solutions, assess quality of NWP and compare against independent data</a:t>
            </a:r>
          </a:p>
          <a:p>
            <a:r>
              <a:rPr lang="en-GB" sz="1700" dirty="0" smtClean="0">
                <a:solidFill>
                  <a:schemeClr val="tx1">
                    <a:lumMod val="65000"/>
                    <a:lumOff val="35000"/>
                  </a:schemeClr>
                </a:solidFill>
              </a:rPr>
              <a:t>ESA project  ‘Dev. and RT Implementation Feasibility Study of NWP Enhanced Tropospheric Delay Estimation for Next Generation Satellite Positioning’</a:t>
            </a:r>
          </a:p>
          <a:p>
            <a:pPr lvl="1"/>
            <a:r>
              <a:rPr lang="en-GB" sz="1700" dirty="0" smtClean="0">
                <a:solidFill>
                  <a:schemeClr val="tx1">
                    <a:lumMod val="65000"/>
                    <a:lumOff val="35000"/>
                  </a:schemeClr>
                </a:solidFill>
              </a:rPr>
              <a:t>Good correlation between DD ZTDs and those derived from NWP ray tracing. </a:t>
            </a:r>
          </a:p>
          <a:p>
            <a:pPr lvl="1"/>
            <a:r>
              <a:rPr lang="en-GB" sz="1700" dirty="0" smtClean="0">
                <a:solidFill>
                  <a:schemeClr val="tx1">
                    <a:lumMod val="65000"/>
                    <a:lumOff val="35000"/>
                  </a:schemeClr>
                </a:solidFill>
              </a:rPr>
              <a:t>Model fields improved convergence time of PPP solution</a:t>
            </a:r>
          </a:p>
        </p:txBody>
      </p:sp>
      <p:grpSp>
        <p:nvGrpSpPr>
          <p:cNvPr id="5" name="Skupina 1"/>
          <p:cNvGrpSpPr/>
          <p:nvPr/>
        </p:nvGrpSpPr>
        <p:grpSpPr>
          <a:xfrm>
            <a:off x="1784648" y="1340768"/>
            <a:ext cx="6768512" cy="2824584"/>
            <a:chOff x="2831637" y="1268760"/>
            <a:chExt cx="9024682" cy="3168000"/>
          </a:xfrm>
        </p:grpSpPr>
        <p:pic>
          <p:nvPicPr>
            <p:cNvPr id="7" name="Picture 3"/>
            <p:cNvPicPr>
              <a:picLocks noChangeAspect="1"/>
            </p:cNvPicPr>
            <p:nvPr/>
          </p:nvPicPr>
          <p:blipFill>
            <a:blip r:embed="rId2" cstate="print"/>
            <a:stretch>
              <a:fillRect/>
            </a:stretch>
          </p:blipFill>
          <p:spPr>
            <a:xfrm>
              <a:off x="2831637" y="1268760"/>
              <a:ext cx="2769247" cy="3168000"/>
            </a:xfrm>
            <a:prstGeom prst="rect">
              <a:avLst/>
            </a:prstGeom>
            <a:ln w="9360">
              <a:noFill/>
            </a:ln>
          </p:spPr>
        </p:pic>
        <p:pic>
          <p:nvPicPr>
            <p:cNvPr id="8" name="Picture 3"/>
            <p:cNvPicPr/>
            <p:nvPr/>
          </p:nvPicPr>
          <p:blipFill>
            <a:blip r:embed="rId3" cstate="print"/>
            <a:stretch>
              <a:fillRect/>
            </a:stretch>
          </p:blipFill>
          <p:spPr>
            <a:xfrm>
              <a:off x="8976319" y="1268760"/>
              <a:ext cx="2880000" cy="3167640"/>
            </a:xfrm>
            <a:prstGeom prst="rect">
              <a:avLst/>
            </a:prstGeom>
            <a:ln w="9360">
              <a:noFill/>
            </a:ln>
          </p:spPr>
        </p:pic>
        <p:pic>
          <p:nvPicPr>
            <p:cNvPr id="9" name="Picture 3"/>
            <p:cNvPicPr/>
            <p:nvPr/>
          </p:nvPicPr>
          <p:blipFill>
            <a:blip r:embed="rId4" cstate="print"/>
            <a:stretch>
              <a:fillRect/>
            </a:stretch>
          </p:blipFill>
          <p:spPr>
            <a:xfrm>
              <a:off x="5807967" y="1268760"/>
              <a:ext cx="2880000" cy="3167640"/>
            </a:xfrm>
            <a:prstGeom prst="rect">
              <a:avLst/>
            </a:prstGeom>
            <a:ln w="9360">
              <a:noFill/>
            </a:ln>
          </p:spPr>
        </p:pic>
      </p:grpSp>
      <p:sp>
        <p:nvSpPr>
          <p:cNvPr id="12" name="Rectangle 11"/>
          <p:cNvSpPr/>
          <p:nvPr/>
        </p:nvSpPr>
        <p:spPr>
          <a:xfrm>
            <a:off x="252000" y="828000"/>
            <a:ext cx="9237504" cy="338554"/>
          </a:xfrm>
          <a:prstGeom prst="rect">
            <a:avLst/>
          </a:prstGeom>
        </p:spPr>
        <p:txBody>
          <a:bodyPr wrap="square">
            <a:spAutoFit/>
          </a:bodyPr>
          <a:lstStyle/>
          <a:p>
            <a:pPr marL="0" lvl="1" algn="l" eaLnBrk="0" hangingPunct="0">
              <a:spcBef>
                <a:spcPct val="30000"/>
              </a:spcBef>
              <a:defRPr/>
            </a:pPr>
            <a:r>
              <a:rPr lang="en-US" sz="1600" i="1" dirty="0" smtClean="0">
                <a:solidFill>
                  <a:schemeClr val="tx1">
                    <a:lumMod val="65000"/>
                    <a:lumOff val="35000"/>
                  </a:schemeClr>
                </a:solidFill>
                <a:effectLst/>
                <a:ea typeface="Verdana" panose="020B0604030504040204" pitchFamily="34" charset="0"/>
                <a:cs typeface="Verdana" panose="020B0604030504040204" pitchFamily="34" charset="0"/>
              </a:rPr>
              <a:t>Goal: Exploitation of NWP data in GNSS data analysis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15</a:t>
            </a:fld>
            <a:endParaRPr lang="de-DE" b="0">
              <a:solidFill>
                <a:prstClr val="black">
                  <a:tint val="75000"/>
                </a:prstClr>
              </a:solidFill>
              <a:effectLst/>
              <a:latin typeface="Arial"/>
            </a:endParaRPr>
          </a:p>
        </p:txBody>
      </p:sp>
      <p:pic>
        <p:nvPicPr>
          <p:cNvPr id="5" name="Picture 4"/>
          <p:cNvPicPr>
            <a:picLocks noChangeAspect="1" noChangeArrowheads="1"/>
          </p:cNvPicPr>
          <p:nvPr/>
        </p:nvPicPr>
        <p:blipFill>
          <a:blip r:embed="rId2" cstate="print"/>
          <a:srcRect/>
          <a:stretch>
            <a:fillRect/>
          </a:stretch>
        </p:blipFill>
        <p:spPr bwMode="auto">
          <a:xfrm>
            <a:off x="272480" y="4221088"/>
            <a:ext cx="4734647" cy="2492896"/>
          </a:xfrm>
          <a:prstGeom prst="rect">
            <a:avLst/>
          </a:prstGeom>
          <a:noFill/>
          <a:ln w="9525">
            <a:noFill/>
            <a:miter lim="800000"/>
            <a:headEnd/>
            <a:tailEnd/>
          </a:ln>
        </p:spPr>
      </p:pic>
      <p:sp>
        <p:nvSpPr>
          <p:cNvPr id="8" name="Content Placeholder 2"/>
          <p:cNvSpPr>
            <a:spLocks noGrp="1"/>
          </p:cNvSpPr>
          <p:nvPr>
            <p:ph sz="quarter" idx="13"/>
          </p:nvPr>
        </p:nvSpPr>
        <p:spPr>
          <a:xfrm>
            <a:off x="1620000" y="180000"/>
            <a:ext cx="7651970" cy="849586"/>
          </a:xfrm>
        </p:spPr>
        <p:txBody>
          <a:bodyPr/>
          <a:lstStyle/>
          <a:p>
            <a:r>
              <a:rPr lang="en-GB" dirty="0" smtClean="0">
                <a:effectLst>
                  <a:outerShdw blurRad="38100" dist="38100" dir="2700000" algn="tl">
                    <a:srgbClr val="000000">
                      <a:alpha val="43137"/>
                    </a:srgbClr>
                  </a:outerShdw>
                </a:effectLst>
              </a:rPr>
              <a:t>Assessment of Multi-GNSS</a:t>
            </a:r>
            <a:endParaRPr lang="en-GB" dirty="0">
              <a:effectLst>
                <a:outerShdw blurRad="38100" dist="38100" dir="2700000" algn="tl">
                  <a:srgbClr val="000000">
                    <a:alpha val="43137"/>
                  </a:srgbClr>
                </a:outerShdw>
              </a:effectLst>
            </a:endParaRPr>
          </a:p>
        </p:txBody>
      </p:sp>
      <p:pic>
        <p:nvPicPr>
          <p:cNvPr id="60418" name="Picture 2"/>
          <p:cNvPicPr>
            <a:picLocks noChangeAspect="1" noChangeArrowheads="1"/>
          </p:cNvPicPr>
          <p:nvPr/>
        </p:nvPicPr>
        <p:blipFill>
          <a:blip r:embed="rId3" cstate="print"/>
          <a:srcRect/>
          <a:stretch>
            <a:fillRect/>
          </a:stretch>
        </p:blipFill>
        <p:spPr bwMode="auto">
          <a:xfrm>
            <a:off x="5817096" y="1844824"/>
            <a:ext cx="3790950" cy="2228850"/>
          </a:xfrm>
          <a:prstGeom prst="rect">
            <a:avLst/>
          </a:prstGeom>
          <a:noFill/>
          <a:ln w="9525">
            <a:noFill/>
            <a:miter lim="800000"/>
            <a:headEnd/>
            <a:tailEnd/>
          </a:ln>
        </p:spPr>
      </p:pic>
      <p:sp>
        <p:nvSpPr>
          <p:cNvPr id="10" name="Rectangle 9"/>
          <p:cNvSpPr/>
          <p:nvPr/>
        </p:nvSpPr>
        <p:spPr>
          <a:xfrm>
            <a:off x="252000" y="828000"/>
            <a:ext cx="9217024" cy="584775"/>
          </a:xfrm>
          <a:prstGeom prst="rect">
            <a:avLst/>
          </a:prstGeom>
        </p:spPr>
        <p:txBody>
          <a:bodyPr wrap="square">
            <a:spAutoFit/>
          </a:bodyPr>
          <a:lstStyle/>
          <a:p>
            <a:pPr marL="216000" lvl="1" algn="just">
              <a:spcBef>
                <a:spcPts val="1200"/>
              </a:spcBef>
              <a:defRPr/>
            </a:pPr>
            <a:r>
              <a:rPr lang="en-US" sz="1600" i="1" dirty="0" smtClean="0">
                <a:solidFill>
                  <a:schemeClr val="accent2"/>
                </a:solidFill>
                <a:effectLst/>
                <a:ea typeface="Verdana" panose="020B0604030504040204" pitchFamily="34" charset="0"/>
                <a:cs typeface="Verdana" panose="020B0604030504040204" pitchFamily="34" charset="0"/>
              </a:rPr>
              <a:t>Goal: Adapt software for multi-constellation processing and assess its impact on tropospheric products</a:t>
            </a:r>
            <a:endParaRPr lang="en-US" sz="1600" i="1" dirty="0">
              <a:solidFill>
                <a:schemeClr val="accent2"/>
              </a:solidFill>
              <a:effectLst/>
              <a:ea typeface="Verdana" panose="020B0604030504040204" pitchFamily="34" charset="0"/>
              <a:cs typeface="Verdana" panose="020B0604030504040204" pitchFamily="34" charset="0"/>
            </a:endParaRPr>
          </a:p>
        </p:txBody>
      </p:sp>
      <p:pic>
        <p:nvPicPr>
          <p:cNvPr id="11" name="Picture 1" descr="clk_dif_gbu_00_ecom1_bar.png"/>
          <p:cNvPicPr>
            <a:picLocks noChangeAspect="1"/>
          </p:cNvPicPr>
          <p:nvPr/>
        </p:nvPicPr>
        <p:blipFill>
          <a:blip r:embed="rId4" cstate="print"/>
          <a:srcRect l="7838" r="8566"/>
          <a:stretch>
            <a:fillRect/>
          </a:stretch>
        </p:blipFill>
        <p:spPr bwMode="auto">
          <a:xfrm>
            <a:off x="5817096" y="4293096"/>
            <a:ext cx="3672408" cy="2110407"/>
          </a:xfrm>
          <a:prstGeom prst="rect">
            <a:avLst/>
          </a:prstGeom>
          <a:noFill/>
          <a:ln w="9525">
            <a:noFill/>
            <a:miter lim="800000"/>
            <a:headEnd/>
            <a:tailEnd/>
          </a:ln>
        </p:spPr>
      </p:pic>
      <p:sp>
        <p:nvSpPr>
          <p:cNvPr id="12" name="Text Box 3"/>
          <p:cNvSpPr txBox="1">
            <a:spLocks noChangeArrowheads="1"/>
          </p:cNvSpPr>
          <p:nvPr/>
        </p:nvSpPr>
        <p:spPr bwMode="auto">
          <a:xfrm>
            <a:off x="344488" y="1556792"/>
            <a:ext cx="5184576" cy="2763821"/>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85332" tIns="42666" rIns="85332" bIns="42666">
            <a:spAutoFit/>
          </a:bodyPr>
          <a:lstStyle>
            <a:lvl1pPr marL="381000" indent="-381000" defTabSz="381000" eaLnBrk="0" hangingPunct="0">
              <a:defRPr sz="2400">
                <a:solidFill>
                  <a:schemeClr val="bg1"/>
                </a:solidFill>
                <a:latin typeface="Times New Roman" charset="0"/>
                <a:ea typeface="Droid Sans Fallback" charset="0"/>
                <a:cs typeface="Droid Sans Fallback" charset="0"/>
              </a:defRPr>
            </a:lvl1pPr>
            <a:lvl2pPr marL="590550" indent="-19050" defTabSz="381000" eaLnBrk="0" hangingPunct="0">
              <a:defRPr sz="2400">
                <a:solidFill>
                  <a:schemeClr val="bg1"/>
                </a:solidFill>
                <a:latin typeface="Times New Roman" charset="0"/>
                <a:ea typeface="Droid Sans Fallback" charset="0"/>
                <a:cs typeface="Droid Sans Fallback" charset="0"/>
              </a:defRPr>
            </a:lvl2pPr>
            <a:lvl3pPr marL="914400" defTabSz="381000" eaLnBrk="0" hangingPunct="0">
              <a:defRPr sz="2400">
                <a:solidFill>
                  <a:schemeClr val="bg1"/>
                </a:solidFill>
                <a:latin typeface="Times New Roman" charset="0"/>
                <a:ea typeface="Droid Sans Fallback" charset="0"/>
                <a:cs typeface="Droid Sans Fallback" charset="0"/>
              </a:defRPr>
            </a:lvl3pPr>
            <a:lvl4pPr marL="1371600" defTabSz="381000" eaLnBrk="0" hangingPunct="0">
              <a:defRPr sz="2400">
                <a:solidFill>
                  <a:schemeClr val="bg1"/>
                </a:solidFill>
                <a:latin typeface="Times New Roman" charset="0"/>
                <a:ea typeface="Droid Sans Fallback" charset="0"/>
                <a:cs typeface="Droid Sans Fallback" charset="0"/>
              </a:defRPr>
            </a:lvl4pPr>
            <a:lvl5pPr marL="1828800" defTabSz="381000" eaLnBrk="0" hangingPunct="0">
              <a:defRPr sz="2400">
                <a:solidFill>
                  <a:schemeClr val="bg1"/>
                </a:solidFill>
                <a:latin typeface="Times New Roman" charset="0"/>
                <a:ea typeface="Droid Sans Fallback" charset="0"/>
                <a:cs typeface="Droid Sans Fallback" charset="0"/>
              </a:defRPr>
            </a:lvl5pPr>
            <a:lvl6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6pPr>
            <a:lvl7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7pPr>
            <a:lvl8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8pPr>
            <a:lvl9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9pPr>
          </a:lstStyle>
          <a:p>
            <a:pPr marL="216000" indent="-216000" algn="l">
              <a:spcBef>
                <a:spcPts val="1200"/>
              </a:spcBef>
              <a:buFont typeface="Arial" pitchFamily="34" charset="0"/>
              <a:buChar char="•"/>
            </a:pPr>
            <a:r>
              <a:rPr lang="en-US" altLang="en-US" sz="1600" b="0" dirty="0" smtClean="0">
                <a:solidFill>
                  <a:schemeClr val="accent2"/>
                </a:solidFill>
                <a:effectLst/>
                <a:latin typeface="+mn-lt"/>
                <a:ea typeface="Verdana" pitchFamily="34" charset="0"/>
                <a:cs typeface="Verdana" pitchFamily="34" charset="0"/>
              </a:rPr>
              <a:t>Several software developed/adapted for multi-GNSS data processing </a:t>
            </a:r>
          </a:p>
          <a:p>
            <a:pPr marL="216000" indent="-216000" algn="l">
              <a:spcBef>
                <a:spcPts val="1200"/>
              </a:spcBef>
              <a:buFont typeface="Arial" pitchFamily="34" charset="0"/>
              <a:buChar char="•"/>
            </a:pPr>
            <a:r>
              <a:rPr lang="en-US" altLang="en-US" sz="1600" b="0" dirty="0" smtClean="0">
                <a:solidFill>
                  <a:schemeClr val="accent2"/>
                </a:solidFill>
                <a:effectLst/>
                <a:latin typeface="+mn-lt"/>
                <a:ea typeface="Verdana" pitchFamily="34" charset="0"/>
                <a:cs typeface="Verdana" pitchFamily="34" charset="0"/>
              </a:rPr>
              <a:t>GLONASS integrated in various NRT &amp; RT-Demo solutions, GLONASS used within Benchmark campaign</a:t>
            </a:r>
          </a:p>
          <a:p>
            <a:pPr marL="216000" indent="-216000" algn="l">
              <a:spcBef>
                <a:spcPts val="1200"/>
              </a:spcBef>
              <a:buFont typeface="Arial" pitchFamily="34" charset="0"/>
              <a:buChar char="•"/>
            </a:pPr>
            <a:r>
              <a:rPr lang="en-US" altLang="en-US" sz="1600" b="0" dirty="0" smtClean="0">
                <a:solidFill>
                  <a:schemeClr val="accent2"/>
                </a:solidFill>
                <a:effectLst/>
                <a:latin typeface="+mn-lt"/>
                <a:ea typeface="Verdana" pitchFamily="34" charset="0"/>
                <a:cs typeface="Verdana" pitchFamily="34" charset="0"/>
              </a:rPr>
              <a:t>Since Nov 2015 GFZ provide ultra-rapid multi-GNSS orbit and clock product every 3 hours</a:t>
            </a:r>
          </a:p>
          <a:p>
            <a:pPr marL="432000" lvl="1" indent="216000" algn="l">
              <a:spcBef>
                <a:spcPts val="600"/>
              </a:spcBef>
              <a:buFont typeface="Arial" pitchFamily="34" charset="0"/>
              <a:buChar char="•"/>
            </a:pPr>
            <a:r>
              <a:rPr lang="en-US" altLang="en-US" sz="1600" b="0" dirty="0" smtClean="0">
                <a:solidFill>
                  <a:schemeClr val="accent2"/>
                </a:solidFill>
                <a:effectLst/>
                <a:latin typeface="+mn-lt"/>
                <a:ea typeface="Verdana" pitchFamily="34" charset="0"/>
                <a:cs typeface="Verdana" pitchFamily="34" charset="0"/>
              </a:rPr>
              <a:t>Includes GPS, GLO, GAL, BDS and QZSS</a:t>
            </a:r>
          </a:p>
          <a:p>
            <a:pPr marL="432000" lvl="1" indent="216000" algn="l">
              <a:spcBef>
                <a:spcPts val="600"/>
              </a:spcBef>
              <a:buFont typeface="Arial" pitchFamily="34" charset="0"/>
              <a:buChar char="•"/>
            </a:pPr>
            <a:r>
              <a:rPr lang="en-US" altLang="en-US" sz="1600" b="0" dirty="0" smtClean="0">
                <a:solidFill>
                  <a:schemeClr val="accent2"/>
                </a:solidFill>
                <a:effectLst/>
                <a:latin typeface="+mn-lt"/>
                <a:ea typeface="Verdana" pitchFamily="34" charset="0"/>
                <a:cs typeface="Verdana" pitchFamily="34" charset="0"/>
              </a:rPr>
              <a:t>Latency is less than 2 hours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16</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7992888" cy="849586"/>
          </a:xfrm>
        </p:spPr>
        <p:txBody>
          <a:bodyPr/>
          <a:lstStyle/>
          <a:p>
            <a:r>
              <a:rPr lang="en-GB" dirty="0" smtClean="0">
                <a:effectLst>
                  <a:outerShdw blurRad="38100" dist="38100" dir="2700000" algn="tl">
                    <a:srgbClr val="000000">
                      <a:alpha val="43137"/>
                    </a:srgbClr>
                  </a:outerShdw>
                </a:effectLst>
              </a:rPr>
              <a:t>Validation of RT </a:t>
            </a:r>
            <a:r>
              <a:rPr lang="en-GB" dirty="0" err="1" smtClean="0">
                <a:effectLst>
                  <a:outerShdw blurRad="38100" dist="38100" dir="2700000" algn="tl">
                    <a:srgbClr val="000000">
                      <a:alpha val="43137"/>
                    </a:srgbClr>
                  </a:outerShdw>
                </a:effectLst>
              </a:rPr>
              <a:t>Tropo</a:t>
            </a:r>
            <a:r>
              <a:rPr lang="en-GB" dirty="0" smtClean="0">
                <a:effectLst>
                  <a:outerShdw blurRad="38100" dist="38100" dir="2700000" algn="tl">
                    <a:srgbClr val="000000">
                      <a:alpha val="43137"/>
                    </a:srgbClr>
                  </a:outerShdw>
                </a:effectLst>
              </a:rPr>
              <a:t> Estimates</a:t>
            </a:r>
            <a:endParaRPr lang="en-GB" dirty="0">
              <a:effectLst>
                <a:outerShdw blurRad="38100" dist="38100" dir="2700000" algn="tl">
                  <a:srgbClr val="000000">
                    <a:alpha val="43137"/>
                  </a:srgbClr>
                </a:outerShdw>
              </a:effectLst>
            </a:endParaRPr>
          </a:p>
        </p:txBody>
      </p:sp>
      <p:pic>
        <p:nvPicPr>
          <p:cNvPr id="6" name="Picture 3"/>
          <p:cNvPicPr>
            <a:picLocks noChangeAspect="1" noChangeArrowheads="1"/>
          </p:cNvPicPr>
          <p:nvPr/>
        </p:nvPicPr>
        <p:blipFill>
          <a:blip r:embed="rId3" cstate="print"/>
          <a:stretch>
            <a:fillRect/>
          </a:stretch>
        </p:blipFill>
        <p:spPr bwMode="auto">
          <a:xfrm>
            <a:off x="3584848" y="1412776"/>
            <a:ext cx="6022979" cy="3601100"/>
          </a:xfrm>
          <a:prstGeom prst="rect">
            <a:avLst/>
          </a:prstGeom>
          <a:noFill/>
          <a:ln w="9525">
            <a:solidFill>
              <a:schemeClr val="tx1">
                <a:lumMod val="95000"/>
                <a:lumOff val="5000"/>
              </a:schemeClr>
            </a:solidFill>
            <a:miter lim="800000"/>
            <a:headEnd/>
            <a:tailEnd/>
          </a:ln>
        </p:spPr>
      </p:pic>
      <p:sp>
        <p:nvSpPr>
          <p:cNvPr id="8" name="Text Box 3"/>
          <p:cNvSpPr txBox="1">
            <a:spLocks noChangeArrowheads="1"/>
          </p:cNvSpPr>
          <p:nvPr/>
        </p:nvSpPr>
        <p:spPr bwMode="auto">
          <a:xfrm>
            <a:off x="272480" y="1484784"/>
            <a:ext cx="3301787" cy="3625596"/>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9525">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85332" tIns="42666" rIns="85332" bIns="42666">
            <a:spAutoFit/>
          </a:bodyPr>
          <a:lstStyle>
            <a:lvl1pPr marL="381000" indent="-381000" defTabSz="381000" eaLnBrk="0" hangingPunct="0">
              <a:defRPr sz="2400">
                <a:solidFill>
                  <a:schemeClr val="bg1"/>
                </a:solidFill>
                <a:latin typeface="Times New Roman" charset="0"/>
                <a:ea typeface="Droid Sans Fallback" charset="0"/>
                <a:cs typeface="Droid Sans Fallback" charset="0"/>
              </a:defRPr>
            </a:lvl1pPr>
            <a:lvl2pPr marL="590550" indent="-19050" defTabSz="381000" eaLnBrk="0" hangingPunct="0">
              <a:defRPr sz="2400">
                <a:solidFill>
                  <a:schemeClr val="bg1"/>
                </a:solidFill>
                <a:latin typeface="Times New Roman" charset="0"/>
                <a:ea typeface="Droid Sans Fallback" charset="0"/>
                <a:cs typeface="Droid Sans Fallback" charset="0"/>
              </a:defRPr>
            </a:lvl2pPr>
            <a:lvl3pPr marL="914400" defTabSz="381000" eaLnBrk="0" hangingPunct="0">
              <a:defRPr sz="2400">
                <a:solidFill>
                  <a:schemeClr val="bg1"/>
                </a:solidFill>
                <a:latin typeface="Times New Roman" charset="0"/>
                <a:ea typeface="Droid Sans Fallback" charset="0"/>
                <a:cs typeface="Droid Sans Fallback" charset="0"/>
              </a:defRPr>
            </a:lvl3pPr>
            <a:lvl4pPr marL="1371600" defTabSz="381000" eaLnBrk="0" hangingPunct="0">
              <a:defRPr sz="2400">
                <a:solidFill>
                  <a:schemeClr val="bg1"/>
                </a:solidFill>
                <a:latin typeface="Times New Roman" charset="0"/>
                <a:ea typeface="Droid Sans Fallback" charset="0"/>
                <a:cs typeface="Droid Sans Fallback" charset="0"/>
              </a:defRPr>
            </a:lvl4pPr>
            <a:lvl5pPr marL="1828800" defTabSz="381000" eaLnBrk="0" hangingPunct="0">
              <a:defRPr sz="2400">
                <a:solidFill>
                  <a:schemeClr val="bg1"/>
                </a:solidFill>
                <a:latin typeface="Times New Roman" charset="0"/>
                <a:ea typeface="Droid Sans Fallback" charset="0"/>
                <a:cs typeface="Droid Sans Fallback" charset="0"/>
              </a:defRPr>
            </a:lvl5pPr>
            <a:lvl6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6pPr>
            <a:lvl7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7pPr>
            <a:lvl8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8pPr>
            <a:lvl9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9pPr>
          </a:lstStyle>
          <a:p>
            <a:pPr marL="0"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rPr>
              <a:t> Database of RT products established at GOP</a:t>
            </a:r>
          </a:p>
          <a:p>
            <a:pPr marL="0"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rPr>
              <a:t> Use IGS RT products for RT PPP</a:t>
            </a:r>
            <a:endParaRPr lang="en-US" sz="2000" b="0" u="sng"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endParaRPr>
          </a:p>
          <a:p>
            <a:pPr marL="0"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rPr>
              <a:t> 15 European sites</a:t>
            </a:r>
          </a:p>
          <a:p>
            <a:pPr marL="0"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rPr>
              <a:t> 32 Global sites</a:t>
            </a:r>
          </a:p>
          <a:p>
            <a:pPr marL="0"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rPr>
              <a:t> 6 Processing software types</a:t>
            </a:r>
          </a:p>
          <a:p>
            <a:pPr marL="0" indent="0" algn="l">
              <a:spcBef>
                <a:spcPts val="600"/>
              </a:spcBef>
              <a:buFont typeface="Arial" pitchFamily="34" charset="0"/>
              <a:buChar char="•"/>
            </a:pPr>
            <a:r>
              <a:rPr lang="en-GB" sz="2000" b="0"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rPr>
              <a:t> </a:t>
            </a:r>
            <a:r>
              <a:rPr lang="cs-CZ" sz="2000" b="0"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rPr>
              <a:t>7</a:t>
            </a:r>
            <a:r>
              <a:rPr lang="en-GB" sz="2000" b="0"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rPr>
              <a:t> </a:t>
            </a:r>
            <a:r>
              <a:rPr lang="en-US" sz="2000" b="0" dirty="0" smtClean="0">
                <a:solidFill>
                  <a:schemeClr val="tx1">
                    <a:lumMod val="65000"/>
                    <a:lumOff val="35000"/>
                  </a:schemeClr>
                </a:solidFill>
                <a:effectLst/>
                <a:latin typeface="+mn-lt"/>
                <a:ea typeface="Segoe UI Symbol" panose="020B0502040204020203" pitchFamily="34" charset="0"/>
                <a:cs typeface="Verdana" panose="020B0604030504040204" pitchFamily="34" charset="0"/>
              </a:rPr>
              <a:t>ACs (plus WRF Model)</a:t>
            </a:r>
            <a:endParaRPr lang="en-US" sz="2000" b="0" dirty="0" smtClean="0">
              <a:solidFill>
                <a:srgbClr val="0000FF"/>
              </a:solidFill>
              <a:effectLst/>
              <a:latin typeface="+mn-lt"/>
              <a:ea typeface="Verdana" pitchFamily="34" charset="0"/>
              <a:cs typeface="Verdana" pitchFamily="34" charset="0"/>
            </a:endParaRPr>
          </a:p>
          <a:p>
            <a:pPr marL="0" indent="0" algn="l">
              <a:spcBef>
                <a:spcPts val="600"/>
              </a:spcBef>
            </a:pPr>
            <a:endParaRPr lang="en-US" sz="2000" dirty="0">
              <a:solidFill>
                <a:schemeClr val="tx1"/>
              </a:solidFill>
              <a:latin typeface="+mn-lt"/>
              <a:ea typeface="Segoe UI Symbol" panose="020B0502040204020203" pitchFamily="34" charset="0"/>
              <a:cs typeface="Verdana" panose="020B0604030504040204" pitchFamily="34" charset="0"/>
            </a:endParaRPr>
          </a:p>
        </p:txBody>
      </p:sp>
      <p:graphicFrame>
        <p:nvGraphicFramePr>
          <p:cNvPr id="9" name="Tabulka 10"/>
          <p:cNvGraphicFramePr>
            <a:graphicFrameLocks noGrp="1"/>
          </p:cNvGraphicFramePr>
          <p:nvPr>
            <p:extLst>
              <p:ext uri="{D42A27DB-BD31-4B8C-83A1-F6EECF244321}">
                <p14:modId xmlns:p14="http://schemas.microsoft.com/office/powerpoint/2010/main" xmlns="" val="3028321645"/>
              </p:ext>
            </p:extLst>
          </p:nvPr>
        </p:nvGraphicFramePr>
        <p:xfrm>
          <a:off x="4880994" y="3212976"/>
          <a:ext cx="5025006" cy="2364472"/>
        </p:xfrm>
        <a:graphic>
          <a:graphicData uri="http://schemas.openxmlformats.org/drawingml/2006/table">
            <a:tbl>
              <a:tblPr firstRow="1" bandRow="1">
                <a:tableStyleId>{793D81CF-94F2-401A-BA57-92F5A7B2D0C5}</a:tableStyleId>
              </a:tblPr>
              <a:tblGrid>
                <a:gridCol w="539268"/>
                <a:gridCol w="1295408"/>
                <a:gridCol w="914427"/>
                <a:gridCol w="751861"/>
                <a:gridCol w="1524042"/>
              </a:tblGrid>
              <a:tr h="214092">
                <a:tc>
                  <a:txBody>
                    <a:bodyPr/>
                    <a:lstStyle/>
                    <a:p>
                      <a:pPr algn="l"/>
                      <a:r>
                        <a:rPr lang="en-US" sz="900" dirty="0" smtClean="0"/>
                        <a:t>AC</a:t>
                      </a:r>
                      <a:endParaRPr lang="en-GB" sz="900" dirty="0"/>
                    </a:p>
                  </a:txBody>
                  <a:tcPr/>
                </a:tc>
                <a:tc>
                  <a:txBody>
                    <a:bodyPr/>
                    <a:lstStyle/>
                    <a:p>
                      <a:pPr algn="l"/>
                      <a:r>
                        <a:rPr lang="en-US" sz="900" dirty="0" smtClean="0"/>
                        <a:t>Software</a:t>
                      </a:r>
                      <a:endParaRPr lang="en-GB" sz="900" dirty="0"/>
                    </a:p>
                  </a:txBody>
                  <a:tcPr/>
                </a:tc>
                <a:tc>
                  <a:txBody>
                    <a:bodyPr/>
                    <a:lstStyle/>
                    <a:p>
                      <a:pPr algn="l"/>
                      <a:r>
                        <a:rPr lang="en-US" sz="900" dirty="0" smtClean="0"/>
                        <a:t>Start</a:t>
                      </a:r>
                      <a:endParaRPr lang="en-GB" sz="900" dirty="0"/>
                    </a:p>
                  </a:txBody>
                  <a:tcPr/>
                </a:tc>
                <a:tc>
                  <a:txBody>
                    <a:bodyPr/>
                    <a:lstStyle/>
                    <a:p>
                      <a:pPr algn="l"/>
                      <a:r>
                        <a:rPr lang="en-US" sz="900" dirty="0" smtClean="0"/>
                        <a:t>Update</a:t>
                      </a:r>
                      <a:endParaRPr lang="en-GB" sz="900" dirty="0"/>
                    </a:p>
                  </a:txBody>
                  <a:tcPr/>
                </a:tc>
                <a:tc>
                  <a:txBody>
                    <a:bodyPr/>
                    <a:lstStyle/>
                    <a:p>
                      <a:pPr algn="l"/>
                      <a:r>
                        <a:rPr lang="en-US" sz="900" dirty="0" smtClean="0"/>
                        <a:t>Solutions</a:t>
                      </a:r>
                      <a:endParaRPr lang="en-GB" sz="900" dirty="0"/>
                    </a:p>
                  </a:txBody>
                  <a:tcPr/>
                </a:tc>
              </a:tr>
              <a:tr h="279776">
                <a:tc>
                  <a:txBody>
                    <a:bodyPr/>
                    <a:lstStyle/>
                    <a:p>
                      <a:r>
                        <a:rPr lang="en-US" sz="900" dirty="0" smtClean="0"/>
                        <a:t>GOP</a:t>
                      </a:r>
                      <a:endParaRPr lang="en-US" sz="900" dirty="0">
                        <a:latin typeface="+mj-lt"/>
                      </a:endParaRPr>
                    </a:p>
                  </a:txBody>
                  <a:tcPr marL="91442" marR="91442" marT="45724" marB="45724"/>
                </a:tc>
                <a:tc>
                  <a:txBody>
                    <a:bodyPr/>
                    <a:lstStyle/>
                    <a:p>
                      <a:r>
                        <a:rPr lang="en-US" sz="900" dirty="0" smtClean="0"/>
                        <a:t>G-Nut/Tefnut</a:t>
                      </a:r>
                      <a:endParaRPr lang="en-US" sz="900" dirty="0">
                        <a:latin typeface="+mj-lt"/>
                      </a:endParaRPr>
                    </a:p>
                  </a:txBody>
                  <a:tcPr marL="91442" marR="91442" marT="45724" marB="45724"/>
                </a:tc>
                <a:tc>
                  <a:txBody>
                    <a:bodyPr/>
                    <a:lstStyle/>
                    <a:p>
                      <a:pPr algn="r"/>
                      <a:r>
                        <a:rPr lang="en-US" sz="900" dirty="0" smtClean="0"/>
                        <a:t>9.4. 2015</a:t>
                      </a:r>
                      <a:endParaRPr lang="en-US" sz="900" dirty="0" smtClean="0">
                        <a:latin typeface="+mj-lt"/>
                      </a:endParaRPr>
                    </a:p>
                  </a:txBody>
                  <a:tcPr marL="91442" marR="91442" marT="45724" marB="45724"/>
                </a:tc>
                <a:tc>
                  <a:txBody>
                    <a:bodyPr/>
                    <a:lstStyle/>
                    <a:p>
                      <a:pPr algn="r"/>
                      <a:r>
                        <a:rPr lang="en-US" sz="900" dirty="0" smtClean="0"/>
                        <a:t>real-time</a:t>
                      </a:r>
                      <a:endParaRPr lang="en-US" sz="900" dirty="0" smtClean="0">
                        <a:latin typeface="+mj-lt"/>
                      </a:endParaRPr>
                    </a:p>
                  </a:txBody>
                  <a:tcPr marL="91442" marR="91442" marT="45724" marB="45724"/>
                </a:tc>
                <a:tc>
                  <a:txBody>
                    <a:bodyPr/>
                    <a:lstStyle/>
                    <a:p>
                      <a:r>
                        <a:rPr lang="en-US" sz="900" dirty="0" smtClean="0"/>
                        <a:t>GPS,</a:t>
                      </a:r>
                      <a:r>
                        <a:rPr lang="en-US" sz="900" baseline="0" dirty="0" smtClean="0"/>
                        <a:t> GLO, grad</a:t>
                      </a:r>
                      <a:endParaRPr lang="cs-CZ" sz="900" dirty="0" smtClean="0">
                        <a:latin typeface="+mj-lt"/>
                      </a:endParaRPr>
                    </a:p>
                  </a:txBody>
                  <a:tcPr marL="91442" marR="91442" marT="45724" marB="45724"/>
                </a:tc>
              </a:tr>
              <a:tr h="279776">
                <a:tc>
                  <a:txBody>
                    <a:bodyPr/>
                    <a:lstStyle/>
                    <a:p>
                      <a:r>
                        <a:rPr lang="en-US" sz="900" dirty="0" smtClean="0"/>
                        <a:t>TUW</a:t>
                      </a:r>
                      <a:endParaRPr lang="en-US" sz="900" dirty="0">
                        <a:latin typeface="+mj-lt"/>
                      </a:endParaRPr>
                    </a:p>
                  </a:txBody>
                  <a:tcPr marL="91442" marR="91442" marT="45724" marB="45724"/>
                </a:tc>
                <a:tc>
                  <a:txBody>
                    <a:bodyPr/>
                    <a:lstStyle/>
                    <a:p>
                      <a:r>
                        <a:rPr lang="en-US" sz="900" dirty="0" smtClean="0"/>
                        <a:t>TUW</a:t>
                      </a:r>
                      <a:r>
                        <a:rPr lang="en-US" sz="900" baseline="0" dirty="0" smtClean="0"/>
                        <a:t> software</a:t>
                      </a:r>
                      <a:endParaRPr lang="en-US" sz="900" dirty="0">
                        <a:latin typeface="+mj-lt"/>
                      </a:endParaRPr>
                    </a:p>
                  </a:txBody>
                  <a:tcPr marL="91442" marR="91442" marT="45724" marB="45724"/>
                </a:tc>
                <a:tc>
                  <a:txBody>
                    <a:bodyPr/>
                    <a:lstStyle/>
                    <a:p>
                      <a:pPr algn="r"/>
                      <a:r>
                        <a:rPr lang="en-US" sz="900" dirty="0" smtClean="0"/>
                        <a:t>15.4. 2015</a:t>
                      </a:r>
                      <a:endParaRPr lang="en-US" sz="900" dirty="0">
                        <a:latin typeface="+mj-lt"/>
                      </a:endParaRPr>
                    </a:p>
                  </a:txBody>
                  <a:tcPr marL="91442" marR="91442" marT="45724" marB="4572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dirty="0" smtClean="0"/>
                        <a:t>real-time</a:t>
                      </a:r>
                      <a:endParaRPr lang="en-US" sz="900" dirty="0" smtClean="0">
                        <a:latin typeface="+mj-lt"/>
                      </a:endParaRPr>
                    </a:p>
                  </a:txBody>
                  <a:tcPr marL="91442" marR="91442" marT="45724" marB="45724"/>
                </a:tc>
                <a:tc>
                  <a:txBody>
                    <a:bodyPr/>
                    <a:lstStyle/>
                    <a:p>
                      <a:r>
                        <a:rPr lang="en-US" sz="900" baseline="0" dirty="0" smtClean="0"/>
                        <a:t>GPS</a:t>
                      </a:r>
                      <a:endParaRPr lang="en-US" sz="900" baseline="0" dirty="0" smtClean="0">
                        <a:latin typeface="+mj-lt"/>
                      </a:endParaRPr>
                    </a:p>
                  </a:txBody>
                  <a:tcPr marL="91442" marR="91442" marT="45724" marB="45724"/>
                </a:tc>
              </a:tr>
              <a:tr h="279776">
                <a:tc>
                  <a:txBody>
                    <a:bodyPr/>
                    <a:lstStyle/>
                    <a:p>
                      <a:r>
                        <a:rPr lang="en-US" sz="900" dirty="0" smtClean="0"/>
                        <a:t>ROB</a:t>
                      </a:r>
                      <a:endParaRPr lang="en-US" sz="900" dirty="0">
                        <a:latin typeface="+mj-lt"/>
                      </a:endParaRPr>
                    </a:p>
                  </a:txBody>
                  <a:tcPr marL="91442" marR="91442" marT="45724" marB="45724"/>
                </a:tc>
                <a:tc>
                  <a:txBody>
                    <a:bodyPr/>
                    <a:lstStyle/>
                    <a:p>
                      <a:r>
                        <a:rPr lang="en-US" sz="900" dirty="0" smtClean="0"/>
                        <a:t>G-Nut/Tefnut</a:t>
                      </a:r>
                      <a:endParaRPr lang="en-US" sz="900" dirty="0">
                        <a:latin typeface="+mj-lt"/>
                      </a:endParaRPr>
                    </a:p>
                  </a:txBody>
                  <a:tcPr marL="91442" marR="91442" marT="45724" marB="45724"/>
                </a:tc>
                <a:tc>
                  <a:txBody>
                    <a:bodyPr/>
                    <a:lstStyle/>
                    <a:p>
                      <a:pPr algn="r"/>
                      <a:r>
                        <a:rPr lang="en-US" sz="900" dirty="0" smtClean="0"/>
                        <a:t>23.4. 2015</a:t>
                      </a:r>
                      <a:endParaRPr lang="en-US" sz="900" dirty="0">
                        <a:latin typeface="+mj-lt"/>
                      </a:endParaRPr>
                    </a:p>
                  </a:txBody>
                  <a:tcPr marL="91442" marR="91442" marT="45724" marB="4572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dirty="0" smtClean="0"/>
                        <a:t>real-time</a:t>
                      </a:r>
                      <a:endParaRPr lang="en-US" sz="900" dirty="0" smtClean="0">
                        <a:latin typeface="+mj-lt"/>
                      </a:endParaRPr>
                    </a:p>
                  </a:txBody>
                  <a:tcPr marL="91442" marR="91442" marT="45724" marB="45724"/>
                </a:tc>
                <a:tc>
                  <a:txBody>
                    <a:bodyPr/>
                    <a:lstStyle/>
                    <a:p>
                      <a:r>
                        <a:rPr lang="en-US" sz="900" dirty="0" smtClean="0"/>
                        <a:t>GPS, GLO,</a:t>
                      </a:r>
                      <a:r>
                        <a:rPr lang="en-US" sz="900" baseline="0" dirty="0" smtClean="0"/>
                        <a:t> g</a:t>
                      </a:r>
                      <a:r>
                        <a:rPr lang="en-US" sz="900" dirty="0" smtClean="0"/>
                        <a:t>rad</a:t>
                      </a:r>
                      <a:endParaRPr lang="en-US" sz="900" dirty="0" smtClean="0">
                        <a:latin typeface="+mj-lt"/>
                      </a:endParaRPr>
                    </a:p>
                  </a:txBody>
                  <a:tcPr marL="91442" marR="91442" marT="45724" marB="45724"/>
                </a:tc>
              </a:tr>
              <a:tr h="214099">
                <a:tc>
                  <a:txBody>
                    <a:bodyPr/>
                    <a:lstStyle/>
                    <a:p>
                      <a:r>
                        <a:rPr lang="en-US" sz="900" dirty="0" smtClean="0"/>
                        <a:t>ASI</a:t>
                      </a:r>
                      <a:endParaRPr lang="en-US" sz="900" dirty="0">
                        <a:latin typeface="+mj-lt"/>
                      </a:endParaRPr>
                    </a:p>
                  </a:txBody>
                  <a:tcPr marL="91442" marR="91442" marT="45724" marB="45724"/>
                </a:tc>
                <a:tc>
                  <a:txBody>
                    <a:bodyPr/>
                    <a:lstStyle/>
                    <a:p>
                      <a:r>
                        <a:rPr lang="en-US" sz="900" dirty="0" smtClean="0"/>
                        <a:t>Gipsy-Oasis</a:t>
                      </a:r>
                      <a:endParaRPr lang="en-US" sz="900" dirty="0">
                        <a:latin typeface="+mj-lt"/>
                      </a:endParaRPr>
                    </a:p>
                  </a:txBody>
                  <a:tcPr marL="91442" marR="91442" marT="45724" marB="45724"/>
                </a:tc>
                <a:tc>
                  <a:txBody>
                    <a:bodyPr/>
                    <a:lstStyle/>
                    <a:p>
                      <a:pPr algn="r"/>
                      <a:r>
                        <a:rPr lang="en-US" sz="900" dirty="0" smtClean="0"/>
                        <a:t>5.5. 2015</a:t>
                      </a:r>
                      <a:endParaRPr lang="en-US" sz="900" dirty="0">
                        <a:latin typeface="+mj-lt"/>
                      </a:endParaRPr>
                    </a:p>
                  </a:txBody>
                  <a:tcPr marL="91442" marR="91442" marT="45724" marB="45724"/>
                </a:tc>
                <a:tc>
                  <a:txBody>
                    <a:bodyPr/>
                    <a:lstStyle/>
                    <a:p>
                      <a:pPr algn="r"/>
                      <a:r>
                        <a:rPr lang="en-US" sz="900" dirty="0" smtClean="0"/>
                        <a:t>hourly</a:t>
                      </a:r>
                      <a:endParaRPr lang="en-US" sz="900" dirty="0">
                        <a:latin typeface="+mj-lt"/>
                      </a:endParaRPr>
                    </a:p>
                  </a:txBody>
                  <a:tcPr marL="91442" marR="91442" marT="45724" marB="45724"/>
                </a:tc>
                <a:tc>
                  <a:txBody>
                    <a:bodyPr/>
                    <a:lstStyle/>
                    <a:p>
                      <a:r>
                        <a:rPr lang="en-US" sz="900" dirty="0" smtClean="0"/>
                        <a:t>GPS, gradients</a:t>
                      </a:r>
                      <a:endParaRPr lang="en-US" sz="900" dirty="0">
                        <a:latin typeface="+mj-lt"/>
                      </a:endParaRPr>
                    </a:p>
                  </a:txBody>
                  <a:tcPr marL="91442" marR="91442" marT="45724" marB="45724"/>
                </a:tc>
              </a:tr>
              <a:tr h="279776">
                <a:tc>
                  <a:txBody>
                    <a:bodyPr/>
                    <a:lstStyle/>
                    <a:p>
                      <a:r>
                        <a:rPr lang="en-US" sz="900" dirty="0" smtClean="0">
                          <a:latin typeface="+mn-lt"/>
                        </a:rPr>
                        <a:t>UL</a:t>
                      </a:r>
                      <a:endParaRPr lang="en-US" sz="900" dirty="0">
                        <a:latin typeface="+mn-lt"/>
                      </a:endParaRPr>
                    </a:p>
                  </a:txBody>
                  <a:tcPr marL="91442" marR="91442" marT="45724" marB="45724"/>
                </a:tc>
                <a:tc>
                  <a:txBody>
                    <a:bodyPr/>
                    <a:lstStyle/>
                    <a:p>
                      <a:r>
                        <a:rPr lang="en-US" sz="900" dirty="0" smtClean="0">
                          <a:latin typeface="+mn-lt"/>
                        </a:rPr>
                        <a:t>BNC</a:t>
                      </a:r>
                      <a:r>
                        <a:rPr lang="en-US" sz="900" baseline="0" dirty="0" smtClean="0">
                          <a:latin typeface="+mn-lt"/>
                        </a:rPr>
                        <a:t>, </a:t>
                      </a:r>
                      <a:r>
                        <a:rPr lang="en-US" sz="900" dirty="0" smtClean="0">
                          <a:latin typeface="+mn-lt"/>
                        </a:rPr>
                        <a:t> PPP-wizard</a:t>
                      </a:r>
                      <a:endParaRPr lang="en-US" sz="900" dirty="0">
                        <a:latin typeface="+mn-lt"/>
                      </a:endParaRPr>
                    </a:p>
                  </a:txBody>
                  <a:tcPr marL="91442" marR="91442" marT="45724" marB="45724"/>
                </a:tc>
                <a:tc>
                  <a:txBody>
                    <a:bodyPr/>
                    <a:lstStyle/>
                    <a:p>
                      <a:pPr algn="r"/>
                      <a:r>
                        <a:rPr lang="en-US" sz="900" dirty="0" smtClean="0">
                          <a:latin typeface="+mn-lt"/>
                        </a:rPr>
                        <a:t>15.6. 2015</a:t>
                      </a:r>
                      <a:endParaRPr lang="en-US" sz="900" dirty="0">
                        <a:latin typeface="+mn-lt"/>
                      </a:endParaRPr>
                    </a:p>
                  </a:txBody>
                  <a:tcPr marL="91442" marR="91442" marT="45724" marB="45724"/>
                </a:tc>
                <a:tc>
                  <a:txBody>
                    <a:bodyPr/>
                    <a:lstStyle/>
                    <a:p>
                      <a:pPr algn="r"/>
                      <a:r>
                        <a:rPr lang="en-US" sz="900" dirty="0" smtClean="0">
                          <a:latin typeface="+mn-lt"/>
                        </a:rPr>
                        <a:t>real-time</a:t>
                      </a:r>
                      <a:endParaRPr lang="en-US" sz="900" dirty="0">
                        <a:latin typeface="+mn-lt"/>
                      </a:endParaRPr>
                    </a:p>
                  </a:txBody>
                  <a:tcPr marL="91442" marR="91442" marT="45724" marB="45724"/>
                </a:tc>
                <a:tc>
                  <a:txBody>
                    <a:bodyPr/>
                    <a:lstStyle/>
                    <a:p>
                      <a:r>
                        <a:rPr lang="en-US" sz="900" dirty="0" smtClean="0">
                          <a:latin typeface="+mn-lt"/>
                        </a:rPr>
                        <a:t>GPS</a:t>
                      </a:r>
                      <a:endParaRPr lang="en-US" sz="900" dirty="0">
                        <a:latin typeface="+mn-lt"/>
                      </a:endParaRPr>
                    </a:p>
                  </a:txBody>
                  <a:tcPr marL="91442" marR="91442" marT="45724" marB="45724"/>
                </a:tc>
              </a:tr>
              <a:tr h="214099">
                <a:tc>
                  <a:txBody>
                    <a:bodyPr/>
                    <a:lstStyle/>
                    <a:p>
                      <a:r>
                        <a:rPr lang="en-US" sz="900" dirty="0" smtClean="0">
                          <a:latin typeface="+mn-lt"/>
                        </a:rPr>
                        <a:t>ICS</a:t>
                      </a:r>
                      <a:endParaRPr lang="en-US" sz="900" dirty="0">
                        <a:latin typeface="+mn-lt"/>
                      </a:endParaRPr>
                    </a:p>
                  </a:txBody>
                  <a:tcPr marL="91442" marR="91442" marT="45724" marB="45724"/>
                </a:tc>
                <a:tc>
                  <a:txBody>
                    <a:bodyPr/>
                    <a:lstStyle/>
                    <a:p>
                      <a:r>
                        <a:rPr lang="en-US" sz="900" dirty="0" smtClean="0">
                          <a:latin typeface="+mn-lt"/>
                        </a:rPr>
                        <a:t>G-Nut/</a:t>
                      </a:r>
                      <a:r>
                        <a:rPr lang="en-US" sz="900" dirty="0" err="1" smtClean="0">
                          <a:latin typeface="+mn-lt"/>
                        </a:rPr>
                        <a:t>Shu</a:t>
                      </a:r>
                      <a:endParaRPr lang="en-US" sz="900" dirty="0">
                        <a:latin typeface="+mn-lt"/>
                      </a:endParaRPr>
                    </a:p>
                  </a:txBody>
                  <a:tcPr marL="91442" marR="91442" marT="45724" marB="45724"/>
                </a:tc>
                <a:tc>
                  <a:txBody>
                    <a:bodyPr/>
                    <a:lstStyle/>
                    <a:p>
                      <a:pPr algn="r"/>
                      <a:r>
                        <a:rPr lang="en-US" sz="900" dirty="0" smtClean="0">
                          <a:latin typeface="+mn-lt"/>
                        </a:rPr>
                        <a:t>12.7.2015</a:t>
                      </a:r>
                      <a:endParaRPr lang="en-US" sz="900" dirty="0">
                        <a:latin typeface="+mn-lt"/>
                      </a:endParaRPr>
                    </a:p>
                  </a:txBody>
                  <a:tcPr marL="91442" marR="91442" marT="45724" marB="45724"/>
                </a:tc>
                <a:tc>
                  <a:txBody>
                    <a:bodyPr/>
                    <a:lstStyle/>
                    <a:p>
                      <a:pPr algn="r"/>
                      <a:r>
                        <a:rPr lang="en-US" sz="900" dirty="0" smtClean="0">
                          <a:latin typeface="+mn-lt"/>
                        </a:rPr>
                        <a:t>forecast</a:t>
                      </a:r>
                      <a:endParaRPr lang="en-US" sz="900" dirty="0">
                        <a:latin typeface="+mn-lt"/>
                      </a:endParaRPr>
                    </a:p>
                  </a:txBody>
                  <a:tcPr marL="91442" marR="91442" marT="45724" marB="45724"/>
                </a:tc>
                <a:tc>
                  <a:txBody>
                    <a:bodyPr/>
                    <a:lstStyle/>
                    <a:p>
                      <a:r>
                        <a:rPr lang="en-US" sz="900" dirty="0" smtClean="0">
                          <a:latin typeface="+mn-lt"/>
                        </a:rPr>
                        <a:t>WRF (</a:t>
                      </a:r>
                      <a:r>
                        <a:rPr lang="en-US" sz="900" baseline="0" dirty="0" smtClean="0">
                          <a:latin typeface="+mn-lt"/>
                        </a:rPr>
                        <a:t>EU, CZ) </a:t>
                      </a:r>
                      <a:endParaRPr lang="en-US" sz="900" dirty="0">
                        <a:latin typeface="+mn-lt"/>
                      </a:endParaRPr>
                    </a:p>
                  </a:txBody>
                  <a:tcPr marL="91442" marR="91442" marT="45724" marB="45724"/>
                </a:tc>
              </a:tr>
              <a:tr h="279776">
                <a:tc>
                  <a:txBody>
                    <a:bodyPr/>
                    <a:lstStyle/>
                    <a:p>
                      <a:r>
                        <a:rPr lang="en-US" sz="900" dirty="0" smtClean="0">
                          <a:latin typeface="+mn-lt"/>
                        </a:rPr>
                        <a:t>TUO</a:t>
                      </a:r>
                      <a:endParaRPr lang="en-US" sz="900" dirty="0">
                        <a:latin typeface="+mn-lt"/>
                      </a:endParaRPr>
                    </a:p>
                  </a:txBody>
                  <a:tcPr marL="91442" marR="91442" marT="45724" marB="45724"/>
                </a:tc>
                <a:tc>
                  <a:txBody>
                    <a:bodyPr/>
                    <a:lstStyle/>
                    <a:p>
                      <a:r>
                        <a:rPr lang="cs-CZ" sz="900" dirty="0" err="1" smtClean="0">
                          <a:latin typeface="+mn-lt"/>
                        </a:rPr>
                        <a:t>RTKLib</a:t>
                      </a:r>
                      <a:endParaRPr lang="en-US" sz="900" dirty="0">
                        <a:latin typeface="+mn-lt"/>
                      </a:endParaRPr>
                    </a:p>
                  </a:txBody>
                  <a:tcPr marL="91442" marR="91442" marT="45724" marB="45724"/>
                </a:tc>
                <a:tc>
                  <a:txBody>
                    <a:bodyPr/>
                    <a:lstStyle/>
                    <a:p>
                      <a:pPr algn="r"/>
                      <a:r>
                        <a:rPr lang="en-US" sz="900" dirty="0" smtClean="0">
                          <a:latin typeface="+mn-lt"/>
                        </a:rPr>
                        <a:t>5.11.2015</a:t>
                      </a:r>
                      <a:endParaRPr lang="en-US" sz="900" dirty="0">
                        <a:latin typeface="+mn-lt"/>
                      </a:endParaRPr>
                    </a:p>
                  </a:txBody>
                  <a:tcPr marL="91442" marR="91442" marT="45724" marB="45724"/>
                </a:tc>
                <a:tc>
                  <a:txBody>
                    <a:bodyPr/>
                    <a:lstStyle/>
                    <a:p>
                      <a:pPr algn="r"/>
                      <a:r>
                        <a:rPr lang="en-US" sz="900" dirty="0" smtClean="0">
                          <a:latin typeface="+mn-lt"/>
                        </a:rPr>
                        <a:t>real-time</a:t>
                      </a:r>
                      <a:endParaRPr lang="en-US" sz="900" dirty="0">
                        <a:latin typeface="+mn-lt"/>
                      </a:endParaRPr>
                    </a:p>
                  </a:txBody>
                  <a:tcPr marL="91442" marR="91442" marT="45724" marB="45724"/>
                </a:tc>
                <a:tc>
                  <a:txBody>
                    <a:bodyPr/>
                    <a:lstStyle/>
                    <a:p>
                      <a:r>
                        <a:rPr lang="en-US" sz="900" dirty="0" smtClean="0">
                          <a:latin typeface="+mn-lt"/>
                        </a:rPr>
                        <a:t>GPS</a:t>
                      </a:r>
                      <a:endParaRPr lang="en-US" sz="900" dirty="0">
                        <a:latin typeface="+mn-lt"/>
                      </a:endParaRPr>
                    </a:p>
                  </a:txBody>
                  <a:tcPr marL="91442" marR="91442" marT="45724" marB="45724"/>
                </a:tc>
              </a:tr>
              <a:tr h="279776">
                <a:tc>
                  <a:txBody>
                    <a:bodyPr/>
                    <a:lstStyle/>
                    <a:p>
                      <a:r>
                        <a:rPr lang="en-US" sz="900" dirty="0" smtClean="0">
                          <a:latin typeface="+mn-lt"/>
                        </a:rPr>
                        <a:t>BKG</a:t>
                      </a:r>
                      <a:endParaRPr lang="en-US" sz="900" dirty="0">
                        <a:latin typeface="+mn-lt"/>
                      </a:endParaRPr>
                    </a:p>
                  </a:txBody>
                  <a:tcPr marL="91442" marR="91442" marT="45724" marB="45724"/>
                </a:tc>
                <a:tc>
                  <a:txBody>
                    <a:bodyPr/>
                    <a:lstStyle/>
                    <a:p>
                      <a:r>
                        <a:rPr lang="en-US" sz="900" dirty="0" smtClean="0">
                          <a:latin typeface="+mn-lt"/>
                        </a:rPr>
                        <a:t>BNC</a:t>
                      </a:r>
                      <a:endParaRPr lang="en-US" sz="900" dirty="0">
                        <a:latin typeface="+mn-lt"/>
                      </a:endParaRPr>
                    </a:p>
                  </a:txBody>
                  <a:tcPr marL="91442" marR="91442" marT="45724" marB="45724"/>
                </a:tc>
                <a:tc>
                  <a:txBody>
                    <a:bodyPr/>
                    <a:lstStyle/>
                    <a:p>
                      <a:pPr algn="r"/>
                      <a:r>
                        <a:rPr lang="en-US" sz="900" dirty="0" smtClean="0">
                          <a:latin typeface="+mn-lt"/>
                        </a:rPr>
                        <a:t>15.3.2016</a:t>
                      </a:r>
                      <a:endParaRPr lang="en-US" sz="900" dirty="0">
                        <a:latin typeface="+mn-lt"/>
                      </a:endParaRPr>
                    </a:p>
                  </a:txBody>
                  <a:tcPr marL="91442" marR="91442" marT="45724" marB="45724"/>
                </a:tc>
                <a:tc>
                  <a:txBody>
                    <a:bodyPr/>
                    <a:lstStyle/>
                    <a:p>
                      <a:pPr algn="r"/>
                      <a:r>
                        <a:rPr lang="en-US" sz="900" dirty="0" smtClean="0">
                          <a:latin typeface="+mn-lt"/>
                        </a:rPr>
                        <a:t>real-time</a:t>
                      </a:r>
                      <a:endParaRPr lang="en-US" sz="900" dirty="0">
                        <a:latin typeface="+mn-lt"/>
                      </a:endParaRPr>
                    </a:p>
                  </a:txBody>
                  <a:tcPr marL="91442" marR="91442" marT="45724" marB="45724"/>
                </a:tc>
                <a:tc>
                  <a:txBody>
                    <a:bodyPr/>
                    <a:lstStyle/>
                    <a:p>
                      <a:r>
                        <a:rPr lang="en-US" sz="900" dirty="0" smtClean="0">
                          <a:latin typeface="+mn-lt"/>
                        </a:rPr>
                        <a:t>GPS, GLO</a:t>
                      </a:r>
                      <a:endParaRPr lang="en-US" sz="900" dirty="0">
                        <a:latin typeface="+mn-lt"/>
                      </a:endParaRPr>
                    </a:p>
                  </a:txBody>
                  <a:tcPr marL="91442" marR="91442" marT="45724" marB="45724"/>
                </a:tc>
              </a:tr>
            </a:tbl>
          </a:graphicData>
        </a:graphic>
      </p:graphicFrame>
      <p:sp>
        <p:nvSpPr>
          <p:cNvPr id="10" name="Rectangle 9"/>
          <p:cNvSpPr/>
          <p:nvPr/>
        </p:nvSpPr>
        <p:spPr>
          <a:xfrm>
            <a:off x="252000" y="828000"/>
            <a:ext cx="9289032" cy="338554"/>
          </a:xfrm>
          <a:prstGeom prst="rect">
            <a:avLst/>
          </a:prstGeom>
        </p:spPr>
        <p:txBody>
          <a:bodyPr wrap="square">
            <a:spAutoFit/>
          </a:bodyPr>
          <a:lstStyle/>
          <a:p>
            <a:pPr marL="0" lvl="1" algn="l" eaLnBrk="0" hangingPunct="0">
              <a:spcBef>
                <a:spcPct val="30000"/>
              </a:spcBef>
              <a:defRPr/>
            </a:pPr>
            <a:r>
              <a:rPr lang="en-US" sz="1600" i="1" dirty="0" smtClean="0">
                <a:solidFill>
                  <a:schemeClr val="accent2"/>
                </a:solidFill>
                <a:effectLst/>
                <a:ea typeface="Verdana" panose="020B0604030504040204" pitchFamily="34" charset="0"/>
                <a:cs typeface="Verdana" panose="020B0604030504040204" pitchFamily="34" charset="0"/>
              </a:rPr>
              <a:t>Goal: Develop and assess ultra-fast and real-time tropospheric products for NWP </a:t>
            </a:r>
            <a:r>
              <a:rPr lang="en-US" sz="1600" i="1" dirty="0" err="1" smtClean="0">
                <a:solidFill>
                  <a:schemeClr val="accent2"/>
                </a:solidFill>
                <a:effectLst/>
                <a:ea typeface="Verdana" panose="020B0604030504040204" pitchFamily="34" charset="0"/>
                <a:cs typeface="Verdana" panose="020B0604030504040204" pitchFamily="34" charset="0"/>
              </a:rPr>
              <a:t>nowcastin</a:t>
            </a:r>
            <a:r>
              <a:rPr lang="cs-CZ" sz="1600" i="1" dirty="0" smtClean="0">
                <a:solidFill>
                  <a:schemeClr val="accent2"/>
                </a:solidFill>
                <a:effectLst/>
                <a:ea typeface="Verdana" panose="020B0604030504040204" pitchFamily="34" charset="0"/>
                <a:cs typeface="Verdana" panose="020B0604030504040204" pitchFamily="34" charset="0"/>
              </a:rPr>
              <a:t>g</a:t>
            </a:r>
            <a:endParaRPr lang="en-US" sz="1600" i="1" dirty="0" smtClean="0">
              <a:solidFill>
                <a:schemeClr val="accent2"/>
              </a:solidFill>
              <a:effectLst/>
              <a:ea typeface="Verdana" panose="020B0604030504040204" pitchFamily="34" charset="0"/>
              <a:cs typeface="Verdana" panose="020B0604030504040204" pitchFamily="34" charset="0"/>
            </a:endParaRPr>
          </a:p>
        </p:txBody>
      </p:sp>
      <p:sp>
        <p:nvSpPr>
          <p:cNvPr id="12" name="Rectangle 11"/>
          <p:cNvSpPr/>
          <p:nvPr/>
        </p:nvSpPr>
        <p:spPr>
          <a:xfrm>
            <a:off x="344488" y="5229200"/>
            <a:ext cx="8928992" cy="1184940"/>
          </a:xfrm>
          <a:prstGeom prst="rect">
            <a:avLst/>
          </a:prstGeom>
        </p:spPr>
        <p:txBody>
          <a:bodyPr wrap="square">
            <a:spAutoFit/>
          </a:bodyPr>
          <a:lstStyle/>
          <a:p>
            <a:pPr algn="l"/>
            <a:r>
              <a:rPr lang="en-US" sz="1400" b="0" dirty="0" smtClean="0">
                <a:solidFill>
                  <a:schemeClr val="tx1">
                    <a:lumMod val="65000"/>
                    <a:lumOff val="35000"/>
                  </a:schemeClr>
                </a:solidFill>
                <a:effectLst/>
                <a:latin typeface="+mn-lt"/>
                <a:ea typeface="Verdana" pitchFamily="34" charset="0"/>
                <a:cs typeface="Verdana" pitchFamily="34" charset="0"/>
              </a:rPr>
              <a:t>Monitoring at: </a:t>
            </a:r>
            <a:r>
              <a:rPr lang="en-US" sz="1400" b="0" dirty="0" smtClean="0">
                <a:effectLst/>
                <a:latin typeface="+mn-lt"/>
                <a:ea typeface="Verdana" pitchFamily="34" charset="0"/>
                <a:cs typeface="Verdana" pitchFamily="34" charset="0"/>
                <a:hlinkClick r:id="rId4"/>
              </a:rPr>
              <a:t>http://www.pecny.cz/COST/RT-TROPO</a:t>
            </a:r>
            <a:endParaRPr lang="en-US" sz="1400" b="0" dirty="0" smtClean="0">
              <a:effectLst/>
              <a:latin typeface="+mn-lt"/>
              <a:ea typeface="Verdana" pitchFamily="34" charset="0"/>
              <a:cs typeface="Verdana" pitchFamily="34" charset="0"/>
            </a:endParaRPr>
          </a:p>
          <a:p>
            <a:pPr algn="l"/>
            <a:endParaRPr lang="en-US" sz="1400" b="0" dirty="0" smtClean="0">
              <a:effectLst/>
              <a:latin typeface="+mn-lt"/>
              <a:ea typeface="Verdana" pitchFamily="34" charset="0"/>
              <a:cs typeface="Verdana" pitchFamily="34" charset="0"/>
            </a:endParaRPr>
          </a:p>
          <a:p>
            <a:pPr algn="l"/>
            <a:r>
              <a:rPr lang="en-GB" sz="1400" b="0" dirty="0" smtClean="0">
                <a:solidFill>
                  <a:schemeClr val="accent2"/>
                </a:solidFill>
                <a:effectLst/>
              </a:rPr>
              <a:t>F. Ahmed et al. (2016) Comparative analysis of real-time precise point positioning zenith total delay estimates. GPS Solutions, </a:t>
            </a:r>
            <a:r>
              <a:rPr lang="sv-SE" sz="1400" b="0" dirty="0" smtClean="0">
                <a:solidFill>
                  <a:schemeClr val="accent2"/>
                </a:solidFill>
                <a:effectLst/>
              </a:rPr>
              <a:t>20 (2). pp. 187-199. ISSN 1521-1886</a:t>
            </a:r>
            <a:endParaRPr lang="en-GB" sz="1400" b="0" dirty="0" smtClean="0">
              <a:solidFill>
                <a:schemeClr val="accent2"/>
              </a:solidFill>
              <a:effectLst/>
            </a:endParaRPr>
          </a:p>
          <a:p>
            <a:endParaRPr lang="en-GB" sz="15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5"/>
          <p:cNvPicPr>
            <a:picLocks noChangeAspect="1" noChangeArrowheads="1"/>
          </p:cNvPicPr>
          <p:nvPr/>
        </p:nvPicPr>
        <p:blipFill>
          <a:blip r:embed="rId2" cstate="print"/>
          <a:srcRect/>
          <a:stretch>
            <a:fillRect/>
          </a:stretch>
        </p:blipFill>
        <p:spPr bwMode="auto">
          <a:xfrm>
            <a:off x="4953000" y="3962947"/>
            <a:ext cx="4752528" cy="2895053"/>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17</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8409384" cy="849586"/>
          </a:xfrm>
        </p:spPr>
        <p:txBody>
          <a:bodyPr/>
          <a:lstStyle/>
          <a:p>
            <a:r>
              <a:rPr lang="en-GB" dirty="0" smtClean="0">
                <a:effectLst>
                  <a:outerShdw blurRad="38100" dist="38100" dir="2700000" algn="tl">
                    <a:srgbClr val="000000">
                      <a:alpha val="43137"/>
                    </a:srgbClr>
                  </a:outerShdw>
                </a:effectLst>
              </a:rPr>
              <a:t>Monitoring </a:t>
            </a:r>
            <a:r>
              <a:rPr lang="en-GB" dirty="0" smtClean="0">
                <a:effectLst>
                  <a:outerShdw blurRad="38100" dist="38100" dir="2700000" algn="tl">
                    <a:srgbClr val="000000">
                      <a:alpha val="43137"/>
                    </a:srgbClr>
                  </a:outerShdw>
                </a:effectLst>
              </a:rPr>
              <a:t>Climate </a:t>
            </a:r>
            <a:r>
              <a:rPr lang="en-GB" dirty="0" smtClean="0">
                <a:effectLst>
                  <a:outerShdw blurRad="38100" dist="38100" dir="2700000" algn="tl">
                    <a:srgbClr val="000000">
                      <a:alpha val="43137"/>
                    </a:srgbClr>
                  </a:outerShdw>
                </a:effectLst>
              </a:rPr>
              <a:t>with GNSS</a:t>
            </a:r>
            <a:endParaRPr lang="en-GB" dirty="0">
              <a:effectLst>
                <a:outerShdw blurRad="38100" dist="38100" dir="2700000" algn="tl">
                  <a:srgbClr val="000000">
                    <a:alpha val="43137"/>
                  </a:srgbClr>
                </a:outerShdw>
              </a:effectLst>
            </a:endParaRPr>
          </a:p>
        </p:txBody>
      </p:sp>
      <p:sp>
        <p:nvSpPr>
          <p:cNvPr id="6" name="Espace réservé du contenu 2"/>
          <p:cNvSpPr txBox="1">
            <a:spLocks/>
          </p:cNvSpPr>
          <p:nvPr/>
        </p:nvSpPr>
        <p:spPr>
          <a:xfrm>
            <a:off x="560512" y="1268760"/>
            <a:ext cx="8958263" cy="5589240"/>
          </a:xfrm>
          <a:prstGeom prst="rect">
            <a:avLst/>
          </a:prstGeom>
        </p:spPr>
        <p:txBody>
          <a:bodyPr>
            <a:normAutofit/>
          </a:bodyPr>
          <a:lstStyle/>
          <a:p>
            <a:pPr algn="l">
              <a:lnSpc>
                <a:spcPct val="100000"/>
              </a:lnSpc>
              <a:spcBef>
                <a:spcPts val="400"/>
              </a:spcBef>
              <a:spcAft>
                <a:spcPts val="400"/>
              </a:spcAft>
              <a:buFont typeface="Arial" pitchFamily="34" charset="0"/>
              <a:buChar char="•"/>
            </a:pPr>
            <a:r>
              <a:rPr lang="en-GB" sz="1800" b="0" dirty="0" smtClean="0">
                <a:solidFill>
                  <a:schemeClr val="accent2"/>
                </a:solidFill>
                <a:effectLst/>
              </a:rPr>
              <a:t> Database of climate GNSS solutions established at GOP in conjunction with the IGS</a:t>
            </a:r>
          </a:p>
          <a:p>
            <a:pPr algn="l">
              <a:lnSpc>
                <a:spcPct val="100000"/>
              </a:lnSpc>
              <a:spcBef>
                <a:spcPts val="400"/>
              </a:spcBef>
              <a:spcAft>
                <a:spcPts val="400"/>
              </a:spcAft>
              <a:buFont typeface="Arial" pitchFamily="34" charset="0"/>
              <a:buChar char="•"/>
            </a:pPr>
            <a:r>
              <a:rPr lang="en-GB" sz="1800" b="0" dirty="0" smtClean="0">
                <a:solidFill>
                  <a:schemeClr val="accent2"/>
                </a:solidFill>
                <a:effectLst/>
              </a:rPr>
              <a:t>Long term model validation</a:t>
            </a:r>
          </a:p>
          <a:p>
            <a:pPr lvl="1" algn="l">
              <a:lnSpc>
                <a:spcPct val="100000"/>
              </a:lnSpc>
              <a:spcBef>
                <a:spcPts val="400"/>
              </a:spcBef>
              <a:spcAft>
                <a:spcPts val="400"/>
              </a:spcAft>
            </a:pPr>
            <a:r>
              <a:rPr lang="en-GB" sz="1800" b="0" dirty="0" smtClean="0">
                <a:solidFill>
                  <a:schemeClr val="accent2"/>
                </a:solidFill>
                <a:effectLst/>
              </a:rPr>
              <a:t>NCEP model - good seasonal and inter-annual variations but underestimation of IWV of &lt;40% in tropics and &lt;25% in Antarctica</a:t>
            </a:r>
          </a:p>
          <a:p>
            <a:pPr algn="l">
              <a:lnSpc>
                <a:spcPct val="100000"/>
              </a:lnSpc>
              <a:spcBef>
                <a:spcPts val="400"/>
              </a:spcBef>
              <a:spcAft>
                <a:spcPts val="400"/>
              </a:spcAft>
              <a:buFont typeface="Arial" pitchFamily="34" charset="0"/>
              <a:buChar char="•"/>
            </a:pPr>
            <a:r>
              <a:rPr lang="en-GB" sz="1800" b="0" dirty="0" smtClean="0">
                <a:solidFill>
                  <a:schemeClr val="accent2"/>
                </a:solidFill>
                <a:effectLst/>
              </a:rPr>
              <a:t> Linear IWV trends</a:t>
            </a:r>
          </a:p>
          <a:p>
            <a:pPr lvl="1" algn="l">
              <a:lnSpc>
                <a:spcPct val="100000"/>
              </a:lnSpc>
              <a:spcBef>
                <a:spcPts val="400"/>
              </a:spcBef>
              <a:spcAft>
                <a:spcPts val="400"/>
              </a:spcAft>
            </a:pPr>
            <a:r>
              <a:rPr lang="en-GB" sz="1800" b="0" dirty="0" smtClean="0">
                <a:solidFill>
                  <a:schemeClr val="accent2"/>
                </a:solidFill>
                <a:effectLst/>
              </a:rPr>
              <a:t>(a) Global trend: -1.65 to +2.32 kg/m</a:t>
            </a:r>
            <a:r>
              <a:rPr lang="en-GB" sz="1800" b="0" baseline="30000" dirty="0" smtClean="0">
                <a:solidFill>
                  <a:schemeClr val="accent2"/>
                </a:solidFill>
                <a:effectLst/>
              </a:rPr>
              <a:t>2</a:t>
            </a:r>
            <a:r>
              <a:rPr lang="en-GB" sz="1800" b="0" dirty="0" smtClean="0">
                <a:solidFill>
                  <a:schemeClr val="accent2"/>
                </a:solidFill>
                <a:effectLst/>
              </a:rPr>
              <a:t> per decade</a:t>
            </a:r>
          </a:p>
          <a:p>
            <a:pPr lvl="1" algn="l">
              <a:lnSpc>
                <a:spcPct val="100000"/>
              </a:lnSpc>
              <a:spcBef>
                <a:spcPts val="400"/>
              </a:spcBef>
              <a:spcAft>
                <a:spcPts val="400"/>
              </a:spcAft>
            </a:pPr>
            <a:r>
              <a:rPr lang="en-GB" sz="1800" b="0" dirty="0" smtClean="0">
                <a:solidFill>
                  <a:schemeClr val="accent2"/>
                </a:solidFill>
                <a:effectLst/>
              </a:rPr>
              <a:t>(b) Global trend uncertainty: 0.21 to +1.52 kg/m</a:t>
            </a:r>
            <a:r>
              <a:rPr lang="en-GB" sz="1800" b="0" baseline="30000" dirty="0" smtClean="0">
                <a:solidFill>
                  <a:schemeClr val="accent2"/>
                </a:solidFill>
                <a:effectLst/>
              </a:rPr>
              <a:t>2</a:t>
            </a:r>
            <a:r>
              <a:rPr lang="en-GB" sz="1800" b="0" dirty="0" smtClean="0">
                <a:solidFill>
                  <a:schemeClr val="accent2"/>
                </a:solidFill>
                <a:effectLst/>
              </a:rPr>
              <a:t> per decade</a:t>
            </a:r>
          </a:p>
          <a:p>
            <a:pPr lvl="1" algn="l">
              <a:lnSpc>
                <a:spcPct val="100000"/>
              </a:lnSpc>
              <a:spcBef>
                <a:spcPts val="400"/>
              </a:spcBef>
              <a:spcAft>
                <a:spcPts val="400"/>
              </a:spcAft>
              <a:buFontTx/>
              <a:buNone/>
            </a:pPr>
            <a:r>
              <a:rPr lang="en-GB" sz="1800" b="0" u="sng" dirty="0" smtClean="0">
                <a:solidFill>
                  <a:schemeClr val="accent2"/>
                </a:solidFill>
                <a:effectLst/>
                <a:hlinkClick r:id="rId3"/>
              </a:rPr>
              <a:t>http://publications.lib.chalmers.se/records/fulltext/157389.pdf</a:t>
            </a:r>
            <a:endParaRPr lang="en-GB" sz="1800" b="0" dirty="0" smtClean="0">
              <a:solidFill>
                <a:schemeClr val="accent2"/>
              </a:solidFill>
              <a:effectLst/>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FR" sz="1800" b="0" i="0" u="none" strike="noStrike" kern="1200" cap="none" spc="0" normalizeH="0" baseline="0" noProof="0" dirty="0">
              <a:ln>
                <a:noFill/>
              </a:ln>
              <a:solidFill>
                <a:schemeClr val="accent2"/>
              </a:solidFill>
              <a:effectLst/>
              <a:uLnTx/>
              <a:uFillTx/>
              <a:latin typeface="+mn-lt"/>
              <a:ea typeface="+mn-ea"/>
              <a:cs typeface="+mn-cs"/>
            </a:endParaRPr>
          </a:p>
        </p:txBody>
      </p:sp>
      <p:pic>
        <p:nvPicPr>
          <p:cNvPr id="9" name="Picture 2"/>
          <p:cNvPicPr>
            <a:picLocks noChangeArrowheads="1"/>
          </p:cNvPicPr>
          <p:nvPr/>
        </p:nvPicPr>
        <p:blipFill>
          <a:blip r:embed="rId4" cstate="print"/>
          <a:srcRect/>
          <a:stretch>
            <a:fillRect/>
          </a:stretch>
        </p:blipFill>
        <p:spPr bwMode="auto">
          <a:xfrm>
            <a:off x="0" y="4293096"/>
            <a:ext cx="4592960" cy="2304306"/>
          </a:xfrm>
          <a:prstGeom prst="rect">
            <a:avLst/>
          </a:prstGeom>
          <a:noFill/>
          <a:ln w="9525" algn="ctr">
            <a:noFill/>
            <a:miter lim="800000"/>
            <a:headEnd/>
            <a:tailEnd/>
          </a:ln>
        </p:spPr>
      </p:pic>
      <p:sp>
        <p:nvSpPr>
          <p:cNvPr id="10" name="Rectangle 9"/>
          <p:cNvSpPr/>
          <p:nvPr/>
        </p:nvSpPr>
        <p:spPr>
          <a:xfrm>
            <a:off x="0" y="4221088"/>
            <a:ext cx="494045" cy="338554"/>
          </a:xfrm>
          <a:prstGeom prst="rect">
            <a:avLst/>
          </a:prstGeom>
        </p:spPr>
        <p:txBody>
          <a:bodyPr wrap="none">
            <a:spAutoFit/>
          </a:bodyPr>
          <a:lstStyle/>
          <a:p>
            <a:r>
              <a:rPr lang="en-GB" sz="1600" b="0" dirty="0" smtClean="0">
                <a:solidFill>
                  <a:schemeClr val="accent2"/>
                </a:solidFill>
                <a:effectLst/>
              </a:rPr>
              <a:t>(a) </a:t>
            </a:r>
            <a:endParaRPr lang="en-GB" sz="1600" dirty="0"/>
          </a:p>
        </p:txBody>
      </p:sp>
      <p:sp>
        <p:nvSpPr>
          <p:cNvPr id="11" name="Rectangle 10"/>
          <p:cNvSpPr/>
          <p:nvPr/>
        </p:nvSpPr>
        <p:spPr>
          <a:xfrm>
            <a:off x="4880992" y="4221088"/>
            <a:ext cx="494046" cy="338554"/>
          </a:xfrm>
          <a:prstGeom prst="rect">
            <a:avLst/>
          </a:prstGeom>
        </p:spPr>
        <p:txBody>
          <a:bodyPr wrap="none">
            <a:spAutoFit/>
          </a:bodyPr>
          <a:lstStyle/>
          <a:p>
            <a:r>
              <a:rPr lang="en-GB" sz="1600" b="0" dirty="0" smtClean="0">
                <a:solidFill>
                  <a:schemeClr val="accent2"/>
                </a:solidFill>
                <a:effectLst/>
              </a:rPr>
              <a:t>(b) </a:t>
            </a:r>
            <a:endParaRPr lang="en-GB" sz="1600" dirty="0"/>
          </a:p>
        </p:txBody>
      </p:sp>
      <p:sp>
        <p:nvSpPr>
          <p:cNvPr id="12" name="Rectangle 11"/>
          <p:cNvSpPr/>
          <p:nvPr/>
        </p:nvSpPr>
        <p:spPr>
          <a:xfrm>
            <a:off x="252000" y="828000"/>
            <a:ext cx="8640960" cy="338554"/>
          </a:xfrm>
          <a:prstGeom prst="rect">
            <a:avLst/>
          </a:prstGeom>
        </p:spPr>
        <p:txBody>
          <a:bodyPr wrap="square">
            <a:spAutoFit/>
          </a:bodyPr>
          <a:lstStyle/>
          <a:p>
            <a:pPr marL="0" lvl="1" algn="l" eaLnBrk="0" hangingPunct="0">
              <a:spcBef>
                <a:spcPct val="30000"/>
              </a:spcBef>
              <a:defRPr/>
            </a:pPr>
            <a:r>
              <a:rPr lang="en-US" sz="1600" i="1" dirty="0" smtClean="0">
                <a:solidFill>
                  <a:schemeClr val="tx1">
                    <a:lumMod val="65000"/>
                    <a:lumOff val="35000"/>
                  </a:schemeClr>
                </a:solidFill>
                <a:effectLst/>
                <a:latin typeface="+mn-lt"/>
                <a:ea typeface="Verdana" pitchFamily="34" charset="0"/>
                <a:cs typeface="Verdana" pitchFamily="34" charset="0"/>
              </a:rPr>
              <a:t>Goal: Prepare state-of-the-art homogeneous tropospheric product(s) for climate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7" descr="E:\VEGA\work\COMPAR_IWV_GPS_ERAI\igs_repro1_trop_new\new_tri_3a\monthly_15\erai_tuv\grid4interp\cor_msl\scatter3_10sig_nearest_poly\4fr_0np_9yr_091231\visu_trend2D\trends_2D_Europe__ERAI_60np_14.0yr.png"/>
          <p:cNvPicPr>
            <a:picLocks noChangeArrowheads="1"/>
          </p:cNvPicPr>
          <p:nvPr/>
        </p:nvPicPr>
        <p:blipFill rotWithShape="1">
          <a:blip r:embed="rId3" cstate="print">
            <a:extLst>
              <a:ext uri="{28A0092B-C50C-407E-A947-70E740481C1C}">
                <a14:useLocalDpi xmlns:a14="http://schemas.microsoft.com/office/drawing/2010/main" xmlns="" val="0"/>
              </a:ext>
            </a:extLst>
          </a:blip>
          <a:srcRect l="15244" t="15975" r="12811" b="18919"/>
          <a:stretch/>
        </p:blipFill>
        <p:spPr bwMode="auto">
          <a:xfrm>
            <a:off x="5184000" y="3780000"/>
            <a:ext cx="4320000" cy="288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18</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7651970" cy="849586"/>
          </a:xfrm>
        </p:spPr>
        <p:txBody>
          <a:bodyPr/>
          <a:lstStyle/>
          <a:p>
            <a:r>
              <a:rPr lang="en-GB" dirty="0" smtClean="0">
                <a:effectLst>
                  <a:outerShdw blurRad="38100" dist="38100" dir="2700000" algn="tl">
                    <a:srgbClr val="000000">
                      <a:alpha val="43137"/>
                    </a:srgbClr>
                  </a:outerShdw>
                </a:effectLst>
              </a:rPr>
              <a:t>European IWV Trends 1995-2009</a:t>
            </a:r>
            <a:endParaRPr lang="en-GB" dirty="0">
              <a:effectLst>
                <a:outerShdw blurRad="38100" dist="38100" dir="2700000" algn="tl">
                  <a:srgbClr val="000000">
                    <a:alpha val="43137"/>
                  </a:srgbClr>
                </a:outerShdw>
              </a:effectLst>
            </a:endParaRPr>
          </a:p>
        </p:txBody>
      </p:sp>
      <p:pic>
        <p:nvPicPr>
          <p:cNvPr id="5" name="Picture 8" descr="E:\VEGA\work\COMPAR_IWV_GPS_ERAI\igs_repro1_trop_new\new_tri_3a\monthly_15\erai_tuv\grid4interp\cor_msl\scatter3_10sig_nearest_poly\4fr_0np_9yr_091231\visu_trend2D\trends_2D_Europe__GPS_60np_14.0yr.png"/>
          <p:cNvPicPr>
            <a:picLocks noChangeArrowheads="1"/>
          </p:cNvPicPr>
          <p:nvPr/>
        </p:nvPicPr>
        <p:blipFill rotWithShape="1">
          <a:blip r:embed="rId4" cstate="print">
            <a:extLst>
              <a:ext uri="{28A0092B-C50C-407E-A947-70E740481C1C}">
                <a14:useLocalDpi xmlns:a14="http://schemas.microsoft.com/office/drawing/2010/main" xmlns="" val="0"/>
              </a:ext>
            </a:extLst>
          </a:blip>
          <a:srcRect l="16235" t="16680" r="12936" b="18404"/>
          <a:stretch/>
        </p:blipFill>
        <p:spPr bwMode="auto">
          <a:xfrm>
            <a:off x="5184000" y="828000"/>
            <a:ext cx="4320000" cy="2880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 name="Groupe 9"/>
          <p:cNvGrpSpPr/>
          <p:nvPr/>
        </p:nvGrpSpPr>
        <p:grpSpPr>
          <a:xfrm>
            <a:off x="0" y="828000"/>
            <a:ext cx="4320000" cy="2880000"/>
            <a:chOff x="48934" y="836712"/>
            <a:chExt cx="3179763" cy="2730265"/>
          </a:xfrm>
        </p:grpSpPr>
        <p:pic>
          <p:nvPicPr>
            <p:cNvPr id="7" name="Picture 2" descr="D:\MES_DISQUES\disque_E\VEGA\work\COMPAR_IWV_GPS_AMIP\igs_repro1_trop_new\new_tri_3a\monthly_15\erai_tuv\IPSL-CM5A-LR\scatter3_10sig_nearest_poly\4fr_0np_8yr_081231\visu_trend2D\trends_2D_Europe__IPSL_60np_13.0yr.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4784" t="15967" r="13348" b="19398"/>
            <a:stretch/>
          </p:blipFill>
          <p:spPr bwMode="auto">
            <a:xfrm>
              <a:off x="48934" y="836712"/>
              <a:ext cx="3179763" cy="273026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ZoneTexte 10"/>
            <p:cNvSpPr txBox="1"/>
            <p:nvPr/>
          </p:nvSpPr>
          <p:spPr>
            <a:xfrm>
              <a:off x="249495" y="981499"/>
              <a:ext cx="1622740" cy="379308"/>
            </a:xfrm>
            <a:prstGeom prst="rect">
              <a:avLst/>
            </a:prstGeom>
            <a:noFill/>
          </p:spPr>
          <p:txBody>
            <a:bodyPr wrap="none" rtlCol="0">
              <a:spAutoFit/>
            </a:bodyPr>
            <a:lstStyle/>
            <a:p>
              <a:r>
                <a:rPr lang="fr-FR" sz="2000" dirty="0" smtClean="0"/>
                <a:t>IPSL (IPCC-AR5)</a:t>
              </a:r>
              <a:endParaRPr lang="fr-FR" sz="2000" dirty="0"/>
            </a:p>
          </p:txBody>
        </p:sp>
      </p:grpSp>
      <p:grpSp>
        <p:nvGrpSpPr>
          <p:cNvPr id="9" name="Groupe 17"/>
          <p:cNvGrpSpPr/>
          <p:nvPr/>
        </p:nvGrpSpPr>
        <p:grpSpPr>
          <a:xfrm>
            <a:off x="36000" y="3780000"/>
            <a:ext cx="4320000" cy="2880000"/>
            <a:chOff x="12421" y="3811396"/>
            <a:chExt cx="4644007" cy="2845294"/>
          </a:xfrm>
        </p:grpSpPr>
        <p:pic>
          <p:nvPicPr>
            <p:cNvPr id="10" name="Picture 6" descr="D:\MES_DISQUES\disque_E\REMEMBER\work\COMPAR_IWV_GPS_IPSL\new_tri_3a\monthly_15\erai_tuv\IPSL-WRF311\scatter3_10sig_nearest_york\all.monthly\4fr_0np_8yr_081231\visu_trend2D\trends_2D_Europe__WRF311_60np_13.0yr.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4408" t="16833" r="13000" b="19042"/>
            <a:stretch/>
          </p:blipFill>
          <p:spPr bwMode="auto">
            <a:xfrm>
              <a:off x="12421" y="3811396"/>
              <a:ext cx="4644007" cy="284529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ZoneTexte 15"/>
            <p:cNvSpPr txBox="1"/>
            <p:nvPr/>
          </p:nvSpPr>
          <p:spPr>
            <a:xfrm>
              <a:off x="344046" y="3962608"/>
              <a:ext cx="2890410" cy="395288"/>
            </a:xfrm>
            <a:prstGeom prst="rect">
              <a:avLst/>
            </a:prstGeom>
            <a:noFill/>
          </p:spPr>
          <p:txBody>
            <a:bodyPr wrap="none" rtlCol="0">
              <a:spAutoFit/>
            </a:bodyPr>
            <a:lstStyle/>
            <a:p>
              <a:r>
                <a:rPr lang="fr-FR" sz="2000" dirty="0" smtClean="0"/>
                <a:t>IPSL (Med-CORDEX)</a:t>
              </a:r>
              <a:endParaRPr lang="fr-FR" sz="2000" dirty="0"/>
            </a:p>
          </p:txBody>
        </p:sp>
      </p:grpSp>
      <p:sp>
        <p:nvSpPr>
          <p:cNvPr id="25" name="ZoneTexte 10"/>
          <p:cNvSpPr txBox="1"/>
          <p:nvPr/>
        </p:nvSpPr>
        <p:spPr>
          <a:xfrm>
            <a:off x="8553400" y="980728"/>
            <a:ext cx="726481" cy="400110"/>
          </a:xfrm>
          <a:prstGeom prst="rect">
            <a:avLst/>
          </a:prstGeom>
          <a:noFill/>
        </p:spPr>
        <p:txBody>
          <a:bodyPr wrap="none" rtlCol="0">
            <a:spAutoFit/>
          </a:bodyPr>
          <a:lstStyle/>
          <a:p>
            <a:r>
              <a:rPr lang="fr-FR" sz="2000" dirty="0" smtClean="0"/>
              <a:t>GPS</a:t>
            </a:r>
            <a:endParaRPr lang="fr-FR" sz="2000" dirty="0"/>
          </a:p>
        </p:txBody>
      </p:sp>
      <p:pic>
        <p:nvPicPr>
          <p:cNvPr id="26" name="Picture 2"/>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t="50000"/>
          <a:stretch/>
        </p:blipFill>
        <p:spPr bwMode="auto">
          <a:xfrm>
            <a:off x="2971800" y="6524625"/>
            <a:ext cx="6934200" cy="333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7" name="ZoneTexte 10"/>
          <p:cNvSpPr txBox="1"/>
          <p:nvPr/>
        </p:nvSpPr>
        <p:spPr>
          <a:xfrm>
            <a:off x="8531213" y="4005064"/>
            <a:ext cx="798616" cy="400110"/>
          </a:xfrm>
          <a:prstGeom prst="rect">
            <a:avLst/>
          </a:prstGeom>
          <a:noFill/>
        </p:spPr>
        <p:txBody>
          <a:bodyPr wrap="none" rtlCol="0">
            <a:spAutoFit/>
          </a:bodyPr>
          <a:lstStyle/>
          <a:p>
            <a:r>
              <a:rPr lang="fr-FR" sz="2000" dirty="0" smtClean="0"/>
              <a:t>ERAI</a:t>
            </a:r>
            <a:endParaRPr lang="fr-FR" sz="2000" dirty="0"/>
          </a:p>
        </p:txBody>
      </p:sp>
      <p:pic>
        <p:nvPicPr>
          <p:cNvPr id="28"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72480" y="6480000"/>
            <a:ext cx="1587881" cy="3101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553" name="Picture 1"/>
          <p:cNvPicPr>
            <a:picLocks noChangeAspect="1" noChangeArrowheads="1"/>
          </p:cNvPicPr>
          <p:nvPr/>
        </p:nvPicPr>
        <p:blipFill>
          <a:blip r:embed="rId9" cstate="print"/>
          <a:srcRect/>
          <a:stretch>
            <a:fillRect/>
          </a:stretch>
        </p:blipFill>
        <p:spPr bwMode="auto">
          <a:xfrm>
            <a:off x="1656000" y="6444000"/>
            <a:ext cx="1266825"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19</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288000"/>
            <a:ext cx="7651970" cy="849586"/>
          </a:xfrm>
        </p:spPr>
        <p:txBody>
          <a:bodyPr/>
          <a:lstStyle/>
          <a:p>
            <a:r>
              <a:rPr lang="en-GB" dirty="0" smtClean="0">
                <a:effectLst>
                  <a:outerShdw blurRad="38100" dist="38100" dir="2700000" algn="tl">
                    <a:srgbClr val="000000">
                      <a:alpha val="43137"/>
                    </a:srgbClr>
                  </a:outerShdw>
                </a:effectLst>
              </a:rPr>
              <a:t>Next...</a:t>
            </a:r>
            <a:endParaRPr lang="en-GB" dirty="0">
              <a:effectLst>
                <a:outerShdw blurRad="38100" dist="38100" dir="2700000" algn="tl">
                  <a:srgbClr val="000000">
                    <a:alpha val="43137"/>
                  </a:srgbClr>
                </a:outerShdw>
              </a:effectLst>
            </a:endParaRPr>
          </a:p>
        </p:txBody>
      </p:sp>
      <p:sp>
        <p:nvSpPr>
          <p:cNvPr id="4" name="Text Placeholder 3"/>
          <p:cNvSpPr>
            <a:spLocks noGrp="1"/>
          </p:cNvSpPr>
          <p:nvPr>
            <p:ph type="body" sz="quarter" idx="14"/>
          </p:nvPr>
        </p:nvSpPr>
        <p:spPr>
          <a:xfrm>
            <a:off x="1256746" y="1268760"/>
            <a:ext cx="7944726" cy="4846417"/>
          </a:xfrm>
        </p:spPr>
        <p:txBody>
          <a:bodyPr/>
          <a:lstStyle/>
          <a:p>
            <a:r>
              <a:rPr lang="en-GB" sz="1900" dirty="0" smtClean="0">
                <a:solidFill>
                  <a:schemeClr val="tx1">
                    <a:lumMod val="65000"/>
                    <a:lumOff val="35000"/>
                  </a:schemeClr>
                </a:solidFill>
              </a:rPr>
              <a:t>Monitoring H2020 calls and Action Team can coordinate interested parties</a:t>
            </a:r>
          </a:p>
          <a:p>
            <a:r>
              <a:rPr lang="en-GB" sz="1900" dirty="0" smtClean="0">
                <a:solidFill>
                  <a:schemeClr val="tx1">
                    <a:lumMod val="65000"/>
                    <a:lumOff val="35000"/>
                  </a:schemeClr>
                </a:solidFill>
              </a:rPr>
              <a:t>Preparation of Action Final Report underway (published Spring 2018)</a:t>
            </a:r>
          </a:p>
          <a:p>
            <a:r>
              <a:rPr lang="en-GB" sz="1900" dirty="0" smtClean="0">
                <a:solidFill>
                  <a:schemeClr val="tx1">
                    <a:lumMod val="65000"/>
                    <a:lumOff val="35000"/>
                  </a:schemeClr>
                </a:solidFill>
              </a:rPr>
              <a:t>Special Issue runs until end of 2018</a:t>
            </a:r>
          </a:p>
          <a:p>
            <a:r>
              <a:rPr lang="en-GB" sz="1900" dirty="0" smtClean="0">
                <a:solidFill>
                  <a:schemeClr val="tx1">
                    <a:lumMod val="65000"/>
                    <a:lumOff val="35000"/>
                  </a:schemeClr>
                </a:solidFill>
              </a:rPr>
              <a:t>E-GVAP Phase IV (2019-2023)</a:t>
            </a:r>
          </a:p>
          <a:p>
            <a:pPr lvl="1"/>
            <a:r>
              <a:rPr lang="en-GB" sz="1900" dirty="0" smtClean="0">
                <a:solidFill>
                  <a:schemeClr val="tx1">
                    <a:lumMod val="65000"/>
                    <a:lumOff val="35000"/>
                  </a:schemeClr>
                </a:solidFill>
              </a:rPr>
              <a:t>More of a focus on increased timeliness</a:t>
            </a:r>
          </a:p>
          <a:p>
            <a:pPr lvl="1"/>
            <a:r>
              <a:rPr lang="en-GB" sz="1900" dirty="0" smtClean="0">
                <a:solidFill>
                  <a:schemeClr val="tx1">
                    <a:lumMod val="65000"/>
                    <a:lumOff val="35000"/>
                  </a:schemeClr>
                </a:solidFill>
              </a:rPr>
              <a:t>Coordination of Global ZTDs</a:t>
            </a:r>
          </a:p>
          <a:p>
            <a:pPr lvl="1"/>
            <a:r>
              <a:rPr lang="en-GB" sz="2000" dirty="0" smtClean="0"/>
              <a:t>STDs and ZTD gradients are expected to be of benefit to high resolution NWP with STDs considered an operational component in </a:t>
            </a:r>
            <a:r>
              <a:rPr lang="en-GB" sz="2000" dirty="0" smtClean="0">
                <a:solidFill>
                  <a:schemeClr val="tx1">
                    <a:lumMod val="65000"/>
                    <a:lumOff val="35000"/>
                  </a:schemeClr>
                </a:solidFill>
              </a:rPr>
              <a:t>E-GVAP Phase IV </a:t>
            </a:r>
            <a:endParaRPr lang="en-GB" sz="2000" dirty="0" smtClean="0"/>
          </a:p>
          <a:p>
            <a:pPr lvl="1"/>
            <a:r>
              <a:rPr lang="en-GB" sz="2000" dirty="0" smtClean="0">
                <a:solidFill>
                  <a:schemeClr val="tx1">
                    <a:lumMod val="65000"/>
                    <a:lumOff val="35000"/>
                  </a:schemeClr>
                </a:solidFill>
              </a:rPr>
              <a:t>Data formats ready for ZTD gradients and STDs, however, they need to be revised to handle the large amounts of (potentially low elevation) STD data. Work has already begun</a:t>
            </a:r>
            <a:endParaRPr lang="en-GB" sz="1900" dirty="0" smtClean="0">
              <a:solidFill>
                <a:schemeClr val="tx1">
                  <a:lumMod val="65000"/>
                  <a:lumOff val="35000"/>
                </a:schemeClr>
              </a:solidFill>
            </a:endParaRPr>
          </a:p>
          <a:p>
            <a:endParaRPr lang="en-GB"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2</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8157536" cy="849586"/>
          </a:xfrm>
        </p:spPr>
        <p:txBody>
          <a:bodyPr/>
          <a:lstStyle/>
          <a:p>
            <a:r>
              <a:rPr lang="en-GB" dirty="0" smtClean="0">
                <a:effectLst>
                  <a:outerShdw blurRad="38100" dist="38100" dir="2700000" algn="tl">
                    <a:srgbClr val="000000">
                      <a:alpha val="43137"/>
                    </a:srgbClr>
                  </a:outerShdw>
                </a:effectLst>
              </a:rPr>
              <a:t>Emerging </a:t>
            </a:r>
            <a:r>
              <a:rPr lang="en-GB" dirty="0" smtClean="0">
                <a:effectLst>
                  <a:outerShdw blurRad="38100" dist="38100" dir="2700000" algn="tl">
                    <a:srgbClr val="000000">
                      <a:alpha val="43137"/>
                    </a:srgbClr>
                  </a:outerShdw>
                </a:effectLst>
              </a:rPr>
              <a:t>Requirements and Capabilities</a:t>
            </a:r>
            <a:endParaRPr lang="en-GB" dirty="0">
              <a:effectLst>
                <a:outerShdw blurRad="38100" dist="38100" dir="2700000" algn="tl">
                  <a:srgbClr val="000000">
                    <a:alpha val="43137"/>
                  </a:srgbClr>
                </a:outerShdw>
              </a:effectLst>
            </a:endParaRPr>
          </a:p>
        </p:txBody>
      </p:sp>
      <p:sp>
        <p:nvSpPr>
          <p:cNvPr id="4" name="Text Placeholder 3"/>
          <p:cNvSpPr>
            <a:spLocks noGrp="1"/>
          </p:cNvSpPr>
          <p:nvPr>
            <p:ph type="body" sz="quarter" idx="14"/>
          </p:nvPr>
        </p:nvSpPr>
        <p:spPr>
          <a:xfrm>
            <a:off x="1208584" y="1556792"/>
            <a:ext cx="8208912" cy="4320480"/>
          </a:xfrm>
        </p:spPr>
        <p:txBody>
          <a:bodyPr/>
          <a:lstStyle/>
          <a:p>
            <a:r>
              <a:rPr lang="en-GB" sz="2300" dirty="0" smtClean="0">
                <a:solidFill>
                  <a:schemeClr val="tx1">
                    <a:lumMod val="65000"/>
                    <a:lumOff val="35000"/>
                  </a:schemeClr>
                </a:solidFill>
              </a:rPr>
              <a:t>ZTD only gives mean from ‘cone of observation’</a:t>
            </a:r>
          </a:p>
          <a:p>
            <a:r>
              <a:rPr lang="en-GB" sz="2300" dirty="0" smtClean="0">
                <a:solidFill>
                  <a:schemeClr val="tx1">
                    <a:lumMod val="65000"/>
                    <a:lumOff val="35000"/>
                  </a:schemeClr>
                </a:solidFill>
              </a:rPr>
              <a:t>Obs. providing the location of water vapour in the </a:t>
            </a:r>
            <a:r>
              <a:rPr lang="en-GB" sz="2300" u="sng" dirty="0" smtClean="0">
                <a:solidFill>
                  <a:schemeClr val="tx1">
                    <a:lumMod val="65000"/>
                    <a:lumOff val="35000"/>
                  </a:schemeClr>
                </a:solidFill>
              </a:rPr>
              <a:t>horizontal and vertical</a:t>
            </a:r>
            <a:r>
              <a:rPr lang="en-GB" sz="2300" dirty="0" smtClean="0">
                <a:solidFill>
                  <a:schemeClr val="tx1">
                    <a:lumMod val="65000"/>
                    <a:lumOff val="35000"/>
                  </a:schemeClr>
                </a:solidFill>
              </a:rPr>
              <a:t> are required by NWP</a:t>
            </a:r>
          </a:p>
          <a:p>
            <a:r>
              <a:rPr lang="en-GB" sz="2300" dirty="0" smtClean="0">
                <a:solidFill>
                  <a:schemeClr val="tx1">
                    <a:lumMod val="65000"/>
                    <a:lumOff val="35000"/>
                  </a:schemeClr>
                </a:solidFill>
              </a:rPr>
              <a:t>Hi-res nowcasting NWP and IWV images require </a:t>
            </a:r>
            <a:r>
              <a:rPr lang="en-GB" sz="2300" u="sng" dirty="0" smtClean="0">
                <a:solidFill>
                  <a:schemeClr val="tx1">
                    <a:lumMod val="65000"/>
                    <a:lumOff val="35000"/>
                  </a:schemeClr>
                </a:solidFill>
              </a:rPr>
              <a:t>improved timeliness </a:t>
            </a:r>
            <a:r>
              <a:rPr lang="en-GB" sz="2300" dirty="0" smtClean="0">
                <a:solidFill>
                  <a:schemeClr val="tx1">
                    <a:lumMod val="65000"/>
                    <a:lumOff val="35000"/>
                  </a:schemeClr>
                </a:solidFill>
              </a:rPr>
              <a:t>and greater spatial and temporal resolution</a:t>
            </a:r>
          </a:p>
          <a:p>
            <a:r>
              <a:rPr lang="en-GB" sz="2300" dirty="0" smtClean="0">
                <a:solidFill>
                  <a:schemeClr val="tx1">
                    <a:lumMod val="65000"/>
                    <a:lumOff val="35000"/>
                  </a:schemeClr>
                </a:solidFill>
              </a:rPr>
              <a:t>Climate community becoming aware of high-quality </a:t>
            </a:r>
            <a:r>
              <a:rPr lang="en-GB" sz="2300" u="sng" dirty="0" smtClean="0">
                <a:solidFill>
                  <a:schemeClr val="tx1">
                    <a:lumMod val="65000"/>
                    <a:lumOff val="35000"/>
                  </a:schemeClr>
                </a:solidFill>
              </a:rPr>
              <a:t>reprocessed GNSS tropospheric products</a:t>
            </a:r>
          </a:p>
          <a:p>
            <a:r>
              <a:rPr lang="en-GB" sz="2400" dirty="0" smtClean="0">
                <a:solidFill>
                  <a:schemeClr val="tx1">
                    <a:lumMod val="65000"/>
                    <a:lumOff val="35000"/>
                  </a:schemeClr>
                </a:solidFill>
              </a:rPr>
              <a:t>Advanced products: STDs, gradients, tomography etc</a:t>
            </a:r>
          </a:p>
          <a:p>
            <a:r>
              <a:rPr lang="en-GB" sz="2400" dirty="0" smtClean="0">
                <a:solidFill>
                  <a:schemeClr val="tx1">
                    <a:lumMod val="65000"/>
                    <a:lumOff val="35000"/>
                  </a:schemeClr>
                </a:solidFill>
              </a:rPr>
              <a:t>RT raw data streaming (NTRIP) and RT processing</a:t>
            </a:r>
          </a:p>
          <a:p>
            <a:r>
              <a:rPr lang="en-GB" sz="2400" dirty="0" smtClean="0">
                <a:solidFill>
                  <a:schemeClr val="tx1">
                    <a:lumMod val="65000"/>
                    <a:lumOff val="35000"/>
                  </a:schemeClr>
                </a:solidFill>
              </a:rPr>
              <a:t>Long-term, homogenised regional and global GNSS tropospheric products now available (e.g. EPN Repro)</a:t>
            </a:r>
            <a:endParaRPr lang="en-GB" sz="2300" u="sng" dirty="0" smtClean="0">
              <a:solidFill>
                <a:schemeClr val="tx1">
                  <a:lumMod val="65000"/>
                  <a:lumOff val="35000"/>
                </a:schemeClr>
              </a:solidFill>
            </a:endParaRPr>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51" name="Text Box 7"/>
          <p:cNvSpPr txBox="1">
            <a:spLocks noChangeArrowheads="1"/>
          </p:cNvSpPr>
          <p:nvPr/>
        </p:nvSpPr>
        <p:spPr bwMode="auto">
          <a:xfrm>
            <a:off x="344488" y="1536700"/>
            <a:ext cx="9145587"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957263">
              <a:defRPr>
                <a:solidFill>
                  <a:schemeClr val="tx1"/>
                </a:solidFill>
                <a:latin typeface="Arial" charset="0"/>
              </a:defRPr>
            </a:lvl1pPr>
            <a:lvl2pPr algn="l" defTabSz="957263">
              <a:defRPr>
                <a:solidFill>
                  <a:schemeClr val="tx1"/>
                </a:solidFill>
                <a:latin typeface="Arial" charset="0"/>
              </a:defRPr>
            </a:lvl2pPr>
            <a:lvl3pPr algn="l" defTabSz="957263">
              <a:defRPr>
                <a:solidFill>
                  <a:schemeClr val="tx1"/>
                </a:solidFill>
                <a:latin typeface="Arial" charset="0"/>
              </a:defRPr>
            </a:lvl3pPr>
            <a:lvl4pPr algn="l" defTabSz="957263">
              <a:defRPr>
                <a:solidFill>
                  <a:schemeClr val="tx1"/>
                </a:solidFill>
                <a:latin typeface="Arial" charset="0"/>
              </a:defRPr>
            </a:lvl4pPr>
            <a:lvl5pPr algn="l" defTabSz="957263">
              <a:defRPr>
                <a:solidFill>
                  <a:schemeClr val="tx1"/>
                </a:solidFill>
                <a:latin typeface="Arial" charset="0"/>
              </a:defRPr>
            </a:lvl5pPr>
            <a:lvl6pPr defTabSz="957263" fontAlgn="base">
              <a:spcBef>
                <a:spcPct val="0"/>
              </a:spcBef>
              <a:spcAft>
                <a:spcPct val="0"/>
              </a:spcAft>
              <a:defRPr>
                <a:solidFill>
                  <a:schemeClr val="tx1"/>
                </a:solidFill>
                <a:latin typeface="Arial" charset="0"/>
              </a:defRPr>
            </a:lvl6pPr>
            <a:lvl7pPr defTabSz="957263" fontAlgn="base">
              <a:spcBef>
                <a:spcPct val="0"/>
              </a:spcBef>
              <a:spcAft>
                <a:spcPct val="0"/>
              </a:spcAft>
              <a:defRPr>
                <a:solidFill>
                  <a:schemeClr val="tx1"/>
                </a:solidFill>
                <a:latin typeface="Arial" charset="0"/>
              </a:defRPr>
            </a:lvl7pPr>
            <a:lvl8pPr defTabSz="957263" fontAlgn="base">
              <a:spcBef>
                <a:spcPct val="0"/>
              </a:spcBef>
              <a:spcAft>
                <a:spcPct val="0"/>
              </a:spcAft>
              <a:defRPr>
                <a:solidFill>
                  <a:schemeClr val="tx1"/>
                </a:solidFill>
                <a:latin typeface="Arial" charset="0"/>
              </a:defRPr>
            </a:lvl8pPr>
            <a:lvl9pPr defTabSz="957263" fontAlgn="base">
              <a:spcBef>
                <a:spcPct val="0"/>
              </a:spcBef>
              <a:spcAft>
                <a:spcPct val="0"/>
              </a:spcAft>
              <a:defRPr>
                <a:solidFill>
                  <a:schemeClr val="tx1"/>
                </a:solidFill>
                <a:latin typeface="Arial" charset="0"/>
              </a:defRPr>
            </a:lvl9pPr>
          </a:lstStyle>
          <a:p>
            <a:pPr algn="r"/>
            <a:endParaRPr lang="en-US" sz="2400" b="0" dirty="0">
              <a:solidFill>
                <a:srgbClr val="1F5C9F"/>
              </a:solidFill>
              <a:effectLst/>
              <a:cs typeface="Times New Roman" pitchFamily="18" charset="0"/>
            </a:endParaRPr>
          </a:p>
          <a:p>
            <a:pPr algn="r"/>
            <a:endParaRPr lang="en-US" sz="2400" b="0" dirty="0">
              <a:solidFill>
                <a:srgbClr val="1F5C9F"/>
              </a:solidFill>
              <a:effectLst/>
              <a:cs typeface="Times New Roman" pitchFamily="18" charset="0"/>
            </a:endParaRPr>
          </a:p>
        </p:txBody>
      </p:sp>
      <p:sp>
        <p:nvSpPr>
          <p:cNvPr id="2" name="Text Placeholder 1"/>
          <p:cNvSpPr>
            <a:spLocks noGrp="1"/>
          </p:cNvSpPr>
          <p:nvPr>
            <p:ph type="body" sz="quarter" idx="10"/>
          </p:nvPr>
        </p:nvSpPr>
        <p:spPr>
          <a:xfrm>
            <a:off x="2216696" y="3861048"/>
            <a:ext cx="7473280" cy="1368152"/>
          </a:xfrm>
        </p:spPr>
        <p:txBody>
          <a:bodyPr/>
          <a:lstStyle/>
          <a:p>
            <a:pPr>
              <a:lnSpc>
                <a:spcPts val="3400"/>
              </a:lnSpc>
            </a:pPr>
            <a:r>
              <a:rPr lang="en-US" sz="3200" dirty="0" smtClean="0">
                <a:solidFill>
                  <a:schemeClr val="tx2"/>
                </a:solidFill>
                <a:effectLst>
                  <a:outerShdw blurRad="38100" dist="38100" dir="2700000" algn="tl">
                    <a:srgbClr val="000000">
                      <a:alpha val="43137"/>
                    </a:srgbClr>
                  </a:outerShdw>
                </a:effectLst>
              </a:rPr>
              <a:t>ES1206: Advanced GNSS tropospheric products for monitoring severe weather and climate</a:t>
            </a:r>
            <a:endParaRPr lang="en-US" sz="3200" dirty="0" smtClean="0">
              <a:solidFill>
                <a:srgbClr val="56324C"/>
              </a:solidFill>
              <a:effectLst>
                <a:outerShdw blurRad="38100" dist="38100" dir="2700000" algn="tl">
                  <a:srgbClr val="000000">
                    <a:alpha val="43137"/>
                  </a:srgbClr>
                </a:outerShdw>
              </a:effectLst>
            </a:endParaRPr>
          </a:p>
        </p:txBody>
      </p:sp>
      <p:sp>
        <p:nvSpPr>
          <p:cNvPr id="4" name="Text Placeholder 3"/>
          <p:cNvSpPr>
            <a:spLocks noGrp="1"/>
          </p:cNvSpPr>
          <p:nvPr>
            <p:ph type="body" sz="quarter" idx="11"/>
          </p:nvPr>
        </p:nvSpPr>
        <p:spPr>
          <a:xfrm>
            <a:off x="2216696" y="5301208"/>
            <a:ext cx="6215801" cy="1368152"/>
          </a:xfrm>
        </p:spPr>
        <p:txBody>
          <a:bodyPr/>
          <a:lstStyle/>
          <a:p>
            <a:r>
              <a:rPr lang="en-GB" sz="2200" b="0" dirty="0" smtClean="0">
                <a:solidFill>
                  <a:schemeClr val="tx1">
                    <a:lumMod val="65000"/>
                    <a:lumOff val="35000"/>
                  </a:schemeClr>
                </a:solidFill>
                <a:hlinkClick r:id="rId2"/>
              </a:rPr>
              <a:t>Jonathan.jones@metoffice.gov.uk</a:t>
            </a:r>
            <a:endParaRPr lang="en-GB" sz="2200" b="0" dirty="0">
              <a:solidFill>
                <a:schemeClr val="tx1">
                  <a:lumMod val="65000"/>
                  <a:lumOff val="35000"/>
                </a:schemeClr>
              </a:solidFill>
            </a:endParaRPr>
          </a:p>
          <a:p>
            <a:r>
              <a:rPr lang="en-GB" sz="2200" b="0" dirty="0" smtClean="0">
                <a:solidFill>
                  <a:srgbClr val="0000FF"/>
                </a:solidFill>
              </a:rPr>
              <a:t>http://www.cost.eu/COST_Actions/essem/ES1206</a:t>
            </a:r>
          </a:p>
          <a:p>
            <a:endParaRPr lang="en-GB" sz="2000" b="0" dirty="0" smtClean="0"/>
          </a:p>
          <a:p>
            <a:endParaRPr lang="hr-HR" sz="2000" b="0" dirty="0" smtClean="0"/>
          </a:p>
          <a:p>
            <a:endParaRPr lang="hr-HR" sz="2000" b="0" dirty="0"/>
          </a:p>
          <a:p>
            <a:endParaRPr lang="en-GB" sz="2000" b="0" dirty="0" smtClean="0"/>
          </a:p>
          <a:p>
            <a:endParaRPr lang="en-GB" sz="2400" dirty="0"/>
          </a:p>
        </p:txBody>
      </p:sp>
      <p:pic>
        <p:nvPicPr>
          <p:cNvPr id="5" name="Picture 2" descr="http://gnss4swec.knmi.nl/img/gnss4swec_logo.png"/>
          <p:cNvPicPr>
            <a:picLocks noChangeAspect="1" noChangeArrowheads="1"/>
          </p:cNvPicPr>
          <p:nvPr/>
        </p:nvPicPr>
        <p:blipFill>
          <a:blip r:embed="rId3" cstate="print"/>
          <a:srcRect/>
          <a:stretch>
            <a:fillRect/>
          </a:stretch>
        </p:blipFill>
        <p:spPr bwMode="auto">
          <a:xfrm>
            <a:off x="344488" y="4005064"/>
            <a:ext cx="1623303" cy="1487463"/>
          </a:xfrm>
          <a:prstGeom prst="rect">
            <a:avLst/>
          </a:prstGeom>
          <a:noFill/>
        </p:spPr>
      </p:pic>
      <p:pic>
        <p:nvPicPr>
          <p:cNvPr id="6" name="Picture 2" descr="C:\Users\User\Downloads\photo 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9906000" cy="324036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descr="P:\Temp_Workspace\Upper_Air\GPS Water Vapour\International Collaboration\GNSS4SWEC\Meetings\201702 ESTEC Final Workshop\Pics\group_photo_small_wide.jpg"/>
          <p:cNvPicPr>
            <a:picLocks noChangeAspect="1" noChangeArrowheads="1"/>
          </p:cNvPicPr>
          <p:nvPr/>
        </p:nvPicPr>
        <p:blipFill>
          <a:blip r:embed="rId5" cstate="print"/>
          <a:srcRect/>
          <a:stretch>
            <a:fillRect/>
          </a:stretch>
        </p:blipFill>
        <p:spPr bwMode="auto">
          <a:xfrm>
            <a:off x="0" y="0"/>
            <a:ext cx="9906000" cy="36143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20000" y="180000"/>
            <a:ext cx="7651970" cy="849586"/>
          </a:xfrm>
        </p:spPr>
        <p:txBody>
          <a:bodyPr/>
          <a:lstStyle/>
          <a:p>
            <a:r>
              <a:rPr lang="en-GB" dirty="0" smtClean="0">
                <a:effectLst>
                  <a:outerShdw blurRad="38100" dist="38100" dir="2700000" algn="tl">
                    <a:srgbClr val="000000">
                      <a:alpha val="43137"/>
                    </a:srgbClr>
                  </a:outerShdw>
                </a:effectLst>
              </a:rPr>
              <a:t>ES1206: GNSS4SWEC</a:t>
            </a:r>
            <a:endParaRPr lang="en-GB" dirty="0">
              <a:effectLst>
                <a:outerShdw blurRad="38100" dist="38100" dir="2700000" algn="tl">
                  <a:srgbClr val="000000">
                    <a:alpha val="43137"/>
                  </a:srgbClr>
                </a:outerShdw>
              </a:effectLst>
            </a:endParaRPr>
          </a:p>
        </p:txBody>
      </p:sp>
      <p:sp>
        <p:nvSpPr>
          <p:cNvPr id="5" name="Rectangle 4"/>
          <p:cNvSpPr/>
          <p:nvPr/>
        </p:nvSpPr>
        <p:spPr bwMode="auto">
          <a:xfrm>
            <a:off x="5733786" y="2924597"/>
            <a:ext cx="3816218" cy="4445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sz="2000" dirty="0" smtClean="0">
                <a:solidFill>
                  <a:schemeClr val="bg1"/>
                </a:solidFill>
                <a:effectLst>
                  <a:outerShdw blurRad="50800" dist="38100" dir="2700000" algn="tl" rotWithShape="0">
                    <a:prstClr val="black">
                      <a:alpha val="40000"/>
                    </a:prstClr>
                  </a:outerShdw>
                </a:effectLst>
              </a:rPr>
              <a:t>32 </a:t>
            </a:r>
            <a:r>
              <a:rPr lang="en-GB" sz="2000" dirty="0">
                <a:solidFill>
                  <a:schemeClr val="bg1"/>
                </a:solidFill>
                <a:effectLst>
                  <a:outerShdw blurRad="50800" dist="38100" dir="2700000" algn="tl" rotWithShape="0">
                    <a:prstClr val="black">
                      <a:alpha val="40000"/>
                    </a:prstClr>
                  </a:outerShdw>
                </a:effectLst>
              </a:rPr>
              <a:t>COST Countries</a:t>
            </a:r>
          </a:p>
        </p:txBody>
      </p:sp>
      <p:sp>
        <p:nvSpPr>
          <p:cNvPr id="6" name="Rectangle 5"/>
          <p:cNvSpPr/>
          <p:nvPr/>
        </p:nvSpPr>
        <p:spPr bwMode="auto">
          <a:xfrm>
            <a:off x="5733786" y="3500661"/>
            <a:ext cx="3816218" cy="6477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sz="2000" dirty="0" smtClean="0">
                <a:solidFill>
                  <a:prstClr val="white"/>
                </a:solidFill>
                <a:effectLst>
                  <a:outerShdw blurRad="50800" dist="38100" dir="2700000" algn="tl" rotWithShape="0">
                    <a:prstClr val="black">
                      <a:alpha val="40000"/>
                    </a:prstClr>
                  </a:outerShdw>
                </a:effectLst>
              </a:rPr>
              <a:t>150</a:t>
            </a:r>
            <a:r>
              <a:rPr lang="en-GB" sz="2000" dirty="0">
                <a:solidFill>
                  <a:prstClr val="white"/>
                </a:solidFill>
                <a:effectLst>
                  <a:outerShdw blurRad="50800" dist="38100" dir="2700000" algn="tl" rotWithShape="0">
                    <a:prstClr val="black">
                      <a:alpha val="40000"/>
                    </a:prstClr>
                  </a:outerShdw>
                </a:effectLst>
              </a:rPr>
              <a:t>+ Participants from 60+ institutes</a:t>
            </a:r>
          </a:p>
        </p:txBody>
      </p:sp>
      <p:sp>
        <p:nvSpPr>
          <p:cNvPr id="7" name="Freeform 6"/>
          <p:cNvSpPr>
            <a:spLocks noChangeAspect="1"/>
          </p:cNvSpPr>
          <p:nvPr/>
        </p:nvSpPr>
        <p:spPr bwMode="auto">
          <a:xfrm>
            <a:off x="3908392" y="5339705"/>
            <a:ext cx="36115" cy="44450"/>
          </a:xfrm>
          <a:custGeom>
            <a:avLst/>
            <a:gdLst>
              <a:gd name="T0" fmla="*/ 2147483647 w 13"/>
              <a:gd name="T1" fmla="*/ 2147483647 h 16"/>
              <a:gd name="T2" fmla="*/ 0 w 13"/>
              <a:gd name="T3" fmla="*/ 2147483647 h 16"/>
              <a:gd name="T4" fmla="*/ 2147483647 w 13"/>
              <a:gd name="T5" fmla="*/ 2147483647 h 16"/>
              <a:gd name="T6" fmla="*/ 2147483647 w 13"/>
              <a:gd name="T7" fmla="*/ 0 h 16"/>
              <a:gd name="T8" fmla="*/ 2147483647 w 13"/>
              <a:gd name="T9" fmla="*/ 0 h 16"/>
              <a:gd name="T10" fmla="*/ 2147483647 w 13"/>
              <a:gd name="T11" fmla="*/ 2147483647 h 16"/>
              <a:gd name="T12" fmla="*/ 2147483647 w 13"/>
              <a:gd name="T13" fmla="*/ 2147483647 h 16"/>
              <a:gd name="T14" fmla="*/ 2147483647 w 13"/>
              <a:gd name="T15" fmla="*/ 2147483647 h 16"/>
              <a:gd name="T16" fmla="*/ 2147483647 w 13"/>
              <a:gd name="T17" fmla="*/ 2147483647 h 16"/>
              <a:gd name="T18" fmla="*/ 2147483647 w 13"/>
              <a:gd name="T19" fmla="*/ 2147483647 h 16"/>
              <a:gd name="T20" fmla="*/ 2147483647 w 13"/>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6"/>
              <a:gd name="T35" fmla="*/ 13 w 13"/>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6">
                <a:moveTo>
                  <a:pt x="3" y="8"/>
                </a:moveTo>
                <a:lnTo>
                  <a:pt x="0" y="16"/>
                </a:lnTo>
                <a:lnTo>
                  <a:pt x="5" y="8"/>
                </a:lnTo>
                <a:lnTo>
                  <a:pt x="13" y="0"/>
                </a:lnTo>
                <a:lnTo>
                  <a:pt x="5" y="0"/>
                </a:lnTo>
                <a:lnTo>
                  <a:pt x="3" y="8"/>
                </a:lnTo>
                <a:close/>
              </a:path>
            </a:pathLst>
          </a:custGeom>
          <a:solidFill>
            <a:srgbClr val="557843"/>
          </a:solidFill>
          <a:ln w="3175">
            <a:solidFill>
              <a:schemeClr val="bg1"/>
            </a:solidFill>
            <a:round/>
            <a:headEnd/>
            <a:tailEnd/>
          </a:ln>
        </p:spPr>
        <p:txBody>
          <a:bodyPr/>
          <a:lstStyle/>
          <a:p>
            <a:endParaRPr lang="en-GB"/>
          </a:p>
        </p:txBody>
      </p:sp>
      <p:sp>
        <p:nvSpPr>
          <p:cNvPr id="8" name="Freeform 7"/>
          <p:cNvSpPr>
            <a:spLocks noChangeAspect="1"/>
          </p:cNvSpPr>
          <p:nvPr/>
        </p:nvSpPr>
        <p:spPr bwMode="auto">
          <a:xfrm>
            <a:off x="3578191" y="3780781"/>
            <a:ext cx="734351" cy="473075"/>
          </a:xfrm>
          <a:custGeom>
            <a:avLst/>
            <a:gdLst>
              <a:gd name="T0" fmla="*/ 14 w 254"/>
              <a:gd name="T1" fmla="*/ 106 h 167"/>
              <a:gd name="T2" fmla="*/ 11 w 254"/>
              <a:gd name="T3" fmla="*/ 122 h 167"/>
              <a:gd name="T4" fmla="*/ 0 w 254"/>
              <a:gd name="T5" fmla="*/ 138 h 167"/>
              <a:gd name="T6" fmla="*/ 11 w 254"/>
              <a:gd name="T7" fmla="*/ 148 h 167"/>
              <a:gd name="T8" fmla="*/ 11 w 254"/>
              <a:gd name="T9" fmla="*/ 156 h 167"/>
              <a:gd name="T10" fmla="*/ 29 w 254"/>
              <a:gd name="T11" fmla="*/ 148 h 167"/>
              <a:gd name="T12" fmla="*/ 66 w 254"/>
              <a:gd name="T13" fmla="*/ 146 h 167"/>
              <a:gd name="T14" fmla="*/ 98 w 254"/>
              <a:gd name="T15" fmla="*/ 148 h 167"/>
              <a:gd name="T16" fmla="*/ 117 w 254"/>
              <a:gd name="T17" fmla="*/ 156 h 167"/>
              <a:gd name="T18" fmla="*/ 127 w 254"/>
              <a:gd name="T19" fmla="*/ 156 h 167"/>
              <a:gd name="T20" fmla="*/ 148 w 254"/>
              <a:gd name="T21" fmla="*/ 156 h 167"/>
              <a:gd name="T22" fmla="*/ 153 w 254"/>
              <a:gd name="T23" fmla="*/ 156 h 167"/>
              <a:gd name="T24" fmla="*/ 169 w 254"/>
              <a:gd name="T25" fmla="*/ 164 h 167"/>
              <a:gd name="T26" fmla="*/ 185 w 254"/>
              <a:gd name="T27" fmla="*/ 159 h 167"/>
              <a:gd name="T28" fmla="*/ 201 w 254"/>
              <a:gd name="T29" fmla="*/ 167 h 167"/>
              <a:gd name="T30" fmla="*/ 201 w 254"/>
              <a:gd name="T31" fmla="*/ 156 h 167"/>
              <a:gd name="T32" fmla="*/ 212 w 254"/>
              <a:gd name="T33" fmla="*/ 140 h 167"/>
              <a:gd name="T34" fmla="*/ 233 w 254"/>
              <a:gd name="T35" fmla="*/ 140 h 167"/>
              <a:gd name="T36" fmla="*/ 222 w 254"/>
              <a:gd name="T37" fmla="*/ 122 h 167"/>
              <a:gd name="T38" fmla="*/ 214 w 254"/>
              <a:gd name="T39" fmla="*/ 106 h 167"/>
              <a:gd name="T40" fmla="*/ 227 w 254"/>
              <a:gd name="T41" fmla="*/ 103 h 167"/>
              <a:gd name="T42" fmla="*/ 254 w 254"/>
              <a:gd name="T43" fmla="*/ 95 h 167"/>
              <a:gd name="T44" fmla="*/ 241 w 254"/>
              <a:gd name="T45" fmla="*/ 85 h 167"/>
              <a:gd name="T46" fmla="*/ 222 w 254"/>
              <a:gd name="T47" fmla="*/ 80 h 167"/>
              <a:gd name="T48" fmla="*/ 214 w 254"/>
              <a:gd name="T49" fmla="*/ 69 h 167"/>
              <a:gd name="T50" fmla="*/ 196 w 254"/>
              <a:gd name="T51" fmla="*/ 51 h 167"/>
              <a:gd name="T52" fmla="*/ 196 w 254"/>
              <a:gd name="T53" fmla="*/ 35 h 167"/>
              <a:gd name="T54" fmla="*/ 193 w 254"/>
              <a:gd name="T55" fmla="*/ 19 h 167"/>
              <a:gd name="T56" fmla="*/ 161 w 254"/>
              <a:gd name="T57" fmla="*/ 14 h 167"/>
              <a:gd name="T58" fmla="*/ 151 w 254"/>
              <a:gd name="T59" fmla="*/ 8 h 167"/>
              <a:gd name="T60" fmla="*/ 135 w 254"/>
              <a:gd name="T61" fmla="*/ 6 h 167"/>
              <a:gd name="T62" fmla="*/ 124 w 254"/>
              <a:gd name="T63" fmla="*/ 6 h 167"/>
              <a:gd name="T64" fmla="*/ 117 w 254"/>
              <a:gd name="T65" fmla="*/ 0 h 167"/>
              <a:gd name="T66" fmla="*/ 101 w 254"/>
              <a:gd name="T67" fmla="*/ 14 h 167"/>
              <a:gd name="T68" fmla="*/ 80 w 254"/>
              <a:gd name="T69" fmla="*/ 16 h 167"/>
              <a:gd name="T70" fmla="*/ 82 w 254"/>
              <a:gd name="T71" fmla="*/ 32 h 167"/>
              <a:gd name="T72" fmla="*/ 72 w 254"/>
              <a:gd name="T73" fmla="*/ 40 h 167"/>
              <a:gd name="T74" fmla="*/ 61 w 254"/>
              <a:gd name="T75" fmla="*/ 48 h 167"/>
              <a:gd name="T76" fmla="*/ 53 w 254"/>
              <a:gd name="T77" fmla="*/ 61 h 167"/>
              <a:gd name="T78" fmla="*/ 61 w 254"/>
              <a:gd name="T79" fmla="*/ 69 h 167"/>
              <a:gd name="T80" fmla="*/ 53 w 254"/>
              <a:gd name="T81" fmla="*/ 66 h 167"/>
              <a:gd name="T82" fmla="*/ 40 w 254"/>
              <a:gd name="T83" fmla="*/ 69 h 167"/>
              <a:gd name="T84" fmla="*/ 29 w 254"/>
              <a:gd name="T85" fmla="*/ 77 h 167"/>
              <a:gd name="T86" fmla="*/ 19 w 254"/>
              <a:gd name="T87" fmla="*/ 77 h 167"/>
              <a:gd name="T88" fmla="*/ 6 w 254"/>
              <a:gd name="T89" fmla="*/ 77 h 167"/>
              <a:gd name="T90" fmla="*/ 6 w 254"/>
              <a:gd name="T91" fmla="*/ 88 h 167"/>
              <a:gd name="T92" fmla="*/ 6 w 254"/>
              <a:gd name="T93" fmla="*/ 8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4" h="167">
                <a:moveTo>
                  <a:pt x="6" y="88"/>
                </a:moveTo>
                <a:lnTo>
                  <a:pt x="11" y="98"/>
                </a:lnTo>
                <a:lnTo>
                  <a:pt x="14" y="106"/>
                </a:lnTo>
                <a:lnTo>
                  <a:pt x="14" y="119"/>
                </a:lnTo>
                <a:lnTo>
                  <a:pt x="14" y="122"/>
                </a:lnTo>
                <a:lnTo>
                  <a:pt x="11" y="122"/>
                </a:lnTo>
                <a:lnTo>
                  <a:pt x="3" y="127"/>
                </a:lnTo>
                <a:lnTo>
                  <a:pt x="0" y="132"/>
                </a:lnTo>
                <a:lnTo>
                  <a:pt x="0" y="138"/>
                </a:lnTo>
                <a:lnTo>
                  <a:pt x="3" y="138"/>
                </a:lnTo>
                <a:lnTo>
                  <a:pt x="11" y="140"/>
                </a:lnTo>
                <a:lnTo>
                  <a:pt x="11" y="148"/>
                </a:lnTo>
                <a:lnTo>
                  <a:pt x="11" y="151"/>
                </a:lnTo>
                <a:lnTo>
                  <a:pt x="11" y="154"/>
                </a:lnTo>
                <a:lnTo>
                  <a:pt x="11" y="156"/>
                </a:lnTo>
                <a:lnTo>
                  <a:pt x="14" y="156"/>
                </a:lnTo>
                <a:lnTo>
                  <a:pt x="21" y="156"/>
                </a:lnTo>
                <a:lnTo>
                  <a:pt x="29" y="148"/>
                </a:lnTo>
                <a:lnTo>
                  <a:pt x="37" y="146"/>
                </a:lnTo>
                <a:lnTo>
                  <a:pt x="45" y="146"/>
                </a:lnTo>
                <a:lnTo>
                  <a:pt x="66" y="146"/>
                </a:lnTo>
                <a:lnTo>
                  <a:pt x="80" y="146"/>
                </a:lnTo>
                <a:lnTo>
                  <a:pt x="90" y="148"/>
                </a:lnTo>
                <a:lnTo>
                  <a:pt x="98" y="148"/>
                </a:lnTo>
                <a:lnTo>
                  <a:pt x="106" y="154"/>
                </a:lnTo>
                <a:lnTo>
                  <a:pt x="109" y="156"/>
                </a:lnTo>
                <a:lnTo>
                  <a:pt x="117" y="156"/>
                </a:lnTo>
                <a:lnTo>
                  <a:pt x="119" y="156"/>
                </a:lnTo>
                <a:lnTo>
                  <a:pt x="124" y="159"/>
                </a:lnTo>
                <a:lnTo>
                  <a:pt x="127" y="156"/>
                </a:lnTo>
                <a:lnTo>
                  <a:pt x="132" y="156"/>
                </a:lnTo>
                <a:lnTo>
                  <a:pt x="140" y="159"/>
                </a:lnTo>
                <a:lnTo>
                  <a:pt x="148" y="156"/>
                </a:lnTo>
                <a:lnTo>
                  <a:pt x="151" y="164"/>
                </a:lnTo>
                <a:lnTo>
                  <a:pt x="151" y="159"/>
                </a:lnTo>
                <a:lnTo>
                  <a:pt x="153" y="156"/>
                </a:lnTo>
                <a:lnTo>
                  <a:pt x="161" y="156"/>
                </a:lnTo>
                <a:lnTo>
                  <a:pt x="167" y="164"/>
                </a:lnTo>
                <a:lnTo>
                  <a:pt x="169" y="164"/>
                </a:lnTo>
                <a:lnTo>
                  <a:pt x="175" y="164"/>
                </a:lnTo>
                <a:lnTo>
                  <a:pt x="180" y="159"/>
                </a:lnTo>
                <a:lnTo>
                  <a:pt x="185" y="159"/>
                </a:lnTo>
                <a:lnTo>
                  <a:pt x="188" y="159"/>
                </a:lnTo>
                <a:lnTo>
                  <a:pt x="196" y="167"/>
                </a:lnTo>
                <a:lnTo>
                  <a:pt x="201" y="167"/>
                </a:lnTo>
                <a:lnTo>
                  <a:pt x="204" y="167"/>
                </a:lnTo>
                <a:lnTo>
                  <a:pt x="201" y="159"/>
                </a:lnTo>
                <a:lnTo>
                  <a:pt x="201" y="156"/>
                </a:lnTo>
                <a:lnTo>
                  <a:pt x="204" y="148"/>
                </a:lnTo>
                <a:lnTo>
                  <a:pt x="206" y="140"/>
                </a:lnTo>
                <a:lnTo>
                  <a:pt x="212" y="140"/>
                </a:lnTo>
                <a:lnTo>
                  <a:pt x="214" y="140"/>
                </a:lnTo>
                <a:lnTo>
                  <a:pt x="222" y="140"/>
                </a:lnTo>
                <a:lnTo>
                  <a:pt x="233" y="140"/>
                </a:lnTo>
                <a:lnTo>
                  <a:pt x="230" y="138"/>
                </a:lnTo>
                <a:lnTo>
                  <a:pt x="227" y="132"/>
                </a:lnTo>
                <a:lnTo>
                  <a:pt x="222" y="122"/>
                </a:lnTo>
                <a:lnTo>
                  <a:pt x="222" y="119"/>
                </a:lnTo>
                <a:lnTo>
                  <a:pt x="219" y="114"/>
                </a:lnTo>
                <a:lnTo>
                  <a:pt x="214" y="106"/>
                </a:lnTo>
                <a:lnTo>
                  <a:pt x="214" y="103"/>
                </a:lnTo>
                <a:lnTo>
                  <a:pt x="219" y="103"/>
                </a:lnTo>
                <a:lnTo>
                  <a:pt x="227" y="103"/>
                </a:lnTo>
                <a:lnTo>
                  <a:pt x="238" y="103"/>
                </a:lnTo>
                <a:lnTo>
                  <a:pt x="246" y="98"/>
                </a:lnTo>
                <a:lnTo>
                  <a:pt x="254" y="95"/>
                </a:lnTo>
                <a:lnTo>
                  <a:pt x="249" y="93"/>
                </a:lnTo>
                <a:lnTo>
                  <a:pt x="241" y="88"/>
                </a:lnTo>
                <a:lnTo>
                  <a:pt x="241" y="85"/>
                </a:lnTo>
                <a:lnTo>
                  <a:pt x="238" y="80"/>
                </a:lnTo>
                <a:lnTo>
                  <a:pt x="227" y="80"/>
                </a:lnTo>
                <a:lnTo>
                  <a:pt x="222" y="80"/>
                </a:lnTo>
                <a:lnTo>
                  <a:pt x="222" y="72"/>
                </a:lnTo>
                <a:lnTo>
                  <a:pt x="219" y="69"/>
                </a:lnTo>
                <a:lnTo>
                  <a:pt x="214" y="69"/>
                </a:lnTo>
                <a:lnTo>
                  <a:pt x="206" y="66"/>
                </a:lnTo>
                <a:lnTo>
                  <a:pt x="204" y="58"/>
                </a:lnTo>
                <a:lnTo>
                  <a:pt x="196" y="51"/>
                </a:lnTo>
                <a:lnTo>
                  <a:pt x="193" y="45"/>
                </a:lnTo>
                <a:lnTo>
                  <a:pt x="193" y="43"/>
                </a:lnTo>
                <a:lnTo>
                  <a:pt x="196" y="35"/>
                </a:lnTo>
                <a:lnTo>
                  <a:pt x="193" y="32"/>
                </a:lnTo>
                <a:lnTo>
                  <a:pt x="193" y="27"/>
                </a:lnTo>
                <a:lnTo>
                  <a:pt x="193" y="19"/>
                </a:lnTo>
                <a:lnTo>
                  <a:pt x="185" y="16"/>
                </a:lnTo>
                <a:lnTo>
                  <a:pt x="175" y="14"/>
                </a:lnTo>
                <a:lnTo>
                  <a:pt x="161" y="14"/>
                </a:lnTo>
                <a:lnTo>
                  <a:pt x="153" y="16"/>
                </a:lnTo>
                <a:lnTo>
                  <a:pt x="151" y="14"/>
                </a:lnTo>
                <a:lnTo>
                  <a:pt x="151" y="8"/>
                </a:lnTo>
                <a:lnTo>
                  <a:pt x="148" y="6"/>
                </a:lnTo>
                <a:lnTo>
                  <a:pt x="140" y="6"/>
                </a:lnTo>
                <a:lnTo>
                  <a:pt x="135" y="6"/>
                </a:lnTo>
                <a:lnTo>
                  <a:pt x="127" y="6"/>
                </a:lnTo>
                <a:lnTo>
                  <a:pt x="127" y="6"/>
                </a:lnTo>
                <a:lnTo>
                  <a:pt x="124" y="6"/>
                </a:lnTo>
                <a:lnTo>
                  <a:pt x="119" y="6"/>
                </a:lnTo>
                <a:lnTo>
                  <a:pt x="119" y="3"/>
                </a:lnTo>
                <a:lnTo>
                  <a:pt x="117" y="0"/>
                </a:lnTo>
                <a:lnTo>
                  <a:pt x="114" y="0"/>
                </a:lnTo>
                <a:lnTo>
                  <a:pt x="106" y="8"/>
                </a:lnTo>
                <a:lnTo>
                  <a:pt x="101" y="14"/>
                </a:lnTo>
                <a:lnTo>
                  <a:pt x="98" y="14"/>
                </a:lnTo>
                <a:lnTo>
                  <a:pt x="87" y="14"/>
                </a:lnTo>
                <a:lnTo>
                  <a:pt x="80" y="16"/>
                </a:lnTo>
                <a:lnTo>
                  <a:pt x="77" y="24"/>
                </a:lnTo>
                <a:lnTo>
                  <a:pt x="74" y="27"/>
                </a:lnTo>
                <a:lnTo>
                  <a:pt x="82" y="32"/>
                </a:lnTo>
                <a:lnTo>
                  <a:pt x="80" y="35"/>
                </a:lnTo>
                <a:lnTo>
                  <a:pt x="74" y="35"/>
                </a:lnTo>
                <a:lnTo>
                  <a:pt x="72" y="40"/>
                </a:lnTo>
                <a:lnTo>
                  <a:pt x="66" y="43"/>
                </a:lnTo>
                <a:lnTo>
                  <a:pt x="61" y="45"/>
                </a:lnTo>
                <a:lnTo>
                  <a:pt x="61" y="48"/>
                </a:lnTo>
                <a:lnTo>
                  <a:pt x="61" y="51"/>
                </a:lnTo>
                <a:lnTo>
                  <a:pt x="56" y="58"/>
                </a:lnTo>
                <a:lnTo>
                  <a:pt x="53" y="61"/>
                </a:lnTo>
                <a:lnTo>
                  <a:pt x="56" y="61"/>
                </a:lnTo>
                <a:lnTo>
                  <a:pt x="61" y="66"/>
                </a:lnTo>
                <a:lnTo>
                  <a:pt x="61" y="69"/>
                </a:lnTo>
                <a:lnTo>
                  <a:pt x="56" y="69"/>
                </a:lnTo>
                <a:lnTo>
                  <a:pt x="56" y="66"/>
                </a:lnTo>
                <a:lnTo>
                  <a:pt x="53" y="66"/>
                </a:lnTo>
                <a:lnTo>
                  <a:pt x="48" y="66"/>
                </a:lnTo>
                <a:lnTo>
                  <a:pt x="45" y="69"/>
                </a:lnTo>
                <a:lnTo>
                  <a:pt x="40" y="69"/>
                </a:lnTo>
                <a:lnTo>
                  <a:pt x="37" y="69"/>
                </a:lnTo>
                <a:lnTo>
                  <a:pt x="32" y="72"/>
                </a:lnTo>
                <a:lnTo>
                  <a:pt x="29" y="77"/>
                </a:lnTo>
                <a:lnTo>
                  <a:pt x="27" y="77"/>
                </a:lnTo>
                <a:lnTo>
                  <a:pt x="21" y="77"/>
                </a:lnTo>
                <a:lnTo>
                  <a:pt x="19" y="77"/>
                </a:lnTo>
                <a:lnTo>
                  <a:pt x="11" y="77"/>
                </a:lnTo>
                <a:lnTo>
                  <a:pt x="8" y="77"/>
                </a:lnTo>
                <a:lnTo>
                  <a:pt x="6" y="77"/>
                </a:lnTo>
                <a:lnTo>
                  <a:pt x="0" y="77"/>
                </a:lnTo>
                <a:lnTo>
                  <a:pt x="3" y="80"/>
                </a:lnTo>
                <a:lnTo>
                  <a:pt x="6" y="88"/>
                </a:lnTo>
                <a:lnTo>
                  <a:pt x="6" y="88"/>
                </a:lnTo>
                <a:lnTo>
                  <a:pt x="6" y="88"/>
                </a:lnTo>
                <a:lnTo>
                  <a:pt x="6" y="88"/>
                </a:lnTo>
                <a:lnTo>
                  <a:pt x="6" y="88"/>
                </a:lnTo>
                <a:lnTo>
                  <a:pt x="6" y="88"/>
                </a:lnTo>
                <a:close/>
              </a:path>
            </a:pathLst>
          </a:custGeom>
          <a:solidFill>
            <a:schemeClr val="tx1">
              <a:lumMod val="95000"/>
              <a:lumOff val="5000"/>
            </a:schemeClr>
          </a:solidFill>
          <a:ln w="3175">
            <a:solidFill>
              <a:schemeClr val="bg1"/>
            </a:solidFill>
          </a:ln>
        </p:spPr>
        <p:txBody>
          <a:bodyPr/>
          <a:lstStyle/>
          <a:p>
            <a:pPr>
              <a:defRPr/>
            </a:pPr>
            <a:endParaRPr lang="en-GB" dirty="0">
              <a:solidFill>
                <a:prstClr val="black"/>
              </a:solidFill>
            </a:endParaRPr>
          </a:p>
        </p:txBody>
      </p:sp>
      <p:sp>
        <p:nvSpPr>
          <p:cNvPr id="9" name="Freeform 8"/>
          <p:cNvSpPr>
            <a:spLocks noChangeAspect="1"/>
          </p:cNvSpPr>
          <p:nvPr/>
        </p:nvSpPr>
        <p:spPr bwMode="auto">
          <a:xfrm>
            <a:off x="3892913" y="5180955"/>
            <a:ext cx="251090" cy="158750"/>
          </a:xfrm>
          <a:custGeom>
            <a:avLst/>
            <a:gdLst>
              <a:gd name="T0" fmla="*/ 2147483647 w 87"/>
              <a:gd name="T1" fmla="*/ 2147483647 h 56"/>
              <a:gd name="T2" fmla="*/ 2147483647 w 87"/>
              <a:gd name="T3" fmla="*/ 2147483647 h 56"/>
              <a:gd name="T4" fmla="*/ 2147483647 w 87"/>
              <a:gd name="T5" fmla="*/ 2147483647 h 56"/>
              <a:gd name="T6" fmla="*/ 2147483647 w 87"/>
              <a:gd name="T7" fmla="*/ 2147483647 h 56"/>
              <a:gd name="T8" fmla="*/ 2147483647 w 87"/>
              <a:gd name="T9" fmla="*/ 2147483647 h 56"/>
              <a:gd name="T10" fmla="*/ 2147483647 w 87"/>
              <a:gd name="T11" fmla="*/ 2147483647 h 56"/>
              <a:gd name="T12" fmla="*/ 2147483647 w 87"/>
              <a:gd name="T13" fmla="*/ 2147483647 h 56"/>
              <a:gd name="T14" fmla="*/ 2147483647 w 87"/>
              <a:gd name="T15" fmla="*/ 2147483647 h 56"/>
              <a:gd name="T16" fmla="*/ 2147483647 w 87"/>
              <a:gd name="T17" fmla="*/ 2147483647 h 56"/>
              <a:gd name="T18" fmla="*/ 2147483647 w 87"/>
              <a:gd name="T19" fmla="*/ 0 h 56"/>
              <a:gd name="T20" fmla="*/ 2147483647 w 87"/>
              <a:gd name="T21" fmla="*/ 0 h 56"/>
              <a:gd name="T22" fmla="*/ 2147483647 w 87"/>
              <a:gd name="T23" fmla="*/ 0 h 56"/>
              <a:gd name="T24" fmla="*/ 2147483647 w 87"/>
              <a:gd name="T25" fmla="*/ 2147483647 h 56"/>
              <a:gd name="T26" fmla="*/ 2147483647 w 87"/>
              <a:gd name="T27" fmla="*/ 2147483647 h 56"/>
              <a:gd name="T28" fmla="*/ 2147483647 w 87"/>
              <a:gd name="T29" fmla="*/ 2147483647 h 56"/>
              <a:gd name="T30" fmla="*/ 2147483647 w 87"/>
              <a:gd name="T31" fmla="*/ 2147483647 h 56"/>
              <a:gd name="T32" fmla="*/ 2147483647 w 87"/>
              <a:gd name="T33" fmla="*/ 2147483647 h 56"/>
              <a:gd name="T34" fmla="*/ 2147483647 w 87"/>
              <a:gd name="T35" fmla="*/ 2147483647 h 56"/>
              <a:gd name="T36" fmla="*/ 2147483647 w 87"/>
              <a:gd name="T37" fmla="*/ 2147483647 h 56"/>
              <a:gd name="T38" fmla="*/ 2147483647 w 87"/>
              <a:gd name="T39" fmla="*/ 2147483647 h 56"/>
              <a:gd name="T40" fmla="*/ 2147483647 w 87"/>
              <a:gd name="T41" fmla="*/ 2147483647 h 56"/>
              <a:gd name="T42" fmla="*/ 2147483647 w 87"/>
              <a:gd name="T43" fmla="*/ 2147483647 h 56"/>
              <a:gd name="T44" fmla="*/ 2147483647 w 87"/>
              <a:gd name="T45" fmla="*/ 2147483647 h 56"/>
              <a:gd name="T46" fmla="*/ 2147483647 w 87"/>
              <a:gd name="T47" fmla="*/ 2147483647 h 56"/>
              <a:gd name="T48" fmla="*/ 2147483647 w 87"/>
              <a:gd name="T49" fmla="*/ 2147483647 h 56"/>
              <a:gd name="T50" fmla="*/ 2147483647 w 87"/>
              <a:gd name="T51" fmla="*/ 2147483647 h 56"/>
              <a:gd name="T52" fmla="*/ 0 w 87"/>
              <a:gd name="T53" fmla="*/ 2147483647 h 56"/>
              <a:gd name="T54" fmla="*/ 2147483647 w 87"/>
              <a:gd name="T55" fmla="*/ 2147483647 h 56"/>
              <a:gd name="T56" fmla="*/ 2147483647 w 87"/>
              <a:gd name="T57" fmla="*/ 2147483647 h 56"/>
              <a:gd name="T58" fmla="*/ 2147483647 w 87"/>
              <a:gd name="T59" fmla="*/ 2147483647 h 56"/>
              <a:gd name="T60" fmla="*/ 2147483647 w 87"/>
              <a:gd name="T61" fmla="*/ 2147483647 h 56"/>
              <a:gd name="T62" fmla="*/ 2147483647 w 87"/>
              <a:gd name="T63" fmla="*/ 2147483647 h 56"/>
              <a:gd name="T64" fmla="*/ 2147483647 w 87"/>
              <a:gd name="T65" fmla="*/ 2147483647 h 56"/>
              <a:gd name="T66" fmla="*/ 2147483647 w 87"/>
              <a:gd name="T67" fmla="*/ 2147483647 h 56"/>
              <a:gd name="T68" fmla="*/ 2147483647 w 87"/>
              <a:gd name="T69" fmla="*/ 2147483647 h 56"/>
              <a:gd name="T70" fmla="*/ 2147483647 w 87"/>
              <a:gd name="T71" fmla="*/ 2147483647 h 56"/>
              <a:gd name="T72" fmla="*/ 2147483647 w 87"/>
              <a:gd name="T73" fmla="*/ 2147483647 h 56"/>
              <a:gd name="T74" fmla="*/ 2147483647 w 87"/>
              <a:gd name="T75" fmla="*/ 2147483647 h 56"/>
              <a:gd name="T76" fmla="*/ 2147483647 w 87"/>
              <a:gd name="T77" fmla="*/ 2147483647 h 56"/>
              <a:gd name="T78" fmla="*/ 2147483647 w 87"/>
              <a:gd name="T79" fmla="*/ 2147483647 h 56"/>
              <a:gd name="T80" fmla="*/ 2147483647 w 87"/>
              <a:gd name="T81" fmla="*/ 2147483647 h 56"/>
              <a:gd name="T82" fmla="*/ 2147483647 w 87"/>
              <a:gd name="T83" fmla="*/ 2147483647 h 56"/>
              <a:gd name="T84" fmla="*/ 2147483647 w 87"/>
              <a:gd name="T85" fmla="*/ 2147483647 h 56"/>
              <a:gd name="T86" fmla="*/ 2147483647 w 87"/>
              <a:gd name="T87" fmla="*/ 2147483647 h 56"/>
              <a:gd name="T88" fmla="*/ 2147483647 w 87"/>
              <a:gd name="T89" fmla="*/ 2147483647 h 56"/>
              <a:gd name="T90" fmla="*/ 2147483647 w 87"/>
              <a:gd name="T91" fmla="*/ 2147483647 h 56"/>
              <a:gd name="T92" fmla="*/ 2147483647 w 87"/>
              <a:gd name="T93" fmla="*/ 2147483647 h 56"/>
              <a:gd name="T94" fmla="*/ 2147483647 w 87"/>
              <a:gd name="T95" fmla="*/ 2147483647 h 56"/>
              <a:gd name="T96" fmla="*/ 2147483647 w 87"/>
              <a:gd name="T97" fmla="*/ 2147483647 h 56"/>
              <a:gd name="T98" fmla="*/ 2147483647 w 87"/>
              <a:gd name="T99" fmla="*/ 2147483647 h 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
              <a:gd name="T151" fmla="*/ 0 h 56"/>
              <a:gd name="T152" fmla="*/ 87 w 87"/>
              <a:gd name="T153" fmla="*/ 56 h 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 h="56">
                <a:moveTo>
                  <a:pt x="84" y="29"/>
                </a:moveTo>
                <a:lnTo>
                  <a:pt x="66" y="21"/>
                </a:lnTo>
                <a:lnTo>
                  <a:pt x="52" y="11"/>
                </a:lnTo>
                <a:lnTo>
                  <a:pt x="52" y="6"/>
                </a:lnTo>
                <a:lnTo>
                  <a:pt x="52" y="3"/>
                </a:lnTo>
                <a:lnTo>
                  <a:pt x="50" y="3"/>
                </a:lnTo>
                <a:lnTo>
                  <a:pt x="44" y="3"/>
                </a:lnTo>
                <a:lnTo>
                  <a:pt x="42" y="3"/>
                </a:lnTo>
                <a:lnTo>
                  <a:pt x="39" y="3"/>
                </a:lnTo>
                <a:lnTo>
                  <a:pt x="34" y="0"/>
                </a:lnTo>
                <a:lnTo>
                  <a:pt x="31" y="0"/>
                </a:lnTo>
                <a:lnTo>
                  <a:pt x="26" y="0"/>
                </a:lnTo>
                <a:lnTo>
                  <a:pt x="15" y="3"/>
                </a:lnTo>
                <a:lnTo>
                  <a:pt x="10" y="6"/>
                </a:lnTo>
                <a:lnTo>
                  <a:pt x="8" y="11"/>
                </a:lnTo>
                <a:lnTo>
                  <a:pt x="5" y="11"/>
                </a:lnTo>
                <a:lnTo>
                  <a:pt x="8" y="13"/>
                </a:lnTo>
                <a:lnTo>
                  <a:pt x="10" y="13"/>
                </a:lnTo>
                <a:lnTo>
                  <a:pt x="10" y="19"/>
                </a:lnTo>
                <a:lnTo>
                  <a:pt x="15" y="21"/>
                </a:lnTo>
                <a:lnTo>
                  <a:pt x="10" y="27"/>
                </a:lnTo>
                <a:lnTo>
                  <a:pt x="8" y="27"/>
                </a:lnTo>
                <a:lnTo>
                  <a:pt x="8" y="29"/>
                </a:lnTo>
                <a:lnTo>
                  <a:pt x="8" y="37"/>
                </a:lnTo>
                <a:lnTo>
                  <a:pt x="5" y="40"/>
                </a:lnTo>
                <a:lnTo>
                  <a:pt x="0" y="48"/>
                </a:lnTo>
                <a:lnTo>
                  <a:pt x="5" y="53"/>
                </a:lnTo>
                <a:lnTo>
                  <a:pt x="8" y="53"/>
                </a:lnTo>
                <a:lnTo>
                  <a:pt x="15" y="48"/>
                </a:lnTo>
                <a:lnTo>
                  <a:pt x="18" y="48"/>
                </a:lnTo>
                <a:lnTo>
                  <a:pt x="18" y="53"/>
                </a:lnTo>
                <a:lnTo>
                  <a:pt x="18" y="56"/>
                </a:lnTo>
                <a:lnTo>
                  <a:pt x="26" y="53"/>
                </a:lnTo>
                <a:lnTo>
                  <a:pt x="34" y="45"/>
                </a:lnTo>
                <a:lnTo>
                  <a:pt x="39" y="40"/>
                </a:lnTo>
                <a:lnTo>
                  <a:pt x="44" y="37"/>
                </a:lnTo>
                <a:lnTo>
                  <a:pt x="50" y="37"/>
                </a:lnTo>
                <a:lnTo>
                  <a:pt x="52" y="37"/>
                </a:lnTo>
                <a:lnTo>
                  <a:pt x="60" y="32"/>
                </a:lnTo>
                <a:lnTo>
                  <a:pt x="71" y="37"/>
                </a:lnTo>
                <a:lnTo>
                  <a:pt x="79" y="37"/>
                </a:lnTo>
                <a:lnTo>
                  <a:pt x="84" y="32"/>
                </a:lnTo>
                <a:lnTo>
                  <a:pt x="87" y="29"/>
                </a:lnTo>
                <a:lnTo>
                  <a:pt x="84" y="29"/>
                </a:lnTo>
                <a:close/>
              </a:path>
            </a:pathLst>
          </a:custGeom>
          <a:solidFill>
            <a:srgbClr val="0070C0"/>
          </a:solidFill>
          <a:ln w="3175">
            <a:solidFill>
              <a:schemeClr val="bg1"/>
            </a:solidFill>
            <a:round/>
            <a:headEnd/>
            <a:tailEnd/>
          </a:ln>
        </p:spPr>
        <p:txBody>
          <a:bodyPr/>
          <a:lstStyle/>
          <a:p>
            <a:endParaRPr lang="en-GB"/>
          </a:p>
        </p:txBody>
      </p:sp>
      <p:sp>
        <p:nvSpPr>
          <p:cNvPr id="10" name="Freeform 9"/>
          <p:cNvSpPr>
            <a:spLocks noChangeAspect="1"/>
          </p:cNvSpPr>
          <p:nvPr/>
        </p:nvSpPr>
        <p:spPr bwMode="auto">
          <a:xfrm>
            <a:off x="3411371" y="5144444"/>
            <a:ext cx="208095" cy="149225"/>
          </a:xfrm>
          <a:custGeom>
            <a:avLst/>
            <a:gdLst>
              <a:gd name="T0" fmla="*/ 2147483647 w 72"/>
              <a:gd name="T1" fmla="*/ 2147483647 h 53"/>
              <a:gd name="T2" fmla="*/ 2147483647 w 72"/>
              <a:gd name="T3" fmla="*/ 2147483647 h 53"/>
              <a:gd name="T4" fmla="*/ 0 w 72"/>
              <a:gd name="T5" fmla="*/ 2147483647 h 53"/>
              <a:gd name="T6" fmla="*/ 2147483647 w 72"/>
              <a:gd name="T7" fmla="*/ 2147483647 h 53"/>
              <a:gd name="T8" fmla="*/ 2147483647 w 72"/>
              <a:gd name="T9" fmla="*/ 2147483647 h 53"/>
              <a:gd name="T10" fmla="*/ 2147483647 w 72"/>
              <a:gd name="T11" fmla="*/ 2147483647 h 53"/>
              <a:gd name="T12" fmla="*/ 2147483647 w 72"/>
              <a:gd name="T13" fmla="*/ 2147483647 h 53"/>
              <a:gd name="T14" fmla="*/ 2147483647 w 72"/>
              <a:gd name="T15" fmla="*/ 2147483647 h 53"/>
              <a:gd name="T16" fmla="*/ 2147483647 w 72"/>
              <a:gd name="T17" fmla="*/ 2147483647 h 53"/>
              <a:gd name="T18" fmla="*/ 2147483647 w 72"/>
              <a:gd name="T19" fmla="*/ 2147483647 h 53"/>
              <a:gd name="T20" fmla="*/ 2147483647 w 72"/>
              <a:gd name="T21" fmla="*/ 2147483647 h 53"/>
              <a:gd name="T22" fmla="*/ 2147483647 w 72"/>
              <a:gd name="T23" fmla="*/ 2147483647 h 53"/>
              <a:gd name="T24" fmla="*/ 2147483647 w 72"/>
              <a:gd name="T25" fmla="*/ 2147483647 h 53"/>
              <a:gd name="T26" fmla="*/ 2147483647 w 72"/>
              <a:gd name="T27" fmla="*/ 2147483647 h 53"/>
              <a:gd name="T28" fmla="*/ 2147483647 w 72"/>
              <a:gd name="T29" fmla="*/ 2147483647 h 53"/>
              <a:gd name="T30" fmla="*/ 2147483647 w 72"/>
              <a:gd name="T31" fmla="*/ 2147483647 h 53"/>
              <a:gd name="T32" fmla="*/ 2147483647 w 72"/>
              <a:gd name="T33" fmla="*/ 2147483647 h 53"/>
              <a:gd name="T34" fmla="*/ 2147483647 w 72"/>
              <a:gd name="T35" fmla="*/ 2147483647 h 53"/>
              <a:gd name="T36" fmla="*/ 2147483647 w 72"/>
              <a:gd name="T37" fmla="*/ 2147483647 h 53"/>
              <a:gd name="T38" fmla="*/ 2147483647 w 72"/>
              <a:gd name="T39" fmla="*/ 2147483647 h 53"/>
              <a:gd name="T40" fmla="*/ 2147483647 w 72"/>
              <a:gd name="T41" fmla="*/ 2147483647 h 53"/>
              <a:gd name="T42" fmla="*/ 2147483647 w 72"/>
              <a:gd name="T43" fmla="*/ 2147483647 h 53"/>
              <a:gd name="T44" fmla="*/ 2147483647 w 72"/>
              <a:gd name="T45" fmla="*/ 2147483647 h 53"/>
              <a:gd name="T46" fmla="*/ 2147483647 w 72"/>
              <a:gd name="T47" fmla="*/ 2147483647 h 53"/>
              <a:gd name="T48" fmla="*/ 2147483647 w 72"/>
              <a:gd name="T49" fmla="*/ 2147483647 h 53"/>
              <a:gd name="T50" fmla="*/ 2147483647 w 72"/>
              <a:gd name="T51" fmla="*/ 2147483647 h 53"/>
              <a:gd name="T52" fmla="*/ 2147483647 w 72"/>
              <a:gd name="T53" fmla="*/ 0 h 53"/>
              <a:gd name="T54" fmla="*/ 2147483647 w 72"/>
              <a:gd name="T55" fmla="*/ 0 h 53"/>
              <a:gd name="T56" fmla="*/ 2147483647 w 72"/>
              <a:gd name="T57" fmla="*/ 2147483647 h 53"/>
              <a:gd name="T58" fmla="*/ 2147483647 w 72"/>
              <a:gd name="T59" fmla="*/ 2147483647 h 53"/>
              <a:gd name="T60" fmla="*/ 2147483647 w 72"/>
              <a:gd name="T61" fmla="*/ 2147483647 h 53"/>
              <a:gd name="T62" fmla="*/ 2147483647 w 72"/>
              <a:gd name="T63" fmla="*/ 2147483647 h 53"/>
              <a:gd name="T64" fmla="*/ 2147483647 w 72"/>
              <a:gd name="T65" fmla="*/ 2147483647 h 53"/>
              <a:gd name="T66" fmla="*/ 2147483647 w 72"/>
              <a:gd name="T67" fmla="*/ 2147483647 h 53"/>
              <a:gd name="T68" fmla="*/ 2147483647 w 72"/>
              <a:gd name="T69" fmla="*/ 2147483647 h 53"/>
              <a:gd name="T70" fmla="*/ 2147483647 w 72"/>
              <a:gd name="T71" fmla="*/ 2147483647 h 53"/>
              <a:gd name="T72" fmla="*/ 2147483647 w 72"/>
              <a:gd name="T73" fmla="*/ 2147483647 h 53"/>
              <a:gd name="T74" fmla="*/ 2147483647 w 72"/>
              <a:gd name="T75" fmla="*/ 2147483647 h 53"/>
              <a:gd name="T76" fmla="*/ 2147483647 w 72"/>
              <a:gd name="T77" fmla="*/ 2147483647 h 53"/>
              <a:gd name="T78" fmla="*/ 2147483647 w 72"/>
              <a:gd name="T79" fmla="*/ 2147483647 h 53"/>
              <a:gd name="T80" fmla="*/ 2147483647 w 72"/>
              <a:gd name="T81" fmla="*/ 2147483647 h 53"/>
              <a:gd name="T82" fmla="*/ 2147483647 w 72"/>
              <a:gd name="T83" fmla="*/ 2147483647 h 53"/>
              <a:gd name="T84" fmla="*/ 2147483647 w 72"/>
              <a:gd name="T85" fmla="*/ 2147483647 h 53"/>
              <a:gd name="T86" fmla="*/ 2147483647 w 72"/>
              <a:gd name="T87" fmla="*/ 2147483647 h 53"/>
              <a:gd name="T88" fmla="*/ 2147483647 w 72"/>
              <a:gd name="T89" fmla="*/ 2147483647 h 53"/>
              <a:gd name="T90" fmla="*/ 2147483647 w 72"/>
              <a:gd name="T91" fmla="*/ 2147483647 h 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
              <a:gd name="T139" fmla="*/ 0 h 53"/>
              <a:gd name="T140" fmla="*/ 72 w 72"/>
              <a:gd name="T141" fmla="*/ 53 h 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 h="53">
                <a:moveTo>
                  <a:pt x="6" y="26"/>
                </a:moveTo>
                <a:lnTo>
                  <a:pt x="6" y="26"/>
                </a:lnTo>
                <a:lnTo>
                  <a:pt x="0" y="32"/>
                </a:lnTo>
                <a:lnTo>
                  <a:pt x="6" y="34"/>
                </a:lnTo>
                <a:lnTo>
                  <a:pt x="6" y="40"/>
                </a:lnTo>
                <a:lnTo>
                  <a:pt x="6" y="42"/>
                </a:lnTo>
                <a:lnTo>
                  <a:pt x="8" y="45"/>
                </a:lnTo>
                <a:lnTo>
                  <a:pt x="8" y="50"/>
                </a:lnTo>
                <a:lnTo>
                  <a:pt x="11" y="53"/>
                </a:lnTo>
                <a:lnTo>
                  <a:pt x="16" y="53"/>
                </a:lnTo>
                <a:lnTo>
                  <a:pt x="24" y="53"/>
                </a:lnTo>
                <a:lnTo>
                  <a:pt x="27" y="53"/>
                </a:lnTo>
                <a:lnTo>
                  <a:pt x="37" y="50"/>
                </a:lnTo>
                <a:lnTo>
                  <a:pt x="50" y="45"/>
                </a:lnTo>
                <a:lnTo>
                  <a:pt x="58" y="42"/>
                </a:lnTo>
                <a:lnTo>
                  <a:pt x="64" y="42"/>
                </a:lnTo>
                <a:lnTo>
                  <a:pt x="69" y="40"/>
                </a:lnTo>
                <a:lnTo>
                  <a:pt x="72" y="40"/>
                </a:lnTo>
                <a:lnTo>
                  <a:pt x="72" y="32"/>
                </a:lnTo>
                <a:lnTo>
                  <a:pt x="72" y="26"/>
                </a:lnTo>
                <a:lnTo>
                  <a:pt x="72" y="24"/>
                </a:lnTo>
                <a:lnTo>
                  <a:pt x="69" y="16"/>
                </a:lnTo>
                <a:lnTo>
                  <a:pt x="64" y="13"/>
                </a:lnTo>
                <a:lnTo>
                  <a:pt x="61" y="8"/>
                </a:lnTo>
                <a:lnTo>
                  <a:pt x="58" y="5"/>
                </a:lnTo>
                <a:lnTo>
                  <a:pt x="56" y="3"/>
                </a:lnTo>
                <a:lnTo>
                  <a:pt x="53" y="0"/>
                </a:lnTo>
                <a:lnTo>
                  <a:pt x="50" y="0"/>
                </a:lnTo>
                <a:lnTo>
                  <a:pt x="45" y="5"/>
                </a:lnTo>
                <a:lnTo>
                  <a:pt x="37" y="5"/>
                </a:lnTo>
                <a:lnTo>
                  <a:pt x="35" y="5"/>
                </a:lnTo>
                <a:lnTo>
                  <a:pt x="32" y="5"/>
                </a:lnTo>
                <a:lnTo>
                  <a:pt x="27" y="8"/>
                </a:lnTo>
                <a:lnTo>
                  <a:pt x="27" y="13"/>
                </a:lnTo>
                <a:lnTo>
                  <a:pt x="19" y="8"/>
                </a:lnTo>
                <a:lnTo>
                  <a:pt x="16" y="8"/>
                </a:lnTo>
                <a:lnTo>
                  <a:pt x="11" y="13"/>
                </a:lnTo>
                <a:lnTo>
                  <a:pt x="8" y="16"/>
                </a:lnTo>
                <a:lnTo>
                  <a:pt x="6" y="19"/>
                </a:lnTo>
                <a:lnTo>
                  <a:pt x="6" y="24"/>
                </a:lnTo>
                <a:lnTo>
                  <a:pt x="6" y="26"/>
                </a:lnTo>
                <a:close/>
              </a:path>
            </a:pathLst>
          </a:custGeom>
          <a:solidFill>
            <a:schemeClr val="tx1"/>
          </a:solidFill>
          <a:ln w="3175">
            <a:solidFill>
              <a:schemeClr val="bg1"/>
            </a:solidFill>
            <a:round/>
            <a:headEnd/>
            <a:tailEnd/>
          </a:ln>
        </p:spPr>
        <p:txBody>
          <a:bodyPr/>
          <a:lstStyle/>
          <a:p>
            <a:endParaRPr lang="en-GB"/>
          </a:p>
        </p:txBody>
      </p:sp>
      <p:sp>
        <p:nvSpPr>
          <p:cNvPr id="11" name="Freeform 10"/>
          <p:cNvSpPr>
            <a:spLocks noChangeAspect="1"/>
          </p:cNvSpPr>
          <p:nvPr/>
        </p:nvSpPr>
        <p:spPr bwMode="auto">
          <a:xfrm>
            <a:off x="3313344" y="5120630"/>
            <a:ext cx="153061" cy="306388"/>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solidFill>
            <a:schemeClr val="tx1">
              <a:lumMod val="95000"/>
              <a:lumOff val="5000"/>
            </a:schemeClr>
          </a:solidFill>
          <a:ln w="3175">
            <a:solidFill>
              <a:schemeClr val="bg1"/>
            </a:solidFill>
          </a:ln>
        </p:spPr>
        <p:txBody>
          <a:bodyPr/>
          <a:lstStyle/>
          <a:p>
            <a:pPr>
              <a:defRPr/>
            </a:pPr>
            <a:endParaRPr lang="en-GB" dirty="0">
              <a:solidFill>
                <a:prstClr val="black"/>
              </a:solidFill>
            </a:endParaRPr>
          </a:p>
        </p:txBody>
      </p:sp>
      <p:sp>
        <p:nvSpPr>
          <p:cNvPr id="12" name="Freeform 11"/>
          <p:cNvSpPr>
            <a:spLocks noChangeAspect="1"/>
          </p:cNvSpPr>
          <p:nvPr/>
        </p:nvSpPr>
        <p:spPr bwMode="auto">
          <a:xfrm>
            <a:off x="3564433" y="4965055"/>
            <a:ext cx="519377" cy="292100"/>
          </a:xfrm>
          <a:custGeom>
            <a:avLst/>
            <a:gdLst>
              <a:gd name="T0" fmla="*/ 2147483647 w 180"/>
              <a:gd name="T1" fmla="*/ 2147483647 h 103"/>
              <a:gd name="T2" fmla="*/ 2147483647 w 180"/>
              <a:gd name="T3" fmla="*/ 2147483647 h 103"/>
              <a:gd name="T4" fmla="*/ 2147483647 w 180"/>
              <a:gd name="T5" fmla="*/ 2147483647 h 103"/>
              <a:gd name="T6" fmla="*/ 2147483647 w 180"/>
              <a:gd name="T7" fmla="*/ 2147483647 h 103"/>
              <a:gd name="T8" fmla="*/ 2147483647 w 180"/>
              <a:gd name="T9" fmla="*/ 2147483647 h 103"/>
              <a:gd name="T10" fmla="*/ 2147483647 w 180"/>
              <a:gd name="T11" fmla="*/ 2147483647 h 103"/>
              <a:gd name="T12" fmla="*/ 2147483647 w 180"/>
              <a:gd name="T13" fmla="*/ 2147483647 h 103"/>
              <a:gd name="T14" fmla="*/ 2147483647 w 180"/>
              <a:gd name="T15" fmla="*/ 2147483647 h 103"/>
              <a:gd name="T16" fmla="*/ 2147483647 w 180"/>
              <a:gd name="T17" fmla="*/ 2147483647 h 103"/>
              <a:gd name="T18" fmla="*/ 2147483647 w 180"/>
              <a:gd name="T19" fmla="*/ 2147483647 h 103"/>
              <a:gd name="T20" fmla="*/ 2147483647 w 180"/>
              <a:gd name="T21" fmla="*/ 2147483647 h 103"/>
              <a:gd name="T22" fmla="*/ 2147483647 w 180"/>
              <a:gd name="T23" fmla="*/ 2147483647 h 103"/>
              <a:gd name="T24" fmla="*/ 2147483647 w 180"/>
              <a:gd name="T25" fmla="*/ 2147483647 h 103"/>
              <a:gd name="T26" fmla="*/ 2147483647 w 180"/>
              <a:gd name="T27" fmla="*/ 2147483647 h 103"/>
              <a:gd name="T28" fmla="*/ 2147483647 w 180"/>
              <a:gd name="T29" fmla="*/ 2147483647 h 103"/>
              <a:gd name="T30" fmla="*/ 2147483647 w 180"/>
              <a:gd name="T31" fmla="*/ 2147483647 h 103"/>
              <a:gd name="T32" fmla="*/ 2147483647 w 180"/>
              <a:gd name="T33" fmla="*/ 2147483647 h 103"/>
              <a:gd name="T34" fmla="*/ 2147483647 w 180"/>
              <a:gd name="T35" fmla="*/ 2147483647 h 103"/>
              <a:gd name="T36" fmla="*/ 2147483647 w 180"/>
              <a:gd name="T37" fmla="*/ 2147483647 h 103"/>
              <a:gd name="T38" fmla="*/ 2147483647 w 180"/>
              <a:gd name="T39" fmla="*/ 2147483647 h 103"/>
              <a:gd name="T40" fmla="*/ 2147483647 w 180"/>
              <a:gd name="T41" fmla="*/ 2147483647 h 103"/>
              <a:gd name="T42" fmla="*/ 2147483647 w 180"/>
              <a:gd name="T43" fmla="*/ 2147483647 h 103"/>
              <a:gd name="T44" fmla="*/ 2147483647 w 180"/>
              <a:gd name="T45" fmla="*/ 2147483647 h 103"/>
              <a:gd name="T46" fmla="*/ 2147483647 w 180"/>
              <a:gd name="T47" fmla="*/ 2147483647 h 103"/>
              <a:gd name="T48" fmla="*/ 2147483647 w 180"/>
              <a:gd name="T49" fmla="*/ 2147483647 h 103"/>
              <a:gd name="T50" fmla="*/ 2147483647 w 180"/>
              <a:gd name="T51" fmla="*/ 2147483647 h 103"/>
              <a:gd name="T52" fmla="*/ 2147483647 w 180"/>
              <a:gd name="T53" fmla="*/ 2147483647 h 103"/>
              <a:gd name="T54" fmla="*/ 2147483647 w 180"/>
              <a:gd name="T55" fmla="*/ 2147483647 h 103"/>
              <a:gd name="T56" fmla="*/ 2147483647 w 180"/>
              <a:gd name="T57" fmla="*/ 2147483647 h 103"/>
              <a:gd name="T58" fmla="*/ 2147483647 w 180"/>
              <a:gd name="T59" fmla="*/ 2147483647 h 103"/>
              <a:gd name="T60" fmla="*/ 2147483647 w 180"/>
              <a:gd name="T61" fmla="*/ 2147483647 h 103"/>
              <a:gd name="T62" fmla="*/ 2147483647 w 180"/>
              <a:gd name="T63" fmla="*/ 2147483647 h 103"/>
              <a:gd name="T64" fmla="*/ 2147483647 w 180"/>
              <a:gd name="T65" fmla="*/ 2147483647 h 103"/>
              <a:gd name="T66" fmla="*/ 2147483647 w 180"/>
              <a:gd name="T67" fmla="*/ 2147483647 h 103"/>
              <a:gd name="T68" fmla="*/ 2147483647 w 180"/>
              <a:gd name="T69" fmla="*/ 2147483647 h 103"/>
              <a:gd name="T70" fmla="*/ 2147483647 w 180"/>
              <a:gd name="T71" fmla="*/ 2147483647 h 103"/>
              <a:gd name="T72" fmla="*/ 2147483647 w 180"/>
              <a:gd name="T73" fmla="*/ 2147483647 h 103"/>
              <a:gd name="T74" fmla="*/ 2147483647 w 180"/>
              <a:gd name="T75" fmla="*/ 2147483647 h 103"/>
              <a:gd name="T76" fmla="*/ 2147483647 w 180"/>
              <a:gd name="T77" fmla="*/ 2147483647 h 103"/>
              <a:gd name="T78" fmla="*/ 2147483647 w 180"/>
              <a:gd name="T79" fmla="*/ 0 h 103"/>
              <a:gd name="T80" fmla="*/ 0 w 180"/>
              <a:gd name="T81" fmla="*/ 2147483647 h 103"/>
              <a:gd name="T82" fmla="*/ 0 w 180"/>
              <a:gd name="T83" fmla="*/ 2147483647 h 103"/>
              <a:gd name="T84" fmla="*/ 2147483647 w 180"/>
              <a:gd name="T85" fmla="*/ 2147483647 h 103"/>
              <a:gd name="T86" fmla="*/ 2147483647 w 180"/>
              <a:gd name="T87" fmla="*/ 2147483647 h 103"/>
              <a:gd name="T88" fmla="*/ 2147483647 w 180"/>
              <a:gd name="T89" fmla="*/ 2147483647 h 103"/>
              <a:gd name="T90" fmla="*/ 2147483647 w 180"/>
              <a:gd name="T91" fmla="*/ 2147483647 h 103"/>
              <a:gd name="T92" fmla="*/ 0 w 180"/>
              <a:gd name="T93" fmla="*/ 2147483647 h 103"/>
              <a:gd name="T94" fmla="*/ 2147483647 w 180"/>
              <a:gd name="T95" fmla="*/ 2147483647 h 103"/>
              <a:gd name="T96" fmla="*/ 2147483647 w 180"/>
              <a:gd name="T97" fmla="*/ 2147483647 h 103"/>
              <a:gd name="T98" fmla="*/ 2147483647 w 180"/>
              <a:gd name="T99" fmla="*/ 2147483647 h 1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0"/>
              <a:gd name="T151" fmla="*/ 0 h 103"/>
              <a:gd name="T152" fmla="*/ 180 w 180"/>
              <a:gd name="T153" fmla="*/ 103 h 1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0" h="103">
                <a:moveTo>
                  <a:pt x="5" y="68"/>
                </a:moveTo>
                <a:lnTo>
                  <a:pt x="8" y="71"/>
                </a:lnTo>
                <a:lnTo>
                  <a:pt x="11" y="76"/>
                </a:lnTo>
                <a:lnTo>
                  <a:pt x="16" y="79"/>
                </a:lnTo>
                <a:lnTo>
                  <a:pt x="19" y="87"/>
                </a:lnTo>
                <a:lnTo>
                  <a:pt x="19" y="89"/>
                </a:lnTo>
                <a:lnTo>
                  <a:pt x="19" y="95"/>
                </a:lnTo>
                <a:lnTo>
                  <a:pt x="19" y="103"/>
                </a:lnTo>
                <a:lnTo>
                  <a:pt x="24" y="103"/>
                </a:lnTo>
                <a:lnTo>
                  <a:pt x="26" y="103"/>
                </a:lnTo>
                <a:lnTo>
                  <a:pt x="34" y="103"/>
                </a:lnTo>
                <a:lnTo>
                  <a:pt x="42" y="103"/>
                </a:lnTo>
                <a:lnTo>
                  <a:pt x="50" y="97"/>
                </a:lnTo>
                <a:lnTo>
                  <a:pt x="58" y="95"/>
                </a:lnTo>
                <a:lnTo>
                  <a:pt x="61" y="95"/>
                </a:lnTo>
                <a:lnTo>
                  <a:pt x="66" y="95"/>
                </a:lnTo>
                <a:lnTo>
                  <a:pt x="69" y="95"/>
                </a:lnTo>
                <a:lnTo>
                  <a:pt x="71" y="103"/>
                </a:lnTo>
                <a:lnTo>
                  <a:pt x="74" y="100"/>
                </a:lnTo>
                <a:lnTo>
                  <a:pt x="79" y="97"/>
                </a:lnTo>
                <a:lnTo>
                  <a:pt x="85" y="103"/>
                </a:lnTo>
                <a:lnTo>
                  <a:pt x="87" y="103"/>
                </a:lnTo>
                <a:lnTo>
                  <a:pt x="92" y="103"/>
                </a:lnTo>
                <a:lnTo>
                  <a:pt x="103" y="103"/>
                </a:lnTo>
                <a:lnTo>
                  <a:pt x="106" y="103"/>
                </a:lnTo>
                <a:lnTo>
                  <a:pt x="111" y="103"/>
                </a:lnTo>
                <a:lnTo>
                  <a:pt x="114" y="97"/>
                </a:lnTo>
                <a:lnTo>
                  <a:pt x="114" y="95"/>
                </a:lnTo>
                <a:lnTo>
                  <a:pt x="114" y="89"/>
                </a:lnTo>
                <a:lnTo>
                  <a:pt x="111" y="89"/>
                </a:lnTo>
                <a:lnTo>
                  <a:pt x="111" y="87"/>
                </a:lnTo>
                <a:lnTo>
                  <a:pt x="114" y="87"/>
                </a:lnTo>
                <a:lnTo>
                  <a:pt x="119" y="87"/>
                </a:lnTo>
                <a:lnTo>
                  <a:pt x="122" y="87"/>
                </a:lnTo>
                <a:lnTo>
                  <a:pt x="124" y="82"/>
                </a:lnTo>
                <a:lnTo>
                  <a:pt x="129" y="79"/>
                </a:lnTo>
                <a:lnTo>
                  <a:pt x="140" y="76"/>
                </a:lnTo>
                <a:lnTo>
                  <a:pt x="145" y="76"/>
                </a:lnTo>
                <a:lnTo>
                  <a:pt x="148" y="76"/>
                </a:lnTo>
                <a:lnTo>
                  <a:pt x="153" y="79"/>
                </a:lnTo>
                <a:lnTo>
                  <a:pt x="156" y="79"/>
                </a:lnTo>
                <a:lnTo>
                  <a:pt x="158" y="79"/>
                </a:lnTo>
                <a:lnTo>
                  <a:pt x="164" y="79"/>
                </a:lnTo>
                <a:lnTo>
                  <a:pt x="164" y="76"/>
                </a:lnTo>
                <a:lnTo>
                  <a:pt x="156" y="63"/>
                </a:lnTo>
                <a:lnTo>
                  <a:pt x="148" y="60"/>
                </a:lnTo>
                <a:lnTo>
                  <a:pt x="153" y="60"/>
                </a:lnTo>
                <a:lnTo>
                  <a:pt x="156" y="55"/>
                </a:lnTo>
                <a:lnTo>
                  <a:pt x="158" y="52"/>
                </a:lnTo>
                <a:lnTo>
                  <a:pt x="158" y="45"/>
                </a:lnTo>
                <a:lnTo>
                  <a:pt x="158" y="37"/>
                </a:lnTo>
                <a:lnTo>
                  <a:pt x="164" y="29"/>
                </a:lnTo>
                <a:lnTo>
                  <a:pt x="172" y="26"/>
                </a:lnTo>
                <a:lnTo>
                  <a:pt x="174" y="26"/>
                </a:lnTo>
                <a:lnTo>
                  <a:pt x="180" y="26"/>
                </a:lnTo>
                <a:lnTo>
                  <a:pt x="180" y="18"/>
                </a:lnTo>
                <a:lnTo>
                  <a:pt x="180" y="15"/>
                </a:lnTo>
                <a:lnTo>
                  <a:pt x="174" y="15"/>
                </a:lnTo>
                <a:lnTo>
                  <a:pt x="166" y="15"/>
                </a:lnTo>
                <a:lnTo>
                  <a:pt x="156" y="8"/>
                </a:lnTo>
                <a:lnTo>
                  <a:pt x="148" y="8"/>
                </a:lnTo>
                <a:lnTo>
                  <a:pt x="140" y="2"/>
                </a:lnTo>
                <a:lnTo>
                  <a:pt x="132" y="0"/>
                </a:lnTo>
                <a:lnTo>
                  <a:pt x="129" y="2"/>
                </a:lnTo>
                <a:lnTo>
                  <a:pt x="119" y="2"/>
                </a:lnTo>
                <a:lnTo>
                  <a:pt x="106" y="8"/>
                </a:lnTo>
                <a:lnTo>
                  <a:pt x="98" y="15"/>
                </a:lnTo>
                <a:lnTo>
                  <a:pt x="92" y="18"/>
                </a:lnTo>
                <a:lnTo>
                  <a:pt x="87" y="18"/>
                </a:lnTo>
                <a:lnTo>
                  <a:pt x="77" y="15"/>
                </a:lnTo>
                <a:lnTo>
                  <a:pt x="66" y="15"/>
                </a:lnTo>
                <a:lnTo>
                  <a:pt x="58" y="15"/>
                </a:lnTo>
                <a:lnTo>
                  <a:pt x="45" y="15"/>
                </a:lnTo>
                <a:lnTo>
                  <a:pt x="34" y="10"/>
                </a:lnTo>
                <a:lnTo>
                  <a:pt x="24" y="15"/>
                </a:lnTo>
                <a:lnTo>
                  <a:pt x="16" y="15"/>
                </a:lnTo>
                <a:lnTo>
                  <a:pt x="11" y="10"/>
                </a:lnTo>
                <a:lnTo>
                  <a:pt x="16" y="8"/>
                </a:lnTo>
                <a:lnTo>
                  <a:pt x="16" y="2"/>
                </a:lnTo>
                <a:lnTo>
                  <a:pt x="8" y="0"/>
                </a:lnTo>
                <a:lnTo>
                  <a:pt x="0" y="8"/>
                </a:lnTo>
                <a:lnTo>
                  <a:pt x="0" y="10"/>
                </a:lnTo>
                <a:lnTo>
                  <a:pt x="0" y="15"/>
                </a:lnTo>
                <a:lnTo>
                  <a:pt x="3" y="18"/>
                </a:lnTo>
                <a:lnTo>
                  <a:pt x="8" y="26"/>
                </a:lnTo>
                <a:lnTo>
                  <a:pt x="19" y="34"/>
                </a:lnTo>
                <a:lnTo>
                  <a:pt x="11" y="45"/>
                </a:lnTo>
                <a:lnTo>
                  <a:pt x="8" y="45"/>
                </a:lnTo>
                <a:lnTo>
                  <a:pt x="5" y="50"/>
                </a:lnTo>
                <a:lnTo>
                  <a:pt x="5" y="52"/>
                </a:lnTo>
                <a:lnTo>
                  <a:pt x="5" y="60"/>
                </a:lnTo>
                <a:lnTo>
                  <a:pt x="8" y="60"/>
                </a:lnTo>
                <a:lnTo>
                  <a:pt x="0" y="63"/>
                </a:lnTo>
                <a:lnTo>
                  <a:pt x="3" y="66"/>
                </a:lnTo>
                <a:lnTo>
                  <a:pt x="5" y="68"/>
                </a:lnTo>
                <a:close/>
              </a:path>
            </a:pathLst>
          </a:custGeom>
          <a:solidFill>
            <a:srgbClr val="002060"/>
          </a:solidFill>
          <a:ln w="3175">
            <a:solidFill>
              <a:schemeClr val="bg1"/>
            </a:solidFill>
            <a:round/>
            <a:headEnd/>
            <a:tailEnd/>
          </a:ln>
        </p:spPr>
        <p:txBody>
          <a:bodyPr/>
          <a:lstStyle/>
          <a:p>
            <a:endParaRPr lang="en-GB"/>
          </a:p>
        </p:txBody>
      </p:sp>
      <p:sp>
        <p:nvSpPr>
          <p:cNvPr id="13" name="Freeform 12"/>
          <p:cNvSpPr>
            <a:spLocks noChangeAspect="1"/>
          </p:cNvSpPr>
          <p:nvPr/>
        </p:nvSpPr>
        <p:spPr bwMode="auto">
          <a:xfrm>
            <a:off x="3373536" y="4552305"/>
            <a:ext cx="785945" cy="463550"/>
          </a:xfrm>
          <a:custGeom>
            <a:avLst/>
            <a:gdLst>
              <a:gd name="T0" fmla="*/ 2147483647 w 272"/>
              <a:gd name="T1" fmla="*/ 2147483647 h 164"/>
              <a:gd name="T2" fmla="*/ 2147483647 w 272"/>
              <a:gd name="T3" fmla="*/ 2147483647 h 164"/>
              <a:gd name="T4" fmla="*/ 2147483647 w 272"/>
              <a:gd name="T5" fmla="*/ 2147483647 h 164"/>
              <a:gd name="T6" fmla="*/ 2147483647 w 272"/>
              <a:gd name="T7" fmla="*/ 2147483647 h 164"/>
              <a:gd name="T8" fmla="*/ 2147483647 w 272"/>
              <a:gd name="T9" fmla="*/ 2147483647 h 164"/>
              <a:gd name="T10" fmla="*/ 2147483647 w 272"/>
              <a:gd name="T11" fmla="*/ 2147483647 h 164"/>
              <a:gd name="T12" fmla="*/ 2147483647 w 272"/>
              <a:gd name="T13" fmla="*/ 2147483647 h 164"/>
              <a:gd name="T14" fmla="*/ 2147483647 w 272"/>
              <a:gd name="T15" fmla="*/ 2147483647 h 164"/>
              <a:gd name="T16" fmla="*/ 2147483647 w 272"/>
              <a:gd name="T17" fmla="*/ 2147483647 h 164"/>
              <a:gd name="T18" fmla="*/ 2147483647 w 272"/>
              <a:gd name="T19" fmla="*/ 2147483647 h 164"/>
              <a:gd name="T20" fmla="*/ 2147483647 w 272"/>
              <a:gd name="T21" fmla="*/ 0 h 164"/>
              <a:gd name="T22" fmla="*/ 2147483647 w 272"/>
              <a:gd name="T23" fmla="*/ 2147483647 h 164"/>
              <a:gd name="T24" fmla="*/ 2147483647 w 272"/>
              <a:gd name="T25" fmla="*/ 2147483647 h 164"/>
              <a:gd name="T26" fmla="*/ 2147483647 w 272"/>
              <a:gd name="T27" fmla="*/ 2147483647 h 164"/>
              <a:gd name="T28" fmla="*/ 2147483647 w 272"/>
              <a:gd name="T29" fmla="*/ 2147483647 h 164"/>
              <a:gd name="T30" fmla="*/ 2147483647 w 272"/>
              <a:gd name="T31" fmla="*/ 2147483647 h 164"/>
              <a:gd name="T32" fmla="*/ 2147483647 w 272"/>
              <a:gd name="T33" fmla="*/ 2147483647 h 164"/>
              <a:gd name="T34" fmla="*/ 2147483647 w 272"/>
              <a:gd name="T35" fmla="*/ 2147483647 h 164"/>
              <a:gd name="T36" fmla="*/ 2147483647 w 272"/>
              <a:gd name="T37" fmla="*/ 2147483647 h 164"/>
              <a:gd name="T38" fmla="*/ 2147483647 w 272"/>
              <a:gd name="T39" fmla="*/ 2147483647 h 164"/>
              <a:gd name="T40" fmla="*/ 2147483647 w 272"/>
              <a:gd name="T41" fmla="*/ 2147483647 h 164"/>
              <a:gd name="T42" fmla="*/ 2147483647 w 272"/>
              <a:gd name="T43" fmla="*/ 2147483647 h 164"/>
              <a:gd name="T44" fmla="*/ 2147483647 w 272"/>
              <a:gd name="T45" fmla="*/ 2147483647 h 164"/>
              <a:gd name="T46" fmla="*/ 2147483647 w 272"/>
              <a:gd name="T47" fmla="*/ 2147483647 h 164"/>
              <a:gd name="T48" fmla="*/ 2147483647 w 272"/>
              <a:gd name="T49" fmla="*/ 2147483647 h 164"/>
              <a:gd name="T50" fmla="*/ 2147483647 w 272"/>
              <a:gd name="T51" fmla="*/ 2147483647 h 164"/>
              <a:gd name="T52" fmla="*/ 2147483647 w 272"/>
              <a:gd name="T53" fmla="*/ 2147483647 h 164"/>
              <a:gd name="T54" fmla="*/ 2147483647 w 272"/>
              <a:gd name="T55" fmla="*/ 2147483647 h 164"/>
              <a:gd name="T56" fmla="*/ 2147483647 w 272"/>
              <a:gd name="T57" fmla="*/ 2147483647 h 164"/>
              <a:gd name="T58" fmla="*/ 2147483647 w 272"/>
              <a:gd name="T59" fmla="*/ 2147483647 h 164"/>
              <a:gd name="T60" fmla="*/ 2147483647 w 272"/>
              <a:gd name="T61" fmla="*/ 2147483647 h 164"/>
              <a:gd name="T62" fmla="*/ 2147483647 w 272"/>
              <a:gd name="T63" fmla="*/ 2147483647 h 164"/>
              <a:gd name="T64" fmla="*/ 2147483647 w 272"/>
              <a:gd name="T65" fmla="*/ 2147483647 h 164"/>
              <a:gd name="T66" fmla="*/ 2147483647 w 272"/>
              <a:gd name="T67" fmla="*/ 2147483647 h 164"/>
              <a:gd name="T68" fmla="*/ 2147483647 w 272"/>
              <a:gd name="T69" fmla="*/ 2147483647 h 164"/>
              <a:gd name="T70" fmla="*/ 2147483647 w 272"/>
              <a:gd name="T71" fmla="*/ 2147483647 h 164"/>
              <a:gd name="T72" fmla="*/ 2147483647 w 272"/>
              <a:gd name="T73" fmla="*/ 2147483647 h 164"/>
              <a:gd name="T74" fmla="*/ 2147483647 w 272"/>
              <a:gd name="T75" fmla="*/ 2147483647 h 164"/>
              <a:gd name="T76" fmla="*/ 2147483647 w 272"/>
              <a:gd name="T77" fmla="*/ 2147483647 h 164"/>
              <a:gd name="T78" fmla="*/ 2147483647 w 272"/>
              <a:gd name="T79" fmla="*/ 2147483647 h 164"/>
              <a:gd name="T80" fmla="*/ 2147483647 w 272"/>
              <a:gd name="T81" fmla="*/ 2147483647 h 164"/>
              <a:gd name="T82" fmla="*/ 2147483647 w 272"/>
              <a:gd name="T83" fmla="*/ 2147483647 h 164"/>
              <a:gd name="T84" fmla="*/ 2147483647 w 272"/>
              <a:gd name="T85" fmla="*/ 2147483647 h 164"/>
              <a:gd name="T86" fmla="*/ 2147483647 w 272"/>
              <a:gd name="T87" fmla="*/ 2147483647 h 164"/>
              <a:gd name="T88" fmla="*/ 2147483647 w 272"/>
              <a:gd name="T89" fmla="*/ 2147483647 h 164"/>
              <a:gd name="T90" fmla="*/ 2147483647 w 272"/>
              <a:gd name="T91" fmla="*/ 2147483647 h 164"/>
              <a:gd name="T92" fmla="*/ 2147483647 w 272"/>
              <a:gd name="T93" fmla="*/ 2147483647 h 164"/>
              <a:gd name="T94" fmla="*/ 2147483647 w 272"/>
              <a:gd name="T95" fmla="*/ 2147483647 h 164"/>
              <a:gd name="T96" fmla="*/ 2147483647 w 272"/>
              <a:gd name="T97" fmla="*/ 2147483647 h 164"/>
              <a:gd name="T98" fmla="*/ 2147483647 w 272"/>
              <a:gd name="T99" fmla="*/ 2147483647 h 164"/>
              <a:gd name="T100" fmla="*/ 2147483647 w 272"/>
              <a:gd name="T101" fmla="*/ 2147483647 h 164"/>
              <a:gd name="T102" fmla="*/ 2147483647 w 272"/>
              <a:gd name="T103" fmla="*/ 2147483647 h 164"/>
              <a:gd name="T104" fmla="*/ 2147483647 w 272"/>
              <a:gd name="T105" fmla="*/ 2147483647 h 164"/>
              <a:gd name="T106" fmla="*/ 2147483647 w 272"/>
              <a:gd name="T107" fmla="*/ 2147483647 h 164"/>
              <a:gd name="T108" fmla="*/ 2147483647 w 272"/>
              <a:gd name="T109" fmla="*/ 2147483647 h 164"/>
              <a:gd name="T110" fmla="*/ 2147483647 w 272"/>
              <a:gd name="T111" fmla="*/ 2147483647 h 164"/>
              <a:gd name="T112" fmla="*/ 2147483647 w 272"/>
              <a:gd name="T113" fmla="*/ 2147483647 h 164"/>
              <a:gd name="T114" fmla="*/ 2147483647 w 272"/>
              <a:gd name="T115" fmla="*/ 2147483647 h 164"/>
              <a:gd name="T116" fmla="*/ 2147483647 w 272"/>
              <a:gd name="T117" fmla="*/ 2147483647 h 164"/>
              <a:gd name="T118" fmla="*/ 2147483647 w 272"/>
              <a:gd name="T119" fmla="*/ 2147483647 h 164"/>
              <a:gd name="T120" fmla="*/ 2147483647 w 272"/>
              <a:gd name="T121" fmla="*/ 2147483647 h 1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2"/>
              <a:gd name="T184" fmla="*/ 0 h 164"/>
              <a:gd name="T185" fmla="*/ 272 w 272"/>
              <a:gd name="T186" fmla="*/ 164 h 1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2" h="164">
                <a:moveTo>
                  <a:pt x="264" y="101"/>
                </a:moveTo>
                <a:lnTo>
                  <a:pt x="256" y="101"/>
                </a:lnTo>
                <a:lnTo>
                  <a:pt x="251" y="103"/>
                </a:lnTo>
                <a:lnTo>
                  <a:pt x="246" y="109"/>
                </a:lnTo>
                <a:lnTo>
                  <a:pt x="240" y="109"/>
                </a:lnTo>
                <a:lnTo>
                  <a:pt x="232" y="103"/>
                </a:lnTo>
                <a:lnTo>
                  <a:pt x="230" y="101"/>
                </a:lnTo>
                <a:lnTo>
                  <a:pt x="227" y="98"/>
                </a:lnTo>
                <a:lnTo>
                  <a:pt x="224" y="95"/>
                </a:lnTo>
                <a:lnTo>
                  <a:pt x="224" y="93"/>
                </a:lnTo>
                <a:lnTo>
                  <a:pt x="222" y="82"/>
                </a:lnTo>
                <a:lnTo>
                  <a:pt x="222" y="74"/>
                </a:lnTo>
                <a:lnTo>
                  <a:pt x="224" y="61"/>
                </a:lnTo>
                <a:lnTo>
                  <a:pt x="219" y="51"/>
                </a:lnTo>
                <a:lnTo>
                  <a:pt x="214" y="43"/>
                </a:lnTo>
                <a:lnTo>
                  <a:pt x="203" y="32"/>
                </a:lnTo>
                <a:lnTo>
                  <a:pt x="195" y="22"/>
                </a:lnTo>
                <a:lnTo>
                  <a:pt x="188" y="8"/>
                </a:lnTo>
                <a:lnTo>
                  <a:pt x="180" y="6"/>
                </a:lnTo>
                <a:lnTo>
                  <a:pt x="177" y="0"/>
                </a:lnTo>
                <a:lnTo>
                  <a:pt x="172" y="0"/>
                </a:lnTo>
                <a:lnTo>
                  <a:pt x="164" y="6"/>
                </a:lnTo>
                <a:lnTo>
                  <a:pt x="164" y="8"/>
                </a:lnTo>
                <a:lnTo>
                  <a:pt x="161" y="14"/>
                </a:lnTo>
                <a:lnTo>
                  <a:pt x="145" y="14"/>
                </a:lnTo>
                <a:lnTo>
                  <a:pt x="143" y="14"/>
                </a:lnTo>
                <a:lnTo>
                  <a:pt x="137" y="16"/>
                </a:lnTo>
                <a:lnTo>
                  <a:pt x="132" y="22"/>
                </a:lnTo>
                <a:lnTo>
                  <a:pt x="127" y="22"/>
                </a:lnTo>
                <a:lnTo>
                  <a:pt x="119" y="14"/>
                </a:lnTo>
                <a:lnTo>
                  <a:pt x="111" y="14"/>
                </a:lnTo>
                <a:lnTo>
                  <a:pt x="100" y="14"/>
                </a:lnTo>
                <a:lnTo>
                  <a:pt x="90" y="8"/>
                </a:lnTo>
                <a:lnTo>
                  <a:pt x="82" y="8"/>
                </a:lnTo>
                <a:lnTo>
                  <a:pt x="74" y="8"/>
                </a:lnTo>
                <a:lnTo>
                  <a:pt x="71" y="14"/>
                </a:lnTo>
                <a:lnTo>
                  <a:pt x="69" y="14"/>
                </a:lnTo>
                <a:lnTo>
                  <a:pt x="66" y="16"/>
                </a:lnTo>
                <a:lnTo>
                  <a:pt x="58" y="22"/>
                </a:lnTo>
                <a:lnTo>
                  <a:pt x="55" y="22"/>
                </a:lnTo>
                <a:lnTo>
                  <a:pt x="48" y="24"/>
                </a:lnTo>
                <a:lnTo>
                  <a:pt x="48" y="27"/>
                </a:lnTo>
                <a:lnTo>
                  <a:pt x="48" y="32"/>
                </a:lnTo>
                <a:lnTo>
                  <a:pt x="40" y="43"/>
                </a:lnTo>
                <a:lnTo>
                  <a:pt x="37" y="53"/>
                </a:lnTo>
                <a:lnTo>
                  <a:pt x="29" y="61"/>
                </a:lnTo>
                <a:lnTo>
                  <a:pt x="29" y="66"/>
                </a:lnTo>
                <a:lnTo>
                  <a:pt x="24" y="69"/>
                </a:lnTo>
                <a:lnTo>
                  <a:pt x="21" y="69"/>
                </a:lnTo>
                <a:lnTo>
                  <a:pt x="13" y="69"/>
                </a:lnTo>
                <a:lnTo>
                  <a:pt x="13" y="74"/>
                </a:lnTo>
                <a:lnTo>
                  <a:pt x="11" y="77"/>
                </a:lnTo>
                <a:lnTo>
                  <a:pt x="5" y="74"/>
                </a:lnTo>
                <a:lnTo>
                  <a:pt x="0" y="77"/>
                </a:lnTo>
                <a:lnTo>
                  <a:pt x="3" y="77"/>
                </a:lnTo>
                <a:lnTo>
                  <a:pt x="5" y="82"/>
                </a:lnTo>
                <a:lnTo>
                  <a:pt x="11" y="85"/>
                </a:lnTo>
                <a:lnTo>
                  <a:pt x="13" y="88"/>
                </a:lnTo>
                <a:lnTo>
                  <a:pt x="19" y="93"/>
                </a:lnTo>
                <a:lnTo>
                  <a:pt x="13" y="101"/>
                </a:lnTo>
                <a:lnTo>
                  <a:pt x="29" y="109"/>
                </a:lnTo>
                <a:lnTo>
                  <a:pt x="37" y="111"/>
                </a:lnTo>
                <a:lnTo>
                  <a:pt x="37" y="114"/>
                </a:lnTo>
                <a:lnTo>
                  <a:pt x="32" y="114"/>
                </a:lnTo>
                <a:lnTo>
                  <a:pt x="37" y="119"/>
                </a:lnTo>
                <a:lnTo>
                  <a:pt x="32" y="122"/>
                </a:lnTo>
                <a:lnTo>
                  <a:pt x="40" y="127"/>
                </a:lnTo>
                <a:lnTo>
                  <a:pt x="50" y="130"/>
                </a:lnTo>
                <a:lnTo>
                  <a:pt x="58" y="135"/>
                </a:lnTo>
                <a:lnTo>
                  <a:pt x="63" y="130"/>
                </a:lnTo>
                <a:lnTo>
                  <a:pt x="71" y="127"/>
                </a:lnTo>
                <a:lnTo>
                  <a:pt x="74" y="135"/>
                </a:lnTo>
                <a:lnTo>
                  <a:pt x="66" y="135"/>
                </a:lnTo>
                <a:lnTo>
                  <a:pt x="66" y="138"/>
                </a:lnTo>
                <a:lnTo>
                  <a:pt x="74" y="146"/>
                </a:lnTo>
                <a:lnTo>
                  <a:pt x="82" y="148"/>
                </a:lnTo>
                <a:lnTo>
                  <a:pt x="82" y="154"/>
                </a:lnTo>
                <a:lnTo>
                  <a:pt x="77" y="156"/>
                </a:lnTo>
                <a:lnTo>
                  <a:pt x="82" y="161"/>
                </a:lnTo>
                <a:lnTo>
                  <a:pt x="90" y="161"/>
                </a:lnTo>
                <a:lnTo>
                  <a:pt x="100" y="156"/>
                </a:lnTo>
                <a:lnTo>
                  <a:pt x="111" y="161"/>
                </a:lnTo>
                <a:lnTo>
                  <a:pt x="124" y="161"/>
                </a:lnTo>
                <a:lnTo>
                  <a:pt x="132" y="161"/>
                </a:lnTo>
                <a:lnTo>
                  <a:pt x="143" y="161"/>
                </a:lnTo>
                <a:lnTo>
                  <a:pt x="153" y="164"/>
                </a:lnTo>
                <a:lnTo>
                  <a:pt x="158" y="164"/>
                </a:lnTo>
                <a:lnTo>
                  <a:pt x="164" y="161"/>
                </a:lnTo>
                <a:lnTo>
                  <a:pt x="172" y="154"/>
                </a:lnTo>
                <a:lnTo>
                  <a:pt x="185" y="148"/>
                </a:lnTo>
                <a:lnTo>
                  <a:pt x="195" y="148"/>
                </a:lnTo>
                <a:lnTo>
                  <a:pt x="198" y="146"/>
                </a:lnTo>
                <a:lnTo>
                  <a:pt x="206" y="148"/>
                </a:lnTo>
                <a:lnTo>
                  <a:pt x="214" y="154"/>
                </a:lnTo>
                <a:lnTo>
                  <a:pt x="222" y="154"/>
                </a:lnTo>
                <a:lnTo>
                  <a:pt x="232" y="161"/>
                </a:lnTo>
                <a:lnTo>
                  <a:pt x="240" y="161"/>
                </a:lnTo>
                <a:lnTo>
                  <a:pt x="246" y="161"/>
                </a:lnTo>
                <a:lnTo>
                  <a:pt x="246" y="154"/>
                </a:lnTo>
                <a:lnTo>
                  <a:pt x="246" y="140"/>
                </a:lnTo>
                <a:lnTo>
                  <a:pt x="248" y="138"/>
                </a:lnTo>
                <a:lnTo>
                  <a:pt x="251" y="130"/>
                </a:lnTo>
                <a:lnTo>
                  <a:pt x="248" y="135"/>
                </a:lnTo>
                <a:lnTo>
                  <a:pt x="248" y="130"/>
                </a:lnTo>
                <a:lnTo>
                  <a:pt x="248" y="122"/>
                </a:lnTo>
                <a:lnTo>
                  <a:pt x="248" y="119"/>
                </a:lnTo>
                <a:lnTo>
                  <a:pt x="251" y="114"/>
                </a:lnTo>
                <a:lnTo>
                  <a:pt x="251" y="119"/>
                </a:lnTo>
                <a:lnTo>
                  <a:pt x="251" y="127"/>
                </a:lnTo>
                <a:lnTo>
                  <a:pt x="259" y="127"/>
                </a:lnTo>
                <a:lnTo>
                  <a:pt x="267" y="122"/>
                </a:lnTo>
                <a:lnTo>
                  <a:pt x="272" y="114"/>
                </a:lnTo>
                <a:lnTo>
                  <a:pt x="272" y="109"/>
                </a:lnTo>
                <a:lnTo>
                  <a:pt x="267" y="103"/>
                </a:lnTo>
                <a:lnTo>
                  <a:pt x="264" y="101"/>
                </a:lnTo>
                <a:close/>
              </a:path>
            </a:pathLst>
          </a:custGeom>
          <a:solidFill>
            <a:srgbClr val="0070C0"/>
          </a:solidFill>
          <a:ln w="3175">
            <a:solidFill>
              <a:schemeClr val="bg1"/>
            </a:solidFill>
            <a:round/>
            <a:headEnd/>
            <a:tailEnd/>
          </a:ln>
        </p:spPr>
        <p:txBody>
          <a:bodyPr/>
          <a:lstStyle/>
          <a:p>
            <a:endParaRPr lang="en-GB"/>
          </a:p>
        </p:txBody>
      </p:sp>
      <p:sp>
        <p:nvSpPr>
          <p:cNvPr id="14" name="Freeform 13"/>
          <p:cNvSpPr>
            <a:spLocks noChangeAspect="1"/>
          </p:cNvSpPr>
          <p:nvPr/>
        </p:nvSpPr>
        <p:spPr bwMode="auto">
          <a:xfrm>
            <a:off x="3884314" y="4538019"/>
            <a:ext cx="288925" cy="300037"/>
          </a:xfrm>
          <a:custGeom>
            <a:avLst/>
            <a:gdLst>
              <a:gd name="T0" fmla="*/ 11 w 100"/>
              <a:gd name="T1" fmla="*/ 13 h 106"/>
              <a:gd name="T2" fmla="*/ 18 w 100"/>
              <a:gd name="T3" fmla="*/ 27 h 106"/>
              <a:gd name="T4" fmla="*/ 26 w 100"/>
              <a:gd name="T5" fmla="*/ 37 h 106"/>
              <a:gd name="T6" fmla="*/ 37 w 100"/>
              <a:gd name="T7" fmla="*/ 48 h 106"/>
              <a:gd name="T8" fmla="*/ 42 w 100"/>
              <a:gd name="T9" fmla="*/ 56 h 106"/>
              <a:gd name="T10" fmla="*/ 47 w 100"/>
              <a:gd name="T11" fmla="*/ 66 h 106"/>
              <a:gd name="T12" fmla="*/ 45 w 100"/>
              <a:gd name="T13" fmla="*/ 79 h 106"/>
              <a:gd name="T14" fmla="*/ 45 w 100"/>
              <a:gd name="T15" fmla="*/ 87 h 106"/>
              <a:gd name="T16" fmla="*/ 47 w 100"/>
              <a:gd name="T17" fmla="*/ 98 h 106"/>
              <a:gd name="T18" fmla="*/ 47 w 100"/>
              <a:gd name="T19" fmla="*/ 100 h 106"/>
              <a:gd name="T20" fmla="*/ 50 w 100"/>
              <a:gd name="T21" fmla="*/ 103 h 106"/>
              <a:gd name="T22" fmla="*/ 53 w 100"/>
              <a:gd name="T23" fmla="*/ 106 h 106"/>
              <a:gd name="T24" fmla="*/ 55 w 100"/>
              <a:gd name="T25" fmla="*/ 106 h 106"/>
              <a:gd name="T26" fmla="*/ 61 w 100"/>
              <a:gd name="T27" fmla="*/ 100 h 106"/>
              <a:gd name="T28" fmla="*/ 63 w 100"/>
              <a:gd name="T29" fmla="*/ 93 h 106"/>
              <a:gd name="T30" fmla="*/ 69 w 100"/>
              <a:gd name="T31" fmla="*/ 87 h 106"/>
              <a:gd name="T32" fmla="*/ 71 w 100"/>
              <a:gd name="T33" fmla="*/ 82 h 106"/>
              <a:gd name="T34" fmla="*/ 71 w 100"/>
              <a:gd name="T35" fmla="*/ 74 h 106"/>
              <a:gd name="T36" fmla="*/ 71 w 100"/>
              <a:gd name="T37" fmla="*/ 71 h 106"/>
              <a:gd name="T38" fmla="*/ 74 w 100"/>
              <a:gd name="T39" fmla="*/ 66 h 106"/>
              <a:gd name="T40" fmla="*/ 79 w 100"/>
              <a:gd name="T41" fmla="*/ 71 h 106"/>
              <a:gd name="T42" fmla="*/ 82 w 100"/>
              <a:gd name="T43" fmla="*/ 71 h 106"/>
              <a:gd name="T44" fmla="*/ 90 w 100"/>
              <a:gd name="T45" fmla="*/ 71 h 106"/>
              <a:gd name="T46" fmla="*/ 95 w 100"/>
              <a:gd name="T47" fmla="*/ 74 h 106"/>
              <a:gd name="T48" fmla="*/ 100 w 100"/>
              <a:gd name="T49" fmla="*/ 71 h 106"/>
              <a:gd name="T50" fmla="*/ 95 w 100"/>
              <a:gd name="T51" fmla="*/ 66 h 106"/>
              <a:gd name="T52" fmla="*/ 98 w 100"/>
              <a:gd name="T53" fmla="*/ 63 h 106"/>
              <a:gd name="T54" fmla="*/ 90 w 100"/>
              <a:gd name="T55" fmla="*/ 56 h 106"/>
              <a:gd name="T56" fmla="*/ 87 w 100"/>
              <a:gd name="T57" fmla="*/ 48 h 106"/>
              <a:gd name="T58" fmla="*/ 82 w 100"/>
              <a:gd name="T59" fmla="*/ 48 h 106"/>
              <a:gd name="T60" fmla="*/ 82 w 100"/>
              <a:gd name="T61" fmla="*/ 45 h 106"/>
              <a:gd name="T62" fmla="*/ 82 w 100"/>
              <a:gd name="T63" fmla="*/ 40 h 106"/>
              <a:gd name="T64" fmla="*/ 79 w 100"/>
              <a:gd name="T65" fmla="*/ 40 h 106"/>
              <a:gd name="T66" fmla="*/ 74 w 100"/>
              <a:gd name="T67" fmla="*/ 32 h 106"/>
              <a:gd name="T68" fmla="*/ 69 w 100"/>
              <a:gd name="T69" fmla="*/ 21 h 106"/>
              <a:gd name="T70" fmla="*/ 69 w 100"/>
              <a:gd name="T71" fmla="*/ 19 h 106"/>
              <a:gd name="T72" fmla="*/ 63 w 100"/>
              <a:gd name="T73" fmla="*/ 19 h 106"/>
              <a:gd name="T74" fmla="*/ 61 w 100"/>
              <a:gd name="T75" fmla="*/ 19 h 106"/>
              <a:gd name="T76" fmla="*/ 61 w 100"/>
              <a:gd name="T77" fmla="*/ 13 h 106"/>
              <a:gd name="T78" fmla="*/ 53 w 100"/>
              <a:gd name="T79" fmla="*/ 11 h 106"/>
              <a:gd name="T80" fmla="*/ 47 w 100"/>
              <a:gd name="T81" fmla="*/ 13 h 106"/>
              <a:gd name="T82" fmla="*/ 47 w 100"/>
              <a:gd name="T83" fmla="*/ 11 h 106"/>
              <a:gd name="T84" fmla="*/ 45 w 100"/>
              <a:gd name="T85" fmla="*/ 11 h 106"/>
              <a:gd name="T86" fmla="*/ 37 w 100"/>
              <a:gd name="T87" fmla="*/ 11 h 106"/>
              <a:gd name="T88" fmla="*/ 34 w 100"/>
              <a:gd name="T89" fmla="*/ 3 h 106"/>
              <a:gd name="T90" fmla="*/ 26 w 100"/>
              <a:gd name="T91" fmla="*/ 0 h 106"/>
              <a:gd name="T92" fmla="*/ 21 w 100"/>
              <a:gd name="T93" fmla="*/ 0 h 106"/>
              <a:gd name="T94" fmla="*/ 13 w 100"/>
              <a:gd name="T95" fmla="*/ 3 h 106"/>
              <a:gd name="T96" fmla="*/ 8 w 100"/>
              <a:gd name="T97" fmla="*/ 3 h 106"/>
              <a:gd name="T98" fmla="*/ 3 w 100"/>
              <a:gd name="T99" fmla="*/ 3 h 106"/>
              <a:gd name="T100" fmla="*/ 0 w 100"/>
              <a:gd name="T101" fmla="*/ 5 h 106"/>
              <a:gd name="T102" fmla="*/ 3 w 100"/>
              <a:gd name="T103" fmla="*/ 11 h 106"/>
              <a:gd name="T104" fmla="*/ 11 w 100"/>
              <a:gd name="T105" fmla="*/ 13 h 106"/>
              <a:gd name="T106" fmla="*/ 11 w 100"/>
              <a:gd name="T107" fmla="*/ 13 h 106"/>
              <a:gd name="T108" fmla="*/ 11 w 100"/>
              <a:gd name="T109" fmla="*/ 13 h 106"/>
              <a:gd name="T110" fmla="*/ 11 w 100"/>
              <a:gd name="T111" fmla="*/ 13 h 106"/>
              <a:gd name="T112" fmla="*/ 11 w 100"/>
              <a:gd name="T113" fmla="*/ 13 h 106"/>
              <a:gd name="T114" fmla="*/ 11 w 100"/>
              <a:gd name="T115"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06">
                <a:moveTo>
                  <a:pt x="11" y="13"/>
                </a:moveTo>
                <a:lnTo>
                  <a:pt x="18" y="27"/>
                </a:lnTo>
                <a:lnTo>
                  <a:pt x="26" y="37"/>
                </a:lnTo>
                <a:lnTo>
                  <a:pt x="37" y="48"/>
                </a:lnTo>
                <a:lnTo>
                  <a:pt x="42" y="56"/>
                </a:lnTo>
                <a:lnTo>
                  <a:pt x="47" y="66"/>
                </a:lnTo>
                <a:lnTo>
                  <a:pt x="45" y="79"/>
                </a:lnTo>
                <a:lnTo>
                  <a:pt x="45" y="87"/>
                </a:lnTo>
                <a:lnTo>
                  <a:pt x="47" y="98"/>
                </a:lnTo>
                <a:lnTo>
                  <a:pt x="47" y="100"/>
                </a:lnTo>
                <a:lnTo>
                  <a:pt x="50" y="103"/>
                </a:lnTo>
                <a:lnTo>
                  <a:pt x="53" y="106"/>
                </a:lnTo>
                <a:lnTo>
                  <a:pt x="55" y="106"/>
                </a:lnTo>
                <a:lnTo>
                  <a:pt x="61" y="100"/>
                </a:lnTo>
                <a:lnTo>
                  <a:pt x="63" y="93"/>
                </a:lnTo>
                <a:lnTo>
                  <a:pt x="69" y="87"/>
                </a:lnTo>
                <a:lnTo>
                  <a:pt x="71" y="82"/>
                </a:lnTo>
                <a:lnTo>
                  <a:pt x="71" y="74"/>
                </a:lnTo>
                <a:lnTo>
                  <a:pt x="71" y="71"/>
                </a:lnTo>
                <a:lnTo>
                  <a:pt x="74" y="66"/>
                </a:lnTo>
                <a:lnTo>
                  <a:pt x="79" y="71"/>
                </a:lnTo>
                <a:lnTo>
                  <a:pt x="82" y="71"/>
                </a:lnTo>
                <a:lnTo>
                  <a:pt x="90" y="71"/>
                </a:lnTo>
                <a:lnTo>
                  <a:pt x="95" y="74"/>
                </a:lnTo>
                <a:lnTo>
                  <a:pt x="100" y="71"/>
                </a:lnTo>
                <a:lnTo>
                  <a:pt x="95" y="66"/>
                </a:lnTo>
                <a:lnTo>
                  <a:pt x="98" y="63"/>
                </a:lnTo>
                <a:lnTo>
                  <a:pt x="90" y="56"/>
                </a:lnTo>
                <a:lnTo>
                  <a:pt x="87" y="48"/>
                </a:lnTo>
                <a:lnTo>
                  <a:pt x="82" y="48"/>
                </a:lnTo>
                <a:lnTo>
                  <a:pt x="82" y="45"/>
                </a:lnTo>
                <a:lnTo>
                  <a:pt x="82" y="40"/>
                </a:lnTo>
                <a:lnTo>
                  <a:pt x="79" y="40"/>
                </a:lnTo>
                <a:lnTo>
                  <a:pt x="74" y="32"/>
                </a:lnTo>
                <a:lnTo>
                  <a:pt x="69" y="21"/>
                </a:lnTo>
                <a:lnTo>
                  <a:pt x="69" y="19"/>
                </a:lnTo>
                <a:lnTo>
                  <a:pt x="63" y="19"/>
                </a:lnTo>
                <a:lnTo>
                  <a:pt x="61" y="19"/>
                </a:lnTo>
                <a:lnTo>
                  <a:pt x="61" y="13"/>
                </a:lnTo>
                <a:lnTo>
                  <a:pt x="53" y="11"/>
                </a:lnTo>
                <a:lnTo>
                  <a:pt x="47" y="13"/>
                </a:lnTo>
                <a:lnTo>
                  <a:pt x="47" y="11"/>
                </a:lnTo>
                <a:lnTo>
                  <a:pt x="45" y="11"/>
                </a:lnTo>
                <a:lnTo>
                  <a:pt x="37" y="11"/>
                </a:lnTo>
                <a:lnTo>
                  <a:pt x="34" y="3"/>
                </a:lnTo>
                <a:lnTo>
                  <a:pt x="26" y="0"/>
                </a:lnTo>
                <a:lnTo>
                  <a:pt x="21" y="0"/>
                </a:lnTo>
                <a:lnTo>
                  <a:pt x="13" y="3"/>
                </a:lnTo>
                <a:lnTo>
                  <a:pt x="8" y="3"/>
                </a:lnTo>
                <a:lnTo>
                  <a:pt x="3" y="3"/>
                </a:lnTo>
                <a:lnTo>
                  <a:pt x="0" y="5"/>
                </a:lnTo>
                <a:lnTo>
                  <a:pt x="3" y="11"/>
                </a:lnTo>
                <a:lnTo>
                  <a:pt x="11" y="13"/>
                </a:lnTo>
                <a:lnTo>
                  <a:pt x="11" y="13"/>
                </a:lnTo>
                <a:lnTo>
                  <a:pt x="11" y="13"/>
                </a:lnTo>
                <a:lnTo>
                  <a:pt x="11" y="13"/>
                </a:lnTo>
                <a:lnTo>
                  <a:pt x="11" y="13"/>
                </a:lnTo>
                <a:lnTo>
                  <a:pt x="11" y="13"/>
                </a:lnTo>
                <a:close/>
              </a:path>
            </a:pathLst>
          </a:custGeom>
          <a:solidFill>
            <a:schemeClr val="tx1">
              <a:lumMod val="95000"/>
              <a:lumOff val="5000"/>
            </a:schemeClr>
          </a:solidFill>
          <a:ln w="3175">
            <a:solidFill>
              <a:schemeClr val="bg1"/>
            </a:solidFill>
          </a:ln>
        </p:spPr>
        <p:txBody>
          <a:bodyPr/>
          <a:lstStyle/>
          <a:p>
            <a:pPr>
              <a:defRPr/>
            </a:pPr>
            <a:endParaRPr lang="en-GB" dirty="0">
              <a:solidFill>
                <a:prstClr val="black"/>
              </a:solidFill>
            </a:endParaRPr>
          </a:p>
        </p:txBody>
      </p:sp>
      <p:sp>
        <p:nvSpPr>
          <p:cNvPr id="15" name="Freeform 14"/>
          <p:cNvSpPr>
            <a:spLocks noChangeAspect="1"/>
          </p:cNvSpPr>
          <p:nvPr/>
        </p:nvSpPr>
        <p:spPr bwMode="auto">
          <a:xfrm>
            <a:off x="862640" y="5166669"/>
            <a:ext cx="306123" cy="523875"/>
          </a:xfrm>
          <a:custGeom>
            <a:avLst/>
            <a:gdLst>
              <a:gd name="T0" fmla="*/ 2147483647 w 106"/>
              <a:gd name="T1" fmla="*/ 2147483647 h 185"/>
              <a:gd name="T2" fmla="*/ 2147483647 w 106"/>
              <a:gd name="T3" fmla="*/ 2147483647 h 185"/>
              <a:gd name="T4" fmla="*/ 2147483647 w 106"/>
              <a:gd name="T5" fmla="*/ 2147483647 h 185"/>
              <a:gd name="T6" fmla="*/ 2147483647 w 106"/>
              <a:gd name="T7" fmla="*/ 2147483647 h 185"/>
              <a:gd name="T8" fmla="*/ 2147483647 w 106"/>
              <a:gd name="T9" fmla="*/ 2147483647 h 185"/>
              <a:gd name="T10" fmla="*/ 2147483647 w 106"/>
              <a:gd name="T11" fmla="*/ 2147483647 h 185"/>
              <a:gd name="T12" fmla="*/ 2147483647 w 106"/>
              <a:gd name="T13" fmla="*/ 2147483647 h 185"/>
              <a:gd name="T14" fmla="*/ 2147483647 w 106"/>
              <a:gd name="T15" fmla="*/ 2147483647 h 185"/>
              <a:gd name="T16" fmla="*/ 2147483647 w 106"/>
              <a:gd name="T17" fmla="*/ 2147483647 h 185"/>
              <a:gd name="T18" fmla="*/ 2147483647 w 106"/>
              <a:gd name="T19" fmla="*/ 2147483647 h 185"/>
              <a:gd name="T20" fmla="*/ 2147483647 w 106"/>
              <a:gd name="T21" fmla="*/ 2147483647 h 185"/>
              <a:gd name="T22" fmla="*/ 2147483647 w 106"/>
              <a:gd name="T23" fmla="*/ 2147483647 h 185"/>
              <a:gd name="T24" fmla="*/ 2147483647 w 106"/>
              <a:gd name="T25" fmla="*/ 2147483647 h 185"/>
              <a:gd name="T26" fmla="*/ 2147483647 w 106"/>
              <a:gd name="T27" fmla="*/ 2147483647 h 185"/>
              <a:gd name="T28" fmla="*/ 2147483647 w 106"/>
              <a:gd name="T29" fmla="*/ 2147483647 h 185"/>
              <a:gd name="T30" fmla="*/ 2147483647 w 106"/>
              <a:gd name="T31" fmla="*/ 2147483647 h 185"/>
              <a:gd name="T32" fmla="*/ 2147483647 w 106"/>
              <a:gd name="T33" fmla="*/ 2147483647 h 185"/>
              <a:gd name="T34" fmla="*/ 2147483647 w 106"/>
              <a:gd name="T35" fmla="*/ 2147483647 h 185"/>
              <a:gd name="T36" fmla="*/ 2147483647 w 106"/>
              <a:gd name="T37" fmla="*/ 2147483647 h 185"/>
              <a:gd name="T38" fmla="*/ 2147483647 w 106"/>
              <a:gd name="T39" fmla="*/ 2147483647 h 185"/>
              <a:gd name="T40" fmla="*/ 2147483647 w 106"/>
              <a:gd name="T41" fmla="*/ 2147483647 h 185"/>
              <a:gd name="T42" fmla="*/ 2147483647 w 106"/>
              <a:gd name="T43" fmla="*/ 2147483647 h 185"/>
              <a:gd name="T44" fmla="*/ 2147483647 w 106"/>
              <a:gd name="T45" fmla="*/ 2147483647 h 185"/>
              <a:gd name="T46" fmla="*/ 2147483647 w 106"/>
              <a:gd name="T47" fmla="*/ 2147483647 h 185"/>
              <a:gd name="T48" fmla="*/ 2147483647 w 106"/>
              <a:gd name="T49" fmla="*/ 2147483647 h 185"/>
              <a:gd name="T50" fmla="*/ 2147483647 w 106"/>
              <a:gd name="T51" fmla="*/ 2147483647 h 185"/>
              <a:gd name="T52" fmla="*/ 2147483647 w 106"/>
              <a:gd name="T53" fmla="*/ 2147483647 h 185"/>
              <a:gd name="T54" fmla="*/ 2147483647 w 106"/>
              <a:gd name="T55" fmla="*/ 2147483647 h 185"/>
              <a:gd name="T56" fmla="*/ 2147483647 w 106"/>
              <a:gd name="T57" fmla="*/ 2147483647 h 185"/>
              <a:gd name="T58" fmla="*/ 2147483647 w 106"/>
              <a:gd name="T59" fmla="*/ 2147483647 h 185"/>
              <a:gd name="T60" fmla="*/ 2147483647 w 106"/>
              <a:gd name="T61" fmla="*/ 2147483647 h 185"/>
              <a:gd name="T62" fmla="*/ 2147483647 w 106"/>
              <a:gd name="T63" fmla="*/ 2147483647 h 185"/>
              <a:gd name="T64" fmla="*/ 2147483647 w 106"/>
              <a:gd name="T65" fmla="*/ 2147483647 h 185"/>
              <a:gd name="T66" fmla="*/ 2147483647 w 106"/>
              <a:gd name="T67" fmla="*/ 2147483647 h 185"/>
              <a:gd name="T68" fmla="*/ 2147483647 w 106"/>
              <a:gd name="T69" fmla="*/ 2147483647 h 185"/>
              <a:gd name="T70" fmla="*/ 2147483647 w 106"/>
              <a:gd name="T71" fmla="*/ 2147483647 h 185"/>
              <a:gd name="T72" fmla="*/ 2147483647 w 106"/>
              <a:gd name="T73" fmla="*/ 2147483647 h 185"/>
              <a:gd name="T74" fmla="*/ 2147483647 w 106"/>
              <a:gd name="T75" fmla="*/ 2147483647 h 185"/>
              <a:gd name="T76" fmla="*/ 2147483647 w 106"/>
              <a:gd name="T77" fmla="*/ 2147483647 h 185"/>
              <a:gd name="T78" fmla="*/ 2147483647 w 106"/>
              <a:gd name="T79" fmla="*/ 2147483647 h 185"/>
              <a:gd name="T80" fmla="*/ 2147483647 w 106"/>
              <a:gd name="T81" fmla="*/ 2147483647 h 185"/>
              <a:gd name="T82" fmla="*/ 2147483647 w 106"/>
              <a:gd name="T83" fmla="*/ 2147483647 h 185"/>
              <a:gd name="T84" fmla="*/ 2147483647 w 106"/>
              <a:gd name="T85" fmla="*/ 2147483647 h 185"/>
              <a:gd name="T86" fmla="*/ 2147483647 w 106"/>
              <a:gd name="T87" fmla="*/ 2147483647 h 185"/>
              <a:gd name="T88" fmla="*/ 2147483647 w 106"/>
              <a:gd name="T89" fmla="*/ 2147483647 h 185"/>
              <a:gd name="T90" fmla="*/ 2147483647 w 106"/>
              <a:gd name="T91" fmla="*/ 2147483647 h 185"/>
              <a:gd name="T92" fmla="*/ 2147483647 w 106"/>
              <a:gd name="T93" fmla="*/ 2147483647 h 185"/>
              <a:gd name="T94" fmla="*/ 2147483647 w 106"/>
              <a:gd name="T95" fmla="*/ 2147483647 h 185"/>
              <a:gd name="T96" fmla="*/ 2147483647 w 106"/>
              <a:gd name="T97" fmla="*/ 2147483647 h 185"/>
              <a:gd name="T98" fmla="*/ 2147483647 w 106"/>
              <a:gd name="T99" fmla="*/ 2147483647 h 185"/>
              <a:gd name="T100" fmla="*/ 2147483647 w 106"/>
              <a:gd name="T101" fmla="*/ 2147483647 h 185"/>
              <a:gd name="T102" fmla="*/ 2147483647 w 106"/>
              <a:gd name="T103" fmla="*/ 2147483647 h 185"/>
              <a:gd name="T104" fmla="*/ 2147483647 w 106"/>
              <a:gd name="T105" fmla="*/ 2147483647 h 185"/>
              <a:gd name="T106" fmla="*/ 2147483647 w 106"/>
              <a:gd name="T107" fmla="*/ 2147483647 h 1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6"/>
              <a:gd name="T163" fmla="*/ 0 h 185"/>
              <a:gd name="T164" fmla="*/ 106 w 106"/>
              <a:gd name="T165" fmla="*/ 185 h 1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6" h="185">
                <a:moveTo>
                  <a:pt x="58" y="164"/>
                </a:moveTo>
                <a:lnTo>
                  <a:pt x="61" y="158"/>
                </a:lnTo>
                <a:lnTo>
                  <a:pt x="64" y="156"/>
                </a:lnTo>
                <a:lnTo>
                  <a:pt x="69" y="150"/>
                </a:lnTo>
                <a:lnTo>
                  <a:pt x="72" y="148"/>
                </a:lnTo>
                <a:lnTo>
                  <a:pt x="77" y="140"/>
                </a:lnTo>
                <a:lnTo>
                  <a:pt x="72" y="140"/>
                </a:lnTo>
                <a:lnTo>
                  <a:pt x="69" y="140"/>
                </a:lnTo>
                <a:lnTo>
                  <a:pt x="64" y="132"/>
                </a:lnTo>
                <a:lnTo>
                  <a:pt x="66" y="132"/>
                </a:lnTo>
                <a:lnTo>
                  <a:pt x="64" y="129"/>
                </a:lnTo>
                <a:lnTo>
                  <a:pt x="69" y="124"/>
                </a:lnTo>
                <a:lnTo>
                  <a:pt x="69" y="121"/>
                </a:lnTo>
                <a:lnTo>
                  <a:pt x="77" y="114"/>
                </a:lnTo>
                <a:lnTo>
                  <a:pt x="72" y="106"/>
                </a:lnTo>
                <a:lnTo>
                  <a:pt x="69" y="103"/>
                </a:lnTo>
                <a:lnTo>
                  <a:pt x="69" y="98"/>
                </a:lnTo>
                <a:lnTo>
                  <a:pt x="69" y="95"/>
                </a:lnTo>
                <a:lnTo>
                  <a:pt x="61" y="92"/>
                </a:lnTo>
                <a:lnTo>
                  <a:pt x="69" y="92"/>
                </a:lnTo>
                <a:lnTo>
                  <a:pt x="72" y="92"/>
                </a:lnTo>
                <a:lnTo>
                  <a:pt x="77" y="87"/>
                </a:lnTo>
                <a:lnTo>
                  <a:pt x="80" y="84"/>
                </a:lnTo>
                <a:lnTo>
                  <a:pt x="80" y="79"/>
                </a:lnTo>
                <a:lnTo>
                  <a:pt x="80" y="77"/>
                </a:lnTo>
                <a:lnTo>
                  <a:pt x="80" y="71"/>
                </a:lnTo>
                <a:lnTo>
                  <a:pt x="80" y="69"/>
                </a:lnTo>
                <a:lnTo>
                  <a:pt x="85" y="69"/>
                </a:lnTo>
                <a:lnTo>
                  <a:pt x="85" y="63"/>
                </a:lnTo>
                <a:lnTo>
                  <a:pt x="85" y="58"/>
                </a:lnTo>
                <a:lnTo>
                  <a:pt x="87" y="50"/>
                </a:lnTo>
                <a:lnTo>
                  <a:pt x="85" y="42"/>
                </a:lnTo>
                <a:lnTo>
                  <a:pt x="87" y="37"/>
                </a:lnTo>
                <a:lnTo>
                  <a:pt x="90" y="37"/>
                </a:lnTo>
                <a:lnTo>
                  <a:pt x="98" y="32"/>
                </a:lnTo>
                <a:lnTo>
                  <a:pt x="103" y="24"/>
                </a:lnTo>
                <a:lnTo>
                  <a:pt x="106" y="18"/>
                </a:lnTo>
                <a:lnTo>
                  <a:pt x="98" y="18"/>
                </a:lnTo>
                <a:lnTo>
                  <a:pt x="95" y="16"/>
                </a:lnTo>
                <a:lnTo>
                  <a:pt x="95" y="11"/>
                </a:lnTo>
                <a:lnTo>
                  <a:pt x="95" y="8"/>
                </a:lnTo>
                <a:lnTo>
                  <a:pt x="87" y="8"/>
                </a:lnTo>
                <a:lnTo>
                  <a:pt x="85" y="8"/>
                </a:lnTo>
                <a:lnTo>
                  <a:pt x="80" y="8"/>
                </a:lnTo>
                <a:lnTo>
                  <a:pt x="77" y="11"/>
                </a:lnTo>
                <a:lnTo>
                  <a:pt x="72" y="11"/>
                </a:lnTo>
                <a:lnTo>
                  <a:pt x="64" y="11"/>
                </a:lnTo>
                <a:lnTo>
                  <a:pt x="61" y="11"/>
                </a:lnTo>
                <a:lnTo>
                  <a:pt x="58" y="11"/>
                </a:lnTo>
                <a:lnTo>
                  <a:pt x="53" y="11"/>
                </a:lnTo>
                <a:lnTo>
                  <a:pt x="50" y="11"/>
                </a:lnTo>
                <a:lnTo>
                  <a:pt x="50" y="8"/>
                </a:lnTo>
                <a:lnTo>
                  <a:pt x="53" y="5"/>
                </a:lnTo>
                <a:lnTo>
                  <a:pt x="50" y="5"/>
                </a:lnTo>
                <a:lnTo>
                  <a:pt x="50" y="0"/>
                </a:lnTo>
                <a:lnTo>
                  <a:pt x="45" y="5"/>
                </a:lnTo>
                <a:lnTo>
                  <a:pt x="43" y="5"/>
                </a:lnTo>
                <a:lnTo>
                  <a:pt x="35" y="8"/>
                </a:lnTo>
                <a:lnTo>
                  <a:pt x="32" y="11"/>
                </a:lnTo>
                <a:lnTo>
                  <a:pt x="32" y="16"/>
                </a:lnTo>
                <a:lnTo>
                  <a:pt x="32" y="18"/>
                </a:lnTo>
                <a:lnTo>
                  <a:pt x="32" y="24"/>
                </a:lnTo>
                <a:lnTo>
                  <a:pt x="32" y="34"/>
                </a:lnTo>
                <a:lnTo>
                  <a:pt x="32" y="42"/>
                </a:lnTo>
                <a:lnTo>
                  <a:pt x="32" y="50"/>
                </a:lnTo>
                <a:lnTo>
                  <a:pt x="32" y="53"/>
                </a:lnTo>
                <a:lnTo>
                  <a:pt x="27" y="58"/>
                </a:lnTo>
                <a:lnTo>
                  <a:pt x="24" y="77"/>
                </a:lnTo>
                <a:lnTo>
                  <a:pt x="19" y="92"/>
                </a:lnTo>
                <a:lnTo>
                  <a:pt x="11" y="98"/>
                </a:lnTo>
                <a:lnTo>
                  <a:pt x="8" y="98"/>
                </a:lnTo>
                <a:lnTo>
                  <a:pt x="8" y="103"/>
                </a:lnTo>
                <a:lnTo>
                  <a:pt x="6" y="114"/>
                </a:lnTo>
                <a:lnTo>
                  <a:pt x="0" y="121"/>
                </a:lnTo>
                <a:lnTo>
                  <a:pt x="6" y="124"/>
                </a:lnTo>
                <a:lnTo>
                  <a:pt x="8" y="124"/>
                </a:lnTo>
                <a:lnTo>
                  <a:pt x="11" y="121"/>
                </a:lnTo>
                <a:lnTo>
                  <a:pt x="19" y="114"/>
                </a:lnTo>
                <a:lnTo>
                  <a:pt x="19" y="119"/>
                </a:lnTo>
                <a:lnTo>
                  <a:pt x="19" y="121"/>
                </a:lnTo>
                <a:lnTo>
                  <a:pt x="16" y="124"/>
                </a:lnTo>
                <a:lnTo>
                  <a:pt x="11" y="124"/>
                </a:lnTo>
                <a:lnTo>
                  <a:pt x="8" y="132"/>
                </a:lnTo>
                <a:lnTo>
                  <a:pt x="19" y="132"/>
                </a:lnTo>
                <a:lnTo>
                  <a:pt x="24" y="129"/>
                </a:lnTo>
                <a:lnTo>
                  <a:pt x="24" y="132"/>
                </a:lnTo>
                <a:lnTo>
                  <a:pt x="24" y="137"/>
                </a:lnTo>
                <a:lnTo>
                  <a:pt x="19" y="132"/>
                </a:lnTo>
                <a:lnTo>
                  <a:pt x="24" y="140"/>
                </a:lnTo>
                <a:lnTo>
                  <a:pt x="19" y="150"/>
                </a:lnTo>
                <a:lnTo>
                  <a:pt x="19" y="156"/>
                </a:lnTo>
                <a:lnTo>
                  <a:pt x="19" y="164"/>
                </a:lnTo>
                <a:lnTo>
                  <a:pt x="16" y="174"/>
                </a:lnTo>
                <a:lnTo>
                  <a:pt x="16" y="182"/>
                </a:lnTo>
                <a:lnTo>
                  <a:pt x="16" y="185"/>
                </a:lnTo>
                <a:lnTo>
                  <a:pt x="27" y="182"/>
                </a:lnTo>
                <a:lnTo>
                  <a:pt x="37" y="182"/>
                </a:lnTo>
                <a:lnTo>
                  <a:pt x="50" y="185"/>
                </a:lnTo>
                <a:lnTo>
                  <a:pt x="53" y="182"/>
                </a:lnTo>
                <a:lnTo>
                  <a:pt x="58" y="177"/>
                </a:lnTo>
                <a:lnTo>
                  <a:pt x="58" y="172"/>
                </a:lnTo>
                <a:lnTo>
                  <a:pt x="58" y="164"/>
                </a:lnTo>
                <a:close/>
              </a:path>
            </a:pathLst>
          </a:custGeom>
          <a:solidFill>
            <a:srgbClr val="0070C0"/>
          </a:solidFill>
          <a:ln w="3175">
            <a:solidFill>
              <a:schemeClr val="bg1"/>
            </a:solidFill>
            <a:round/>
            <a:headEnd/>
            <a:tailEnd/>
          </a:ln>
        </p:spPr>
        <p:txBody>
          <a:bodyPr/>
          <a:lstStyle/>
          <a:p>
            <a:endParaRPr lang="en-GB"/>
          </a:p>
        </p:txBody>
      </p:sp>
      <p:sp>
        <p:nvSpPr>
          <p:cNvPr id="16" name="Freeform 15"/>
          <p:cNvSpPr>
            <a:spLocks noChangeAspect="1"/>
          </p:cNvSpPr>
          <p:nvPr/>
        </p:nvSpPr>
        <p:spPr bwMode="auto">
          <a:xfrm>
            <a:off x="2197198" y="4614218"/>
            <a:ext cx="404152" cy="177800"/>
          </a:xfrm>
          <a:custGeom>
            <a:avLst/>
            <a:gdLst>
              <a:gd name="T0" fmla="*/ 2147483647 w 140"/>
              <a:gd name="T1" fmla="*/ 2147483647 h 63"/>
              <a:gd name="T2" fmla="*/ 2147483647 w 140"/>
              <a:gd name="T3" fmla="*/ 2147483647 h 63"/>
              <a:gd name="T4" fmla="*/ 2147483647 w 140"/>
              <a:gd name="T5" fmla="*/ 2147483647 h 63"/>
              <a:gd name="T6" fmla="*/ 2147483647 w 140"/>
              <a:gd name="T7" fmla="*/ 2147483647 h 63"/>
              <a:gd name="T8" fmla="*/ 2147483647 w 140"/>
              <a:gd name="T9" fmla="*/ 2147483647 h 63"/>
              <a:gd name="T10" fmla="*/ 2147483647 w 140"/>
              <a:gd name="T11" fmla="*/ 2147483647 h 63"/>
              <a:gd name="T12" fmla="*/ 2147483647 w 140"/>
              <a:gd name="T13" fmla="*/ 0 h 63"/>
              <a:gd name="T14" fmla="*/ 2147483647 w 140"/>
              <a:gd name="T15" fmla="*/ 0 h 63"/>
              <a:gd name="T16" fmla="*/ 2147483647 w 140"/>
              <a:gd name="T17" fmla="*/ 2147483647 h 63"/>
              <a:gd name="T18" fmla="*/ 2147483647 w 140"/>
              <a:gd name="T19" fmla="*/ 2147483647 h 63"/>
              <a:gd name="T20" fmla="*/ 2147483647 w 140"/>
              <a:gd name="T21" fmla="*/ 2147483647 h 63"/>
              <a:gd name="T22" fmla="*/ 2147483647 w 140"/>
              <a:gd name="T23" fmla="*/ 2147483647 h 63"/>
              <a:gd name="T24" fmla="*/ 2147483647 w 140"/>
              <a:gd name="T25" fmla="*/ 2147483647 h 63"/>
              <a:gd name="T26" fmla="*/ 2147483647 w 140"/>
              <a:gd name="T27" fmla="*/ 2147483647 h 63"/>
              <a:gd name="T28" fmla="*/ 2147483647 w 140"/>
              <a:gd name="T29" fmla="*/ 2147483647 h 63"/>
              <a:gd name="T30" fmla="*/ 2147483647 w 140"/>
              <a:gd name="T31" fmla="*/ 2147483647 h 63"/>
              <a:gd name="T32" fmla="*/ 2147483647 w 140"/>
              <a:gd name="T33" fmla="*/ 2147483647 h 63"/>
              <a:gd name="T34" fmla="*/ 2147483647 w 140"/>
              <a:gd name="T35" fmla="*/ 2147483647 h 63"/>
              <a:gd name="T36" fmla="*/ 2147483647 w 140"/>
              <a:gd name="T37" fmla="*/ 2147483647 h 63"/>
              <a:gd name="T38" fmla="*/ 2147483647 w 140"/>
              <a:gd name="T39" fmla="*/ 2147483647 h 63"/>
              <a:gd name="T40" fmla="*/ 2147483647 w 140"/>
              <a:gd name="T41" fmla="*/ 2147483647 h 63"/>
              <a:gd name="T42" fmla="*/ 2147483647 w 140"/>
              <a:gd name="T43" fmla="*/ 2147483647 h 63"/>
              <a:gd name="T44" fmla="*/ 2147483647 w 140"/>
              <a:gd name="T45" fmla="*/ 2147483647 h 63"/>
              <a:gd name="T46" fmla="*/ 2147483647 w 140"/>
              <a:gd name="T47" fmla="*/ 2147483647 h 63"/>
              <a:gd name="T48" fmla="*/ 2147483647 w 140"/>
              <a:gd name="T49" fmla="*/ 2147483647 h 63"/>
              <a:gd name="T50" fmla="*/ 2147483647 w 140"/>
              <a:gd name="T51" fmla="*/ 2147483647 h 63"/>
              <a:gd name="T52" fmla="*/ 2147483647 w 140"/>
              <a:gd name="T53" fmla="*/ 2147483647 h 63"/>
              <a:gd name="T54" fmla="*/ 2147483647 w 140"/>
              <a:gd name="T55" fmla="*/ 2147483647 h 63"/>
              <a:gd name="T56" fmla="*/ 2147483647 w 140"/>
              <a:gd name="T57" fmla="*/ 2147483647 h 63"/>
              <a:gd name="T58" fmla="*/ 2147483647 w 140"/>
              <a:gd name="T59" fmla="*/ 2147483647 h 63"/>
              <a:gd name="T60" fmla="*/ 2147483647 w 140"/>
              <a:gd name="T61" fmla="*/ 2147483647 h 63"/>
              <a:gd name="T62" fmla="*/ 2147483647 w 140"/>
              <a:gd name="T63" fmla="*/ 2147483647 h 63"/>
              <a:gd name="T64" fmla="*/ 2147483647 w 140"/>
              <a:gd name="T65" fmla="*/ 2147483647 h 63"/>
              <a:gd name="T66" fmla="*/ 2147483647 w 140"/>
              <a:gd name="T67" fmla="*/ 2147483647 h 63"/>
              <a:gd name="T68" fmla="*/ 2147483647 w 140"/>
              <a:gd name="T69" fmla="*/ 2147483647 h 63"/>
              <a:gd name="T70" fmla="*/ 2147483647 w 140"/>
              <a:gd name="T71" fmla="*/ 2147483647 h 63"/>
              <a:gd name="T72" fmla="*/ 2147483647 w 140"/>
              <a:gd name="T73" fmla="*/ 2147483647 h 63"/>
              <a:gd name="T74" fmla="*/ 2147483647 w 140"/>
              <a:gd name="T75" fmla="*/ 2147483647 h 63"/>
              <a:gd name="T76" fmla="*/ 2147483647 w 140"/>
              <a:gd name="T77" fmla="*/ 2147483647 h 63"/>
              <a:gd name="T78" fmla="*/ 2147483647 w 140"/>
              <a:gd name="T79" fmla="*/ 2147483647 h 63"/>
              <a:gd name="T80" fmla="*/ 2147483647 w 140"/>
              <a:gd name="T81" fmla="*/ 2147483647 h 63"/>
              <a:gd name="T82" fmla="*/ 2147483647 w 140"/>
              <a:gd name="T83" fmla="*/ 2147483647 h 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0"/>
              <a:gd name="T127" fmla="*/ 0 h 63"/>
              <a:gd name="T128" fmla="*/ 140 w 140"/>
              <a:gd name="T129" fmla="*/ 63 h 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0" h="63">
                <a:moveTo>
                  <a:pt x="130" y="26"/>
                </a:moveTo>
                <a:lnTo>
                  <a:pt x="124" y="26"/>
                </a:lnTo>
                <a:lnTo>
                  <a:pt x="122" y="29"/>
                </a:lnTo>
                <a:lnTo>
                  <a:pt x="117" y="29"/>
                </a:lnTo>
                <a:lnTo>
                  <a:pt x="111" y="26"/>
                </a:lnTo>
                <a:lnTo>
                  <a:pt x="103" y="21"/>
                </a:lnTo>
                <a:lnTo>
                  <a:pt x="106" y="18"/>
                </a:lnTo>
                <a:lnTo>
                  <a:pt x="103" y="13"/>
                </a:lnTo>
                <a:lnTo>
                  <a:pt x="106" y="10"/>
                </a:lnTo>
                <a:lnTo>
                  <a:pt x="103" y="5"/>
                </a:lnTo>
                <a:lnTo>
                  <a:pt x="106" y="5"/>
                </a:lnTo>
                <a:lnTo>
                  <a:pt x="98" y="2"/>
                </a:lnTo>
                <a:lnTo>
                  <a:pt x="90" y="0"/>
                </a:lnTo>
                <a:lnTo>
                  <a:pt x="80" y="0"/>
                </a:lnTo>
                <a:lnTo>
                  <a:pt x="77" y="0"/>
                </a:lnTo>
                <a:lnTo>
                  <a:pt x="72" y="0"/>
                </a:lnTo>
                <a:lnTo>
                  <a:pt x="74" y="0"/>
                </a:lnTo>
                <a:lnTo>
                  <a:pt x="72" y="2"/>
                </a:lnTo>
                <a:lnTo>
                  <a:pt x="64" y="2"/>
                </a:lnTo>
                <a:lnTo>
                  <a:pt x="56" y="5"/>
                </a:lnTo>
                <a:lnTo>
                  <a:pt x="51" y="2"/>
                </a:lnTo>
                <a:lnTo>
                  <a:pt x="45" y="5"/>
                </a:lnTo>
                <a:lnTo>
                  <a:pt x="43" y="5"/>
                </a:lnTo>
                <a:lnTo>
                  <a:pt x="37" y="10"/>
                </a:lnTo>
                <a:lnTo>
                  <a:pt x="35" y="5"/>
                </a:lnTo>
                <a:lnTo>
                  <a:pt x="29" y="5"/>
                </a:lnTo>
                <a:lnTo>
                  <a:pt x="29" y="10"/>
                </a:lnTo>
                <a:lnTo>
                  <a:pt x="35" y="10"/>
                </a:lnTo>
                <a:lnTo>
                  <a:pt x="24" y="21"/>
                </a:lnTo>
                <a:lnTo>
                  <a:pt x="16" y="29"/>
                </a:lnTo>
                <a:lnTo>
                  <a:pt x="11" y="31"/>
                </a:lnTo>
                <a:lnTo>
                  <a:pt x="8" y="36"/>
                </a:lnTo>
                <a:lnTo>
                  <a:pt x="3" y="39"/>
                </a:lnTo>
                <a:lnTo>
                  <a:pt x="3" y="47"/>
                </a:lnTo>
                <a:lnTo>
                  <a:pt x="0" y="55"/>
                </a:lnTo>
                <a:lnTo>
                  <a:pt x="8" y="52"/>
                </a:lnTo>
                <a:lnTo>
                  <a:pt x="11" y="47"/>
                </a:lnTo>
                <a:lnTo>
                  <a:pt x="11" y="44"/>
                </a:lnTo>
                <a:lnTo>
                  <a:pt x="16" y="44"/>
                </a:lnTo>
                <a:lnTo>
                  <a:pt x="19" y="44"/>
                </a:lnTo>
                <a:lnTo>
                  <a:pt x="24" y="44"/>
                </a:lnTo>
                <a:lnTo>
                  <a:pt x="27" y="47"/>
                </a:lnTo>
                <a:lnTo>
                  <a:pt x="27" y="55"/>
                </a:lnTo>
                <a:lnTo>
                  <a:pt x="29" y="60"/>
                </a:lnTo>
                <a:lnTo>
                  <a:pt x="35" y="63"/>
                </a:lnTo>
                <a:lnTo>
                  <a:pt x="43" y="63"/>
                </a:lnTo>
                <a:lnTo>
                  <a:pt x="53" y="60"/>
                </a:lnTo>
                <a:lnTo>
                  <a:pt x="56" y="60"/>
                </a:lnTo>
                <a:lnTo>
                  <a:pt x="61" y="55"/>
                </a:lnTo>
                <a:lnTo>
                  <a:pt x="64" y="52"/>
                </a:lnTo>
                <a:lnTo>
                  <a:pt x="61" y="47"/>
                </a:lnTo>
                <a:lnTo>
                  <a:pt x="69" y="44"/>
                </a:lnTo>
                <a:lnTo>
                  <a:pt x="72" y="47"/>
                </a:lnTo>
                <a:lnTo>
                  <a:pt x="77" y="55"/>
                </a:lnTo>
                <a:lnTo>
                  <a:pt x="85" y="60"/>
                </a:lnTo>
                <a:lnTo>
                  <a:pt x="88" y="63"/>
                </a:lnTo>
                <a:lnTo>
                  <a:pt x="88" y="60"/>
                </a:lnTo>
                <a:lnTo>
                  <a:pt x="90" y="55"/>
                </a:lnTo>
                <a:lnTo>
                  <a:pt x="95" y="52"/>
                </a:lnTo>
                <a:lnTo>
                  <a:pt x="95" y="47"/>
                </a:lnTo>
                <a:lnTo>
                  <a:pt x="95" y="44"/>
                </a:lnTo>
                <a:lnTo>
                  <a:pt x="95" y="39"/>
                </a:lnTo>
                <a:lnTo>
                  <a:pt x="98" y="39"/>
                </a:lnTo>
                <a:lnTo>
                  <a:pt x="103" y="44"/>
                </a:lnTo>
                <a:lnTo>
                  <a:pt x="103" y="47"/>
                </a:lnTo>
                <a:lnTo>
                  <a:pt x="106" y="47"/>
                </a:lnTo>
                <a:lnTo>
                  <a:pt x="111" y="47"/>
                </a:lnTo>
                <a:lnTo>
                  <a:pt x="114" y="47"/>
                </a:lnTo>
                <a:lnTo>
                  <a:pt x="117" y="52"/>
                </a:lnTo>
                <a:lnTo>
                  <a:pt x="122" y="47"/>
                </a:lnTo>
                <a:lnTo>
                  <a:pt x="117" y="44"/>
                </a:lnTo>
                <a:lnTo>
                  <a:pt x="117" y="39"/>
                </a:lnTo>
                <a:lnTo>
                  <a:pt x="122" y="36"/>
                </a:lnTo>
                <a:lnTo>
                  <a:pt x="130" y="39"/>
                </a:lnTo>
                <a:lnTo>
                  <a:pt x="130" y="36"/>
                </a:lnTo>
                <a:lnTo>
                  <a:pt x="130" y="31"/>
                </a:lnTo>
                <a:lnTo>
                  <a:pt x="130" y="29"/>
                </a:lnTo>
                <a:lnTo>
                  <a:pt x="140" y="31"/>
                </a:lnTo>
                <a:lnTo>
                  <a:pt x="132" y="29"/>
                </a:lnTo>
                <a:lnTo>
                  <a:pt x="130" y="26"/>
                </a:lnTo>
                <a:close/>
              </a:path>
            </a:pathLst>
          </a:custGeom>
          <a:solidFill>
            <a:srgbClr val="0070C0"/>
          </a:solidFill>
          <a:ln w="3175">
            <a:solidFill>
              <a:schemeClr val="bg1"/>
            </a:solidFill>
            <a:round/>
            <a:headEnd/>
            <a:tailEnd/>
          </a:ln>
        </p:spPr>
        <p:txBody>
          <a:bodyPr/>
          <a:lstStyle/>
          <a:p>
            <a:endParaRPr lang="en-GB"/>
          </a:p>
        </p:txBody>
      </p:sp>
      <p:sp>
        <p:nvSpPr>
          <p:cNvPr id="17" name="Freeform 16"/>
          <p:cNvSpPr>
            <a:spLocks noChangeAspect="1"/>
          </p:cNvSpPr>
          <p:nvPr/>
        </p:nvSpPr>
        <p:spPr bwMode="auto">
          <a:xfrm>
            <a:off x="2809444" y="4696769"/>
            <a:ext cx="266568" cy="141287"/>
          </a:xfrm>
          <a:custGeom>
            <a:avLst/>
            <a:gdLst>
              <a:gd name="T0" fmla="*/ 2147483647 w 35"/>
              <a:gd name="T1" fmla="*/ 2147483647 h 19"/>
              <a:gd name="T2" fmla="*/ 2147483647 w 35"/>
              <a:gd name="T3" fmla="*/ 2147483647 h 19"/>
              <a:gd name="T4" fmla="*/ 2147483647 w 35"/>
              <a:gd name="T5" fmla="*/ 2147483647 h 19"/>
              <a:gd name="T6" fmla="*/ 2147483647 w 35"/>
              <a:gd name="T7" fmla="*/ 2147483647 h 19"/>
              <a:gd name="T8" fmla="*/ 2147483647 w 35"/>
              <a:gd name="T9" fmla="*/ 2147483647 h 19"/>
              <a:gd name="T10" fmla="*/ 2147483647 w 35"/>
              <a:gd name="T11" fmla="*/ 2147483647 h 19"/>
              <a:gd name="T12" fmla="*/ 2147483647 w 35"/>
              <a:gd name="T13" fmla="*/ 2147483647 h 19"/>
              <a:gd name="T14" fmla="*/ 2147483647 w 35"/>
              <a:gd name="T15" fmla="*/ 2147483647 h 19"/>
              <a:gd name="T16" fmla="*/ 2147483647 w 35"/>
              <a:gd name="T17" fmla="*/ 2147483647 h 19"/>
              <a:gd name="T18" fmla="*/ 2147483647 w 35"/>
              <a:gd name="T19" fmla="*/ 2147483647 h 19"/>
              <a:gd name="T20" fmla="*/ 2147483647 w 35"/>
              <a:gd name="T21" fmla="*/ 2147483647 h 19"/>
              <a:gd name="T22" fmla="*/ 2147483647 w 35"/>
              <a:gd name="T23" fmla="*/ 2147483647 h 19"/>
              <a:gd name="T24" fmla="*/ 2147483647 w 35"/>
              <a:gd name="T25" fmla="*/ 2147483647 h 19"/>
              <a:gd name="T26" fmla="*/ 2147483647 w 35"/>
              <a:gd name="T27" fmla="*/ 2147483647 h 19"/>
              <a:gd name="T28" fmla="*/ 2147483647 w 35"/>
              <a:gd name="T29" fmla="*/ 2147483647 h 19"/>
              <a:gd name="T30" fmla="*/ 2147483647 w 35"/>
              <a:gd name="T31" fmla="*/ 2147483647 h 19"/>
              <a:gd name="T32" fmla="*/ 2147483647 w 35"/>
              <a:gd name="T33" fmla="*/ 2147483647 h 19"/>
              <a:gd name="T34" fmla="*/ 2147483647 w 35"/>
              <a:gd name="T35" fmla="*/ 2147483647 h 19"/>
              <a:gd name="T36" fmla="*/ 2147483647 w 35"/>
              <a:gd name="T37" fmla="*/ 2147483647 h 19"/>
              <a:gd name="T38" fmla="*/ 2147483647 w 35"/>
              <a:gd name="T39" fmla="*/ 2147483647 h 19"/>
              <a:gd name="T40" fmla="*/ 2147483647 w 35"/>
              <a:gd name="T41" fmla="*/ 2147483647 h 19"/>
              <a:gd name="T42" fmla="*/ 2147483647 w 35"/>
              <a:gd name="T43" fmla="*/ 2147483647 h 19"/>
              <a:gd name="T44" fmla="*/ 2147483647 w 35"/>
              <a:gd name="T45" fmla="*/ 2147483647 h 19"/>
              <a:gd name="T46" fmla="*/ 2147483647 w 35"/>
              <a:gd name="T47" fmla="*/ 2147483647 h 19"/>
              <a:gd name="T48" fmla="*/ 2147483647 w 35"/>
              <a:gd name="T49" fmla="*/ 2147483647 h 19"/>
              <a:gd name="T50" fmla="*/ 2147483647 w 35"/>
              <a:gd name="T51" fmla="*/ 2147483647 h 19"/>
              <a:gd name="T52" fmla="*/ 2147483647 w 35"/>
              <a:gd name="T53" fmla="*/ 2147483647 h 19"/>
              <a:gd name="T54" fmla="*/ 2147483647 w 35"/>
              <a:gd name="T55" fmla="*/ 2147483647 h 19"/>
              <a:gd name="T56" fmla="*/ 2147483647 w 35"/>
              <a:gd name="T57" fmla="*/ 0 h 19"/>
              <a:gd name="T58" fmla="*/ 2147483647 w 35"/>
              <a:gd name="T59" fmla="*/ 0 h 19"/>
              <a:gd name="T60" fmla="*/ 2147483647 w 35"/>
              <a:gd name="T61" fmla="*/ 2147483647 h 19"/>
              <a:gd name="T62" fmla="*/ 2147483647 w 35"/>
              <a:gd name="T63" fmla="*/ 2147483647 h 19"/>
              <a:gd name="T64" fmla="*/ 2147483647 w 35"/>
              <a:gd name="T65" fmla="*/ 2147483647 h 19"/>
              <a:gd name="T66" fmla="*/ 2147483647 w 35"/>
              <a:gd name="T67" fmla="*/ 2147483647 h 19"/>
              <a:gd name="T68" fmla="*/ 2147483647 w 35"/>
              <a:gd name="T69" fmla="*/ 2147483647 h 19"/>
              <a:gd name="T70" fmla="*/ 2147483647 w 35"/>
              <a:gd name="T71" fmla="*/ 2147483647 h 19"/>
              <a:gd name="T72" fmla="*/ 2147483647 w 35"/>
              <a:gd name="T73" fmla="*/ 2147483647 h 19"/>
              <a:gd name="T74" fmla="*/ 2147483647 w 35"/>
              <a:gd name="T75" fmla="*/ 2147483647 h 19"/>
              <a:gd name="T76" fmla="*/ 2147483647 w 35"/>
              <a:gd name="T77" fmla="*/ 2147483647 h 19"/>
              <a:gd name="T78" fmla="*/ 2147483647 w 35"/>
              <a:gd name="T79" fmla="*/ 2147483647 h 19"/>
              <a:gd name="T80" fmla="*/ 2147483647 w 35"/>
              <a:gd name="T81" fmla="*/ 2147483647 h 19"/>
              <a:gd name="T82" fmla="*/ 2147483647 w 35"/>
              <a:gd name="T83" fmla="*/ 2147483647 h 19"/>
              <a:gd name="T84" fmla="*/ 2147483647 w 35"/>
              <a:gd name="T85" fmla="*/ 2147483647 h 19"/>
              <a:gd name="T86" fmla="*/ 0 w 35"/>
              <a:gd name="T87" fmla="*/ 2147483647 h 19"/>
              <a:gd name="T88" fmla="*/ 2147483647 w 35"/>
              <a:gd name="T89" fmla="*/ 2147483647 h 19"/>
              <a:gd name="T90" fmla="*/ 2147483647 w 35"/>
              <a:gd name="T91" fmla="*/ 2147483647 h 19"/>
              <a:gd name="T92" fmla="*/ 2147483647 w 35"/>
              <a:gd name="T93" fmla="*/ 2147483647 h 19"/>
              <a:gd name="T94" fmla="*/ 2147483647 w 35"/>
              <a:gd name="T95" fmla="*/ 2147483647 h 19"/>
              <a:gd name="T96" fmla="*/ 2147483647 w 35"/>
              <a:gd name="T97" fmla="*/ 2147483647 h 19"/>
              <a:gd name="T98" fmla="*/ 2147483647 w 35"/>
              <a:gd name="T99" fmla="*/ 2147483647 h 19"/>
              <a:gd name="T100" fmla="*/ 2147483647 w 35"/>
              <a:gd name="T101" fmla="*/ 2147483647 h 19"/>
              <a:gd name="T102" fmla="*/ 2147483647 w 35"/>
              <a:gd name="T103" fmla="*/ 2147483647 h 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
              <a:gd name="T157" fmla="*/ 0 h 19"/>
              <a:gd name="T158" fmla="*/ 35 w 35"/>
              <a:gd name="T159" fmla="*/ 19 h 1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solidFill>
            <a:schemeClr val="tx1"/>
          </a:solidFill>
          <a:ln w="3175">
            <a:solidFill>
              <a:schemeClr val="bg1"/>
            </a:solidFill>
            <a:round/>
            <a:headEnd/>
            <a:tailEnd/>
          </a:ln>
        </p:spPr>
        <p:txBody>
          <a:bodyPr/>
          <a:lstStyle/>
          <a:p>
            <a:endParaRPr lang="en-GB"/>
          </a:p>
        </p:txBody>
      </p:sp>
      <p:sp>
        <p:nvSpPr>
          <p:cNvPr id="18" name="Freeform 17"/>
          <p:cNvSpPr>
            <a:spLocks noChangeAspect="1"/>
          </p:cNvSpPr>
          <p:nvPr/>
        </p:nvSpPr>
        <p:spPr bwMode="auto">
          <a:xfrm>
            <a:off x="2494722" y="4477694"/>
            <a:ext cx="619125" cy="261937"/>
          </a:xfrm>
          <a:custGeom>
            <a:avLst/>
            <a:gdLst>
              <a:gd name="T0" fmla="*/ 2147483647 w 214"/>
              <a:gd name="T1" fmla="*/ 2147483647 h 92"/>
              <a:gd name="T2" fmla="*/ 2147483647 w 214"/>
              <a:gd name="T3" fmla="*/ 2147483647 h 92"/>
              <a:gd name="T4" fmla="*/ 2147483647 w 214"/>
              <a:gd name="T5" fmla="*/ 2147483647 h 92"/>
              <a:gd name="T6" fmla="*/ 2147483647 w 214"/>
              <a:gd name="T7" fmla="*/ 2147483647 h 92"/>
              <a:gd name="T8" fmla="*/ 2147483647 w 214"/>
              <a:gd name="T9" fmla="*/ 2147483647 h 92"/>
              <a:gd name="T10" fmla="*/ 2147483647 w 214"/>
              <a:gd name="T11" fmla="*/ 2147483647 h 92"/>
              <a:gd name="T12" fmla="*/ 2147483647 w 214"/>
              <a:gd name="T13" fmla="*/ 2147483647 h 92"/>
              <a:gd name="T14" fmla="*/ 2147483647 w 214"/>
              <a:gd name="T15" fmla="*/ 2147483647 h 92"/>
              <a:gd name="T16" fmla="*/ 2147483647 w 214"/>
              <a:gd name="T17" fmla="*/ 2147483647 h 92"/>
              <a:gd name="T18" fmla="*/ 2147483647 w 214"/>
              <a:gd name="T19" fmla="*/ 2147483647 h 92"/>
              <a:gd name="T20" fmla="*/ 2147483647 w 214"/>
              <a:gd name="T21" fmla="*/ 2147483647 h 92"/>
              <a:gd name="T22" fmla="*/ 2147483647 w 214"/>
              <a:gd name="T23" fmla="*/ 2147483647 h 92"/>
              <a:gd name="T24" fmla="*/ 2147483647 w 214"/>
              <a:gd name="T25" fmla="*/ 2147483647 h 92"/>
              <a:gd name="T26" fmla="*/ 2147483647 w 214"/>
              <a:gd name="T27" fmla="*/ 2147483647 h 92"/>
              <a:gd name="T28" fmla="*/ 2147483647 w 214"/>
              <a:gd name="T29" fmla="*/ 2147483647 h 92"/>
              <a:gd name="T30" fmla="*/ 2147483647 w 214"/>
              <a:gd name="T31" fmla="*/ 2147483647 h 92"/>
              <a:gd name="T32" fmla="*/ 2147483647 w 214"/>
              <a:gd name="T33" fmla="*/ 2147483647 h 92"/>
              <a:gd name="T34" fmla="*/ 2147483647 w 214"/>
              <a:gd name="T35" fmla="*/ 2147483647 h 92"/>
              <a:gd name="T36" fmla="*/ 2147483647 w 214"/>
              <a:gd name="T37" fmla="*/ 2147483647 h 92"/>
              <a:gd name="T38" fmla="*/ 2147483647 w 214"/>
              <a:gd name="T39" fmla="*/ 2147483647 h 92"/>
              <a:gd name="T40" fmla="*/ 2147483647 w 214"/>
              <a:gd name="T41" fmla="*/ 2147483647 h 92"/>
              <a:gd name="T42" fmla="*/ 2147483647 w 214"/>
              <a:gd name="T43" fmla="*/ 2147483647 h 92"/>
              <a:gd name="T44" fmla="*/ 2147483647 w 214"/>
              <a:gd name="T45" fmla="*/ 2147483647 h 92"/>
              <a:gd name="T46" fmla="*/ 2147483647 w 214"/>
              <a:gd name="T47" fmla="*/ 2147483647 h 92"/>
              <a:gd name="T48" fmla="*/ 2147483647 w 214"/>
              <a:gd name="T49" fmla="*/ 0 h 92"/>
              <a:gd name="T50" fmla="*/ 2147483647 w 214"/>
              <a:gd name="T51" fmla="*/ 2147483647 h 92"/>
              <a:gd name="T52" fmla="*/ 2147483647 w 214"/>
              <a:gd name="T53" fmla="*/ 2147483647 h 92"/>
              <a:gd name="T54" fmla="*/ 2147483647 w 214"/>
              <a:gd name="T55" fmla="*/ 2147483647 h 92"/>
              <a:gd name="T56" fmla="*/ 2147483647 w 214"/>
              <a:gd name="T57" fmla="*/ 2147483647 h 92"/>
              <a:gd name="T58" fmla="*/ 2147483647 w 214"/>
              <a:gd name="T59" fmla="*/ 2147483647 h 92"/>
              <a:gd name="T60" fmla="*/ 2147483647 w 214"/>
              <a:gd name="T61" fmla="*/ 2147483647 h 92"/>
              <a:gd name="T62" fmla="*/ 2147483647 w 214"/>
              <a:gd name="T63" fmla="*/ 2147483647 h 92"/>
              <a:gd name="T64" fmla="*/ 2147483647 w 214"/>
              <a:gd name="T65" fmla="*/ 2147483647 h 92"/>
              <a:gd name="T66" fmla="*/ 2147483647 w 214"/>
              <a:gd name="T67" fmla="*/ 2147483647 h 92"/>
              <a:gd name="T68" fmla="*/ 2147483647 w 214"/>
              <a:gd name="T69" fmla="*/ 2147483647 h 92"/>
              <a:gd name="T70" fmla="*/ 2147483647 w 214"/>
              <a:gd name="T71" fmla="*/ 2147483647 h 92"/>
              <a:gd name="T72" fmla="*/ 2147483647 w 214"/>
              <a:gd name="T73" fmla="*/ 2147483647 h 92"/>
              <a:gd name="T74" fmla="*/ 2147483647 w 214"/>
              <a:gd name="T75" fmla="*/ 2147483647 h 92"/>
              <a:gd name="T76" fmla="*/ 2147483647 w 214"/>
              <a:gd name="T77" fmla="*/ 2147483647 h 92"/>
              <a:gd name="T78" fmla="*/ 2147483647 w 214"/>
              <a:gd name="T79" fmla="*/ 2147483647 h 92"/>
              <a:gd name="T80" fmla="*/ 2147483647 w 214"/>
              <a:gd name="T81" fmla="*/ 2147483647 h 92"/>
              <a:gd name="T82" fmla="*/ 2147483647 w 214"/>
              <a:gd name="T83" fmla="*/ 2147483647 h 92"/>
              <a:gd name="T84" fmla="*/ 2147483647 w 214"/>
              <a:gd name="T85" fmla="*/ 2147483647 h 92"/>
              <a:gd name="T86" fmla="*/ 2147483647 w 214"/>
              <a:gd name="T87" fmla="*/ 2147483647 h 92"/>
              <a:gd name="T88" fmla="*/ 2147483647 w 214"/>
              <a:gd name="T89" fmla="*/ 2147483647 h 92"/>
              <a:gd name="T90" fmla="*/ 2147483647 w 214"/>
              <a:gd name="T91" fmla="*/ 2147483647 h 92"/>
              <a:gd name="T92" fmla="*/ 2147483647 w 214"/>
              <a:gd name="T93" fmla="*/ 2147483647 h 92"/>
              <a:gd name="T94" fmla="*/ 2147483647 w 214"/>
              <a:gd name="T95" fmla="*/ 2147483647 h 92"/>
              <a:gd name="T96" fmla="*/ 2147483647 w 214"/>
              <a:gd name="T97" fmla="*/ 2147483647 h 92"/>
              <a:gd name="T98" fmla="*/ 2147483647 w 214"/>
              <a:gd name="T99" fmla="*/ 2147483647 h 92"/>
              <a:gd name="T100" fmla="*/ 2147483647 w 214"/>
              <a:gd name="T101" fmla="*/ 2147483647 h 92"/>
              <a:gd name="T102" fmla="*/ 2147483647 w 214"/>
              <a:gd name="T103" fmla="*/ 2147483647 h 92"/>
              <a:gd name="T104" fmla="*/ 2147483647 w 214"/>
              <a:gd name="T105" fmla="*/ 2147483647 h 92"/>
              <a:gd name="T106" fmla="*/ 2147483647 w 214"/>
              <a:gd name="T107" fmla="*/ 2147483647 h 92"/>
              <a:gd name="T108" fmla="*/ 2147483647 w 214"/>
              <a:gd name="T109" fmla="*/ 2147483647 h 92"/>
              <a:gd name="T110" fmla="*/ 2147483647 w 214"/>
              <a:gd name="T111" fmla="*/ 2147483647 h 92"/>
              <a:gd name="T112" fmla="*/ 2147483647 w 214"/>
              <a:gd name="T113" fmla="*/ 2147483647 h 92"/>
              <a:gd name="T114" fmla="*/ 2147483647 w 214"/>
              <a:gd name="T115" fmla="*/ 2147483647 h 92"/>
              <a:gd name="T116" fmla="*/ 2147483647 w 214"/>
              <a:gd name="T117" fmla="*/ 2147483647 h 92"/>
              <a:gd name="T118" fmla="*/ 2147483647 w 214"/>
              <a:gd name="T119" fmla="*/ 2147483647 h 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4"/>
              <a:gd name="T181" fmla="*/ 0 h 92"/>
              <a:gd name="T182" fmla="*/ 214 w 214"/>
              <a:gd name="T183" fmla="*/ 92 h 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4" h="92">
                <a:moveTo>
                  <a:pt x="48" y="74"/>
                </a:moveTo>
                <a:lnTo>
                  <a:pt x="53" y="74"/>
                </a:lnTo>
                <a:lnTo>
                  <a:pt x="56" y="74"/>
                </a:lnTo>
                <a:lnTo>
                  <a:pt x="64" y="74"/>
                </a:lnTo>
                <a:lnTo>
                  <a:pt x="72" y="69"/>
                </a:lnTo>
                <a:lnTo>
                  <a:pt x="74" y="69"/>
                </a:lnTo>
                <a:lnTo>
                  <a:pt x="74" y="74"/>
                </a:lnTo>
                <a:lnTo>
                  <a:pt x="80" y="77"/>
                </a:lnTo>
                <a:lnTo>
                  <a:pt x="88" y="84"/>
                </a:lnTo>
                <a:lnTo>
                  <a:pt x="106" y="87"/>
                </a:lnTo>
                <a:lnTo>
                  <a:pt x="114" y="87"/>
                </a:lnTo>
                <a:lnTo>
                  <a:pt x="117" y="87"/>
                </a:lnTo>
                <a:lnTo>
                  <a:pt x="122" y="87"/>
                </a:lnTo>
                <a:lnTo>
                  <a:pt x="132" y="92"/>
                </a:lnTo>
                <a:lnTo>
                  <a:pt x="143" y="92"/>
                </a:lnTo>
                <a:lnTo>
                  <a:pt x="154" y="84"/>
                </a:lnTo>
                <a:lnTo>
                  <a:pt x="159" y="84"/>
                </a:lnTo>
                <a:lnTo>
                  <a:pt x="167" y="84"/>
                </a:lnTo>
                <a:lnTo>
                  <a:pt x="169" y="84"/>
                </a:lnTo>
                <a:lnTo>
                  <a:pt x="175" y="84"/>
                </a:lnTo>
                <a:lnTo>
                  <a:pt x="177" y="79"/>
                </a:lnTo>
                <a:lnTo>
                  <a:pt x="180" y="82"/>
                </a:lnTo>
                <a:lnTo>
                  <a:pt x="180" y="79"/>
                </a:lnTo>
                <a:lnTo>
                  <a:pt x="185" y="77"/>
                </a:lnTo>
                <a:lnTo>
                  <a:pt x="188" y="77"/>
                </a:lnTo>
                <a:lnTo>
                  <a:pt x="196" y="74"/>
                </a:lnTo>
                <a:lnTo>
                  <a:pt x="196" y="61"/>
                </a:lnTo>
                <a:lnTo>
                  <a:pt x="196" y="58"/>
                </a:lnTo>
                <a:lnTo>
                  <a:pt x="201" y="53"/>
                </a:lnTo>
                <a:lnTo>
                  <a:pt x="201" y="50"/>
                </a:lnTo>
                <a:lnTo>
                  <a:pt x="196" y="48"/>
                </a:lnTo>
                <a:lnTo>
                  <a:pt x="201" y="48"/>
                </a:lnTo>
                <a:lnTo>
                  <a:pt x="204" y="48"/>
                </a:lnTo>
                <a:lnTo>
                  <a:pt x="209" y="50"/>
                </a:lnTo>
                <a:lnTo>
                  <a:pt x="209" y="48"/>
                </a:lnTo>
                <a:lnTo>
                  <a:pt x="212" y="40"/>
                </a:lnTo>
                <a:lnTo>
                  <a:pt x="214" y="34"/>
                </a:lnTo>
                <a:lnTo>
                  <a:pt x="209" y="32"/>
                </a:lnTo>
                <a:lnTo>
                  <a:pt x="209" y="24"/>
                </a:lnTo>
                <a:lnTo>
                  <a:pt x="209" y="21"/>
                </a:lnTo>
                <a:lnTo>
                  <a:pt x="209" y="16"/>
                </a:lnTo>
                <a:lnTo>
                  <a:pt x="204" y="13"/>
                </a:lnTo>
                <a:lnTo>
                  <a:pt x="201" y="11"/>
                </a:lnTo>
                <a:lnTo>
                  <a:pt x="201" y="8"/>
                </a:lnTo>
                <a:lnTo>
                  <a:pt x="196" y="8"/>
                </a:lnTo>
                <a:lnTo>
                  <a:pt x="188" y="8"/>
                </a:lnTo>
                <a:lnTo>
                  <a:pt x="185" y="8"/>
                </a:lnTo>
                <a:lnTo>
                  <a:pt x="177" y="8"/>
                </a:lnTo>
                <a:lnTo>
                  <a:pt x="169" y="5"/>
                </a:lnTo>
                <a:lnTo>
                  <a:pt x="161" y="0"/>
                </a:lnTo>
                <a:lnTo>
                  <a:pt x="151" y="0"/>
                </a:lnTo>
                <a:lnTo>
                  <a:pt x="151" y="5"/>
                </a:lnTo>
                <a:lnTo>
                  <a:pt x="148" y="8"/>
                </a:lnTo>
                <a:lnTo>
                  <a:pt x="148" y="13"/>
                </a:lnTo>
                <a:lnTo>
                  <a:pt x="143" y="16"/>
                </a:lnTo>
                <a:lnTo>
                  <a:pt x="140" y="16"/>
                </a:lnTo>
                <a:lnTo>
                  <a:pt x="132" y="16"/>
                </a:lnTo>
                <a:lnTo>
                  <a:pt x="124" y="13"/>
                </a:lnTo>
                <a:lnTo>
                  <a:pt x="122" y="8"/>
                </a:lnTo>
                <a:lnTo>
                  <a:pt x="117" y="5"/>
                </a:lnTo>
                <a:lnTo>
                  <a:pt x="117" y="8"/>
                </a:lnTo>
                <a:lnTo>
                  <a:pt x="122" y="13"/>
                </a:lnTo>
                <a:lnTo>
                  <a:pt x="117" y="16"/>
                </a:lnTo>
                <a:lnTo>
                  <a:pt x="114" y="16"/>
                </a:lnTo>
                <a:lnTo>
                  <a:pt x="109" y="16"/>
                </a:lnTo>
                <a:lnTo>
                  <a:pt x="109" y="21"/>
                </a:lnTo>
                <a:lnTo>
                  <a:pt x="106" y="24"/>
                </a:lnTo>
                <a:lnTo>
                  <a:pt x="101" y="26"/>
                </a:lnTo>
                <a:lnTo>
                  <a:pt x="95" y="32"/>
                </a:lnTo>
                <a:lnTo>
                  <a:pt x="93" y="34"/>
                </a:lnTo>
                <a:lnTo>
                  <a:pt x="95" y="34"/>
                </a:lnTo>
                <a:lnTo>
                  <a:pt x="95" y="40"/>
                </a:lnTo>
                <a:lnTo>
                  <a:pt x="95" y="42"/>
                </a:lnTo>
                <a:lnTo>
                  <a:pt x="98" y="48"/>
                </a:lnTo>
                <a:lnTo>
                  <a:pt x="98" y="50"/>
                </a:lnTo>
                <a:lnTo>
                  <a:pt x="98" y="53"/>
                </a:lnTo>
                <a:lnTo>
                  <a:pt x="95" y="53"/>
                </a:lnTo>
                <a:lnTo>
                  <a:pt x="90" y="50"/>
                </a:lnTo>
                <a:lnTo>
                  <a:pt x="90" y="48"/>
                </a:lnTo>
                <a:lnTo>
                  <a:pt x="88" y="50"/>
                </a:lnTo>
                <a:lnTo>
                  <a:pt x="85" y="50"/>
                </a:lnTo>
                <a:lnTo>
                  <a:pt x="82" y="50"/>
                </a:lnTo>
                <a:lnTo>
                  <a:pt x="74" y="48"/>
                </a:lnTo>
                <a:lnTo>
                  <a:pt x="74" y="50"/>
                </a:lnTo>
                <a:lnTo>
                  <a:pt x="64" y="50"/>
                </a:lnTo>
                <a:lnTo>
                  <a:pt x="56" y="53"/>
                </a:lnTo>
                <a:lnTo>
                  <a:pt x="51" y="55"/>
                </a:lnTo>
                <a:lnTo>
                  <a:pt x="48" y="58"/>
                </a:lnTo>
                <a:lnTo>
                  <a:pt x="45" y="58"/>
                </a:lnTo>
                <a:lnTo>
                  <a:pt x="40" y="53"/>
                </a:lnTo>
                <a:lnTo>
                  <a:pt x="37" y="53"/>
                </a:lnTo>
                <a:lnTo>
                  <a:pt x="35" y="53"/>
                </a:lnTo>
                <a:lnTo>
                  <a:pt x="27" y="50"/>
                </a:lnTo>
                <a:lnTo>
                  <a:pt x="21" y="58"/>
                </a:lnTo>
                <a:lnTo>
                  <a:pt x="21" y="61"/>
                </a:lnTo>
                <a:lnTo>
                  <a:pt x="19" y="61"/>
                </a:lnTo>
                <a:lnTo>
                  <a:pt x="19" y="58"/>
                </a:lnTo>
                <a:lnTo>
                  <a:pt x="11" y="53"/>
                </a:lnTo>
                <a:lnTo>
                  <a:pt x="8" y="53"/>
                </a:lnTo>
                <a:lnTo>
                  <a:pt x="3" y="53"/>
                </a:lnTo>
                <a:lnTo>
                  <a:pt x="0" y="53"/>
                </a:lnTo>
                <a:lnTo>
                  <a:pt x="3" y="58"/>
                </a:lnTo>
                <a:lnTo>
                  <a:pt x="0" y="61"/>
                </a:lnTo>
                <a:lnTo>
                  <a:pt x="3" y="66"/>
                </a:lnTo>
                <a:lnTo>
                  <a:pt x="0" y="69"/>
                </a:lnTo>
                <a:lnTo>
                  <a:pt x="8" y="74"/>
                </a:lnTo>
                <a:lnTo>
                  <a:pt x="14" y="77"/>
                </a:lnTo>
                <a:lnTo>
                  <a:pt x="19" y="77"/>
                </a:lnTo>
                <a:lnTo>
                  <a:pt x="21" y="74"/>
                </a:lnTo>
                <a:lnTo>
                  <a:pt x="27" y="74"/>
                </a:lnTo>
                <a:lnTo>
                  <a:pt x="29" y="77"/>
                </a:lnTo>
                <a:lnTo>
                  <a:pt x="37" y="79"/>
                </a:lnTo>
                <a:lnTo>
                  <a:pt x="45" y="77"/>
                </a:lnTo>
                <a:lnTo>
                  <a:pt x="48" y="74"/>
                </a:lnTo>
                <a:close/>
              </a:path>
            </a:pathLst>
          </a:custGeom>
          <a:solidFill>
            <a:srgbClr val="0070C0"/>
          </a:solidFill>
          <a:ln w="3175">
            <a:solidFill>
              <a:schemeClr val="bg1"/>
            </a:solidFill>
            <a:round/>
            <a:headEnd/>
            <a:tailEnd/>
          </a:ln>
        </p:spPr>
        <p:txBody>
          <a:bodyPr/>
          <a:lstStyle/>
          <a:p>
            <a:endParaRPr lang="en-GB"/>
          </a:p>
        </p:txBody>
      </p:sp>
      <p:sp>
        <p:nvSpPr>
          <p:cNvPr id="19" name="Freeform 18"/>
          <p:cNvSpPr>
            <a:spLocks noChangeAspect="1"/>
          </p:cNvSpPr>
          <p:nvPr/>
        </p:nvSpPr>
        <p:spPr bwMode="auto">
          <a:xfrm>
            <a:off x="2709696" y="4277668"/>
            <a:ext cx="541735" cy="246062"/>
          </a:xfrm>
          <a:custGeom>
            <a:avLst/>
            <a:gdLst>
              <a:gd name="T0" fmla="*/ 2147483647 w 188"/>
              <a:gd name="T1" fmla="*/ 2147483647 h 87"/>
              <a:gd name="T2" fmla="*/ 2147483647 w 188"/>
              <a:gd name="T3" fmla="*/ 2147483647 h 87"/>
              <a:gd name="T4" fmla="*/ 2147483647 w 188"/>
              <a:gd name="T5" fmla="*/ 2147483647 h 87"/>
              <a:gd name="T6" fmla="*/ 2147483647 w 188"/>
              <a:gd name="T7" fmla="*/ 2147483647 h 87"/>
              <a:gd name="T8" fmla="*/ 2147483647 w 188"/>
              <a:gd name="T9" fmla="*/ 2147483647 h 87"/>
              <a:gd name="T10" fmla="*/ 2147483647 w 188"/>
              <a:gd name="T11" fmla="*/ 2147483647 h 87"/>
              <a:gd name="T12" fmla="*/ 2147483647 w 188"/>
              <a:gd name="T13" fmla="*/ 2147483647 h 87"/>
              <a:gd name="T14" fmla="*/ 2147483647 w 188"/>
              <a:gd name="T15" fmla="*/ 2147483647 h 87"/>
              <a:gd name="T16" fmla="*/ 2147483647 w 188"/>
              <a:gd name="T17" fmla="*/ 2147483647 h 87"/>
              <a:gd name="T18" fmla="*/ 2147483647 w 188"/>
              <a:gd name="T19" fmla="*/ 2147483647 h 87"/>
              <a:gd name="T20" fmla="*/ 2147483647 w 188"/>
              <a:gd name="T21" fmla="*/ 2147483647 h 87"/>
              <a:gd name="T22" fmla="*/ 2147483647 w 188"/>
              <a:gd name="T23" fmla="*/ 2147483647 h 87"/>
              <a:gd name="T24" fmla="*/ 2147483647 w 188"/>
              <a:gd name="T25" fmla="*/ 2147483647 h 87"/>
              <a:gd name="T26" fmla="*/ 2147483647 w 188"/>
              <a:gd name="T27" fmla="*/ 2147483647 h 87"/>
              <a:gd name="T28" fmla="*/ 2147483647 w 188"/>
              <a:gd name="T29" fmla="*/ 2147483647 h 87"/>
              <a:gd name="T30" fmla="*/ 2147483647 w 188"/>
              <a:gd name="T31" fmla="*/ 2147483647 h 87"/>
              <a:gd name="T32" fmla="*/ 2147483647 w 188"/>
              <a:gd name="T33" fmla="*/ 0 h 87"/>
              <a:gd name="T34" fmla="*/ 2147483647 w 188"/>
              <a:gd name="T35" fmla="*/ 2147483647 h 87"/>
              <a:gd name="T36" fmla="*/ 2147483647 w 188"/>
              <a:gd name="T37" fmla="*/ 2147483647 h 87"/>
              <a:gd name="T38" fmla="*/ 2147483647 w 188"/>
              <a:gd name="T39" fmla="*/ 2147483647 h 87"/>
              <a:gd name="T40" fmla="*/ 2147483647 w 188"/>
              <a:gd name="T41" fmla="*/ 2147483647 h 87"/>
              <a:gd name="T42" fmla="*/ 2147483647 w 188"/>
              <a:gd name="T43" fmla="*/ 2147483647 h 87"/>
              <a:gd name="T44" fmla="*/ 2147483647 w 188"/>
              <a:gd name="T45" fmla="*/ 2147483647 h 87"/>
              <a:gd name="T46" fmla="*/ 2147483647 w 188"/>
              <a:gd name="T47" fmla="*/ 2147483647 h 87"/>
              <a:gd name="T48" fmla="*/ 2147483647 w 188"/>
              <a:gd name="T49" fmla="*/ 2147483647 h 87"/>
              <a:gd name="T50" fmla="*/ 2147483647 w 188"/>
              <a:gd name="T51" fmla="*/ 2147483647 h 87"/>
              <a:gd name="T52" fmla="*/ 2147483647 w 188"/>
              <a:gd name="T53" fmla="*/ 2147483647 h 87"/>
              <a:gd name="T54" fmla="*/ 2147483647 w 188"/>
              <a:gd name="T55" fmla="*/ 2147483647 h 87"/>
              <a:gd name="T56" fmla="*/ 2147483647 w 188"/>
              <a:gd name="T57" fmla="*/ 2147483647 h 87"/>
              <a:gd name="T58" fmla="*/ 2147483647 w 188"/>
              <a:gd name="T59" fmla="*/ 2147483647 h 87"/>
              <a:gd name="T60" fmla="*/ 2147483647 w 188"/>
              <a:gd name="T61" fmla="*/ 2147483647 h 87"/>
              <a:gd name="T62" fmla="*/ 2147483647 w 188"/>
              <a:gd name="T63" fmla="*/ 2147483647 h 87"/>
              <a:gd name="T64" fmla="*/ 2147483647 w 188"/>
              <a:gd name="T65" fmla="*/ 2147483647 h 87"/>
              <a:gd name="T66" fmla="*/ 2147483647 w 188"/>
              <a:gd name="T67" fmla="*/ 2147483647 h 87"/>
              <a:gd name="T68" fmla="*/ 2147483647 w 188"/>
              <a:gd name="T69" fmla="*/ 2147483647 h 87"/>
              <a:gd name="T70" fmla="*/ 2147483647 w 188"/>
              <a:gd name="T71" fmla="*/ 2147483647 h 87"/>
              <a:gd name="T72" fmla="*/ 2147483647 w 188"/>
              <a:gd name="T73" fmla="*/ 2147483647 h 87"/>
              <a:gd name="T74" fmla="*/ 2147483647 w 188"/>
              <a:gd name="T75" fmla="*/ 2147483647 h 87"/>
              <a:gd name="T76" fmla="*/ 2147483647 w 188"/>
              <a:gd name="T77" fmla="*/ 2147483647 h 87"/>
              <a:gd name="T78" fmla="*/ 2147483647 w 188"/>
              <a:gd name="T79" fmla="*/ 2147483647 h 87"/>
              <a:gd name="T80" fmla="*/ 2147483647 w 188"/>
              <a:gd name="T81" fmla="*/ 2147483647 h 87"/>
              <a:gd name="T82" fmla="*/ 2147483647 w 188"/>
              <a:gd name="T83" fmla="*/ 2147483647 h 87"/>
              <a:gd name="T84" fmla="*/ 2147483647 w 188"/>
              <a:gd name="T85" fmla="*/ 2147483647 h 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8"/>
              <a:gd name="T130" fmla="*/ 0 h 87"/>
              <a:gd name="T131" fmla="*/ 188 w 188"/>
              <a:gd name="T132" fmla="*/ 87 h 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8" h="87">
                <a:moveTo>
                  <a:pt x="180" y="45"/>
                </a:moveTo>
                <a:lnTo>
                  <a:pt x="175" y="42"/>
                </a:lnTo>
                <a:lnTo>
                  <a:pt x="167" y="37"/>
                </a:lnTo>
                <a:lnTo>
                  <a:pt x="164" y="37"/>
                </a:lnTo>
                <a:lnTo>
                  <a:pt x="156" y="37"/>
                </a:lnTo>
                <a:lnTo>
                  <a:pt x="153" y="37"/>
                </a:lnTo>
                <a:lnTo>
                  <a:pt x="153" y="34"/>
                </a:lnTo>
                <a:lnTo>
                  <a:pt x="153" y="26"/>
                </a:lnTo>
                <a:lnTo>
                  <a:pt x="146" y="26"/>
                </a:lnTo>
                <a:lnTo>
                  <a:pt x="140" y="26"/>
                </a:lnTo>
                <a:lnTo>
                  <a:pt x="130" y="23"/>
                </a:lnTo>
                <a:lnTo>
                  <a:pt x="135" y="26"/>
                </a:lnTo>
                <a:lnTo>
                  <a:pt x="127" y="34"/>
                </a:lnTo>
                <a:lnTo>
                  <a:pt x="122" y="34"/>
                </a:lnTo>
                <a:lnTo>
                  <a:pt x="119" y="31"/>
                </a:lnTo>
                <a:lnTo>
                  <a:pt x="114" y="26"/>
                </a:lnTo>
                <a:lnTo>
                  <a:pt x="111" y="23"/>
                </a:lnTo>
                <a:lnTo>
                  <a:pt x="114" y="18"/>
                </a:lnTo>
                <a:lnTo>
                  <a:pt x="114" y="16"/>
                </a:lnTo>
                <a:lnTo>
                  <a:pt x="111" y="16"/>
                </a:lnTo>
                <a:lnTo>
                  <a:pt x="103" y="16"/>
                </a:lnTo>
                <a:lnTo>
                  <a:pt x="103" y="10"/>
                </a:lnTo>
                <a:lnTo>
                  <a:pt x="95" y="10"/>
                </a:lnTo>
                <a:lnTo>
                  <a:pt x="87" y="10"/>
                </a:lnTo>
                <a:lnTo>
                  <a:pt x="85" y="8"/>
                </a:lnTo>
                <a:lnTo>
                  <a:pt x="85" y="5"/>
                </a:lnTo>
                <a:lnTo>
                  <a:pt x="80" y="5"/>
                </a:lnTo>
                <a:lnTo>
                  <a:pt x="77" y="5"/>
                </a:lnTo>
                <a:lnTo>
                  <a:pt x="74" y="8"/>
                </a:lnTo>
                <a:lnTo>
                  <a:pt x="69" y="8"/>
                </a:lnTo>
                <a:lnTo>
                  <a:pt x="66" y="8"/>
                </a:lnTo>
                <a:lnTo>
                  <a:pt x="66" y="5"/>
                </a:lnTo>
                <a:lnTo>
                  <a:pt x="61" y="0"/>
                </a:lnTo>
                <a:lnTo>
                  <a:pt x="58" y="5"/>
                </a:lnTo>
                <a:lnTo>
                  <a:pt x="56" y="5"/>
                </a:lnTo>
                <a:lnTo>
                  <a:pt x="43" y="10"/>
                </a:lnTo>
                <a:lnTo>
                  <a:pt x="35" y="16"/>
                </a:lnTo>
                <a:lnTo>
                  <a:pt x="24" y="18"/>
                </a:lnTo>
                <a:lnTo>
                  <a:pt x="14" y="23"/>
                </a:lnTo>
                <a:lnTo>
                  <a:pt x="6" y="26"/>
                </a:lnTo>
                <a:lnTo>
                  <a:pt x="3" y="29"/>
                </a:lnTo>
                <a:lnTo>
                  <a:pt x="0" y="31"/>
                </a:lnTo>
                <a:lnTo>
                  <a:pt x="3" y="31"/>
                </a:lnTo>
                <a:lnTo>
                  <a:pt x="6" y="34"/>
                </a:lnTo>
                <a:lnTo>
                  <a:pt x="8" y="42"/>
                </a:lnTo>
                <a:lnTo>
                  <a:pt x="6" y="45"/>
                </a:lnTo>
                <a:lnTo>
                  <a:pt x="14" y="52"/>
                </a:lnTo>
                <a:lnTo>
                  <a:pt x="21" y="60"/>
                </a:lnTo>
                <a:lnTo>
                  <a:pt x="35" y="71"/>
                </a:lnTo>
                <a:lnTo>
                  <a:pt x="43" y="79"/>
                </a:lnTo>
                <a:lnTo>
                  <a:pt x="43" y="76"/>
                </a:lnTo>
                <a:lnTo>
                  <a:pt x="48" y="79"/>
                </a:lnTo>
                <a:lnTo>
                  <a:pt x="50" y="84"/>
                </a:lnTo>
                <a:lnTo>
                  <a:pt x="58" y="87"/>
                </a:lnTo>
                <a:lnTo>
                  <a:pt x="66" y="87"/>
                </a:lnTo>
                <a:lnTo>
                  <a:pt x="69" y="87"/>
                </a:lnTo>
                <a:lnTo>
                  <a:pt x="74" y="84"/>
                </a:lnTo>
                <a:lnTo>
                  <a:pt x="74" y="79"/>
                </a:lnTo>
                <a:lnTo>
                  <a:pt x="77" y="76"/>
                </a:lnTo>
                <a:lnTo>
                  <a:pt x="77" y="71"/>
                </a:lnTo>
                <a:lnTo>
                  <a:pt x="87" y="71"/>
                </a:lnTo>
                <a:lnTo>
                  <a:pt x="95" y="76"/>
                </a:lnTo>
                <a:lnTo>
                  <a:pt x="103" y="79"/>
                </a:lnTo>
                <a:lnTo>
                  <a:pt x="111" y="79"/>
                </a:lnTo>
                <a:lnTo>
                  <a:pt x="114" y="79"/>
                </a:lnTo>
                <a:lnTo>
                  <a:pt x="122" y="79"/>
                </a:lnTo>
                <a:lnTo>
                  <a:pt x="127" y="79"/>
                </a:lnTo>
                <a:lnTo>
                  <a:pt x="127" y="82"/>
                </a:lnTo>
                <a:lnTo>
                  <a:pt x="130" y="84"/>
                </a:lnTo>
                <a:lnTo>
                  <a:pt x="135" y="87"/>
                </a:lnTo>
                <a:lnTo>
                  <a:pt x="138" y="79"/>
                </a:lnTo>
                <a:lnTo>
                  <a:pt x="146" y="79"/>
                </a:lnTo>
                <a:lnTo>
                  <a:pt x="156" y="76"/>
                </a:lnTo>
                <a:lnTo>
                  <a:pt x="161" y="71"/>
                </a:lnTo>
                <a:lnTo>
                  <a:pt x="164" y="68"/>
                </a:lnTo>
                <a:lnTo>
                  <a:pt x="167" y="63"/>
                </a:lnTo>
                <a:lnTo>
                  <a:pt x="167" y="60"/>
                </a:lnTo>
                <a:lnTo>
                  <a:pt x="180" y="58"/>
                </a:lnTo>
                <a:lnTo>
                  <a:pt x="188" y="58"/>
                </a:lnTo>
                <a:lnTo>
                  <a:pt x="180" y="45"/>
                </a:lnTo>
                <a:close/>
              </a:path>
            </a:pathLst>
          </a:custGeom>
          <a:solidFill>
            <a:srgbClr val="002060"/>
          </a:solidFill>
          <a:ln w="3175">
            <a:solidFill>
              <a:schemeClr val="bg1"/>
            </a:solidFill>
            <a:round/>
            <a:headEnd/>
            <a:tailEnd/>
          </a:ln>
        </p:spPr>
        <p:txBody>
          <a:bodyPr/>
          <a:lstStyle/>
          <a:p>
            <a:endParaRPr lang="en-GB"/>
          </a:p>
        </p:txBody>
      </p:sp>
      <p:sp>
        <p:nvSpPr>
          <p:cNvPr id="20" name="Freeform 19"/>
          <p:cNvSpPr>
            <a:spLocks noChangeAspect="1" noEditPoints="1"/>
          </p:cNvSpPr>
          <p:nvPr/>
        </p:nvSpPr>
        <p:spPr bwMode="auto">
          <a:xfrm>
            <a:off x="3428569" y="3452169"/>
            <a:ext cx="455745" cy="223837"/>
          </a:xfrm>
          <a:custGeom>
            <a:avLst/>
            <a:gdLst>
              <a:gd name="T0" fmla="*/ 2147483647 w 158"/>
              <a:gd name="T1" fmla="*/ 2147483647 h 79"/>
              <a:gd name="T2" fmla="*/ 2147483647 w 158"/>
              <a:gd name="T3" fmla="*/ 2147483647 h 79"/>
              <a:gd name="T4" fmla="*/ 0 w 158"/>
              <a:gd name="T5" fmla="*/ 2147483647 h 79"/>
              <a:gd name="T6" fmla="*/ 2147483647 w 158"/>
              <a:gd name="T7" fmla="*/ 2147483647 h 79"/>
              <a:gd name="T8" fmla="*/ 2147483647 w 158"/>
              <a:gd name="T9" fmla="*/ 2147483647 h 79"/>
              <a:gd name="T10" fmla="*/ 2147483647 w 158"/>
              <a:gd name="T11" fmla="*/ 2147483647 h 79"/>
              <a:gd name="T12" fmla="*/ 2147483647 w 158"/>
              <a:gd name="T13" fmla="*/ 2147483647 h 79"/>
              <a:gd name="T14" fmla="*/ 2147483647 w 158"/>
              <a:gd name="T15" fmla="*/ 2147483647 h 79"/>
              <a:gd name="T16" fmla="*/ 2147483647 w 158"/>
              <a:gd name="T17" fmla="*/ 2147483647 h 79"/>
              <a:gd name="T18" fmla="*/ 2147483647 w 158"/>
              <a:gd name="T19" fmla="*/ 2147483647 h 79"/>
              <a:gd name="T20" fmla="*/ 2147483647 w 158"/>
              <a:gd name="T21" fmla="*/ 2147483647 h 79"/>
              <a:gd name="T22" fmla="*/ 2147483647 w 158"/>
              <a:gd name="T23" fmla="*/ 2147483647 h 79"/>
              <a:gd name="T24" fmla="*/ 2147483647 w 158"/>
              <a:gd name="T25" fmla="*/ 2147483647 h 79"/>
              <a:gd name="T26" fmla="*/ 2147483647 w 158"/>
              <a:gd name="T27" fmla="*/ 2147483647 h 79"/>
              <a:gd name="T28" fmla="*/ 2147483647 w 158"/>
              <a:gd name="T29" fmla="*/ 2147483647 h 79"/>
              <a:gd name="T30" fmla="*/ 2147483647 w 158"/>
              <a:gd name="T31" fmla="*/ 2147483647 h 79"/>
              <a:gd name="T32" fmla="*/ 2147483647 w 158"/>
              <a:gd name="T33" fmla="*/ 2147483647 h 79"/>
              <a:gd name="T34" fmla="*/ 2147483647 w 158"/>
              <a:gd name="T35" fmla="*/ 2147483647 h 79"/>
              <a:gd name="T36" fmla="*/ 2147483647 w 158"/>
              <a:gd name="T37" fmla="*/ 2147483647 h 79"/>
              <a:gd name="T38" fmla="*/ 2147483647 w 158"/>
              <a:gd name="T39" fmla="*/ 2147483647 h 79"/>
              <a:gd name="T40" fmla="*/ 2147483647 w 158"/>
              <a:gd name="T41" fmla="*/ 2147483647 h 79"/>
              <a:gd name="T42" fmla="*/ 2147483647 w 158"/>
              <a:gd name="T43" fmla="*/ 2147483647 h 79"/>
              <a:gd name="T44" fmla="*/ 2147483647 w 158"/>
              <a:gd name="T45" fmla="*/ 2147483647 h 79"/>
              <a:gd name="T46" fmla="*/ 2147483647 w 158"/>
              <a:gd name="T47" fmla="*/ 2147483647 h 79"/>
              <a:gd name="T48" fmla="*/ 2147483647 w 158"/>
              <a:gd name="T49" fmla="*/ 0 h 79"/>
              <a:gd name="T50" fmla="*/ 2147483647 w 158"/>
              <a:gd name="T51" fmla="*/ 2147483647 h 79"/>
              <a:gd name="T52" fmla="*/ 2147483647 w 158"/>
              <a:gd name="T53" fmla="*/ 2147483647 h 79"/>
              <a:gd name="T54" fmla="*/ 2147483647 w 158"/>
              <a:gd name="T55" fmla="*/ 2147483647 h 79"/>
              <a:gd name="T56" fmla="*/ 2147483647 w 158"/>
              <a:gd name="T57" fmla="*/ 2147483647 h 79"/>
              <a:gd name="T58" fmla="*/ 2147483647 w 158"/>
              <a:gd name="T59" fmla="*/ 2147483647 h 79"/>
              <a:gd name="T60" fmla="*/ 2147483647 w 158"/>
              <a:gd name="T61" fmla="*/ 2147483647 h 79"/>
              <a:gd name="T62" fmla="*/ 2147483647 w 158"/>
              <a:gd name="T63" fmla="*/ 2147483647 h 79"/>
              <a:gd name="T64" fmla="*/ 2147483647 w 158"/>
              <a:gd name="T65" fmla="*/ 2147483647 h 79"/>
              <a:gd name="T66" fmla="*/ 2147483647 w 158"/>
              <a:gd name="T67" fmla="*/ 2147483647 h 79"/>
              <a:gd name="T68" fmla="*/ 2147483647 w 158"/>
              <a:gd name="T69" fmla="*/ 2147483647 h 79"/>
              <a:gd name="T70" fmla="*/ 2147483647 w 158"/>
              <a:gd name="T71" fmla="*/ 2147483647 h 79"/>
              <a:gd name="T72" fmla="*/ 2147483647 w 158"/>
              <a:gd name="T73" fmla="*/ 2147483647 h 79"/>
              <a:gd name="T74" fmla="*/ 2147483647 w 158"/>
              <a:gd name="T75" fmla="*/ 2147483647 h 79"/>
              <a:gd name="T76" fmla="*/ 2147483647 w 158"/>
              <a:gd name="T77" fmla="*/ 2147483647 h 79"/>
              <a:gd name="T78" fmla="*/ 2147483647 w 158"/>
              <a:gd name="T79" fmla="*/ 2147483647 h 79"/>
              <a:gd name="T80" fmla="*/ 2147483647 w 158"/>
              <a:gd name="T81" fmla="*/ 2147483647 h 79"/>
              <a:gd name="T82" fmla="*/ 2147483647 w 158"/>
              <a:gd name="T83" fmla="*/ 2147483647 h 79"/>
              <a:gd name="T84" fmla="*/ 2147483647 w 158"/>
              <a:gd name="T85" fmla="*/ 2147483647 h 79"/>
              <a:gd name="T86" fmla="*/ 2147483647 w 158"/>
              <a:gd name="T87" fmla="*/ 2147483647 h 79"/>
              <a:gd name="T88" fmla="*/ 2147483647 w 158"/>
              <a:gd name="T89" fmla="*/ 2147483647 h 79"/>
              <a:gd name="T90" fmla="*/ 2147483647 w 158"/>
              <a:gd name="T91" fmla="*/ 2147483647 h 79"/>
              <a:gd name="T92" fmla="*/ 2147483647 w 158"/>
              <a:gd name="T93" fmla="*/ 2147483647 h 79"/>
              <a:gd name="T94" fmla="*/ 2147483647 w 158"/>
              <a:gd name="T95" fmla="*/ 2147483647 h 79"/>
              <a:gd name="T96" fmla="*/ 2147483647 w 158"/>
              <a:gd name="T97" fmla="*/ 2147483647 h 79"/>
              <a:gd name="T98" fmla="*/ 2147483647 w 158"/>
              <a:gd name="T99" fmla="*/ 2147483647 h 79"/>
              <a:gd name="T100" fmla="*/ 2147483647 w 158"/>
              <a:gd name="T101" fmla="*/ 2147483647 h 79"/>
              <a:gd name="T102" fmla="*/ 2147483647 w 158"/>
              <a:gd name="T103" fmla="*/ 2147483647 h 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8"/>
              <a:gd name="T157" fmla="*/ 0 h 79"/>
              <a:gd name="T158" fmla="*/ 158 w 158"/>
              <a:gd name="T159" fmla="*/ 79 h 7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8" h="79">
                <a:moveTo>
                  <a:pt x="18" y="34"/>
                </a:moveTo>
                <a:lnTo>
                  <a:pt x="10" y="34"/>
                </a:lnTo>
                <a:lnTo>
                  <a:pt x="5" y="37"/>
                </a:lnTo>
                <a:lnTo>
                  <a:pt x="2" y="37"/>
                </a:lnTo>
                <a:lnTo>
                  <a:pt x="0" y="37"/>
                </a:lnTo>
                <a:lnTo>
                  <a:pt x="0" y="42"/>
                </a:lnTo>
                <a:lnTo>
                  <a:pt x="2" y="48"/>
                </a:lnTo>
                <a:lnTo>
                  <a:pt x="2" y="53"/>
                </a:lnTo>
                <a:lnTo>
                  <a:pt x="2" y="56"/>
                </a:lnTo>
                <a:lnTo>
                  <a:pt x="5" y="53"/>
                </a:lnTo>
                <a:lnTo>
                  <a:pt x="10" y="48"/>
                </a:lnTo>
                <a:lnTo>
                  <a:pt x="13" y="48"/>
                </a:lnTo>
                <a:lnTo>
                  <a:pt x="18" y="45"/>
                </a:lnTo>
                <a:lnTo>
                  <a:pt x="21" y="48"/>
                </a:lnTo>
                <a:lnTo>
                  <a:pt x="26" y="45"/>
                </a:lnTo>
                <a:lnTo>
                  <a:pt x="29" y="42"/>
                </a:lnTo>
                <a:lnTo>
                  <a:pt x="31" y="42"/>
                </a:lnTo>
                <a:lnTo>
                  <a:pt x="26" y="37"/>
                </a:lnTo>
                <a:lnTo>
                  <a:pt x="18" y="34"/>
                </a:lnTo>
                <a:close/>
                <a:moveTo>
                  <a:pt x="10" y="29"/>
                </a:moveTo>
                <a:lnTo>
                  <a:pt x="13" y="29"/>
                </a:lnTo>
                <a:lnTo>
                  <a:pt x="18" y="29"/>
                </a:lnTo>
                <a:lnTo>
                  <a:pt x="21" y="27"/>
                </a:lnTo>
                <a:lnTo>
                  <a:pt x="26" y="21"/>
                </a:lnTo>
                <a:lnTo>
                  <a:pt x="21" y="21"/>
                </a:lnTo>
                <a:lnTo>
                  <a:pt x="13" y="19"/>
                </a:lnTo>
                <a:lnTo>
                  <a:pt x="5" y="21"/>
                </a:lnTo>
                <a:lnTo>
                  <a:pt x="0" y="21"/>
                </a:lnTo>
                <a:lnTo>
                  <a:pt x="5" y="27"/>
                </a:lnTo>
                <a:lnTo>
                  <a:pt x="10" y="29"/>
                </a:lnTo>
                <a:close/>
                <a:moveTo>
                  <a:pt x="145" y="19"/>
                </a:moveTo>
                <a:lnTo>
                  <a:pt x="150" y="11"/>
                </a:lnTo>
                <a:lnTo>
                  <a:pt x="153" y="11"/>
                </a:lnTo>
                <a:lnTo>
                  <a:pt x="158" y="11"/>
                </a:lnTo>
                <a:lnTo>
                  <a:pt x="150" y="8"/>
                </a:lnTo>
                <a:lnTo>
                  <a:pt x="142" y="8"/>
                </a:lnTo>
                <a:lnTo>
                  <a:pt x="126" y="8"/>
                </a:lnTo>
                <a:lnTo>
                  <a:pt x="108" y="3"/>
                </a:lnTo>
                <a:lnTo>
                  <a:pt x="97" y="3"/>
                </a:lnTo>
                <a:lnTo>
                  <a:pt x="84" y="0"/>
                </a:lnTo>
                <a:lnTo>
                  <a:pt x="84" y="3"/>
                </a:lnTo>
                <a:lnTo>
                  <a:pt x="79" y="3"/>
                </a:lnTo>
                <a:lnTo>
                  <a:pt x="66" y="3"/>
                </a:lnTo>
                <a:lnTo>
                  <a:pt x="66" y="8"/>
                </a:lnTo>
                <a:lnTo>
                  <a:pt x="58" y="8"/>
                </a:lnTo>
                <a:lnTo>
                  <a:pt x="55" y="8"/>
                </a:lnTo>
                <a:lnTo>
                  <a:pt x="47" y="8"/>
                </a:lnTo>
                <a:lnTo>
                  <a:pt x="52" y="11"/>
                </a:lnTo>
                <a:lnTo>
                  <a:pt x="44" y="11"/>
                </a:lnTo>
                <a:lnTo>
                  <a:pt x="36" y="13"/>
                </a:lnTo>
                <a:lnTo>
                  <a:pt x="36" y="21"/>
                </a:lnTo>
                <a:lnTo>
                  <a:pt x="39" y="19"/>
                </a:lnTo>
                <a:lnTo>
                  <a:pt x="36" y="27"/>
                </a:lnTo>
                <a:lnTo>
                  <a:pt x="36" y="29"/>
                </a:lnTo>
                <a:lnTo>
                  <a:pt x="39" y="29"/>
                </a:lnTo>
                <a:lnTo>
                  <a:pt x="39" y="34"/>
                </a:lnTo>
                <a:lnTo>
                  <a:pt x="39" y="37"/>
                </a:lnTo>
                <a:lnTo>
                  <a:pt x="47" y="45"/>
                </a:lnTo>
                <a:lnTo>
                  <a:pt x="55" y="45"/>
                </a:lnTo>
                <a:lnTo>
                  <a:pt x="58" y="45"/>
                </a:lnTo>
                <a:lnTo>
                  <a:pt x="63" y="42"/>
                </a:lnTo>
                <a:lnTo>
                  <a:pt x="66" y="45"/>
                </a:lnTo>
                <a:lnTo>
                  <a:pt x="66" y="48"/>
                </a:lnTo>
                <a:lnTo>
                  <a:pt x="63" y="61"/>
                </a:lnTo>
                <a:lnTo>
                  <a:pt x="71" y="56"/>
                </a:lnTo>
                <a:lnTo>
                  <a:pt x="79" y="53"/>
                </a:lnTo>
                <a:lnTo>
                  <a:pt x="84" y="53"/>
                </a:lnTo>
                <a:lnTo>
                  <a:pt x="97" y="56"/>
                </a:lnTo>
                <a:lnTo>
                  <a:pt x="113" y="64"/>
                </a:lnTo>
                <a:lnTo>
                  <a:pt x="118" y="69"/>
                </a:lnTo>
                <a:lnTo>
                  <a:pt x="124" y="69"/>
                </a:lnTo>
                <a:lnTo>
                  <a:pt x="134" y="69"/>
                </a:lnTo>
                <a:lnTo>
                  <a:pt x="142" y="71"/>
                </a:lnTo>
                <a:lnTo>
                  <a:pt x="150" y="74"/>
                </a:lnTo>
                <a:lnTo>
                  <a:pt x="153" y="79"/>
                </a:lnTo>
                <a:lnTo>
                  <a:pt x="153" y="74"/>
                </a:lnTo>
                <a:lnTo>
                  <a:pt x="145" y="71"/>
                </a:lnTo>
                <a:lnTo>
                  <a:pt x="142" y="69"/>
                </a:lnTo>
                <a:lnTo>
                  <a:pt x="153" y="61"/>
                </a:lnTo>
                <a:lnTo>
                  <a:pt x="145" y="53"/>
                </a:lnTo>
                <a:lnTo>
                  <a:pt x="142" y="48"/>
                </a:lnTo>
                <a:lnTo>
                  <a:pt x="142" y="45"/>
                </a:lnTo>
                <a:lnTo>
                  <a:pt x="142" y="42"/>
                </a:lnTo>
                <a:lnTo>
                  <a:pt x="142" y="34"/>
                </a:lnTo>
                <a:lnTo>
                  <a:pt x="139" y="29"/>
                </a:lnTo>
                <a:lnTo>
                  <a:pt x="142" y="21"/>
                </a:lnTo>
                <a:lnTo>
                  <a:pt x="145" y="19"/>
                </a:lnTo>
                <a:close/>
              </a:path>
            </a:pathLst>
          </a:custGeom>
          <a:solidFill>
            <a:srgbClr val="0070C0"/>
          </a:solidFill>
          <a:ln w="3175">
            <a:solidFill>
              <a:schemeClr val="bg1"/>
            </a:solidFill>
            <a:round/>
            <a:headEnd/>
            <a:tailEnd/>
          </a:ln>
        </p:spPr>
        <p:txBody>
          <a:bodyPr/>
          <a:lstStyle/>
          <a:p>
            <a:endParaRPr lang="en-GB"/>
          </a:p>
        </p:txBody>
      </p:sp>
      <p:sp>
        <p:nvSpPr>
          <p:cNvPr id="21" name="Freeform 20"/>
          <p:cNvSpPr>
            <a:spLocks noChangeAspect="1" noEditPoints="1"/>
          </p:cNvSpPr>
          <p:nvPr/>
        </p:nvSpPr>
        <p:spPr bwMode="auto">
          <a:xfrm>
            <a:off x="2382936" y="3633143"/>
            <a:ext cx="349118" cy="298450"/>
          </a:xfrm>
          <a:custGeom>
            <a:avLst/>
            <a:gdLst>
              <a:gd name="T0" fmla="*/ 2147483647 w 121"/>
              <a:gd name="T1" fmla="*/ 2147483647 h 105"/>
              <a:gd name="T2" fmla="*/ 2147483647 w 121"/>
              <a:gd name="T3" fmla="*/ 2147483647 h 105"/>
              <a:gd name="T4" fmla="*/ 2147483647 w 121"/>
              <a:gd name="T5" fmla="*/ 2147483647 h 105"/>
              <a:gd name="T6" fmla="*/ 2147483647 w 121"/>
              <a:gd name="T7" fmla="*/ 2147483647 h 105"/>
              <a:gd name="T8" fmla="*/ 2147483647 w 121"/>
              <a:gd name="T9" fmla="*/ 2147483647 h 105"/>
              <a:gd name="T10" fmla="*/ 2147483647 w 121"/>
              <a:gd name="T11" fmla="*/ 2147483647 h 105"/>
              <a:gd name="T12" fmla="*/ 2147483647 w 121"/>
              <a:gd name="T13" fmla="*/ 2147483647 h 105"/>
              <a:gd name="T14" fmla="*/ 2147483647 w 121"/>
              <a:gd name="T15" fmla="*/ 2147483647 h 105"/>
              <a:gd name="T16" fmla="*/ 2147483647 w 121"/>
              <a:gd name="T17" fmla="*/ 2147483647 h 105"/>
              <a:gd name="T18" fmla="*/ 2147483647 w 121"/>
              <a:gd name="T19" fmla="*/ 2147483647 h 105"/>
              <a:gd name="T20" fmla="*/ 2147483647 w 121"/>
              <a:gd name="T21" fmla="*/ 2147483647 h 105"/>
              <a:gd name="T22" fmla="*/ 2147483647 w 121"/>
              <a:gd name="T23" fmla="*/ 2147483647 h 105"/>
              <a:gd name="T24" fmla="*/ 2147483647 w 121"/>
              <a:gd name="T25" fmla="*/ 2147483647 h 105"/>
              <a:gd name="T26" fmla="*/ 2147483647 w 121"/>
              <a:gd name="T27" fmla="*/ 2147483647 h 105"/>
              <a:gd name="T28" fmla="*/ 2147483647 w 121"/>
              <a:gd name="T29" fmla="*/ 2147483647 h 105"/>
              <a:gd name="T30" fmla="*/ 2147483647 w 121"/>
              <a:gd name="T31" fmla="*/ 2147483647 h 105"/>
              <a:gd name="T32" fmla="*/ 2147483647 w 121"/>
              <a:gd name="T33" fmla="*/ 2147483647 h 105"/>
              <a:gd name="T34" fmla="*/ 2147483647 w 121"/>
              <a:gd name="T35" fmla="*/ 2147483647 h 105"/>
              <a:gd name="T36" fmla="*/ 2147483647 w 121"/>
              <a:gd name="T37" fmla="*/ 2147483647 h 105"/>
              <a:gd name="T38" fmla="*/ 2147483647 w 121"/>
              <a:gd name="T39" fmla="*/ 2147483647 h 105"/>
              <a:gd name="T40" fmla="*/ 2147483647 w 121"/>
              <a:gd name="T41" fmla="*/ 2147483647 h 105"/>
              <a:gd name="T42" fmla="*/ 2147483647 w 121"/>
              <a:gd name="T43" fmla="*/ 2147483647 h 105"/>
              <a:gd name="T44" fmla="*/ 2147483647 w 121"/>
              <a:gd name="T45" fmla="*/ 2147483647 h 105"/>
              <a:gd name="T46" fmla="*/ 2147483647 w 121"/>
              <a:gd name="T47" fmla="*/ 2147483647 h 105"/>
              <a:gd name="T48" fmla="*/ 2147483647 w 121"/>
              <a:gd name="T49" fmla="*/ 2147483647 h 105"/>
              <a:gd name="T50" fmla="*/ 2147483647 w 121"/>
              <a:gd name="T51" fmla="*/ 2147483647 h 105"/>
              <a:gd name="T52" fmla="*/ 2147483647 w 121"/>
              <a:gd name="T53" fmla="*/ 2147483647 h 105"/>
              <a:gd name="T54" fmla="*/ 2147483647 w 121"/>
              <a:gd name="T55" fmla="*/ 2147483647 h 105"/>
              <a:gd name="T56" fmla="*/ 2147483647 w 121"/>
              <a:gd name="T57" fmla="*/ 2147483647 h 105"/>
              <a:gd name="T58" fmla="*/ 2147483647 w 121"/>
              <a:gd name="T59" fmla="*/ 2147483647 h 105"/>
              <a:gd name="T60" fmla="*/ 2147483647 w 121"/>
              <a:gd name="T61" fmla="*/ 2147483647 h 105"/>
              <a:gd name="T62" fmla="*/ 2147483647 w 121"/>
              <a:gd name="T63" fmla="*/ 2147483647 h 105"/>
              <a:gd name="T64" fmla="*/ 2147483647 w 121"/>
              <a:gd name="T65" fmla="*/ 2147483647 h 105"/>
              <a:gd name="T66" fmla="*/ 2147483647 w 121"/>
              <a:gd name="T67" fmla="*/ 2147483647 h 105"/>
              <a:gd name="T68" fmla="*/ 2147483647 w 121"/>
              <a:gd name="T69" fmla="*/ 2147483647 h 105"/>
              <a:gd name="T70" fmla="*/ 2147483647 w 121"/>
              <a:gd name="T71" fmla="*/ 2147483647 h 105"/>
              <a:gd name="T72" fmla="*/ 2147483647 w 121"/>
              <a:gd name="T73" fmla="*/ 2147483647 h 105"/>
              <a:gd name="T74" fmla="*/ 2147483647 w 121"/>
              <a:gd name="T75" fmla="*/ 2147483647 h 105"/>
              <a:gd name="T76" fmla="*/ 2147483647 w 121"/>
              <a:gd name="T77" fmla="*/ 2147483647 h 105"/>
              <a:gd name="T78" fmla="*/ 2147483647 w 121"/>
              <a:gd name="T79" fmla="*/ 2147483647 h 105"/>
              <a:gd name="T80" fmla="*/ 2147483647 w 121"/>
              <a:gd name="T81" fmla="*/ 2147483647 h 105"/>
              <a:gd name="T82" fmla="*/ 2147483647 w 121"/>
              <a:gd name="T83" fmla="*/ 2147483647 h 105"/>
              <a:gd name="T84" fmla="*/ 2147483647 w 121"/>
              <a:gd name="T85" fmla="*/ 2147483647 h 105"/>
              <a:gd name="T86" fmla="*/ 2147483647 w 121"/>
              <a:gd name="T87" fmla="*/ 2147483647 h 105"/>
              <a:gd name="T88" fmla="*/ 2147483647 w 121"/>
              <a:gd name="T89" fmla="*/ 2147483647 h 105"/>
              <a:gd name="T90" fmla="*/ 2147483647 w 121"/>
              <a:gd name="T91" fmla="*/ 2147483647 h 105"/>
              <a:gd name="T92" fmla="*/ 2147483647 w 121"/>
              <a:gd name="T93" fmla="*/ 2147483647 h 105"/>
              <a:gd name="T94" fmla="*/ 2147483647 w 121"/>
              <a:gd name="T95" fmla="*/ 2147483647 h 105"/>
              <a:gd name="T96" fmla="*/ 2147483647 w 121"/>
              <a:gd name="T97" fmla="*/ 2147483647 h 105"/>
              <a:gd name="T98" fmla="*/ 2147483647 w 121"/>
              <a:gd name="T99" fmla="*/ 2147483647 h 105"/>
              <a:gd name="T100" fmla="*/ 2147483647 w 121"/>
              <a:gd name="T101" fmla="*/ 2147483647 h 105"/>
              <a:gd name="T102" fmla="*/ 2147483647 w 121"/>
              <a:gd name="T103" fmla="*/ 2147483647 h 105"/>
              <a:gd name="T104" fmla="*/ 2147483647 w 121"/>
              <a:gd name="T105" fmla="*/ 2147483647 h 105"/>
              <a:gd name="T106" fmla="*/ 2147483647 w 121"/>
              <a:gd name="T107" fmla="*/ 2147483647 h 105"/>
              <a:gd name="T108" fmla="*/ 2147483647 w 121"/>
              <a:gd name="T109" fmla="*/ 2147483647 h 105"/>
              <a:gd name="T110" fmla="*/ 2147483647 w 121"/>
              <a:gd name="T111" fmla="*/ 2147483647 h 105"/>
              <a:gd name="T112" fmla="*/ 2147483647 w 121"/>
              <a:gd name="T113" fmla="*/ 2147483647 h 105"/>
              <a:gd name="T114" fmla="*/ 2147483647 w 121"/>
              <a:gd name="T115" fmla="*/ 2147483647 h 105"/>
              <a:gd name="T116" fmla="*/ 2147483647 w 121"/>
              <a:gd name="T117" fmla="*/ 2147483647 h 105"/>
              <a:gd name="T118" fmla="*/ 2147483647 w 121"/>
              <a:gd name="T119" fmla="*/ 2147483647 h 105"/>
              <a:gd name="T120" fmla="*/ 2147483647 w 121"/>
              <a:gd name="T121" fmla="*/ 2147483647 h 105"/>
              <a:gd name="T122" fmla="*/ 2147483647 w 121"/>
              <a:gd name="T123" fmla="*/ 2147483647 h 1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1"/>
              <a:gd name="T187" fmla="*/ 0 h 105"/>
              <a:gd name="T188" fmla="*/ 121 w 121"/>
              <a:gd name="T189" fmla="*/ 105 h 1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1" h="105">
                <a:moveTo>
                  <a:pt x="76" y="42"/>
                </a:moveTo>
                <a:lnTo>
                  <a:pt x="66" y="37"/>
                </a:lnTo>
                <a:lnTo>
                  <a:pt x="60" y="37"/>
                </a:lnTo>
                <a:lnTo>
                  <a:pt x="58" y="42"/>
                </a:lnTo>
                <a:lnTo>
                  <a:pt x="58" y="37"/>
                </a:lnTo>
                <a:lnTo>
                  <a:pt x="60" y="34"/>
                </a:lnTo>
                <a:lnTo>
                  <a:pt x="58" y="26"/>
                </a:lnTo>
                <a:lnTo>
                  <a:pt x="58" y="23"/>
                </a:lnTo>
                <a:lnTo>
                  <a:pt x="66" y="15"/>
                </a:lnTo>
                <a:lnTo>
                  <a:pt x="66" y="10"/>
                </a:lnTo>
                <a:lnTo>
                  <a:pt x="66" y="7"/>
                </a:lnTo>
                <a:lnTo>
                  <a:pt x="66" y="5"/>
                </a:lnTo>
                <a:lnTo>
                  <a:pt x="68" y="0"/>
                </a:lnTo>
                <a:lnTo>
                  <a:pt x="58" y="5"/>
                </a:lnTo>
                <a:lnTo>
                  <a:pt x="47" y="7"/>
                </a:lnTo>
                <a:lnTo>
                  <a:pt x="42" y="15"/>
                </a:lnTo>
                <a:lnTo>
                  <a:pt x="34" y="18"/>
                </a:lnTo>
                <a:lnTo>
                  <a:pt x="24" y="18"/>
                </a:lnTo>
                <a:lnTo>
                  <a:pt x="13" y="23"/>
                </a:lnTo>
                <a:lnTo>
                  <a:pt x="8" y="26"/>
                </a:lnTo>
                <a:lnTo>
                  <a:pt x="8" y="31"/>
                </a:lnTo>
                <a:lnTo>
                  <a:pt x="13" y="34"/>
                </a:lnTo>
                <a:lnTo>
                  <a:pt x="16" y="31"/>
                </a:lnTo>
                <a:lnTo>
                  <a:pt x="16" y="26"/>
                </a:lnTo>
                <a:lnTo>
                  <a:pt x="24" y="23"/>
                </a:lnTo>
                <a:lnTo>
                  <a:pt x="26" y="23"/>
                </a:lnTo>
                <a:lnTo>
                  <a:pt x="39" y="23"/>
                </a:lnTo>
                <a:lnTo>
                  <a:pt x="31" y="26"/>
                </a:lnTo>
                <a:lnTo>
                  <a:pt x="31" y="31"/>
                </a:lnTo>
                <a:lnTo>
                  <a:pt x="31" y="34"/>
                </a:lnTo>
                <a:lnTo>
                  <a:pt x="34" y="37"/>
                </a:lnTo>
                <a:lnTo>
                  <a:pt x="34" y="42"/>
                </a:lnTo>
                <a:lnTo>
                  <a:pt x="31" y="37"/>
                </a:lnTo>
                <a:lnTo>
                  <a:pt x="26" y="37"/>
                </a:lnTo>
                <a:lnTo>
                  <a:pt x="31" y="34"/>
                </a:lnTo>
                <a:lnTo>
                  <a:pt x="26" y="34"/>
                </a:lnTo>
                <a:lnTo>
                  <a:pt x="24" y="34"/>
                </a:lnTo>
                <a:lnTo>
                  <a:pt x="21" y="37"/>
                </a:lnTo>
                <a:lnTo>
                  <a:pt x="16" y="42"/>
                </a:lnTo>
                <a:lnTo>
                  <a:pt x="16" y="37"/>
                </a:lnTo>
                <a:lnTo>
                  <a:pt x="8" y="37"/>
                </a:lnTo>
                <a:lnTo>
                  <a:pt x="5" y="34"/>
                </a:lnTo>
                <a:lnTo>
                  <a:pt x="5" y="37"/>
                </a:lnTo>
                <a:lnTo>
                  <a:pt x="0" y="50"/>
                </a:lnTo>
                <a:lnTo>
                  <a:pt x="5" y="58"/>
                </a:lnTo>
                <a:lnTo>
                  <a:pt x="8" y="60"/>
                </a:lnTo>
                <a:lnTo>
                  <a:pt x="8" y="66"/>
                </a:lnTo>
                <a:lnTo>
                  <a:pt x="5" y="66"/>
                </a:lnTo>
                <a:lnTo>
                  <a:pt x="5" y="68"/>
                </a:lnTo>
                <a:lnTo>
                  <a:pt x="5" y="76"/>
                </a:lnTo>
                <a:lnTo>
                  <a:pt x="8" y="76"/>
                </a:lnTo>
                <a:lnTo>
                  <a:pt x="8" y="71"/>
                </a:lnTo>
                <a:lnTo>
                  <a:pt x="16" y="79"/>
                </a:lnTo>
                <a:lnTo>
                  <a:pt x="16" y="84"/>
                </a:lnTo>
                <a:lnTo>
                  <a:pt x="13" y="87"/>
                </a:lnTo>
                <a:lnTo>
                  <a:pt x="16" y="87"/>
                </a:lnTo>
                <a:lnTo>
                  <a:pt x="16" y="95"/>
                </a:lnTo>
                <a:lnTo>
                  <a:pt x="21" y="95"/>
                </a:lnTo>
                <a:lnTo>
                  <a:pt x="31" y="97"/>
                </a:lnTo>
                <a:lnTo>
                  <a:pt x="34" y="97"/>
                </a:lnTo>
                <a:lnTo>
                  <a:pt x="39" y="95"/>
                </a:lnTo>
                <a:lnTo>
                  <a:pt x="42" y="95"/>
                </a:lnTo>
                <a:lnTo>
                  <a:pt x="47" y="97"/>
                </a:lnTo>
                <a:lnTo>
                  <a:pt x="42" y="92"/>
                </a:lnTo>
                <a:lnTo>
                  <a:pt x="39" y="92"/>
                </a:lnTo>
                <a:lnTo>
                  <a:pt x="39" y="87"/>
                </a:lnTo>
                <a:lnTo>
                  <a:pt x="42" y="87"/>
                </a:lnTo>
                <a:lnTo>
                  <a:pt x="42" y="84"/>
                </a:lnTo>
                <a:lnTo>
                  <a:pt x="42" y="79"/>
                </a:lnTo>
                <a:lnTo>
                  <a:pt x="42" y="76"/>
                </a:lnTo>
                <a:lnTo>
                  <a:pt x="47" y="71"/>
                </a:lnTo>
                <a:lnTo>
                  <a:pt x="42" y="68"/>
                </a:lnTo>
                <a:lnTo>
                  <a:pt x="47" y="68"/>
                </a:lnTo>
                <a:lnTo>
                  <a:pt x="53" y="68"/>
                </a:lnTo>
                <a:lnTo>
                  <a:pt x="53" y="66"/>
                </a:lnTo>
                <a:lnTo>
                  <a:pt x="50" y="66"/>
                </a:lnTo>
                <a:lnTo>
                  <a:pt x="58" y="60"/>
                </a:lnTo>
                <a:lnTo>
                  <a:pt x="58" y="58"/>
                </a:lnTo>
                <a:lnTo>
                  <a:pt x="60" y="50"/>
                </a:lnTo>
                <a:lnTo>
                  <a:pt x="66" y="50"/>
                </a:lnTo>
                <a:lnTo>
                  <a:pt x="66" y="52"/>
                </a:lnTo>
                <a:lnTo>
                  <a:pt x="68" y="52"/>
                </a:lnTo>
                <a:lnTo>
                  <a:pt x="74" y="52"/>
                </a:lnTo>
                <a:lnTo>
                  <a:pt x="76" y="50"/>
                </a:lnTo>
                <a:lnTo>
                  <a:pt x="76" y="42"/>
                </a:lnTo>
                <a:close/>
                <a:moveTo>
                  <a:pt x="68" y="71"/>
                </a:moveTo>
                <a:lnTo>
                  <a:pt x="66" y="76"/>
                </a:lnTo>
                <a:lnTo>
                  <a:pt x="60" y="76"/>
                </a:lnTo>
                <a:lnTo>
                  <a:pt x="60" y="71"/>
                </a:lnTo>
                <a:lnTo>
                  <a:pt x="58" y="71"/>
                </a:lnTo>
                <a:lnTo>
                  <a:pt x="47" y="76"/>
                </a:lnTo>
                <a:lnTo>
                  <a:pt x="50" y="79"/>
                </a:lnTo>
                <a:lnTo>
                  <a:pt x="53" y="87"/>
                </a:lnTo>
                <a:lnTo>
                  <a:pt x="58" y="87"/>
                </a:lnTo>
                <a:lnTo>
                  <a:pt x="60" y="92"/>
                </a:lnTo>
                <a:lnTo>
                  <a:pt x="68" y="92"/>
                </a:lnTo>
                <a:lnTo>
                  <a:pt x="74" y="87"/>
                </a:lnTo>
                <a:lnTo>
                  <a:pt x="74" y="84"/>
                </a:lnTo>
                <a:lnTo>
                  <a:pt x="74" y="79"/>
                </a:lnTo>
                <a:lnTo>
                  <a:pt x="68" y="76"/>
                </a:lnTo>
                <a:lnTo>
                  <a:pt x="74" y="76"/>
                </a:lnTo>
                <a:lnTo>
                  <a:pt x="68" y="71"/>
                </a:lnTo>
                <a:close/>
                <a:moveTo>
                  <a:pt x="119" y="60"/>
                </a:moveTo>
                <a:lnTo>
                  <a:pt x="121" y="58"/>
                </a:lnTo>
                <a:lnTo>
                  <a:pt x="119" y="52"/>
                </a:lnTo>
                <a:lnTo>
                  <a:pt x="111" y="52"/>
                </a:lnTo>
                <a:lnTo>
                  <a:pt x="103" y="58"/>
                </a:lnTo>
                <a:lnTo>
                  <a:pt x="105" y="66"/>
                </a:lnTo>
                <a:lnTo>
                  <a:pt x="105" y="68"/>
                </a:lnTo>
                <a:lnTo>
                  <a:pt x="103" y="68"/>
                </a:lnTo>
                <a:lnTo>
                  <a:pt x="105" y="66"/>
                </a:lnTo>
                <a:lnTo>
                  <a:pt x="103" y="60"/>
                </a:lnTo>
                <a:lnTo>
                  <a:pt x="103" y="66"/>
                </a:lnTo>
                <a:lnTo>
                  <a:pt x="100" y="68"/>
                </a:lnTo>
                <a:lnTo>
                  <a:pt x="95" y="66"/>
                </a:lnTo>
                <a:lnTo>
                  <a:pt x="100" y="60"/>
                </a:lnTo>
                <a:lnTo>
                  <a:pt x="95" y="60"/>
                </a:lnTo>
                <a:lnTo>
                  <a:pt x="92" y="60"/>
                </a:lnTo>
                <a:lnTo>
                  <a:pt x="87" y="66"/>
                </a:lnTo>
                <a:lnTo>
                  <a:pt x="84" y="66"/>
                </a:lnTo>
                <a:lnTo>
                  <a:pt x="76" y="68"/>
                </a:lnTo>
                <a:lnTo>
                  <a:pt x="84" y="76"/>
                </a:lnTo>
                <a:lnTo>
                  <a:pt x="84" y="79"/>
                </a:lnTo>
                <a:lnTo>
                  <a:pt x="79" y="79"/>
                </a:lnTo>
                <a:lnTo>
                  <a:pt x="87" y="84"/>
                </a:lnTo>
                <a:lnTo>
                  <a:pt x="95" y="84"/>
                </a:lnTo>
                <a:lnTo>
                  <a:pt x="95" y="87"/>
                </a:lnTo>
                <a:lnTo>
                  <a:pt x="100" y="87"/>
                </a:lnTo>
                <a:lnTo>
                  <a:pt x="100" y="92"/>
                </a:lnTo>
                <a:lnTo>
                  <a:pt x="103" y="92"/>
                </a:lnTo>
                <a:lnTo>
                  <a:pt x="111" y="92"/>
                </a:lnTo>
                <a:lnTo>
                  <a:pt x="105" y="87"/>
                </a:lnTo>
                <a:lnTo>
                  <a:pt x="111" y="87"/>
                </a:lnTo>
                <a:lnTo>
                  <a:pt x="113" y="84"/>
                </a:lnTo>
                <a:lnTo>
                  <a:pt x="119" y="84"/>
                </a:lnTo>
                <a:lnTo>
                  <a:pt x="113" y="79"/>
                </a:lnTo>
                <a:lnTo>
                  <a:pt x="111" y="76"/>
                </a:lnTo>
                <a:lnTo>
                  <a:pt x="113" y="71"/>
                </a:lnTo>
                <a:lnTo>
                  <a:pt x="119" y="68"/>
                </a:lnTo>
                <a:lnTo>
                  <a:pt x="121" y="68"/>
                </a:lnTo>
                <a:lnTo>
                  <a:pt x="119" y="66"/>
                </a:lnTo>
                <a:lnTo>
                  <a:pt x="119" y="60"/>
                </a:lnTo>
                <a:close/>
                <a:moveTo>
                  <a:pt x="100" y="97"/>
                </a:moveTo>
                <a:lnTo>
                  <a:pt x="100" y="97"/>
                </a:lnTo>
                <a:lnTo>
                  <a:pt x="95" y="97"/>
                </a:lnTo>
                <a:lnTo>
                  <a:pt x="87" y="95"/>
                </a:lnTo>
                <a:lnTo>
                  <a:pt x="84" y="95"/>
                </a:lnTo>
                <a:lnTo>
                  <a:pt x="79" y="95"/>
                </a:lnTo>
                <a:lnTo>
                  <a:pt x="79" y="97"/>
                </a:lnTo>
                <a:lnTo>
                  <a:pt x="87" y="103"/>
                </a:lnTo>
                <a:lnTo>
                  <a:pt x="95" y="105"/>
                </a:lnTo>
                <a:lnTo>
                  <a:pt x="100" y="103"/>
                </a:lnTo>
                <a:lnTo>
                  <a:pt x="100" y="100"/>
                </a:lnTo>
                <a:lnTo>
                  <a:pt x="103" y="105"/>
                </a:lnTo>
                <a:lnTo>
                  <a:pt x="105" y="97"/>
                </a:lnTo>
                <a:lnTo>
                  <a:pt x="105" y="95"/>
                </a:lnTo>
                <a:lnTo>
                  <a:pt x="103" y="92"/>
                </a:lnTo>
                <a:lnTo>
                  <a:pt x="100" y="95"/>
                </a:lnTo>
                <a:lnTo>
                  <a:pt x="100" y="97"/>
                </a:lnTo>
                <a:close/>
                <a:moveTo>
                  <a:pt x="8" y="97"/>
                </a:moveTo>
                <a:lnTo>
                  <a:pt x="13" y="95"/>
                </a:lnTo>
                <a:lnTo>
                  <a:pt x="8" y="95"/>
                </a:lnTo>
                <a:lnTo>
                  <a:pt x="8" y="97"/>
                </a:lnTo>
                <a:close/>
              </a:path>
            </a:pathLst>
          </a:custGeom>
          <a:solidFill>
            <a:srgbClr val="002060"/>
          </a:solidFill>
          <a:ln w="3175">
            <a:solidFill>
              <a:schemeClr val="bg1"/>
            </a:solidFill>
            <a:round/>
            <a:headEnd/>
            <a:tailEnd/>
          </a:ln>
        </p:spPr>
        <p:txBody>
          <a:bodyPr/>
          <a:lstStyle/>
          <a:p>
            <a:endParaRPr lang="en-GB"/>
          </a:p>
        </p:txBody>
      </p:sp>
      <p:sp>
        <p:nvSpPr>
          <p:cNvPr id="22" name="Freeform 21"/>
          <p:cNvSpPr>
            <a:spLocks noChangeAspect="1"/>
          </p:cNvSpPr>
          <p:nvPr/>
        </p:nvSpPr>
        <p:spPr bwMode="auto">
          <a:xfrm>
            <a:off x="3258311" y="4761856"/>
            <a:ext cx="361156" cy="436563"/>
          </a:xfrm>
          <a:custGeom>
            <a:avLst/>
            <a:gdLst>
              <a:gd name="T0" fmla="*/ 2147483647 w 47"/>
              <a:gd name="T1" fmla="*/ 2147483647 h 58"/>
              <a:gd name="T2" fmla="*/ 2147483647 w 47"/>
              <a:gd name="T3" fmla="*/ 2147483647 h 58"/>
              <a:gd name="T4" fmla="*/ 2147483647 w 47"/>
              <a:gd name="T5" fmla="*/ 2147483647 h 58"/>
              <a:gd name="T6" fmla="*/ 2147483647 w 47"/>
              <a:gd name="T7" fmla="*/ 2147483647 h 58"/>
              <a:gd name="T8" fmla="*/ 2147483647 w 47"/>
              <a:gd name="T9" fmla="*/ 2147483647 h 58"/>
              <a:gd name="T10" fmla="*/ 2147483647 w 47"/>
              <a:gd name="T11" fmla="*/ 2147483647 h 58"/>
              <a:gd name="T12" fmla="*/ 2147483647 w 47"/>
              <a:gd name="T13" fmla="*/ 2147483647 h 58"/>
              <a:gd name="T14" fmla="*/ 2147483647 w 47"/>
              <a:gd name="T15" fmla="*/ 2147483647 h 58"/>
              <a:gd name="T16" fmla="*/ 2147483647 w 47"/>
              <a:gd name="T17" fmla="*/ 2147483647 h 58"/>
              <a:gd name="T18" fmla="*/ 2147483647 w 47"/>
              <a:gd name="T19" fmla="*/ 2147483647 h 58"/>
              <a:gd name="T20" fmla="*/ 2147483647 w 47"/>
              <a:gd name="T21" fmla="*/ 2147483647 h 58"/>
              <a:gd name="T22" fmla="*/ 2147483647 w 47"/>
              <a:gd name="T23" fmla="*/ 2147483647 h 58"/>
              <a:gd name="T24" fmla="*/ 2147483647 w 47"/>
              <a:gd name="T25" fmla="*/ 2147483647 h 58"/>
              <a:gd name="T26" fmla="*/ 2147483647 w 47"/>
              <a:gd name="T27" fmla="*/ 2147483647 h 58"/>
              <a:gd name="T28" fmla="*/ 2147483647 w 47"/>
              <a:gd name="T29" fmla="*/ 2147483647 h 58"/>
              <a:gd name="T30" fmla="*/ 2147483647 w 47"/>
              <a:gd name="T31" fmla="*/ 2147483647 h 58"/>
              <a:gd name="T32" fmla="*/ 2147483647 w 47"/>
              <a:gd name="T33" fmla="*/ 2147483647 h 58"/>
              <a:gd name="T34" fmla="*/ 0 w 47"/>
              <a:gd name="T35" fmla="*/ 2147483647 h 58"/>
              <a:gd name="T36" fmla="*/ 2147483647 w 47"/>
              <a:gd name="T37" fmla="*/ 2147483647 h 58"/>
              <a:gd name="T38" fmla="*/ 2147483647 w 47"/>
              <a:gd name="T39" fmla="*/ 2147483647 h 58"/>
              <a:gd name="T40" fmla="*/ 2147483647 w 47"/>
              <a:gd name="T41" fmla="*/ 2147483647 h 58"/>
              <a:gd name="T42" fmla="*/ 2147483647 w 47"/>
              <a:gd name="T43" fmla="*/ 2147483647 h 58"/>
              <a:gd name="T44" fmla="*/ 2147483647 w 47"/>
              <a:gd name="T45" fmla="*/ 2147483647 h 58"/>
              <a:gd name="T46" fmla="*/ 2147483647 w 47"/>
              <a:gd name="T47" fmla="*/ 2147483647 h 58"/>
              <a:gd name="T48" fmla="*/ 2147483647 w 47"/>
              <a:gd name="T49" fmla="*/ 2147483647 h 58"/>
              <a:gd name="T50" fmla="*/ 2147483647 w 47"/>
              <a:gd name="T51" fmla="*/ 2147483647 h 58"/>
              <a:gd name="T52" fmla="*/ 2147483647 w 47"/>
              <a:gd name="T53" fmla="*/ 2147483647 h 58"/>
              <a:gd name="T54" fmla="*/ 2147483647 w 47"/>
              <a:gd name="T55" fmla="*/ 2147483647 h 58"/>
              <a:gd name="T56" fmla="*/ 2147483647 w 47"/>
              <a:gd name="T57" fmla="*/ 2147483647 h 58"/>
              <a:gd name="T58" fmla="*/ 2147483647 w 47"/>
              <a:gd name="T59" fmla="*/ 2147483647 h 58"/>
              <a:gd name="T60" fmla="*/ 2147483647 w 47"/>
              <a:gd name="T61" fmla="*/ 2147483647 h 58"/>
              <a:gd name="T62" fmla="*/ 2147483647 w 47"/>
              <a:gd name="T63" fmla="*/ 2147483647 h 58"/>
              <a:gd name="T64" fmla="*/ 2147483647 w 47"/>
              <a:gd name="T65" fmla="*/ 2147483647 h 58"/>
              <a:gd name="T66" fmla="*/ 2147483647 w 47"/>
              <a:gd name="T67" fmla="*/ 2147483647 h 58"/>
              <a:gd name="T68" fmla="*/ 2147483647 w 47"/>
              <a:gd name="T69" fmla="*/ 2147483647 h 58"/>
              <a:gd name="T70" fmla="*/ 2147483647 w 47"/>
              <a:gd name="T71" fmla="*/ 2147483647 h 58"/>
              <a:gd name="T72" fmla="*/ 2147483647 w 47"/>
              <a:gd name="T73" fmla="*/ 2147483647 h 58"/>
              <a:gd name="T74" fmla="*/ 2147483647 w 47"/>
              <a:gd name="T75" fmla="*/ 2147483647 h 58"/>
              <a:gd name="T76" fmla="*/ 2147483647 w 47"/>
              <a:gd name="T77" fmla="*/ 2147483647 h 58"/>
              <a:gd name="T78" fmla="*/ 2147483647 w 47"/>
              <a:gd name="T79" fmla="*/ 2147483647 h 58"/>
              <a:gd name="T80" fmla="*/ 2147483647 w 47"/>
              <a:gd name="T81" fmla="*/ 2147483647 h 58"/>
              <a:gd name="T82" fmla="*/ 2147483647 w 47"/>
              <a:gd name="T83" fmla="*/ 2147483647 h 58"/>
              <a:gd name="T84" fmla="*/ 2147483647 w 47"/>
              <a:gd name="T85" fmla="*/ 2147483647 h 58"/>
              <a:gd name="T86" fmla="*/ 2147483647 w 47"/>
              <a:gd name="T87" fmla="*/ 2147483647 h 58"/>
              <a:gd name="T88" fmla="*/ 2147483647 w 47"/>
              <a:gd name="T89" fmla="*/ 2147483647 h 58"/>
              <a:gd name="T90" fmla="*/ 2147483647 w 47"/>
              <a:gd name="T91" fmla="*/ 2147483647 h 58"/>
              <a:gd name="T92" fmla="*/ 2147483647 w 47"/>
              <a:gd name="T93" fmla="*/ 2147483647 h 58"/>
              <a:gd name="T94" fmla="*/ 2147483647 w 47"/>
              <a:gd name="T95" fmla="*/ 2147483647 h 58"/>
              <a:gd name="T96" fmla="*/ 2147483647 w 47"/>
              <a:gd name="T97" fmla="*/ 2147483647 h 58"/>
              <a:gd name="T98" fmla="*/ 2147483647 w 47"/>
              <a:gd name="T99" fmla="*/ 2147483647 h 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
              <a:gd name="T151" fmla="*/ 0 h 58"/>
              <a:gd name="T152" fmla="*/ 47 w 47"/>
              <a:gd name="T153" fmla="*/ 58 h 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solidFill>
            <a:srgbClr val="0070C0"/>
          </a:solidFill>
          <a:ln w="3175">
            <a:solidFill>
              <a:schemeClr val="bg1"/>
            </a:solidFill>
            <a:round/>
            <a:headEnd/>
            <a:tailEnd/>
          </a:ln>
        </p:spPr>
        <p:txBody>
          <a:bodyPr/>
          <a:lstStyle/>
          <a:p>
            <a:endParaRPr lang="en-GB"/>
          </a:p>
        </p:txBody>
      </p:sp>
      <p:sp>
        <p:nvSpPr>
          <p:cNvPr id="23" name="Freeform 22"/>
          <p:cNvSpPr>
            <a:spLocks noChangeAspect="1"/>
          </p:cNvSpPr>
          <p:nvPr/>
        </p:nvSpPr>
        <p:spPr bwMode="auto">
          <a:xfrm>
            <a:off x="3007221" y="4860280"/>
            <a:ext cx="374915" cy="342900"/>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2147483647 h 46"/>
              <a:gd name="T12" fmla="*/ 2147483647 w 49"/>
              <a:gd name="T13" fmla="*/ 2147483647 h 46"/>
              <a:gd name="T14" fmla="*/ 2147483647 w 49"/>
              <a:gd name="T15" fmla="*/ 2147483647 h 46"/>
              <a:gd name="T16" fmla="*/ 2147483647 w 49"/>
              <a:gd name="T17" fmla="*/ 2147483647 h 46"/>
              <a:gd name="T18" fmla="*/ 2147483647 w 49"/>
              <a:gd name="T19" fmla="*/ 2147483647 h 46"/>
              <a:gd name="T20" fmla="*/ 2147483647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2147483647 w 49"/>
              <a:gd name="T35" fmla="*/ 2147483647 h 46"/>
              <a:gd name="T36" fmla="*/ 2147483647 w 49"/>
              <a:gd name="T37" fmla="*/ 2147483647 h 46"/>
              <a:gd name="T38" fmla="*/ 2147483647 w 49"/>
              <a:gd name="T39" fmla="*/ 2147483647 h 46"/>
              <a:gd name="T40" fmla="*/ 2147483647 w 49"/>
              <a:gd name="T41" fmla="*/ 2147483647 h 46"/>
              <a:gd name="T42" fmla="*/ 2147483647 w 49"/>
              <a:gd name="T43" fmla="*/ 2147483647 h 46"/>
              <a:gd name="T44" fmla="*/ 2147483647 w 49"/>
              <a:gd name="T45" fmla="*/ 0 h 46"/>
              <a:gd name="T46" fmla="*/ 2147483647 w 49"/>
              <a:gd name="T47" fmla="*/ 2147483647 h 46"/>
              <a:gd name="T48" fmla="*/ 2147483647 w 49"/>
              <a:gd name="T49" fmla="*/ 0 h 46"/>
              <a:gd name="T50" fmla="*/ 0 w 49"/>
              <a:gd name="T51" fmla="*/ 2147483647 h 46"/>
              <a:gd name="T52" fmla="*/ 0 w 49"/>
              <a:gd name="T53" fmla="*/ 2147483647 h 46"/>
              <a:gd name="T54" fmla="*/ 2147483647 w 49"/>
              <a:gd name="T55" fmla="*/ 2147483647 h 46"/>
              <a:gd name="T56" fmla="*/ 2147483647 w 49"/>
              <a:gd name="T57" fmla="*/ 2147483647 h 46"/>
              <a:gd name="T58" fmla="*/ 2147483647 w 49"/>
              <a:gd name="T59" fmla="*/ 2147483647 h 46"/>
              <a:gd name="T60" fmla="*/ 2147483647 w 49"/>
              <a:gd name="T61" fmla="*/ 2147483647 h 46"/>
              <a:gd name="T62" fmla="*/ 2147483647 w 49"/>
              <a:gd name="T63" fmla="*/ 2147483647 h 46"/>
              <a:gd name="T64" fmla="*/ 2147483647 w 49"/>
              <a:gd name="T65" fmla="*/ 2147483647 h 46"/>
              <a:gd name="T66" fmla="*/ 2147483647 w 49"/>
              <a:gd name="T67" fmla="*/ 2147483647 h 46"/>
              <a:gd name="T68" fmla="*/ 2147483647 w 49"/>
              <a:gd name="T69" fmla="*/ 2147483647 h 46"/>
              <a:gd name="T70" fmla="*/ 2147483647 w 49"/>
              <a:gd name="T71" fmla="*/ 2147483647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
              <a:gd name="T109" fmla="*/ 0 h 46"/>
              <a:gd name="T110" fmla="*/ 49 w 49"/>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solidFill>
            <a:schemeClr val="tx1"/>
          </a:solidFill>
          <a:ln w="3175">
            <a:solidFill>
              <a:schemeClr val="bg1"/>
            </a:solidFill>
            <a:round/>
            <a:headEnd/>
            <a:tailEnd/>
          </a:ln>
        </p:spPr>
        <p:txBody>
          <a:bodyPr/>
          <a:lstStyle/>
          <a:p>
            <a:endParaRPr lang="en-GB"/>
          </a:p>
        </p:txBody>
      </p:sp>
      <p:sp>
        <p:nvSpPr>
          <p:cNvPr id="24" name="Freeform 23"/>
          <p:cNvSpPr>
            <a:spLocks noChangeAspect="1"/>
          </p:cNvSpPr>
          <p:nvPr/>
        </p:nvSpPr>
        <p:spPr bwMode="auto">
          <a:xfrm>
            <a:off x="2824923" y="4725343"/>
            <a:ext cx="479821" cy="368300"/>
          </a:xfrm>
          <a:custGeom>
            <a:avLst/>
            <a:gdLst>
              <a:gd name="T0" fmla="*/ 2147483647 w 63"/>
              <a:gd name="T1" fmla="*/ 2147483647 h 49"/>
              <a:gd name="T2" fmla="*/ 2147483647 w 63"/>
              <a:gd name="T3" fmla="*/ 2147483647 h 49"/>
              <a:gd name="T4" fmla="*/ 2147483647 w 63"/>
              <a:gd name="T5" fmla="*/ 2147483647 h 49"/>
              <a:gd name="T6" fmla="*/ 2147483647 w 63"/>
              <a:gd name="T7" fmla="*/ 2147483647 h 49"/>
              <a:gd name="T8" fmla="*/ 2147483647 w 63"/>
              <a:gd name="T9" fmla="*/ 2147483647 h 49"/>
              <a:gd name="T10" fmla="*/ 2147483647 w 63"/>
              <a:gd name="T11" fmla="*/ 2147483647 h 49"/>
              <a:gd name="T12" fmla="*/ 2147483647 w 63"/>
              <a:gd name="T13" fmla="*/ 2147483647 h 49"/>
              <a:gd name="T14" fmla="*/ 2147483647 w 63"/>
              <a:gd name="T15" fmla="*/ 2147483647 h 49"/>
              <a:gd name="T16" fmla="*/ 2147483647 w 63"/>
              <a:gd name="T17" fmla="*/ 2147483647 h 49"/>
              <a:gd name="T18" fmla="*/ 2147483647 w 63"/>
              <a:gd name="T19" fmla="*/ 2147483647 h 49"/>
              <a:gd name="T20" fmla="*/ 2147483647 w 63"/>
              <a:gd name="T21" fmla="*/ 2147483647 h 49"/>
              <a:gd name="T22" fmla="*/ 2147483647 w 63"/>
              <a:gd name="T23" fmla="*/ 2147483647 h 49"/>
              <a:gd name="T24" fmla="*/ 2147483647 w 63"/>
              <a:gd name="T25" fmla="*/ 2147483647 h 49"/>
              <a:gd name="T26" fmla="*/ 2147483647 w 63"/>
              <a:gd name="T27" fmla="*/ 2147483647 h 49"/>
              <a:gd name="T28" fmla="*/ 2147483647 w 63"/>
              <a:gd name="T29" fmla="*/ 2147483647 h 49"/>
              <a:gd name="T30" fmla="*/ 2147483647 w 63"/>
              <a:gd name="T31" fmla="*/ 2147483647 h 49"/>
              <a:gd name="T32" fmla="*/ 2147483647 w 63"/>
              <a:gd name="T33" fmla="*/ 2147483647 h 49"/>
              <a:gd name="T34" fmla="*/ 2147483647 w 63"/>
              <a:gd name="T35" fmla="*/ 2147483647 h 49"/>
              <a:gd name="T36" fmla="*/ 2147483647 w 63"/>
              <a:gd name="T37" fmla="*/ 2147483647 h 49"/>
              <a:gd name="T38" fmla="*/ 2147483647 w 63"/>
              <a:gd name="T39" fmla="*/ 2147483647 h 49"/>
              <a:gd name="T40" fmla="*/ 2147483647 w 63"/>
              <a:gd name="T41" fmla="*/ 2147483647 h 49"/>
              <a:gd name="T42" fmla="*/ 2147483647 w 63"/>
              <a:gd name="T43" fmla="*/ 2147483647 h 49"/>
              <a:gd name="T44" fmla="*/ 2147483647 w 63"/>
              <a:gd name="T45" fmla="*/ 2147483647 h 49"/>
              <a:gd name="T46" fmla="*/ 2147483647 w 63"/>
              <a:gd name="T47" fmla="*/ 2147483647 h 49"/>
              <a:gd name="T48" fmla="*/ 2147483647 w 63"/>
              <a:gd name="T49" fmla="*/ 2147483647 h 49"/>
              <a:gd name="T50" fmla="*/ 2147483647 w 63"/>
              <a:gd name="T51" fmla="*/ 2147483647 h 49"/>
              <a:gd name="T52" fmla="*/ 2147483647 w 63"/>
              <a:gd name="T53" fmla="*/ 2147483647 h 49"/>
              <a:gd name="T54" fmla="*/ 2147483647 w 63"/>
              <a:gd name="T55" fmla="*/ 2147483647 h 49"/>
              <a:gd name="T56" fmla="*/ 2147483647 w 63"/>
              <a:gd name="T57" fmla="*/ 2147483647 h 49"/>
              <a:gd name="T58" fmla="*/ 2147483647 w 63"/>
              <a:gd name="T59" fmla="*/ 2147483647 h 49"/>
              <a:gd name="T60" fmla="*/ 2147483647 w 63"/>
              <a:gd name="T61" fmla="*/ 2147483647 h 49"/>
              <a:gd name="T62" fmla="*/ 2147483647 w 63"/>
              <a:gd name="T63" fmla="*/ 2147483647 h 49"/>
              <a:gd name="T64" fmla="*/ 2147483647 w 63"/>
              <a:gd name="T65" fmla="*/ 2147483647 h 49"/>
              <a:gd name="T66" fmla="*/ 2147483647 w 63"/>
              <a:gd name="T67" fmla="*/ 2147483647 h 49"/>
              <a:gd name="T68" fmla="*/ 2147483647 w 63"/>
              <a:gd name="T69" fmla="*/ 2147483647 h 49"/>
              <a:gd name="T70" fmla="*/ 2147483647 w 63"/>
              <a:gd name="T71" fmla="*/ 2147483647 h 49"/>
              <a:gd name="T72" fmla="*/ 2147483647 w 63"/>
              <a:gd name="T73" fmla="*/ 2147483647 h 49"/>
              <a:gd name="T74" fmla="*/ 2147483647 w 63"/>
              <a:gd name="T75" fmla="*/ 2147483647 h 49"/>
              <a:gd name="T76" fmla="*/ 2147483647 w 63"/>
              <a:gd name="T77" fmla="*/ 2147483647 h 49"/>
              <a:gd name="T78" fmla="*/ 0 w 63"/>
              <a:gd name="T79" fmla="*/ 2147483647 h 49"/>
              <a:gd name="T80" fmla="*/ 2147483647 w 63"/>
              <a:gd name="T81" fmla="*/ 2147483647 h 49"/>
              <a:gd name="T82" fmla="*/ 2147483647 w 63"/>
              <a:gd name="T83" fmla="*/ 2147483647 h 49"/>
              <a:gd name="T84" fmla="*/ 2147483647 w 63"/>
              <a:gd name="T85" fmla="*/ 2147483647 h 49"/>
              <a:gd name="T86" fmla="*/ 2147483647 w 63"/>
              <a:gd name="T87" fmla="*/ 2147483647 h 49"/>
              <a:gd name="T88" fmla="*/ 2147483647 w 63"/>
              <a:gd name="T89" fmla="*/ 2147483647 h 49"/>
              <a:gd name="T90" fmla="*/ 2147483647 w 63"/>
              <a:gd name="T91" fmla="*/ 2147483647 h 49"/>
              <a:gd name="T92" fmla="*/ 2147483647 w 63"/>
              <a:gd name="T93" fmla="*/ 2147483647 h 49"/>
              <a:gd name="T94" fmla="*/ 2147483647 w 63"/>
              <a:gd name="T95" fmla="*/ 2147483647 h 49"/>
              <a:gd name="T96" fmla="*/ 2147483647 w 63"/>
              <a:gd name="T97" fmla="*/ 2147483647 h 49"/>
              <a:gd name="T98" fmla="*/ 2147483647 w 63"/>
              <a:gd name="T99" fmla="*/ 2147483647 h 49"/>
              <a:gd name="T100" fmla="*/ 2147483647 w 63"/>
              <a:gd name="T101" fmla="*/ 2147483647 h 49"/>
              <a:gd name="T102" fmla="*/ 2147483647 w 63"/>
              <a:gd name="T103" fmla="*/ 2147483647 h 49"/>
              <a:gd name="T104" fmla="*/ 2147483647 w 63"/>
              <a:gd name="T105" fmla="*/ 2147483647 h 49"/>
              <a:gd name="T106" fmla="*/ 2147483647 w 63"/>
              <a:gd name="T107" fmla="*/ 2147483647 h 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49"/>
              <a:gd name="T164" fmla="*/ 63 w 63"/>
              <a:gd name="T165" fmla="*/ 49 h 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solidFill>
            <a:srgbClr val="0070C0"/>
          </a:solidFill>
          <a:ln w="3175">
            <a:solidFill>
              <a:schemeClr val="bg1"/>
            </a:solidFill>
            <a:round/>
            <a:headEnd/>
            <a:tailEnd/>
          </a:ln>
        </p:spPr>
        <p:txBody>
          <a:bodyPr/>
          <a:lstStyle/>
          <a:p>
            <a:endParaRPr lang="en-GB"/>
          </a:p>
        </p:txBody>
      </p:sp>
      <p:sp>
        <p:nvSpPr>
          <p:cNvPr id="25" name="Freeform 24"/>
          <p:cNvSpPr>
            <a:spLocks noChangeAspect="1"/>
          </p:cNvSpPr>
          <p:nvPr/>
        </p:nvSpPr>
        <p:spPr bwMode="auto">
          <a:xfrm>
            <a:off x="3382135" y="3758555"/>
            <a:ext cx="433388" cy="241300"/>
          </a:xfrm>
          <a:custGeom>
            <a:avLst/>
            <a:gdLst>
              <a:gd name="T0" fmla="*/ 2147483647 w 150"/>
              <a:gd name="T1" fmla="*/ 2147483647 h 85"/>
              <a:gd name="T2" fmla="*/ 2147483647 w 150"/>
              <a:gd name="T3" fmla="*/ 2147483647 h 85"/>
              <a:gd name="T4" fmla="*/ 2147483647 w 150"/>
              <a:gd name="T5" fmla="*/ 2147483647 h 85"/>
              <a:gd name="T6" fmla="*/ 2147483647 w 150"/>
              <a:gd name="T7" fmla="*/ 2147483647 h 85"/>
              <a:gd name="T8" fmla="*/ 2147483647 w 150"/>
              <a:gd name="T9" fmla="*/ 0 h 85"/>
              <a:gd name="T10" fmla="*/ 2147483647 w 150"/>
              <a:gd name="T11" fmla="*/ 0 h 85"/>
              <a:gd name="T12" fmla="*/ 2147483647 w 150"/>
              <a:gd name="T13" fmla="*/ 0 h 85"/>
              <a:gd name="T14" fmla="*/ 2147483647 w 150"/>
              <a:gd name="T15" fmla="*/ 0 h 85"/>
              <a:gd name="T16" fmla="*/ 2147483647 w 150"/>
              <a:gd name="T17" fmla="*/ 0 h 85"/>
              <a:gd name="T18" fmla="*/ 2147483647 w 150"/>
              <a:gd name="T19" fmla="*/ 2147483647 h 85"/>
              <a:gd name="T20" fmla="*/ 0 w 150"/>
              <a:gd name="T21" fmla="*/ 2147483647 h 85"/>
              <a:gd name="T22" fmla="*/ 2147483647 w 150"/>
              <a:gd name="T23" fmla="*/ 2147483647 h 85"/>
              <a:gd name="T24" fmla="*/ 2147483647 w 150"/>
              <a:gd name="T25" fmla="*/ 2147483647 h 85"/>
              <a:gd name="T26" fmla="*/ 2147483647 w 150"/>
              <a:gd name="T27" fmla="*/ 2147483647 h 85"/>
              <a:gd name="T28" fmla="*/ 2147483647 w 150"/>
              <a:gd name="T29" fmla="*/ 2147483647 h 85"/>
              <a:gd name="T30" fmla="*/ 2147483647 w 150"/>
              <a:gd name="T31" fmla="*/ 2147483647 h 85"/>
              <a:gd name="T32" fmla="*/ 2147483647 w 150"/>
              <a:gd name="T33" fmla="*/ 2147483647 h 85"/>
              <a:gd name="T34" fmla="*/ 2147483647 w 150"/>
              <a:gd name="T35" fmla="*/ 2147483647 h 85"/>
              <a:gd name="T36" fmla="*/ 2147483647 w 150"/>
              <a:gd name="T37" fmla="*/ 2147483647 h 85"/>
              <a:gd name="T38" fmla="*/ 2147483647 w 150"/>
              <a:gd name="T39" fmla="*/ 2147483647 h 85"/>
              <a:gd name="T40" fmla="*/ 2147483647 w 150"/>
              <a:gd name="T41" fmla="*/ 2147483647 h 85"/>
              <a:gd name="T42" fmla="*/ 2147483647 w 150"/>
              <a:gd name="T43" fmla="*/ 2147483647 h 85"/>
              <a:gd name="T44" fmla="*/ 2147483647 w 150"/>
              <a:gd name="T45" fmla="*/ 2147483647 h 85"/>
              <a:gd name="T46" fmla="*/ 2147483647 w 150"/>
              <a:gd name="T47" fmla="*/ 2147483647 h 85"/>
              <a:gd name="T48" fmla="*/ 2147483647 w 150"/>
              <a:gd name="T49" fmla="*/ 2147483647 h 85"/>
              <a:gd name="T50" fmla="*/ 2147483647 w 150"/>
              <a:gd name="T51" fmla="*/ 2147483647 h 85"/>
              <a:gd name="T52" fmla="*/ 2147483647 w 150"/>
              <a:gd name="T53" fmla="*/ 2147483647 h 85"/>
              <a:gd name="T54" fmla="*/ 2147483647 w 150"/>
              <a:gd name="T55" fmla="*/ 2147483647 h 85"/>
              <a:gd name="T56" fmla="*/ 2147483647 w 150"/>
              <a:gd name="T57" fmla="*/ 2147483647 h 85"/>
              <a:gd name="T58" fmla="*/ 2147483647 w 150"/>
              <a:gd name="T59" fmla="*/ 2147483647 h 85"/>
              <a:gd name="T60" fmla="*/ 2147483647 w 150"/>
              <a:gd name="T61" fmla="*/ 2147483647 h 85"/>
              <a:gd name="T62" fmla="*/ 2147483647 w 150"/>
              <a:gd name="T63" fmla="*/ 2147483647 h 85"/>
              <a:gd name="T64" fmla="*/ 2147483647 w 150"/>
              <a:gd name="T65" fmla="*/ 2147483647 h 85"/>
              <a:gd name="T66" fmla="*/ 2147483647 w 150"/>
              <a:gd name="T67" fmla="*/ 2147483647 h 85"/>
              <a:gd name="T68" fmla="*/ 2147483647 w 150"/>
              <a:gd name="T69" fmla="*/ 2147483647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
              <a:gd name="T106" fmla="*/ 0 h 85"/>
              <a:gd name="T107" fmla="*/ 150 w 150"/>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 h="85">
                <a:moveTo>
                  <a:pt x="142" y="35"/>
                </a:moveTo>
                <a:lnTo>
                  <a:pt x="145" y="32"/>
                </a:lnTo>
                <a:lnTo>
                  <a:pt x="148" y="24"/>
                </a:lnTo>
                <a:lnTo>
                  <a:pt x="134" y="22"/>
                </a:lnTo>
                <a:lnTo>
                  <a:pt x="129" y="16"/>
                </a:lnTo>
                <a:lnTo>
                  <a:pt x="121" y="14"/>
                </a:lnTo>
                <a:lnTo>
                  <a:pt x="116" y="8"/>
                </a:lnTo>
                <a:lnTo>
                  <a:pt x="108" y="8"/>
                </a:lnTo>
                <a:lnTo>
                  <a:pt x="105" y="6"/>
                </a:lnTo>
                <a:lnTo>
                  <a:pt x="97" y="0"/>
                </a:lnTo>
                <a:lnTo>
                  <a:pt x="95" y="0"/>
                </a:lnTo>
                <a:lnTo>
                  <a:pt x="89" y="0"/>
                </a:lnTo>
                <a:lnTo>
                  <a:pt x="79" y="6"/>
                </a:lnTo>
                <a:lnTo>
                  <a:pt x="63" y="0"/>
                </a:lnTo>
                <a:lnTo>
                  <a:pt x="55" y="0"/>
                </a:lnTo>
                <a:lnTo>
                  <a:pt x="47" y="0"/>
                </a:lnTo>
                <a:lnTo>
                  <a:pt x="34" y="0"/>
                </a:lnTo>
                <a:lnTo>
                  <a:pt x="18" y="0"/>
                </a:lnTo>
                <a:lnTo>
                  <a:pt x="8" y="6"/>
                </a:lnTo>
                <a:lnTo>
                  <a:pt x="2" y="8"/>
                </a:lnTo>
                <a:lnTo>
                  <a:pt x="0" y="11"/>
                </a:lnTo>
                <a:lnTo>
                  <a:pt x="0" y="14"/>
                </a:lnTo>
                <a:lnTo>
                  <a:pt x="2" y="27"/>
                </a:lnTo>
                <a:lnTo>
                  <a:pt x="8" y="32"/>
                </a:lnTo>
                <a:lnTo>
                  <a:pt x="10" y="40"/>
                </a:lnTo>
                <a:lnTo>
                  <a:pt x="16" y="40"/>
                </a:lnTo>
                <a:lnTo>
                  <a:pt x="18" y="40"/>
                </a:lnTo>
                <a:lnTo>
                  <a:pt x="26" y="43"/>
                </a:lnTo>
                <a:lnTo>
                  <a:pt x="42" y="48"/>
                </a:lnTo>
                <a:lnTo>
                  <a:pt x="52" y="48"/>
                </a:lnTo>
                <a:lnTo>
                  <a:pt x="60" y="53"/>
                </a:lnTo>
                <a:lnTo>
                  <a:pt x="55" y="59"/>
                </a:lnTo>
                <a:lnTo>
                  <a:pt x="60" y="74"/>
                </a:lnTo>
                <a:lnTo>
                  <a:pt x="63" y="77"/>
                </a:lnTo>
                <a:lnTo>
                  <a:pt x="68" y="85"/>
                </a:lnTo>
                <a:lnTo>
                  <a:pt x="71" y="85"/>
                </a:lnTo>
                <a:lnTo>
                  <a:pt x="74" y="85"/>
                </a:lnTo>
                <a:lnTo>
                  <a:pt x="76" y="85"/>
                </a:lnTo>
                <a:lnTo>
                  <a:pt x="79" y="85"/>
                </a:lnTo>
                <a:lnTo>
                  <a:pt x="87" y="85"/>
                </a:lnTo>
                <a:lnTo>
                  <a:pt x="89" y="85"/>
                </a:lnTo>
                <a:lnTo>
                  <a:pt x="95" y="85"/>
                </a:lnTo>
                <a:lnTo>
                  <a:pt x="97" y="85"/>
                </a:lnTo>
                <a:lnTo>
                  <a:pt x="100" y="80"/>
                </a:lnTo>
                <a:lnTo>
                  <a:pt x="105" y="77"/>
                </a:lnTo>
                <a:lnTo>
                  <a:pt x="108" y="77"/>
                </a:lnTo>
                <a:lnTo>
                  <a:pt x="113" y="77"/>
                </a:lnTo>
                <a:lnTo>
                  <a:pt x="116" y="74"/>
                </a:lnTo>
                <a:lnTo>
                  <a:pt x="121" y="74"/>
                </a:lnTo>
                <a:lnTo>
                  <a:pt x="124" y="74"/>
                </a:lnTo>
                <a:lnTo>
                  <a:pt x="124" y="77"/>
                </a:lnTo>
                <a:lnTo>
                  <a:pt x="129" y="77"/>
                </a:lnTo>
                <a:lnTo>
                  <a:pt x="129" y="74"/>
                </a:lnTo>
                <a:lnTo>
                  <a:pt x="124" y="69"/>
                </a:lnTo>
                <a:lnTo>
                  <a:pt x="121" y="69"/>
                </a:lnTo>
                <a:lnTo>
                  <a:pt x="124" y="66"/>
                </a:lnTo>
                <a:lnTo>
                  <a:pt x="129" y="59"/>
                </a:lnTo>
                <a:lnTo>
                  <a:pt x="129" y="56"/>
                </a:lnTo>
                <a:lnTo>
                  <a:pt x="129" y="53"/>
                </a:lnTo>
                <a:lnTo>
                  <a:pt x="134" y="51"/>
                </a:lnTo>
                <a:lnTo>
                  <a:pt x="140" y="48"/>
                </a:lnTo>
                <a:lnTo>
                  <a:pt x="142" y="43"/>
                </a:lnTo>
                <a:lnTo>
                  <a:pt x="148" y="43"/>
                </a:lnTo>
                <a:lnTo>
                  <a:pt x="150" y="40"/>
                </a:lnTo>
                <a:lnTo>
                  <a:pt x="142" y="35"/>
                </a:lnTo>
                <a:close/>
              </a:path>
            </a:pathLst>
          </a:custGeom>
          <a:solidFill>
            <a:srgbClr val="0070C0"/>
          </a:solidFill>
          <a:ln w="3175">
            <a:solidFill>
              <a:schemeClr val="bg1"/>
            </a:solidFill>
            <a:round/>
            <a:headEnd/>
            <a:tailEnd/>
          </a:ln>
        </p:spPr>
        <p:txBody>
          <a:bodyPr/>
          <a:lstStyle/>
          <a:p>
            <a:endParaRPr lang="en-GB"/>
          </a:p>
        </p:txBody>
      </p:sp>
      <p:sp>
        <p:nvSpPr>
          <p:cNvPr id="26" name="Freeform 25"/>
          <p:cNvSpPr>
            <a:spLocks noChangeAspect="1"/>
          </p:cNvSpPr>
          <p:nvPr/>
        </p:nvSpPr>
        <p:spPr bwMode="auto">
          <a:xfrm>
            <a:off x="3364937" y="3602980"/>
            <a:ext cx="557213" cy="223838"/>
          </a:xfrm>
          <a:custGeom>
            <a:avLst/>
            <a:gdLst>
              <a:gd name="T0" fmla="*/ 2147483647 w 193"/>
              <a:gd name="T1" fmla="*/ 2147483647 h 79"/>
              <a:gd name="T2" fmla="*/ 2147483647 w 193"/>
              <a:gd name="T3" fmla="*/ 2147483647 h 79"/>
              <a:gd name="T4" fmla="*/ 2147483647 w 193"/>
              <a:gd name="T5" fmla="*/ 2147483647 h 79"/>
              <a:gd name="T6" fmla="*/ 2147483647 w 193"/>
              <a:gd name="T7" fmla="*/ 2147483647 h 79"/>
              <a:gd name="T8" fmla="*/ 2147483647 w 193"/>
              <a:gd name="T9" fmla="*/ 2147483647 h 79"/>
              <a:gd name="T10" fmla="*/ 2147483647 w 193"/>
              <a:gd name="T11" fmla="*/ 2147483647 h 79"/>
              <a:gd name="T12" fmla="*/ 2147483647 w 193"/>
              <a:gd name="T13" fmla="*/ 2147483647 h 79"/>
              <a:gd name="T14" fmla="*/ 2147483647 w 193"/>
              <a:gd name="T15" fmla="*/ 2147483647 h 79"/>
              <a:gd name="T16" fmla="*/ 2147483647 w 193"/>
              <a:gd name="T17" fmla="*/ 2147483647 h 79"/>
              <a:gd name="T18" fmla="*/ 2147483647 w 193"/>
              <a:gd name="T19" fmla="*/ 2147483647 h 79"/>
              <a:gd name="T20" fmla="*/ 2147483647 w 193"/>
              <a:gd name="T21" fmla="*/ 2147483647 h 79"/>
              <a:gd name="T22" fmla="*/ 2147483647 w 193"/>
              <a:gd name="T23" fmla="*/ 2147483647 h 79"/>
              <a:gd name="T24" fmla="*/ 2147483647 w 193"/>
              <a:gd name="T25" fmla="*/ 2147483647 h 79"/>
              <a:gd name="T26" fmla="*/ 2147483647 w 193"/>
              <a:gd name="T27" fmla="*/ 2147483647 h 79"/>
              <a:gd name="T28" fmla="*/ 2147483647 w 193"/>
              <a:gd name="T29" fmla="*/ 2147483647 h 79"/>
              <a:gd name="T30" fmla="*/ 2147483647 w 193"/>
              <a:gd name="T31" fmla="*/ 2147483647 h 79"/>
              <a:gd name="T32" fmla="*/ 2147483647 w 193"/>
              <a:gd name="T33" fmla="*/ 2147483647 h 79"/>
              <a:gd name="T34" fmla="*/ 2147483647 w 193"/>
              <a:gd name="T35" fmla="*/ 2147483647 h 79"/>
              <a:gd name="T36" fmla="*/ 2147483647 w 193"/>
              <a:gd name="T37" fmla="*/ 2147483647 h 79"/>
              <a:gd name="T38" fmla="*/ 2147483647 w 193"/>
              <a:gd name="T39" fmla="*/ 2147483647 h 79"/>
              <a:gd name="T40" fmla="*/ 2147483647 w 193"/>
              <a:gd name="T41" fmla="*/ 0 h 79"/>
              <a:gd name="T42" fmla="*/ 2147483647 w 193"/>
              <a:gd name="T43" fmla="*/ 2147483647 h 79"/>
              <a:gd name="T44" fmla="*/ 2147483647 w 193"/>
              <a:gd name="T45" fmla="*/ 2147483647 h 79"/>
              <a:gd name="T46" fmla="*/ 2147483647 w 193"/>
              <a:gd name="T47" fmla="*/ 2147483647 h 79"/>
              <a:gd name="T48" fmla="*/ 2147483647 w 193"/>
              <a:gd name="T49" fmla="*/ 2147483647 h 79"/>
              <a:gd name="T50" fmla="*/ 2147483647 w 193"/>
              <a:gd name="T51" fmla="*/ 2147483647 h 79"/>
              <a:gd name="T52" fmla="*/ 2147483647 w 193"/>
              <a:gd name="T53" fmla="*/ 2147483647 h 79"/>
              <a:gd name="T54" fmla="*/ 2147483647 w 193"/>
              <a:gd name="T55" fmla="*/ 2147483647 h 79"/>
              <a:gd name="T56" fmla="*/ 2147483647 w 193"/>
              <a:gd name="T57" fmla="*/ 2147483647 h 79"/>
              <a:gd name="T58" fmla="*/ 2147483647 w 193"/>
              <a:gd name="T59" fmla="*/ 2147483647 h 79"/>
              <a:gd name="T60" fmla="*/ 0 w 193"/>
              <a:gd name="T61" fmla="*/ 2147483647 h 79"/>
              <a:gd name="T62" fmla="*/ 0 w 193"/>
              <a:gd name="T63" fmla="*/ 2147483647 h 79"/>
              <a:gd name="T64" fmla="*/ 0 w 193"/>
              <a:gd name="T65" fmla="*/ 2147483647 h 79"/>
              <a:gd name="T66" fmla="*/ 2147483647 w 193"/>
              <a:gd name="T67" fmla="*/ 2147483647 h 79"/>
              <a:gd name="T68" fmla="*/ 2147483647 w 193"/>
              <a:gd name="T69" fmla="*/ 2147483647 h 79"/>
              <a:gd name="T70" fmla="*/ 2147483647 w 193"/>
              <a:gd name="T71" fmla="*/ 2147483647 h 79"/>
              <a:gd name="T72" fmla="*/ 2147483647 w 193"/>
              <a:gd name="T73" fmla="*/ 2147483647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3"/>
              <a:gd name="T112" fmla="*/ 0 h 79"/>
              <a:gd name="T113" fmla="*/ 193 w 193"/>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3" h="79">
                <a:moveTo>
                  <a:pt x="8" y="63"/>
                </a:moveTo>
                <a:lnTo>
                  <a:pt x="14" y="61"/>
                </a:lnTo>
                <a:lnTo>
                  <a:pt x="24" y="55"/>
                </a:lnTo>
                <a:lnTo>
                  <a:pt x="40" y="55"/>
                </a:lnTo>
                <a:lnTo>
                  <a:pt x="53" y="55"/>
                </a:lnTo>
                <a:lnTo>
                  <a:pt x="61" y="55"/>
                </a:lnTo>
                <a:lnTo>
                  <a:pt x="69" y="55"/>
                </a:lnTo>
                <a:lnTo>
                  <a:pt x="85" y="61"/>
                </a:lnTo>
                <a:lnTo>
                  <a:pt x="95" y="55"/>
                </a:lnTo>
                <a:lnTo>
                  <a:pt x="101" y="55"/>
                </a:lnTo>
                <a:lnTo>
                  <a:pt x="103" y="55"/>
                </a:lnTo>
                <a:lnTo>
                  <a:pt x="111" y="61"/>
                </a:lnTo>
                <a:lnTo>
                  <a:pt x="114" y="63"/>
                </a:lnTo>
                <a:lnTo>
                  <a:pt x="122" y="63"/>
                </a:lnTo>
                <a:lnTo>
                  <a:pt x="127" y="69"/>
                </a:lnTo>
                <a:lnTo>
                  <a:pt x="135" y="71"/>
                </a:lnTo>
                <a:lnTo>
                  <a:pt x="140" y="77"/>
                </a:lnTo>
                <a:lnTo>
                  <a:pt x="154" y="79"/>
                </a:lnTo>
                <a:lnTo>
                  <a:pt x="161" y="77"/>
                </a:lnTo>
                <a:lnTo>
                  <a:pt x="172" y="77"/>
                </a:lnTo>
                <a:lnTo>
                  <a:pt x="175" y="77"/>
                </a:lnTo>
                <a:lnTo>
                  <a:pt x="180" y="71"/>
                </a:lnTo>
                <a:lnTo>
                  <a:pt x="188" y="63"/>
                </a:lnTo>
                <a:lnTo>
                  <a:pt x="191" y="63"/>
                </a:lnTo>
                <a:lnTo>
                  <a:pt x="193" y="66"/>
                </a:lnTo>
                <a:lnTo>
                  <a:pt x="193" y="63"/>
                </a:lnTo>
                <a:lnTo>
                  <a:pt x="191" y="61"/>
                </a:lnTo>
                <a:lnTo>
                  <a:pt x="191" y="53"/>
                </a:lnTo>
                <a:lnTo>
                  <a:pt x="183" y="45"/>
                </a:lnTo>
                <a:lnTo>
                  <a:pt x="180" y="42"/>
                </a:lnTo>
                <a:lnTo>
                  <a:pt x="175" y="42"/>
                </a:lnTo>
                <a:lnTo>
                  <a:pt x="175" y="37"/>
                </a:lnTo>
                <a:lnTo>
                  <a:pt x="175" y="29"/>
                </a:lnTo>
                <a:lnTo>
                  <a:pt x="175" y="26"/>
                </a:lnTo>
                <a:lnTo>
                  <a:pt x="172" y="21"/>
                </a:lnTo>
                <a:lnTo>
                  <a:pt x="164" y="18"/>
                </a:lnTo>
                <a:lnTo>
                  <a:pt x="156" y="16"/>
                </a:lnTo>
                <a:lnTo>
                  <a:pt x="146" y="16"/>
                </a:lnTo>
                <a:lnTo>
                  <a:pt x="140" y="16"/>
                </a:lnTo>
                <a:lnTo>
                  <a:pt x="135" y="11"/>
                </a:lnTo>
                <a:lnTo>
                  <a:pt x="119" y="3"/>
                </a:lnTo>
                <a:lnTo>
                  <a:pt x="106" y="0"/>
                </a:lnTo>
                <a:lnTo>
                  <a:pt x="101" y="0"/>
                </a:lnTo>
                <a:lnTo>
                  <a:pt x="93" y="3"/>
                </a:lnTo>
                <a:lnTo>
                  <a:pt x="85" y="8"/>
                </a:lnTo>
                <a:lnTo>
                  <a:pt x="85" y="16"/>
                </a:lnTo>
                <a:lnTo>
                  <a:pt x="88" y="21"/>
                </a:lnTo>
                <a:lnTo>
                  <a:pt x="85" y="26"/>
                </a:lnTo>
                <a:lnTo>
                  <a:pt x="80" y="29"/>
                </a:lnTo>
                <a:lnTo>
                  <a:pt x="74" y="34"/>
                </a:lnTo>
                <a:lnTo>
                  <a:pt x="66" y="34"/>
                </a:lnTo>
                <a:lnTo>
                  <a:pt x="58" y="29"/>
                </a:lnTo>
                <a:lnTo>
                  <a:pt x="51" y="21"/>
                </a:lnTo>
                <a:lnTo>
                  <a:pt x="40" y="11"/>
                </a:lnTo>
                <a:lnTo>
                  <a:pt x="35" y="11"/>
                </a:lnTo>
                <a:lnTo>
                  <a:pt x="32" y="11"/>
                </a:lnTo>
                <a:lnTo>
                  <a:pt x="24" y="16"/>
                </a:lnTo>
                <a:lnTo>
                  <a:pt x="16" y="18"/>
                </a:lnTo>
                <a:lnTo>
                  <a:pt x="14" y="26"/>
                </a:lnTo>
                <a:lnTo>
                  <a:pt x="8" y="34"/>
                </a:lnTo>
                <a:lnTo>
                  <a:pt x="6" y="42"/>
                </a:lnTo>
                <a:lnTo>
                  <a:pt x="0" y="45"/>
                </a:lnTo>
                <a:lnTo>
                  <a:pt x="0" y="53"/>
                </a:lnTo>
                <a:lnTo>
                  <a:pt x="0" y="55"/>
                </a:lnTo>
                <a:lnTo>
                  <a:pt x="0" y="61"/>
                </a:lnTo>
                <a:lnTo>
                  <a:pt x="0" y="63"/>
                </a:lnTo>
                <a:lnTo>
                  <a:pt x="6" y="69"/>
                </a:lnTo>
                <a:lnTo>
                  <a:pt x="6" y="66"/>
                </a:lnTo>
                <a:lnTo>
                  <a:pt x="8" y="63"/>
                </a:lnTo>
                <a:close/>
              </a:path>
            </a:pathLst>
          </a:custGeom>
          <a:solidFill>
            <a:schemeClr val="tx1">
              <a:lumMod val="95000"/>
              <a:lumOff val="5000"/>
            </a:schemeClr>
          </a:solidFill>
          <a:ln w="3175">
            <a:solidFill>
              <a:schemeClr val="bg1"/>
            </a:solidFill>
            <a:round/>
            <a:headEnd/>
            <a:tailEnd/>
          </a:ln>
        </p:spPr>
        <p:txBody>
          <a:bodyPr/>
          <a:lstStyle/>
          <a:p>
            <a:endParaRPr lang="en-GB"/>
          </a:p>
        </p:txBody>
      </p:sp>
      <p:sp>
        <p:nvSpPr>
          <p:cNvPr id="27" name="Freeform 26"/>
          <p:cNvSpPr>
            <a:spLocks noChangeAspect="1" noEditPoints="1"/>
          </p:cNvSpPr>
          <p:nvPr/>
        </p:nvSpPr>
        <p:spPr bwMode="auto">
          <a:xfrm>
            <a:off x="3304744" y="3856980"/>
            <a:ext cx="251090" cy="111125"/>
          </a:xfrm>
          <a:custGeom>
            <a:avLst/>
            <a:gdLst>
              <a:gd name="T0" fmla="*/ 2147483647 w 87"/>
              <a:gd name="T1" fmla="*/ 2147483647 h 39"/>
              <a:gd name="T2" fmla="*/ 2147483647 w 87"/>
              <a:gd name="T3" fmla="*/ 2147483647 h 39"/>
              <a:gd name="T4" fmla="*/ 2147483647 w 87"/>
              <a:gd name="T5" fmla="*/ 0 h 39"/>
              <a:gd name="T6" fmla="*/ 2147483647 w 87"/>
              <a:gd name="T7" fmla="*/ 2147483647 h 39"/>
              <a:gd name="T8" fmla="*/ 2147483647 w 87"/>
              <a:gd name="T9" fmla="*/ 2147483647 h 39"/>
              <a:gd name="T10" fmla="*/ 2147483647 w 87"/>
              <a:gd name="T11" fmla="*/ 2147483647 h 39"/>
              <a:gd name="T12" fmla="*/ 2147483647 w 87"/>
              <a:gd name="T13" fmla="*/ 2147483647 h 39"/>
              <a:gd name="T14" fmla="*/ 2147483647 w 87"/>
              <a:gd name="T15" fmla="*/ 2147483647 h 39"/>
              <a:gd name="T16" fmla="*/ 2147483647 w 87"/>
              <a:gd name="T17" fmla="*/ 2147483647 h 39"/>
              <a:gd name="T18" fmla="*/ 2147483647 w 87"/>
              <a:gd name="T19" fmla="*/ 2147483647 h 39"/>
              <a:gd name="T20" fmla="*/ 2147483647 w 87"/>
              <a:gd name="T21" fmla="*/ 2147483647 h 39"/>
              <a:gd name="T22" fmla="*/ 2147483647 w 87"/>
              <a:gd name="T23" fmla="*/ 2147483647 h 39"/>
              <a:gd name="T24" fmla="*/ 2147483647 w 87"/>
              <a:gd name="T25" fmla="*/ 2147483647 h 39"/>
              <a:gd name="T26" fmla="*/ 2147483647 w 87"/>
              <a:gd name="T27" fmla="*/ 2147483647 h 39"/>
              <a:gd name="T28" fmla="*/ 2147483647 w 87"/>
              <a:gd name="T29" fmla="*/ 2147483647 h 39"/>
              <a:gd name="T30" fmla="*/ 2147483647 w 87"/>
              <a:gd name="T31" fmla="*/ 2147483647 h 39"/>
              <a:gd name="T32" fmla="*/ 2147483647 w 87"/>
              <a:gd name="T33" fmla="*/ 2147483647 h 39"/>
              <a:gd name="T34" fmla="*/ 2147483647 w 87"/>
              <a:gd name="T35" fmla="*/ 2147483647 h 39"/>
              <a:gd name="T36" fmla="*/ 2147483647 w 87"/>
              <a:gd name="T37" fmla="*/ 2147483647 h 39"/>
              <a:gd name="T38" fmla="*/ 2147483647 w 87"/>
              <a:gd name="T39" fmla="*/ 2147483647 h 39"/>
              <a:gd name="T40" fmla="*/ 2147483647 w 87"/>
              <a:gd name="T41" fmla="*/ 2147483647 h 39"/>
              <a:gd name="T42" fmla="*/ 2147483647 w 87"/>
              <a:gd name="T43" fmla="*/ 2147483647 h 39"/>
              <a:gd name="T44" fmla="*/ 2147483647 w 87"/>
              <a:gd name="T45" fmla="*/ 2147483647 h 39"/>
              <a:gd name="T46" fmla="*/ 2147483647 w 87"/>
              <a:gd name="T47" fmla="*/ 2147483647 h 39"/>
              <a:gd name="T48" fmla="*/ 0 w 87"/>
              <a:gd name="T49" fmla="*/ 2147483647 h 39"/>
              <a:gd name="T50" fmla="*/ 2147483647 w 87"/>
              <a:gd name="T51" fmla="*/ 2147483647 h 39"/>
              <a:gd name="T52" fmla="*/ 2147483647 w 87"/>
              <a:gd name="T53" fmla="*/ 2147483647 h 39"/>
              <a:gd name="T54" fmla="*/ 2147483647 w 87"/>
              <a:gd name="T55" fmla="*/ 2147483647 h 39"/>
              <a:gd name="T56" fmla="*/ 2147483647 w 87"/>
              <a:gd name="T57" fmla="*/ 2147483647 h 39"/>
              <a:gd name="T58" fmla="*/ 0 w 87"/>
              <a:gd name="T59" fmla="*/ 2147483647 h 39"/>
              <a:gd name="T60" fmla="*/ 2147483647 w 87"/>
              <a:gd name="T61" fmla="*/ 2147483647 h 39"/>
              <a:gd name="T62" fmla="*/ 2147483647 w 87"/>
              <a:gd name="T63" fmla="*/ 2147483647 h 39"/>
              <a:gd name="T64" fmla="*/ 2147483647 w 87"/>
              <a:gd name="T65" fmla="*/ 2147483647 h 39"/>
              <a:gd name="T66" fmla="*/ 2147483647 w 87"/>
              <a:gd name="T67" fmla="*/ 2147483647 h 39"/>
              <a:gd name="T68" fmla="*/ 2147483647 w 87"/>
              <a:gd name="T69" fmla="*/ 2147483647 h 39"/>
              <a:gd name="T70" fmla="*/ 2147483647 w 87"/>
              <a:gd name="T71" fmla="*/ 2147483647 h 39"/>
              <a:gd name="T72" fmla="*/ 2147483647 w 87"/>
              <a:gd name="T73" fmla="*/ 2147483647 h 39"/>
              <a:gd name="T74" fmla="*/ 2147483647 w 87"/>
              <a:gd name="T75" fmla="*/ 2147483647 h 39"/>
              <a:gd name="T76" fmla="*/ 2147483647 w 87"/>
              <a:gd name="T77" fmla="*/ 2147483647 h 39"/>
              <a:gd name="T78" fmla="*/ 2147483647 w 87"/>
              <a:gd name="T79" fmla="*/ 2147483647 h 39"/>
              <a:gd name="T80" fmla="*/ 2147483647 w 87"/>
              <a:gd name="T81" fmla="*/ 2147483647 h 39"/>
              <a:gd name="T82" fmla="*/ 2147483647 w 87"/>
              <a:gd name="T83" fmla="*/ 2147483647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39"/>
              <a:gd name="T128" fmla="*/ 87 w 87"/>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39">
                <a:moveTo>
                  <a:pt x="27" y="5"/>
                </a:moveTo>
                <a:lnTo>
                  <a:pt x="21" y="13"/>
                </a:lnTo>
                <a:lnTo>
                  <a:pt x="35" y="0"/>
                </a:lnTo>
                <a:lnTo>
                  <a:pt x="27" y="5"/>
                </a:lnTo>
                <a:close/>
                <a:moveTo>
                  <a:pt x="87" y="18"/>
                </a:moveTo>
                <a:lnTo>
                  <a:pt x="79" y="13"/>
                </a:lnTo>
                <a:lnTo>
                  <a:pt x="69" y="13"/>
                </a:lnTo>
                <a:lnTo>
                  <a:pt x="53" y="8"/>
                </a:lnTo>
                <a:lnTo>
                  <a:pt x="45" y="5"/>
                </a:lnTo>
                <a:lnTo>
                  <a:pt x="43" y="5"/>
                </a:lnTo>
                <a:lnTo>
                  <a:pt x="37" y="8"/>
                </a:lnTo>
                <a:lnTo>
                  <a:pt x="37" y="16"/>
                </a:lnTo>
                <a:lnTo>
                  <a:pt x="35" y="16"/>
                </a:lnTo>
                <a:lnTo>
                  <a:pt x="19" y="16"/>
                </a:lnTo>
                <a:lnTo>
                  <a:pt x="21" y="13"/>
                </a:lnTo>
                <a:lnTo>
                  <a:pt x="13" y="16"/>
                </a:lnTo>
                <a:lnTo>
                  <a:pt x="8" y="16"/>
                </a:lnTo>
                <a:lnTo>
                  <a:pt x="3" y="16"/>
                </a:lnTo>
                <a:lnTo>
                  <a:pt x="3" y="18"/>
                </a:lnTo>
                <a:lnTo>
                  <a:pt x="0" y="26"/>
                </a:lnTo>
                <a:lnTo>
                  <a:pt x="3" y="24"/>
                </a:lnTo>
                <a:lnTo>
                  <a:pt x="13" y="24"/>
                </a:lnTo>
                <a:lnTo>
                  <a:pt x="11" y="26"/>
                </a:lnTo>
                <a:lnTo>
                  <a:pt x="8" y="26"/>
                </a:lnTo>
                <a:lnTo>
                  <a:pt x="0" y="34"/>
                </a:lnTo>
                <a:lnTo>
                  <a:pt x="3" y="34"/>
                </a:lnTo>
                <a:lnTo>
                  <a:pt x="21" y="34"/>
                </a:lnTo>
                <a:lnTo>
                  <a:pt x="48" y="39"/>
                </a:lnTo>
                <a:lnTo>
                  <a:pt x="79" y="39"/>
                </a:lnTo>
                <a:lnTo>
                  <a:pt x="87" y="39"/>
                </a:lnTo>
                <a:lnTo>
                  <a:pt x="82" y="24"/>
                </a:lnTo>
                <a:lnTo>
                  <a:pt x="87" y="18"/>
                </a:lnTo>
                <a:close/>
              </a:path>
            </a:pathLst>
          </a:custGeom>
          <a:solidFill>
            <a:schemeClr val="tx1"/>
          </a:solidFill>
          <a:ln w="3175">
            <a:solidFill>
              <a:schemeClr val="bg1"/>
            </a:solidFill>
            <a:round/>
            <a:headEnd/>
            <a:tailEnd/>
          </a:ln>
        </p:spPr>
        <p:txBody>
          <a:bodyPr/>
          <a:lstStyle/>
          <a:p>
            <a:endParaRPr lang="en-GB"/>
          </a:p>
        </p:txBody>
      </p:sp>
      <p:sp>
        <p:nvSpPr>
          <p:cNvPr id="28" name="Freeform 27"/>
          <p:cNvSpPr>
            <a:spLocks noChangeAspect="1"/>
          </p:cNvSpPr>
          <p:nvPr/>
        </p:nvSpPr>
        <p:spPr bwMode="auto">
          <a:xfrm>
            <a:off x="2854159" y="3909369"/>
            <a:ext cx="803143" cy="568325"/>
          </a:xfrm>
          <a:custGeom>
            <a:avLst/>
            <a:gdLst>
              <a:gd name="T0" fmla="*/ 2147483647 w 278"/>
              <a:gd name="T1" fmla="*/ 2147483647 h 201"/>
              <a:gd name="T2" fmla="*/ 2147483647 w 278"/>
              <a:gd name="T3" fmla="*/ 2147483647 h 201"/>
              <a:gd name="T4" fmla="*/ 2147483647 w 278"/>
              <a:gd name="T5" fmla="*/ 2147483647 h 201"/>
              <a:gd name="T6" fmla="*/ 2147483647 w 278"/>
              <a:gd name="T7" fmla="*/ 2147483647 h 201"/>
              <a:gd name="T8" fmla="*/ 2147483647 w 278"/>
              <a:gd name="T9" fmla="*/ 2147483647 h 201"/>
              <a:gd name="T10" fmla="*/ 2147483647 w 278"/>
              <a:gd name="T11" fmla="*/ 2147483647 h 201"/>
              <a:gd name="T12" fmla="*/ 2147483647 w 278"/>
              <a:gd name="T13" fmla="*/ 2147483647 h 201"/>
              <a:gd name="T14" fmla="*/ 2147483647 w 278"/>
              <a:gd name="T15" fmla="*/ 2147483647 h 201"/>
              <a:gd name="T16" fmla="*/ 2147483647 w 278"/>
              <a:gd name="T17" fmla="*/ 2147483647 h 201"/>
              <a:gd name="T18" fmla="*/ 2147483647 w 278"/>
              <a:gd name="T19" fmla="*/ 2147483647 h 201"/>
              <a:gd name="T20" fmla="*/ 2147483647 w 278"/>
              <a:gd name="T21" fmla="*/ 2147483647 h 201"/>
              <a:gd name="T22" fmla="*/ 2147483647 w 278"/>
              <a:gd name="T23" fmla="*/ 2147483647 h 201"/>
              <a:gd name="T24" fmla="*/ 2147483647 w 278"/>
              <a:gd name="T25" fmla="*/ 2147483647 h 201"/>
              <a:gd name="T26" fmla="*/ 2147483647 w 278"/>
              <a:gd name="T27" fmla="*/ 2147483647 h 201"/>
              <a:gd name="T28" fmla="*/ 2147483647 w 278"/>
              <a:gd name="T29" fmla="*/ 2147483647 h 201"/>
              <a:gd name="T30" fmla="*/ 2147483647 w 278"/>
              <a:gd name="T31" fmla="*/ 2147483647 h 201"/>
              <a:gd name="T32" fmla="*/ 2147483647 w 278"/>
              <a:gd name="T33" fmla="*/ 2147483647 h 201"/>
              <a:gd name="T34" fmla="*/ 2147483647 w 278"/>
              <a:gd name="T35" fmla="*/ 2147483647 h 201"/>
              <a:gd name="T36" fmla="*/ 2147483647 w 278"/>
              <a:gd name="T37" fmla="*/ 2147483647 h 201"/>
              <a:gd name="T38" fmla="*/ 2147483647 w 278"/>
              <a:gd name="T39" fmla="*/ 2147483647 h 201"/>
              <a:gd name="T40" fmla="*/ 2147483647 w 278"/>
              <a:gd name="T41" fmla="*/ 2147483647 h 201"/>
              <a:gd name="T42" fmla="*/ 2147483647 w 278"/>
              <a:gd name="T43" fmla="*/ 2147483647 h 201"/>
              <a:gd name="T44" fmla="*/ 2147483647 w 278"/>
              <a:gd name="T45" fmla="*/ 2147483647 h 201"/>
              <a:gd name="T46" fmla="*/ 2147483647 w 278"/>
              <a:gd name="T47" fmla="*/ 2147483647 h 201"/>
              <a:gd name="T48" fmla="*/ 2147483647 w 278"/>
              <a:gd name="T49" fmla="*/ 2147483647 h 201"/>
              <a:gd name="T50" fmla="*/ 2147483647 w 278"/>
              <a:gd name="T51" fmla="*/ 2147483647 h 201"/>
              <a:gd name="T52" fmla="*/ 2147483647 w 278"/>
              <a:gd name="T53" fmla="*/ 2147483647 h 201"/>
              <a:gd name="T54" fmla="*/ 2147483647 w 278"/>
              <a:gd name="T55" fmla="*/ 2147483647 h 201"/>
              <a:gd name="T56" fmla="*/ 2147483647 w 278"/>
              <a:gd name="T57" fmla="*/ 2147483647 h 201"/>
              <a:gd name="T58" fmla="*/ 2147483647 w 278"/>
              <a:gd name="T59" fmla="*/ 2147483647 h 201"/>
              <a:gd name="T60" fmla="*/ 2147483647 w 278"/>
              <a:gd name="T61" fmla="*/ 2147483647 h 201"/>
              <a:gd name="T62" fmla="*/ 2147483647 w 278"/>
              <a:gd name="T63" fmla="*/ 2147483647 h 201"/>
              <a:gd name="T64" fmla="*/ 2147483647 w 278"/>
              <a:gd name="T65" fmla="*/ 2147483647 h 201"/>
              <a:gd name="T66" fmla="*/ 2147483647 w 278"/>
              <a:gd name="T67" fmla="*/ 2147483647 h 201"/>
              <a:gd name="T68" fmla="*/ 2147483647 w 278"/>
              <a:gd name="T69" fmla="*/ 2147483647 h 201"/>
              <a:gd name="T70" fmla="*/ 2147483647 w 278"/>
              <a:gd name="T71" fmla="*/ 2147483647 h 201"/>
              <a:gd name="T72" fmla="*/ 2147483647 w 278"/>
              <a:gd name="T73" fmla="*/ 2147483647 h 201"/>
              <a:gd name="T74" fmla="*/ 2147483647 w 278"/>
              <a:gd name="T75" fmla="*/ 2147483647 h 201"/>
              <a:gd name="T76" fmla="*/ 2147483647 w 278"/>
              <a:gd name="T77" fmla="*/ 2147483647 h 201"/>
              <a:gd name="T78" fmla="*/ 2147483647 w 278"/>
              <a:gd name="T79" fmla="*/ 2147483647 h 201"/>
              <a:gd name="T80" fmla="*/ 2147483647 w 278"/>
              <a:gd name="T81" fmla="*/ 2147483647 h 201"/>
              <a:gd name="T82" fmla="*/ 2147483647 w 278"/>
              <a:gd name="T83" fmla="*/ 2147483647 h 201"/>
              <a:gd name="T84" fmla="*/ 2147483647 w 278"/>
              <a:gd name="T85" fmla="*/ 2147483647 h 201"/>
              <a:gd name="T86" fmla="*/ 2147483647 w 278"/>
              <a:gd name="T87" fmla="*/ 2147483647 h 201"/>
              <a:gd name="T88" fmla="*/ 2147483647 w 278"/>
              <a:gd name="T89" fmla="*/ 2147483647 h 201"/>
              <a:gd name="T90" fmla="*/ 2147483647 w 278"/>
              <a:gd name="T91" fmla="*/ 2147483647 h 201"/>
              <a:gd name="T92" fmla="*/ 2147483647 w 278"/>
              <a:gd name="T93" fmla="*/ 2147483647 h 2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8"/>
              <a:gd name="T142" fmla="*/ 0 h 201"/>
              <a:gd name="T143" fmla="*/ 278 w 278"/>
              <a:gd name="T144" fmla="*/ 201 h 2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8" h="201">
                <a:moveTo>
                  <a:pt x="278" y="138"/>
                </a:moveTo>
                <a:lnTo>
                  <a:pt x="272" y="135"/>
                </a:lnTo>
                <a:lnTo>
                  <a:pt x="272" y="132"/>
                </a:lnTo>
                <a:lnTo>
                  <a:pt x="265" y="127"/>
                </a:lnTo>
                <a:lnTo>
                  <a:pt x="262" y="119"/>
                </a:lnTo>
                <a:lnTo>
                  <a:pt x="262" y="114"/>
                </a:lnTo>
                <a:lnTo>
                  <a:pt x="262" y="111"/>
                </a:lnTo>
                <a:lnTo>
                  <a:pt x="262" y="109"/>
                </a:lnTo>
                <a:lnTo>
                  <a:pt x="262" y="106"/>
                </a:lnTo>
                <a:lnTo>
                  <a:pt x="262" y="103"/>
                </a:lnTo>
                <a:lnTo>
                  <a:pt x="262" y="95"/>
                </a:lnTo>
                <a:lnTo>
                  <a:pt x="254" y="93"/>
                </a:lnTo>
                <a:lnTo>
                  <a:pt x="251" y="93"/>
                </a:lnTo>
                <a:lnTo>
                  <a:pt x="251" y="87"/>
                </a:lnTo>
                <a:lnTo>
                  <a:pt x="254" y="82"/>
                </a:lnTo>
                <a:lnTo>
                  <a:pt x="262" y="77"/>
                </a:lnTo>
                <a:lnTo>
                  <a:pt x="265" y="77"/>
                </a:lnTo>
                <a:lnTo>
                  <a:pt x="265" y="74"/>
                </a:lnTo>
                <a:lnTo>
                  <a:pt x="265" y="61"/>
                </a:lnTo>
                <a:lnTo>
                  <a:pt x="262" y="53"/>
                </a:lnTo>
                <a:lnTo>
                  <a:pt x="257" y="43"/>
                </a:lnTo>
                <a:lnTo>
                  <a:pt x="254" y="35"/>
                </a:lnTo>
                <a:lnTo>
                  <a:pt x="251" y="32"/>
                </a:lnTo>
                <a:lnTo>
                  <a:pt x="246" y="24"/>
                </a:lnTo>
                <a:lnTo>
                  <a:pt x="243" y="21"/>
                </a:lnTo>
                <a:lnTo>
                  <a:pt x="235" y="21"/>
                </a:lnTo>
                <a:lnTo>
                  <a:pt x="204" y="21"/>
                </a:lnTo>
                <a:lnTo>
                  <a:pt x="177" y="16"/>
                </a:lnTo>
                <a:lnTo>
                  <a:pt x="159" y="16"/>
                </a:lnTo>
                <a:lnTo>
                  <a:pt x="156" y="16"/>
                </a:lnTo>
                <a:lnTo>
                  <a:pt x="151" y="16"/>
                </a:lnTo>
                <a:lnTo>
                  <a:pt x="143" y="16"/>
                </a:lnTo>
                <a:lnTo>
                  <a:pt x="140" y="21"/>
                </a:lnTo>
                <a:lnTo>
                  <a:pt x="138" y="21"/>
                </a:lnTo>
                <a:lnTo>
                  <a:pt x="138" y="16"/>
                </a:lnTo>
                <a:lnTo>
                  <a:pt x="125" y="16"/>
                </a:lnTo>
                <a:lnTo>
                  <a:pt x="117" y="13"/>
                </a:lnTo>
                <a:lnTo>
                  <a:pt x="114" y="6"/>
                </a:lnTo>
                <a:lnTo>
                  <a:pt x="117" y="6"/>
                </a:lnTo>
                <a:lnTo>
                  <a:pt x="122" y="6"/>
                </a:lnTo>
                <a:lnTo>
                  <a:pt x="114" y="0"/>
                </a:lnTo>
                <a:lnTo>
                  <a:pt x="106" y="0"/>
                </a:lnTo>
                <a:lnTo>
                  <a:pt x="88" y="6"/>
                </a:lnTo>
                <a:lnTo>
                  <a:pt x="69" y="8"/>
                </a:lnTo>
                <a:lnTo>
                  <a:pt x="61" y="13"/>
                </a:lnTo>
                <a:lnTo>
                  <a:pt x="56" y="16"/>
                </a:lnTo>
                <a:lnTo>
                  <a:pt x="51" y="21"/>
                </a:lnTo>
                <a:lnTo>
                  <a:pt x="43" y="24"/>
                </a:lnTo>
                <a:lnTo>
                  <a:pt x="27" y="24"/>
                </a:lnTo>
                <a:lnTo>
                  <a:pt x="16" y="32"/>
                </a:lnTo>
                <a:lnTo>
                  <a:pt x="8" y="32"/>
                </a:lnTo>
                <a:lnTo>
                  <a:pt x="11" y="35"/>
                </a:lnTo>
                <a:lnTo>
                  <a:pt x="11" y="40"/>
                </a:lnTo>
                <a:lnTo>
                  <a:pt x="8" y="40"/>
                </a:lnTo>
                <a:lnTo>
                  <a:pt x="3" y="40"/>
                </a:lnTo>
                <a:lnTo>
                  <a:pt x="3" y="43"/>
                </a:lnTo>
                <a:lnTo>
                  <a:pt x="8" y="50"/>
                </a:lnTo>
                <a:lnTo>
                  <a:pt x="8" y="53"/>
                </a:lnTo>
                <a:lnTo>
                  <a:pt x="8" y="58"/>
                </a:lnTo>
                <a:lnTo>
                  <a:pt x="0" y="66"/>
                </a:lnTo>
                <a:lnTo>
                  <a:pt x="3" y="69"/>
                </a:lnTo>
                <a:lnTo>
                  <a:pt x="11" y="74"/>
                </a:lnTo>
                <a:lnTo>
                  <a:pt x="16" y="77"/>
                </a:lnTo>
                <a:lnTo>
                  <a:pt x="16" y="82"/>
                </a:lnTo>
                <a:lnTo>
                  <a:pt x="16" y="85"/>
                </a:lnTo>
                <a:lnTo>
                  <a:pt x="16" y="87"/>
                </a:lnTo>
                <a:lnTo>
                  <a:pt x="19" y="93"/>
                </a:lnTo>
                <a:lnTo>
                  <a:pt x="19" y="101"/>
                </a:lnTo>
                <a:lnTo>
                  <a:pt x="16" y="103"/>
                </a:lnTo>
                <a:lnTo>
                  <a:pt x="16" y="109"/>
                </a:lnTo>
                <a:lnTo>
                  <a:pt x="19" y="109"/>
                </a:lnTo>
                <a:lnTo>
                  <a:pt x="19" y="114"/>
                </a:lnTo>
                <a:lnTo>
                  <a:pt x="24" y="114"/>
                </a:lnTo>
                <a:lnTo>
                  <a:pt x="27" y="119"/>
                </a:lnTo>
                <a:lnTo>
                  <a:pt x="27" y="127"/>
                </a:lnTo>
                <a:lnTo>
                  <a:pt x="27" y="135"/>
                </a:lnTo>
                <a:lnTo>
                  <a:pt x="30" y="135"/>
                </a:lnTo>
                <a:lnTo>
                  <a:pt x="35" y="135"/>
                </a:lnTo>
                <a:lnTo>
                  <a:pt x="35" y="138"/>
                </a:lnTo>
                <a:lnTo>
                  <a:pt x="37" y="140"/>
                </a:lnTo>
                <a:lnTo>
                  <a:pt x="45" y="140"/>
                </a:lnTo>
                <a:lnTo>
                  <a:pt x="53" y="140"/>
                </a:lnTo>
                <a:lnTo>
                  <a:pt x="53" y="146"/>
                </a:lnTo>
                <a:lnTo>
                  <a:pt x="61" y="146"/>
                </a:lnTo>
                <a:lnTo>
                  <a:pt x="64" y="146"/>
                </a:lnTo>
                <a:lnTo>
                  <a:pt x="64" y="148"/>
                </a:lnTo>
                <a:lnTo>
                  <a:pt x="61" y="153"/>
                </a:lnTo>
                <a:lnTo>
                  <a:pt x="64" y="156"/>
                </a:lnTo>
                <a:lnTo>
                  <a:pt x="69" y="161"/>
                </a:lnTo>
                <a:lnTo>
                  <a:pt x="72" y="164"/>
                </a:lnTo>
                <a:lnTo>
                  <a:pt x="77" y="164"/>
                </a:lnTo>
                <a:lnTo>
                  <a:pt x="85" y="156"/>
                </a:lnTo>
                <a:lnTo>
                  <a:pt x="80" y="153"/>
                </a:lnTo>
                <a:lnTo>
                  <a:pt x="90" y="156"/>
                </a:lnTo>
                <a:lnTo>
                  <a:pt x="96" y="156"/>
                </a:lnTo>
                <a:lnTo>
                  <a:pt x="103" y="156"/>
                </a:lnTo>
                <a:lnTo>
                  <a:pt x="103" y="164"/>
                </a:lnTo>
                <a:lnTo>
                  <a:pt x="103" y="167"/>
                </a:lnTo>
                <a:lnTo>
                  <a:pt x="106" y="167"/>
                </a:lnTo>
                <a:lnTo>
                  <a:pt x="114" y="167"/>
                </a:lnTo>
                <a:lnTo>
                  <a:pt x="117" y="167"/>
                </a:lnTo>
                <a:lnTo>
                  <a:pt x="125" y="172"/>
                </a:lnTo>
                <a:lnTo>
                  <a:pt x="130" y="175"/>
                </a:lnTo>
                <a:lnTo>
                  <a:pt x="138" y="188"/>
                </a:lnTo>
                <a:lnTo>
                  <a:pt x="143" y="182"/>
                </a:lnTo>
                <a:lnTo>
                  <a:pt x="151" y="182"/>
                </a:lnTo>
                <a:lnTo>
                  <a:pt x="159" y="188"/>
                </a:lnTo>
                <a:lnTo>
                  <a:pt x="164" y="196"/>
                </a:lnTo>
                <a:lnTo>
                  <a:pt x="167" y="196"/>
                </a:lnTo>
                <a:lnTo>
                  <a:pt x="175" y="190"/>
                </a:lnTo>
                <a:lnTo>
                  <a:pt x="177" y="188"/>
                </a:lnTo>
                <a:lnTo>
                  <a:pt x="183" y="188"/>
                </a:lnTo>
                <a:lnTo>
                  <a:pt x="193" y="190"/>
                </a:lnTo>
                <a:lnTo>
                  <a:pt x="204" y="188"/>
                </a:lnTo>
                <a:lnTo>
                  <a:pt x="217" y="188"/>
                </a:lnTo>
                <a:lnTo>
                  <a:pt x="222" y="193"/>
                </a:lnTo>
                <a:lnTo>
                  <a:pt x="225" y="196"/>
                </a:lnTo>
                <a:lnTo>
                  <a:pt x="230" y="198"/>
                </a:lnTo>
                <a:lnTo>
                  <a:pt x="238" y="198"/>
                </a:lnTo>
                <a:lnTo>
                  <a:pt x="243" y="198"/>
                </a:lnTo>
                <a:lnTo>
                  <a:pt x="246" y="201"/>
                </a:lnTo>
                <a:lnTo>
                  <a:pt x="246" y="198"/>
                </a:lnTo>
                <a:lnTo>
                  <a:pt x="243" y="196"/>
                </a:lnTo>
                <a:lnTo>
                  <a:pt x="243" y="190"/>
                </a:lnTo>
                <a:lnTo>
                  <a:pt x="243" y="188"/>
                </a:lnTo>
                <a:lnTo>
                  <a:pt x="243" y="185"/>
                </a:lnTo>
                <a:lnTo>
                  <a:pt x="243" y="182"/>
                </a:lnTo>
                <a:lnTo>
                  <a:pt x="243" y="180"/>
                </a:lnTo>
                <a:lnTo>
                  <a:pt x="251" y="167"/>
                </a:lnTo>
                <a:lnTo>
                  <a:pt x="265" y="153"/>
                </a:lnTo>
                <a:lnTo>
                  <a:pt x="278" y="148"/>
                </a:lnTo>
                <a:lnTo>
                  <a:pt x="278" y="146"/>
                </a:lnTo>
                <a:lnTo>
                  <a:pt x="272" y="140"/>
                </a:lnTo>
                <a:lnTo>
                  <a:pt x="278" y="138"/>
                </a:lnTo>
                <a:close/>
              </a:path>
            </a:pathLst>
          </a:custGeom>
          <a:solidFill>
            <a:srgbClr val="0070C0"/>
          </a:solidFill>
          <a:ln w="3175">
            <a:solidFill>
              <a:schemeClr val="bg1"/>
            </a:solidFill>
            <a:round/>
            <a:headEnd/>
            <a:tailEnd/>
          </a:ln>
        </p:spPr>
        <p:txBody>
          <a:bodyPr/>
          <a:lstStyle/>
          <a:p>
            <a:endParaRPr lang="en-GB"/>
          </a:p>
        </p:txBody>
      </p:sp>
      <p:sp>
        <p:nvSpPr>
          <p:cNvPr id="29" name="Freeform 28"/>
          <p:cNvSpPr>
            <a:spLocks noChangeAspect="1"/>
          </p:cNvSpPr>
          <p:nvPr/>
        </p:nvSpPr>
        <p:spPr bwMode="auto">
          <a:xfrm>
            <a:off x="3098369" y="4423718"/>
            <a:ext cx="441987" cy="190500"/>
          </a:xfrm>
          <a:custGeom>
            <a:avLst/>
            <a:gdLst>
              <a:gd name="T0" fmla="*/ 2147483647 w 153"/>
              <a:gd name="T1" fmla="*/ 2147483647 h 67"/>
              <a:gd name="T2" fmla="*/ 2147483647 w 153"/>
              <a:gd name="T3" fmla="*/ 2147483647 h 67"/>
              <a:gd name="T4" fmla="*/ 2147483647 w 153"/>
              <a:gd name="T5" fmla="*/ 2147483647 h 67"/>
              <a:gd name="T6" fmla="*/ 2147483647 w 153"/>
              <a:gd name="T7" fmla="*/ 2147483647 h 67"/>
              <a:gd name="T8" fmla="*/ 2147483647 w 153"/>
              <a:gd name="T9" fmla="*/ 2147483647 h 67"/>
              <a:gd name="T10" fmla="*/ 2147483647 w 153"/>
              <a:gd name="T11" fmla="*/ 0 h 67"/>
              <a:gd name="T12" fmla="*/ 2147483647 w 153"/>
              <a:gd name="T13" fmla="*/ 2147483647 h 67"/>
              <a:gd name="T14" fmla="*/ 2147483647 w 153"/>
              <a:gd name="T15" fmla="*/ 2147483647 h 67"/>
              <a:gd name="T16" fmla="*/ 2147483647 w 153"/>
              <a:gd name="T17" fmla="*/ 2147483647 h 67"/>
              <a:gd name="T18" fmla="*/ 2147483647 w 153"/>
              <a:gd name="T19" fmla="*/ 2147483647 h 67"/>
              <a:gd name="T20" fmla="*/ 2147483647 w 153"/>
              <a:gd name="T21" fmla="*/ 2147483647 h 67"/>
              <a:gd name="T22" fmla="*/ 0 w 153"/>
              <a:gd name="T23" fmla="*/ 2147483647 h 67"/>
              <a:gd name="T24" fmla="*/ 0 w 153"/>
              <a:gd name="T25" fmla="*/ 2147483647 h 67"/>
              <a:gd name="T26" fmla="*/ 2147483647 w 153"/>
              <a:gd name="T27" fmla="*/ 2147483647 h 67"/>
              <a:gd name="T28" fmla="*/ 2147483647 w 153"/>
              <a:gd name="T29" fmla="*/ 2147483647 h 67"/>
              <a:gd name="T30" fmla="*/ 2147483647 w 153"/>
              <a:gd name="T31" fmla="*/ 2147483647 h 67"/>
              <a:gd name="T32" fmla="*/ 2147483647 w 153"/>
              <a:gd name="T33" fmla="*/ 2147483647 h 67"/>
              <a:gd name="T34" fmla="*/ 2147483647 w 153"/>
              <a:gd name="T35" fmla="*/ 2147483647 h 67"/>
              <a:gd name="T36" fmla="*/ 2147483647 w 153"/>
              <a:gd name="T37" fmla="*/ 2147483647 h 67"/>
              <a:gd name="T38" fmla="*/ 2147483647 w 153"/>
              <a:gd name="T39" fmla="*/ 2147483647 h 67"/>
              <a:gd name="T40" fmla="*/ 2147483647 w 153"/>
              <a:gd name="T41" fmla="*/ 2147483647 h 67"/>
              <a:gd name="T42" fmla="*/ 2147483647 w 153"/>
              <a:gd name="T43" fmla="*/ 2147483647 h 67"/>
              <a:gd name="T44" fmla="*/ 2147483647 w 153"/>
              <a:gd name="T45" fmla="*/ 2147483647 h 67"/>
              <a:gd name="T46" fmla="*/ 2147483647 w 153"/>
              <a:gd name="T47" fmla="*/ 2147483647 h 67"/>
              <a:gd name="T48" fmla="*/ 2147483647 w 153"/>
              <a:gd name="T49" fmla="*/ 2147483647 h 67"/>
              <a:gd name="T50" fmla="*/ 2147483647 w 153"/>
              <a:gd name="T51" fmla="*/ 2147483647 h 67"/>
              <a:gd name="T52" fmla="*/ 2147483647 w 153"/>
              <a:gd name="T53" fmla="*/ 2147483647 h 67"/>
              <a:gd name="T54" fmla="*/ 2147483647 w 153"/>
              <a:gd name="T55" fmla="*/ 2147483647 h 67"/>
              <a:gd name="T56" fmla="*/ 2147483647 w 153"/>
              <a:gd name="T57" fmla="*/ 2147483647 h 67"/>
              <a:gd name="T58" fmla="*/ 2147483647 w 153"/>
              <a:gd name="T59" fmla="*/ 2147483647 h 67"/>
              <a:gd name="T60" fmla="*/ 2147483647 w 153"/>
              <a:gd name="T61" fmla="*/ 2147483647 h 67"/>
              <a:gd name="T62" fmla="*/ 2147483647 w 153"/>
              <a:gd name="T63" fmla="*/ 2147483647 h 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67"/>
              <a:gd name="T98" fmla="*/ 153 w 153"/>
              <a:gd name="T99" fmla="*/ 67 h 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67">
                <a:moveTo>
                  <a:pt x="140" y="14"/>
                </a:moveTo>
                <a:lnTo>
                  <a:pt x="137" y="11"/>
                </a:lnTo>
                <a:lnTo>
                  <a:pt x="132" y="6"/>
                </a:lnTo>
                <a:lnTo>
                  <a:pt x="119" y="6"/>
                </a:lnTo>
                <a:lnTo>
                  <a:pt x="108" y="8"/>
                </a:lnTo>
                <a:lnTo>
                  <a:pt x="98" y="6"/>
                </a:lnTo>
                <a:lnTo>
                  <a:pt x="92" y="6"/>
                </a:lnTo>
                <a:lnTo>
                  <a:pt x="90" y="8"/>
                </a:lnTo>
                <a:lnTo>
                  <a:pt x="82" y="14"/>
                </a:lnTo>
                <a:lnTo>
                  <a:pt x="79" y="14"/>
                </a:lnTo>
                <a:lnTo>
                  <a:pt x="74" y="6"/>
                </a:lnTo>
                <a:lnTo>
                  <a:pt x="66" y="0"/>
                </a:lnTo>
                <a:lnTo>
                  <a:pt x="58" y="0"/>
                </a:lnTo>
                <a:lnTo>
                  <a:pt x="53" y="6"/>
                </a:lnTo>
                <a:lnTo>
                  <a:pt x="45" y="6"/>
                </a:lnTo>
                <a:lnTo>
                  <a:pt x="32" y="8"/>
                </a:lnTo>
                <a:lnTo>
                  <a:pt x="32" y="11"/>
                </a:lnTo>
                <a:lnTo>
                  <a:pt x="29" y="16"/>
                </a:lnTo>
                <a:lnTo>
                  <a:pt x="26" y="19"/>
                </a:lnTo>
                <a:lnTo>
                  <a:pt x="21" y="24"/>
                </a:lnTo>
                <a:lnTo>
                  <a:pt x="11" y="27"/>
                </a:lnTo>
                <a:lnTo>
                  <a:pt x="3" y="27"/>
                </a:lnTo>
                <a:lnTo>
                  <a:pt x="0" y="35"/>
                </a:lnTo>
                <a:lnTo>
                  <a:pt x="0" y="40"/>
                </a:lnTo>
                <a:lnTo>
                  <a:pt x="0" y="43"/>
                </a:lnTo>
                <a:lnTo>
                  <a:pt x="0" y="51"/>
                </a:lnTo>
                <a:lnTo>
                  <a:pt x="5" y="53"/>
                </a:lnTo>
                <a:lnTo>
                  <a:pt x="13" y="59"/>
                </a:lnTo>
                <a:lnTo>
                  <a:pt x="16" y="59"/>
                </a:lnTo>
                <a:lnTo>
                  <a:pt x="21" y="67"/>
                </a:lnTo>
                <a:lnTo>
                  <a:pt x="32" y="67"/>
                </a:lnTo>
                <a:lnTo>
                  <a:pt x="53" y="61"/>
                </a:lnTo>
                <a:lnTo>
                  <a:pt x="53" y="59"/>
                </a:lnTo>
                <a:lnTo>
                  <a:pt x="55" y="53"/>
                </a:lnTo>
                <a:lnTo>
                  <a:pt x="58" y="53"/>
                </a:lnTo>
                <a:lnTo>
                  <a:pt x="66" y="53"/>
                </a:lnTo>
                <a:lnTo>
                  <a:pt x="71" y="45"/>
                </a:lnTo>
                <a:lnTo>
                  <a:pt x="79" y="51"/>
                </a:lnTo>
                <a:lnTo>
                  <a:pt x="84" y="51"/>
                </a:lnTo>
                <a:lnTo>
                  <a:pt x="90" y="51"/>
                </a:lnTo>
                <a:lnTo>
                  <a:pt x="92" y="45"/>
                </a:lnTo>
                <a:lnTo>
                  <a:pt x="98" y="43"/>
                </a:lnTo>
                <a:lnTo>
                  <a:pt x="98" y="35"/>
                </a:lnTo>
                <a:lnTo>
                  <a:pt x="108" y="35"/>
                </a:lnTo>
                <a:lnTo>
                  <a:pt x="116" y="40"/>
                </a:lnTo>
                <a:lnTo>
                  <a:pt x="119" y="37"/>
                </a:lnTo>
                <a:lnTo>
                  <a:pt x="124" y="35"/>
                </a:lnTo>
                <a:lnTo>
                  <a:pt x="127" y="40"/>
                </a:lnTo>
                <a:lnTo>
                  <a:pt x="132" y="43"/>
                </a:lnTo>
                <a:lnTo>
                  <a:pt x="135" y="43"/>
                </a:lnTo>
                <a:lnTo>
                  <a:pt x="140" y="43"/>
                </a:lnTo>
                <a:lnTo>
                  <a:pt x="143" y="43"/>
                </a:lnTo>
                <a:lnTo>
                  <a:pt x="143" y="40"/>
                </a:lnTo>
                <a:lnTo>
                  <a:pt x="145" y="32"/>
                </a:lnTo>
                <a:lnTo>
                  <a:pt x="150" y="24"/>
                </a:lnTo>
                <a:lnTo>
                  <a:pt x="153" y="16"/>
                </a:lnTo>
                <a:lnTo>
                  <a:pt x="145" y="16"/>
                </a:lnTo>
                <a:lnTo>
                  <a:pt x="140" y="14"/>
                </a:lnTo>
                <a:close/>
              </a:path>
            </a:pathLst>
          </a:custGeom>
          <a:solidFill>
            <a:srgbClr val="0070C0"/>
          </a:solidFill>
          <a:ln w="3175">
            <a:solidFill>
              <a:schemeClr val="bg1"/>
            </a:solidFill>
            <a:round/>
            <a:headEnd/>
            <a:tailEnd/>
          </a:ln>
        </p:spPr>
        <p:txBody>
          <a:bodyPr/>
          <a:lstStyle/>
          <a:p>
            <a:endParaRPr lang="en-GB"/>
          </a:p>
        </p:txBody>
      </p:sp>
      <p:sp>
        <p:nvSpPr>
          <p:cNvPr id="30" name="Freeform 29"/>
          <p:cNvSpPr>
            <a:spLocks noChangeAspect="1"/>
          </p:cNvSpPr>
          <p:nvPr/>
        </p:nvSpPr>
        <p:spPr bwMode="auto">
          <a:xfrm>
            <a:off x="3038177" y="4523731"/>
            <a:ext cx="540015" cy="277813"/>
          </a:xfrm>
          <a:custGeom>
            <a:avLst/>
            <a:gdLst>
              <a:gd name="T0" fmla="*/ 2147483647 w 187"/>
              <a:gd name="T1" fmla="*/ 2147483647 h 98"/>
              <a:gd name="T2" fmla="*/ 2147483647 w 187"/>
              <a:gd name="T3" fmla="*/ 2147483647 h 98"/>
              <a:gd name="T4" fmla="*/ 2147483647 w 187"/>
              <a:gd name="T5" fmla="*/ 2147483647 h 98"/>
              <a:gd name="T6" fmla="*/ 2147483647 w 187"/>
              <a:gd name="T7" fmla="*/ 2147483647 h 98"/>
              <a:gd name="T8" fmla="*/ 2147483647 w 187"/>
              <a:gd name="T9" fmla="*/ 0 h 98"/>
              <a:gd name="T10" fmla="*/ 2147483647 w 187"/>
              <a:gd name="T11" fmla="*/ 2147483647 h 98"/>
              <a:gd name="T12" fmla="*/ 2147483647 w 187"/>
              <a:gd name="T13" fmla="*/ 0 h 98"/>
              <a:gd name="T14" fmla="*/ 2147483647 w 187"/>
              <a:gd name="T15" fmla="*/ 2147483647 h 98"/>
              <a:gd name="T16" fmla="*/ 2147483647 w 187"/>
              <a:gd name="T17" fmla="*/ 2147483647 h 98"/>
              <a:gd name="T18" fmla="*/ 2147483647 w 187"/>
              <a:gd name="T19" fmla="*/ 2147483647 h 98"/>
              <a:gd name="T20" fmla="*/ 2147483647 w 187"/>
              <a:gd name="T21" fmla="*/ 2147483647 h 98"/>
              <a:gd name="T22" fmla="*/ 2147483647 w 187"/>
              <a:gd name="T23" fmla="*/ 2147483647 h 98"/>
              <a:gd name="T24" fmla="*/ 2147483647 w 187"/>
              <a:gd name="T25" fmla="*/ 2147483647 h 98"/>
              <a:gd name="T26" fmla="*/ 2147483647 w 187"/>
              <a:gd name="T27" fmla="*/ 2147483647 h 98"/>
              <a:gd name="T28" fmla="*/ 2147483647 w 187"/>
              <a:gd name="T29" fmla="*/ 2147483647 h 98"/>
              <a:gd name="T30" fmla="*/ 2147483647 w 187"/>
              <a:gd name="T31" fmla="*/ 2147483647 h 98"/>
              <a:gd name="T32" fmla="*/ 2147483647 w 187"/>
              <a:gd name="T33" fmla="*/ 2147483647 h 98"/>
              <a:gd name="T34" fmla="*/ 2147483647 w 187"/>
              <a:gd name="T35" fmla="*/ 2147483647 h 98"/>
              <a:gd name="T36" fmla="*/ 2147483647 w 187"/>
              <a:gd name="T37" fmla="*/ 2147483647 h 98"/>
              <a:gd name="T38" fmla="*/ 2147483647 w 187"/>
              <a:gd name="T39" fmla="*/ 2147483647 h 98"/>
              <a:gd name="T40" fmla="*/ 0 w 187"/>
              <a:gd name="T41" fmla="*/ 2147483647 h 98"/>
              <a:gd name="T42" fmla="*/ 2147483647 w 187"/>
              <a:gd name="T43" fmla="*/ 2147483647 h 98"/>
              <a:gd name="T44" fmla="*/ 2147483647 w 187"/>
              <a:gd name="T45" fmla="*/ 2147483647 h 98"/>
              <a:gd name="T46" fmla="*/ 2147483647 w 187"/>
              <a:gd name="T47" fmla="*/ 2147483647 h 98"/>
              <a:gd name="T48" fmla="*/ 2147483647 w 187"/>
              <a:gd name="T49" fmla="*/ 2147483647 h 98"/>
              <a:gd name="T50" fmla="*/ 2147483647 w 187"/>
              <a:gd name="T51" fmla="*/ 2147483647 h 98"/>
              <a:gd name="T52" fmla="*/ 2147483647 w 187"/>
              <a:gd name="T53" fmla="*/ 2147483647 h 98"/>
              <a:gd name="T54" fmla="*/ 2147483647 w 187"/>
              <a:gd name="T55" fmla="*/ 2147483647 h 98"/>
              <a:gd name="T56" fmla="*/ 2147483647 w 187"/>
              <a:gd name="T57" fmla="*/ 2147483647 h 98"/>
              <a:gd name="T58" fmla="*/ 2147483647 w 187"/>
              <a:gd name="T59" fmla="*/ 2147483647 h 98"/>
              <a:gd name="T60" fmla="*/ 2147483647 w 187"/>
              <a:gd name="T61" fmla="*/ 2147483647 h 98"/>
              <a:gd name="T62" fmla="*/ 2147483647 w 187"/>
              <a:gd name="T63" fmla="*/ 2147483647 h 98"/>
              <a:gd name="T64" fmla="*/ 2147483647 w 187"/>
              <a:gd name="T65" fmla="*/ 2147483647 h 98"/>
              <a:gd name="T66" fmla="*/ 2147483647 w 187"/>
              <a:gd name="T67" fmla="*/ 2147483647 h 98"/>
              <a:gd name="T68" fmla="*/ 2147483647 w 187"/>
              <a:gd name="T69" fmla="*/ 2147483647 h 98"/>
              <a:gd name="T70" fmla="*/ 2147483647 w 187"/>
              <a:gd name="T71" fmla="*/ 2147483647 h 98"/>
              <a:gd name="T72" fmla="*/ 2147483647 w 187"/>
              <a:gd name="T73" fmla="*/ 2147483647 h 98"/>
              <a:gd name="T74" fmla="*/ 2147483647 w 187"/>
              <a:gd name="T75" fmla="*/ 2147483647 h 98"/>
              <a:gd name="T76" fmla="*/ 2147483647 w 187"/>
              <a:gd name="T77" fmla="*/ 2147483647 h 98"/>
              <a:gd name="T78" fmla="*/ 2147483647 w 187"/>
              <a:gd name="T79" fmla="*/ 2147483647 h 98"/>
              <a:gd name="T80" fmla="*/ 2147483647 w 187"/>
              <a:gd name="T81" fmla="*/ 2147483647 h 98"/>
              <a:gd name="T82" fmla="*/ 2147483647 w 187"/>
              <a:gd name="T83" fmla="*/ 2147483647 h 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98"/>
              <a:gd name="T128" fmla="*/ 187 w 187"/>
              <a:gd name="T129" fmla="*/ 98 h 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98">
                <a:moveTo>
                  <a:pt x="182" y="16"/>
                </a:moveTo>
                <a:lnTo>
                  <a:pt x="171" y="8"/>
                </a:lnTo>
                <a:lnTo>
                  <a:pt x="166" y="8"/>
                </a:lnTo>
                <a:lnTo>
                  <a:pt x="164" y="8"/>
                </a:lnTo>
                <a:lnTo>
                  <a:pt x="161" y="8"/>
                </a:lnTo>
                <a:lnTo>
                  <a:pt x="156" y="8"/>
                </a:lnTo>
                <a:lnTo>
                  <a:pt x="153" y="8"/>
                </a:lnTo>
                <a:lnTo>
                  <a:pt x="148" y="5"/>
                </a:lnTo>
                <a:lnTo>
                  <a:pt x="145" y="0"/>
                </a:lnTo>
                <a:lnTo>
                  <a:pt x="140" y="2"/>
                </a:lnTo>
                <a:lnTo>
                  <a:pt x="137" y="5"/>
                </a:lnTo>
                <a:lnTo>
                  <a:pt x="129" y="0"/>
                </a:lnTo>
                <a:lnTo>
                  <a:pt x="119" y="0"/>
                </a:lnTo>
                <a:lnTo>
                  <a:pt x="119" y="8"/>
                </a:lnTo>
                <a:lnTo>
                  <a:pt x="113" y="10"/>
                </a:lnTo>
                <a:lnTo>
                  <a:pt x="111" y="16"/>
                </a:lnTo>
                <a:lnTo>
                  <a:pt x="105" y="16"/>
                </a:lnTo>
                <a:lnTo>
                  <a:pt x="100" y="16"/>
                </a:lnTo>
                <a:lnTo>
                  <a:pt x="92" y="10"/>
                </a:lnTo>
                <a:lnTo>
                  <a:pt x="87" y="18"/>
                </a:lnTo>
                <a:lnTo>
                  <a:pt x="79" y="18"/>
                </a:lnTo>
                <a:lnTo>
                  <a:pt x="76" y="18"/>
                </a:lnTo>
                <a:lnTo>
                  <a:pt x="74" y="24"/>
                </a:lnTo>
                <a:lnTo>
                  <a:pt x="74" y="26"/>
                </a:lnTo>
                <a:lnTo>
                  <a:pt x="53" y="32"/>
                </a:lnTo>
                <a:lnTo>
                  <a:pt x="42" y="32"/>
                </a:lnTo>
                <a:lnTo>
                  <a:pt x="37" y="24"/>
                </a:lnTo>
                <a:lnTo>
                  <a:pt x="34" y="24"/>
                </a:lnTo>
                <a:lnTo>
                  <a:pt x="26" y="18"/>
                </a:lnTo>
                <a:lnTo>
                  <a:pt x="24" y="24"/>
                </a:lnTo>
                <a:lnTo>
                  <a:pt x="21" y="32"/>
                </a:lnTo>
                <a:lnTo>
                  <a:pt x="21" y="34"/>
                </a:lnTo>
                <a:lnTo>
                  <a:pt x="16" y="32"/>
                </a:lnTo>
                <a:lnTo>
                  <a:pt x="13" y="32"/>
                </a:lnTo>
                <a:lnTo>
                  <a:pt x="8" y="32"/>
                </a:lnTo>
                <a:lnTo>
                  <a:pt x="13" y="34"/>
                </a:lnTo>
                <a:lnTo>
                  <a:pt x="13" y="37"/>
                </a:lnTo>
                <a:lnTo>
                  <a:pt x="8" y="42"/>
                </a:lnTo>
                <a:lnTo>
                  <a:pt x="8" y="45"/>
                </a:lnTo>
                <a:lnTo>
                  <a:pt x="8" y="58"/>
                </a:lnTo>
                <a:lnTo>
                  <a:pt x="0" y="61"/>
                </a:lnTo>
                <a:lnTo>
                  <a:pt x="13" y="76"/>
                </a:lnTo>
                <a:lnTo>
                  <a:pt x="26" y="87"/>
                </a:lnTo>
                <a:lnTo>
                  <a:pt x="39" y="95"/>
                </a:lnTo>
                <a:lnTo>
                  <a:pt x="47" y="98"/>
                </a:lnTo>
                <a:lnTo>
                  <a:pt x="53" y="98"/>
                </a:lnTo>
                <a:lnTo>
                  <a:pt x="66" y="98"/>
                </a:lnTo>
                <a:lnTo>
                  <a:pt x="69" y="98"/>
                </a:lnTo>
                <a:lnTo>
                  <a:pt x="69" y="95"/>
                </a:lnTo>
                <a:lnTo>
                  <a:pt x="76" y="95"/>
                </a:lnTo>
                <a:lnTo>
                  <a:pt x="82" y="92"/>
                </a:lnTo>
                <a:lnTo>
                  <a:pt x="87" y="92"/>
                </a:lnTo>
                <a:lnTo>
                  <a:pt x="92" y="92"/>
                </a:lnTo>
                <a:lnTo>
                  <a:pt x="95" y="87"/>
                </a:lnTo>
                <a:lnTo>
                  <a:pt x="100" y="84"/>
                </a:lnTo>
                <a:lnTo>
                  <a:pt x="105" y="87"/>
                </a:lnTo>
                <a:lnTo>
                  <a:pt x="113" y="87"/>
                </a:lnTo>
                <a:lnTo>
                  <a:pt x="116" y="87"/>
                </a:lnTo>
                <a:lnTo>
                  <a:pt x="121" y="84"/>
                </a:lnTo>
                <a:lnTo>
                  <a:pt x="127" y="87"/>
                </a:lnTo>
                <a:lnTo>
                  <a:pt x="129" y="84"/>
                </a:lnTo>
                <a:lnTo>
                  <a:pt x="129" y="79"/>
                </a:lnTo>
                <a:lnTo>
                  <a:pt x="137" y="79"/>
                </a:lnTo>
                <a:lnTo>
                  <a:pt x="140" y="79"/>
                </a:lnTo>
                <a:lnTo>
                  <a:pt x="145" y="76"/>
                </a:lnTo>
                <a:lnTo>
                  <a:pt x="145" y="71"/>
                </a:lnTo>
                <a:lnTo>
                  <a:pt x="153" y="63"/>
                </a:lnTo>
                <a:lnTo>
                  <a:pt x="156" y="53"/>
                </a:lnTo>
                <a:lnTo>
                  <a:pt x="164" y="42"/>
                </a:lnTo>
                <a:lnTo>
                  <a:pt x="164" y="37"/>
                </a:lnTo>
                <a:lnTo>
                  <a:pt x="164" y="34"/>
                </a:lnTo>
                <a:lnTo>
                  <a:pt x="171" y="32"/>
                </a:lnTo>
                <a:lnTo>
                  <a:pt x="174" y="32"/>
                </a:lnTo>
                <a:lnTo>
                  <a:pt x="182" y="26"/>
                </a:lnTo>
                <a:lnTo>
                  <a:pt x="185" y="24"/>
                </a:lnTo>
                <a:lnTo>
                  <a:pt x="187" y="24"/>
                </a:lnTo>
                <a:lnTo>
                  <a:pt x="187" y="18"/>
                </a:lnTo>
                <a:lnTo>
                  <a:pt x="182" y="16"/>
                </a:lnTo>
                <a:close/>
              </a:path>
            </a:pathLst>
          </a:custGeom>
          <a:solidFill>
            <a:srgbClr val="0070C0"/>
          </a:solidFill>
          <a:ln w="3175">
            <a:solidFill>
              <a:schemeClr val="bg1"/>
            </a:solidFill>
            <a:round/>
            <a:headEnd/>
            <a:tailEnd/>
          </a:ln>
        </p:spPr>
        <p:txBody>
          <a:bodyPr/>
          <a:lstStyle/>
          <a:p>
            <a:endParaRPr lang="en-GB"/>
          </a:p>
        </p:txBody>
      </p:sp>
      <p:sp>
        <p:nvSpPr>
          <p:cNvPr id="31" name="Freeform 30"/>
          <p:cNvSpPr>
            <a:spLocks noChangeAspect="1" noEditPoints="1"/>
          </p:cNvSpPr>
          <p:nvPr/>
        </p:nvSpPr>
        <p:spPr bwMode="auto">
          <a:xfrm>
            <a:off x="2252231" y="4672955"/>
            <a:ext cx="999200" cy="1054100"/>
          </a:xfrm>
          <a:custGeom>
            <a:avLst/>
            <a:gdLst>
              <a:gd name="T0" fmla="*/ 2147483647 w 346"/>
              <a:gd name="T1" fmla="*/ 2147483647 h 372"/>
              <a:gd name="T2" fmla="*/ 2147483647 w 346"/>
              <a:gd name="T3" fmla="*/ 2147483647 h 372"/>
              <a:gd name="T4" fmla="*/ 2147483647 w 346"/>
              <a:gd name="T5" fmla="*/ 2147483647 h 372"/>
              <a:gd name="T6" fmla="*/ 2147483647 w 346"/>
              <a:gd name="T7" fmla="*/ 2147483647 h 372"/>
              <a:gd name="T8" fmla="*/ 2147483647 w 346"/>
              <a:gd name="T9" fmla="*/ 2147483647 h 372"/>
              <a:gd name="T10" fmla="*/ 2147483647 w 346"/>
              <a:gd name="T11" fmla="*/ 2147483647 h 372"/>
              <a:gd name="T12" fmla="*/ 2147483647 w 346"/>
              <a:gd name="T13" fmla="*/ 2147483647 h 372"/>
              <a:gd name="T14" fmla="*/ 2147483647 w 346"/>
              <a:gd name="T15" fmla="*/ 2147483647 h 372"/>
              <a:gd name="T16" fmla="*/ 2147483647 w 346"/>
              <a:gd name="T17" fmla="*/ 2147483647 h 372"/>
              <a:gd name="T18" fmla="*/ 2147483647 w 346"/>
              <a:gd name="T19" fmla="*/ 2147483647 h 372"/>
              <a:gd name="T20" fmla="*/ 2147483647 w 346"/>
              <a:gd name="T21" fmla="*/ 2147483647 h 372"/>
              <a:gd name="T22" fmla="*/ 2147483647 w 346"/>
              <a:gd name="T23" fmla="*/ 2147483647 h 372"/>
              <a:gd name="T24" fmla="*/ 2147483647 w 346"/>
              <a:gd name="T25" fmla="*/ 2147483647 h 372"/>
              <a:gd name="T26" fmla="*/ 2147483647 w 346"/>
              <a:gd name="T27" fmla="*/ 2147483647 h 372"/>
              <a:gd name="T28" fmla="*/ 2147483647 w 346"/>
              <a:gd name="T29" fmla="*/ 2147483647 h 372"/>
              <a:gd name="T30" fmla="*/ 2147483647 w 346"/>
              <a:gd name="T31" fmla="*/ 2147483647 h 372"/>
              <a:gd name="T32" fmla="*/ 2147483647 w 346"/>
              <a:gd name="T33" fmla="*/ 2147483647 h 372"/>
              <a:gd name="T34" fmla="*/ 2147483647 w 346"/>
              <a:gd name="T35" fmla="*/ 2147483647 h 372"/>
              <a:gd name="T36" fmla="*/ 2147483647 w 346"/>
              <a:gd name="T37" fmla="*/ 2147483647 h 372"/>
              <a:gd name="T38" fmla="*/ 2147483647 w 346"/>
              <a:gd name="T39" fmla="*/ 2147483647 h 372"/>
              <a:gd name="T40" fmla="*/ 2147483647 w 346"/>
              <a:gd name="T41" fmla="*/ 2147483647 h 372"/>
              <a:gd name="T42" fmla="*/ 2147483647 w 346"/>
              <a:gd name="T43" fmla="*/ 2147483647 h 372"/>
              <a:gd name="T44" fmla="*/ 2147483647 w 346"/>
              <a:gd name="T45" fmla="*/ 2147483647 h 372"/>
              <a:gd name="T46" fmla="*/ 2147483647 w 346"/>
              <a:gd name="T47" fmla="*/ 2147483647 h 372"/>
              <a:gd name="T48" fmla="*/ 2147483647 w 346"/>
              <a:gd name="T49" fmla="*/ 2147483647 h 372"/>
              <a:gd name="T50" fmla="*/ 2147483647 w 346"/>
              <a:gd name="T51" fmla="*/ 2147483647 h 372"/>
              <a:gd name="T52" fmla="*/ 2147483647 w 346"/>
              <a:gd name="T53" fmla="*/ 2147483647 h 372"/>
              <a:gd name="T54" fmla="*/ 0 w 346"/>
              <a:gd name="T55" fmla="*/ 2147483647 h 372"/>
              <a:gd name="T56" fmla="*/ 2147483647 w 346"/>
              <a:gd name="T57" fmla="*/ 2147483647 h 372"/>
              <a:gd name="T58" fmla="*/ 2147483647 w 346"/>
              <a:gd name="T59" fmla="*/ 2147483647 h 372"/>
              <a:gd name="T60" fmla="*/ 2147483647 w 346"/>
              <a:gd name="T61" fmla="*/ 2147483647 h 372"/>
              <a:gd name="T62" fmla="*/ 2147483647 w 346"/>
              <a:gd name="T63" fmla="*/ 2147483647 h 372"/>
              <a:gd name="T64" fmla="*/ 2147483647 w 346"/>
              <a:gd name="T65" fmla="*/ 2147483647 h 372"/>
              <a:gd name="T66" fmla="*/ 2147483647 w 346"/>
              <a:gd name="T67" fmla="*/ 2147483647 h 372"/>
              <a:gd name="T68" fmla="*/ 2147483647 w 346"/>
              <a:gd name="T69" fmla="*/ 2147483647 h 372"/>
              <a:gd name="T70" fmla="*/ 2147483647 w 346"/>
              <a:gd name="T71" fmla="*/ 2147483647 h 372"/>
              <a:gd name="T72" fmla="*/ 2147483647 w 346"/>
              <a:gd name="T73" fmla="*/ 2147483647 h 372"/>
              <a:gd name="T74" fmla="*/ 2147483647 w 346"/>
              <a:gd name="T75" fmla="*/ 2147483647 h 372"/>
              <a:gd name="T76" fmla="*/ 2147483647 w 346"/>
              <a:gd name="T77" fmla="*/ 2147483647 h 372"/>
              <a:gd name="T78" fmla="*/ 2147483647 w 346"/>
              <a:gd name="T79" fmla="*/ 2147483647 h 372"/>
              <a:gd name="T80" fmla="*/ 2147483647 w 346"/>
              <a:gd name="T81" fmla="*/ 2147483647 h 372"/>
              <a:gd name="T82" fmla="*/ 2147483647 w 346"/>
              <a:gd name="T83" fmla="*/ 2147483647 h 372"/>
              <a:gd name="T84" fmla="*/ 2147483647 w 346"/>
              <a:gd name="T85" fmla="*/ 2147483647 h 372"/>
              <a:gd name="T86" fmla="*/ 2147483647 w 346"/>
              <a:gd name="T87" fmla="*/ 2147483647 h 372"/>
              <a:gd name="T88" fmla="*/ 2147483647 w 346"/>
              <a:gd name="T89" fmla="*/ 2147483647 h 372"/>
              <a:gd name="T90" fmla="*/ 2147483647 w 346"/>
              <a:gd name="T91" fmla="*/ 2147483647 h 372"/>
              <a:gd name="T92" fmla="*/ 2147483647 w 346"/>
              <a:gd name="T93" fmla="*/ 2147483647 h 372"/>
              <a:gd name="T94" fmla="*/ 2147483647 w 346"/>
              <a:gd name="T95" fmla="*/ 2147483647 h 372"/>
              <a:gd name="T96" fmla="*/ 2147483647 w 346"/>
              <a:gd name="T97" fmla="*/ 2147483647 h 372"/>
              <a:gd name="T98" fmla="*/ 2147483647 w 346"/>
              <a:gd name="T99" fmla="*/ 2147483647 h 372"/>
              <a:gd name="T100" fmla="*/ 2147483647 w 346"/>
              <a:gd name="T101" fmla="*/ 2147483647 h 372"/>
              <a:gd name="T102" fmla="*/ 2147483647 w 346"/>
              <a:gd name="T103" fmla="*/ 2147483647 h 372"/>
              <a:gd name="T104" fmla="*/ 2147483647 w 346"/>
              <a:gd name="T105" fmla="*/ 2147483647 h 372"/>
              <a:gd name="T106" fmla="*/ 2147483647 w 346"/>
              <a:gd name="T107" fmla="*/ 2147483647 h 372"/>
              <a:gd name="T108" fmla="*/ 2147483647 w 346"/>
              <a:gd name="T109" fmla="*/ 2147483647 h 372"/>
              <a:gd name="T110" fmla="*/ 2147483647 w 346"/>
              <a:gd name="T111" fmla="*/ 2147483647 h 372"/>
              <a:gd name="T112" fmla="*/ 2147483647 w 346"/>
              <a:gd name="T113" fmla="*/ 2147483647 h 372"/>
              <a:gd name="T114" fmla="*/ 2147483647 w 346"/>
              <a:gd name="T115" fmla="*/ 2147483647 h 372"/>
              <a:gd name="T116" fmla="*/ 2147483647 w 346"/>
              <a:gd name="T117" fmla="*/ 2147483647 h 3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6"/>
              <a:gd name="T178" fmla="*/ 0 h 372"/>
              <a:gd name="T179" fmla="*/ 346 w 346"/>
              <a:gd name="T180" fmla="*/ 372 h 3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6" h="372">
                <a:moveTo>
                  <a:pt x="251" y="319"/>
                </a:moveTo>
                <a:lnTo>
                  <a:pt x="245" y="319"/>
                </a:lnTo>
                <a:lnTo>
                  <a:pt x="243" y="319"/>
                </a:lnTo>
                <a:lnTo>
                  <a:pt x="235" y="319"/>
                </a:lnTo>
                <a:lnTo>
                  <a:pt x="227" y="322"/>
                </a:lnTo>
                <a:lnTo>
                  <a:pt x="211" y="322"/>
                </a:lnTo>
                <a:lnTo>
                  <a:pt x="208" y="322"/>
                </a:lnTo>
                <a:lnTo>
                  <a:pt x="201" y="319"/>
                </a:lnTo>
                <a:lnTo>
                  <a:pt x="198" y="319"/>
                </a:lnTo>
                <a:lnTo>
                  <a:pt x="190" y="319"/>
                </a:lnTo>
                <a:lnTo>
                  <a:pt x="182" y="322"/>
                </a:lnTo>
                <a:lnTo>
                  <a:pt x="179" y="319"/>
                </a:lnTo>
                <a:lnTo>
                  <a:pt x="172" y="324"/>
                </a:lnTo>
                <a:lnTo>
                  <a:pt x="172" y="330"/>
                </a:lnTo>
                <a:lnTo>
                  <a:pt x="172" y="332"/>
                </a:lnTo>
                <a:lnTo>
                  <a:pt x="174" y="338"/>
                </a:lnTo>
                <a:lnTo>
                  <a:pt x="182" y="338"/>
                </a:lnTo>
                <a:lnTo>
                  <a:pt x="193" y="346"/>
                </a:lnTo>
                <a:lnTo>
                  <a:pt x="201" y="351"/>
                </a:lnTo>
                <a:lnTo>
                  <a:pt x="224" y="356"/>
                </a:lnTo>
                <a:lnTo>
                  <a:pt x="227" y="364"/>
                </a:lnTo>
                <a:lnTo>
                  <a:pt x="235" y="372"/>
                </a:lnTo>
                <a:lnTo>
                  <a:pt x="251" y="372"/>
                </a:lnTo>
                <a:lnTo>
                  <a:pt x="251" y="364"/>
                </a:lnTo>
                <a:lnTo>
                  <a:pt x="253" y="359"/>
                </a:lnTo>
                <a:lnTo>
                  <a:pt x="253" y="351"/>
                </a:lnTo>
                <a:lnTo>
                  <a:pt x="251" y="346"/>
                </a:lnTo>
                <a:lnTo>
                  <a:pt x="251" y="338"/>
                </a:lnTo>
                <a:lnTo>
                  <a:pt x="253" y="330"/>
                </a:lnTo>
                <a:lnTo>
                  <a:pt x="264" y="314"/>
                </a:lnTo>
                <a:lnTo>
                  <a:pt x="259" y="314"/>
                </a:lnTo>
                <a:lnTo>
                  <a:pt x="251" y="319"/>
                </a:lnTo>
                <a:close/>
                <a:moveTo>
                  <a:pt x="341" y="237"/>
                </a:moveTo>
                <a:lnTo>
                  <a:pt x="338" y="235"/>
                </a:lnTo>
                <a:lnTo>
                  <a:pt x="322" y="227"/>
                </a:lnTo>
                <a:lnTo>
                  <a:pt x="311" y="219"/>
                </a:lnTo>
                <a:lnTo>
                  <a:pt x="298" y="211"/>
                </a:lnTo>
                <a:lnTo>
                  <a:pt x="288" y="208"/>
                </a:lnTo>
                <a:lnTo>
                  <a:pt x="280" y="206"/>
                </a:lnTo>
                <a:lnTo>
                  <a:pt x="269" y="198"/>
                </a:lnTo>
                <a:lnTo>
                  <a:pt x="272" y="192"/>
                </a:lnTo>
                <a:lnTo>
                  <a:pt x="277" y="185"/>
                </a:lnTo>
                <a:lnTo>
                  <a:pt x="277" y="182"/>
                </a:lnTo>
                <a:lnTo>
                  <a:pt x="269" y="182"/>
                </a:lnTo>
                <a:lnTo>
                  <a:pt x="261" y="182"/>
                </a:lnTo>
                <a:lnTo>
                  <a:pt x="251" y="182"/>
                </a:lnTo>
                <a:lnTo>
                  <a:pt x="243" y="179"/>
                </a:lnTo>
                <a:lnTo>
                  <a:pt x="224" y="166"/>
                </a:lnTo>
                <a:lnTo>
                  <a:pt x="216" y="158"/>
                </a:lnTo>
                <a:lnTo>
                  <a:pt x="211" y="153"/>
                </a:lnTo>
                <a:lnTo>
                  <a:pt x="208" y="140"/>
                </a:lnTo>
                <a:lnTo>
                  <a:pt x="201" y="124"/>
                </a:lnTo>
                <a:lnTo>
                  <a:pt x="193" y="121"/>
                </a:lnTo>
                <a:lnTo>
                  <a:pt x="185" y="118"/>
                </a:lnTo>
                <a:lnTo>
                  <a:pt x="174" y="111"/>
                </a:lnTo>
                <a:lnTo>
                  <a:pt x="166" y="103"/>
                </a:lnTo>
                <a:lnTo>
                  <a:pt x="158" y="92"/>
                </a:lnTo>
                <a:lnTo>
                  <a:pt x="158" y="84"/>
                </a:lnTo>
                <a:lnTo>
                  <a:pt x="164" y="79"/>
                </a:lnTo>
                <a:lnTo>
                  <a:pt x="166" y="79"/>
                </a:lnTo>
                <a:lnTo>
                  <a:pt x="166" y="76"/>
                </a:lnTo>
                <a:lnTo>
                  <a:pt x="166" y="71"/>
                </a:lnTo>
                <a:lnTo>
                  <a:pt x="164" y="71"/>
                </a:lnTo>
                <a:lnTo>
                  <a:pt x="158" y="60"/>
                </a:lnTo>
                <a:lnTo>
                  <a:pt x="164" y="58"/>
                </a:lnTo>
                <a:lnTo>
                  <a:pt x="172" y="52"/>
                </a:lnTo>
                <a:lnTo>
                  <a:pt x="166" y="58"/>
                </a:lnTo>
                <a:lnTo>
                  <a:pt x="172" y="58"/>
                </a:lnTo>
                <a:lnTo>
                  <a:pt x="174" y="52"/>
                </a:lnTo>
                <a:lnTo>
                  <a:pt x="182" y="50"/>
                </a:lnTo>
                <a:lnTo>
                  <a:pt x="190" y="45"/>
                </a:lnTo>
                <a:lnTo>
                  <a:pt x="193" y="45"/>
                </a:lnTo>
                <a:lnTo>
                  <a:pt x="193" y="50"/>
                </a:lnTo>
                <a:lnTo>
                  <a:pt x="195" y="47"/>
                </a:lnTo>
                <a:lnTo>
                  <a:pt x="201" y="45"/>
                </a:lnTo>
                <a:lnTo>
                  <a:pt x="201" y="42"/>
                </a:lnTo>
                <a:lnTo>
                  <a:pt x="198" y="39"/>
                </a:lnTo>
                <a:lnTo>
                  <a:pt x="201" y="31"/>
                </a:lnTo>
                <a:lnTo>
                  <a:pt x="193" y="26"/>
                </a:lnTo>
                <a:lnTo>
                  <a:pt x="198" y="23"/>
                </a:lnTo>
                <a:lnTo>
                  <a:pt x="201" y="18"/>
                </a:lnTo>
                <a:lnTo>
                  <a:pt x="198" y="18"/>
                </a:lnTo>
                <a:lnTo>
                  <a:pt x="190" y="18"/>
                </a:lnTo>
                <a:lnTo>
                  <a:pt x="172" y="15"/>
                </a:lnTo>
                <a:lnTo>
                  <a:pt x="164" y="8"/>
                </a:lnTo>
                <a:lnTo>
                  <a:pt x="158" y="5"/>
                </a:lnTo>
                <a:lnTo>
                  <a:pt x="158" y="0"/>
                </a:lnTo>
                <a:lnTo>
                  <a:pt x="156" y="0"/>
                </a:lnTo>
                <a:lnTo>
                  <a:pt x="148" y="5"/>
                </a:lnTo>
                <a:lnTo>
                  <a:pt x="140" y="5"/>
                </a:lnTo>
                <a:lnTo>
                  <a:pt x="137" y="5"/>
                </a:lnTo>
                <a:lnTo>
                  <a:pt x="132" y="5"/>
                </a:lnTo>
                <a:lnTo>
                  <a:pt x="129" y="8"/>
                </a:lnTo>
                <a:lnTo>
                  <a:pt x="121" y="10"/>
                </a:lnTo>
                <a:lnTo>
                  <a:pt x="111" y="8"/>
                </a:lnTo>
                <a:lnTo>
                  <a:pt x="111" y="10"/>
                </a:lnTo>
                <a:lnTo>
                  <a:pt x="111" y="15"/>
                </a:lnTo>
                <a:lnTo>
                  <a:pt x="111" y="18"/>
                </a:lnTo>
                <a:lnTo>
                  <a:pt x="103" y="15"/>
                </a:lnTo>
                <a:lnTo>
                  <a:pt x="98" y="18"/>
                </a:lnTo>
                <a:lnTo>
                  <a:pt x="98" y="23"/>
                </a:lnTo>
                <a:lnTo>
                  <a:pt x="103" y="26"/>
                </a:lnTo>
                <a:lnTo>
                  <a:pt x="98" y="31"/>
                </a:lnTo>
                <a:lnTo>
                  <a:pt x="95" y="26"/>
                </a:lnTo>
                <a:lnTo>
                  <a:pt x="92" y="26"/>
                </a:lnTo>
                <a:lnTo>
                  <a:pt x="87" y="26"/>
                </a:lnTo>
                <a:lnTo>
                  <a:pt x="84" y="26"/>
                </a:lnTo>
                <a:lnTo>
                  <a:pt x="84" y="23"/>
                </a:lnTo>
                <a:lnTo>
                  <a:pt x="79" y="18"/>
                </a:lnTo>
                <a:lnTo>
                  <a:pt x="76" y="18"/>
                </a:lnTo>
                <a:lnTo>
                  <a:pt x="76" y="23"/>
                </a:lnTo>
                <a:lnTo>
                  <a:pt x="76" y="26"/>
                </a:lnTo>
                <a:lnTo>
                  <a:pt x="76" y="31"/>
                </a:lnTo>
                <a:lnTo>
                  <a:pt x="71" y="34"/>
                </a:lnTo>
                <a:lnTo>
                  <a:pt x="69" y="39"/>
                </a:lnTo>
                <a:lnTo>
                  <a:pt x="69" y="42"/>
                </a:lnTo>
                <a:lnTo>
                  <a:pt x="66" y="39"/>
                </a:lnTo>
                <a:lnTo>
                  <a:pt x="58" y="34"/>
                </a:lnTo>
                <a:lnTo>
                  <a:pt x="53" y="26"/>
                </a:lnTo>
                <a:lnTo>
                  <a:pt x="50" y="23"/>
                </a:lnTo>
                <a:lnTo>
                  <a:pt x="42" y="26"/>
                </a:lnTo>
                <a:lnTo>
                  <a:pt x="45" y="31"/>
                </a:lnTo>
                <a:lnTo>
                  <a:pt x="42" y="34"/>
                </a:lnTo>
                <a:lnTo>
                  <a:pt x="37" y="39"/>
                </a:lnTo>
                <a:lnTo>
                  <a:pt x="34" y="39"/>
                </a:lnTo>
                <a:lnTo>
                  <a:pt x="24" y="42"/>
                </a:lnTo>
                <a:lnTo>
                  <a:pt x="16" y="42"/>
                </a:lnTo>
                <a:lnTo>
                  <a:pt x="10" y="39"/>
                </a:lnTo>
                <a:lnTo>
                  <a:pt x="10" y="42"/>
                </a:lnTo>
                <a:lnTo>
                  <a:pt x="8" y="45"/>
                </a:lnTo>
                <a:lnTo>
                  <a:pt x="10" y="52"/>
                </a:lnTo>
                <a:lnTo>
                  <a:pt x="16" y="58"/>
                </a:lnTo>
                <a:lnTo>
                  <a:pt x="16" y="60"/>
                </a:lnTo>
                <a:lnTo>
                  <a:pt x="8" y="68"/>
                </a:lnTo>
                <a:lnTo>
                  <a:pt x="0" y="71"/>
                </a:lnTo>
                <a:lnTo>
                  <a:pt x="5" y="76"/>
                </a:lnTo>
                <a:lnTo>
                  <a:pt x="10" y="79"/>
                </a:lnTo>
                <a:lnTo>
                  <a:pt x="10" y="84"/>
                </a:lnTo>
                <a:lnTo>
                  <a:pt x="10" y="87"/>
                </a:lnTo>
                <a:lnTo>
                  <a:pt x="8" y="95"/>
                </a:lnTo>
                <a:lnTo>
                  <a:pt x="10" y="97"/>
                </a:lnTo>
                <a:lnTo>
                  <a:pt x="16" y="103"/>
                </a:lnTo>
                <a:lnTo>
                  <a:pt x="18" y="103"/>
                </a:lnTo>
                <a:lnTo>
                  <a:pt x="26" y="103"/>
                </a:lnTo>
                <a:lnTo>
                  <a:pt x="32" y="103"/>
                </a:lnTo>
                <a:lnTo>
                  <a:pt x="32" y="105"/>
                </a:lnTo>
                <a:lnTo>
                  <a:pt x="26" y="111"/>
                </a:lnTo>
                <a:lnTo>
                  <a:pt x="26" y="113"/>
                </a:lnTo>
                <a:lnTo>
                  <a:pt x="24" y="116"/>
                </a:lnTo>
                <a:lnTo>
                  <a:pt x="26" y="118"/>
                </a:lnTo>
                <a:lnTo>
                  <a:pt x="32" y="118"/>
                </a:lnTo>
                <a:lnTo>
                  <a:pt x="42" y="113"/>
                </a:lnTo>
                <a:lnTo>
                  <a:pt x="45" y="111"/>
                </a:lnTo>
                <a:lnTo>
                  <a:pt x="50" y="103"/>
                </a:lnTo>
                <a:lnTo>
                  <a:pt x="58" y="95"/>
                </a:lnTo>
                <a:lnTo>
                  <a:pt x="66" y="95"/>
                </a:lnTo>
                <a:lnTo>
                  <a:pt x="76" y="97"/>
                </a:lnTo>
                <a:lnTo>
                  <a:pt x="84" y="103"/>
                </a:lnTo>
                <a:lnTo>
                  <a:pt x="98" y="111"/>
                </a:lnTo>
                <a:lnTo>
                  <a:pt x="103" y="113"/>
                </a:lnTo>
                <a:lnTo>
                  <a:pt x="105" y="121"/>
                </a:lnTo>
                <a:lnTo>
                  <a:pt x="113" y="148"/>
                </a:lnTo>
                <a:lnTo>
                  <a:pt x="119" y="148"/>
                </a:lnTo>
                <a:lnTo>
                  <a:pt x="124" y="155"/>
                </a:lnTo>
                <a:lnTo>
                  <a:pt x="129" y="158"/>
                </a:lnTo>
                <a:lnTo>
                  <a:pt x="129" y="166"/>
                </a:lnTo>
                <a:lnTo>
                  <a:pt x="137" y="166"/>
                </a:lnTo>
                <a:lnTo>
                  <a:pt x="140" y="166"/>
                </a:lnTo>
                <a:lnTo>
                  <a:pt x="148" y="174"/>
                </a:lnTo>
                <a:lnTo>
                  <a:pt x="150" y="179"/>
                </a:lnTo>
                <a:lnTo>
                  <a:pt x="156" y="182"/>
                </a:lnTo>
                <a:lnTo>
                  <a:pt x="172" y="198"/>
                </a:lnTo>
                <a:lnTo>
                  <a:pt x="182" y="206"/>
                </a:lnTo>
                <a:lnTo>
                  <a:pt x="185" y="208"/>
                </a:lnTo>
                <a:lnTo>
                  <a:pt x="190" y="208"/>
                </a:lnTo>
                <a:lnTo>
                  <a:pt x="198" y="208"/>
                </a:lnTo>
                <a:lnTo>
                  <a:pt x="206" y="208"/>
                </a:lnTo>
                <a:lnTo>
                  <a:pt x="208" y="208"/>
                </a:lnTo>
                <a:lnTo>
                  <a:pt x="208" y="211"/>
                </a:lnTo>
                <a:lnTo>
                  <a:pt x="211" y="219"/>
                </a:lnTo>
                <a:lnTo>
                  <a:pt x="219" y="224"/>
                </a:lnTo>
                <a:lnTo>
                  <a:pt x="224" y="224"/>
                </a:lnTo>
                <a:lnTo>
                  <a:pt x="227" y="224"/>
                </a:lnTo>
                <a:lnTo>
                  <a:pt x="224" y="232"/>
                </a:lnTo>
                <a:lnTo>
                  <a:pt x="235" y="227"/>
                </a:lnTo>
                <a:lnTo>
                  <a:pt x="238" y="232"/>
                </a:lnTo>
                <a:lnTo>
                  <a:pt x="243" y="235"/>
                </a:lnTo>
                <a:lnTo>
                  <a:pt x="243" y="243"/>
                </a:lnTo>
                <a:lnTo>
                  <a:pt x="245" y="245"/>
                </a:lnTo>
                <a:lnTo>
                  <a:pt x="251" y="245"/>
                </a:lnTo>
                <a:lnTo>
                  <a:pt x="253" y="251"/>
                </a:lnTo>
                <a:lnTo>
                  <a:pt x="259" y="251"/>
                </a:lnTo>
                <a:lnTo>
                  <a:pt x="261" y="251"/>
                </a:lnTo>
                <a:lnTo>
                  <a:pt x="264" y="251"/>
                </a:lnTo>
                <a:lnTo>
                  <a:pt x="269" y="261"/>
                </a:lnTo>
                <a:lnTo>
                  <a:pt x="272" y="269"/>
                </a:lnTo>
                <a:lnTo>
                  <a:pt x="277" y="285"/>
                </a:lnTo>
                <a:lnTo>
                  <a:pt x="280" y="288"/>
                </a:lnTo>
                <a:lnTo>
                  <a:pt x="280" y="295"/>
                </a:lnTo>
                <a:lnTo>
                  <a:pt x="277" y="298"/>
                </a:lnTo>
                <a:lnTo>
                  <a:pt x="272" y="298"/>
                </a:lnTo>
                <a:lnTo>
                  <a:pt x="272" y="306"/>
                </a:lnTo>
                <a:lnTo>
                  <a:pt x="264" y="314"/>
                </a:lnTo>
                <a:lnTo>
                  <a:pt x="264" y="319"/>
                </a:lnTo>
                <a:lnTo>
                  <a:pt x="264" y="322"/>
                </a:lnTo>
                <a:lnTo>
                  <a:pt x="269" y="324"/>
                </a:lnTo>
                <a:lnTo>
                  <a:pt x="272" y="324"/>
                </a:lnTo>
                <a:lnTo>
                  <a:pt x="285" y="314"/>
                </a:lnTo>
                <a:lnTo>
                  <a:pt x="293" y="306"/>
                </a:lnTo>
                <a:lnTo>
                  <a:pt x="293" y="303"/>
                </a:lnTo>
                <a:lnTo>
                  <a:pt x="293" y="295"/>
                </a:lnTo>
                <a:lnTo>
                  <a:pt x="298" y="293"/>
                </a:lnTo>
                <a:lnTo>
                  <a:pt x="306" y="288"/>
                </a:lnTo>
                <a:lnTo>
                  <a:pt x="306" y="285"/>
                </a:lnTo>
                <a:lnTo>
                  <a:pt x="306" y="272"/>
                </a:lnTo>
                <a:lnTo>
                  <a:pt x="298" y="269"/>
                </a:lnTo>
                <a:lnTo>
                  <a:pt x="293" y="266"/>
                </a:lnTo>
                <a:lnTo>
                  <a:pt x="288" y="261"/>
                </a:lnTo>
                <a:lnTo>
                  <a:pt x="288" y="258"/>
                </a:lnTo>
                <a:lnTo>
                  <a:pt x="296" y="243"/>
                </a:lnTo>
                <a:lnTo>
                  <a:pt x="298" y="235"/>
                </a:lnTo>
                <a:lnTo>
                  <a:pt x="311" y="235"/>
                </a:lnTo>
                <a:lnTo>
                  <a:pt x="311" y="237"/>
                </a:lnTo>
                <a:lnTo>
                  <a:pt x="319" y="243"/>
                </a:lnTo>
                <a:lnTo>
                  <a:pt x="325" y="243"/>
                </a:lnTo>
                <a:lnTo>
                  <a:pt x="330" y="245"/>
                </a:lnTo>
                <a:lnTo>
                  <a:pt x="333" y="253"/>
                </a:lnTo>
                <a:lnTo>
                  <a:pt x="338" y="258"/>
                </a:lnTo>
                <a:lnTo>
                  <a:pt x="341" y="258"/>
                </a:lnTo>
                <a:lnTo>
                  <a:pt x="346" y="253"/>
                </a:lnTo>
                <a:lnTo>
                  <a:pt x="346" y="251"/>
                </a:lnTo>
                <a:lnTo>
                  <a:pt x="346" y="243"/>
                </a:lnTo>
                <a:lnTo>
                  <a:pt x="341" y="237"/>
                </a:lnTo>
                <a:close/>
                <a:moveTo>
                  <a:pt x="50" y="288"/>
                </a:moveTo>
                <a:lnTo>
                  <a:pt x="53" y="285"/>
                </a:lnTo>
                <a:lnTo>
                  <a:pt x="50" y="285"/>
                </a:lnTo>
                <a:lnTo>
                  <a:pt x="50" y="288"/>
                </a:lnTo>
                <a:close/>
                <a:moveTo>
                  <a:pt x="84" y="219"/>
                </a:moveTo>
                <a:lnTo>
                  <a:pt x="87" y="216"/>
                </a:lnTo>
                <a:lnTo>
                  <a:pt x="84" y="216"/>
                </a:lnTo>
                <a:lnTo>
                  <a:pt x="84" y="211"/>
                </a:lnTo>
                <a:lnTo>
                  <a:pt x="79" y="211"/>
                </a:lnTo>
                <a:lnTo>
                  <a:pt x="76" y="208"/>
                </a:lnTo>
                <a:lnTo>
                  <a:pt x="71" y="208"/>
                </a:lnTo>
                <a:lnTo>
                  <a:pt x="69" y="211"/>
                </a:lnTo>
                <a:lnTo>
                  <a:pt x="58" y="219"/>
                </a:lnTo>
                <a:lnTo>
                  <a:pt x="50" y="224"/>
                </a:lnTo>
                <a:lnTo>
                  <a:pt x="45" y="219"/>
                </a:lnTo>
                <a:lnTo>
                  <a:pt x="45" y="224"/>
                </a:lnTo>
                <a:lnTo>
                  <a:pt x="45" y="232"/>
                </a:lnTo>
                <a:lnTo>
                  <a:pt x="50" y="235"/>
                </a:lnTo>
                <a:lnTo>
                  <a:pt x="50" y="243"/>
                </a:lnTo>
                <a:lnTo>
                  <a:pt x="53" y="245"/>
                </a:lnTo>
                <a:lnTo>
                  <a:pt x="50" y="253"/>
                </a:lnTo>
                <a:lnTo>
                  <a:pt x="53" y="253"/>
                </a:lnTo>
                <a:lnTo>
                  <a:pt x="53" y="258"/>
                </a:lnTo>
                <a:lnTo>
                  <a:pt x="53" y="261"/>
                </a:lnTo>
                <a:lnTo>
                  <a:pt x="50" y="261"/>
                </a:lnTo>
                <a:lnTo>
                  <a:pt x="50" y="277"/>
                </a:lnTo>
                <a:lnTo>
                  <a:pt x="53" y="285"/>
                </a:lnTo>
                <a:lnTo>
                  <a:pt x="58" y="293"/>
                </a:lnTo>
                <a:lnTo>
                  <a:pt x="61" y="293"/>
                </a:lnTo>
                <a:lnTo>
                  <a:pt x="66" y="293"/>
                </a:lnTo>
                <a:lnTo>
                  <a:pt x="69" y="288"/>
                </a:lnTo>
                <a:lnTo>
                  <a:pt x="69" y="280"/>
                </a:lnTo>
                <a:lnTo>
                  <a:pt x="76" y="280"/>
                </a:lnTo>
                <a:lnTo>
                  <a:pt x="84" y="280"/>
                </a:lnTo>
                <a:lnTo>
                  <a:pt x="87" y="277"/>
                </a:lnTo>
                <a:lnTo>
                  <a:pt x="87" y="269"/>
                </a:lnTo>
                <a:lnTo>
                  <a:pt x="87" y="258"/>
                </a:lnTo>
                <a:lnTo>
                  <a:pt x="87" y="245"/>
                </a:lnTo>
                <a:lnTo>
                  <a:pt x="87" y="243"/>
                </a:lnTo>
                <a:lnTo>
                  <a:pt x="92" y="235"/>
                </a:lnTo>
                <a:lnTo>
                  <a:pt x="92" y="227"/>
                </a:lnTo>
                <a:lnTo>
                  <a:pt x="87" y="219"/>
                </a:lnTo>
                <a:lnTo>
                  <a:pt x="84" y="219"/>
                </a:lnTo>
                <a:close/>
              </a:path>
            </a:pathLst>
          </a:custGeom>
          <a:solidFill>
            <a:srgbClr val="002060"/>
          </a:solidFill>
          <a:ln w="3175">
            <a:solidFill>
              <a:schemeClr val="bg1"/>
            </a:solidFill>
            <a:round/>
            <a:headEnd/>
            <a:tailEnd/>
          </a:ln>
        </p:spPr>
        <p:txBody>
          <a:bodyPr/>
          <a:lstStyle/>
          <a:p>
            <a:endParaRPr lang="en-GB"/>
          </a:p>
        </p:txBody>
      </p:sp>
      <p:sp>
        <p:nvSpPr>
          <p:cNvPr id="32" name="Freeform 31"/>
          <p:cNvSpPr>
            <a:spLocks noChangeAspect="1" noEditPoints="1"/>
          </p:cNvSpPr>
          <p:nvPr/>
        </p:nvSpPr>
        <p:spPr bwMode="auto">
          <a:xfrm>
            <a:off x="1137807" y="3342631"/>
            <a:ext cx="739510" cy="1039813"/>
          </a:xfrm>
          <a:custGeom>
            <a:avLst/>
            <a:gdLst>
              <a:gd name="T0" fmla="*/ 2147483647 w 256"/>
              <a:gd name="T1" fmla="*/ 2147483647 h 367"/>
              <a:gd name="T2" fmla="*/ 2147483647 w 256"/>
              <a:gd name="T3" fmla="*/ 2147483647 h 367"/>
              <a:gd name="T4" fmla="*/ 2147483647 w 256"/>
              <a:gd name="T5" fmla="*/ 2147483647 h 367"/>
              <a:gd name="T6" fmla="*/ 2147483647 w 256"/>
              <a:gd name="T7" fmla="*/ 2147483647 h 367"/>
              <a:gd name="T8" fmla="*/ 2147483647 w 256"/>
              <a:gd name="T9" fmla="*/ 2147483647 h 367"/>
              <a:gd name="T10" fmla="*/ 2147483647 w 256"/>
              <a:gd name="T11" fmla="*/ 2147483647 h 367"/>
              <a:gd name="T12" fmla="*/ 2147483647 w 256"/>
              <a:gd name="T13" fmla="*/ 2147483647 h 367"/>
              <a:gd name="T14" fmla="*/ 2147483647 w 256"/>
              <a:gd name="T15" fmla="*/ 2147483647 h 367"/>
              <a:gd name="T16" fmla="*/ 2147483647 w 256"/>
              <a:gd name="T17" fmla="*/ 2147483647 h 367"/>
              <a:gd name="T18" fmla="*/ 2147483647 w 256"/>
              <a:gd name="T19" fmla="*/ 0 h 367"/>
              <a:gd name="T20" fmla="*/ 2147483647 w 256"/>
              <a:gd name="T21" fmla="*/ 2147483647 h 367"/>
              <a:gd name="T22" fmla="*/ 2147483647 w 256"/>
              <a:gd name="T23" fmla="*/ 2147483647 h 367"/>
              <a:gd name="T24" fmla="*/ 2147483647 w 256"/>
              <a:gd name="T25" fmla="*/ 2147483647 h 367"/>
              <a:gd name="T26" fmla="*/ 2147483647 w 256"/>
              <a:gd name="T27" fmla="*/ 2147483647 h 367"/>
              <a:gd name="T28" fmla="*/ 2147483647 w 256"/>
              <a:gd name="T29" fmla="*/ 2147483647 h 367"/>
              <a:gd name="T30" fmla="*/ 2147483647 w 256"/>
              <a:gd name="T31" fmla="*/ 2147483647 h 367"/>
              <a:gd name="T32" fmla="*/ 2147483647 w 256"/>
              <a:gd name="T33" fmla="*/ 2147483647 h 367"/>
              <a:gd name="T34" fmla="*/ 2147483647 w 256"/>
              <a:gd name="T35" fmla="*/ 2147483647 h 367"/>
              <a:gd name="T36" fmla="*/ 2147483647 w 256"/>
              <a:gd name="T37" fmla="*/ 2147483647 h 367"/>
              <a:gd name="T38" fmla="*/ 2147483647 w 256"/>
              <a:gd name="T39" fmla="*/ 2147483647 h 367"/>
              <a:gd name="T40" fmla="*/ 2147483647 w 256"/>
              <a:gd name="T41" fmla="*/ 2147483647 h 367"/>
              <a:gd name="T42" fmla="*/ 2147483647 w 256"/>
              <a:gd name="T43" fmla="*/ 2147483647 h 367"/>
              <a:gd name="T44" fmla="*/ 2147483647 w 256"/>
              <a:gd name="T45" fmla="*/ 2147483647 h 367"/>
              <a:gd name="T46" fmla="*/ 2147483647 w 256"/>
              <a:gd name="T47" fmla="*/ 2147483647 h 367"/>
              <a:gd name="T48" fmla="*/ 2147483647 w 256"/>
              <a:gd name="T49" fmla="*/ 2147483647 h 367"/>
              <a:gd name="T50" fmla="*/ 2147483647 w 256"/>
              <a:gd name="T51" fmla="*/ 2147483647 h 367"/>
              <a:gd name="T52" fmla="*/ 2147483647 w 256"/>
              <a:gd name="T53" fmla="*/ 2147483647 h 367"/>
              <a:gd name="T54" fmla="*/ 2147483647 w 256"/>
              <a:gd name="T55" fmla="*/ 2147483647 h 367"/>
              <a:gd name="T56" fmla="*/ 2147483647 w 256"/>
              <a:gd name="T57" fmla="*/ 2147483647 h 367"/>
              <a:gd name="T58" fmla="*/ 2147483647 w 256"/>
              <a:gd name="T59" fmla="*/ 2147483647 h 367"/>
              <a:gd name="T60" fmla="*/ 2147483647 w 256"/>
              <a:gd name="T61" fmla="*/ 2147483647 h 367"/>
              <a:gd name="T62" fmla="*/ 2147483647 w 256"/>
              <a:gd name="T63" fmla="*/ 2147483647 h 367"/>
              <a:gd name="T64" fmla="*/ 2147483647 w 256"/>
              <a:gd name="T65" fmla="*/ 2147483647 h 367"/>
              <a:gd name="T66" fmla="*/ 2147483647 w 256"/>
              <a:gd name="T67" fmla="*/ 2147483647 h 367"/>
              <a:gd name="T68" fmla="*/ 2147483647 w 256"/>
              <a:gd name="T69" fmla="*/ 2147483647 h 367"/>
              <a:gd name="T70" fmla="*/ 2147483647 w 256"/>
              <a:gd name="T71" fmla="*/ 2147483647 h 367"/>
              <a:gd name="T72" fmla="*/ 2147483647 w 256"/>
              <a:gd name="T73" fmla="*/ 2147483647 h 367"/>
              <a:gd name="T74" fmla="*/ 2147483647 w 256"/>
              <a:gd name="T75" fmla="*/ 2147483647 h 367"/>
              <a:gd name="T76" fmla="*/ 2147483647 w 256"/>
              <a:gd name="T77" fmla="*/ 2147483647 h 367"/>
              <a:gd name="T78" fmla="*/ 2147483647 w 256"/>
              <a:gd name="T79" fmla="*/ 2147483647 h 367"/>
              <a:gd name="T80" fmla="*/ 2147483647 w 256"/>
              <a:gd name="T81" fmla="*/ 2147483647 h 367"/>
              <a:gd name="T82" fmla="*/ 2147483647 w 256"/>
              <a:gd name="T83" fmla="*/ 2147483647 h 367"/>
              <a:gd name="T84" fmla="*/ 2147483647 w 256"/>
              <a:gd name="T85" fmla="*/ 2147483647 h 367"/>
              <a:gd name="T86" fmla="*/ 2147483647 w 256"/>
              <a:gd name="T87" fmla="*/ 2147483647 h 367"/>
              <a:gd name="T88" fmla="*/ 2147483647 w 256"/>
              <a:gd name="T89" fmla="*/ 2147483647 h 367"/>
              <a:gd name="T90" fmla="*/ 2147483647 w 256"/>
              <a:gd name="T91" fmla="*/ 2147483647 h 367"/>
              <a:gd name="T92" fmla="*/ 2147483647 w 256"/>
              <a:gd name="T93" fmla="*/ 2147483647 h 367"/>
              <a:gd name="T94" fmla="*/ 2147483647 w 256"/>
              <a:gd name="T95" fmla="*/ 2147483647 h 367"/>
              <a:gd name="T96" fmla="*/ 2147483647 w 256"/>
              <a:gd name="T97" fmla="*/ 2147483647 h 367"/>
              <a:gd name="T98" fmla="*/ 2147483647 w 256"/>
              <a:gd name="T99" fmla="*/ 2147483647 h 367"/>
              <a:gd name="T100" fmla="*/ 2147483647 w 256"/>
              <a:gd name="T101" fmla="*/ 2147483647 h 367"/>
              <a:gd name="T102" fmla="*/ 2147483647 w 256"/>
              <a:gd name="T103" fmla="*/ 2147483647 h 367"/>
              <a:gd name="T104" fmla="*/ 2147483647 w 256"/>
              <a:gd name="T105" fmla="*/ 2147483647 h 367"/>
              <a:gd name="T106" fmla="*/ 2147483647 w 256"/>
              <a:gd name="T107" fmla="*/ 2147483647 h 367"/>
              <a:gd name="T108" fmla="*/ 2147483647 w 256"/>
              <a:gd name="T109" fmla="*/ 2147483647 h 367"/>
              <a:gd name="T110" fmla="*/ 2147483647 w 256"/>
              <a:gd name="T111" fmla="*/ 2147483647 h 367"/>
              <a:gd name="T112" fmla="*/ 2147483647 w 256"/>
              <a:gd name="T113" fmla="*/ 2147483647 h 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6"/>
              <a:gd name="T172" fmla="*/ 0 h 367"/>
              <a:gd name="T173" fmla="*/ 256 w 256"/>
              <a:gd name="T174" fmla="*/ 367 h 3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6" h="367">
                <a:moveTo>
                  <a:pt x="53" y="227"/>
                </a:moveTo>
                <a:lnTo>
                  <a:pt x="56" y="224"/>
                </a:lnTo>
                <a:lnTo>
                  <a:pt x="61" y="221"/>
                </a:lnTo>
                <a:lnTo>
                  <a:pt x="64" y="221"/>
                </a:lnTo>
                <a:lnTo>
                  <a:pt x="69" y="216"/>
                </a:lnTo>
                <a:lnTo>
                  <a:pt x="64" y="216"/>
                </a:lnTo>
                <a:lnTo>
                  <a:pt x="64" y="213"/>
                </a:lnTo>
                <a:lnTo>
                  <a:pt x="64" y="208"/>
                </a:lnTo>
                <a:lnTo>
                  <a:pt x="69" y="213"/>
                </a:lnTo>
                <a:lnTo>
                  <a:pt x="69" y="206"/>
                </a:lnTo>
                <a:lnTo>
                  <a:pt x="64" y="206"/>
                </a:lnTo>
                <a:lnTo>
                  <a:pt x="56" y="206"/>
                </a:lnTo>
                <a:lnTo>
                  <a:pt x="64" y="200"/>
                </a:lnTo>
                <a:lnTo>
                  <a:pt x="61" y="198"/>
                </a:lnTo>
                <a:lnTo>
                  <a:pt x="53" y="190"/>
                </a:lnTo>
                <a:lnTo>
                  <a:pt x="51" y="187"/>
                </a:lnTo>
                <a:lnTo>
                  <a:pt x="43" y="187"/>
                </a:lnTo>
                <a:lnTo>
                  <a:pt x="37" y="190"/>
                </a:lnTo>
                <a:lnTo>
                  <a:pt x="35" y="190"/>
                </a:lnTo>
                <a:lnTo>
                  <a:pt x="29" y="195"/>
                </a:lnTo>
                <a:lnTo>
                  <a:pt x="27" y="195"/>
                </a:lnTo>
                <a:lnTo>
                  <a:pt x="24" y="195"/>
                </a:lnTo>
                <a:lnTo>
                  <a:pt x="19" y="198"/>
                </a:lnTo>
                <a:lnTo>
                  <a:pt x="16" y="206"/>
                </a:lnTo>
                <a:lnTo>
                  <a:pt x="11" y="206"/>
                </a:lnTo>
                <a:lnTo>
                  <a:pt x="8" y="206"/>
                </a:lnTo>
                <a:lnTo>
                  <a:pt x="11" y="208"/>
                </a:lnTo>
                <a:lnTo>
                  <a:pt x="0" y="213"/>
                </a:lnTo>
                <a:lnTo>
                  <a:pt x="3" y="216"/>
                </a:lnTo>
                <a:lnTo>
                  <a:pt x="16" y="224"/>
                </a:lnTo>
                <a:lnTo>
                  <a:pt x="19" y="224"/>
                </a:lnTo>
                <a:lnTo>
                  <a:pt x="24" y="221"/>
                </a:lnTo>
                <a:lnTo>
                  <a:pt x="24" y="216"/>
                </a:lnTo>
                <a:lnTo>
                  <a:pt x="27" y="216"/>
                </a:lnTo>
                <a:lnTo>
                  <a:pt x="29" y="216"/>
                </a:lnTo>
                <a:lnTo>
                  <a:pt x="35" y="221"/>
                </a:lnTo>
                <a:lnTo>
                  <a:pt x="37" y="224"/>
                </a:lnTo>
                <a:lnTo>
                  <a:pt x="37" y="227"/>
                </a:lnTo>
                <a:lnTo>
                  <a:pt x="43" y="227"/>
                </a:lnTo>
                <a:lnTo>
                  <a:pt x="51" y="224"/>
                </a:lnTo>
                <a:lnTo>
                  <a:pt x="53" y="227"/>
                </a:lnTo>
                <a:close/>
                <a:moveTo>
                  <a:pt x="43" y="103"/>
                </a:moveTo>
                <a:lnTo>
                  <a:pt x="45" y="100"/>
                </a:lnTo>
                <a:lnTo>
                  <a:pt x="51" y="95"/>
                </a:lnTo>
                <a:lnTo>
                  <a:pt x="53" y="95"/>
                </a:lnTo>
                <a:lnTo>
                  <a:pt x="56" y="95"/>
                </a:lnTo>
                <a:lnTo>
                  <a:pt x="56" y="92"/>
                </a:lnTo>
                <a:lnTo>
                  <a:pt x="53" y="92"/>
                </a:lnTo>
                <a:lnTo>
                  <a:pt x="61" y="87"/>
                </a:lnTo>
                <a:lnTo>
                  <a:pt x="64" y="87"/>
                </a:lnTo>
                <a:lnTo>
                  <a:pt x="61" y="84"/>
                </a:lnTo>
                <a:lnTo>
                  <a:pt x="64" y="81"/>
                </a:lnTo>
                <a:lnTo>
                  <a:pt x="64" y="76"/>
                </a:lnTo>
                <a:lnTo>
                  <a:pt x="61" y="81"/>
                </a:lnTo>
                <a:lnTo>
                  <a:pt x="51" y="84"/>
                </a:lnTo>
                <a:lnTo>
                  <a:pt x="51" y="87"/>
                </a:lnTo>
                <a:lnTo>
                  <a:pt x="45" y="87"/>
                </a:lnTo>
                <a:lnTo>
                  <a:pt x="37" y="87"/>
                </a:lnTo>
                <a:lnTo>
                  <a:pt x="43" y="92"/>
                </a:lnTo>
                <a:lnTo>
                  <a:pt x="37" y="95"/>
                </a:lnTo>
                <a:lnTo>
                  <a:pt x="45" y="95"/>
                </a:lnTo>
                <a:lnTo>
                  <a:pt x="37" y="100"/>
                </a:lnTo>
                <a:lnTo>
                  <a:pt x="43" y="103"/>
                </a:lnTo>
                <a:close/>
                <a:moveTo>
                  <a:pt x="196" y="0"/>
                </a:moveTo>
                <a:lnTo>
                  <a:pt x="193" y="5"/>
                </a:lnTo>
                <a:lnTo>
                  <a:pt x="196" y="7"/>
                </a:lnTo>
                <a:lnTo>
                  <a:pt x="201" y="0"/>
                </a:lnTo>
                <a:lnTo>
                  <a:pt x="196" y="0"/>
                </a:lnTo>
                <a:close/>
                <a:moveTo>
                  <a:pt x="151" y="66"/>
                </a:moveTo>
                <a:lnTo>
                  <a:pt x="156" y="66"/>
                </a:lnTo>
                <a:lnTo>
                  <a:pt x="159" y="60"/>
                </a:lnTo>
                <a:lnTo>
                  <a:pt x="151" y="60"/>
                </a:lnTo>
                <a:lnTo>
                  <a:pt x="148" y="58"/>
                </a:lnTo>
                <a:lnTo>
                  <a:pt x="143" y="58"/>
                </a:lnTo>
                <a:lnTo>
                  <a:pt x="143" y="52"/>
                </a:lnTo>
                <a:lnTo>
                  <a:pt x="140" y="52"/>
                </a:lnTo>
                <a:lnTo>
                  <a:pt x="138" y="58"/>
                </a:lnTo>
                <a:lnTo>
                  <a:pt x="140" y="60"/>
                </a:lnTo>
                <a:lnTo>
                  <a:pt x="151" y="66"/>
                </a:lnTo>
                <a:close/>
                <a:moveTo>
                  <a:pt x="190" y="15"/>
                </a:moveTo>
                <a:lnTo>
                  <a:pt x="193" y="15"/>
                </a:lnTo>
                <a:lnTo>
                  <a:pt x="196" y="21"/>
                </a:lnTo>
                <a:lnTo>
                  <a:pt x="196" y="26"/>
                </a:lnTo>
                <a:lnTo>
                  <a:pt x="193" y="31"/>
                </a:lnTo>
                <a:lnTo>
                  <a:pt x="201" y="26"/>
                </a:lnTo>
                <a:lnTo>
                  <a:pt x="204" y="23"/>
                </a:lnTo>
                <a:lnTo>
                  <a:pt x="209" y="13"/>
                </a:lnTo>
                <a:lnTo>
                  <a:pt x="204" y="7"/>
                </a:lnTo>
                <a:lnTo>
                  <a:pt x="204" y="5"/>
                </a:lnTo>
                <a:lnTo>
                  <a:pt x="196" y="7"/>
                </a:lnTo>
                <a:lnTo>
                  <a:pt x="201" y="13"/>
                </a:lnTo>
                <a:lnTo>
                  <a:pt x="185" y="13"/>
                </a:lnTo>
                <a:lnTo>
                  <a:pt x="190" y="15"/>
                </a:lnTo>
                <a:close/>
                <a:moveTo>
                  <a:pt x="251" y="266"/>
                </a:moveTo>
                <a:lnTo>
                  <a:pt x="238" y="266"/>
                </a:lnTo>
                <a:lnTo>
                  <a:pt x="230" y="261"/>
                </a:lnTo>
                <a:lnTo>
                  <a:pt x="227" y="266"/>
                </a:lnTo>
                <a:lnTo>
                  <a:pt x="225" y="274"/>
                </a:lnTo>
                <a:lnTo>
                  <a:pt x="217" y="269"/>
                </a:lnTo>
                <a:lnTo>
                  <a:pt x="212" y="269"/>
                </a:lnTo>
                <a:lnTo>
                  <a:pt x="220" y="258"/>
                </a:lnTo>
                <a:lnTo>
                  <a:pt x="225" y="253"/>
                </a:lnTo>
                <a:lnTo>
                  <a:pt x="220" y="250"/>
                </a:lnTo>
                <a:lnTo>
                  <a:pt x="212" y="243"/>
                </a:lnTo>
                <a:lnTo>
                  <a:pt x="209" y="243"/>
                </a:lnTo>
                <a:lnTo>
                  <a:pt x="193" y="240"/>
                </a:lnTo>
                <a:lnTo>
                  <a:pt x="209" y="240"/>
                </a:lnTo>
                <a:lnTo>
                  <a:pt x="220" y="243"/>
                </a:lnTo>
                <a:lnTo>
                  <a:pt x="212" y="235"/>
                </a:lnTo>
                <a:lnTo>
                  <a:pt x="209" y="227"/>
                </a:lnTo>
                <a:lnTo>
                  <a:pt x="212" y="224"/>
                </a:lnTo>
                <a:lnTo>
                  <a:pt x="204" y="221"/>
                </a:lnTo>
                <a:lnTo>
                  <a:pt x="201" y="213"/>
                </a:lnTo>
                <a:lnTo>
                  <a:pt x="193" y="208"/>
                </a:lnTo>
                <a:lnTo>
                  <a:pt x="185" y="208"/>
                </a:lnTo>
                <a:lnTo>
                  <a:pt x="183" y="206"/>
                </a:lnTo>
                <a:lnTo>
                  <a:pt x="177" y="198"/>
                </a:lnTo>
                <a:lnTo>
                  <a:pt x="175" y="182"/>
                </a:lnTo>
                <a:lnTo>
                  <a:pt x="175" y="174"/>
                </a:lnTo>
                <a:lnTo>
                  <a:pt x="167" y="169"/>
                </a:lnTo>
                <a:lnTo>
                  <a:pt x="151" y="161"/>
                </a:lnTo>
                <a:lnTo>
                  <a:pt x="148" y="161"/>
                </a:lnTo>
                <a:lnTo>
                  <a:pt x="143" y="161"/>
                </a:lnTo>
                <a:lnTo>
                  <a:pt x="140" y="163"/>
                </a:lnTo>
                <a:lnTo>
                  <a:pt x="130" y="161"/>
                </a:lnTo>
                <a:lnTo>
                  <a:pt x="132" y="161"/>
                </a:lnTo>
                <a:lnTo>
                  <a:pt x="140" y="155"/>
                </a:lnTo>
                <a:lnTo>
                  <a:pt x="143" y="155"/>
                </a:lnTo>
                <a:lnTo>
                  <a:pt x="148" y="153"/>
                </a:lnTo>
                <a:lnTo>
                  <a:pt x="148" y="147"/>
                </a:lnTo>
                <a:lnTo>
                  <a:pt x="146" y="145"/>
                </a:lnTo>
                <a:lnTo>
                  <a:pt x="148" y="145"/>
                </a:lnTo>
                <a:lnTo>
                  <a:pt x="164" y="134"/>
                </a:lnTo>
                <a:lnTo>
                  <a:pt x="169" y="118"/>
                </a:lnTo>
                <a:lnTo>
                  <a:pt x="175" y="113"/>
                </a:lnTo>
                <a:lnTo>
                  <a:pt x="175" y="110"/>
                </a:lnTo>
                <a:lnTo>
                  <a:pt x="169" y="103"/>
                </a:lnTo>
                <a:lnTo>
                  <a:pt x="164" y="103"/>
                </a:lnTo>
                <a:lnTo>
                  <a:pt x="151" y="103"/>
                </a:lnTo>
                <a:lnTo>
                  <a:pt x="140" y="103"/>
                </a:lnTo>
                <a:lnTo>
                  <a:pt x="130" y="103"/>
                </a:lnTo>
                <a:lnTo>
                  <a:pt x="114" y="110"/>
                </a:lnTo>
                <a:lnTo>
                  <a:pt x="117" y="103"/>
                </a:lnTo>
                <a:lnTo>
                  <a:pt x="122" y="103"/>
                </a:lnTo>
                <a:lnTo>
                  <a:pt x="122" y="100"/>
                </a:lnTo>
                <a:lnTo>
                  <a:pt x="117" y="100"/>
                </a:lnTo>
                <a:lnTo>
                  <a:pt x="122" y="95"/>
                </a:lnTo>
                <a:lnTo>
                  <a:pt x="132" y="87"/>
                </a:lnTo>
                <a:lnTo>
                  <a:pt x="143" y="81"/>
                </a:lnTo>
                <a:lnTo>
                  <a:pt x="148" y="76"/>
                </a:lnTo>
                <a:lnTo>
                  <a:pt x="148" y="73"/>
                </a:lnTo>
                <a:lnTo>
                  <a:pt x="143" y="73"/>
                </a:lnTo>
                <a:lnTo>
                  <a:pt x="132" y="73"/>
                </a:lnTo>
                <a:lnTo>
                  <a:pt x="122" y="76"/>
                </a:lnTo>
                <a:lnTo>
                  <a:pt x="114" y="76"/>
                </a:lnTo>
                <a:lnTo>
                  <a:pt x="109" y="76"/>
                </a:lnTo>
                <a:lnTo>
                  <a:pt x="106" y="76"/>
                </a:lnTo>
                <a:lnTo>
                  <a:pt x="103" y="76"/>
                </a:lnTo>
                <a:lnTo>
                  <a:pt x="98" y="73"/>
                </a:lnTo>
                <a:lnTo>
                  <a:pt x="95" y="76"/>
                </a:lnTo>
                <a:lnTo>
                  <a:pt x="90" y="84"/>
                </a:lnTo>
                <a:lnTo>
                  <a:pt x="87" y="87"/>
                </a:lnTo>
                <a:lnTo>
                  <a:pt x="82" y="92"/>
                </a:lnTo>
                <a:lnTo>
                  <a:pt x="90" y="100"/>
                </a:lnTo>
                <a:lnTo>
                  <a:pt x="82" y="100"/>
                </a:lnTo>
                <a:lnTo>
                  <a:pt x="80" y="100"/>
                </a:lnTo>
                <a:lnTo>
                  <a:pt x="77" y="103"/>
                </a:lnTo>
                <a:lnTo>
                  <a:pt x="77" y="100"/>
                </a:lnTo>
                <a:lnTo>
                  <a:pt x="72" y="103"/>
                </a:lnTo>
                <a:lnTo>
                  <a:pt x="72" y="108"/>
                </a:lnTo>
                <a:lnTo>
                  <a:pt x="77" y="110"/>
                </a:lnTo>
                <a:lnTo>
                  <a:pt x="72" y="110"/>
                </a:lnTo>
                <a:lnTo>
                  <a:pt x="72" y="113"/>
                </a:lnTo>
                <a:lnTo>
                  <a:pt x="80" y="113"/>
                </a:lnTo>
                <a:lnTo>
                  <a:pt x="72" y="118"/>
                </a:lnTo>
                <a:lnTo>
                  <a:pt x="77" y="118"/>
                </a:lnTo>
                <a:lnTo>
                  <a:pt x="77" y="121"/>
                </a:lnTo>
                <a:lnTo>
                  <a:pt x="80" y="121"/>
                </a:lnTo>
                <a:lnTo>
                  <a:pt x="72" y="126"/>
                </a:lnTo>
                <a:lnTo>
                  <a:pt x="69" y="129"/>
                </a:lnTo>
                <a:lnTo>
                  <a:pt x="72" y="134"/>
                </a:lnTo>
                <a:lnTo>
                  <a:pt x="69" y="134"/>
                </a:lnTo>
                <a:lnTo>
                  <a:pt x="69" y="137"/>
                </a:lnTo>
                <a:lnTo>
                  <a:pt x="61" y="134"/>
                </a:lnTo>
                <a:lnTo>
                  <a:pt x="56" y="137"/>
                </a:lnTo>
                <a:lnTo>
                  <a:pt x="64" y="137"/>
                </a:lnTo>
                <a:lnTo>
                  <a:pt x="69" y="145"/>
                </a:lnTo>
                <a:lnTo>
                  <a:pt x="77" y="140"/>
                </a:lnTo>
                <a:lnTo>
                  <a:pt x="87" y="134"/>
                </a:lnTo>
                <a:lnTo>
                  <a:pt x="87" y="137"/>
                </a:lnTo>
                <a:lnTo>
                  <a:pt x="80" y="140"/>
                </a:lnTo>
                <a:lnTo>
                  <a:pt x="82" y="140"/>
                </a:lnTo>
                <a:lnTo>
                  <a:pt x="80" y="145"/>
                </a:lnTo>
                <a:lnTo>
                  <a:pt x="77" y="147"/>
                </a:lnTo>
                <a:lnTo>
                  <a:pt x="72" y="155"/>
                </a:lnTo>
                <a:lnTo>
                  <a:pt x="69" y="161"/>
                </a:lnTo>
                <a:lnTo>
                  <a:pt x="69" y="163"/>
                </a:lnTo>
                <a:lnTo>
                  <a:pt x="72" y="161"/>
                </a:lnTo>
                <a:lnTo>
                  <a:pt x="69" y="169"/>
                </a:lnTo>
                <a:lnTo>
                  <a:pt x="72" y="169"/>
                </a:lnTo>
                <a:lnTo>
                  <a:pt x="77" y="169"/>
                </a:lnTo>
                <a:lnTo>
                  <a:pt x="77" y="163"/>
                </a:lnTo>
                <a:lnTo>
                  <a:pt x="80" y="161"/>
                </a:lnTo>
                <a:lnTo>
                  <a:pt x="80" y="163"/>
                </a:lnTo>
                <a:lnTo>
                  <a:pt x="80" y="169"/>
                </a:lnTo>
                <a:lnTo>
                  <a:pt x="82" y="163"/>
                </a:lnTo>
                <a:lnTo>
                  <a:pt x="87" y="163"/>
                </a:lnTo>
                <a:lnTo>
                  <a:pt x="87" y="169"/>
                </a:lnTo>
                <a:lnTo>
                  <a:pt x="90" y="161"/>
                </a:lnTo>
                <a:lnTo>
                  <a:pt x="90" y="155"/>
                </a:lnTo>
                <a:lnTo>
                  <a:pt x="95" y="155"/>
                </a:lnTo>
                <a:lnTo>
                  <a:pt x="90" y="161"/>
                </a:lnTo>
                <a:lnTo>
                  <a:pt x="95" y="161"/>
                </a:lnTo>
                <a:lnTo>
                  <a:pt x="98" y="163"/>
                </a:lnTo>
                <a:lnTo>
                  <a:pt x="95" y="163"/>
                </a:lnTo>
                <a:lnTo>
                  <a:pt x="90" y="163"/>
                </a:lnTo>
                <a:lnTo>
                  <a:pt x="90" y="171"/>
                </a:lnTo>
                <a:lnTo>
                  <a:pt x="95" y="174"/>
                </a:lnTo>
                <a:lnTo>
                  <a:pt x="95" y="182"/>
                </a:lnTo>
                <a:lnTo>
                  <a:pt x="90" y="187"/>
                </a:lnTo>
                <a:lnTo>
                  <a:pt x="82" y="190"/>
                </a:lnTo>
                <a:lnTo>
                  <a:pt x="82" y="198"/>
                </a:lnTo>
                <a:lnTo>
                  <a:pt x="80" y="198"/>
                </a:lnTo>
                <a:lnTo>
                  <a:pt x="80" y="200"/>
                </a:lnTo>
                <a:lnTo>
                  <a:pt x="87" y="208"/>
                </a:lnTo>
                <a:lnTo>
                  <a:pt x="87" y="200"/>
                </a:lnTo>
                <a:lnTo>
                  <a:pt x="95" y="200"/>
                </a:lnTo>
                <a:lnTo>
                  <a:pt x="98" y="206"/>
                </a:lnTo>
                <a:lnTo>
                  <a:pt x="98" y="198"/>
                </a:lnTo>
                <a:lnTo>
                  <a:pt x="109" y="200"/>
                </a:lnTo>
                <a:lnTo>
                  <a:pt x="117" y="200"/>
                </a:lnTo>
                <a:lnTo>
                  <a:pt x="122" y="198"/>
                </a:lnTo>
                <a:lnTo>
                  <a:pt x="122" y="195"/>
                </a:lnTo>
                <a:lnTo>
                  <a:pt x="138" y="198"/>
                </a:lnTo>
                <a:lnTo>
                  <a:pt x="130" y="200"/>
                </a:lnTo>
                <a:lnTo>
                  <a:pt x="122" y="206"/>
                </a:lnTo>
                <a:lnTo>
                  <a:pt x="122" y="216"/>
                </a:lnTo>
                <a:lnTo>
                  <a:pt x="124" y="221"/>
                </a:lnTo>
                <a:lnTo>
                  <a:pt x="130" y="221"/>
                </a:lnTo>
                <a:lnTo>
                  <a:pt x="130" y="227"/>
                </a:lnTo>
                <a:lnTo>
                  <a:pt x="132" y="221"/>
                </a:lnTo>
                <a:lnTo>
                  <a:pt x="138" y="224"/>
                </a:lnTo>
                <a:lnTo>
                  <a:pt x="140" y="221"/>
                </a:lnTo>
                <a:lnTo>
                  <a:pt x="138" y="232"/>
                </a:lnTo>
                <a:lnTo>
                  <a:pt x="132" y="235"/>
                </a:lnTo>
                <a:lnTo>
                  <a:pt x="132" y="240"/>
                </a:lnTo>
                <a:lnTo>
                  <a:pt x="138" y="240"/>
                </a:lnTo>
                <a:lnTo>
                  <a:pt x="132" y="243"/>
                </a:lnTo>
                <a:lnTo>
                  <a:pt x="132" y="248"/>
                </a:lnTo>
                <a:lnTo>
                  <a:pt x="138" y="250"/>
                </a:lnTo>
                <a:lnTo>
                  <a:pt x="132" y="250"/>
                </a:lnTo>
                <a:lnTo>
                  <a:pt x="130" y="250"/>
                </a:lnTo>
                <a:lnTo>
                  <a:pt x="130" y="253"/>
                </a:lnTo>
                <a:lnTo>
                  <a:pt x="124" y="253"/>
                </a:lnTo>
                <a:lnTo>
                  <a:pt x="117" y="253"/>
                </a:lnTo>
                <a:lnTo>
                  <a:pt x="103" y="253"/>
                </a:lnTo>
                <a:lnTo>
                  <a:pt x="98" y="250"/>
                </a:lnTo>
                <a:lnTo>
                  <a:pt x="90" y="250"/>
                </a:lnTo>
                <a:lnTo>
                  <a:pt x="90" y="253"/>
                </a:lnTo>
                <a:lnTo>
                  <a:pt x="90" y="258"/>
                </a:lnTo>
                <a:lnTo>
                  <a:pt x="95" y="258"/>
                </a:lnTo>
                <a:lnTo>
                  <a:pt x="98" y="258"/>
                </a:lnTo>
                <a:lnTo>
                  <a:pt x="82" y="269"/>
                </a:lnTo>
                <a:lnTo>
                  <a:pt x="90" y="269"/>
                </a:lnTo>
                <a:lnTo>
                  <a:pt x="95" y="266"/>
                </a:lnTo>
                <a:lnTo>
                  <a:pt x="103" y="266"/>
                </a:lnTo>
                <a:lnTo>
                  <a:pt x="103" y="269"/>
                </a:lnTo>
                <a:lnTo>
                  <a:pt x="103" y="274"/>
                </a:lnTo>
                <a:lnTo>
                  <a:pt x="103" y="277"/>
                </a:lnTo>
                <a:lnTo>
                  <a:pt x="106" y="282"/>
                </a:lnTo>
                <a:lnTo>
                  <a:pt x="103" y="282"/>
                </a:lnTo>
                <a:lnTo>
                  <a:pt x="98" y="285"/>
                </a:lnTo>
                <a:lnTo>
                  <a:pt x="95" y="287"/>
                </a:lnTo>
                <a:lnTo>
                  <a:pt x="90" y="293"/>
                </a:lnTo>
                <a:lnTo>
                  <a:pt x="80" y="295"/>
                </a:lnTo>
                <a:lnTo>
                  <a:pt x="69" y="303"/>
                </a:lnTo>
                <a:lnTo>
                  <a:pt x="72" y="303"/>
                </a:lnTo>
                <a:lnTo>
                  <a:pt x="69" y="309"/>
                </a:lnTo>
                <a:lnTo>
                  <a:pt x="72" y="309"/>
                </a:lnTo>
                <a:lnTo>
                  <a:pt x="77" y="311"/>
                </a:lnTo>
                <a:lnTo>
                  <a:pt x="80" y="311"/>
                </a:lnTo>
                <a:lnTo>
                  <a:pt x="90" y="309"/>
                </a:lnTo>
                <a:lnTo>
                  <a:pt x="95" y="311"/>
                </a:lnTo>
                <a:lnTo>
                  <a:pt x="95" y="314"/>
                </a:lnTo>
                <a:lnTo>
                  <a:pt x="98" y="314"/>
                </a:lnTo>
                <a:lnTo>
                  <a:pt x="103" y="311"/>
                </a:lnTo>
                <a:lnTo>
                  <a:pt x="106" y="311"/>
                </a:lnTo>
                <a:lnTo>
                  <a:pt x="106" y="314"/>
                </a:lnTo>
                <a:lnTo>
                  <a:pt x="114" y="319"/>
                </a:lnTo>
                <a:lnTo>
                  <a:pt x="117" y="319"/>
                </a:lnTo>
                <a:lnTo>
                  <a:pt x="122" y="319"/>
                </a:lnTo>
                <a:lnTo>
                  <a:pt x="130" y="314"/>
                </a:lnTo>
                <a:lnTo>
                  <a:pt x="138" y="311"/>
                </a:lnTo>
                <a:lnTo>
                  <a:pt x="143" y="309"/>
                </a:lnTo>
                <a:lnTo>
                  <a:pt x="124" y="322"/>
                </a:lnTo>
                <a:lnTo>
                  <a:pt x="124" y="327"/>
                </a:lnTo>
                <a:lnTo>
                  <a:pt x="114" y="327"/>
                </a:lnTo>
                <a:lnTo>
                  <a:pt x="106" y="322"/>
                </a:lnTo>
                <a:lnTo>
                  <a:pt x="95" y="327"/>
                </a:lnTo>
                <a:lnTo>
                  <a:pt x="90" y="335"/>
                </a:lnTo>
                <a:lnTo>
                  <a:pt x="87" y="335"/>
                </a:lnTo>
                <a:lnTo>
                  <a:pt x="82" y="338"/>
                </a:lnTo>
                <a:lnTo>
                  <a:pt x="80" y="346"/>
                </a:lnTo>
                <a:lnTo>
                  <a:pt x="72" y="348"/>
                </a:lnTo>
                <a:lnTo>
                  <a:pt x="69" y="348"/>
                </a:lnTo>
                <a:lnTo>
                  <a:pt x="69" y="353"/>
                </a:lnTo>
                <a:lnTo>
                  <a:pt x="64" y="356"/>
                </a:lnTo>
                <a:lnTo>
                  <a:pt x="56" y="356"/>
                </a:lnTo>
                <a:lnTo>
                  <a:pt x="51" y="364"/>
                </a:lnTo>
                <a:lnTo>
                  <a:pt x="56" y="364"/>
                </a:lnTo>
                <a:lnTo>
                  <a:pt x="61" y="364"/>
                </a:lnTo>
                <a:lnTo>
                  <a:pt x="61" y="367"/>
                </a:lnTo>
                <a:lnTo>
                  <a:pt x="69" y="364"/>
                </a:lnTo>
                <a:lnTo>
                  <a:pt x="72" y="361"/>
                </a:lnTo>
                <a:lnTo>
                  <a:pt x="82" y="356"/>
                </a:lnTo>
                <a:lnTo>
                  <a:pt x="87" y="356"/>
                </a:lnTo>
                <a:lnTo>
                  <a:pt x="90" y="353"/>
                </a:lnTo>
                <a:lnTo>
                  <a:pt x="95" y="356"/>
                </a:lnTo>
                <a:lnTo>
                  <a:pt x="103" y="361"/>
                </a:lnTo>
                <a:lnTo>
                  <a:pt x="106" y="356"/>
                </a:lnTo>
                <a:lnTo>
                  <a:pt x="109" y="353"/>
                </a:lnTo>
                <a:lnTo>
                  <a:pt x="114" y="346"/>
                </a:lnTo>
                <a:lnTo>
                  <a:pt x="117" y="346"/>
                </a:lnTo>
                <a:lnTo>
                  <a:pt x="124" y="340"/>
                </a:lnTo>
                <a:lnTo>
                  <a:pt x="132" y="340"/>
                </a:lnTo>
                <a:lnTo>
                  <a:pt x="140" y="348"/>
                </a:lnTo>
                <a:lnTo>
                  <a:pt x="143" y="346"/>
                </a:lnTo>
                <a:lnTo>
                  <a:pt x="148" y="346"/>
                </a:lnTo>
                <a:lnTo>
                  <a:pt x="151" y="346"/>
                </a:lnTo>
                <a:lnTo>
                  <a:pt x="156" y="346"/>
                </a:lnTo>
                <a:lnTo>
                  <a:pt x="151" y="340"/>
                </a:lnTo>
                <a:lnTo>
                  <a:pt x="164" y="340"/>
                </a:lnTo>
                <a:lnTo>
                  <a:pt x="169" y="340"/>
                </a:lnTo>
                <a:lnTo>
                  <a:pt x="169" y="338"/>
                </a:lnTo>
                <a:lnTo>
                  <a:pt x="177" y="338"/>
                </a:lnTo>
                <a:lnTo>
                  <a:pt x="183" y="338"/>
                </a:lnTo>
                <a:lnTo>
                  <a:pt x="185" y="340"/>
                </a:lnTo>
                <a:lnTo>
                  <a:pt x="190" y="340"/>
                </a:lnTo>
                <a:lnTo>
                  <a:pt x="193" y="340"/>
                </a:lnTo>
                <a:lnTo>
                  <a:pt x="201" y="338"/>
                </a:lnTo>
                <a:lnTo>
                  <a:pt x="209" y="340"/>
                </a:lnTo>
                <a:lnTo>
                  <a:pt x="220" y="340"/>
                </a:lnTo>
                <a:lnTo>
                  <a:pt x="227" y="338"/>
                </a:lnTo>
                <a:lnTo>
                  <a:pt x="235" y="330"/>
                </a:lnTo>
                <a:lnTo>
                  <a:pt x="243" y="330"/>
                </a:lnTo>
                <a:lnTo>
                  <a:pt x="251" y="327"/>
                </a:lnTo>
                <a:lnTo>
                  <a:pt x="246" y="322"/>
                </a:lnTo>
                <a:lnTo>
                  <a:pt x="238" y="319"/>
                </a:lnTo>
                <a:lnTo>
                  <a:pt x="225" y="319"/>
                </a:lnTo>
                <a:lnTo>
                  <a:pt x="230" y="314"/>
                </a:lnTo>
                <a:lnTo>
                  <a:pt x="235" y="314"/>
                </a:lnTo>
                <a:lnTo>
                  <a:pt x="235" y="311"/>
                </a:lnTo>
                <a:lnTo>
                  <a:pt x="235" y="309"/>
                </a:lnTo>
                <a:lnTo>
                  <a:pt x="230" y="309"/>
                </a:lnTo>
                <a:lnTo>
                  <a:pt x="235" y="303"/>
                </a:lnTo>
                <a:lnTo>
                  <a:pt x="238" y="303"/>
                </a:lnTo>
                <a:lnTo>
                  <a:pt x="246" y="303"/>
                </a:lnTo>
                <a:lnTo>
                  <a:pt x="238" y="301"/>
                </a:lnTo>
                <a:lnTo>
                  <a:pt x="246" y="301"/>
                </a:lnTo>
                <a:lnTo>
                  <a:pt x="251" y="295"/>
                </a:lnTo>
                <a:lnTo>
                  <a:pt x="256" y="287"/>
                </a:lnTo>
                <a:lnTo>
                  <a:pt x="256" y="282"/>
                </a:lnTo>
                <a:lnTo>
                  <a:pt x="256" y="277"/>
                </a:lnTo>
                <a:lnTo>
                  <a:pt x="256" y="274"/>
                </a:lnTo>
                <a:lnTo>
                  <a:pt x="251" y="266"/>
                </a:lnTo>
                <a:close/>
                <a:moveTo>
                  <a:pt x="143" y="145"/>
                </a:moveTo>
                <a:lnTo>
                  <a:pt x="140" y="147"/>
                </a:lnTo>
                <a:lnTo>
                  <a:pt x="132" y="147"/>
                </a:lnTo>
                <a:lnTo>
                  <a:pt x="143" y="145"/>
                </a:lnTo>
                <a:close/>
                <a:moveTo>
                  <a:pt x="64" y="113"/>
                </a:moveTo>
                <a:lnTo>
                  <a:pt x="61" y="108"/>
                </a:lnTo>
                <a:lnTo>
                  <a:pt x="56" y="103"/>
                </a:lnTo>
                <a:lnTo>
                  <a:pt x="56" y="110"/>
                </a:lnTo>
                <a:lnTo>
                  <a:pt x="53" y="110"/>
                </a:lnTo>
                <a:lnTo>
                  <a:pt x="45" y="110"/>
                </a:lnTo>
                <a:lnTo>
                  <a:pt x="51" y="113"/>
                </a:lnTo>
                <a:lnTo>
                  <a:pt x="56" y="118"/>
                </a:lnTo>
                <a:lnTo>
                  <a:pt x="53" y="118"/>
                </a:lnTo>
                <a:lnTo>
                  <a:pt x="61" y="121"/>
                </a:lnTo>
                <a:lnTo>
                  <a:pt x="64" y="121"/>
                </a:lnTo>
                <a:lnTo>
                  <a:pt x="64" y="126"/>
                </a:lnTo>
                <a:lnTo>
                  <a:pt x="72" y="121"/>
                </a:lnTo>
                <a:lnTo>
                  <a:pt x="72" y="118"/>
                </a:lnTo>
                <a:lnTo>
                  <a:pt x="64" y="118"/>
                </a:lnTo>
                <a:lnTo>
                  <a:pt x="64" y="113"/>
                </a:lnTo>
                <a:close/>
                <a:moveTo>
                  <a:pt x="64" y="182"/>
                </a:moveTo>
                <a:lnTo>
                  <a:pt x="69" y="182"/>
                </a:lnTo>
                <a:lnTo>
                  <a:pt x="72" y="179"/>
                </a:lnTo>
                <a:lnTo>
                  <a:pt x="77" y="174"/>
                </a:lnTo>
                <a:lnTo>
                  <a:pt x="77" y="169"/>
                </a:lnTo>
                <a:lnTo>
                  <a:pt x="69" y="174"/>
                </a:lnTo>
                <a:lnTo>
                  <a:pt x="64" y="182"/>
                </a:lnTo>
                <a:close/>
                <a:moveTo>
                  <a:pt x="87" y="171"/>
                </a:moveTo>
                <a:lnTo>
                  <a:pt x="87" y="169"/>
                </a:lnTo>
                <a:lnTo>
                  <a:pt x="82" y="163"/>
                </a:lnTo>
                <a:lnTo>
                  <a:pt x="87" y="171"/>
                </a:lnTo>
                <a:close/>
                <a:moveTo>
                  <a:pt x="56" y="140"/>
                </a:moveTo>
                <a:lnTo>
                  <a:pt x="53" y="145"/>
                </a:lnTo>
                <a:lnTo>
                  <a:pt x="61" y="145"/>
                </a:lnTo>
                <a:lnTo>
                  <a:pt x="56" y="147"/>
                </a:lnTo>
                <a:lnTo>
                  <a:pt x="61" y="147"/>
                </a:lnTo>
                <a:lnTo>
                  <a:pt x="56" y="153"/>
                </a:lnTo>
                <a:lnTo>
                  <a:pt x="72" y="147"/>
                </a:lnTo>
                <a:lnTo>
                  <a:pt x="69" y="145"/>
                </a:lnTo>
                <a:lnTo>
                  <a:pt x="64" y="140"/>
                </a:lnTo>
                <a:lnTo>
                  <a:pt x="56" y="140"/>
                </a:lnTo>
                <a:close/>
              </a:path>
            </a:pathLst>
          </a:custGeom>
          <a:solidFill>
            <a:srgbClr val="002060"/>
          </a:solidFill>
          <a:ln w="3175">
            <a:solidFill>
              <a:schemeClr val="bg1"/>
            </a:solidFill>
            <a:round/>
            <a:headEnd/>
            <a:tailEnd/>
          </a:ln>
        </p:spPr>
        <p:txBody>
          <a:bodyPr/>
          <a:lstStyle/>
          <a:p>
            <a:endParaRPr lang="en-GB"/>
          </a:p>
        </p:txBody>
      </p:sp>
      <p:sp>
        <p:nvSpPr>
          <p:cNvPr id="33" name="Freeform 32"/>
          <p:cNvSpPr>
            <a:spLocks noChangeAspect="1"/>
          </p:cNvSpPr>
          <p:nvPr/>
        </p:nvSpPr>
        <p:spPr bwMode="auto">
          <a:xfrm>
            <a:off x="136888" y="2831456"/>
            <a:ext cx="749829" cy="277813"/>
          </a:xfrm>
          <a:custGeom>
            <a:avLst/>
            <a:gdLst>
              <a:gd name="T0" fmla="*/ 2147483647 w 259"/>
              <a:gd name="T1" fmla="*/ 2147483647 h 98"/>
              <a:gd name="T2" fmla="*/ 2147483647 w 259"/>
              <a:gd name="T3" fmla="*/ 2147483647 h 98"/>
              <a:gd name="T4" fmla="*/ 2147483647 w 259"/>
              <a:gd name="T5" fmla="*/ 2147483647 h 98"/>
              <a:gd name="T6" fmla="*/ 2147483647 w 259"/>
              <a:gd name="T7" fmla="*/ 2147483647 h 98"/>
              <a:gd name="T8" fmla="*/ 2147483647 w 259"/>
              <a:gd name="T9" fmla="*/ 2147483647 h 98"/>
              <a:gd name="T10" fmla="*/ 2147483647 w 259"/>
              <a:gd name="T11" fmla="*/ 2147483647 h 98"/>
              <a:gd name="T12" fmla="*/ 2147483647 w 259"/>
              <a:gd name="T13" fmla="*/ 2147483647 h 98"/>
              <a:gd name="T14" fmla="*/ 2147483647 w 259"/>
              <a:gd name="T15" fmla="*/ 2147483647 h 98"/>
              <a:gd name="T16" fmla="*/ 2147483647 w 259"/>
              <a:gd name="T17" fmla="*/ 2147483647 h 98"/>
              <a:gd name="T18" fmla="*/ 2147483647 w 259"/>
              <a:gd name="T19" fmla="*/ 2147483647 h 98"/>
              <a:gd name="T20" fmla="*/ 2147483647 w 259"/>
              <a:gd name="T21" fmla="*/ 2147483647 h 98"/>
              <a:gd name="T22" fmla="*/ 2147483647 w 259"/>
              <a:gd name="T23" fmla="*/ 2147483647 h 98"/>
              <a:gd name="T24" fmla="*/ 2147483647 w 259"/>
              <a:gd name="T25" fmla="*/ 2147483647 h 98"/>
              <a:gd name="T26" fmla="*/ 2147483647 w 259"/>
              <a:gd name="T27" fmla="*/ 2147483647 h 98"/>
              <a:gd name="T28" fmla="*/ 2147483647 w 259"/>
              <a:gd name="T29" fmla="*/ 2147483647 h 98"/>
              <a:gd name="T30" fmla="*/ 2147483647 w 259"/>
              <a:gd name="T31" fmla="*/ 2147483647 h 98"/>
              <a:gd name="T32" fmla="*/ 2147483647 w 259"/>
              <a:gd name="T33" fmla="*/ 2147483647 h 98"/>
              <a:gd name="T34" fmla="*/ 2147483647 w 259"/>
              <a:gd name="T35" fmla="*/ 2147483647 h 98"/>
              <a:gd name="T36" fmla="*/ 2147483647 w 259"/>
              <a:gd name="T37" fmla="*/ 2147483647 h 98"/>
              <a:gd name="T38" fmla="*/ 2147483647 w 259"/>
              <a:gd name="T39" fmla="*/ 2147483647 h 98"/>
              <a:gd name="T40" fmla="*/ 2147483647 w 259"/>
              <a:gd name="T41" fmla="*/ 2147483647 h 98"/>
              <a:gd name="T42" fmla="*/ 2147483647 w 259"/>
              <a:gd name="T43" fmla="*/ 2147483647 h 98"/>
              <a:gd name="T44" fmla="*/ 2147483647 w 259"/>
              <a:gd name="T45" fmla="*/ 2147483647 h 98"/>
              <a:gd name="T46" fmla="*/ 2147483647 w 259"/>
              <a:gd name="T47" fmla="*/ 2147483647 h 98"/>
              <a:gd name="T48" fmla="*/ 2147483647 w 259"/>
              <a:gd name="T49" fmla="*/ 2147483647 h 98"/>
              <a:gd name="T50" fmla="*/ 2147483647 w 259"/>
              <a:gd name="T51" fmla="*/ 2147483647 h 98"/>
              <a:gd name="T52" fmla="*/ 2147483647 w 259"/>
              <a:gd name="T53" fmla="*/ 2147483647 h 98"/>
              <a:gd name="T54" fmla="*/ 2147483647 w 259"/>
              <a:gd name="T55" fmla="*/ 2147483647 h 98"/>
              <a:gd name="T56" fmla="*/ 2147483647 w 259"/>
              <a:gd name="T57" fmla="*/ 2147483647 h 98"/>
              <a:gd name="T58" fmla="*/ 2147483647 w 259"/>
              <a:gd name="T59" fmla="*/ 2147483647 h 98"/>
              <a:gd name="T60" fmla="*/ 2147483647 w 259"/>
              <a:gd name="T61" fmla="*/ 2147483647 h 98"/>
              <a:gd name="T62" fmla="*/ 2147483647 w 259"/>
              <a:gd name="T63" fmla="*/ 2147483647 h 98"/>
              <a:gd name="T64" fmla="*/ 2147483647 w 259"/>
              <a:gd name="T65" fmla="*/ 2147483647 h 98"/>
              <a:gd name="T66" fmla="*/ 2147483647 w 259"/>
              <a:gd name="T67" fmla="*/ 2147483647 h 98"/>
              <a:gd name="T68" fmla="*/ 2147483647 w 259"/>
              <a:gd name="T69" fmla="*/ 0 h 98"/>
              <a:gd name="T70" fmla="*/ 2147483647 w 259"/>
              <a:gd name="T71" fmla="*/ 2147483647 h 98"/>
              <a:gd name="T72" fmla="*/ 2147483647 w 259"/>
              <a:gd name="T73" fmla="*/ 2147483647 h 98"/>
              <a:gd name="T74" fmla="*/ 2147483647 w 259"/>
              <a:gd name="T75" fmla="*/ 2147483647 h 98"/>
              <a:gd name="T76" fmla="*/ 2147483647 w 259"/>
              <a:gd name="T77" fmla="*/ 2147483647 h 98"/>
              <a:gd name="T78" fmla="*/ 2147483647 w 259"/>
              <a:gd name="T79" fmla="*/ 2147483647 h 98"/>
              <a:gd name="T80" fmla="*/ 2147483647 w 259"/>
              <a:gd name="T81" fmla="*/ 2147483647 h 98"/>
              <a:gd name="T82" fmla="*/ 2147483647 w 259"/>
              <a:gd name="T83" fmla="*/ 2147483647 h 98"/>
              <a:gd name="T84" fmla="*/ 2147483647 w 259"/>
              <a:gd name="T85" fmla="*/ 2147483647 h 98"/>
              <a:gd name="T86" fmla="*/ 2147483647 w 259"/>
              <a:gd name="T87" fmla="*/ 2147483647 h 98"/>
              <a:gd name="T88" fmla="*/ 2147483647 w 259"/>
              <a:gd name="T89" fmla="*/ 2147483647 h 98"/>
              <a:gd name="T90" fmla="*/ 2147483647 w 259"/>
              <a:gd name="T91" fmla="*/ 2147483647 h 98"/>
              <a:gd name="T92" fmla="*/ 2147483647 w 259"/>
              <a:gd name="T93" fmla="*/ 2147483647 h 98"/>
              <a:gd name="T94" fmla="*/ 2147483647 w 259"/>
              <a:gd name="T95" fmla="*/ 0 h 98"/>
              <a:gd name="T96" fmla="*/ 2147483647 w 259"/>
              <a:gd name="T97" fmla="*/ 2147483647 h 98"/>
              <a:gd name="T98" fmla="*/ 2147483647 w 259"/>
              <a:gd name="T99" fmla="*/ 2147483647 h 98"/>
              <a:gd name="T100" fmla="*/ 2147483647 w 259"/>
              <a:gd name="T101" fmla="*/ 2147483647 h 98"/>
              <a:gd name="T102" fmla="*/ 2147483647 w 259"/>
              <a:gd name="T103" fmla="*/ 2147483647 h 98"/>
              <a:gd name="T104" fmla="*/ 2147483647 w 259"/>
              <a:gd name="T105" fmla="*/ 2147483647 h 98"/>
              <a:gd name="T106" fmla="*/ 2147483647 w 259"/>
              <a:gd name="T107" fmla="*/ 2147483647 h 98"/>
              <a:gd name="T108" fmla="*/ 2147483647 w 259"/>
              <a:gd name="T109" fmla="*/ 2147483647 h 98"/>
              <a:gd name="T110" fmla="*/ 2147483647 w 259"/>
              <a:gd name="T111" fmla="*/ 2147483647 h 98"/>
              <a:gd name="T112" fmla="*/ 2147483647 w 259"/>
              <a:gd name="T113" fmla="*/ 2147483647 h 98"/>
              <a:gd name="T114" fmla="*/ 0 w 259"/>
              <a:gd name="T115" fmla="*/ 2147483647 h 98"/>
              <a:gd name="T116" fmla="*/ 2147483647 w 259"/>
              <a:gd name="T117" fmla="*/ 2147483647 h 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9"/>
              <a:gd name="T178" fmla="*/ 0 h 98"/>
              <a:gd name="T179" fmla="*/ 259 w 259"/>
              <a:gd name="T180" fmla="*/ 98 h 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9" h="98">
                <a:moveTo>
                  <a:pt x="14" y="34"/>
                </a:moveTo>
                <a:lnTo>
                  <a:pt x="14" y="34"/>
                </a:lnTo>
                <a:lnTo>
                  <a:pt x="29" y="29"/>
                </a:lnTo>
                <a:lnTo>
                  <a:pt x="32" y="29"/>
                </a:lnTo>
                <a:lnTo>
                  <a:pt x="35" y="29"/>
                </a:lnTo>
                <a:lnTo>
                  <a:pt x="35" y="26"/>
                </a:lnTo>
                <a:lnTo>
                  <a:pt x="40" y="26"/>
                </a:lnTo>
                <a:lnTo>
                  <a:pt x="40" y="29"/>
                </a:lnTo>
                <a:lnTo>
                  <a:pt x="48" y="26"/>
                </a:lnTo>
                <a:lnTo>
                  <a:pt x="48" y="29"/>
                </a:lnTo>
                <a:lnTo>
                  <a:pt x="51" y="29"/>
                </a:lnTo>
                <a:lnTo>
                  <a:pt x="56" y="26"/>
                </a:lnTo>
                <a:lnTo>
                  <a:pt x="51" y="29"/>
                </a:lnTo>
                <a:lnTo>
                  <a:pt x="56" y="29"/>
                </a:lnTo>
                <a:lnTo>
                  <a:pt x="66" y="29"/>
                </a:lnTo>
                <a:lnTo>
                  <a:pt x="56" y="34"/>
                </a:lnTo>
                <a:lnTo>
                  <a:pt x="43" y="40"/>
                </a:lnTo>
                <a:lnTo>
                  <a:pt x="51" y="40"/>
                </a:lnTo>
                <a:lnTo>
                  <a:pt x="61" y="40"/>
                </a:lnTo>
                <a:lnTo>
                  <a:pt x="56" y="45"/>
                </a:lnTo>
                <a:lnTo>
                  <a:pt x="43" y="45"/>
                </a:lnTo>
                <a:lnTo>
                  <a:pt x="35" y="45"/>
                </a:lnTo>
                <a:lnTo>
                  <a:pt x="29" y="47"/>
                </a:lnTo>
                <a:lnTo>
                  <a:pt x="24" y="45"/>
                </a:lnTo>
                <a:lnTo>
                  <a:pt x="22" y="47"/>
                </a:lnTo>
                <a:lnTo>
                  <a:pt x="8" y="47"/>
                </a:lnTo>
                <a:lnTo>
                  <a:pt x="6" y="47"/>
                </a:lnTo>
                <a:lnTo>
                  <a:pt x="6" y="53"/>
                </a:lnTo>
                <a:lnTo>
                  <a:pt x="8" y="53"/>
                </a:lnTo>
                <a:lnTo>
                  <a:pt x="14" y="53"/>
                </a:lnTo>
                <a:lnTo>
                  <a:pt x="29" y="53"/>
                </a:lnTo>
                <a:lnTo>
                  <a:pt x="35" y="53"/>
                </a:lnTo>
                <a:lnTo>
                  <a:pt x="43" y="53"/>
                </a:lnTo>
                <a:lnTo>
                  <a:pt x="48" y="53"/>
                </a:lnTo>
                <a:lnTo>
                  <a:pt x="43" y="61"/>
                </a:lnTo>
                <a:lnTo>
                  <a:pt x="48" y="63"/>
                </a:lnTo>
                <a:lnTo>
                  <a:pt x="56" y="61"/>
                </a:lnTo>
                <a:lnTo>
                  <a:pt x="61" y="55"/>
                </a:lnTo>
                <a:lnTo>
                  <a:pt x="59" y="61"/>
                </a:lnTo>
                <a:lnTo>
                  <a:pt x="56" y="61"/>
                </a:lnTo>
                <a:lnTo>
                  <a:pt x="51" y="63"/>
                </a:lnTo>
                <a:lnTo>
                  <a:pt x="56" y="63"/>
                </a:lnTo>
                <a:lnTo>
                  <a:pt x="48" y="66"/>
                </a:lnTo>
                <a:lnTo>
                  <a:pt x="56" y="66"/>
                </a:lnTo>
                <a:lnTo>
                  <a:pt x="61" y="63"/>
                </a:lnTo>
                <a:lnTo>
                  <a:pt x="56" y="66"/>
                </a:lnTo>
                <a:lnTo>
                  <a:pt x="51" y="71"/>
                </a:lnTo>
                <a:lnTo>
                  <a:pt x="56" y="71"/>
                </a:lnTo>
                <a:lnTo>
                  <a:pt x="48" y="71"/>
                </a:lnTo>
                <a:lnTo>
                  <a:pt x="43" y="74"/>
                </a:lnTo>
                <a:lnTo>
                  <a:pt x="40" y="74"/>
                </a:lnTo>
                <a:lnTo>
                  <a:pt x="32" y="79"/>
                </a:lnTo>
                <a:lnTo>
                  <a:pt x="32" y="74"/>
                </a:lnTo>
                <a:lnTo>
                  <a:pt x="29" y="79"/>
                </a:lnTo>
                <a:lnTo>
                  <a:pt x="29" y="82"/>
                </a:lnTo>
                <a:lnTo>
                  <a:pt x="51" y="82"/>
                </a:lnTo>
                <a:lnTo>
                  <a:pt x="59" y="82"/>
                </a:lnTo>
                <a:lnTo>
                  <a:pt x="66" y="79"/>
                </a:lnTo>
                <a:lnTo>
                  <a:pt x="69" y="79"/>
                </a:lnTo>
                <a:lnTo>
                  <a:pt x="66" y="82"/>
                </a:lnTo>
                <a:lnTo>
                  <a:pt x="69" y="82"/>
                </a:lnTo>
                <a:lnTo>
                  <a:pt x="74" y="82"/>
                </a:lnTo>
                <a:lnTo>
                  <a:pt x="77" y="82"/>
                </a:lnTo>
                <a:lnTo>
                  <a:pt x="74" y="87"/>
                </a:lnTo>
                <a:lnTo>
                  <a:pt x="82" y="87"/>
                </a:lnTo>
                <a:lnTo>
                  <a:pt x="85" y="82"/>
                </a:lnTo>
                <a:lnTo>
                  <a:pt x="85" y="87"/>
                </a:lnTo>
                <a:lnTo>
                  <a:pt x="82" y="87"/>
                </a:lnTo>
                <a:lnTo>
                  <a:pt x="85" y="90"/>
                </a:lnTo>
                <a:lnTo>
                  <a:pt x="88" y="90"/>
                </a:lnTo>
                <a:lnTo>
                  <a:pt x="95" y="92"/>
                </a:lnTo>
                <a:lnTo>
                  <a:pt x="119" y="98"/>
                </a:lnTo>
                <a:lnTo>
                  <a:pt x="135" y="92"/>
                </a:lnTo>
                <a:lnTo>
                  <a:pt x="143" y="92"/>
                </a:lnTo>
                <a:lnTo>
                  <a:pt x="146" y="90"/>
                </a:lnTo>
                <a:lnTo>
                  <a:pt x="146" y="87"/>
                </a:lnTo>
                <a:lnTo>
                  <a:pt x="156" y="87"/>
                </a:lnTo>
                <a:lnTo>
                  <a:pt x="164" y="82"/>
                </a:lnTo>
                <a:lnTo>
                  <a:pt x="169" y="79"/>
                </a:lnTo>
                <a:lnTo>
                  <a:pt x="172" y="82"/>
                </a:lnTo>
                <a:lnTo>
                  <a:pt x="175" y="82"/>
                </a:lnTo>
                <a:lnTo>
                  <a:pt x="188" y="79"/>
                </a:lnTo>
                <a:lnTo>
                  <a:pt x="209" y="66"/>
                </a:lnTo>
                <a:lnTo>
                  <a:pt x="214" y="66"/>
                </a:lnTo>
                <a:lnTo>
                  <a:pt x="222" y="66"/>
                </a:lnTo>
                <a:lnTo>
                  <a:pt x="228" y="63"/>
                </a:lnTo>
                <a:lnTo>
                  <a:pt x="233" y="61"/>
                </a:lnTo>
                <a:lnTo>
                  <a:pt x="235" y="55"/>
                </a:lnTo>
                <a:lnTo>
                  <a:pt x="235" y="53"/>
                </a:lnTo>
                <a:lnTo>
                  <a:pt x="241" y="55"/>
                </a:lnTo>
                <a:lnTo>
                  <a:pt x="243" y="53"/>
                </a:lnTo>
                <a:lnTo>
                  <a:pt x="251" y="53"/>
                </a:lnTo>
                <a:lnTo>
                  <a:pt x="249" y="47"/>
                </a:lnTo>
                <a:lnTo>
                  <a:pt x="251" y="47"/>
                </a:lnTo>
                <a:lnTo>
                  <a:pt x="249" y="47"/>
                </a:lnTo>
                <a:lnTo>
                  <a:pt x="257" y="47"/>
                </a:lnTo>
                <a:lnTo>
                  <a:pt x="243" y="45"/>
                </a:lnTo>
                <a:lnTo>
                  <a:pt x="249" y="45"/>
                </a:lnTo>
                <a:lnTo>
                  <a:pt x="251" y="45"/>
                </a:lnTo>
                <a:lnTo>
                  <a:pt x="257" y="45"/>
                </a:lnTo>
                <a:lnTo>
                  <a:pt x="259" y="45"/>
                </a:lnTo>
                <a:lnTo>
                  <a:pt x="259" y="40"/>
                </a:lnTo>
                <a:lnTo>
                  <a:pt x="251" y="40"/>
                </a:lnTo>
                <a:lnTo>
                  <a:pt x="259" y="37"/>
                </a:lnTo>
                <a:lnTo>
                  <a:pt x="251" y="37"/>
                </a:lnTo>
                <a:lnTo>
                  <a:pt x="257" y="34"/>
                </a:lnTo>
                <a:lnTo>
                  <a:pt x="259" y="34"/>
                </a:lnTo>
                <a:lnTo>
                  <a:pt x="259" y="29"/>
                </a:lnTo>
                <a:lnTo>
                  <a:pt x="257" y="29"/>
                </a:lnTo>
                <a:lnTo>
                  <a:pt x="249" y="26"/>
                </a:lnTo>
                <a:lnTo>
                  <a:pt x="243" y="26"/>
                </a:lnTo>
                <a:lnTo>
                  <a:pt x="235" y="29"/>
                </a:lnTo>
                <a:lnTo>
                  <a:pt x="243" y="26"/>
                </a:lnTo>
                <a:lnTo>
                  <a:pt x="243" y="21"/>
                </a:lnTo>
                <a:lnTo>
                  <a:pt x="233" y="21"/>
                </a:lnTo>
                <a:lnTo>
                  <a:pt x="235" y="18"/>
                </a:lnTo>
                <a:lnTo>
                  <a:pt x="241" y="13"/>
                </a:lnTo>
                <a:lnTo>
                  <a:pt x="233" y="11"/>
                </a:lnTo>
                <a:lnTo>
                  <a:pt x="228" y="11"/>
                </a:lnTo>
                <a:lnTo>
                  <a:pt x="233" y="5"/>
                </a:lnTo>
                <a:lnTo>
                  <a:pt x="235" y="3"/>
                </a:lnTo>
                <a:lnTo>
                  <a:pt x="243" y="3"/>
                </a:lnTo>
                <a:lnTo>
                  <a:pt x="228" y="3"/>
                </a:lnTo>
                <a:lnTo>
                  <a:pt x="225" y="5"/>
                </a:lnTo>
                <a:lnTo>
                  <a:pt x="222" y="11"/>
                </a:lnTo>
                <a:lnTo>
                  <a:pt x="217" y="5"/>
                </a:lnTo>
                <a:lnTo>
                  <a:pt x="214" y="3"/>
                </a:lnTo>
                <a:lnTo>
                  <a:pt x="214" y="0"/>
                </a:lnTo>
                <a:lnTo>
                  <a:pt x="209" y="0"/>
                </a:lnTo>
                <a:lnTo>
                  <a:pt x="201" y="0"/>
                </a:lnTo>
                <a:lnTo>
                  <a:pt x="198" y="0"/>
                </a:lnTo>
                <a:lnTo>
                  <a:pt x="196" y="5"/>
                </a:lnTo>
                <a:lnTo>
                  <a:pt x="196" y="11"/>
                </a:lnTo>
                <a:lnTo>
                  <a:pt x="180" y="5"/>
                </a:lnTo>
                <a:lnTo>
                  <a:pt x="175" y="11"/>
                </a:lnTo>
                <a:lnTo>
                  <a:pt x="169" y="18"/>
                </a:lnTo>
                <a:lnTo>
                  <a:pt x="162" y="11"/>
                </a:lnTo>
                <a:lnTo>
                  <a:pt x="156" y="5"/>
                </a:lnTo>
                <a:lnTo>
                  <a:pt x="154" y="11"/>
                </a:lnTo>
                <a:lnTo>
                  <a:pt x="154" y="13"/>
                </a:lnTo>
                <a:lnTo>
                  <a:pt x="156" y="18"/>
                </a:lnTo>
                <a:lnTo>
                  <a:pt x="154" y="26"/>
                </a:lnTo>
                <a:lnTo>
                  <a:pt x="148" y="13"/>
                </a:lnTo>
                <a:lnTo>
                  <a:pt x="146" y="11"/>
                </a:lnTo>
                <a:lnTo>
                  <a:pt x="138" y="5"/>
                </a:lnTo>
                <a:lnTo>
                  <a:pt x="135" y="11"/>
                </a:lnTo>
                <a:lnTo>
                  <a:pt x="127" y="11"/>
                </a:lnTo>
                <a:lnTo>
                  <a:pt x="122" y="13"/>
                </a:lnTo>
                <a:lnTo>
                  <a:pt x="122" y="21"/>
                </a:lnTo>
                <a:lnTo>
                  <a:pt x="119" y="21"/>
                </a:lnTo>
                <a:lnTo>
                  <a:pt x="114" y="18"/>
                </a:lnTo>
                <a:lnTo>
                  <a:pt x="109" y="11"/>
                </a:lnTo>
                <a:lnTo>
                  <a:pt x="103" y="11"/>
                </a:lnTo>
                <a:lnTo>
                  <a:pt x="101" y="18"/>
                </a:lnTo>
                <a:lnTo>
                  <a:pt x="101" y="26"/>
                </a:lnTo>
                <a:lnTo>
                  <a:pt x="95" y="26"/>
                </a:lnTo>
                <a:lnTo>
                  <a:pt x="95" y="29"/>
                </a:lnTo>
                <a:lnTo>
                  <a:pt x="93" y="29"/>
                </a:lnTo>
                <a:lnTo>
                  <a:pt x="88" y="26"/>
                </a:lnTo>
                <a:lnTo>
                  <a:pt x="85" y="26"/>
                </a:lnTo>
                <a:lnTo>
                  <a:pt x="85" y="29"/>
                </a:lnTo>
                <a:lnTo>
                  <a:pt x="82" y="34"/>
                </a:lnTo>
                <a:lnTo>
                  <a:pt x="82" y="29"/>
                </a:lnTo>
                <a:lnTo>
                  <a:pt x="77" y="40"/>
                </a:lnTo>
                <a:lnTo>
                  <a:pt x="77" y="34"/>
                </a:lnTo>
                <a:lnTo>
                  <a:pt x="74" y="29"/>
                </a:lnTo>
                <a:lnTo>
                  <a:pt x="69" y="29"/>
                </a:lnTo>
                <a:lnTo>
                  <a:pt x="74" y="29"/>
                </a:lnTo>
                <a:lnTo>
                  <a:pt x="74" y="26"/>
                </a:lnTo>
                <a:lnTo>
                  <a:pt x="66" y="21"/>
                </a:lnTo>
                <a:lnTo>
                  <a:pt x="74" y="21"/>
                </a:lnTo>
                <a:lnTo>
                  <a:pt x="77" y="21"/>
                </a:lnTo>
                <a:lnTo>
                  <a:pt x="77" y="13"/>
                </a:lnTo>
                <a:lnTo>
                  <a:pt x="74" y="13"/>
                </a:lnTo>
                <a:lnTo>
                  <a:pt x="77" y="13"/>
                </a:lnTo>
                <a:lnTo>
                  <a:pt x="74" y="11"/>
                </a:lnTo>
                <a:lnTo>
                  <a:pt x="69" y="11"/>
                </a:lnTo>
                <a:lnTo>
                  <a:pt x="66" y="5"/>
                </a:lnTo>
                <a:lnTo>
                  <a:pt x="61" y="3"/>
                </a:lnTo>
                <a:lnTo>
                  <a:pt x="59" y="3"/>
                </a:lnTo>
                <a:lnTo>
                  <a:pt x="51" y="0"/>
                </a:lnTo>
                <a:lnTo>
                  <a:pt x="43" y="0"/>
                </a:lnTo>
                <a:lnTo>
                  <a:pt x="40" y="3"/>
                </a:lnTo>
                <a:lnTo>
                  <a:pt x="48" y="5"/>
                </a:lnTo>
                <a:lnTo>
                  <a:pt x="56" y="5"/>
                </a:lnTo>
                <a:lnTo>
                  <a:pt x="48" y="5"/>
                </a:lnTo>
                <a:lnTo>
                  <a:pt x="43" y="5"/>
                </a:lnTo>
                <a:lnTo>
                  <a:pt x="48" y="11"/>
                </a:lnTo>
                <a:lnTo>
                  <a:pt x="51" y="13"/>
                </a:lnTo>
                <a:lnTo>
                  <a:pt x="51" y="18"/>
                </a:lnTo>
                <a:lnTo>
                  <a:pt x="48" y="18"/>
                </a:lnTo>
                <a:lnTo>
                  <a:pt x="48" y="13"/>
                </a:lnTo>
                <a:lnTo>
                  <a:pt x="40" y="13"/>
                </a:lnTo>
                <a:lnTo>
                  <a:pt x="40" y="11"/>
                </a:lnTo>
                <a:lnTo>
                  <a:pt x="40" y="13"/>
                </a:lnTo>
                <a:lnTo>
                  <a:pt x="40" y="11"/>
                </a:lnTo>
                <a:lnTo>
                  <a:pt x="32" y="5"/>
                </a:lnTo>
                <a:lnTo>
                  <a:pt x="29" y="5"/>
                </a:lnTo>
                <a:lnTo>
                  <a:pt x="29" y="11"/>
                </a:lnTo>
                <a:lnTo>
                  <a:pt x="29" y="13"/>
                </a:lnTo>
                <a:lnTo>
                  <a:pt x="22" y="11"/>
                </a:lnTo>
                <a:lnTo>
                  <a:pt x="22" y="13"/>
                </a:lnTo>
                <a:lnTo>
                  <a:pt x="24" y="18"/>
                </a:lnTo>
                <a:lnTo>
                  <a:pt x="29" y="18"/>
                </a:lnTo>
                <a:lnTo>
                  <a:pt x="24" y="18"/>
                </a:lnTo>
                <a:lnTo>
                  <a:pt x="16" y="18"/>
                </a:lnTo>
                <a:lnTo>
                  <a:pt x="29" y="21"/>
                </a:lnTo>
                <a:lnTo>
                  <a:pt x="24" y="21"/>
                </a:lnTo>
                <a:lnTo>
                  <a:pt x="29" y="26"/>
                </a:lnTo>
                <a:lnTo>
                  <a:pt x="24" y="26"/>
                </a:lnTo>
                <a:lnTo>
                  <a:pt x="22" y="21"/>
                </a:lnTo>
                <a:lnTo>
                  <a:pt x="14" y="21"/>
                </a:lnTo>
                <a:lnTo>
                  <a:pt x="8" y="21"/>
                </a:lnTo>
                <a:lnTo>
                  <a:pt x="14" y="26"/>
                </a:lnTo>
                <a:lnTo>
                  <a:pt x="14" y="29"/>
                </a:lnTo>
                <a:lnTo>
                  <a:pt x="6" y="26"/>
                </a:lnTo>
                <a:lnTo>
                  <a:pt x="0" y="26"/>
                </a:lnTo>
                <a:lnTo>
                  <a:pt x="0" y="29"/>
                </a:lnTo>
                <a:lnTo>
                  <a:pt x="6" y="29"/>
                </a:lnTo>
                <a:lnTo>
                  <a:pt x="14" y="34"/>
                </a:lnTo>
                <a:close/>
              </a:path>
            </a:pathLst>
          </a:custGeom>
          <a:solidFill>
            <a:srgbClr val="0070C0"/>
          </a:solidFill>
          <a:ln w="3175">
            <a:solidFill>
              <a:schemeClr val="bg1"/>
            </a:solidFill>
            <a:round/>
            <a:headEnd/>
            <a:tailEnd/>
          </a:ln>
        </p:spPr>
        <p:txBody>
          <a:bodyPr/>
          <a:lstStyle/>
          <a:p>
            <a:endParaRPr lang="en-GB"/>
          </a:p>
        </p:txBody>
      </p:sp>
      <p:sp>
        <p:nvSpPr>
          <p:cNvPr id="34" name="Freeform 33"/>
          <p:cNvSpPr>
            <a:spLocks noChangeAspect="1"/>
          </p:cNvSpPr>
          <p:nvPr/>
        </p:nvSpPr>
        <p:spPr bwMode="auto">
          <a:xfrm>
            <a:off x="931431" y="3871268"/>
            <a:ext cx="352558" cy="360362"/>
          </a:xfrm>
          <a:custGeom>
            <a:avLst/>
            <a:gdLst>
              <a:gd name="T0" fmla="*/ 2147483647 w 122"/>
              <a:gd name="T1" fmla="*/ 2147483647 h 127"/>
              <a:gd name="T2" fmla="*/ 2147483647 w 122"/>
              <a:gd name="T3" fmla="*/ 2147483647 h 127"/>
              <a:gd name="T4" fmla="*/ 2147483647 w 122"/>
              <a:gd name="T5" fmla="*/ 2147483647 h 127"/>
              <a:gd name="T6" fmla="*/ 2147483647 w 122"/>
              <a:gd name="T7" fmla="*/ 2147483647 h 127"/>
              <a:gd name="T8" fmla="*/ 2147483647 w 122"/>
              <a:gd name="T9" fmla="*/ 2147483647 h 127"/>
              <a:gd name="T10" fmla="*/ 2147483647 w 122"/>
              <a:gd name="T11" fmla="*/ 2147483647 h 127"/>
              <a:gd name="T12" fmla="*/ 2147483647 w 122"/>
              <a:gd name="T13" fmla="*/ 2147483647 h 127"/>
              <a:gd name="T14" fmla="*/ 2147483647 w 122"/>
              <a:gd name="T15" fmla="*/ 2147483647 h 127"/>
              <a:gd name="T16" fmla="*/ 2147483647 w 122"/>
              <a:gd name="T17" fmla="*/ 2147483647 h 127"/>
              <a:gd name="T18" fmla="*/ 2147483647 w 122"/>
              <a:gd name="T19" fmla="*/ 2147483647 h 127"/>
              <a:gd name="T20" fmla="*/ 2147483647 w 122"/>
              <a:gd name="T21" fmla="*/ 0 h 127"/>
              <a:gd name="T22" fmla="*/ 2147483647 w 122"/>
              <a:gd name="T23" fmla="*/ 0 h 127"/>
              <a:gd name="T24" fmla="*/ 2147483647 w 122"/>
              <a:gd name="T25" fmla="*/ 2147483647 h 127"/>
              <a:gd name="T26" fmla="*/ 2147483647 w 122"/>
              <a:gd name="T27" fmla="*/ 2147483647 h 127"/>
              <a:gd name="T28" fmla="*/ 2147483647 w 122"/>
              <a:gd name="T29" fmla="*/ 2147483647 h 127"/>
              <a:gd name="T30" fmla="*/ 2147483647 w 122"/>
              <a:gd name="T31" fmla="*/ 2147483647 h 127"/>
              <a:gd name="T32" fmla="*/ 2147483647 w 122"/>
              <a:gd name="T33" fmla="*/ 2147483647 h 127"/>
              <a:gd name="T34" fmla="*/ 2147483647 w 122"/>
              <a:gd name="T35" fmla="*/ 2147483647 h 127"/>
              <a:gd name="T36" fmla="*/ 2147483647 w 122"/>
              <a:gd name="T37" fmla="*/ 2147483647 h 127"/>
              <a:gd name="T38" fmla="*/ 2147483647 w 122"/>
              <a:gd name="T39" fmla="*/ 2147483647 h 127"/>
              <a:gd name="T40" fmla="*/ 2147483647 w 122"/>
              <a:gd name="T41" fmla="*/ 2147483647 h 127"/>
              <a:gd name="T42" fmla="*/ 2147483647 w 122"/>
              <a:gd name="T43" fmla="*/ 2147483647 h 127"/>
              <a:gd name="T44" fmla="*/ 2147483647 w 122"/>
              <a:gd name="T45" fmla="*/ 2147483647 h 127"/>
              <a:gd name="T46" fmla="*/ 2147483647 w 122"/>
              <a:gd name="T47" fmla="*/ 2147483647 h 127"/>
              <a:gd name="T48" fmla="*/ 2147483647 w 122"/>
              <a:gd name="T49" fmla="*/ 2147483647 h 127"/>
              <a:gd name="T50" fmla="*/ 2147483647 w 122"/>
              <a:gd name="T51" fmla="*/ 2147483647 h 127"/>
              <a:gd name="T52" fmla="*/ 2147483647 w 122"/>
              <a:gd name="T53" fmla="*/ 2147483647 h 127"/>
              <a:gd name="T54" fmla="*/ 2147483647 w 122"/>
              <a:gd name="T55" fmla="*/ 2147483647 h 127"/>
              <a:gd name="T56" fmla="*/ 2147483647 w 122"/>
              <a:gd name="T57" fmla="*/ 2147483647 h 127"/>
              <a:gd name="T58" fmla="*/ 2147483647 w 122"/>
              <a:gd name="T59" fmla="*/ 2147483647 h 127"/>
              <a:gd name="T60" fmla="*/ 2147483647 w 122"/>
              <a:gd name="T61" fmla="*/ 2147483647 h 127"/>
              <a:gd name="T62" fmla="*/ 2147483647 w 122"/>
              <a:gd name="T63" fmla="*/ 2147483647 h 127"/>
              <a:gd name="T64" fmla="*/ 2147483647 w 122"/>
              <a:gd name="T65" fmla="*/ 2147483647 h 127"/>
              <a:gd name="T66" fmla="*/ 2147483647 w 122"/>
              <a:gd name="T67" fmla="*/ 2147483647 h 127"/>
              <a:gd name="T68" fmla="*/ 2147483647 w 122"/>
              <a:gd name="T69" fmla="*/ 2147483647 h 127"/>
              <a:gd name="T70" fmla="*/ 2147483647 w 122"/>
              <a:gd name="T71" fmla="*/ 2147483647 h 127"/>
              <a:gd name="T72" fmla="*/ 2147483647 w 122"/>
              <a:gd name="T73" fmla="*/ 2147483647 h 127"/>
              <a:gd name="T74" fmla="*/ 2147483647 w 122"/>
              <a:gd name="T75" fmla="*/ 2147483647 h 127"/>
              <a:gd name="T76" fmla="*/ 0 w 122"/>
              <a:gd name="T77" fmla="*/ 2147483647 h 127"/>
              <a:gd name="T78" fmla="*/ 2147483647 w 122"/>
              <a:gd name="T79" fmla="*/ 2147483647 h 127"/>
              <a:gd name="T80" fmla="*/ 0 w 122"/>
              <a:gd name="T81" fmla="*/ 2147483647 h 127"/>
              <a:gd name="T82" fmla="*/ 2147483647 w 122"/>
              <a:gd name="T83" fmla="*/ 2147483647 h 127"/>
              <a:gd name="T84" fmla="*/ 2147483647 w 122"/>
              <a:gd name="T85" fmla="*/ 2147483647 h 127"/>
              <a:gd name="T86" fmla="*/ 2147483647 w 122"/>
              <a:gd name="T87" fmla="*/ 2147483647 h 127"/>
              <a:gd name="T88" fmla="*/ 2147483647 w 122"/>
              <a:gd name="T89" fmla="*/ 2147483647 h 127"/>
              <a:gd name="T90" fmla="*/ 2147483647 w 122"/>
              <a:gd name="T91" fmla="*/ 2147483647 h 127"/>
              <a:gd name="T92" fmla="*/ 2147483647 w 122"/>
              <a:gd name="T93" fmla="*/ 2147483647 h 127"/>
              <a:gd name="T94" fmla="*/ 2147483647 w 122"/>
              <a:gd name="T95" fmla="*/ 2147483647 h 127"/>
              <a:gd name="T96" fmla="*/ 2147483647 w 122"/>
              <a:gd name="T97" fmla="*/ 2147483647 h 127"/>
              <a:gd name="T98" fmla="*/ 2147483647 w 122"/>
              <a:gd name="T99" fmla="*/ 2147483647 h 127"/>
              <a:gd name="T100" fmla="*/ 2147483647 w 122"/>
              <a:gd name="T101" fmla="*/ 2147483647 h 127"/>
              <a:gd name="T102" fmla="*/ 2147483647 w 122"/>
              <a:gd name="T103" fmla="*/ 2147483647 h 127"/>
              <a:gd name="T104" fmla="*/ 2147483647 w 122"/>
              <a:gd name="T105" fmla="*/ 2147483647 h 127"/>
              <a:gd name="T106" fmla="*/ 2147483647 w 122"/>
              <a:gd name="T107" fmla="*/ 2147483647 h 127"/>
              <a:gd name="T108" fmla="*/ 2147483647 w 122"/>
              <a:gd name="T109" fmla="*/ 2147483647 h 127"/>
              <a:gd name="T110" fmla="*/ 2147483647 w 122"/>
              <a:gd name="T111" fmla="*/ 2147483647 h 127"/>
              <a:gd name="T112" fmla="*/ 2147483647 w 122"/>
              <a:gd name="T113" fmla="*/ 2147483647 h 127"/>
              <a:gd name="T114" fmla="*/ 2147483647 w 122"/>
              <a:gd name="T115" fmla="*/ 2147483647 h 127"/>
              <a:gd name="T116" fmla="*/ 2147483647 w 122"/>
              <a:gd name="T117" fmla="*/ 2147483647 h 127"/>
              <a:gd name="T118" fmla="*/ 2147483647 w 122"/>
              <a:gd name="T119" fmla="*/ 2147483647 h 127"/>
              <a:gd name="T120" fmla="*/ 2147483647 w 122"/>
              <a:gd name="T121" fmla="*/ 2147483647 h 127"/>
              <a:gd name="T122" fmla="*/ 2147483647 w 122"/>
              <a:gd name="T123" fmla="*/ 2147483647 h 1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
              <a:gd name="T187" fmla="*/ 0 h 127"/>
              <a:gd name="T188" fmla="*/ 122 w 122"/>
              <a:gd name="T189" fmla="*/ 127 h 12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 h="127">
                <a:moveTo>
                  <a:pt x="116" y="40"/>
                </a:moveTo>
                <a:lnTo>
                  <a:pt x="114" y="40"/>
                </a:lnTo>
                <a:lnTo>
                  <a:pt x="108" y="40"/>
                </a:lnTo>
                <a:lnTo>
                  <a:pt x="108" y="37"/>
                </a:lnTo>
                <a:lnTo>
                  <a:pt x="106" y="34"/>
                </a:lnTo>
                <a:lnTo>
                  <a:pt x="100" y="29"/>
                </a:lnTo>
                <a:lnTo>
                  <a:pt x="98" y="29"/>
                </a:lnTo>
                <a:lnTo>
                  <a:pt x="95" y="29"/>
                </a:lnTo>
                <a:lnTo>
                  <a:pt x="95" y="34"/>
                </a:lnTo>
                <a:lnTo>
                  <a:pt x="90" y="37"/>
                </a:lnTo>
                <a:lnTo>
                  <a:pt x="87" y="37"/>
                </a:lnTo>
                <a:lnTo>
                  <a:pt x="74" y="29"/>
                </a:lnTo>
                <a:lnTo>
                  <a:pt x="71" y="26"/>
                </a:lnTo>
                <a:lnTo>
                  <a:pt x="82" y="21"/>
                </a:lnTo>
                <a:lnTo>
                  <a:pt x="79" y="19"/>
                </a:lnTo>
                <a:lnTo>
                  <a:pt x="82" y="19"/>
                </a:lnTo>
                <a:lnTo>
                  <a:pt x="87" y="19"/>
                </a:lnTo>
                <a:lnTo>
                  <a:pt x="90" y="11"/>
                </a:lnTo>
                <a:lnTo>
                  <a:pt x="95" y="8"/>
                </a:lnTo>
                <a:lnTo>
                  <a:pt x="98" y="3"/>
                </a:lnTo>
                <a:lnTo>
                  <a:pt x="106" y="0"/>
                </a:lnTo>
                <a:lnTo>
                  <a:pt x="98" y="0"/>
                </a:lnTo>
                <a:lnTo>
                  <a:pt x="87" y="0"/>
                </a:lnTo>
                <a:lnTo>
                  <a:pt x="82" y="0"/>
                </a:lnTo>
                <a:lnTo>
                  <a:pt x="82" y="3"/>
                </a:lnTo>
                <a:lnTo>
                  <a:pt x="74" y="3"/>
                </a:lnTo>
                <a:lnTo>
                  <a:pt x="66" y="3"/>
                </a:lnTo>
                <a:lnTo>
                  <a:pt x="63" y="8"/>
                </a:lnTo>
                <a:lnTo>
                  <a:pt x="63" y="13"/>
                </a:lnTo>
                <a:lnTo>
                  <a:pt x="61" y="13"/>
                </a:lnTo>
                <a:lnTo>
                  <a:pt x="61" y="19"/>
                </a:lnTo>
                <a:lnTo>
                  <a:pt x="56" y="19"/>
                </a:lnTo>
                <a:lnTo>
                  <a:pt x="53" y="19"/>
                </a:lnTo>
                <a:lnTo>
                  <a:pt x="61" y="21"/>
                </a:lnTo>
                <a:lnTo>
                  <a:pt x="66" y="21"/>
                </a:lnTo>
                <a:lnTo>
                  <a:pt x="66" y="26"/>
                </a:lnTo>
                <a:lnTo>
                  <a:pt x="63" y="26"/>
                </a:lnTo>
                <a:lnTo>
                  <a:pt x="56" y="29"/>
                </a:lnTo>
                <a:lnTo>
                  <a:pt x="61" y="34"/>
                </a:lnTo>
                <a:lnTo>
                  <a:pt x="56" y="34"/>
                </a:lnTo>
                <a:lnTo>
                  <a:pt x="48" y="34"/>
                </a:lnTo>
                <a:lnTo>
                  <a:pt x="45" y="34"/>
                </a:lnTo>
                <a:lnTo>
                  <a:pt x="40" y="37"/>
                </a:lnTo>
                <a:lnTo>
                  <a:pt x="37" y="34"/>
                </a:lnTo>
                <a:lnTo>
                  <a:pt x="29" y="29"/>
                </a:lnTo>
                <a:lnTo>
                  <a:pt x="21" y="34"/>
                </a:lnTo>
                <a:lnTo>
                  <a:pt x="19" y="34"/>
                </a:lnTo>
                <a:lnTo>
                  <a:pt x="19" y="37"/>
                </a:lnTo>
                <a:lnTo>
                  <a:pt x="19" y="40"/>
                </a:lnTo>
                <a:lnTo>
                  <a:pt x="21" y="40"/>
                </a:lnTo>
                <a:lnTo>
                  <a:pt x="21" y="45"/>
                </a:lnTo>
                <a:lnTo>
                  <a:pt x="26" y="45"/>
                </a:lnTo>
                <a:lnTo>
                  <a:pt x="29" y="48"/>
                </a:lnTo>
                <a:lnTo>
                  <a:pt x="26" y="48"/>
                </a:lnTo>
                <a:lnTo>
                  <a:pt x="21" y="53"/>
                </a:lnTo>
                <a:lnTo>
                  <a:pt x="19" y="56"/>
                </a:lnTo>
                <a:lnTo>
                  <a:pt x="11" y="61"/>
                </a:lnTo>
                <a:lnTo>
                  <a:pt x="13" y="61"/>
                </a:lnTo>
                <a:lnTo>
                  <a:pt x="11" y="63"/>
                </a:lnTo>
                <a:lnTo>
                  <a:pt x="13" y="63"/>
                </a:lnTo>
                <a:lnTo>
                  <a:pt x="19" y="63"/>
                </a:lnTo>
                <a:lnTo>
                  <a:pt x="29" y="66"/>
                </a:lnTo>
                <a:lnTo>
                  <a:pt x="45" y="66"/>
                </a:lnTo>
                <a:lnTo>
                  <a:pt x="34" y="71"/>
                </a:lnTo>
                <a:lnTo>
                  <a:pt x="29" y="74"/>
                </a:lnTo>
                <a:lnTo>
                  <a:pt x="29" y="79"/>
                </a:lnTo>
                <a:lnTo>
                  <a:pt x="29" y="82"/>
                </a:lnTo>
                <a:lnTo>
                  <a:pt x="26" y="87"/>
                </a:lnTo>
                <a:lnTo>
                  <a:pt x="13" y="90"/>
                </a:lnTo>
                <a:lnTo>
                  <a:pt x="26" y="90"/>
                </a:lnTo>
                <a:lnTo>
                  <a:pt x="19" y="95"/>
                </a:lnTo>
                <a:lnTo>
                  <a:pt x="13" y="98"/>
                </a:lnTo>
                <a:lnTo>
                  <a:pt x="13" y="100"/>
                </a:lnTo>
                <a:lnTo>
                  <a:pt x="8" y="100"/>
                </a:lnTo>
                <a:lnTo>
                  <a:pt x="3" y="100"/>
                </a:lnTo>
                <a:lnTo>
                  <a:pt x="0" y="106"/>
                </a:lnTo>
                <a:lnTo>
                  <a:pt x="0" y="108"/>
                </a:lnTo>
                <a:lnTo>
                  <a:pt x="8" y="106"/>
                </a:lnTo>
                <a:lnTo>
                  <a:pt x="13" y="106"/>
                </a:lnTo>
                <a:lnTo>
                  <a:pt x="3" y="108"/>
                </a:lnTo>
                <a:lnTo>
                  <a:pt x="0" y="116"/>
                </a:lnTo>
                <a:lnTo>
                  <a:pt x="0" y="122"/>
                </a:lnTo>
                <a:lnTo>
                  <a:pt x="3" y="122"/>
                </a:lnTo>
                <a:lnTo>
                  <a:pt x="8" y="122"/>
                </a:lnTo>
                <a:lnTo>
                  <a:pt x="19" y="116"/>
                </a:lnTo>
                <a:lnTo>
                  <a:pt x="11" y="122"/>
                </a:lnTo>
                <a:lnTo>
                  <a:pt x="3" y="124"/>
                </a:lnTo>
                <a:lnTo>
                  <a:pt x="8" y="124"/>
                </a:lnTo>
                <a:lnTo>
                  <a:pt x="13" y="122"/>
                </a:lnTo>
                <a:lnTo>
                  <a:pt x="21" y="122"/>
                </a:lnTo>
                <a:lnTo>
                  <a:pt x="13" y="127"/>
                </a:lnTo>
                <a:lnTo>
                  <a:pt x="21" y="127"/>
                </a:lnTo>
                <a:lnTo>
                  <a:pt x="29" y="127"/>
                </a:lnTo>
                <a:lnTo>
                  <a:pt x="45" y="124"/>
                </a:lnTo>
                <a:lnTo>
                  <a:pt x="48" y="124"/>
                </a:lnTo>
                <a:lnTo>
                  <a:pt x="53" y="122"/>
                </a:lnTo>
                <a:lnTo>
                  <a:pt x="56" y="116"/>
                </a:lnTo>
                <a:lnTo>
                  <a:pt x="63" y="116"/>
                </a:lnTo>
                <a:lnTo>
                  <a:pt x="71" y="114"/>
                </a:lnTo>
                <a:lnTo>
                  <a:pt x="74" y="108"/>
                </a:lnTo>
                <a:lnTo>
                  <a:pt x="87" y="106"/>
                </a:lnTo>
                <a:lnTo>
                  <a:pt x="90" y="106"/>
                </a:lnTo>
                <a:lnTo>
                  <a:pt x="95" y="100"/>
                </a:lnTo>
                <a:lnTo>
                  <a:pt x="95" y="106"/>
                </a:lnTo>
                <a:lnTo>
                  <a:pt x="98" y="106"/>
                </a:lnTo>
                <a:lnTo>
                  <a:pt x="100" y="106"/>
                </a:lnTo>
                <a:lnTo>
                  <a:pt x="108" y="100"/>
                </a:lnTo>
                <a:lnTo>
                  <a:pt x="106" y="98"/>
                </a:lnTo>
                <a:lnTo>
                  <a:pt x="108" y="98"/>
                </a:lnTo>
                <a:lnTo>
                  <a:pt x="114" y="95"/>
                </a:lnTo>
                <a:lnTo>
                  <a:pt x="116" y="87"/>
                </a:lnTo>
                <a:lnTo>
                  <a:pt x="122" y="74"/>
                </a:lnTo>
                <a:lnTo>
                  <a:pt x="116" y="63"/>
                </a:lnTo>
                <a:lnTo>
                  <a:pt x="122" y="63"/>
                </a:lnTo>
                <a:lnTo>
                  <a:pt x="122" y="61"/>
                </a:lnTo>
                <a:lnTo>
                  <a:pt x="116" y="53"/>
                </a:lnTo>
                <a:lnTo>
                  <a:pt x="114" y="45"/>
                </a:lnTo>
                <a:lnTo>
                  <a:pt x="122" y="40"/>
                </a:lnTo>
                <a:lnTo>
                  <a:pt x="116" y="40"/>
                </a:lnTo>
                <a:close/>
              </a:path>
            </a:pathLst>
          </a:custGeom>
          <a:solidFill>
            <a:srgbClr val="0070C0"/>
          </a:solidFill>
          <a:ln w="3175">
            <a:solidFill>
              <a:schemeClr val="bg1"/>
            </a:solidFill>
            <a:round/>
            <a:headEnd/>
            <a:tailEnd/>
          </a:ln>
        </p:spPr>
        <p:txBody>
          <a:bodyPr/>
          <a:lstStyle/>
          <a:p>
            <a:endParaRPr lang="en-GB"/>
          </a:p>
        </p:txBody>
      </p:sp>
      <p:sp>
        <p:nvSpPr>
          <p:cNvPr id="35" name="Freeform 34"/>
          <p:cNvSpPr>
            <a:spLocks noChangeAspect="1"/>
          </p:cNvSpPr>
          <p:nvPr/>
        </p:nvSpPr>
        <p:spPr bwMode="auto">
          <a:xfrm>
            <a:off x="3512840" y="4149080"/>
            <a:ext cx="1441185" cy="793750"/>
          </a:xfrm>
          <a:custGeom>
            <a:avLst/>
            <a:gdLst>
              <a:gd name="T0" fmla="*/ 186 w 189"/>
              <a:gd name="T1" fmla="*/ 43 h 106"/>
              <a:gd name="T2" fmla="*/ 185 w 189"/>
              <a:gd name="T3" fmla="*/ 37 h 106"/>
              <a:gd name="T4" fmla="*/ 173 w 189"/>
              <a:gd name="T5" fmla="*/ 33 h 106"/>
              <a:gd name="T6" fmla="*/ 162 w 189"/>
              <a:gd name="T7" fmla="*/ 29 h 106"/>
              <a:gd name="T8" fmla="*/ 149 w 189"/>
              <a:gd name="T9" fmla="*/ 29 h 106"/>
              <a:gd name="T10" fmla="*/ 139 w 189"/>
              <a:gd name="T11" fmla="*/ 26 h 106"/>
              <a:gd name="T12" fmla="*/ 130 w 189"/>
              <a:gd name="T13" fmla="*/ 16 h 106"/>
              <a:gd name="T14" fmla="*/ 123 w 189"/>
              <a:gd name="T15" fmla="*/ 9 h 106"/>
              <a:gd name="T16" fmla="*/ 118 w 189"/>
              <a:gd name="T17" fmla="*/ 0 h 106"/>
              <a:gd name="T18" fmla="*/ 102 w 189"/>
              <a:gd name="T19" fmla="*/ 0 h 106"/>
              <a:gd name="T20" fmla="*/ 89 w 189"/>
              <a:gd name="T21" fmla="*/ 4 h 106"/>
              <a:gd name="T22" fmla="*/ 85 w 189"/>
              <a:gd name="T23" fmla="*/ 14 h 106"/>
              <a:gd name="T24" fmla="*/ 73 w 189"/>
              <a:gd name="T25" fmla="*/ 13 h 106"/>
              <a:gd name="T26" fmla="*/ 65 w 189"/>
              <a:gd name="T27" fmla="*/ 10 h 106"/>
              <a:gd name="T28" fmla="*/ 53 w 189"/>
              <a:gd name="T29" fmla="*/ 10 h 106"/>
              <a:gd name="T30" fmla="*/ 34 w 189"/>
              <a:gd name="T31" fmla="*/ 6 h 106"/>
              <a:gd name="T32" fmla="*/ 13 w 189"/>
              <a:gd name="T33" fmla="*/ 10 h 106"/>
              <a:gd name="T34" fmla="*/ 19 w 189"/>
              <a:gd name="T35" fmla="*/ 20 h 106"/>
              <a:gd name="T36" fmla="*/ 6 w 189"/>
              <a:gd name="T37" fmla="*/ 36 h 106"/>
              <a:gd name="T38" fmla="*/ 7 w 189"/>
              <a:gd name="T39" fmla="*/ 43 h 106"/>
              <a:gd name="T40" fmla="*/ 1 w 189"/>
              <a:gd name="T41" fmla="*/ 49 h 106"/>
              <a:gd name="T42" fmla="*/ 9 w 189"/>
              <a:gd name="T43" fmla="*/ 57 h 106"/>
              <a:gd name="T44" fmla="*/ 24 w 189"/>
              <a:gd name="T45" fmla="*/ 59 h 106"/>
              <a:gd name="T46" fmla="*/ 37 w 189"/>
              <a:gd name="T47" fmla="*/ 59 h 106"/>
              <a:gd name="T48" fmla="*/ 50 w 189"/>
              <a:gd name="T49" fmla="*/ 53 h 106"/>
              <a:gd name="T50" fmla="*/ 63 w 189"/>
              <a:gd name="T51" fmla="*/ 56 h 106"/>
              <a:gd name="T52" fmla="*/ 72 w 189"/>
              <a:gd name="T53" fmla="*/ 59 h 106"/>
              <a:gd name="T54" fmla="*/ 80 w 189"/>
              <a:gd name="T55" fmla="*/ 67 h 106"/>
              <a:gd name="T56" fmla="*/ 85 w 189"/>
              <a:gd name="T57" fmla="*/ 77 h 106"/>
              <a:gd name="T58" fmla="*/ 77 w 189"/>
              <a:gd name="T59" fmla="*/ 77 h 106"/>
              <a:gd name="T60" fmla="*/ 72 w 189"/>
              <a:gd name="T61" fmla="*/ 90 h 106"/>
              <a:gd name="T62" fmla="*/ 77 w 189"/>
              <a:gd name="T63" fmla="*/ 93 h 106"/>
              <a:gd name="T64" fmla="*/ 83 w 189"/>
              <a:gd name="T65" fmla="*/ 92 h 106"/>
              <a:gd name="T66" fmla="*/ 89 w 189"/>
              <a:gd name="T67" fmla="*/ 86 h 106"/>
              <a:gd name="T68" fmla="*/ 102 w 189"/>
              <a:gd name="T69" fmla="*/ 76 h 106"/>
              <a:gd name="T70" fmla="*/ 106 w 189"/>
              <a:gd name="T71" fmla="*/ 73 h 106"/>
              <a:gd name="T72" fmla="*/ 105 w 189"/>
              <a:gd name="T73" fmla="*/ 77 h 106"/>
              <a:gd name="T74" fmla="*/ 113 w 189"/>
              <a:gd name="T75" fmla="*/ 83 h 106"/>
              <a:gd name="T76" fmla="*/ 126 w 189"/>
              <a:gd name="T77" fmla="*/ 85 h 106"/>
              <a:gd name="T78" fmla="*/ 115 w 189"/>
              <a:gd name="T79" fmla="*/ 93 h 106"/>
              <a:gd name="T80" fmla="*/ 128 w 189"/>
              <a:gd name="T81" fmla="*/ 100 h 106"/>
              <a:gd name="T82" fmla="*/ 136 w 189"/>
              <a:gd name="T83" fmla="*/ 102 h 106"/>
              <a:gd name="T84" fmla="*/ 148 w 189"/>
              <a:gd name="T85" fmla="*/ 96 h 106"/>
              <a:gd name="T86" fmla="*/ 158 w 189"/>
              <a:gd name="T87" fmla="*/ 95 h 106"/>
              <a:gd name="T88" fmla="*/ 149 w 189"/>
              <a:gd name="T89" fmla="*/ 93 h 106"/>
              <a:gd name="T90" fmla="*/ 142 w 189"/>
              <a:gd name="T91" fmla="*/ 93 h 106"/>
              <a:gd name="T92" fmla="*/ 135 w 189"/>
              <a:gd name="T93" fmla="*/ 87 h 106"/>
              <a:gd name="T94" fmla="*/ 130 w 189"/>
              <a:gd name="T95" fmla="*/ 83 h 106"/>
              <a:gd name="T96" fmla="*/ 133 w 189"/>
              <a:gd name="T97" fmla="*/ 82 h 106"/>
              <a:gd name="T98" fmla="*/ 138 w 189"/>
              <a:gd name="T99" fmla="*/ 85 h 106"/>
              <a:gd name="T100" fmla="*/ 143 w 189"/>
              <a:gd name="T101" fmla="*/ 80 h 106"/>
              <a:gd name="T102" fmla="*/ 152 w 189"/>
              <a:gd name="T103" fmla="*/ 76 h 106"/>
              <a:gd name="T104" fmla="*/ 165 w 189"/>
              <a:gd name="T105" fmla="*/ 72 h 106"/>
              <a:gd name="T106" fmla="*/ 172 w 189"/>
              <a:gd name="T107" fmla="*/ 66 h 106"/>
              <a:gd name="T108" fmla="*/ 182 w 189"/>
              <a:gd name="T109" fmla="*/ 60 h 106"/>
              <a:gd name="T110" fmla="*/ 188 w 189"/>
              <a:gd name="T11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06">
                <a:moveTo>
                  <a:pt x="186" y="47"/>
                </a:moveTo>
                <a:cubicBezTo>
                  <a:pt x="189" y="47"/>
                  <a:pt x="189" y="47"/>
                  <a:pt x="189" y="47"/>
                </a:cubicBezTo>
                <a:cubicBezTo>
                  <a:pt x="188" y="46"/>
                  <a:pt x="188" y="46"/>
                  <a:pt x="188" y="46"/>
                </a:cubicBezTo>
                <a:cubicBezTo>
                  <a:pt x="186" y="46"/>
                  <a:pt x="186" y="46"/>
                  <a:pt x="186" y="46"/>
                </a:cubicBezTo>
                <a:cubicBezTo>
                  <a:pt x="185" y="44"/>
                  <a:pt x="185" y="44"/>
                  <a:pt x="185" y="44"/>
                </a:cubicBezTo>
                <a:cubicBezTo>
                  <a:pt x="186" y="43"/>
                  <a:pt x="186" y="43"/>
                  <a:pt x="186" y="43"/>
                </a:cubicBezTo>
                <a:cubicBezTo>
                  <a:pt x="189" y="42"/>
                  <a:pt x="189" y="42"/>
                  <a:pt x="189" y="42"/>
                </a:cubicBezTo>
                <a:cubicBezTo>
                  <a:pt x="188" y="40"/>
                  <a:pt x="188" y="40"/>
                  <a:pt x="188" y="40"/>
                </a:cubicBezTo>
                <a:cubicBezTo>
                  <a:pt x="188" y="39"/>
                  <a:pt x="188" y="39"/>
                  <a:pt x="188" y="39"/>
                </a:cubicBezTo>
                <a:cubicBezTo>
                  <a:pt x="188" y="37"/>
                  <a:pt x="188" y="37"/>
                  <a:pt x="188" y="37"/>
                </a:cubicBezTo>
                <a:cubicBezTo>
                  <a:pt x="186" y="37"/>
                  <a:pt x="186" y="37"/>
                  <a:pt x="186" y="37"/>
                </a:cubicBezTo>
                <a:cubicBezTo>
                  <a:pt x="185" y="37"/>
                  <a:pt x="185" y="37"/>
                  <a:pt x="185" y="37"/>
                </a:cubicBezTo>
                <a:cubicBezTo>
                  <a:pt x="183" y="37"/>
                  <a:pt x="183" y="37"/>
                  <a:pt x="183" y="37"/>
                </a:cubicBezTo>
                <a:cubicBezTo>
                  <a:pt x="182" y="36"/>
                  <a:pt x="182" y="36"/>
                  <a:pt x="182" y="36"/>
                </a:cubicBezTo>
                <a:cubicBezTo>
                  <a:pt x="179" y="34"/>
                  <a:pt x="179" y="34"/>
                  <a:pt x="179" y="34"/>
                </a:cubicBezTo>
                <a:cubicBezTo>
                  <a:pt x="178" y="33"/>
                  <a:pt x="178" y="33"/>
                  <a:pt x="178" y="33"/>
                </a:cubicBezTo>
                <a:cubicBezTo>
                  <a:pt x="176" y="33"/>
                  <a:pt x="176" y="33"/>
                  <a:pt x="176" y="33"/>
                </a:cubicBezTo>
                <a:cubicBezTo>
                  <a:pt x="173" y="33"/>
                  <a:pt x="173" y="33"/>
                  <a:pt x="173" y="33"/>
                </a:cubicBezTo>
                <a:cubicBezTo>
                  <a:pt x="171" y="31"/>
                  <a:pt x="171" y="31"/>
                  <a:pt x="171" y="31"/>
                </a:cubicBezTo>
                <a:cubicBezTo>
                  <a:pt x="168" y="31"/>
                  <a:pt x="168" y="31"/>
                  <a:pt x="168" y="31"/>
                </a:cubicBezTo>
                <a:cubicBezTo>
                  <a:pt x="165" y="33"/>
                  <a:pt x="165" y="33"/>
                  <a:pt x="165" y="33"/>
                </a:cubicBezTo>
                <a:cubicBezTo>
                  <a:pt x="163" y="31"/>
                  <a:pt x="163" y="31"/>
                  <a:pt x="163" y="31"/>
                </a:cubicBezTo>
                <a:cubicBezTo>
                  <a:pt x="162" y="30"/>
                  <a:pt x="162" y="30"/>
                  <a:pt x="162" y="30"/>
                </a:cubicBezTo>
                <a:cubicBezTo>
                  <a:pt x="162" y="29"/>
                  <a:pt x="162" y="29"/>
                  <a:pt x="162" y="29"/>
                </a:cubicBezTo>
                <a:cubicBezTo>
                  <a:pt x="161" y="27"/>
                  <a:pt x="161" y="27"/>
                  <a:pt x="161" y="27"/>
                </a:cubicBezTo>
                <a:cubicBezTo>
                  <a:pt x="160" y="27"/>
                  <a:pt x="160" y="27"/>
                  <a:pt x="160" y="27"/>
                </a:cubicBezTo>
                <a:cubicBezTo>
                  <a:pt x="158" y="26"/>
                  <a:pt x="158" y="26"/>
                  <a:pt x="158" y="26"/>
                </a:cubicBezTo>
                <a:cubicBezTo>
                  <a:pt x="156" y="26"/>
                  <a:pt x="156" y="26"/>
                  <a:pt x="156" y="26"/>
                </a:cubicBezTo>
                <a:cubicBezTo>
                  <a:pt x="153" y="27"/>
                  <a:pt x="153" y="27"/>
                  <a:pt x="153" y="27"/>
                </a:cubicBezTo>
                <a:cubicBezTo>
                  <a:pt x="149" y="29"/>
                  <a:pt x="149" y="29"/>
                  <a:pt x="149" y="29"/>
                </a:cubicBezTo>
                <a:cubicBezTo>
                  <a:pt x="146" y="27"/>
                  <a:pt x="146" y="27"/>
                  <a:pt x="146" y="27"/>
                </a:cubicBezTo>
                <a:cubicBezTo>
                  <a:pt x="145" y="26"/>
                  <a:pt x="145" y="26"/>
                  <a:pt x="145" y="26"/>
                </a:cubicBezTo>
                <a:cubicBezTo>
                  <a:pt x="143" y="26"/>
                  <a:pt x="143" y="26"/>
                  <a:pt x="143" y="26"/>
                </a:cubicBezTo>
                <a:cubicBezTo>
                  <a:pt x="142" y="26"/>
                  <a:pt x="142" y="26"/>
                  <a:pt x="142" y="26"/>
                </a:cubicBezTo>
                <a:cubicBezTo>
                  <a:pt x="140" y="26"/>
                  <a:pt x="140" y="26"/>
                  <a:pt x="140" y="26"/>
                </a:cubicBezTo>
                <a:cubicBezTo>
                  <a:pt x="139" y="26"/>
                  <a:pt x="139" y="26"/>
                  <a:pt x="139" y="26"/>
                </a:cubicBezTo>
                <a:cubicBezTo>
                  <a:pt x="138" y="24"/>
                  <a:pt x="138" y="24"/>
                  <a:pt x="138" y="24"/>
                </a:cubicBezTo>
                <a:cubicBezTo>
                  <a:pt x="136" y="20"/>
                  <a:pt x="136" y="20"/>
                  <a:pt x="136" y="20"/>
                </a:cubicBezTo>
                <a:cubicBezTo>
                  <a:pt x="135" y="17"/>
                  <a:pt x="135" y="17"/>
                  <a:pt x="135" y="17"/>
                </a:cubicBezTo>
                <a:cubicBezTo>
                  <a:pt x="133" y="16"/>
                  <a:pt x="133" y="16"/>
                  <a:pt x="133" y="16"/>
                </a:cubicBezTo>
                <a:cubicBezTo>
                  <a:pt x="132" y="16"/>
                  <a:pt x="132" y="16"/>
                  <a:pt x="132" y="16"/>
                </a:cubicBezTo>
                <a:cubicBezTo>
                  <a:pt x="130" y="16"/>
                  <a:pt x="130" y="16"/>
                  <a:pt x="130" y="16"/>
                </a:cubicBezTo>
                <a:cubicBezTo>
                  <a:pt x="126" y="16"/>
                  <a:pt x="126" y="16"/>
                  <a:pt x="126" y="16"/>
                </a:cubicBezTo>
                <a:cubicBezTo>
                  <a:pt x="123" y="14"/>
                  <a:pt x="123" y="14"/>
                  <a:pt x="123" y="14"/>
                </a:cubicBezTo>
                <a:cubicBezTo>
                  <a:pt x="123" y="13"/>
                  <a:pt x="123" y="13"/>
                  <a:pt x="123" y="13"/>
                </a:cubicBezTo>
                <a:cubicBezTo>
                  <a:pt x="123" y="11"/>
                  <a:pt x="123" y="11"/>
                  <a:pt x="123" y="11"/>
                </a:cubicBezTo>
                <a:cubicBezTo>
                  <a:pt x="122" y="10"/>
                  <a:pt x="122" y="10"/>
                  <a:pt x="122" y="10"/>
                </a:cubicBezTo>
                <a:cubicBezTo>
                  <a:pt x="123" y="9"/>
                  <a:pt x="123" y="9"/>
                  <a:pt x="123" y="9"/>
                </a:cubicBezTo>
                <a:cubicBezTo>
                  <a:pt x="125" y="9"/>
                  <a:pt x="125" y="9"/>
                  <a:pt x="125" y="9"/>
                </a:cubicBezTo>
                <a:cubicBezTo>
                  <a:pt x="123" y="6"/>
                  <a:pt x="123" y="6"/>
                  <a:pt x="123" y="6"/>
                </a:cubicBezTo>
                <a:cubicBezTo>
                  <a:pt x="121" y="5"/>
                  <a:pt x="121" y="5"/>
                  <a:pt x="121" y="5"/>
                </a:cubicBezTo>
                <a:cubicBezTo>
                  <a:pt x="120" y="4"/>
                  <a:pt x="120" y="4"/>
                  <a:pt x="120" y="4"/>
                </a:cubicBezTo>
                <a:cubicBezTo>
                  <a:pt x="119" y="1"/>
                  <a:pt x="119" y="1"/>
                  <a:pt x="119" y="1"/>
                </a:cubicBezTo>
                <a:cubicBezTo>
                  <a:pt x="118" y="0"/>
                  <a:pt x="118" y="0"/>
                  <a:pt x="118" y="0"/>
                </a:cubicBezTo>
                <a:cubicBezTo>
                  <a:pt x="116" y="0"/>
                  <a:pt x="116" y="0"/>
                  <a:pt x="116" y="0"/>
                </a:cubicBezTo>
                <a:cubicBezTo>
                  <a:pt x="113" y="1"/>
                  <a:pt x="113" y="1"/>
                  <a:pt x="113" y="1"/>
                </a:cubicBezTo>
                <a:cubicBezTo>
                  <a:pt x="109" y="1"/>
                  <a:pt x="109" y="1"/>
                  <a:pt x="109" y="1"/>
                </a:cubicBezTo>
                <a:cubicBezTo>
                  <a:pt x="106" y="1"/>
                  <a:pt x="106" y="1"/>
                  <a:pt x="106" y="1"/>
                </a:cubicBezTo>
                <a:cubicBezTo>
                  <a:pt x="103" y="0"/>
                  <a:pt x="103" y="0"/>
                  <a:pt x="103" y="0"/>
                </a:cubicBezTo>
                <a:cubicBezTo>
                  <a:pt x="102" y="0"/>
                  <a:pt x="102" y="0"/>
                  <a:pt x="102" y="0"/>
                </a:cubicBezTo>
                <a:cubicBezTo>
                  <a:pt x="102" y="3"/>
                  <a:pt x="102" y="3"/>
                  <a:pt x="102" y="3"/>
                </a:cubicBezTo>
                <a:cubicBezTo>
                  <a:pt x="100" y="4"/>
                  <a:pt x="100" y="4"/>
                  <a:pt x="100" y="4"/>
                </a:cubicBezTo>
                <a:cubicBezTo>
                  <a:pt x="97" y="4"/>
                  <a:pt x="97" y="4"/>
                  <a:pt x="97" y="4"/>
                </a:cubicBezTo>
                <a:cubicBezTo>
                  <a:pt x="93" y="4"/>
                  <a:pt x="93" y="4"/>
                  <a:pt x="93" y="4"/>
                </a:cubicBezTo>
                <a:cubicBezTo>
                  <a:pt x="90" y="4"/>
                  <a:pt x="90" y="4"/>
                  <a:pt x="90" y="4"/>
                </a:cubicBezTo>
                <a:cubicBezTo>
                  <a:pt x="89" y="4"/>
                  <a:pt x="89" y="4"/>
                  <a:pt x="89" y="4"/>
                </a:cubicBezTo>
                <a:cubicBezTo>
                  <a:pt x="87" y="4"/>
                  <a:pt x="87" y="4"/>
                  <a:pt x="87" y="4"/>
                </a:cubicBezTo>
                <a:cubicBezTo>
                  <a:pt x="86" y="7"/>
                  <a:pt x="86" y="7"/>
                  <a:pt x="86" y="7"/>
                </a:cubicBezTo>
                <a:cubicBezTo>
                  <a:pt x="85" y="10"/>
                  <a:pt x="85" y="10"/>
                  <a:pt x="85" y="10"/>
                </a:cubicBezTo>
                <a:cubicBezTo>
                  <a:pt x="85" y="11"/>
                  <a:pt x="85" y="11"/>
                  <a:pt x="85" y="11"/>
                </a:cubicBezTo>
                <a:cubicBezTo>
                  <a:pt x="86" y="14"/>
                  <a:pt x="86" y="14"/>
                  <a:pt x="86" y="14"/>
                </a:cubicBezTo>
                <a:cubicBezTo>
                  <a:pt x="85" y="14"/>
                  <a:pt x="85" y="14"/>
                  <a:pt x="85" y="14"/>
                </a:cubicBezTo>
                <a:cubicBezTo>
                  <a:pt x="83" y="14"/>
                  <a:pt x="83" y="14"/>
                  <a:pt x="83" y="14"/>
                </a:cubicBezTo>
                <a:cubicBezTo>
                  <a:pt x="80" y="11"/>
                  <a:pt x="80" y="11"/>
                  <a:pt x="80" y="11"/>
                </a:cubicBezTo>
                <a:cubicBezTo>
                  <a:pt x="79" y="11"/>
                  <a:pt x="79" y="11"/>
                  <a:pt x="79" y="11"/>
                </a:cubicBezTo>
                <a:cubicBezTo>
                  <a:pt x="77" y="11"/>
                  <a:pt x="77" y="11"/>
                  <a:pt x="77" y="11"/>
                </a:cubicBezTo>
                <a:cubicBezTo>
                  <a:pt x="75" y="13"/>
                  <a:pt x="75" y="13"/>
                  <a:pt x="75" y="13"/>
                </a:cubicBezTo>
                <a:cubicBezTo>
                  <a:pt x="73" y="13"/>
                  <a:pt x="73" y="13"/>
                  <a:pt x="73" y="13"/>
                </a:cubicBezTo>
                <a:cubicBezTo>
                  <a:pt x="72" y="13"/>
                  <a:pt x="72" y="13"/>
                  <a:pt x="72" y="13"/>
                </a:cubicBezTo>
                <a:cubicBezTo>
                  <a:pt x="70" y="10"/>
                  <a:pt x="70" y="10"/>
                  <a:pt x="70" y="10"/>
                </a:cubicBezTo>
                <a:cubicBezTo>
                  <a:pt x="67" y="10"/>
                  <a:pt x="67" y="10"/>
                  <a:pt x="67" y="10"/>
                </a:cubicBezTo>
                <a:cubicBezTo>
                  <a:pt x="66" y="11"/>
                  <a:pt x="66" y="11"/>
                  <a:pt x="66" y="11"/>
                </a:cubicBezTo>
                <a:cubicBezTo>
                  <a:pt x="66" y="13"/>
                  <a:pt x="66" y="13"/>
                  <a:pt x="66" y="13"/>
                </a:cubicBezTo>
                <a:cubicBezTo>
                  <a:pt x="65" y="10"/>
                  <a:pt x="65" y="10"/>
                  <a:pt x="65" y="10"/>
                </a:cubicBezTo>
                <a:cubicBezTo>
                  <a:pt x="62" y="11"/>
                  <a:pt x="62" y="11"/>
                  <a:pt x="62" y="11"/>
                </a:cubicBezTo>
                <a:cubicBezTo>
                  <a:pt x="59" y="10"/>
                  <a:pt x="59" y="10"/>
                  <a:pt x="59" y="10"/>
                </a:cubicBezTo>
                <a:cubicBezTo>
                  <a:pt x="57" y="10"/>
                  <a:pt x="57" y="10"/>
                  <a:pt x="57" y="10"/>
                </a:cubicBezTo>
                <a:cubicBezTo>
                  <a:pt x="56" y="11"/>
                  <a:pt x="56" y="11"/>
                  <a:pt x="56" y="11"/>
                </a:cubicBezTo>
                <a:cubicBezTo>
                  <a:pt x="54" y="10"/>
                  <a:pt x="54" y="10"/>
                  <a:pt x="54" y="10"/>
                </a:cubicBezTo>
                <a:cubicBezTo>
                  <a:pt x="53" y="10"/>
                  <a:pt x="53" y="10"/>
                  <a:pt x="53" y="10"/>
                </a:cubicBezTo>
                <a:cubicBezTo>
                  <a:pt x="50" y="10"/>
                  <a:pt x="50" y="10"/>
                  <a:pt x="50" y="10"/>
                </a:cubicBezTo>
                <a:cubicBezTo>
                  <a:pt x="49" y="9"/>
                  <a:pt x="49" y="9"/>
                  <a:pt x="49" y="9"/>
                </a:cubicBezTo>
                <a:cubicBezTo>
                  <a:pt x="46" y="7"/>
                  <a:pt x="46" y="7"/>
                  <a:pt x="46" y="7"/>
                </a:cubicBezTo>
                <a:cubicBezTo>
                  <a:pt x="43" y="7"/>
                  <a:pt x="43" y="7"/>
                  <a:pt x="43" y="7"/>
                </a:cubicBezTo>
                <a:cubicBezTo>
                  <a:pt x="39" y="6"/>
                  <a:pt x="39" y="6"/>
                  <a:pt x="39" y="6"/>
                </a:cubicBezTo>
                <a:cubicBezTo>
                  <a:pt x="34" y="6"/>
                  <a:pt x="34" y="6"/>
                  <a:pt x="34" y="6"/>
                </a:cubicBezTo>
                <a:cubicBezTo>
                  <a:pt x="26" y="6"/>
                  <a:pt x="26" y="6"/>
                  <a:pt x="26" y="6"/>
                </a:cubicBezTo>
                <a:cubicBezTo>
                  <a:pt x="23" y="6"/>
                  <a:pt x="23" y="6"/>
                  <a:pt x="23" y="6"/>
                </a:cubicBezTo>
                <a:cubicBezTo>
                  <a:pt x="20" y="7"/>
                  <a:pt x="20" y="7"/>
                  <a:pt x="20" y="7"/>
                </a:cubicBezTo>
                <a:cubicBezTo>
                  <a:pt x="17" y="10"/>
                  <a:pt x="17" y="10"/>
                  <a:pt x="17" y="10"/>
                </a:cubicBezTo>
                <a:cubicBezTo>
                  <a:pt x="14" y="10"/>
                  <a:pt x="14" y="10"/>
                  <a:pt x="14" y="10"/>
                </a:cubicBezTo>
                <a:cubicBezTo>
                  <a:pt x="13" y="10"/>
                  <a:pt x="13" y="10"/>
                  <a:pt x="13" y="10"/>
                </a:cubicBezTo>
                <a:cubicBezTo>
                  <a:pt x="13" y="11"/>
                  <a:pt x="13" y="11"/>
                  <a:pt x="13" y="11"/>
                </a:cubicBezTo>
                <a:cubicBezTo>
                  <a:pt x="13" y="13"/>
                  <a:pt x="13" y="13"/>
                  <a:pt x="13" y="13"/>
                </a:cubicBezTo>
                <a:cubicBezTo>
                  <a:pt x="14" y="16"/>
                  <a:pt x="14" y="16"/>
                  <a:pt x="14" y="16"/>
                </a:cubicBezTo>
                <a:cubicBezTo>
                  <a:pt x="17" y="18"/>
                  <a:pt x="17" y="18"/>
                  <a:pt x="17" y="18"/>
                </a:cubicBezTo>
                <a:cubicBezTo>
                  <a:pt x="17" y="19"/>
                  <a:pt x="17" y="19"/>
                  <a:pt x="17" y="19"/>
                </a:cubicBezTo>
                <a:cubicBezTo>
                  <a:pt x="19" y="20"/>
                  <a:pt x="19" y="20"/>
                  <a:pt x="19" y="20"/>
                </a:cubicBezTo>
                <a:cubicBezTo>
                  <a:pt x="17" y="21"/>
                  <a:pt x="17" y="21"/>
                  <a:pt x="17" y="21"/>
                </a:cubicBezTo>
                <a:cubicBezTo>
                  <a:pt x="19" y="23"/>
                  <a:pt x="19" y="23"/>
                  <a:pt x="19" y="23"/>
                </a:cubicBezTo>
                <a:cubicBezTo>
                  <a:pt x="19" y="24"/>
                  <a:pt x="19" y="24"/>
                  <a:pt x="19" y="24"/>
                </a:cubicBezTo>
                <a:cubicBezTo>
                  <a:pt x="14" y="26"/>
                  <a:pt x="14" y="26"/>
                  <a:pt x="14" y="26"/>
                </a:cubicBezTo>
                <a:cubicBezTo>
                  <a:pt x="9" y="31"/>
                  <a:pt x="9" y="31"/>
                  <a:pt x="9" y="31"/>
                </a:cubicBezTo>
                <a:cubicBezTo>
                  <a:pt x="6" y="36"/>
                  <a:pt x="6" y="36"/>
                  <a:pt x="6" y="36"/>
                </a:cubicBezTo>
                <a:cubicBezTo>
                  <a:pt x="6" y="37"/>
                  <a:pt x="6" y="37"/>
                  <a:pt x="6" y="37"/>
                </a:cubicBezTo>
                <a:cubicBezTo>
                  <a:pt x="6" y="38"/>
                  <a:pt x="6" y="38"/>
                  <a:pt x="6" y="38"/>
                </a:cubicBezTo>
                <a:cubicBezTo>
                  <a:pt x="6" y="39"/>
                  <a:pt x="6" y="39"/>
                  <a:pt x="6" y="39"/>
                </a:cubicBezTo>
                <a:cubicBezTo>
                  <a:pt x="6" y="40"/>
                  <a:pt x="6" y="40"/>
                  <a:pt x="6" y="40"/>
                </a:cubicBezTo>
                <a:cubicBezTo>
                  <a:pt x="6" y="42"/>
                  <a:pt x="6" y="42"/>
                  <a:pt x="6" y="42"/>
                </a:cubicBezTo>
                <a:cubicBezTo>
                  <a:pt x="7" y="43"/>
                  <a:pt x="7" y="43"/>
                  <a:pt x="7" y="43"/>
                </a:cubicBezTo>
                <a:cubicBezTo>
                  <a:pt x="7" y="44"/>
                  <a:pt x="7" y="44"/>
                  <a:pt x="7" y="44"/>
                </a:cubicBezTo>
                <a:cubicBezTo>
                  <a:pt x="7" y="44"/>
                  <a:pt x="7" y="44"/>
                  <a:pt x="7" y="44"/>
                </a:cubicBezTo>
                <a:cubicBezTo>
                  <a:pt x="6" y="43"/>
                  <a:pt x="6" y="43"/>
                  <a:pt x="6" y="43"/>
                </a:cubicBezTo>
                <a:cubicBezTo>
                  <a:pt x="4" y="43"/>
                  <a:pt x="4" y="43"/>
                  <a:pt x="4" y="43"/>
                </a:cubicBezTo>
                <a:cubicBezTo>
                  <a:pt x="3" y="46"/>
                  <a:pt x="3" y="46"/>
                  <a:pt x="3" y="46"/>
                </a:cubicBezTo>
                <a:cubicBezTo>
                  <a:pt x="1" y="49"/>
                  <a:pt x="1" y="49"/>
                  <a:pt x="1" y="49"/>
                </a:cubicBezTo>
                <a:cubicBezTo>
                  <a:pt x="0" y="52"/>
                  <a:pt x="0" y="52"/>
                  <a:pt x="0" y="52"/>
                </a:cubicBezTo>
                <a:cubicBezTo>
                  <a:pt x="0" y="53"/>
                  <a:pt x="0" y="53"/>
                  <a:pt x="0" y="53"/>
                </a:cubicBezTo>
                <a:cubicBezTo>
                  <a:pt x="1" y="53"/>
                  <a:pt x="1" y="53"/>
                  <a:pt x="1" y="53"/>
                </a:cubicBezTo>
                <a:cubicBezTo>
                  <a:pt x="3" y="53"/>
                  <a:pt x="3" y="53"/>
                  <a:pt x="3" y="53"/>
                </a:cubicBezTo>
                <a:cubicBezTo>
                  <a:pt x="7" y="56"/>
                  <a:pt x="7" y="56"/>
                  <a:pt x="7" y="56"/>
                </a:cubicBezTo>
                <a:cubicBezTo>
                  <a:pt x="9" y="57"/>
                  <a:pt x="9" y="57"/>
                  <a:pt x="9" y="57"/>
                </a:cubicBezTo>
                <a:cubicBezTo>
                  <a:pt x="9" y="59"/>
                  <a:pt x="9" y="59"/>
                  <a:pt x="9" y="59"/>
                </a:cubicBezTo>
                <a:cubicBezTo>
                  <a:pt x="10" y="57"/>
                  <a:pt x="10" y="57"/>
                  <a:pt x="10" y="57"/>
                </a:cubicBezTo>
                <a:cubicBezTo>
                  <a:pt x="13" y="57"/>
                  <a:pt x="13" y="57"/>
                  <a:pt x="13" y="57"/>
                </a:cubicBezTo>
                <a:cubicBezTo>
                  <a:pt x="16" y="57"/>
                  <a:pt x="16" y="57"/>
                  <a:pt x="16" y="57"/>
                </a:cubicBezTo>
                <a:cubicBezTo>
                  <a:pt x="20" y="59"/>
                  <a:pt x="20" y="59"/>
                  <a:pt x="20" y="59"/>
                </a:cubicBezTo>
                <a:cubicBezTo>
                  <a:pt x="24" y="59"/>
                  <a:pt x="24" y="59"/>
                  <a:pt x="24" y="59"/>
                </a:cubicBezTo>
                <a:cubicBezTo>
                  <a:pt x="27" y="59"/>
                  <a:pt x="27" y="59"/>
                  <a:pt x="27" y="59"/>
                </a:cubicBezTo>
                <a:cubicBezTo>
                  <a:pt x="30" y="62"/>
                  <a:pt x="30" y="62"/>
                  <a:pt x="30" y="62"/>
                </a:cubicBezTo>
                <a:cubicBezTo>
                  <a:pt x="32" y="62"/>
                  <a:pt x="32" y="62"/>
                  <a:pt x="32" y="62"/>
                </a:cubicBezTo>
                <a:cubicBezTo>
                  <a:pt x="34" y="60"/>
                  <a:pt x="34" y="60"/>
                  <a:pt x="34" y="60"/>
                </a:cubicBezTo>
                <a:cubicBezTo>
                  <a:pt x="36" y="59"/>
                  <a:pt x="36" y="59"/>
                  <a:pt x="36" y="59"/>
                </a:cubicBezTo>
                <a:cubicBezTo>
                  <a:pt x="37" y="59"/>
                  <a:pt x="37" y="59"/>
                  <a:pt x="37" y="59"/>
                </a:cubicBezTo>
                <a:cubicBezTo>
                  <a:pt x="43" y="59"/>
                  <a:pt x="43" y="59"/>
                  <a:pt x="43" y="59"/>
                </a:cubicBezTo>
                <a:cubicBezTo>
                  <a:pt x="44" y="57"/>
                  <a:pt x="44" y="57"/>
                  <a:pt x="44" y="57"/>
                </a:cubicBezTo>
                <a:cubicBezTo>
                  <a:pt x="44" y="56"/>
                  <a:pt x="44" y="56"/>
                  <a:pt x="44" y="56"/>
                </a:cubicBezTo>
                <a:cubicBezTo>
                  <a:pt x="47" y="54"/>
                  <a:pt x="47" y="54"/>
                  <a:pt x="47" y="54"/>
                </a:cubicBezTo>
                <a:cubicBezTo>
                  <a:pt x="49" y="54"/>
                  <a:pt x="49" y="54"/>
                  <a:pt x="49" y="54"/>
                </a:cubicBezTo>
                <a:cubicBezTo>
                  <a:pt x="50" y="53"/>
                  <a:pt x="50" y="53"/>
                  <a:pt x="50" y="53"/>
                </a:cubicBezTo>
                <a:cubicBezTo>
                  <a:pt x="52" y="53"/>
                  <a:pt x="52" y="53"/>
                  <a:pt x="52" y="53"/>
                </a:cubicBezTo>
                <a:cubicBezTo>
                  <a:pt x="54" y="53"/>
                  <a:pt x="54" y="53"/>
                  <a:pt x="54" y="53"/>
                </a:cubicBezTo>
                <a:cubicBezTo>
                  <a:pt x="57" y="52"/>
                  <a:pt x="57" y="52"/>
                  <a:pt x="57" y="52"/>
                </a:cubicBezTo>
                <a:cubicBezTo>
                  <a:pt x="59" y="52"/>
                  <a:pt x="59" y="52"/>
                  <a:pt x="59" y="52"/>
                </a:cubicBezTo>
                <a:cubicBezTo>
                  <a:pt x="62" y="53"/>
                  <a:pt x="62" y="53"/>
                  <a:pt x="62" y="53"/>
                </a:cubicBezTo>
                <a:cubicBezTo>
                  <a:pt x="63" y="56"/>
                  <a:pt x="63" y="56"/>
                  <a:pt x="63" y="56"/>
                </a:cubicBezTo>
                <a:cubicBezTo>
                  <a:pt x="66" y="56"/>
                  <a:pt x="66" y="56"/>
                  <a:pt x="66" y="56"/>
                </a:cubicBezTo>
                <a:cubicBezTo>
                  <a:pt x="67" y="56"/>
                  <a:pt x="67" y="56"/>
                  <a:pt x="67" y="56"/>
                </a:cubicBezTo>
                <a:cubicBezTo>
                  <a:pt x="67" y="57"/>
                  <a:pt x="67" y="57"/>
                  <a:pt x="67" y="57"/>
                </a:cubicBezTo>
                <a:cubicBezTo>
                  <a:pt x="69" y="56"/>
                  <a:pt x="69" y="56"/>
                  <a:pt x="69" y="56"/>
                </a:cubicBezTo>
                <a:cubicBezTo>
                  <a:pt x="72" y="57"/>
                  <a:pt x="72" y="57"/>
                  <a:pt x="72" y="57"/>
                </a:cubicBezTo>
                <a:cubicBezTo>
                  <a:pt x="72" y="59"/>
                  <a:pt x="72" y="59"/>
                  <a:pt x="72" y="59"/>
                </a:cubicBezTo>
                <a:cubicBezTo>
                  <a:pt x="73" y="59"/>
                  <a:pt x="73" y="59"/>
                  <a:pt x="73" y="59"/>
                </a:cubicBezTo>
                <a:cubicBezTo>
                  <a:pt x="75" y="59"/>
                  <a:pt x="75" y="59"/>
                  <a:pt x="75" y="59"/>
                </a:cubicBezTo>
                <a:cubicBezTo>
                  <a:pt x="75" y="60"/>
                  <a:pt x="75" y="60"/>
                  <a:pt x="75" y="60"/>
                </a:cubicBezTo>
                <a:cubicBezTo>
                  <a:pt x="77" y="64"/>
                  <a:pt x="77" y="64"/>
                  <a:pt x="77" y="64"/>
                </a:cubicBezTo>
                <a:cubicBezTo>
                  <a:pt x="79" y="67"/>
                  <a:pt x="79" y="67"/>
                  <a:pt x="79" y="67"/>
                </a:cubicBezTo>
                <a:cubicBezTo>
                  <a:pt x="80" y="67"/>
                  <a:pt x="80" y="67"/>
                  <a:pt x="80" y="67"/>
                </a:cubicBezTo>
                <a:cubicBezTo>
                  <a:pt x="80" y="69"/>
                  <a:pt x="80" y="69"/>
                  <a:pt x="80" y="69"/>
                </a:cubicBezTo>
                <a:cubicBezTo>
                  <a:pt x="80" y="70"/>
                  <a:pt x="80" y="70"/>
                  <a:pt x="80" y="70"/>
                </a:cubicBezTo>
                <a:cubicBezTo>
                  <a:pt x="82" y="70"/>
                  <a:pt x="82" y="70"/>
                  <a:pt x="82" y="70"/>
                </a:cubicBezTo>
                <a:cubicBezTo>
                  <a:pt x="83" y="73"/>
                  <a:pt x="83" y="73"/>
                  <a:pt x="83" y="73"/>
                </a:cubicBezTo>
                <a:cubicBezTo>
                  <a:pt x="86" y="76"/>
                  <a:pt x="86" y="76"/>
                  <a:pt x="86" y="76"/>
                </a:cubicBezTo>
                <a:cubicBezTo>
                  <a:pt x="85" y="77"/>
                  <a:pt x="85" y="77"/>
                  <a:pt x="85" y="77"/>
                </a:cubicBezTo>
                <a:cubicBezTo>
                  <a:pt x="87" y="79"/>
                  <a:pt x="87" y="79"/>
                  <a:pt x="87" y="79"/>
                </a:cubicBezTo>
                <a:cubicBezTo>
                  <a:pt x="85" y="80"/>
                  <a:pt x="85" y="80"/>
                  <a:pt x="85" y="80"/>
                </a:cubicBezTo>
                <a:cubicBezTo>
                  <a:pt x="83" y="79"/>
                  <a:pt x="83" y="79"/>
                  <a:pt x="83" y="79"/>
                </a:cubicBezTo>
                <a:cubicBezTo>
                  <a:pt x="80" y="79"/>
                  <a:pt x="80" y="79"/>
                  <a:pt x="80" y="79"/>
                </a:cubicBezTo>
                <a:cubicBezTo>
                  <a:pt x="79" y="79"/>
                  <a:pt x="79" y="79"/>
                  <a:pt x="79" y="79"/>
                </a:cubicBezTo>
                <a:cubicBezTo>
                  <a:pt x="77" y="77"/>
                  <a:pt x="77" y="77"/>
                  <a:pt x="77" y="77"/>
                </a:cubicBezTo>
                <a:cubicBezTo>
                  <a:pt x="76" y="79"/>
                  <a:pt x="76" y="79"/>
                  <a:pt x="76" y="79"/>
                </a:cubicBezTo>
                <a:cubicBezTo>
                  <a:pt x="76" y="80"/>
                  <a:pt x="76" y="80"/>
                  <a:pt x="76" y="80"/>
                </a:cubicBezTo>
                <a:cubicBezTo>
                  <a:pt x="76" y="83"/>
                  <a:pt x="76" y="83"/>
                  <a:pt x="76" y="83"/>
                </a:cubicBezTo>
                <a:cubicBezTo>
                  <a:pt x="75" y="85"/>
                  <a:pt x="75" y="85"/>
                  <a:pt x="75" y="85"/>
                </a:cubicBezTo>
                <a:cubicBezTo>
                  <a:pt x="73" y="87"/>
                  <a:pt x="73" y="87"/>
                  <a:pt x="73" y="87"/>
                </a:cubicBezTo>
                <a:cubicBezTo>
                  <a:pt x="72" y="90"/>
                  <a:pt x="72" y="90"/>
                  <a:pt x="72" y="90"/>
                </a:cubicBezTo>
                <a:cubicBezTo>
                  <a:pt x="70" y="92"/>
                  <a:pt x="70" y="92"/>
                  <a:pt x="70" y="92"/>
                </a:cubicBezTo>
                <a:cubicBezTo>
                  <a:pt x="69" y="92"/>
                  <a:pt x="69" y="92"/>
                  <a:pt x="69" y="92"/>
                </a:cubicBezTo>
                <a:cubicBezTo>
                  <a:pt x="70" y="93"/>
                  <a:pt x="70" y="93"/>
                  <a:pt x="70" y="93"/>
                </a:cubicBezTo>
                <a:cubicBezTo>
                  <a:pt x="73" y="95"/>
                  <a:pt x="73" y="95"/>
                  <a:pt x="73" y="95"/>
                </a:cubicBezTo>
                <a:cubicBezTo>
                  <a:pt x="75" y="95"/>
                  <a:pt x="75" y="95"/>
                  <a:pt x="75" y="95"/>
                </a:cubicBezTo>
                <a:cubicBezTo>
                  <a:pt x="77" y="93"/>
                  <a:pt x="77" y="93"/>
                  <a:pt x="77" y="93"/>
                </a:cubicBezTo>
                <a:cubicBezTo>
                  <a:pt x="79" y="92"/>
                  <a:pt x="79" y="92"/>
                  <a:pt x="79" y="92"/>
                </a:cubicBezTo>
                <a:cubicBezTo>
                  <a:pt x="82" y="92"/>
                  <a:pt x="82" y="92"/>
                  <a:pt x="82" y="92"/>
                </a:cubicBezTo>
                <a:cubicBezTo>
                  <a:pt x="83" y="93"/>
                  <a:pt x="83" y="93"/>
                  <a:pt x="83" y="93"/>
                </a:cubicBezTo>
                <a:cubicBezTo>
                  <a:pt x="85" y="95"/>
                  <a:pt x="85" y="95"/>
                  <a:pt x="85" y="95"/>
                </a:cubicBezTo>
                <a:cubicBezTo>
                  <a:pt x="85" y="93"/>
                  <a:pt x="85" y="93"/>
                  <a:pt x="85" y="93"/>
                </a:cubicBezTo>
                <a:cubicBezTo>
                  <a:pt x="83" y="92"/>
                  <a:pt x="83" y="92"/>
                  <a:pt x="83" y="92"/>
                </a:cubicBezTo>
                <a:cubicBezTo>
                  <a:pt x="85" y="90"/>
                  <a:pt x="85" y="90"/>
                  <a:pt x="85" y="90"/>
                </a:cubicBezTo>
                <a:cubicBezTo>
                  <a:pt x="83" y="90"/>
                  <a:pt x="83" y="90"/>
                  <a:pt x="83" y="90"/>
                </a:cubicBezTo>
                <a:cubicBezTo>
                  <a:pt x="83" y="87"/>
                  <a:pt x="83" y="87"/>
                  <a:pt x="83" y="87"/>
                </a:cubicBezTo>
                <a:cubicBezTo>
                  <a:pt x="85" y="89"/>
                  <a:pt x="85" y="89"/>
                  <a:pt x="85" y="89"/>
                </a:cubicBezTo>
                <a:cubicBezTo>
                  <a:pt x="86" y="89"/>
                  <a:pt x="86" y="89"/>
                  <a:pt x="86" y="89"/>
                </a:cubicBezTo>
                <a:cubicBezTo>
                  <a:pt x="89" y="86"/>
                  <a:pt x="89" y="86"/>
                  <a:pt x="89" y="86"/>
                </a:cubicBezTo>
                <a:cubicBezTo>
                  <a:pt x="88" y="88"/>
                  <a:pt x="88" y="88"/>
                  <a:pt x="88" y="88"/>
                </a:cubicBezTo>
                <a:cubicBezTo>
                  <a:pt x="89" y="87"/>
                  <a:pt x="89" y="87"/>
                  <a:pt x="89" y="87"/>
                </a:cubicBezTo>
                <a:cubicBezTo>
                  <a:pt x="90" y="85"/>
                  <a:pt x="90" y="85"/>
                  <a:pt x="90" y="85"/>
                </a:cubicBezTo>
                <a:cubicBezTo>
                  <a:pt x="94" y="85"/>
                  <a:pt x="100" y="84"/>
                  <a:pt x="101" y="83"/>
                </a:cubicBezTo>
                <a:cubicBezTo>
                  <a:pt x="101" y="82"/>
                  <a:pt x="101" y="80"/>
                  <a:pt x="101" y="76"/>
                </a:cubicBezTo>
                <a:cubicBezTo>
                  <a:pt x="102" y="76"/>
                  <a:pt x="102" y="76"/>
                  <a:pt x="102" y="76"/>
                </a:cubicBezTo>
                <a:cubicBezTo>
                  <a:pt x="102" y="74"/>
                  <a:pt x="102" y="74"/>
                  <a:pt x="102" y="74"/>
                </a:cubicBezTo>
                <a:cubicBezTo>
                  <a:pt x="103" y="74"/>
                  <a:pt x="103" y="74"/>
                  <a:pt x="103" y="74"/>
                </a:cubicBezTo>
                <a:cubicBezTo>
                  <a:pt x="103" y="76"/>
                  <a:pt x="103" y="76"/>
                  <a:pt x="103" y="76"/>
                </a:cubicBezTo>
                <a:cubicBezTo>
                  <a:pt x="105" y="76"/>
                  <a:pt x="105" y="76"/>
                  <a:pt x="105" y="76"/>
                </a:cubicBezTo>
                <a:cubicBezTo>
                  <a:pt x="106" y="76"/>
                  <a:pt x="106" y="76"/>
                  <a:pt x="106" y="76"/>
                </a:cubicBezTo>
                <a:cubicBezTo>
                  <a:pt x="106" y="73"/>
                  <a:pt x="106" y="73"/>
                  <a:pt x="106" y="73"/>
                </a:cubicBezTo>
                <a:cubicBezTo>
                  <a:pt x="108" y="76"/>
                  <a:pt x="108" y="76"/>
                  <a:pt x="108" y="76"/>
                </a:cubicBezTo>
                <a:cubicBezTo>
                  <a:pt x="109" y="76"/>
                  <a:pt x="109" y="76"/>
                  <a:pt x="109" y="76"/>
                </a:cubicBezTo>
                <a:cubicBezTo>
                  <a:pt x="110" y="77"/>
                  <a:pt x="110" y="77"/>
                  <a:pt x="110" y="77"/>
                </a:cubicBezTo>
                <a:cubicBezTo>
                  <a:pt x="109" y="77"/>
                  <a:pt x="109" y="77"/>
                  <a:pt x="109" y="77"/>
                </a:cubicBezTo>
                <a:cubicBezTo>
                  <a:pt x="106" y="77"/>
                  <a:pt x="106" y="77"/>
                  <a:pt x="106" y="77"/>
                </a:cubicBezTo>
                <a:cubicBezTo>
                  <a:pt x="105" y="77"/>
                  <a:pt x="105" y="77"/>
                  <a:pt x="105" y="77"/>
                </a:cubicBezTo>
                <a:cubicBezTo>
                  <a:pt x="106" y="79"/>
                  <a:pt x="106" y="79"/>
                  <a:pt x="106" y="79"/>
                </a:cubicBezTo>
                <a:cubicBezTo>
                  <a:pt x="108" y="79"/>
                  <a:pt x="108" y="79"/>
                  <a:pt x="108" y="79"/>
                </a:cubicBezTo>
                <a:cubicBezTo>
                  <a:pt x="106" y="80"/>
                  <a:pt x="106" y="80"/>
                  <a:pt x="106" y="80"/>
                </a:cubicBezTo>
                <a:cubicBezTo>
                  <a:pt x="109" y="80"/>
                  <a:pt x="109" y="80"/>
                  <a:pt x="109" y="80"/>
                </a:cubicBezTo>
                <a:cubicBezTo>
                  <a:pt x="110" y="82"/>
                  <a:pt x="110" y="82"/>
                  <a:pt x="110" y="82"/>
                </a:cubicBezTo>
                <a:cubicBezTo>
                  <a:pt x="113" y="83"/>
                  <a:pt x="113" y="83"/>
                  <a:pt x="113" y="83"/>
                </a:cubicBezTo>
                <a:cubicBezTo>
                  <a:pt x="116" y="83"/>
                  <a:pt x="116" y="83"/>
                  <a:pt x="116" y="83"/>
                </a:cubicBezTo>
                <a:cubicBezTo>
                  <a:pt x="119" y="83"/>
                  <a:pt x="119" y="83"/>
                  <a:pt x="119" y="83"/>
                </a:cubicBezTo>
                <a:cubicBezTo>
                  <a:pt x="122" y="83"/>
                  <a:pt x="122" y="83"/>
                  <a:pt x="122" y="83"/>
                </a:cubicBezTo>
                <a:cubicBezTo>
                  <a:pt x="125" y="83"/>
                  <a:pt x="125" y="83"/>
                  <a:pt x="125" y="83"/>
                </a:cubicBezTo>
                <a:cubicBezTo>
                  <a:pt x="126" y="83"/>
                  <a:pt x="126" y="83"/>
                  <a:pt x="126" y="83"/>
                </a:cubicBezTo>
                <a:cubicBezTo>
                  <a:pt x="126" y="85"/>
                  <a:pt x="126" y="85"/>
                  <a:pt x="126" y="85"/>
                </a:cubicBezTo>
                <a:cubicBezTo>
                  <a:pt x="128" y="86"/>
                  <a:pt x="128" y="86"/>
                  <a:pt x="128" y="86"/>
                </a:cubicBezTo>
                <a:cubicBezTo>
                  <a:pt x="126" y="87"/>
                  <a:pt x="126" y="87"/>
                  <a:pt x="126" y="87"/>
                </a:cubicBezTo>
                <a:cubicBezTo>
                  <a:pt x="123" y="87"/>
                  <a:pt x="123" y="87"/>
                  <a:pt x="123" y="87"/>
                </a:cubicBezTo>
                <a:cubicBezTo>
                  <a:pt x="119" y="89"/>
                  <a:pt x="119" y="89"/>
                  <a:pt x="119" y="89"/>
                </a:cubicBezTo>
                <a:cubicBezTo>
                  <a:pt x="116" y="92"/>
                  <a:pt x="116" y="92"/>
                  <a:pt x="116" y="92"/>
                </a:cubicBezTo>
                <a:cubicBezTo>
                  <a:pt x="115" y="93"/>
                  <a:pt x="115" y="93"/>
                  <a:pt x="115" y="93"/>
                </a:cubicBezTo>
                <a:cubicBezTo>
                  <a:pt x="116" y="93"/>
                  <a:pt x="116" y="93"/>
                  <a:pt x="116" y="93"/>
                </a:cubicBezTo>
                <a:cubicBezTo>
                  <a:pt x="118" y="93"/>
                  <a:pt x="118" y="93"/>
                  <a:pt x="118" y="93"/>
                </a:cubicBezTo>
                <a:cubicBezTo>
                  <a:pt x="120" y="93"/>
                  <a:pt x="120" y="93"/>
                  <a:pt x="120" y="93"/>
                </a:cubicBezTo>
                <a:cubicBezTo>
                  <a:pt x="125" y="96"/>
                  <a:pt x="125" y="96"/>
                  <a:pt x="125" y="96"/>
                </a:cubicBezTo>
                <a:cubicBezTo>
                  <a:pt x="126" y="97"/>
                  <a:pt x="126" y="97"/>
                  <a:pt x="126" y="97"/>
                </a:cubicBezTo>
                <a:cubicBezTo>
                  <a:pt x="128" y="100"/>
                  <a:pt x="128" y="100"/>
                  <a:pt x="128" y="100"/>
                </a:cubicBezTo>
                <a:cubicBezTo>
                  <a:pt x="126" y="103"/>
                  <a:pt x="126" y="103"/>
                  <a:pt x="126" y="103"/>
                </a:cubicBezTo>
                <a:cubicBezTo>
                  <a:pt x="125" y="103"/>
                  <a:pt x="125" y="103"/>
                  <a:pt x="125" y="103"/>
                </a:cubicBezTo>
                <a:cubicBezTo>
                  <a:pt x="128" y="106"/>
                  <a:pt x="128" y="106"/>
                  <a:pt x="128" y="106"/>
                </a:cubicBezTo>
                <a:cubicBezTo>
                  <a:pt x="130" y="106"/>
                  <a:pt x="130" y="106"/>
                  <a:pt x="130" y="106"/>
                </a:cubicBezTo>
                <a:cubicBezTo>
                  <a:pt x="135" y="105"/>
                  <a:pt x="135" y="105"/>
                  <a:pt x="135" y="105"/>
                </a:cubicBezTo>
                <a:cubicBezTo>
                  <a:pt x="136" y="102"/>
                  <a:pt x="136" y="102"/>
                  <a:pt x="136" y="102"/>
                </a:cubicBezTo>
                <a:cubicBezTo>
                  <a:pt x="139" y="100"/>
                  <a:pt x="139" y="100"/>
                  <a:pt x="139" y="100"/>
                </a:cubicBezTo>
                <a:cubicBezTo>
                  <a:pt x="142" y="100"/>
                  <a:pt x="142" y="100"/>
                  <a:pt x="142" y="100"/>
                </a:cubicBezTo>
                <a:cubicBezTo>
                  <a:pt x="145" y="99"/>
                  <a:pt x="145" y="99"/>
                  <a:pt x="145" y="99"/>
                </a:cubicBezTo>
                <a:cubicBezTo>
                  <a:pt x="146" y="97"/>
                  <a:pt x="146" y="97"/>
                  <a:pt x="146" y="97"/>
                </a:cubicBezTo>
                <a:cubicBezTo>
                  <a:pt x="148" y="97"/>
                  <a:pt x="148" y="97"/>
                  <a:pt x="148" y="97"/>
                </a:cubicBezTo>
                <a:cubicBezTo>
                  <a:pt x="148" y="96"/>
                  <a:pt x="148" y="96"/>
                  <a:pt x="148" y="96"/>
                </a:cubicBezTo>
                <a:cubicBezTo>
                  <a:pt x="149" y="96"/>
                  <a:pt x="149" y="96"/>
                  <a:pt x="149" y="96"/>
                </a:cubicBezTo>
                <a:cubicBezTo>
                  <a:pt x="151" y="97"/>
                  <a:pt x="151" y="97"/>
                  <a:pt x="151" y="97"/>
                </a:cubicBezTo>
                <a:cubicBezTo>
                  <a:pt x="155" y="97"/>
                  <a:pt x="155" y="97"/>
                  <a:pt x="155" y="97"/>
                </a:cubicBezTo>
                <a:cubicBezTo>
                  <a:pt x="156" y="97"/>
                  <a:pt x="156" y="97"/>
                  <a:pt x="156" y="97"/>
                </a:cubicBezTo>
                <a:cubicBezTo>
                  <a:pt x="158" y="96"/>
                  <a:pt x="158" y="96"/>
                  <a:pt x="158" y="96"/>
                </a:cubicBezTo>
                <a:cubicBezTo>
                  <a:pt x="158" y="95"/>
                  <a:pt x="158" y="95"/>
                  <a:pt x="158" y="95"/>
                </a:cubicBezTo>
                <a:cubicBezTo>
                  <a:pt x="159" y="93"/>
                  <a:pt x="159" y="93"/>
                  <a:pt x="159" y="93"/>
                </a:cubicBezTo>
                <a:cubicBezTo>
                  <a:pt x="156" y="92"/>
                  <a:pt x="156" y="92"/>
                  <a:pt x="156" y="92"/>
                </a:cubicBezTo>
                <a:cubicBezTo>
                  <a:pt x="153" y="92"/>
                  <a:pt x="153" y="92"/>
                  <a:pt x="153" y="92"/>
                </a:cubicBezTo>
                <a:cubicBezTo>
                  <a:pt x="152" y="93"/>
                  <a:pt x="152" y="93"/>
                  <a:pt x="152" y="93"/>
                </a:cubicBezTo>
                <a:cubicBezTo>
                  <a:pt x="151" y="92"/>
                  <a:pt x="151" y="92"/>
                  <a:pt x="151" y="92"/>
                </a:cubicBezTo>
                <a:cubicBezTo>
                  <a:pt x="149" y="93"/>
                  <a:pt x="149" y="93"/>
                  <a:pt x="149" y="93"/>
                </a:cubicBezTo>
                <a:cubicBezTo>
                  <a:pt x="148" y="93"/>
                  <a:pt x="148" y="93"/>
                  <a:pt x="148" y="93"/>
                </a:cubicBezTo>
                <a:cubicBezTo>
                  <a:pt x="145" y="92"/>
                  <a:pt x="145" y="92"/>
                  <a:pt x="145" y="92"/>
                </a:cubicBezTo>
                <a:cubicBezTo>
                  <a:pt x="142" y="89"/>
                  <a:pt x="142" y="89"/>
                  <a:pt x="142" y="89"/>
                </a:cubicBezTo>
                <a:cubicBezTo>
                  <a:pt x="146" y="95"/>
                  <a:pt x="146" y="95"/>
                  <a:pt x="146" y="95"/>
                </a:cubicBezTo>
                <a:cubicBezTo>
                  <a:pt x="143" y="93"/>
                  <a:pt x="143" y="93"/>
                  <a:pt x="143" y="93"/>
                </a:cubicBezTo>
                <a:cubicBezTo>
                  <a:pt x="142" y="93"/>
                  <a:pt x="142" y="93"/>
                  <a:pt x="142" y="93"/>
                </a:cubicBezTo>
                <a:cubicBezTo>
                  <a:pt x="142" y="92"/>
                  <a:pt x="142" y="92"/>
                  <a:pt x="142" y="92"/>
                </a:cubicBezTo>
                <a:cubicBezTo>
                  <a:pt x="142" y="90"/>
                  <a:pt x="142" y="90"/>
                  <a:pt x="142" y="90"/>
                </a:cubicBezTo>
                <a:cubicBezTo>
                  <a:pt x="139" y="89"/>
                  <a:pt x="139" y="89"/>
                  <a:pt x="139" y="89"/>
                </a:cubicBezTo>
                <a:cubicBezTo>
                  <a:pt x="138" y="87"/>
                  <a:pt x="138" y="87"/>
                  <a:pt x="138" y="87"/>
                </a:cubicBezTo>
                <a:cubicBezTo>
                  <a:pt x="138" y="86"/>
                  <a:pt x="138" y="86"/>
                  <a:pt x="138" y="86"/>
                </a:cubicBezTo>
                <a:cubicBezTo>
                  <a:pt x="135" y="87"/>
                  <a:pt x="135" y="87"/>
                  <a:pt x="135" y="87"/>
                </a:cubicBezTo>
                <a:cubicBezTo>
                  <a:pt x="136" y="86"/>
                  <a:pt x="136" y="86"/>
                  <a:pt x="136" y="86"/>
                </a:cubicBezTo>
                <a:cubicBezTo>
                  <a:pt x="136" y="85"/>
                  <a:pt x="136" y="85"/>
                  <a:pt x="136" y="85"/>
                </a:cubicBezTo>
                <a:cubicBezTo>
                  <a:pt x="135" y="86"/>
                  <a:pt x="135" y="86"/>
                  <a:pt x="135" y="86"/>
                </a:cubicBezTo>
                <a:cubicBezTo>
                  <a:pt x="133" y="85"/>
                  <a:pt x="133" y="85"/>
                  <a:pt x="133" y="85"/>
                </a:cubicBezTo>
                <a:cubicBezTo>
                  <a:pt x="132" y="85"/>
                  <a:pt x="132" y="85"/>
                  <a:pt x="132" y="85"/>
                </a:cubicBezTo>
                <a:cubicBezTo>
                  <a:pt x="130" y="83"/>
                  <a:pt x="130" y="83"/>
                  <a:pt x="130" y="83"/>
                </a:cubicBezTo>
                <a:cubicBezTo>
                  <a:pt x="129" y="85"/>
                  <a:pt x="129" y="85"/>
                  <a:pt x="129" y="85"/>
                </a:cubicBezTo>
                <a:cubicBezTo>
                  <a:pt x="126" y="82"/>
                  <a:pt x="126" y="82"/>
                  <a:pt x="126" y="82"/>
                </a:cubicBezTo>
                <a:cubicBezTo>
                  <a:pt x="130" y="82"/>
                  <a:pt x="130" y="82"/>
                  <a:pt x="130" y="82"/>
                </a:cubicBezTo>
                <a:cubicBezTo>
                  <a:pt x="132" y="80"/>
                  <a:pt x="132" y="80"/>
                  <a:pt x="132" y="80"/>
                </a:cubicBezTo>
                <a:cubicBezTo>
                  <a:pt x="133" y="83"/>
                  <a:pt x="133" y="83"/>
                  <a:pt x="133" y="83"/>
                </a:cubicBezTo>
                <a:cubicBezTo>
                  <a:pt x="133" y="82"/>
                  <a:pt x="133" y="82"/>
                  <a:pt x="133" y="82"/>
                </a:cubicBezTo>
                <a:cubicBezTo>
                  <a:pt x="135" y="83"/>
                  <a:pt x="135" y="83"/>
                  <a:pt x="135" y="83"/>
                </a:cubicBezTo>
                <a:cubicBezTo>
                  <a:pt x="135" y="85"/>
                  <a:pt x="135" y="85"/>
                  <a:pt x="135" y="85"/>
                </a:cubicBezTo>
                <a:cubicBezTo>
                  <a:pt x="136" y="85"/>
                  <a:pt x="136" y="85"/>
                  <a:pt x="136" y="85"/>
                </a:cubicBezTo>
                <a:cubicBezTo>
                  <a:pt x="136" y="82"/>
                  <a:pt x="136" y="82"/>
                  <a:pt x="136" y="82"/>
                </a:cubicBezTo>
                <a:cubicBezTo>
                  <a:pt x="138" y="83"/>
                  <a:pt x="138" y="83"/>
                  <a:pt x="138" y="83"/>
                </a:cubicBezTo>
                <a:cubicBezTo>
                  <a:pt x="138" y="85"/>
                  <a:pt x="138" y="85"/>
                  <a:pt x="138" y="85"/>
                </a:cubicBezTo>
                <a:cubicBezTo>
                  <a:pt x="139" y="85"/>
                  <a:pt x="139" y="85"/>
                  <a:pt x="139" y="85"/>
                </a:cubicBezTo>
                <a:cubicBezTo>
                  <a:pt x="139" y="82"/>
                  <a:pt x="139" y="82"/>
                  <a:pt x="139" y="82"/>
                </a:cubicBezTo>
                <a:cubicBezTo>
                  <a:pt x="142" y="80"/>
                  <a:pt x="142" y="80"/>
                  <a:pt x="142" y="80"/>
                </a:cubicBezTo>
                <a:cubicBezTo>
                  <a:pt x="142" y="79"/>
                  <a:pt x="142" y="79"/>
                  <a:pt x="142" y="79"/>
                </a:cubicBezTo>
                <a:cubicBezTo>
                  <a:pt x="143" y="79"/>
                  <a:pt x="143" y="79"/>
                  <a:pt x="143" y="79"/>
                </a:cubicBezTo>
                <a:cubicBezTo>
                  <a:pt x="143" y="80"/>
                  <a:pt x="143" y="80"/>
                  <a:pt x="143" y="80"/>
                </a:cubicBezTo>
                <a:cubicBezTo>
                  <a:pt x="140" y="83"/>
                  <a:pt x="140" y="83"/>
                  <a:pt x="140" y="83"/>
                </a:cubicBezTo>
                <a:cubicBezTo>
                  <a:pt x="143" y="82"/>
                  <a:pt x="143" y="82"/>
                  <a:pt x="143" y="82"/>
                </a:cubicBezTo>
                <a:cubicBezTo>
                  <a:pt x="145" y="80"/>
                  <a:pt x="145" y="80"/>
                  <a:pt x="145" y="80"/>
                </a:cubicBezTo>
                <a:cubicBezTo>
                  <a:pt x="146" y="77"/>
                  <a:pt x="146" y="77"/>
                  <a:pt x="146" y="77"/>
                </a:cubicBezTo>
                <a:cubicBezTo>
                  <a:pt x="149" y="76"/>
                  <a:pt x="149" y="76"/>
                  <a:pt x="149" y="76"/>
                </a:cubicBezTo>
                <a:cubicBezTo>
                  <a:pt x="152" y="76"/>
                  <a:pt x="152" y="76"/>
                  <a:pt x="152" y="76"/>
                </a:cubicBezTo>
                <a:cubicBezTo>
                  <a:pt x="155" y="74"/>
                  <a:pt x="155" y="74"/>
                  <a:pt x="155" y="74"/>
                </a:cubicBezTo>
                <a:cubicBezTo>
                  <a:pt x="156" y="74"/>
                  <a:pt x="156" y="74"/>
                  <a:pt x="156" y="74"/>
                </a:cubicBezTo>
                <a:cubicBezTo>
                  <a:pt x="159" y="76"/>
                  <a:pt x="159" y="76"/>
                  <a:pt x="159" y="76"/>
                </a:cubicBezTo>
                <a:cubicBezTo>
                  <a:pt x="161" y="73"/>
                  <a:pt x="161" y="73"/>
                  <a:pt x="161" y="73"/>
                </a:cubicBezTo>
                <a:cubicBezTo>
                  <a:pt x="163" y="72"/>
                  <a:pt x="163" y="72"/>
                  <a:pt x="163" y="72"/>
                </a:cubicBezTo>
                <a:cubicBezTo>
                  <a:pt x="165" y="72"/>
                  <a:pt x="165" y="72"/>
                  <a:pt x="165" y="72"/>
                </a:cubicBezTo>
                <a:cubicBezTo>
                  <a:pt x="166" y="70"/>
                  <a:pt x="166" y="70"/>
                  <a:pt x="166" y="70"/>
                </a:cubicBezTo>
                <a:cubicBezTo>
                  <a:pt x="169" y="70"/>
                  <a:pt x="169" y="70"/>
                  <a:pt x="169" y="70"/>
                </a:cubicBezTo>
                <a:cubicBezTo>
                  <a:pt x="172" y="70"/>
                  <a:pt x="172" y="70"/>
                  <a:pt x="172" y="70"/>
                </a:cubicBezTo>
                <a:cubicBezTo>
                  <a:pt x="173" y="69"/>
                  <a:pt x="173" y="69"/>
                  <a:pt x="173" y="69"/>
                </a:cubicBezTo>
                <a:cubicBezTo>
                  <a:pt x="173" y="67"/>
                  <a:pt x="173" y="67"/>
                  <a:pt x="173" y="67"/>
                </a:cubicBezTo>
                <a:cubicBezTo>
                  <a:pt x="172" y="66"/>
                  <a:pt x="172" y="66"/>
                  <a:pt x="172" y="66"/>
                </a:cubicBezTo>
                <a:cubicBezTo>
                  <a:pt x="173" y="64"/>
                  <a:pt x="173" y="64"/>
                  <a:pt x="173" y="64"/>
                </a:cubicBezTo>
                <a:cubicBezTo>
                  <a:pt x="175" y="63"/>
                  <a:pt x="175" y="63"/>
                  <a:pt x="175" y="63"/>
                </a:cubicBezTo>
                <a:cubicBezTo>
                  <a:pt x="178" y="60"/>
                  <a:pt x="178" y="60"/>
                  <a:pt x="178" y="60"/>
                </a:cubicBezTo>
                <a:cubicBezTo>
                  <a:pt x="179" y="60"/>
                  <a:pt x="179" y="60"/>
                  <a:pt x="179" y="60"/>
                </a:cubicBezTo>
                <a:cubicBezTo>
                  <a:pt x="181" y="60"/>
                  <a:pt x="181" y="60"/>
                  <a:pt x="181" y="60"/>
                </a:cubicBezTo>
                <a:cubicBezTo>
                  <a:pt x="182" y="60"/>
                  <a:pt x="182" y="60"/>
                  <a:pt x="182" y="60"/>
                </a:cubicBezTo>
                <a:cubicBezTo>
                  <a:pt x="185" y="60"/>
                  <a:pt x="185" y="60"/>
                  <a:pt x="185" y="60"/>
                </a:cubicBezTo>
                <a:cubicBezTo>
                  <a:pt x="186" y="60"/>
                  <a:pt x="186" y="60"/>
                  <a:pt x="186" y="60"/>
                </a:cubicBezTo>
                <a:cubicBezTo>
                  <a:pt x="188" y="59"/>
                  <a:pt x="188" y="59"/>
                  <a:pt x="188" y="59"/>
                </a:cubicBezTo>
                <a:cubicBezTo>
                  <a:pt x="189" y="57"/>
                  <a:pt x="189" y="57"/>
                  <a:pt x="189" y="57"/>
                </a:cubicBezTo>
                <a:cubicBezTo>
                  <a:pt x="189" y="54"/>
                  <a:pt x="189" y="54"/>
                  <a:pt x="189" y="54"/>
                </a:cubicBezTo>
                <a:cubicBezTo>
                  <a:pt x="188" y="53"/>
                  <a:pt x="188" y="53"/>
                  <a:pt x="188" y="53"/>
                </a:cubicBezTo>
                <a:cubicBezTo>
                  <a:pt x="189" y="53"/>
                  <a:pt x="189" y="53"/>
                  <a:pt x="189" y="53"/>
                </a:cubicBezTo>
                <a:cubicBezTo>
                  <a:pt x="188" y="52"/>
                  <a:pt x="188" y="52"/>
                  <a:pt x="188" y="52"/>
                </a:cubicBezTo>
                <a:cubicBezTo>
                  <a:pt x="185" y="50"/>
                  <a:pt x="185" y="50"/>
                  <a:pt x="185" y="50"/>
                </a:cubicBezTo>
                <a:cubicBezTo>
                  <a:pt x="185" y="49"/>
                  <a:pt x="185" y="49"/>
                  <a:pt x="185" y="49"/>
                </a:cubicBezTo>
                <a:lnTo>
                  <a:pt x="186" y="47"/>
                </a:lnTo>
                <a:close/>
              </a:path>
            </a:pathLst>
          </a:custGeom>
          <a:solidFill>
            <a:schemeClr val="tx1">
              <a:lumMod val="95000"/>
              <a:lumOff val="5000"/>
            </a:schemeClr>
          </a:solidFill>
          <a:ln w="3175">
            <a:solidFill>
              <a:schemeClr val="bg1"/>
            </a:solidFill>
          </a:ln>
        </p:spPr>
        <p:txBody>
          <a:bodyPr/>
          <a:lstStyle/>
          <a:p>
            <a:pPr>
              <a:defRPr/>
            </a:pPr>
            <a:endParaRPr lang="en-GB" dirty="0">
              <a:solidFill>
                <a:prstClr val="black"/>
              </a:solidFill>
            </a:endParaRPr>
          </a:p>
        </p:txBody>
      </p:sp>
      <p:sp>
        <p:nvSpPr>
          <p:cNvPr id="36" name="Freeform 35"/>
          <p:cNvSpPr>
            <a:spLocks noChangeAspect="1"/>
          </p:cNvSpPr>
          <p:nvPr/>
        </p:nvSpPr>
        <p:spPr bwMode="auto">
          <a:xfrm>
            <a:off x="3258311" y="2517130"/>
            <a:ext cx="808302" cy="920750"/>
          </a:xfrm>
          <a:custGeom>
            <a:avLst/>
            <a:gdLst>
              <a:gd name="T0" fmla="*/ 2147483647 w 280"/>
              <a:gd name="T1" fmla="*/ 2147483647 h 325"/>
              <a:gd name="T2" fmla="*/ 2147483647 w 280"/>
              <a:gd name="T3" fmla="*/ 2147483647 h 325"/>
              <a:gd name="T4" fmla="*/ 2147483647 w 280"/>
              <a:gd name="T5" fmla="*/ 2147483647 h 325"/>
              <a:gd name="T6" fmla="*/ 2147483647 w 280"/>
              <a:gd name="T7" fmla="*/ 2147483647 h 325"/>
              <a:gd name="T8" fmla="*/ 2147483647 w 280"/>
              <a:gd name="T9" fmla="*/ 2147483647 h 325"/>
              <a:gd name="T10" fmla="*/ 2147483647 w 280"/>
              <a:gd name="T11" fmla="*/ 2147483647 h 325"/>
              <a:gd name="T12" fmla="*/ 2147483647 w 280"/>
              <a:gd name="T13" fmla="*/ 2147483647 h 325"/>
              <a:gd name="T14" fmla="*/ 2147483647 w 280"/>
              <a:gd name="T15" fmla="*/ 2147483647 h 325"/>
              <a:gd name="T16" fmla="*/ 2147483647 w 280"/>
              <a:gd name="T17" fmla="*/ 2147483647 h 325"/>
              <a:gd name="T18" fmla="*/ 2147483647 w 280"/>
              <a:gd name="T19" fmla="*/ 2147483647 h 325"/>
              <a:gd name="T20" fmla="*/ 2147483647 w 280"/>
              <a:gd name="T21" fmla="*/ 2147483647 h 325"/>
              <a:gd name="T22" fmla="*/ 2147483647 w 280"/>
              <a:gd name="T23" fmla="*/ 2147483647 h 325"/>
              <a:gd name="T24" fmla="*/ 2147483647 w 280"/>
              <a:gd name="T25" fmla="*/ 2147483647 h 325"/>
              <a:gd name="T26" fmla="*/ 2147483647 w 280"/>
              <a:gd name="T27" fmla="*/ 2147483647 h 325"/>
              <a:gd name="T28" fmla="*/ 2147483647 w 280"/>
              <a:gd name="T29" fmla="*/ 2147483647 h 325"/>
              <a:gd name="T30" fmla="*/ 2147483647 w 280"/>
              <a:gd name="T31" fmla="*/ 2147483647 h 325"/>
              <a:gd name="T32" fmla="*/ 2147483647 w 280"/>
              <a:gd name="T33" fmla="*/ 2147483647 h 325"/>
              <a:gd name="T34" fmla="*/ 2147483647 w 280"/>
              <a:gd name="T35" fmla="*/ 0 h 325"/>
              <a:gd name="T36" fmla="*/ 2147483647 w 280"/>
              <a:gd name="T37" fmla="*/ 2147483647 h 325"/>
              <a:gd name="T38" fmla="*/ 2147483647 w 280"/>
              <a:gd name="T39" fmla="*/ 2147483647 h 325"/>
              <a:gd name="T40" fmla="*/ 2147483647 w 280"/>
              <a:gd name="T41" fmla="*/ 2147483647 h 325"/>
              <a:gd name="T42" fmla="*/ 2147483647 w 280"/>
              <a:gd name="T43" fmla="*/ 2147483647 h 325"/>
              <a:gd name="T44" fmla="*/ 2147483647 w 280"/>
              <a:gd name="T45" fmla="*/ 2147483647 h 325"/>
              <a:gd name="T46" fmla="*/ 2147483647 w 280"/>
              <a:gd name="T47" fmla="*/ 2147483647 h 325"/>
              <a:gd name="T48" fmla="*/ 2147483647 w 280"/>
              <a:gd name="T49" fmla="*/ 2147483647 h 325"/>
              <a:gd name="T50" fmla="*/ 2147483647 w 280"/>
              <a:gd name="T51" fmla="*/ 2147483647 h 325"/>
              <a:gd name="T52" fmla="*/ 2147483647 w 280"/>
              <a:gd name="T53" fmla="*/ 2147483647 h 325"/>
              <a:gd name="T54" fmla="*/ 2147483647 w 280"/>
              <a:gd name="T55" fmla="*/ 2147483647 h 325"/>
              <a:gd name="T56" fmla="*/ 2147483647 w 280"/>
              <a:gd name="T57" fmla="*/ 2147483647 h 325"/>
              <a:gd name="T58" fmla="*/ 2147483647 w 280"/>
              <a:gd name="T59" fmla="*/ 2147483647 h 325"/>
              <a:gd name="T60" fmla="*/ 2147483647 w 280"/>
              <a:gd name="T61" fmla="*/ 2147483647 h 325"/>
              <a:gd name="T62" fmla="*/ 2147483647 w 280"/>
              <a:gd name="T63" fmla="*/ 2147483647 h 325"/>
              <a:gd name="T64" fmla="*/ 2147483647 w 280"/>
              <a:gd name="T65" fmla="*/ 2147483647 h 325"/>
              <a:gd name="T66" fmla="*/ 2147483647 w 280"/>
              <a:gd name="T67" fmla="*/ 2147483647 h 325"/>
              <a:gd name="T68" fmla="*/ 2147483647 w 280"/>
              <a:gd name="T69" fmla="*/ 2147483647 h 325"/>
              <a:gd name="T70" fmla="*/ 2147483647 w 280"/>
              <a:gd name="T71" fmla="*/ 2147483647 h 325"/>
              <a:gd name="T72" fmla="*/ 2147483647 w 280"/>
              <a:gd name="T73" fmla="*/ 2147483647 h 325"/>
              <a:gd name="T74" fmla="*/ 2147483647 w 280"/>
              <a:gd name="T75" fmla="*/ 2147483647 h 325"/>
              <a:gd name="T76" fmla="*/ 2147483647 w 280"/>
              <a:gd name="T77" fmla="*/ 2147483647 h 325"/>
              <a:gd name="T78" fmla="*/ 2147483647 w 280"/>
              <a:gd name="T79" fmla="*/ 2147483647 h 325"/>
              <a:gd name="T80" fmla="*/ 2147483647 w 280"/>
              <a:gd name="T81" fmla="*/ 2147483647 h 325"/>
              <a:gd name="T82" fmla="*/ 2147483647 w 280"/>
              <a:gd name="T83" fmla="*/ 2147483647 h 325"/>
              <a:gd name="T84" fmla="*/ 2147483647 w 280"/>
              <a:gd name="T85" fmla="*/ 2147483647 h 325"/>
              <a:gd name="T86" fmla="*/ 2147483647 w 280"/>
              <a:gd name="T87" fmla="*/ 2147483647 h 325"/>
              <a:gd name="T88" fmla="*/ 2147483647 w 280"/>
              <a:gd name="T89" fmla="*/ 2147483647 h 325"/>
              <a:gd name="T90" fmla="*/ 2147483647 w 280"/>
              <a:gd name="T91" fmla="*/ 2147483647 h 325"/>
              <a:gd name="T92" fmla="*/ 2147483647 w 280"/>
              <a:gd name="T93" fmla="*/ 2147483647 h 325"/>
              <a:gd name="T94" fmla="*/ 2147483647 w 280"/>
              <a:gd name="T95" fmla="*/ 2147483647 h 325"/>
              <a:gd name="T96" fmla="*/ 2147483647 w 280"/>
              <a:gd name="T97" fmla="*/ 2147483647 h 325"/>
              <a:gd name="T98" fmla="*/ 2147483647 w 280"/>
              <a:gd name="T99" fmla="*/ 2147483647 h 325"/>
              <a:gd name="T100" fmla="*/ 2147483647 w 280"/>
              <a:gd name="T101" fmla="*/ 2147483647 h 325"/>
              <a:gd name="T102" fmla="*/ 2147483647 w 280"/>
              <a:gd name="T103" fmla="*/ 2147483647 h 325"/>
              <a:gd name="T104" fmla="*/ 2147483647 w 280"/>
              <a:gd name="T105" fmla="*/ 2147483647 h 325"/>
              <a:gd name="T106" fmla="*/ 2147483647 w 280"/>
              <a:gd name="T107" fmla="*/ 2147483647 h 325"/>
              <a:gd name="T108" fmla="*/ 2147483647 w 280"/>
              <a:gd name="T109" fmla="*/ 2147483647 h 325"/>
              <a:gd name="T110" fmla="*/ 2147483647 w 280"/>
              <a:gd name="T111" fmla="*/ 2147483647 h 325"/>
              <a:gd name="T112" fmla="*/ 2147483647 w 280"/>
              <a:gd name="T113" fmla="*/ 2147483647 h 325"/>
              <a:gd name="T114" fmla="*/ 2147483647 w 280"/>
              <a:gd name="T115" fmla="*/ 2147483647 h 325"/>
              <a:gd name="T116" fmla="*/ 2147483647 w 280"/>
              <a:gd name="T117" fmla="*/ 2147483647 h 325"/>
              <a:gd name="T118" fmla="*/ 2147483647 w 280"/>
              <a:gd name="T119" fmla="*/ 2147483647 h 325"/>
              <a:gd name="T120" fmla="*/ 2147483647 w 280"/>
              <a:gd name="T121" fmla="*/ 2147483647 h 325"/>
              <a:gd name="T122" fmla="*/ 2147483647 w 280"/>
              <a:gd name="T123" fmla="*/ 2147483647 h 3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0"/>
              <a:gd name="T187" fmla="*/ 0 h 325"/>
              <a:gd name="T188" fmla="*/ 280 w 280"/>
              <a:gd name="T189" fmla="*/ 325 h 3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0" h="325">
                <a:moveTo>
                  <a:pt x="235" y="272"/>
                </a:moveTo>
                <a:lnTo>
                  <a:pt x="270" y="243"/>
                </a:lnTo>
                <a:lnTo>
                  <a:pt x="272" y="238"/>
                </a:lnTo>
                <a:lnTo>
                  <a:pt x="278" y="235"/>
                </a:lnTo>
                <a:lnTo>
                  <a:pt x="280" y="227"/>
                </a:lnTo>
                <a:lnTo>
                  <a:pt x="280" y="225"/>
                </a:lnTo>
                <a:lnTo>
                  <a:pt x="280" y="219"/>
                </a:lnTo>
                <a:lnTo>
                  <a:pt x="278" y="217"/>
                </a:lnTo>
                <a:lnTo>
                  <a:pt x="238" y="198"/>
                </a:lnTo>
                <a:lnTo>
                  <a:pt x="251" y="190"/>
                </a:lnTo>
                <a:lnTo>
                  <a:pt x="254" y="182"/>
                </a:lnTo>
                <a:lnTo>
                  <a:pt x="251" y="177"/>
                </a:lnTo>
                <a:lnTo>
                  <a:pt x="238" y="174"/>
                </a:lnTo>
                <a:lnTo>
                  <a:pt x="235" y="172"/>
                </a:lnTo>
                <a:lnTo>
                  <a:pt x="238" y="166"/>
                </a:lnTo>
                <a:lnTo>
                  <a:pt x="235" y="164"/>
                </a:lnTo>
                <a:lnTo>
                  <a:pt x="230" y="164"/>
                </a:lnTo>
                <a:lnTo>
                  <a:pt x="228" y="158"/>
                </a:lnTo>
                <a:lnTo>
                  <a:pt x="225" y="156"/>
                </a:lnTo>
                <a:lnTo>
                  <a:pt x="228" y="151"/>
                </a:lnTo>
                <a:lnTo>
                  <a:pt x="225" y="148"/>
                </a:lnTo>
                <a:lnTo>
                  <a:pt x="225" y="145"/>
                </a:lnTo>
                <a:lnTo>
                  <a:pt x="228" y="140"/>
                </a:lnTo>
                <a:lnTo>
                  <a:pt x="225" y="137"/>
                </a:lnTo>
                <a:lnTo>
                  <a:pt x="230" y="132"/>
                </a:lnTo>
                <a:lnTo>
                  <a:pt x="228" y="124"/>
                </a:lnTo>
                <a:lnTo>
                  <a:pt x="220" y="114"/>
                </a:lnTo>
                <a:lnTo>
                  <a:pt x="204" y="98"/>
                </a:lnTo>
                <a:lnTo>
                  <a:pt x="201" y="95"/>
                </a:lnTo>
                <a:lnTo>
                  <a:pt x="204" y="90"/>
                </a:lnTo>
                <a:lnTo>
                  <a:pt x="209" y="85"/>
                </a:lnTo>
                <a:lnTo>
                  <a:pt x="217" y="79"/>
                </a:lnTo>
                <a:lnTo>
                  <a:pt x="220" y="77"/>
                </a:lnTo>
                <a:lnTo>
                  <a:pt x="220" y="71"/>
                </a:lnTo>
                <a:lnTo>
                  <a:pt x="201" y="61"/>
                </a:lnTo>
                <a:lnTo>
                  <a:pt x="193" y="58"/>
                </a:lnTo>
                <a:lnTo>
                  <a:pt x="185" y="53"/>
                </a:lnTo>
                <a:lnTo>
                  <a:pt x="180" y="50"/>
                </a:lnTo>
                <a:lnTo>
                  <a:pt x="177" y="50"/>
                </a:lnTo>
                <a:lnTo>
                  <a:pt x="180" y="48"/>
                </a:lnTo>
                <a:lnTo>
                  <a:pt x="180" y="45"/>
                </a:lnTo>
                <a:lnTo>
                  <a:pt x="183" y="42"/>
                </a:lnTo>
                <a:lnTo>
                  <a:pt x="185" y="37"/>
                </a:lnTo>
                <a:lnTo>
                  <a:pt x="183" y="37"/>
                </a:lnTo>
                <a:lnTo>
                  <a:pt x="177" y="34"/>
                </a:lnTo>
                <a:lnTo>
                  <a:pt x="185" y="34"/>
                </a:lnTo>
                <a:lnTo>
                  <a:pt x="193" y="32"/>
                </a:lnTo>
                <a:lnTo>
                  <a:pt x="191" y="26"/>
                </a:lnTo>
                <a:lnTo>
                  <a:pt x="193" y="19"/>
                </a:lnTo>
                <a:lnTo>
                  <a:pt x="193" y="16"/>
                </a:lnTo>
                <a:lnTo>
                  <a:pt x="185" y="11"/>
                </a:lnTo>
                <a:lnTo>
                  <a:pt x="167" y="3"/>
                </a:lnTo>
                <a:lnTo>
                  <a:pt x="159" y="0"/>
                </a:lnTo>
                <a:lnTo>
                  <a:pt x="156" y="0"/>
                </a:lnTo>
                <a:lnTo>
                  <a:pt x="151" y="0"/>
                </a:lnTo>
                <a:lnTo>
                  <a:pt x="143" y="3"/>
                </a:lnTo>
                <a:lnTo>
                  <a:pt x="132" y="3"/>
                </a:lnTo>
                <a:lnTo>
                  <a:pt x="125" y="3"/>
                </a:lnTo>
                <a:lnTo>
                  <a:pt x="117" y="11"/>
                </a:lnTo>
                <a:lnTo>
                  <a:pt x="114" y="19"/>
                </a:lnTo>
                <a:lnTo>
                  <a:pt x="114" y="32"/>
                </a:lnTo>
                <a:lnTo>
                  <a:pt x="114" y="34"/>
                </a:lnTo>
                <a:lnTo>
                  <a:pt x="111" y="34"/>
                </a:lnTo>
                <a:lnTo>
                  <a:pt x="106" y="34"/>
                </a:lnTo>
                <a:lnTo>
                  <a:pt x="103" y="37"/>
                </a:lnTo>
                <a:lnTo>
                  <a:pt x="98" y="42"/>
                </a:lnTo>
                <a:lnTo>
                  <a:pt x="90" y="42"/>
                </a:lnTo>
                <a:lnTo>
                  <a:pt x="88" y="42"/>
                </a:lnTo>
                <a:lnTo>
                  <a:pt x="80" y="37"/>
                </a:lnTo>
                <a:lnTo>
                  <a:pt x="72" y="37"/>
                </a:lnTo>
                <a:lnTo>
                  <a:pt x="61" y="42"/>
                </a:lnTo>
                <a:lnTo>
                  <a:pt x="45" y="42"/>
                </a:lnTo>
                <a:lnTo>
                  <a:pt x="35" y="34"/>
                </a:lnTo>
                <a:lnTo>
                  <a:pt x="19" y="26"/>
                </a:lnTo>
                <a:lnTo>
                  <a:pt x="11" y="24"/>
                </a:lnTo>
                <a:lnTo>
                  <a:pt x="3" y="26"/>
                </a:lnTo>
                <a:lnTo>
                  <a:pt x="8" y="26"/>
                </a:lnTo>
                <a:lnTo>
                  <a:pt x="0" y="32"/>
                </a:lnTo>
                <a:lnTo>
                  <a:pt x="11" y="32"/>
                </a:lnTo>
                <a:lnTo>
                  <a:pt x="37" y="45"/>
                </a:lnTo>
                <a:lnTo>
                  <a:pt x="53" y="53"/>
                </a:lnTo>
                <a:lnTo>
                  <a:pt x="59" y="58"/>
                </a:lnTo>
                <a:lnTo>
                  <a:pt x="64" y="61"/>
                </a:lnTo>
                <a:lnTo>
                  <a:pt x="69" y="63"/>
                </a:lnTo>
                <a:lnTo>
                  <a:pt x="64" y="69"/>
                </a:lnTo>
                <a:lnTo>
                  <a:pt x="64" y="71"/>
                </a:lnTo>
                <a:lnTo>
                  <a:pt x="69" y="79"/>
                </a:lnTo>
                <a:lnTo>
                  <a:pt x="72" y="79"/>
                </a:lnTo>
                <a:lnTo>
                  <a:pt x="72" y="85"/>
                </a:lnTo>
                <a:lnTo>
                  <a:pt x="72" y="87"/>
                </a:lnTo>
                <a:lnTo>
                  <a:pt x="72" y="90"/>
                </a:lnTo>
                <a:lnTo>
                  <a:pt x="77" y="95"/>
                </a:lnTo>
                <a:lnTo>
                  <a:pt x="80" y="98"/>
                </a:lnTo>
                <a:lnTo>
                  <a:pt x="77" y="103"/>
                </a:lnTo>
                <a:lnTo>
                  <a:pt x="77" y="106"/>
                </a:lnTo>
                <a:lnTo>
                  <a:pt x="77" y="114"/>
                </a:lnTo>
                <a:lnTo>
                  <a:pt x="77" y="116"/>
                </a:lnTo>
                <a:lnTo>
                  <a:pt x="88" y="129"/>
                </a:lnTo>
                <a:lnTo>
                  <a:pt x="90" y="132"/>
                </a:lnTo>
                <a:lnTo>
                  <a:pt x="98" y="132"/>
                </a:lnTo>
                <a:lnTo>
                  <a:pt x="103" y="137"/>
                </a:lnTo>
                <a:lnTo>
                  <a:pt x="106" y="137"/>
                </a:lnTo>
                <a:lnTo>
                  <a:pt x="117" y="140"/>
                </a:lnTo>
                <a:lnTo>
                  <a:pt x="117" y="145"/>
                </a:lnTo>
                <a:lnTo>
                  <a:pt x="117" y="151"/>
                </a:lnTo>
                <a:lnTo>
                  <a:pt x="122" y="151"/>
                </a:lnTo>
                <a:lnTo>
                  <a:pt x="125" y="156"/>
                </a:lnTo>
                <a:lnTo>
                  <a:pt x="117" y="158"/>
                </a:lnTo>
                <a:lnTo>
                  <a:pt x="122" y="164"/>
                </a:lnTo>
                <a:lnTo>
                  <a:pt x="114" y="158"/>
                </a:lnTo>
                <a:lnTo>
                  <a:pt x="106" y="164"/>
                </a:lnTo>
                <a:lnTo>
                  <a:pt x="98" y="172"/>
                </a:lnTo>
                <a:lnTo>
                  <a:pt x="85" y="182"/>
                </a:lnTo>
                <a:lnTo>
                  <a:pt x="80" y="185"/>
                </a:lnTo>
                <a:lnTo>
                  <a:pt x="77" y="185"/>
                </a:lnTo>
                <a:lnTo>
                  <a:pt x="77" y="190"/>
                </a:lnTo>
                <a:lnTo>
                  <a:pt x="69" y="193"/>
                </a:lnTo>
                <a:lnTo>
                  <a:pt x="64" y="198"/>
                </a:lnTo>
                <a:lnTo>
                  <a:pt x="64" y="201"/>
                </a:lnTo>
                <a:lnTo>
                  <a:pt x="61" y="201"/>
                </a:lnTo>
                <a:lnTo>
                  <a:pt x="59" y="201"/>
                </a:lnTo>
                <a:lnTo>
                  <a:pt x="53" y="203"/>
                </a:lnTo>
                <a:lnTo>
                  <a:pt x="53" y="209"/>
                </a:lnTo>
                <a:lnTo>
                  <a:pt x="45" y="211"/>
                </a:lnTo>
                <a:lnTo>
                  <a:pt x="37" y="211"/>
                </a:lnTo>
                <a:lnTo>
                  <a:pt x="35" y="211"/>
                </a:lnTo>
                <a:lnTo>
                  <a:pt x="35" y="217"/>
                </a:lnTo>
                <a:lnTo>
                  <a:pt x="37" y="219"/>
                </a:lnTo>
                <a:lnTo>
                  <a:pt x="35" y="219"/>
                </a:lnTo>
                <a:lnTo>
                  <a:pt x="29" y="225"/>
                </a:lnTo>
                <a:lnTo>
                  <a:pt x="24" y="230"/>
                </a:lnTo>
                <a:lnTo>
                  <a:pt x="29" y="238"/>
                </a:lnTo>
                <a:lnTo>
                  <a:pt x="29" y="246"/>
                </a:lnTo>
                <a:lnTo>
                  <a:pt x="29" y="251"/>
                </a:lnTo>
                <a:lnTo>
                  <a:pt x="35" y="261"/>
                </a:lnTo>
                <a:lnTo>
                  <a:pt x="43" y="269"/>
                </a:lnTo>
                <a:lnTo>
                  <a:pt x="37" y="269"/>
                </a:lnTo>
                <a:lnTo>
                  <a:pt x="37" y="272"/>
                </a:lnTo>
                <a:lnTo>
                  <a:pt x="37" y="280"/>
                </a:lnTo>
                <a:lnTo>
                  <a:pt x="35" y="285"/>
                </a:lnTo>
                <a:lnTo>
                  <a:pt x="37" y="288"/>
                </a:lnTo>
                <a:lnTo>
                  <a:pt x="37" y="296"/>
                </a:lnTo>
                <a:lnTo>
                  <a:pt x="43" y="298"/>
                </a:lnTo>
                <a:lnTo>
                  <a:pt x="45" y="298"/>
                </a:lnTo>
                <a:lnTo>
                  <a:pt x="51" y="298"/>
                </a:lnTo>
                <a:lnTo>
                  <a:pt x="61" y="304"/>
                </a:lnTo>
                <a:lnTo>
                  <a:pt x="69" y="306"/>
                </a:lnTo>
                <a:lnTo>
                  <a:pt x="72" y="312"/>
                </a:lnTo>
                <a:lnTo>
                  <a:pt x="80" y="306"/>
                </a:lnTo>
                <a:lnTo>
                  <a:pt x="77" y="312"/>
                </a:lnTo>
                <a:lnTo>
                  <a:pt x="80" y="314"/>
                </a:lnTo>
                <a:lnTo>
                  <a:pt x="88" y="317"/>
                </a:lnTo>
                <a:lnTo>
                  <a:pt x="85" y="317"/>
                </a:lnTo>
                <a:lnTo>
                  <a:pt x="80" y="325"/>
                </a:lnTo>
                <a:lnTo>
                  <a:pt x="88" y="322"/>
                </a:lnTo>
                <a:lnTo>
                  <a:pt x="98" y="317"/>
                </a:lnTo>
                <a:lnTo>
                  <a:pt x="111" y="317"/>
                </a:lnTo>
                <a:lnTo>
                  <a:pt x="114" y="317"/>
                </a:lnTo>
                <a:lnTo>
                  <a:pt x="117" y="317"/>
                </a:lnTo>
                <a:lnTo>
                  <a:pt x="122" y="314"/>
                </a:lnTo>
                <a:lnTo>
                  <a:pt x="130" y="312"/>
                </a:lnTo>
                <a:lnTo>
                  <a:pt x="140" y="312"/>
                </a:lnTo>
                <a:lnTo>
                  <a:pt x="148" y="306"/>
                </a:lnTo>
                <a:lnTo>
                  <a:pt x="148" y="312"/>
                </a:lnTo>
                <a:lnTo>
                  <a:pt x="151" y="312"/>
                </a:lnTo>
                <a:lnTo>
                  <a:pt x="151" y="306"/>
                </a:lnTo>
                <a:lnTo>
                  <a:pt x="156" y="306"/>
                </a:lnTo>
                <a:lnTo>
                  <a:pt x="156" y="304"/>
                </a:lnTo>
                <a:lnTo>
                  <a:pt x="159" y="304"/>
                </a:lnTo>
                <a:lnTo>
                  <a:pt x="164" y="306"/>
                </a:lnTo>
                <a:lnTo>
                  <a:pt x="167" y="304"/>
                </a:lnTo>
                <a:lnTo>
                  <a:pt x="172" y="304"/>
                </a:lnTo>
                <a:lnTo>
                  <a:pt x="183" y="298"/>
                </a:lnTo>
                <a:lnTo>
                  <a:pt x="185" y="298"/>
                </a:lnTo>
                <a:lnTo>
                  <a:pt x="191" y="304"/>
                </a:lnTo>
                <a:lnTo>
                  <a:pt x="193" y="304"/>
                </a:lnTo>
                <a:lnTo>
                  <a:pt x="201" y="298"/>
                </a:lnTo>
                <a:lnTo>
                  <a:pt x="217" y="288"/>
                </a:lnTo>
                <a:lnTo>
                  <a:pt x="235" y="272"/>
                </a:lnTo>
                <a:close/>
              </a:path>
            </a:pathLst>
          </a:custGeom>
          <a:solidFill>
            <a:srgbClr val="0070C0"/>
          </a:solidFill>
          <a:ln w="3175">
            <a:solidFill>
              <a:schemeClr val="bg1"/>
            </a:solidFill>
            <a:round/>
            <a:headEnd/>
            <a:tailEnd/>
          </a:ln>
        </p:spPr>
        <p:txBody>
          <a:bodyPr/>
          <a:lstStyle/>
          <a:p>
            <a:endParaRPr lang="en-GB"/>
          </a:p>
        </p:txBody>
      </p:sp>
      <p:sp>
        <p:nvSpPr>
          <p:cNvPr id="37" name="Freeform 36"/>
          <p:cNvSpPr>
            <a:spLocks noChangeAspect="1" noEditPoints="1"/>
          </p:cNvSpPr>
          <p:nvPr/>
        </p:nvSpPr>
        <p:spPr bwMode="auto">
          <a:xfrm>
            <a:off x="2167962" y="2421880"/>
            <a:ext cx="1749028" cy="1181100"/>
          </a:xfrm>
          <a:custGeom>
            <a:avLst/>
            <a:gdLst>
              <a:gd name="T0" fmla="*/ 2147483647 w 229"/>
              <a:gd name="T1" fmla="*/ 2147483647 h 158"/>
              <a:gd name="T2" fmla="*/ 2147483647 w 229"/>
              <a:gd name="T3" fmla="*/ 2147483647 h 158"/>
              <a:gd name="T4" fmla="*/ 2147483647 w 229"/>
              <a:gd name="T5" fmla="*/ 2147483647 h 158"/>
              <a:gd name="T6" fmla="*/ 2147483647 w 229"/>
              <a:gd name="T7" fmla="*/ 2147483647 h 158"/>
              <a:gd name="T8" fmla="*/ 2147483647 w 229"/>
              <a:gd name="T9" fmla="*/ 2147483647 h 158"/>
              <a:gd name="T10" fmla="*/ 2147483647 w 229"/>
              <a:gd name="T11" fmla="*/ 2147483647 h 158"/>
              <a:gd name="T12" fmla="*/ 2147483647 w 229"/>
              <a:gd name="T13" fmla="*/ 2147483647 h 158"/>
              <a:gd name="T14" fmla="*/ 2147483647 w 229"/>
              <a:gd name="T15" fmla="*/ 2147483647 h 158"/>
              <a:gd name="T16" fmla="*/ 2147483647 w 229"/>
              <a:gd name="T17" fmla="*/ 2147483647 h 158"/>
              <a:gd name="T18" fmla="*/ 2147483647 w 229"/>
              <a:gd name="T19" fmla="*/ 2147483647 h 158"/>
              <a:gd name="T20" fmla="*/ 2147483647 w 229"/>
              <a:gd name="T21" fmla="*/ 2147483647 h 158"/>
              <a:gd name="T22" fmla="*/ 2147483647 w 229"/>
              <a:gd name="T23" fmla="*/ 2147483647 h 158"/>
              <a:gd name="T24" fmla="*/ 2147483647 w 229"/>
              <a:gd name="T25" fmla="*/ 2147483647 h 158"/>
              <a:gd name="T26" fmla="*/ 2147483647 w 229"/>
              <a:gd name="T27" fmla="*/ 2147483647 h 158"/>
              <a:gd name="T28" fmla="*/ 2147483647 w 229"/>
              <a:gd name="T29" fmla="*/ 2147483647 h 158"/>
              <a:gd name="T30" fmla="*/ 2147483647 w 229"/>
              <a:gd name="T31" fmla="*/ 2147483647 h 158"/>
              <a:gd name="T32" fmla="*/ 2147483647 w 229"/>
              <a:gd name="T33" fmla="*/ 2147483647 h 158"/>
              <a:gd name="T34" fmla="*/ 2147483647 w 229"/>
              <a:gd name="T35" fmla="*/ 2147483647 h 158"/>
              <a:gd name="T36" fmla="*/ 2147483647 w 229"/>
              <a:gd name="T37" fmla="*/ 2147483647 h 158"/>
              <a:gd name="T38" fmla="*/ 2147483647 w 229"/>
              <a:gd name="T39" fmla="*/ 2147483647 h 158"/>
              <a:gd name="T40" fmla="*/ 2147483647 w 229"/>
              <a:gd name="T41" fmla="*/ 2147483647 h 158"/>
              <a:gd name="T42" fmla="*/ 2147483647 w 229"/>
              <a:gd name="T43" fmla="*/ 2147483647 h 158"/>
              <a:gd name="T44" fmla="*/ 2147483647 w 229"/>
              <a:gd name="T45" fmla="*/ 2147483647 h 158"/>
              <a:gd name="T46" fmla="*/ 2147483647 w 229"/>
              <a:gd name="T47" fmla="*/ 2147483647 h 158"/>
              <a:gd name="T48" fmla="*/ 2147483647 w 229"/>
              <a:gd name="T49" fmla="*/ 2147483647 h 158"/>
              <a:gd name="T50" fmla="*/ 2147483647 w 229"/>
              <a:gd name="T51" fmla="*/ 2147483647 h 158"/>
              <a:gd name="T52" fmla="*/ 2147483647 w 229"/>
              <a:gd name="T53" fmla="*/ 2147483647 h 158"/>
              <a:gd name="T54" fmla="*/ 2147483647 w 229"/>
              <a:gd name="T55" fmla="*/ 2147483647 h 158"/>
              <a:gd name="T56" fmla="*/ 2147483647 w 229"/>
              <a:gd name="T57" fmla="*/ 2147483647 h 158"/>
              <a:gd name="T58" fmla="*/ 2147483647 w 229"/>
              <a:gd name="T59" fmla="*/ 2147483647 h 158"/>
              <a:gd name="T60" fmla="*/ 2147483647 w 229"/>
              <a:gd name="T61" fmla="*/ 2147483647 h 158"/>
              <a:gd name="T62" fmla="*/ 2147483647 w 229"/>
              <a:gd name="T63" fmla="*/ 2147483647 h 158"/>
              <a:gd name="T64" fmla="*/ 2147483647 w 229"/>
              <a:gd name="T65" fmla="*/ 2147483647 h 158"/>
              <a:gd name="T66" fmla="*/ 2147483647 w 229"/>
              <a:gd name="T67" fmla="*/ 2147483647 h 158"/>
              <a:gd name="T68" fmla="*/ 2147483647 w 229"/>
              <a:gd name="T69" fmla="*/ 2147483647 h 158"/>
              <a:gd name="T70" fmla="*/ 2147483647 w 229"/>
              <a:gd name="T71" fmla="*/ 2147483647 h 158"/>
              <a:gd name="T72" fmla="*/ 2147483647 w 229"/>
              <a:gd name="T73" fmla="*/ 2147483647 h 158"/>
              <a:gd name="T74" fmla="*/ 2147483647 w 229"/>
              <a:gd name="T75" fmla="*/ 2147483647 h 158"/>
              <a:gd name="T76" fmla="*/ 2147483647 w 229"/>
              <a:gd name="T77" fmla="*/ 2147483647 h 158"/>
              <a:gd name="T78" fmla="*/ 2147483647 w 229"/>
              <a:gd name="T79" fmla="*/ 2147483647 h 158"/>
              <a:gd name="T80" fmla="*/ 2147483647 w 229"/>
              <a:gd name="T81" fmla="*/ 2147483647 h 158"/>
              <a:gd name="T82" fmla="*/ 2147483647 w 229"/>
              <a:gd name="T83" fmla="*/ 2147483647 h 158"/>
              <a:gd name="T84" fmla="*/ 2147483647 w 229"/>
              <a:gd name="T85" fmla="*/ 2147483647 h 158"/>
              <a:gd name="T86" fmla="*/ 2147483647 w 229"/>
              <a:gd name="T87" fmla="*/ 2147483647 h 158"/>
              <a:gd name="T88" fmla="*/ 2147483647 w 229"/>
              <a:gd name="T89" fmla="*/ 2147483647 h 158"/>
              <a:gd name="T90" fmla="*/ 2147483647 w 229"/>
              <a:gd name="T91" fmla="*/ 2147483647 h 158"/>
              <a:gd name="T92" fmla="*/ 2147483647 w 229"/>
              <a:gd name="T93" fmla="*/ 2147483647 h 158"/>
              <a:gd name="T94" fmla="*/ 2147483647 w 229"/>
              <a:gd name="T95" fmla="*/ 2147483647 h 158"/>
              <a:gd name="T96" fmla="*/ 2147483647 w 229"/>
              <a:gd name="T97" fmla="*/ 2147483647 h 158"/>
              <a:gd name="T98" fmla="*/ 2147483647 w 229"/>
              <a:gd name="T99" fmla="*/ 2147483647 h 158"/>
              <a:gd name="T100" fmla="*/ 2147483647 w 229"/>
              <a:gd name="T101" fmla="*/ 2147483647 h 158"/>
              <a:gd name="T102" fmla="*/ 2147483647 w 229"/>
              <a:gd name="T103" fmla="*/ 2147483647 h 158"/>
              <a:gd name="T104" fmla="*/ 2147483647 w 229"/>
              <a:gd name="T105" fmla="*/ 2147483647 h 158"/>
              <a:gd name="T106" fmla="*/ 2147483647 w 229"/>
              <a:gd name="T107" fmla="*/ 2147483647 h 158"/>
              <a:gd name="T108" fmla="*/ 2147483647 w 229"/>
              <a:gd name="T109" fmla="*/ 2147483647 h 158"/>
              <a:gd name="T110" fmla="*/ 2147483647 w 229"/>
              <a:gd name="T111" fmla="*/ 2147483647 h 158"/>
              <a:gd name="T112" fmla="*/ 2147483647 w 229"/>
              <a:gd name="T113" fmla="*/ 2147483647 h 158"/>
              <a:gd name="T114" fmla="*/ 2147483647 w 229"/>
              <a:gd name="T115" fmla="*/ 2147483647 h 1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9"/>
              <a:gd name="T175" fmla="*/ 0 h 158"/>
              <a:gd name="T176" fmla="*/ 229 w 229"/>
              <a:gd name="T177" fmla="*/ 158 h 1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rgbClr val="0070C0"/>
          </a:solidFill>
          <a:ln w="3175">
            <a:solidFill>
              <a:schemeClr val="bg1"/>
            </a:solidFill>
            <a:round/>
            <a:headEnd/>
            <a:tailEnd/>
          </a:ln>
        </p:spPr>
        <p:txBody>
          <a:bodyPr/>
          <a:lstStyle/>
          <a:p>
            <a:endParaRPr lang="en-GB"/>
          </a:p>
        </p:txBody>
      </p:sp>
      <p:sp>
        <p:nvSpPr>
          <p:cNvPr id="38" name="Freeform 37"/>
          <p:cNvSpPr>
            <a:spLocks noChangeAspect="1" noEditPoints="1"/>
          </p:cNvSpPr>
          <p:nvPr/>
        </p:nvSpPr>
        <p:spPr bwMode="auto">
          <a:xfrm>
            <a:off x="931432" y="5007918"/>
            <a:ext cx="1098947" cy="779462"/>
          </a:xfrm>
          <a:custGeom>
            <a:avLst/>
            <a:gdLst>
              <a:gd name="T0" fmla="*/ 2147483647 w 144"/>
              <a:gd name="T1" fmla="*/ 2147483647 h 104"/>
              <a:gd name="T2" fmla="*/ 2147483647 w 144"/>
              <a:gd name="T3" fmla="*/ 2147483647 h 104"/>
              <a:gd name="T4" fmla="*/ 2147483647 w 144"/>
              <a:gd name="T5" fmla="*/ 2147483647 h 104"/>
              <a:gd name="T6" fmla="*/ 2147483647 w 144"/>
              <a:gd name="T7" fmla="*/ 2147483647 h 104"/>
              <a:gd name="T8" fmla="*/ 2147483647 w 144"/>
              <a:gd name="T9" fmla="*/ 2147483647 h 104"/>
              <a:gd name="T10" fmla="*/ 2147483647 w 144"/>
              <a:gd name="T11" fmla="*/ 2147483647 h 104"/>
              <a:gd name="T12" fmla="*/ 2147483647 w 144"/>
              <a:gd name="T13" fmla="*/ 2147483647 h 104"/>
              <a:gd name="T14" fmla="*/ 2147483647 w 144"/>
              <a:gd name="T15" fmla="*/ 2147483647 h 104"/>
              <a:gd name="T16" fmla="*/ 2147483647 w 144"/>
              <a:gd name="T17" fmla="*/ 2147483647 h 104"/>
              <a:gd name="T18" fmla="*/ 2147483647 w 144"/>
              <a:gd name="T19" fmla="*/ 2147483647 h 104"/>
              <a:gd name="T20" fmla="*/ 2147483647 w 144"/>
              <a:gd name="T21" fmla="*/ 2147483647 h 104"/>
              <a:gd name="T22" fmla="*/ 2147483647 w 144"/>
              <a:gd name="T23" fmla="*/ 2147483647 h 104"/>
              <a:gd name="T24" fmla="*/ 2147483647 w 144"/>
              <a:gd name="T25" fmla="*/ 2147483647 h 104"/>
              <a:gd name="T26" fmla="*/ 2147483647 w 144"/>
              <a:gd name="T27" fmla="*/ 2147483647 h 104"/>
              <a:gd name="T28" fmla="*/ 2147483647 w 144"/>
              <a:gd name="T29" fmla="*/ 2147483647 h 104"/>
              <a:gd name="T30" fmla="*/ 2147483647 w 144"/>
              <a:gd name="T31" fmla="*/ 2147483647 h 104"/>
              <a:gd name="T32" fmla="*/ 2147483647 w 144"/>
              <a:gd name="T33" fmla="*/ 2147483647 h 104"/>
              <a:gd name="T34" fmla="*/ 2147483647 w 144"/>
              <a:gd name="T35" fmla="*/ 2147483647 h 104"/>
              <a:gd name="T36" fmla="*/ 2147483647 w 144"/>
              <a:gd name="T37" fmla="*/ 2147483647 h 104"/>
              <a:gd name="T38" fmla="*/ 2147483647 w 144"/>
              <a:gd name="T39" fmla="*/ 2147483647 h 104"/>
              <a:gd name="T40" fmla="*/ 2147483647 w 144"/>
              <a:gd name="T41" fmla="*/ 2147483647 h 104"/>
              <a:gd name="T42" fmla="*/ 2147483647 w 144"/>
              <a:gd name="T43" fmla="*/ 2147483647 h 104"/>
              <a:gd name="T44" fmla="*/ 2147483647 w 144"/>
              <a:gd name="T45" fmla="*/ 2147483647 h 104"/>
              <a:gd name="T46" fmla="*/ 2147483647 w 144"/>
              <a:gd name="T47" fmla="*/ 2147483647 h 104"/>
              <a:gd name="T48" fmla="*/ 2147483647 w 144"/>
              <a:gd name="T49" fmla="*/ 2147483647 h 104"/>
              <a:gd name="T50" fmla="*/ 2147483647 w 144"/>
              <a:gd name="T51" fmla="*/ 2147483647 h 104"/>
              <a:gd name="T52" fmla="*/ 2147483647 w 144"/>
              <a:gd name="T53" fmla="*/ 2147483647 h 104"/>
              <a:gd name="T54" fmla="*/ 2147483647 w 144"/>
              <a:gd name="T55" fmla="*/ 2147483647 h 104"/>
              <a:gd name="T56" fmla="*/ 2147483647 w 144"/>
              <a:gd name="T57" fmla="*/ 2147483647 h 104"/>
              <a:gd name="T58" fmla="*/ 2147483647 w 144"/>
              <a:gd name="T59" fmla="*/ 2147483647 h 104"/>
              <a:gd name="T60" fmla="*/ 2147483647 w 144"/>
              <a:gd name="T61" fmla="*/ 2147483647 h 104"/>
              <a:gd name="T62" fmla="*/ 2147483647 w 144"/>
              <a:gd name="T63" fmla="*/ 2147483647 h 104"/>
              <a:gd name="T64" fmla="*/ 2147483647 w 144"/>
              <a:gd name="T65" fmla="*/ 2147483647 h 104"/>
              <a:gd name="T66" fmla="*/ 2147483647 w 144"/>
              <a:gd name="T67" fmla="*/ 2147483647 h 104"/>
              <a:gd name="T68" fmla="*/ 2147483647 w 144"/>
              <a:gd name="T69" fmla="*/ 2147483647 h 104"/>
              <a:gd name="T70" fmla="*/ 2147483647 w 144"/>
              <a:gd name="T71" fmla="*/ 2147483647 h 104"/>
              <a:gd name="T72" fmla="*/ 2147483647 w 144"/>
              <a:gd name="T73" fmla="*/ 2147483647 h 104"/>
              <a:gd name="T74" fmla="*/ 2147483647 w 144"/>
              <a:gd name="T75" fmla="*/ 2147483647 h 104"/>
              <a:gd name="T76" fmla="*/ 2147483647 w 144"/>
              <a:gd name="T77" fmla="*/ 2147483647 h 104"/>
              <a:gd name="T78" fmla="*/ 2147483647 w 144"/>
              <a:gd name="T79" fmla="*/ 2147483647 h 104"/>
              <a:gd name="T80" fmla="*/ 2147483647 w 144"/>
              <a:gd name="T81" fmla="*/ 2147483647 h 104"/>
              <a:gd name="T82" fmla="*/ 2147483647 w 144"/>
              <a:gd name="T83" fmla="*/ 2147483647 h 104"/>
              <a:gd name="T84" fmla="*/ 2147483647 w 144"/>
              <a:gd name="T85" fmla="*/ 2147483647 h 104"/>
              <a:gd name="T86" fmla="*/ 2147483647 w 144"/>
              <a:gd name="T87" fmla="*/ 2147483647 h 104"/>
              <a:gd name="T88" fmla="*/ 2147483647 w 144"/>
              <a:gd name="T89" fmla="*/ 2147483647 h 104"/>
              <a:gd name="T90" fmla="*/ 2147483647 w 144"/>
              <a:gd name="T91" fmla="*/ 2147483647 h 104"/>
              <a:gd name="T92" fmla="*/ 2147483647 w 144"/>
              <a:gd name="T93" fmla="*/ 2147483647 h 104"/>
              <a:gd name="T94" fmla="*/ 2147483647 w 144"/>
              <a:gd name="T95" fmla="*/ 2147483647 h 104"/>
              <a:gd name="T96" fmla="*/ 2147483647 w 144"/>
              <a:gd name="T97" fmla="*/ 2147483647 h 104"/>
              <a:gd name="T98" fmla="*/ 2147483647 w 144"/>
              <a:gd name="T99" fmla="*/ 2147483647 h 104"/>
              <a:gd name="T100" fmla="*/ 2147483647 w 144"/>
              <a:gd name="T101" fmla="*/ 2147483647 h 104"/>
              <a:gd name="T102" fmla="*/ 2147483647 w 144"/>
              <a:gd name="T103" fmla="*/ 2147483647 h 104"/>
              <a:gd name="T104" fmla="*/ 2147483647 w 144"/>
              <a:gd name="T105" fmla="*/ 2147483647 h 104"/>
              <a:gd name="T106" fmla="*/ 2147483647 w 144"/>
              <a:gd name="T107" fmla="*/ 2147483647 h 104"/>
              <a:gd name="T108" fmla="*/ 2147483647 w 144"/>
              <a:gd name="T109" fmla="*/ 2147483647 h 104"/>
              <a:gd name="T110" fmla="*/ 2147483647 w 144"/>
              <a:gd name="T111" fmla="*/ 2147483647 h 104"/>
              <a:gd name="T112" fmla="*/ 2147483647 w 144"/>
              <a:gd name="T113" fmla="*/ 2147483647 h 104"/>
              <a:gd name="T114" fmla="*/ 2147483647 w 144"/>
              <a:gd name="T115" fmla="*/ 2147483647 h 104"/>
              <a:gd name="T116" fmla="*/ 2147483647 w 144"/>
              <a:gd name="T117" fmla="*/ 2147483647 h 104"/>
              <a:gd name="T118" fmla="*/ 2147483647 w 144"/>
              <a:gd name="T119" fmla="*/ 2147483647 h 1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4"/>
              <a:gd name="T181" fmla="*/ 0 h 104"/>
              <a:gd name="T182" fmla="*/ 144 w 144"/>
              <a:gd name="T183" fmla="*/ 104 h 1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solidFill>
            <a:srgbClr val="0070C0"/>
          </a:solidFill>
          <a:ln w="3175">
            <a:solidFill>
              <a:schemeClr val="bg1"/>
            </a:solidFill>
            <a:round/>
            <a:headEnd/>
            <a:tailEnd/>
          </a:ln>
        </p:spPr>
        <p:txBody>
          <a:bodyPr/>
          <a:lstStyle/>
          <a:p>
            <a:endParaRPr lang="en-GB"/>
          </a:p>
        </p:txBody>
      </p:sp>
      <p:sp>
        <p:nvSpPr>
          <p:cNvPr id="39" name="Freeform 38"/>
          <p:cNvSpPr>
            <a:spLocks noChangeAspect="1" noEditPoints="1"/>
          </p:cNvSpPr>
          <p:nvPr/>
        </p:nvSpPr>
        <p:spPr bwMode="auto">
          <a:xfrm>
            <a:off x="3373536" y="5212705"/>
            <a:ext cx="655241" cy="693738"/>
          </a:xfrm>
          <a:custGeom>
            <a:avLst/>
            <a:gdLst>
              <a:gd name="T0" fmla="*/ 2147483647 w 227"/>
              <a:gd name="T1" fmla="*/ 2147483647 h 245"/>
              <a:gd name="T2" fmla="*/ 2147483647 w 227"/>
              <a:gd name="T3" fmla="*/ 2147483647 h 245"/>
              <a:gd name="T4" fmla="*/ 2147483647 w 227"/>
              <a:gd name="T5" fmla="*/ 2147483647 h 245"/>
              <a:gd name="T6" fmla="*/ 2147483647 w 227"/>
              <a:gd name="T7" fmla="*/ 2147483647 h 245"/>
              <a:gd name="T8" fmla="*/ 2147483647 w 227"/>
              <a:gd name="T9" fmla="*/ 2147483647 h 245"/>
              <a:gd name="T10" fmla="*/ 2147483647 w 227"/>
              <a:gd name="T11" fmla="*/ 2147483647 h 245"/>
              <a:gd name="T12" fmla="*/ 2147483647 w 227"/>
              <a:gd name="T13" fmla="*/ 2147483647 h 245"/>
              <a:gd name="T14" fmla="*/ 2147483647 w 227"/>
              <a:gd name="T15" fmla="*/ 2147483647 h 245"/>
              <a:gd name="T16" fmla="*/ 2147483647 w 227"/>
              <a:gd name="T17" fmla="*/ 2147483647 h 245"/>
              <a:gd name="T18" fmla="*/ 2147483647 w 227"/>
              <a:gd name="T19" fmla="*/ 2147483647 h 245"/>
              <a:gd name="T20" fmla="*/ 2147483647 w 227"/>
              <a:gd name="T21" fmla="*/ 2147483647 h 245"/>
              <a:gd name="T22" fmla="*/ 2147483647 w 227"/>
              <a:gd name="T23" fmla="*/ 2147483647 h 245"/>
              <a:gd name="T24" fmla="*/ 2147483647 w 227"/>
              <a:gd name="T25" fmla="*/ 2147483647 h 245"/>
              <a:gd name="T26" fmla="*/ 2147483647 w 227"/>
              <a:gd name="T27" fmla="*/ 2147483647 h 245"/>
              <a:gd name="T28" fmla="*/ 2147483647 w 227"/>
              <a:gd name="T29" fmla="*/ 2147483647 h 245"/>
              <a:gd name="T30" fmla="*/ 2147483647 w 227"/>
              <a:gd name="T31" fmla="*/ 2147483647 h 245"/>
              <a:gd name="T32" fmla="*/ 2147483647 w 227"/>
              <a:gd name="T33" fmla="*/ 2147483647 h 245"/>
              <a:gd name="T34" fmla="*/ 2147483647 w 227"/>
              <a:gd name="T35" fmla="*/ 2147483647 h 245"/>
              <a:gd name="T36" fmla="*/ 2147483647 w 227"/>
              <a:gd name="T37" fmla="*/ 0 h 245"/>
              <a:gd name="T38" fmla="*/ 2147483647 w 227"/>
              <a:gd name="T39" fmla="*/ 2147483647 h 245"/>
              <a:gd name="T40" fmla="*/ 2147483647 w 227"/>
              <a:gd name="T41" fmla="*/ 2147483647 h 245"/>
              <a:gd name="T42" fmla="*/ 2147483647 w 227"/>
              <a:gd name="T43" fmla="*/ 2147483647 h 245"/>
              <a:gd name="T44" fmla="*/ 2147483647 w 227"/>
              <a:gd name="T45" fmla="*/ 2147483647 h 245"/>
              <a:gd name="T46" fmla="*/ 2147483647 w 227"/>
              <a:gd name="T47" fmla="*/ 2147483647 h 245"/>
              <a:gd name="T48" fmla="*/ 2147483647 w 227"/>
              <a:gd name="T49" fmla="*/ 2147483647 h 245"/>
              <a:gd name="T50" fmla="*/ 2147483647 w 227"/>
              <a:gd name="T51" fmla="*/ 2147483647 h 245"/>
              <a:gd name="T52" fmla="*/ 2147483647 w 227"/>
              <a:gd name="T53" fmla="*/ 2147483647 h 245"/>
              <a:gd name="T54" fmla="*/ 2147483647 w 227"/>
              <a:gd name="T55" fmla="*/ 2147483647 h 245"/>
              <a:gd name="T56" fmla="*/ 2147483647 w 227"/>
              <a:gd name="T57" fmla="*/ 2147483647 h 245"/>
              <a:gd name="T58" fmla="*/ 2147483647 w 227"/>
              <a:gd name="T59" fmla="*/ 2147483647 h 245"/>
              <a:gd name="T60" fmla="*/ 2147483647 w 227"/>
              <a:gd name="T61" fmla="*/ 2147483647 h 245"/>
              <a:gd name="T62" fmla="*/ 2147483647 w 227"/>
              <a:gd name="T63" fmla="*/ 2147483647 h 245"/>
              <a:gd name="T64" fmla="*/ 2147483647 w 227"/>
              <a:gd name="T65" fmla="*/ 2147483647 h 245"/>
              <a:gd name="T66" fmla="*/ 2147483647 w 227"/>
              <a:gd name="T67" fmla="*/ 2147483647 h 245"/>
              <a:gd name="T68" fmla="*/ 2147483647 w 227"/>
              <a:gd name="T69" fmla="*/ 2147483647 h 245"/>
              <a:gd name="T70" fmla="*/ 2147483647 w 227"/>
              <a:gd name="T71" fmla="*/ 2147483647 h 245"/>
              <a:gd name="T72" fmla="*/ 2147483647 w 227"/>
              <a:gd name="T73" fmla="*/ 2147483647 h 245"/>
              <a:gd name="T74" fmla="*/ 2147483647 w 227"/>
              <a:gd name="T75" fmla="*/ 2147483647 h 245"/>
              <a:gd name="T76" fmla="*/ 2147483647 w 227"/>
              <a:gd name="T77" fmla="*/ 2147483647 h 245"/>
              <a:gd name="T78" fmla="*/ 2147483647 w 227"/>
              <a:gd name="T79" fmla="*/ 2147483647 h 245"/>
              <a:gd name="T80" fmla="*/ 2147483647 w 227"/>
              <a:gd name="T81" fmla="*/ 2147483647 h 245"/>
              <a:gd name="T82" fmla="*/ 2147483647 w 227"/>
              <a:gd name="T83" fmla="*/ 2147483647 h 245"/>
              <a:gd name="T84" fmla="*/ 2147483647 w 227"/>
              <a:gd name="T85" fmla="*/ 2147483647 h 245"/>
              <a:gd name="T86" fmla="*/ 2147483647 w 227"/>
              <a:gd name="T87" fmla="*/ 2147483647 h 245"/>
              <a:gd name="T88" fmla="*/ 2147483647 w 227"/>
              <a:gd name="T89" fmla="*/ 2147483647 h 245"/>
              <a:gd name="T90" fmla="*/ 2147483647 w 227"/>
              <a:gd name="T91" fmla="*/ 2147483647 h 245"/>
              <a:gd name="T92" fmla="*/ 2147483647 w 227"/>
              <a:gd name="T93" fmla="*/ 2147483647 h 245"/>
              <a:gd name="T94" fmla="*/ 2147483647 w 227"/>
              <a:gd name="T95" fmla="*/ 2147483647 h 245"/>
              <a:gd name="T96" fmla="*/ 2147483647 w 227"/>
              <a:gd name="T97" fmla="*/ 2147483647 h 245"/>
              <a:gd name="T98" fmla="*/ 2147483647 w 227"/>
              <a:gd name="T99" fmla="*/ 2147483647 h 245"/>
              <a:gd name="T100" fmla="*/ 2147483647 w 227"/>
              <a:gd name="T101" fmla="*/ 2147483647 h 245"/>
              <a:gd name="T102" fmla="*/ 2147483647 w 227"/>
              <a:gd name="T103" fmla="*/ 2147483647 h 245"/>
              <a:gd name="T104" fmla="*/ 2147483647 w 227"/>
              <a:gd name="T105" fmla="*/ 2147483647 h 245"/>
              <a:gd name="T106" fmla="*/ 2147483647 w 227"/>
              <a:gd name="T107" fmla="*/ 2147483647 h 245"/>
              <a:gd name="T108" fmla="*/ 2147483647 w 227"/>
              <a:gd name="T109" fmla="*/ 2147483647 h 245"/>
              <a:gd name="T110" fmla="*/ 2147483647 w 227"/>
              <a:gd name="T111" fmla="*/ 2147483647 h 245"/>
              <a:gd name="T112" fmla="*/ 2147483647 w 227"/>
              <a:gd name="T113" fmla="*/ 2147483647 h 245"/>
              <a:gd name="T114" fmla="*/ 2147483647 w 227"/>
              <a:gd name="T115" fmla="*/ 2147483647 h 245"/>
              <a:gd name="T116" fmla="*/ 2147483647 w 227"/>
              <a:gd name="T117" fmla="*/ 2147483647 h 245"/>
              <a:gd name="T118" fmla="*/ 2147483647 w 227"/>
              <a:gd name="T119" fmla="*/ 2147483647 h 245"/>
              <a:gd name="T120" fmla="*/ 2147483647 w 227"/>
              <a:gd name="T121" fmla="*/ 2147483647 h 2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7"/>
              <a:gd name="T184" fmla="*/ 0 h 245"/>
              <a:gd name="T185" fmla="*/ 227 w 227"/>
              <a:gd name="T186" fmla="*/ 245 h 2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7" h="245">
                <a:moveTo>
                  <a:pt x="103" y="105"/>
                </a:moveTo>
                <a:lnTo>
                  <a:pt x="108" y="113"/>
                </a:lnTo>
                <a:lnTo>
                  <a:pt x="111" y="116"/>
                </a:lnTo>
                <a:lnTo>
                  <a:pt x="116" y="121"/>
                </a:lnTo>
                <a:lnTo>
                  <a:pt x="124" y="121"/>
                </a:lnTo>
                <a:lnTo>
                  <a:pt x="127" y="124"/>
                </a:lnTo>
                <a:lnTo>
                  <a:pt x="135" y="132"/>
                </a:lnTo>
                <a:lnTo>
                  <a:pt x="137" y="132"/>
                </a:lnTo>
                <a:lnTo>
                  <a:pt x="143" y="132"/>
                </a:lnTo>
                <a:lnTo>
                  <a:pt x="135" y="129"/>
                </a:lnTo>
                <a:lnTo>
                  <a:pt x="132" y="124"/>
                </a:lnTo>
                <a:lnTo>
                  <a:pt x="132" y="116"/>
                </a:lnTo>
                <a:lnTo>
                  <a:pt x="127" y="113"/>
                </a:lnTo>
                <a:lnTo>
                  <a:pt x="124" y="108"/>
                </a:lnTo>
                <a:lnTo>
                  <a:pt x="116" y="108"/>
                </a:lnTo>
                <a:lnTo>
                  <a:pt x="108" y="105"/>
                </a:lnTo>
                <a:lnTo>
                  <a:pt x="103" y="98"/>
                </a:lnTo>
                <a:lnTo>
                  <a:pt x="100" y="98"/>
                </a:lnTo>
                <a:lnTo>
                  <a:pt x="98" y="98"/>
                </a:lnTo>
                <a:lnTo>
                  <a:pt x="90" y="105"/>
                </a:lnTo>
                <a:lnTo>
                  <a:pt x="98" y="103"/>
                </a:lnTo>
                <a:lnTo>
                  <a:pt x="103" y="105"/>
                </a:lnTo>
                <a:close/>
                <a:moveTo>
                  <a:pt x="108" y="63"/>
                </a:moveTo>
                <a:lnTo>
                  <a:pt x="111" y="63"/>
                </a:lnTo>
                <a:lnTo>
                  <a:pt x="108" y="61"/>
                </a:lnTo>
                <a:lnTo>
                  <a:pt x="100" y="55"/>
                </a:lnTo>
                <a:lnTo>
                  <a:pt x="103" y="63"/>
                </a:lnTo>
                <a:lnTo>
                  <a:pt x="108" y="63"/>
                </a:lnTo>
                <a:close/>
                <a:moveTo>
                  <a:pt x="100" y="134"/>
                </a:moveTo>
                <a:lnTo>
                  <a:pt x="108" y="134"/>
                </a:lnTo>
                <a:lnTo>
                  <a:pt x="119" y="140"/>
                </a:lnTo>
                <a:lnTo>
                  <a:pt x="127" y="148"/>
                </a:lnTo>
                <a:lnTo>
                  <a:pt x="127" y="140"/>
                </a:lnTo>
                <a:lnTo>
                  <a:pt x="124" y="132"/>
                </a:lnTo>
                <a:lnTo>
                  <a:pt x="124" y="129"/>
                </a:lnTo>
                <a:lnTo>
                  <a:pt x="119" y="124"/>
                </a:lnTo>
                <a:lnTo>
                  <a:pt x="103" y="113"/>
                </a:lnTo>
                <a:lnTo>
                  <a:pt x="100" y="113"/>
                </a:lnTo>
                <a:lnTo>
                  <a:pt x="100" y="108"/>
                </a:lnTo>
                <a:lnTo>
                  <a:pt x="98" y="108"/>
                </a:lnTo>
                <a:lnTo>
                  <a:pt x="90" y="105"/>
                </a:lnTo>
                <a:lnTo>
                  <a:pt x="82" y="103"/>
                </a:lnTo>
                <a:lnTo>
                  <a:pt x="90" y="103"/>
                </a:lnTo>
                <a:lnTo>
                  <a:pt x="92" y="98"/>
                </a:lnTo>
                <a:lnTo>
                  <a:pt x="90" y="95"/>
                </a:lnTo>
                <a:lnTo>
                  <a:pt x="90" y="90"/>
                </a:lnTo>
                <a:lnTo>
                  <a:pt x="90" y="87"/>
                </a:lnTo>
                <a:lnTo>
                  <a:pt x="92" y="87"/>
                </a:lnTo>
                <a:lnTo>
                  <a:pt x="98" y="87"/>
                </a:lnTo>
                <a:lnTo>
                  <a:pt x="98" y="90"/>
                </a:lnTo>
                <a:lnTo>
                  <a:pt x="98" y="95"/>
                </a:lnTo>
                <a:lnTo>
                  <a:pt x="100" y="95"/>
                </a:lnTo>
                <a:lnTo>
                  <a:pt x="100" y="90"/>
                </a:lnTo>
                <a:lnTo>
                  <a:pt x="98" y="82"/>
                </a:lnTo>
                <a:lnTo>
                  <a:pt x="85" y="68"/>
                </a:lnTo>
                <a:lnTo>
                  <a:pt x="82" y="61"/>
                </a:lnTo>
                <a:lnTo>
                  <a:pt x="77" y="53"/>
                </a:lnTo>
                <a:lnTo>
                  <a:pt x="82" y="45"/>
                </a:lnTo>
                <a:lnTo>
                  <a:pt x="90" y="42"/>
                </a:lnTo>
                <a:lnTo>
                  <a:pt x="90" y="45"/>
                </a:lnTo>
                <a:lnTo>
                  <a:pt x="85" y="45"/>
                </a:lnTo>
                <a:lnTo>
                  <a:pt x="92" y="47"/>
                </a:lnTo>
                <a:lnTo>
                  <a:pt x="100" y="55"/>
                </a:lnTo>
                <a:lnTo>
                  <a:pt x="100" y="53"/>
                </a:lnTo>
                <a:lnTo>
                  <a:pt x="103" y="53"/>
                </a:lnTo>
                <a:lnTo>
                  <a:pt x="111" y="61"/>
                </a:lnTo>
                <a:lnTo>
                  <a:pt x="116" y="61"/>
                </a:lnTo>
                <a:lnTo>
                  <a:pt x="119" y="61"/>
                </a:lnTo>
                <a:lnTo>
                  <a:pt x="111" y="53"/>
                </a:lnTo>
                <a:lnTo>
                  <a:pt x="111" y="47"/>
                </a:lnTo>
                <a:lnTo>
                  <a:pt x="116" y="47"/>
                </a:lnTo>
                <a:lnTo>
                  <a:pt x="124" y="53"/>
                </a:lnTo>
                <a:lnTo>
                  <a:pt x="127" y="55"/>
                </a:lnTo>
                <a:lnTo>
                  <a:pt x="132" y="55"/>
                </a:lnTo>
                <a:lnTo>
                  <a:pt x="127" y="47"/>
                </a:lnTo>
                <a:lnTo>
                  <a:pt x="119" y="45"/>
                </a:lnTo>
                <a:lnTo>
                  <a:pt x="116" y="45"/>
                </a:lnTo>
                <a:lnTo>
                  <a:pt x="116" y="42"/>
                </a:lnTo>
                <a:lnTo>
                  <a:pt x="111" y="42"/>
                </a:lnTo>
                <a:lnTo>
                  <a:pt x="111" y="34"/>
                </a:lnTo>
                <a:lnTo>
                  <a:pt x="116" y="34"/>
                </a:lnTo>
                <a:lnTo>
                  <a:pt x="124" y="37"/>
                </a:lnTo>
                <a:lnTo>
                  <a:pt x="124" y="34"/>
                </a:lnTo>
                <a:lnTo>
                  <a:pt x="132" y="29"/>
                </a:lnTo>
                <a:lnTo>
                  <a:pt x="135" y="29"/>
                </a:lnTo>
                <a:lnTo>
                  <a:pt x="137" y="29"/>
                </a:lnTo>
                <a:lnTo>
                  <a:pt x="143" y="29"/>
                </a:lnTo>
                <a:lnTo>
                  <a:pt x="151" y="26"/>
                </a:lnTo>
                <a:lnTo>
                  <a:pt x="153" y="29"/>
                </a:lnTo>
                <a:lnTo>
                  <a:pt x="169" y="29"/>
                </a:lnTo>
                <a:lnTo>
                  <a:pt x="177" y="34"/>
                </a:lnTo>
                <a:lnTo>
                  <a:pt x="180" y="37"/>
                </a:lnTo>
                <a:lnTo>
                  <a:pt x="185" y="29"/>
                </a:lnTo>
                <a:lnTo>
                  <a:pt x="188" y="26"/>
                </a:lnTo>
                <a:lnTo>
                  <a:pt x="188" y="18"/>
                </a:lnTo>
                <a:lnTo>
                  <a:pt x="188" y="16"/>
                </a:lnTo>
                <a:lnTo>
                  <a:pt x="190" y="16"/>
                </a:lnTo>
                <a:lnTo>
                  <a:pt x="195" y="10"/>
                </a:lnTo>
                <a:lnTo>
                  <a:pt x="190" y="8"/>
                </a:lnTo>
                <a:lnTo>
                  <a:pt x="190" y="2"/>
                </a:lnTo>
                <a:lnTo>
                  <a:pt x="188" y="2"/>
                </a:lnTo>
                <a:lnTo>
                  <a:pt x="185" y="0"/>
                </a:lnTo>
                <a:lnTo>
                  <a:pt x="180" y="0"/>
                </a:lnTo>
                <a:lnTo>
                  <a:pt x="177" y="0"/>
                </a:lnTo>
                <a:lnTo>
                  <a:pt x="177" y="2"/>
                </a:lnTo>
                <a:lnTo>
                  <a:pt x="180" y="2"/>
                </a:lnTo>
                <a:lnTo>
                  <a:pt x="180" y="8"/>
                </a:lnTo>
                <a:lnTo>
                  <a:pt x="180" y="10"/>
                </a:lnTo>
                <a:lnTo>
                  <a:pt x="177" y="16"/>
                </a:lnTo>
                <a:lnTo>
                  <a:pt x="172" y="16"/>
                </a:lnTo>
                <a:lnTo>
                  <a:pt x="169" y="16"/>
                </a:lnTo>
                <a:lnTo>
                  <a:pt x="158" y="16"/>
                </a:lnTo>
                <a:lnTo>
                  <a:pt x="153" y="16"/>
                </a:lnTo>
                <a:lnTo>
                  <a:pt x="151" y="16"/>
                </a:lnTo>
                <a:lnTo>
                  <a:pt x="145" y="10"/>
                </a:lnTo>
                <a:lnTo>
                  <a:pt x="140" y="13"/>
                </a:lnTo>
                <a:lnTo>
                  <a:pt x="137" y="16"/>
                </a:lnTo>
                <a:lnTo>
                  <a:pt x="135" y="8"/>
                </a:lnTo>
                <a:lnTo>
                  <a:pt x="132" y="8"/>
                </a:lnTo>
                <a:lnTo>
                  <a:pt x="127" y="8"/>
                </a:lnTo>
                <a:lnTo>
                  <a:pt x="124" y="8"/>
                </a:lnTo>
                <a:lnTo>
                  <a:pt x="116" y="10"/>
                </a:lnTo>
                <a:lnTo>
                  <a:pt x="108" y="16"/>
                </a:lnTo>
                <a:lnTo>
                  <a:pt x="100" y="16"/>
                </a:lnTo>
                <a:lnTo>
                  <a:pt x="92" y="16"/>
                </a:lnTo>
                <a:lnTo>
                  <a:pt x="90" y="16"/>
                </a:lnTo>
                <a:lnTo>
                  <a:pt x="85" y="16"/>
                </a:lnTo>
                <a:lnTo>
                  <a:pt x="82" y="16"/>
                </a:lnTo>
                <a:lnTo>
                  <a:pt x="77" y="18"/>
                </a:lnTo>
                <a:lnTo>
                  <a:pt x="71" y="18"/>
                </a:lnTo>
                <a:lnTo>
                  <a:pt x="63" y="21"/>
                </a:lnTo>
                <a:lnTo>
                  <a:pt x="50" y="26"/>
                </a:lnTo>
                <a:lnTo>
                  <a:pt x="40" y="29"/>
                </a:lnTo>
                <a:lnTo>
                  <a:pt x="37" y="29"/>
                </a:lnTo>
                <a:lnTo>
                  <a:pt x="29" y="29"/>
                </a:lnTo>
                <a:lnTo>
                  <a:pt x="32" y="34"/>
                </a:lnTo>
                <a:lnTo>
                  <a:pt x="32" y="37"/>
                </a:lnTo>
                <a:lnTo>
                  <a:pt x="32" y="42"/>
                </a:lnTo>
                <a:lnTo>
                  <a:pt x="29" y="45"/>
                </a:lnTo>
                <a:lnTo>
                  <a:pt x="24" y="47"/>
                </a:lnTo>
                <a:lnTo>
                  <a:pt x="19" y="61"/>
                </a:lnTo>
                <a:lnTo>
                  <a:pt x="13" y="63"/>
                </a:lnTo>
                <a:lnTo>
                  <a:pt x="13" y="66"/>
                </a:lnTo>
                <a:lnTo>
                  <a:pt x="13" y="68"/>
                </a:lnTo>
                <a:lnTo>
                  <a:pt x="13" y="71"/>
                </a:lnTo>
                <a:lnTo>
                  <a:pt x="11" y="76"/>
                </a:lnTo>
                <a:lnTo>
                  <a:pt x="5" y="74"/>
                </a:lnTo>
                <a:lnTo>
                  <a:pt x="3" y="76"/>
                </a:lnTo>
                <a:lnTo>
                  <a:pt x="5" y="76"/>
                </a:lnTo>
                <a:lnTo>
                  <a:pt x="11" y="79"/>
                </a:lnTo>
                <a:lnTo>
                  <a:pt x="13" y="87"/>
                </a:lnTo>
                <a:lnTo>
                  <a:pt x="21" y="90"/>
                </a:lnTo>
                <a:lnTo>
                  <a:pt x="24" y="98"/>
                </a:lnTo>
                <a:lnTo>
                  <a:pt x="29" y="98"/>
                </a:lnTo>
                <a:lnTo>
                  <a:pt x="32" y="95"/>
                </a:lnTo>
                <a:lnTo>
                  <a:pt x="37" y="98"/>
                </a:lnTo>
                <a:lnTo>
                  <a:pt x="40" y="98"/>
                </a:lnTo>
                <a:lnTo>
                  <a:pt x="37" y="103"/>
                </a:lnTo>
                <a:lnTo>
                  <a:pt x="29" y="98"/>
                </a:lnTo>
                <a:lnTo>
                  <a:pt x="24" y="103"/>
                </a:lnTo>
                <a:lnTo>
                  <a:pt x="29" y="105"/>
                </a:lnTo>
                <a:lnTo>
                  <a:pt x="32" y="108"/>
                </a:lnTo>
                <a:lnTo>
                  <a:pt x="37" y="116"/>
                </a:lnTo>
                <a:lnTo>
                  <a:pt x="40" y="124"/>
                </a:lnTo>
                <a:lnTo>
                  <a:pt x="45" y="116"/>
                </a:lnTo>
                <a:lnTo>
                  <a:pt x="48" y="121"/>
                </a:lnTo>
                <a:lnTo>
                  <a:pt x="50" y="121"/>
                </a:lnTo>
                <a:lnTo>
                  <a:pt x="63" y="121"/>
                </a:lnTo>
                <a:lnTo>
                  <a:pt x="71" y="121"/>
                </a:lnTo>
                <a:lnTo>
                  <a:pt x="74" y="121"/>
                </a:lnTo>
                <a:lnTo>
                  <a:pt x="77" y="116"/>
                </a:lnTo>
                <a:lnTo>
                  <a:pt x="82" y="124"/>
                </a:lnTo>
                <a:lnTo>
                  <a:pt x="85" y="121"/>
                </a:lnTo>
                <a:lnTo>
                  <a:pt x="90" y="124"/>
                </a:lnTo>
                <a:lnTo>
                  <a:pt x="98" y="129"/>
                </a:lnTo>
                <a:lnTo>
                  <a:pt x="100" y="129"/>
                </a:lnTo>
                <a:lnTo>
                  <a:pt x="98" y="132"/>
                </a:lnTo>
                <a:lnTo>
                  <a:pt x="92" y="134"/>
                </a:lnTo>
                <a:lnTo>
                  <a:pt x="90" y="134"/>
                </a:lnTo>
                <a:lnTo>
                  <a:pt x="82" y="132"/>
                </a:lnTo>
                <a:lnTo>
                  <a:pt x="77" y="129"/>
                </a:lnTo>
                <a:lnTo>
                  <a:pt x="71" y="124"/>
                </a:lnTo>
                <a:lnTo>
                  <a:pt x="63" y="121"/>
                </a:lnTo>
                <a:lnTo>
                  <a:pt x="58" y="124"/>
                </a:lnTo>
                <a:lnTo>
                  <a:pt x="55" y="124"/>
                </a:lnTo>
                <a:lnTo>
                  <a:pt x="50" y="129"/>
                </a:lnTo>
                <a:lnTo>
                  <a:pt x="48" y="129"/>
                </a:lnTo>
                <a:lnTo>
                  <a:pt x="45" y="132"/>
                </a:lnTo>
                <a:lnTo>
                  <a:pt x="40" y="134"/>
                </a:lnTo>
                <a:lnTo>
                  <a:pt x="50" y="148"/>
                </a:lnTo>
                <a:lnTo>
                  <a:pt x="55" y="156"/>
                </a:lnTo>
                <a:lnTo>
                  <a:pt x="55" y="158"/>
                </a:lnTo>
                <a:lnTo>
                  <a:pt x="55" y="166"/>
                </a:lnTo>
                <a:lnTo>
                  <a:pt x="55" y="169"/>
                </a:lnTo>
                <a:lnTo>
                  <a:pt x="58" y="174"/>
                </a:lnTo>
                <a:lnTo>
                  <a:pt x="66" y="177"/>
                </a:lnTo>
                <a:lnTo>
                  <a:pt x="66" y="174"/>
                </a:lnTo>
                <a:lnTo>
                  <a:pt x="66" y="169"/>
                </a:lnTo>
                <a:lnTo>
                  <a:pt x="71" y="169"/>
                </a:lnTo>
                <a:lnTo>
                  <a:pt x="74" y="174"/>
                </a:lnTo>
                <a:lnTo>
                  <a:pt x="77" y="182"/>
                </a:lnTo>
                <a:lnTo>
                  <a:pt x="77" y="190"/>
                </a:lnTo>
                <a:lnTo>
                  <a:pt x="82" y="190"/>
                </a:lnTo>
                <a:lnTo>
                  <a:pt x="85" y="177"/>
                </a:lnTo>
                <a:lnTo>
                  <a:pt x="90" y="177"/>
                </a:lnTo>
                <a:lnTo>
                  <a:pt x="103" y="190"/>
                </a:lnTo>
                <a:lnTo>
                  <a:pt x="100" y="185"/>
                </a:lnTo>
                <a:lnTo>
                  <a:pt x="98" y="182"/>
                </a:lnTo>
                <a:lnTo>
                  <a:pt x="98" y="174"/>
                </a:lnTo>
                <a:lnTo>
                  <a:pt x="98" y="169"/>
                </a:lnTo>
                <a:lnTo>
                  <a:pt x="90" y="158"/>
                </a:lnTo>
                <a:lnTo>
                  <a:pt x="90" y="148"/>
                </a:lnTo>
                <a:lnTo>
                  <a:pt x="98" y="156"/>
                </a:lnTo>
                <a:lnTo>
                  <a:pt x="100" y="156"/>
                </a:lnTo>
                <a:lnTo>
                  <a:pt x="100" y="158"/>
                </a:lnTo>
                <a:lnTo>
                  <a:pt x="108" y="156"/>
                </a:lnTo>
                <a:lnTo>
                  <a:pt x="108" y="150"/>
                </a:lnTo>
                <a:lnTo>
                  <a:pt x="103" y="148"/>
                </a:lnTo>
                <a:lnTo>
                  <a:pt x="103" y="150"/>
                </a:lnTo>
                <a:lnTo>
                  <a:pt x="100" y="148"/>
                </a:lnTo>
                <a:lnTo>
                  <a:pt x="100" y="142"/>
                </a:lnTo>
                <a:lnTo>
                  <a:pt x="98" y="140"/>
                </a:lnTo>
                <a:lnTo>
                  <a:pt x="98" y="134"/>
                </a:lnTo>
                <a:lnTo>
                  <a:pt x="100" y="134"/>
                </a:lnTo>
                <a:close/>
                <a:moveTo>
                  <a:pt x="188" y="235"/>
                </a:moveTo>
                <a:lnTo>
                  <a:pt x="185" y="237"/>
                </a:lnTo>
                <a:lnTo>
                  <a:pt x="180" y="235"/>
                </a:lnTo>
                <a:lnTo>
                  <a:pt x="180" y="230"/>
                </a:lnTo>
                <a:lnTo>
                  <a:pt x="172" y="230"/>
                </a:lnTo>
                <a:lnTo>
                  <a:pt x="161" y="227"/>
                </a:lnTo>
                <a:lnTo>
                  <a:pt x="153" y="227"/>
                </a:lnTo>
                <a:lnTo>
                  <a:pt x="145" y="227"/>
                </a:lnTo>
                <a:lnTo>
                  <a:pt x="143" y="230"/>
                </a:lnTo>
                <a:lnTo>
                  <a:pt x="135" y="227"/>
                </a:lnTo>
                <a:lnTo>
                  <a:pt x="132" y="222"/>
                </a:lnTo>
                <a:lnTo>
                  <a:pt x="127" y="222"/>
                </a:lnTo>
                <a:lnTo>
                  <a:pt x="124" y="222"/>
                </a:lnTo>
                <a:lnTo>
                  <a:pt x="119" y="219"/>
                </a:lnTo>
                <a:lnTo>
                  <a:pt x="119" y="222"/>
                </a:lnTo>
                <a:lnTo>
                  <a:pt x="116" y="222"/>
                </a:lnTo>
                <a:lnTo>
                  <a:pt x="116" y="227"/>
                </a:lnTo>
                <a:lnTo>
                  <a:pt x="116" y="235"/>
                </a:lnTo>
                <a:lnTo>
                  <a:pt x="135" y="235"/>
                </a:lnTo>
                <a:lnTo>
                  <a:pt x="151" y="237"/>
                </a:lnTo>
                <a:lnTo>
                  <a:pt x="153" y="243"/>
                </a:lnTo>
                <a:lnTo>
                  <a:pt x="161" y="245"/>
                </a:lnTo>
                <a:lnTo>
                  <a:pt x="164" y="243"/>
                </a:lnTo>
                <a:lnTo>
                  <a:pt x="190" y="243"/>
                </a:lnTo>
                <a:lnTo>
                  <a:pt x="198" y="237"/>
                </a:lnTo>
                <a:lnTo>
                  <a:pt x="198" y="235"/>
                </a:lnTo>
                <a:lnTo>
                  <a:pt x="195" y="235"/>
                </a:lnTo>
                <a:lnTo>
                  <a:pt x="188" y="235"/>
                </a:lnTo>
                <a:close/>
                <a:moveTo>
                  <a:pt x="198" y="113"/>
                </a:moveTo>
                <a:lnTo>
                  <a:pt x="195" y="108"/>
                </a:lnTo>
                <a:lnTo>
                  <a:pt x="190" y="113"/>
                </a:lnTo>
                <a:lnTo>
                  <a:pt x="195" y="121"/>
                </a:lnTo>
                <a:lnTo>
                  <a:pt x="190" y="121"/>
                </a:lnTo>
                <a:lnTo>
                  <a:pt x="195" y="129"/>
                </a:lnTo>
                <a:lnTo>
                  <a:pt x="203" y="129"/>
                </a:lnTo>
                <a:lnTo>
                  <a:pt x="203" y="124"/>
                </a:lnTo>
                <a:lnTo>
                  <a:pt x="198" y="116"/>
                </a:lnTo>
                <a:lnTo>
                  <a:pt x="198" y="113"/>
                </a:lnTo>
                <a:close/>
                <a:moveTo>
                  <a:pt x="166" y="127"/>
                </a:moveTo>
                <a:lnTo>
                  <a:pt x="169" y="124"/>
                </a:lnTo>
                <a:lnTo>
                  <a:pt x="169" y="116"/>
                </a:lnTo>
                <a:lnTo>
                  <a:pt x="169" y="113"/>
                </a:lnTo>
                <a:lnTo>
                  <a:pt x="164" y="113"/>
                </a:lnTo>
                <a:lnTo>
                  <a:pt x="164" y="119"/>
                </a:lnTo>
                <a:lnTo>
                  <a:pt x="166" y="121"/>
                </a:lnTo>
                <a:lnTo>
                  <a:pt x="166" y="124"/>
                </a:lnTo>
                <a:lnTo>
                  <a:pt x="166" y="127"/>
                </a:lnTo>
                <a:close/>
                <a:moveTo>
                  <a:pt x="219" y="190"/>
                </a:moveTo>
                <a:lnTo>
                  <a:pt x="214" y="195"/>
                </a:lnTo>
                <a:lnTo>
                  <a:pt x="214" y="198"/>
                </a:lnTo>
                <a:lnTo>
                  <a:pt x="214" y="203"/>
                </a:lnTo>
                <a:lnTo>
                  <a:pt x="222" y="201"/>
                </a:lnTo>
                <a:lnTo>
                  <a:pt x="224" y="198"/>
                </a:lnTo>
                <a:lnTo>
                  <a:pt x="224" y="195"/>
                </a:lnTo>
                <a:lnTo>
                  <a:pt x="227" y="193"/>
                </a:lnTo>
                <a:lnTo>
                  <a:pt x="227" y="187"/>
                </a:lnTo>
                <a:lnTo>
                  <a:pt x="219" y="190"/>
                </a:lnTo>
                <a:close/>
                <a:moveTo>
                  <a:pt x="3" y="76"/>
                </a:moveTo>
                <a:lnTo>
                  <a:pt x="0" y="76"/>
                </a:lnTo>
                <a:lnTo>
                  <a:pt x="3" y="87"/>
                </a:lnTo>
                <a:lnTo>
                  <a:pt x="5" y="90"/>
                </a:lnTo>
                <a:lnTo>
                  <a:pt x="8" y="90"/>
                </a:lnTo>
                <a:lnTo>
                  <a:pt x="11" y="87"/>
                </a:lnTo>
                <a:lnTo>
                  <a:pt x="5" y="79"/>
                </a:lnTo>
                <a:lnTo>
                  <a:pt x="3" y="76"/>
                </a:lnTo>
                <a:close/>
                <a:moveTo>
                  <a:pt x="19" y="127"/>
                </a:moveTo>
                <a:lnTo>
                  <a:pt x="21" y="132"/>
                </a:lnTo>
                <a:lnTo>
                  <a:pt x="24" y="132"/>
                </a:lnTo>
                <a:lnTo>
                  <a:pt x="26" y="134"/>
                </a:lnTo>
                <a:lnTo>
                  <a:pt x="26" y="129"/>
                </a:lnTo>
                <a:lnTo>
                  <a:pt x="26" y="127"/>
                </a:lnTo>
                <a:lnTo>
                  <a:pt x="24" y="121"/>
                </a:lnTo>
                <a:lnTo>
                  <a:pt x="19" y="127"/>
                </a:lnTo>
                <a:close/>
                <a:moveTo>
                  <a:pt x="153" y="171"/>
                </a:moveTo>
                <a:lnTo>
                  <a:pt x="156" y="164"/>
                </a:lnTo>
                <a:lnTo>
                  <a:pt x="153" y="164"/>
                </a:lnTo>
                <a:lnTo>
                  <a:pt x="148" y="169"/>
                </a:lnTo>
                <a:lnTo>
                  <a:pt x="148" y="171"/>
                </a:lnTo>
                <a:lnTo>
                  <a:pt x="151" y="171"/>
                </a:lnTo>
                <a:lnTo>
                  <a:pt x="153" y="171"/>
                </a:lnTo>
                <a:close/>
                <a:moveTo>
                  <a:pt x="148" y="71"/>
                </a:moveTo>
                <a:lnTo>
                  <a:pt x="148" y="68"/>
                </a:lnTo>
                <a:lnTo>
                  <a:pt x="145" y="68"/>
                </a:lnTo>
                <a:lnTo>
                  <a:pt x="140" y="71"/>
                </a:lnTo>
                <a:lnTo>
                  <a:pt x="140" y="74"/>
                </a:lnTo>
                <a:lnTo>
                  <a:pt x="143" y="76"/>
                </a:lnTo>
                <a:lnTo>
                  <a:pt x="143" y="74"/>
                </a:lnTo>
                <a:lnTo>
                  <a:pt x="148" y="76"/>
                </a:lnTo>
                <a:lnTo>
                  <a:pt x="148" y="71"/>
                </a:lnTo>
                <a:close/>
              </a:path>
            </a:pathLst>
          </a:custGeom>
          <a:solidFill>
            <a:srgbClr val="0070C0"/>
          </a:solidFill>
          <a:ln w="3175">
            <a:solidFill>
              <a:schemeClr val="bg1"/>
            </a:solidFill>
            <a:round/>
            <a:headEnd/>
            <a:tailEnd/>
          </a:ln>
        </p:spPr>
        <p:txBody>
          <a:bodyPr/>
          <a:lstStyle/>
          <a:p>
            <a:endParaRPr lang="en-GB"/>
          </a:p>
        </p:txBody>
      </p:sp>
      <p:sp>
        <p:nvSpPr>
          <p:cNvPr id="40" name="Freeform 39"/>
          <p:cNvSpPr>
            <a:spLocks noChangeAspect="1" noEditPoints="1"/>
          </p:cNvSpPr>
          <p:nvPr/>
        </p:nvSpPr>
        <p:spPr bwMode="auto">
          <a:xfrm>
            <a:off x="2625426" y="2607618"/>
            <a:ext cx="887413" cy="1287462"/>
          </a:xfrm>
          <a:custGeom>
            <a:avLst/>
            <a:gdLst>
              <a:gd name="T0" fmla="*/ 2147483647 w 307"/>
              <a:gd name="T1" fmla="*/ 2147483647 h 454"/>
              <a:gd name="T2" fmla="*/ 2147483647 w 307"/>
              <a:gd name="T3" fmla="*/ 2147483647 h 454"/>
              <a:gd name="T4" fmla="*/ 2147483647 w 307"/>
              <a:gd name="T5" fmla="*/ 2147483647 h 454"/>
              <a:gd name="T6" fmla="*/ 2147483647 w 307"/>
              <a:gd name="T7" fmla="*/ 2147483647 h 454"/>
              <a:gd name="T8" fmla="*/ 2147483647 w 307"/>
              <a:gd name="T9" fmla="*/ 2147483647 h 454"/>
              <a:gd name="T10" fmla="*/ 2147483647 w 307"/>
              <a:gd name="T11" fmla="*/ 2147483647 h 454"/>
              <a:gd name="T12" fmla="*/ 2147483647 w 307"/>
              <a:gd name="T13" fmla="*/ 2147483647 h 454"/>
              <a:gd name="T14" fmla="*/ 2147483647 w 307"/>
              <a:gd name="T15" fmla="*/ 2147483647 h 454"/>
              <a:gd name="T16" fmla="*/ 2147483647 w 307"/>
              <a:gd name="T17" fmla="*/ 2147483647 h 454"/>
              <a:gd name="T18" fmla="*/ 2147483647 w 307"/>
              <a:gd name="T19" fmla="*/ 2147483647 h 454"/>
              <a:gd name="T20" fmla="*/ 2147483647 w 307"/>
              <a:gd name="T21" fmla="*/ 2147483647 h 454"/>
              <a:gd name="T22" fmla="*/ 2147483647 w 307"/>
              <a:gd name="T23" fmla="*/ 0 h 454"/>
              <a:gd name="T24" fmla="*/ 2147483647 w 307"/>
              <a:gd name="T25" fmla="*/ 2147483647 h 454"/>
              <a:gd name="T26" fmla="*/ 2147483647 w 307"/>
              <a:gd name="T27" fmla="*/ 2147483647 h 454"/>
              <a:gd name="T28" fmla="*/ 2147483647 w 307"/>
              <a:gd name="T29" fmla="*/ 2147483647 h 454"/>
              <a:gd name="T30" fmla="*/ 2147483647 w 307"/>
              <a:gd name="T31" fmla="*/ 2147483647 h 454"/>
              <a:gd name="T32" fmla="*/ 2147483647 w 307"/>
              <a:gd name="T33" fmla="*/ 2147483647 h 454"/>
              <a:gd name="T34" fmla="*/ 2147483647 w 307"/>
              <a:gd name="T35" fmla="*/ 2147483647 h 454"/>
              <a:gd name="T36" fmla="*/ 2147483647 w 307"/>
              <a:gd name="T37" fmla="*/ 2147483647 h 454"/>
              <a:gd name="T38" fmla="*/ 2147483647 w 307"/>
              <a:gd name="T39" fmla="*/ 2147483647 h 454"/>
              <a:gd name="T40" fmla="*/ 2147483647 w 307"/>
              <a:gd name="T41" fmla="*/ 2147483647 h 454"/>
              <a:gd name="T42" fmla="*/ 2147483647 w 307"/>
              <a:gd name="T43" fmla="*/ 2147483647 h 454"/>
              <a:gd name="T44" fmla="*/ 2147483647 w 307"/>
              <a:gd name="T45" fmla="*/ 2147483647 h 454"/>
              <a:gd name="T46" fmla="*/ 2147483647 w 307"/>
              <a:gd name="T47" fmla="*/ 2147483647 h 454"/>
              <a:gd name="T48" fmla="*/ 0 w 307"/>
              <a:gd name="T49" fmla="*/ 2147483647 h 454"/>
              <a:gd name="T50" fmla="*/ 2147483647 w 307"/>
              <a:gd name="T51" fmla="*/ 2147483647 h 454"/>
              <a:gd name="T52" fmla="*/ 2147483647 w 307"/>
              <a:gd name="T53" fmla="*/ 2147483647 h 454"/>
              <a:gd name="T54" fmla="*/ 2147483647 w 307"/>
              <a:gd name="T55" fmla="*/ 2147483647 h 454"/>
              <a:gd name="T56" fmla="*/ 2147483647 w 307"/>
              <a:gd name="T57" fmla="*/ 2147483647 h 454"/>
              <a:gd name="T58" fmla="*/ 2147483647 w 307"/>
              <a:gd name="T59" fmla="*/ 2147483647 h 454"/>
              <a:gd name="T60" fmla="*/ 2147483647 w 307"/>
              <a:gd name="T61" fmla="*/ 2147483647 h 454"/>
              <a:gd name="T62" fmla="*/ 2147483647 w 307"/>
              <a:gd name="T63" fmla="*/ 2147483647 h 454"/>
              <a:gd name="T64" fmla="*/ 2147483647 w 307"/>
              <a:gd name="T65" fmla="*/ 2147483647 h 454"/>
              <a:gd name="T66" fmla="*/ 2147483647 w 307"/>
              <a:gd name="T67" fmla="*/ 2147483647 h 454"/>
              <a:gd name="T68" fmla="*/ 2147483647 w 307"/>
              <a:gd name="T69" fmla="*/ 2147483647 h 454"/>
              <a:gd name="T70" fmla="*/ 2147483647 w 307"/>
              <a:gd name="T71" fmla="*/ 2147483647 h 454"/>
              <a:gd name="T72" fmla="*/ 2147483647 w 307"/>
              <a:gd name="T73" fmla="*/ 2147483647 h 454"/>
              <a:gd name="T74" fmla="*/ 2147483647 w 307"/>
              <a:gd name="T75" fmla="*/ 2147483647 h 454"/>
              <a:gd name="T76" fmla="*/ 2147483647 w 307"/>
              <a:gd name="T77" fmla="*/ 2147483647 h 454"/>
              <a:gd name="T78" fmla="*/ 2147483647 w 307"/>
              <a:gd name="T79" fmla="*/ 2147483647 h 454"/>
              <a:gd name="T80" fmla="*/ 2147483647 w 307"/>
              <a:gd name="T81" fmla="*/ 2147483647 h 454"/>
              <a:gd name="T82" fmla="*/ 2147483647 w 307"/>
              <a:gd name="T83" fmla="*/ 2147483647 h 454"/>
              <a:gd name="T84" fmla="*/ 2147483647 w 307"/>
              <a:gd name="T85" fmla="*/ 2147483647 h 454"/>
              <a:gd name="T86" fmla="*/ 2147483647 w 307"/>
              <a:gd name="T87" fmla="*/ 2147483647 h 454"/>
              <a:gd name="T88" fmla="*/ 2147483647 w 307"/>
              <a:gd name="T89" fmla="*/ 2147483647 h 454"/>
              <a:gd name="T90" fmla="*/ 2147483647 w 307"/>
              <a:gd name="T91" fmla="*/ 2147483647 h 454"/>
              <a:gd name="T92" fmla="*/ 2147483647 w 307"/>
              <a:gd name="T93" fmla="*/ 2147483647 h 454"/>
              <a:gd name="T94" fmla="*/ 2147483647 w 307"/>
              <a:gd name="T95" fmla="*/ 2147483647 h 454"/>
              <a:gd name="T96" fmla="*/ 2147483647 w 307"/>
              <a:gd name="T97" fmla="*/ 2147483647 h 454"/>
              <a:gd name="T98" fmla="*/ 2147483647 w 307"/>
              <a:gd name="T99" fmla="*/ 2147483647 h 454"/>
              <a:gd name="T100" fmla="*/ 2147483647 w 307"/>
              <a:gd name="T101" fmla="*/ 2147483647 h 454"/>
              <a:gd name="T102" fmla="*/ 2147483647 w 307"/>
              <a:gd name="T103" fmla="*/ 2147483647 h 454"/>
              <a:gd name="T104" fmla="*/ 2147483647 w 307"/>
              <a:gd name="T105" fmla="*/ 2147483647 h 454"/>
              <a:gd name="T106" fmla="*/ 2147483647 w 307"/>
              <a:gd name="T107" fmla="*/ 2147483647 h 454"/>
              <a:gd name="T108" fmla="*/ 2147483647 w 307"/>
              <a:gd name="T109" fmla="*/ 2147483647 h 454"/>
              <a:gd name="T110" fmla="*/ 2147483647 w 307"/>
              <a:gd name="T111" fmla="*/ 2147483647 h 4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7"/>
              <a:gd name="T169" fmla="*/ 0 h 454"/>
              <a:gd name="T170" fmla="*/ 307 w 307"/>
              <a:gd name="T171" fmla="*/ 454 h 4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7" h="454">
                <a:moveTo>
                  <a:pt x="190" y="359"/>
                </a:moveTo>
                <a:lnTo>
                  <a:pt x="182" y="367"/>
                </a:lnTo>
                <a:lnTo>
                  <a:pt x="182" y="377"/>
                </a:lnTo>
                <a:lnTo>
                  <a:pt x="182" y="380"/>
                </a:lnTo>
                <a:lnTo>
                  <a:pt x="185" y="385"/>
                </a:lnTo>
                <a:lnTo>
                  <a:pt x="193" y="377"/>
                </a:lnTo>
                <a:lnTo>
                  <a:pt x="201" y="369"/>
                </a:lnTo>
                <a:lnTo>
                  <a:pt x="196" y="369"/>
                </a:lnTo>
                <a:lnTo>
                  <a:pt x="201" y="362"/>
                </a:lnTo>
                <a:lnTo>
                  <a:pt x="201" y="359"/>
                </a:lnTo>
                <a:lnTo>
                  <a:pt x="196" y="354"/>
                </a:lnTo>
                <a:lnTo>
                  <a:pt x="190" y="359"/>
                </a:lnTo>
                <a:close/>
                <a:moveTo>
                  <a:pt x="185" y="388"/>
                </a:moveTo>
                <a:lnTo>
                  <a:pt x="185" y="385"/>
                </a:lnTo>
                <a:lnTo>
                  <a:pt x="182" y="388"/>
                </a:lnTo>
                <a:lnTo>
                  <a:pt x="185" y="388"/>
                </a:lnTo>
                <a:close/>
                <a:moveTo>
                  <a:pt x="95" y="449"/>
                </a:moveTo>
                <a:lnTo>
                  <a:pt x="95" y="454"/>
                </a:lnTo>
                <a:lnTo>
                  <a:pt x="98" y="454"/>
                </a:lnTo>
                <a:lnTo>
                  <a:pt x="103" y="454"/>
                </a:lnTo>
                <a:lnTo>
                  <a:pt x="103" y="449"/>
                </a:lnTo>
                <a:lnTo>
                  <a:pt x="95" y="446"/>
                </a:lnTo>
                <a:lnTo>
                  <a:pt x="95" y="449"/>
                </a:lnTo>
                <a:close/>
                <a:moveTo>
                  <a:pt x="185" y="306"/>
                </a:moveTo>
                <a:lnTo>
                  <a:pt x="185" y="309"/>
                </a:lnTo>
                <a:lnTo>
                  <a:pt x="190" y="309"/>
                </a:lnTo>
                <a:lnTo>
                  <a:pt x="185" y="306"/>
                </a:lnTo>
                <a:close/>
                <a:moveTo>
                  <a:pt x="307" y="97"/>
                </a:moveTo>
                <a:lnTo>
                  <a:pt x="296" y="84"/>
                </a:lnTo>
                <a:lnTo>
                  <a:pt x="296" y="82"/>
                </a:lnTo>
                <a:lnTo>
                  <a:pt x="296" y="74"/>
                </a:lnTo>
                <a:lnTo>
                  <a:pt x="296" y="71"/>
                </a:lnTo>
                <a:lnTo>
                  <a:pt x="299" y="66"/>
                </a:lnTo>
                <a:lnTo>
                  <a:pt x="296" y="63"/>
                </a:lnTo>
                <a:lnTo>
                  <a:pt x="291" y="58"/>
                </a:lnTo>
                <a:lnTo>
                  <a:pt x="291" y="55"/>
                </a:lnTo>
                <a:lnTo>
                  <a:pt x="291" y="53"/>
                </a:lnTo>
                <a:lnTo>
                  <a:pt x="291" y="47"/>
                </a:lnTo>
                <a:lnTo>
                  <a:pt x="288" y="47"/>
                </a:lnTo>
                <a:lnTo>
                  <a:pt x="283" y="39"/>
                </a:lnTo>
                <a:lnTo>
                  <a:pt x="283" y="37"/>
                </a:lnTo>
                <a:lnTo>
                  <a:pt x="288" y="31"/>
                </a:lnTo>
                <a:lnTo>
                  <a:pt x="283" y="29"/>
                </a:lnTo>
                <a:lnTo>
                  <a:pt x="278" y="26"/>
                </a:lnTo>
                <a:lnTo>
                  <a:pt x="272" y="21"/>
                </a:lnTo>
                <a:lnTo>
                  <a:pt x="256" y="13"/>
                </a:lnTo>
                <a:lnTo>
                  <a:pt x="230" y="0"/>
                </a:lnTo>
                <a:lnTo>
                  <a:pt x="219" y="0"/>
                </a:lnTo>
                <a:lnTo>
                  <a:pt x="217" y="0"/>
                </a:lnTo>
                <a:lnTo>
                  <a:pt x="204" y="0"/>
                </a:lnTo>
                <a:lnTo>
                  <a:pt x="209" y="2"/>
                </a:lnTo>
                <a:lnTo>
                  <a:pt x="209" y="5"/>
                </a:lnTo>
                <a:lnTo>
                  <a:pt x="201" y="13"/>
                </a:lnTo>
                <a:lnTo>
                  <a:pt x="209" y="13"/>
                </a:lnTo>
                <a:lnTo>
                  <a:pt x="201" y="18"/>
                </a:lnTo>
                <a:lnTo>
                  <a:pt x="190" y="18"/>
                </a:lnTo>
                <a:lnTo>
                  <a:pt x="175" y="13"/>
                </a:lnTo>
                <a:lnTo>
                  <a:pt x="167" y="13"/>
                </a:lnTo>
                <a:lnTo>
                  <a:pt x="164" y="13"/>
                </a:lnTo>
                <a:lnTo>
                  <a:pt x="159" y="13"/>
                </a:lnTo>
                <a:lnTo>
                  <a:pt x="159" y="18"/>
                </a:lnTo>
                <a:lnTo>
                  <a:pt x="159" y="26"/>
                </a:lnTo>
                <a:lnTo>
                  <a:pt x="156" y="29"/>
                </a:lnTo>
                <a:lnTo>
                  <a:pt x="151" y="29"/>
                </a:lnTo>
                <a:lnTo>
                  <a:pt x="143" y="29"/>
                </a:lnTo>
                <a:lnTo>
                  <a:pt x="135" y="29"/>
                </a:lnTo>
                <a:lnTo>
                  <a:pt x="124" y="39"/>
                </a:lnTo>
                <a:lnTo>
                  <a:pt x="114" y="47"/>
                </a:lnTo>
                <a:lnTo>
                  <a:pt x="116" y="53"/>
                </a:lnTo>
                <a:lnTo>
                  <a:pt x="122" y="55"/>
                </a:lnTo>
                <a:lnTo>
                  <a:pt x="122" y="58"/>
                </a:lnTo>
                <a:lnTo>
                  <a:pt x="103" y="74"/>
                </a:lnTo>
                <a:lnTo>
                  <a:pt x="98" y="74"/>
                </a:lnTo>
                <a:lnTo>
                  <a:pt x="98" y="79"/>
                </a:lnTo>
                <a:lnTo>
                  <a:pt x="98" y="82"/>
                </a:lnTo>
                <a:lnTo>
                  <a:pt x="98" y="84"/>
                </a:lnTo>
                <a:lnTo>
                  <a:pt x="87" y="90"/>
                </a:lnTo>
                <a:lnTo>
                  <a:pt x="77" y="90"/>
                </a:lnTo>
                <a:lnTo>
                  <a:pt x="79" y="100"/>
                </a:lnTo>
                <a:lnTo>
                  <a:pt x="79" y="108"/>
                </a:lnTo>
                <a:lnTo>
                  <a:pt x="77" y="116"/>
                </a:lnTo>
                <a:lnTo>
                  <a:pt x="69" y="126"/>
                </a:lnTo>
                <a:lnTo>
                  <a:pt x="56" y="140"/>
                </a:lnTo>
                <a:lnTo>
                  <a:pt x="64" y="140"/>
                </a:lnTo>
                <a:lnTo>
                  <a:pt x="69" y="142"/>
                </a:lnTo>
                <a:lnTo>
                  <a:pt x="69" y="145"/>
                </a:lnTo>
                <a:lnTo>
                  <a:pt x="69" y="150"/>
                </a:lnTo>
                <a:lnTo>
                  <a:pt x="64" y="153"/>
                </a:lnTo>
                <a:lnTo>
                  <a:pt x="56" y="153"/>
                </a:lnTo>
                <a:lnTo>
                  <a:pt x="45" y="153"/>
                </a:lnTo>
                <a:lnTo>
                  <a:pt x="35" y="158"/>
                </a:lnTo>
                <a:lnTo>
                  <a:pt x="27" y="161"/>
                </a:lnTo>
                <a:lnTo>
                  <a:pt x="21" y="166"/>
                </a:lnTo>
                <a:lnTo>
                  <a:pt x="21" y="169"/>
                </a:lnTo>
                <a:lnTo>
                  <a:pt x="19" y="171"/>
                </a:lnTo>
                <a:lnTo>
                  <a:pt x="19" y="179"/>
                </a:lnTo>
                <a:lnTo>
                  <a:pt x="21" y="187"/>
                </a:lnTo>
                <a:lnTo>
                  <a:pt x="19" y="193"/>
                </a:lnTo>
                <a:lnTo>
                  <a:pt x="19" y="195"/>
                </a:lnTo>
                <a:lnTo>
                  <a:pt x="21" y="203"/>
                </a:lnTo>
                <a:lnTo>
                  <a:pt x="21" y="211"/>
                </a:lnTo>
                <a:lnTo>
                  <a:pt x="21" y="222"/>
                </a:lnTo>
                <a:lnTo>
                  <a:pt x="21" y="229"/>
                </a:lnTo>
                <a:lnTo>
                  <a:pt x="29" y="232"/>
                </a:lnTo>
                <a:lnTo>
                  <a:pt x="37" y="237"/>
                </a:lnTo>
                <a:lnTo>
                  <a:pt x="37" y="240"/>
                </a:lnTo>
                <a:lnTo>
                  <a:pt x="43" y="245"/>
                </a:lnTo>
                <a:lnTo>
                  <a:pt x="37" y="248"/>
                </a:lnTo>
                <a:lnTo>
                  <a:pt x="29" y="253"/>
                </a:lnTo>
                <a:lnTo>
                  <a:pt x="27" y="256"/>
                </a:lnTo>
                <a:lnTo>
                  <a:pt x="27" y="259"/>
                </a:lnTo>
                <a:lnTo>
                  <a:pt x="29" y="264"/>
                </a:lnTo>
                <a:lnTo>
                  <a:pt x="35" y="272"/>
                </a:lnTo>
                <a:lnTo>
                  <a:pt x="29" y="282"/>
                </a:lnTo>
                <a:lnTo>
                  <a:pt x="27" y="285"/>
                </a:lnTo>
                <a:lnTo>
                  <a:pt x="21" y="285"/>
                </a:lnTo>
                <a:lnTo>
                  <a:pt x="19" y="290"/>
                </a:lnTo>
                <a:lnTo>
                  <a:pt x="16" y="293"/>
                </a:lnTo>
                <a:lnTo>
                  <a:pt x="16" y="298"/>
                </a:lnTo>
                <a:lnTo>
                  <a:pt x="11" y="301"/>
                </a:lnTo>
                <a:lnTo>
                  <a:pt x="16" y="306"/>
                </a:lnTo>
                <a:lnTo>
                  <a:pt x="16" y="317"/>
                </a:lnTo>
                <a:lnTo>
                  <a:pt x="11" y="319"/>
                </a:lnTo>
                <a:lnTo>
                  <a:pt x="8" y="325"/>
                </a:lnTo>
                <a:lnTo>
                  <a:pt x="3" y="319"/>
                </a:lnTo>
                <a:lnTo>
                  <a:pt x="3" y="317"/>
                </a:lnTo>
                <a:lnTo>
                  <a:pt x="0" y="317"/>
                </a:lnTo>
                <a:lnTo>
                  <a:pt x="0" y="319"/>
                </a:lnTo>
                <a:lnTo>
                  <a:pt x="0" y="327"/>
                </a:lnTo>
                <a:lnTo>
                  <a:pt x="0" y="335"/>
                </a:lnTo>
                <a:lnTo>
                  <a:pt x="0" y="340"/>
                </a:lnTo>
                <a:lnTo>
                  <a:pt x="3" y="340"/>
                </a:lnTo>
                <a:lnTo>
                  <a:pt x="8" y="343"/>
                </a:lnTo>
                <a:lnTo>
                  <a:pt x="8" y="340"/>
                </a:lnTo>
                <a:lnTo>
                  <a:pt x="11" y="340"/>
                </a:lnTo>
                <a:lnTo>
                  <a:pt x="8" y="343"/>
                </a:lnTo>
                <a:lnTo>
                  <a:pt x="11" y="343"/>
                </a:lnTo>
                <a:lnTo>
                  <a:pt x="19" y="343"/>
                </a:lnTo>
                <a:lnTo>
                  <a:pt x="16" y="351"/>
                </a:lnTo>
                <a:lnTo>
                  <a:pt x="16" y="359"/>
                </a:lnTo>
                <a:lnTo>
                  <a:pt x="16" y="362"/>
                </a:lnTo>
                <a:lnTo>
                  <a:pt x="19" y="367"/>
                </a:lnTo>
                <a:lnTo>
                  <a:pt x="19" y="372"/>
                </a:lnTo>
                <a:lnTo>
                  <a:pt x="21" y="372"/>
                </a:lnTo>
                <a:lnTo>
                  <a:pt x="27" y="380"/>
                </a:lnTo>
                <a:lnTo>
                  <a:pt x="37" y="393"/>
                </a:lnTo>
                <a:lnTo>
                  <a:pt x="45" y="399"/>
                </a:lnTo>
                <a:lnTo>
                  <a:pt x="45" y="404"/>
                </a:lnTo>
                <a:lnTo>
                  <a:pt x="37" y="404"/>
                </a:lnTo>
                <a:lnTo>
                  <a:pt x="43" y="412"/>
                </a:lnTo>
                <a:lnTo>
                  <a:pt x="35" y="412"/>
                </a:lnTo>
                <a:lnTo>
                  <a:pt x="37" y="420"/>
                </a:lnTo>
                <a:lnTo>
                  <a:pt x="45" y="428"/>
                </a:lnTo>
                <a:lnTo>
                  <a:pt x="50" y="433"/>
                </a:lnTo>
                <a:lnTo>
                  <a:pt x="45" y="441"/>
                </a:lnTo>
                <a:lnTo>
                  <a:pt x="72" y="438"/>
                </a:lnTo>
                <a:lnTo>
                  <a:pt x="79" y="441"/>
                </a:lnTo>
                <a:lnTo>
                  <a:pt x="82" y="441"/>
                </a:lnTo>
                <a:lnTo>
                  <a:pt x="82" y="438"/>
                </a:lnTo>
                <a:lnTo>
                  <a:pt x="79" y="430"/>
                </a:lnTo>
                <a:lnTo>
                  <a:pt x="79" y="428"/>
                </a:lnTo>
                <a:lnTo>
                  <a:pt x="82" y="422"/>
                </a:lnTo>
                <a:lnTo>
                  <a:pt x="87" y="420"/>
                </a:lnTo>
                <a:lnTo>
                  <a:pt x="95" y="420"/>
                </a:lnTo>
                <a:lnTo>
                  <a:pt x="95" y="414"/>
                </a:lnTo>
                <a:lnTo>
                  <a:pt x="103" y="414"/>
                </a:lnTo>
                <a:lnTo>
                  <a:pt x="109" y="414"/>
                </a:lnTo>
                <a:lnTo>
                  <a:pt x="116" y="414"/>
                </a:lnTo>
                <a:lnTo>
                  <a:pt x="124" y="414"/>
                </a:lnTo>
                <a:lnTo>
                  <a:pt x="130" y="406"/>
                </a:lnTo>
                <a:lnTo>
                  <a:pt x="135" y="396"/>
                </a:lnTo>
                <a:lnTo>
                  <a:pt x="135" y="388"/>
                </a:lnTo>
                <a:lnTo>
                  <a:pt x="140" y="385"/>
                </a:lnTo>
                <a:lnTo>
                  <a:pt x="140" y="377"/>
                </a:lnTo>
                <a:lnTo>
                  <a:pt x="143" y="372"/>
                </a:lnTo>
                <a:lnTo>
                  <a:pt x="143" y="369"/>
                </a:lnTo>
                <a:lnTo>
                  <a:pt x="140" y="367"/>
                </a:lnTo>
                <a:lnTo>
                  <a:pt x="143" y="362"/>
                </a:lnTo>
                <a:lnTo>
                  <a:pt x="140" y="359"/>
                </a:lnTo>
                <a:lnTo>
                  <a:pt x="135" y="354"/>
                </a:lnTo>
                <a:lnTo>
                  <a:pt x="143" y="359"/>
                </a:lnTo>
                <a:lnTo>
                  <a:pt x="143" y="354"/>
                </a:lnTo>
                <a:lnTo>
                  <a:pt x="140" y="354"/>
                </a:lnTo>
                <a:lnTo>
                  <a:pt x="143" y="351"/>
                </a:lnTo>
                <a:lnTo>
                  <a:pt x="143" y="343"/>
                </a:lnTo>
                <a:lnTo>
                  <a:pt x="132" y="335"/>
                </a:lnTo>
                <a:lnTo>
                  <a:pt x="140" y="340"/>
                </a:lnTo>
                <a:lnTo>
                  <a:pt x="148" y="335"/>
                </a:lnTo>
                <a:lnTo>
                  <a:pt x="140" y="332"/>
                </a:lnTo>
                <a:lnTo>
                  <a:pt x="143" y="332"/>
                </a:lnTo>
                <a:lnTo>
                  <a:pt x="148" y="332"/>
                </a:lnTo>
                <a:lnTo>
                  <a:pt x="151" y="332"/>
                </a:lnTo>
                <a:lnTo>
                  <a:pt x="151" y="327"/>
                </a:lnTo>
                <a:lnTo>
                  <a:pt x="156" y="327"/>
                </a:lnTo>
                <a:lnTo>
                  <a:pt x="164" y="327"/>
                </a:lnTo>
                <a:lnTo>
                  <a:pt x="159" y="325"/>
                </a:lnTo>
                <a:lnTo>
                  <a:pt x="164" y="325"/>
                </a:lnTo>
                <a:lnTo>
                  <a:pt x="164" y="319"/>
                </a:lnTo>
                <a:lnTo>
                  <a:pt x="167" y="325"/>
                </a:lnTo>
                <a:lnTo>
                  <a:pt x="164" y="317"/>
                </a:lnTo>
                <a:lnTo>
                  <a:pt x="167" y="319"/>
                </a:lnTo>
                <a:lnTo>
                  <a:pt x="169" y="325"/>
                </a:lnTo>
                <a:lnTo>
                  <a:pt x="175" y="319"/>
                </a:lnTo>
                <a:lnTo>
                  <a:pt x="177" y="317"/>
                </a:lnTo>
                <a:lnTo>
                  <a:pt x="185" y="311"/>
                </a:lnTo>
                <a:lnTo>
                  <a:pt x="185" y="309"/>
                </a:lnTo>
                <a:lnTo>
                  <a:pt x="182" y="309"/>
                </a:lnTo>
                <a:lnTo>
                  <a:pt x="177" y="309"/>
                </a:lnTo>
                <a:lnTo>
                  <a:pt x="175" y="306"/>
                </a:lnTo>
                <a:lnTo>
                  <a:pt x="182" y="306"/>
                </a:lnTo>
                <a:lnTo>
                  <a:pt x="190" y="301"/>
                </a:lnTo>
                <a:lnTo>
                  <a:pt x="193" y="298"/>
                </a:lnTo>
                <a:lnTo>
                  <a:pt x="201" y="293"/>
                </a:lnTo>
                <a:lnTo>
                  <a:pt x="193" y="290"/>
                </a:lnTo>
                <a:lnTo>
                  <a:pt x="196" y="290"/>
                </a:lnTo>
                <a:lnTo>
                  <a:pt x="196" y="285"/>
                </a:lnTo>
                <a:lnTo>
                  <a:pt x="193" y="282"/>
                </a:lnTo>
                <a:lnTo>
                  <a:pt x="185" y="280"/>
                </a:lnTo>
                <a:lnTo>
                  <a:pt x="177" y="274"/>
                </a:lnTo>
                <a:lnTo>
                  <a:pt x="169" y="272"/>
                </a:lnTo>
                <a:lnTo>
                  <a:pt x="169" y="266"/>
                </a:lnTo>
                <a:lnTo>
                  <a:pt x="167" y="266"/>
                </a:lnTo>
                <a:lnTo>
                  <a:pt x="164" y="266"/>
                </a:lnTo>
                <a:lnTo>
                  <a:pt x="159" y="264"/>
                </a:lnTo>
                <a:lnTo>
                  <a:pt x="151" y="264"/>
                </a:lnTo>
                <a:lnTo>
                  <a:pt x="156" y="259"/>
                </a:lnTo>
                <a:lnTo>
                  <a:pt x="151" y="256"/>
                </a:lnTo>
                <a:lnTo>
                  <a:pt x="148" y="248"/>
                </a:lnTo>
                <a:lnTo>
                  <a:pt x="148" y="245"/>
                </a:lnTo>
                <a:lnTo>
                  <a:pt x="148" y="240"/>
                </a:lnTo>
                <a:lnTo>
                  <a:pt x="148" y="237"/>
                </a:lnTo>
                <a:lnTo>
                  <a:pt x="148" y="232"/>
                </a:lnTo>
                <a:lnTo>
                  <a:pt x="151" y="229"/>
                </a:lnTo>
                <a:lnTo>
                  <a:pt x="156" y="232"/>
                </a:lnTo>
                <a:lnTo>
                  <a:pt x="156" y="229"/>
                </a:lnTo>
                <a:lnTo>
                  <a:pt x="151" y="222"/>
                </a:lnTo>
                <a:lnTo>
                  <a:pt x="156" y="219"/>
                </a:lnTo>
                <a:lnTo>
                  <a:pt x="159" y="214"/>
                </a:lnTo>
                <a:lnTo>
                  <a:pt x="151" y="211"/>
                </a:lnTo>
                <a:lnTo>
                  <a:pt x="151" y="203"/>
                </a:lnTo>
                <a:lnTo>
                  <a:pt x="156" y="206"/>
                </a:lnTo>
                <a:lnTo>
                  <a:pt x="164" y="203"/>
                </a:lnTo>
                <a:lnTo>
                  <a:pt x="167" y="203"/>
                </a:lnTo>
                <a:lnTo>
                  <a:pt x="167" y="195"/>
                </a:lnTo>
                <a:lnTo>
                  <a:pt x="164" y="193"/>
                </a:lnTo>
                <a:lnTo>
                  <a:pt x="159" y="185"/>
                </a:lnTo>
                <a:lnTo>
                  <a:pt x="164" y="187"/>
                </a:lnTo>
                <a:lnTo>
                  <a:pt x="164" y="193"/>
                </a:lnTo>
                <a:lnTo>
                  <a:pt x="169" y="193"/>
                </a:lnTo>
                <a:lnTo>
                  <a:pt x="175" y="193"/>
                </a:lnTo>
                <a:lnTo>
                  <a:pt x="177" y="193"/>
                </a:lnTo>
                <a:lnTo>
                  <a:pt x="177" y="187"/>
                </a:lnTo>
                <a:lnTo>
                  <a:pt x="175" y="187"/>
                </a:lnTo>
                <a:lnTo>
                  <a:pt x="182" y="185"/>
                </a:lnTo>
                <a:lnTo>
                  <a:pt x="193" y="179"/>
                </a:lnTo>
                <a:lnTo>
                  <a:pt x="201" y="171"/>
                </a:lnTo>
                <a:lnTo>
                  <a:pt x="204" y="171"/>
                </a:lnTo>
                <a:lnTo>
                  <a:pt x="209" y="171"/>
                </a:lnTo>
                <a:lnTo>
                  <a:pt x="212" y="169"/>
                </a:lnTo>
                <a:lnTo>
                  <a:pt x="217" y="169"/>
                </a:lnTo>
                <a:lnTo>
                  <a:pt x="222" y="161"/>
                </a:lnTo>
                <a:lnTo>
                  <a:pt x="222" y="166"/>
                </a:lnTo>
                <a:lnTo>
                  <a:pt x="227" y="161"/>
                </a:lnTo>
                <a:lnTo>
                  <a:pt x="235" y="153"/>
                </a:lnTo>
                <a:lnTo>
                  <a:pt x="243" y="145"/>
                </a:lnTo>
                <a:lnTo>
                  <a:pt x="248" y="142"/>
                </a:lnTo>
                <a:lnTo>
                  <a:pt x="243" y="134"/>
                </a:lnTo>
                <a:lnTo>
                  <a:pt x="243" y="132"/>
                </a:lnTo>
                <a:lnTo>
                  <a:pt x="238" y="126"/>
                </a:lnTo>
                <a:lnTo>
                  <a:pt x="243" y="126"/>
                </a:lnTo>
                <a:lnTo>
                  <a:pt x="248" y="124"/>
                </a:lnTo>
                <a:lnTo>
                  <a:pt x="248" y="119"/>
                </a:lnTo>
                <a:lnTo>
                  <a:pt x="248" y="116"/>
                </a:lnTo>
                <a:lnTo>
                  <a:pt x="246" y="113"/>
                </a:lnTo>
                <a:lnTo>
                  <a:pt x="254" y="113"/>
                </a:lnTo>
                <a:lnTo>
                  <a:pt x="256" y="108"/>
                </a:lnTo>
                <a:lnTo>
                  <a:pt x="254" y="108"/>
                </a:lnTo>
                <a:lnTo>
                  <a:pt x="259" y="105"/>
                </a:lnTo>
                <a:lnTo>
                  <a:pt x="270" y="108"/>
                </a:lnTo>
                <a:lnTo>
                  <a:pt x="264" y="105"/>
                </a:lnTo>
                <a:lnTo>
                  <a:pt x="264" y="100"/>
                </a:lnTo>
                <a:lnTo>
                  <a:pt x="264" y="97"/>
                </a:lnTo>
                <a:lnTo>
                  <a:pt x="270" y="97"/>
                </a:lnTo>
                <a:lnTo>
                  <a:pt x="272" y="100"/>
                </a:lnTo>
                <a:lnTo>
                  <a:pt x="278" y="97"/>
                </a:lnTo>
                <a:lnTo>
                  <a:pt x="288" y="100"/>
                </a:lnTo>
                <a:lnTo>
                  <a:pt x="283" y="97"/>
                </a:lnTo>
                <a:lnTo>
                  <a:pt x="291" y="100"/>
                </a:lnTo>
                <a:lnTo>
                  <a:pt x="296" y="100"/>
                </a:lnTo>
                <a:lnTo>
                  <a:pt x="307" y="97"/>
                </a:lnTo>
                <a:close/>
                <a:moveTo>
                  <a:pt x="217" y="259"/>
                </a:moveTo>
                <a:lnTo>
                  <a:pt x="217" y="256"/>
                </a:lnTo>
                <a:lnTo>
                  <a:pt x="214" y="259"/>
                </a:lnTo>
                <a:lnTo>
                  <a:pt x="217" y="259"/>
                </a:lnTo>
                <a:lnTo>
                  <a:pt x="217" y="261"/>
                </a:lnTo>
                <a:lnTo>
                  <a:pt x="214" y="259"/>
                </a:lnTo>
                <a:lnTo>
                  <a:pt x="214" y="264"/>
                </a:lnTo>
                <a:lnTo>
                  <a:pt x="217" y="264"/>
                </a:lnTo>
                <a:lnTo>
                  <a:pt x="219" y="266"/>
                </a:lnTo>
                <a:lnTo>
                  <a:pt x="222" y="264"/>
                </a:lnTo>
                <a:lnTo>
                  <a:pt x="219" y="264"/>
                </a:lnTo>
                <a:lnTo>
                  <a:pt x="219" y="261"/>
                </a:lnTo>
                <a:lnTo>
                  <a:pt x="222" y="261"/>
                </a:lnTo>
                <a:lnTo>
                  <a:pt x="222" y="259"/>
                </a:lnTo>
                <a:lnTo>
                  <a:pt x="219" y="259"/>
                </a:lnTo>
                <a:lnTo>
                  <a:pt x="217" y="259"/>
                </a:lnTo>
                <a:close/>
              </a:path>
            </a:pathLst>
          </a:custGeom>
          <a:solidFill>
            <a:srgbClr val="0070C0"/>
          </a:solidFill>
          <a:ln w="3175">
            <a:solidFill>
              <a:schemeClr val="bg1"/>
            </a:solidFill>
            <a:round/>
            <a:headEnd/>
            <a:tailEnd/>
          </a:ln>
        </p:spPr>
        <p:txBody>
          <a:bodyPr/>
          <a:lstStyle/>
          <a:p>
            <a:endParaRPr lang="en-GB"/>
          </a:p>
        </p:txBody>
      </p:sp>
      <p:sp>
        <p:nvSpPr>
          <p:cNvPr id="41" name="Freeform 40"/>
          <p:cNvSpPr>
            <a:spLocks noChangeAspect="1"/>
          </p:cNvSpPr>
          <p:nvPr/>
        </p:nvSpPr>
        <p:spPr bwMode="auto">
          <a:xfrm>
            <a:off x="2197198" y="4372918"/>
            <a:ext cx="55033" cy="68262"/>
          </a:xfrm>
          <a:custGeom>
            <a:avLst/>
            <a:gdLst>
              <a:gd name="T0" fmla="*/ 0 w 19"/>
              <a:gd name="T1" fmla="*/ 0 h 24"/>
              <a:gd name="T2" fmla="*/ 0 w 19"/>
              <a:gd name="T3" fmla="*/ 2147483647 h 24"/>
              <a:gd name="T4" fmla="*/ 0 w 19"/>
              <a:gd name="T5" fmla="*/ 2147483647 h 24"/>
              <a:gd name="T6" fmla="*/ 0 w 19"/>
              <a:gd name="T7" fmla="*/ 2147483647 h 24"/>
              <a:gd name="T8" fmla="*/ 0 w 19"/>
              <a:gd name="T9" fmla="*/ 2147483647 h 24"/>
              <a:gd name="T10" fmla="*/ 0 w 19"/>
              <a:gd name="T11" fmla="*/ 2147483647 h 24"/>
              <a:gd name="T12" fmla="*/ 2147483647 w 19"/>
              <a:gd name="T13" fmla="*/ 2147483647 h 24"/>
              <a:gd name="T14" fmla="*/ 2147483647 w 19"/>
              <a:gd name="T15" fmla="*/ 2147483647 h 24"/>
              <a:gd name="T16" fmla="*/ 2147483647 w 19"/>
              <a:gd name="T17" fmla="*/ 2147483647 h 24"/>
              <a:gd name="T18" fmla="*/ 2147483647 w 19"/>
              <a:gd name="T19" fmla="*/ 2147483647 h 24"/>
              <a:gd name="T20" fmla="*/ 2147483647 w 19"/>
              <a:gd name="T21" fmla="*/ 2147483647 h 24"/>
              <a:gd name="T22" fmla="*/ 2147483647 w 19"/>
              <a:gd name="T23" fmla="*/ 0 h 24"/>
              <a:gd name="T24" fmla="*/ 2147483647 w 19"/>
              <a:gd name="T25" fmla="*/ 0 h 24"/>
              <a:gd name="T26" fmla="*/ 0 w 19"/>
              <a:gd name="T27" fmla="*/ 0 h 24"/>
              <a:gd name="T28" fmla="*/ 0 w 19"/>
              <a:gd name="T29" fmla="*/ 0 h 24"/>
              <a:gd name="T30" fmla="*/ 0 w 19"/>
              <a:gd name="T31" fmla="*/ 0 h 24"/>
              <a:gd name="T32" fmla="*/ 0 w 19"/>
              <a:gd name="T33" fmla="*/ 0 h 24"/>
              <a:gd name="T34" fmla="*/ 0 w 19"/>
              <a:gd name="T35" fmla="*/ 0 h 24"/>
              <a:gd name="T36" fmla="*/ 0 w 19"/>
              <a:gd name="T37" fmla="*/ 0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24"/>
              <a:gd name="T59" fmla="*/ 19 w 19"/>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24">
                <a:moveTo>
                  <a:pt x="0" y="0"/>
                </a:moveTo>
                <a:lnTo>
                  <a:pt x="0" y="3"/>
                </a:lnTo>
                <a:lnTo>
                  <a:pt x="0" y="8"/>
                </a:lnTo>
                <a:lnTo>
                  <a:pt x="0" y="11"/>
                </a:lnTo>
                <a:lnTo>
                  <a:pt x="0" y="16"/>
                </a:lnTo>
                <a:lnTo>
                  <a:pt x="0" y="18"/>
                </a:lnTo>
                <a:lnTo>
                  <a:pt x="16" y="24"/>
                </a:lnTo>
                <a:lnTo>
                  <a:pt x="19" y="16"/>
                </a:lnTo>
                <a:lnTo>
                  <a:pt x="19" y="11"/>
                </a:lnTo>
                <a:lnTo>
                  <a:pt x="16" y="8"/>
                </a:lnTo>
                <a:lnTo>
                  <a:pt x="8" y="3"/>
                </a:lnTo>
                <a:lnTo>
                  <a:pt x="8" y="0"/>
                </a:lnTo>
                <a:lnTo>
                  <a:pt x="3" y="0"/>
                </a:lnTo>
                <a:lnTo>
                  <a:pt x="0" y="0"/>
                </a:lnTo>
                <a:close/>
              </a:path>
            </a:pathLst>
          </a:custGeom>
          <a:solidFill>
            <a:srgbClr val="0070C0"/>
          </a:solidFill>
          <a:ln w="3175">
            <a:solidFill>
              <a:schemeClr val="bg1"/>
            </a:solidFill>
            <a:round/>
            <a:headEnd/>
            <a:tailEnd/>
          </a:ln>
        </p:spPr>
        <p:txBody>
          <a:bodyPr/>
          <a:lstStyle/>
          <a:p>
            <a:endParaRPr lang="en-GB"/>
          </a:p>
        </p:txBody>
      </p:sp>
      <p:sp>
        <p:nvSpPr>
          <p:cNvPr id="42" name="Freeform 41"/>
          <p:cNvSpPr>
            <a:spLocks noChangeAspect="1" noEditPoints="1"/>
          </p:cNvSpPr>
          <p:nvPr/>
        </p:nvSpPr>
        <p:spPr bwMode="auto">
          <a:xfrm>
            <a:off x="1337302" y="4277669"/>
            <a:ext cx="1157420" cy="979487"/>
          </a:xfrm>
          <a:custGeom>
            <a:avLst/>
            <a:gdLst>
              <a:gd name="T0" fmla="*/ 2147483647 w 401"/>
              <a:gd name="T1" fmla="*/ 2147483647 h 346"/>
              <a:gd name="T2" fmla="*/ 2147483647 w 401"/>
              <a:gd name="T3" fmla="*/ 2147483647 h 346"/>
              <a:gd name="T4" fmla="*/ 2147483647 w 401"/>
              <a:gd name="T5" fmla="*/ 2147483647 h 346"/>
              <a:gd name="T6" fmla="*/ 2147483647 w 401"/>
              <a:gd name="T7" fmla="*/ 2147483647 h 346"/>
              <a:gd name="T8" fmla="*/ 2147483647 w 401"/>
              <a:gd name="T9" fmla="*/ 2147483647 h 346"/>
              <a:gd name="T10" fmla="*/ 2147483647 w 401"/>
              <a:gd name="T11" fmla="*/ 2147483647 h 346"/>
              <a:gd name="T12" fmla="*/ 2147483647 w 401"/>
              <a:gd name="T13" fmla="*/ 2147483647 h 346"/>
              <a:gd name="T14" fmla="*/ 2147483647 w 401"/>
              <a:gd name="T15" fmla="*/ 2147483647 h 346"/>
              <a:gd name="T16" fmla="*/ 2147483647 w 401"/>
              <a:gd name="T17" fmla="*/ 2147483647 h 346"/>
              <a:gd name="T18" fmla="*/ 2147483647 w 401"/>
              <a:gd name="T19" fmla="*/ 2147483647 h 346"/>
              <a:gd name="T20" fmla="*/ 2147483647 w 401"/>
              <a:gd name="T21" fmla="*/ 2147483647 h 346"/>
              <a:gd name="T22" fmla="*/ 2147483647 w 401"/>
              <a:gd name="T23" fmla="*/ 0 h 346"/>
              <a:gd name="T24" fmla="*/ 2147483647 w 401"/>
              <a:gd name="T25" fmla="*/ 2147483647 h 346"/>
              <a:gd name="T26" fmla="*/ 2147483647 w 401"/>
              <a:gd name="T27" fmla="*/ 2147483647 h 346"/>
              <a:gd name="T28" fmla="*/ 2147483647 w 401"/>
              <a:gd name="T29" fmla="*/ 2147483647 h 346"/>
              <a:gd name="T30" fmla="*/ 2147483647 w 401"/>
              <a:gd name="T31" fmla="*/ 2147483647 h 346"/>
              <a:gd name="T32" fmla="*/ 2147483647 w 401"/>
              <a:gd name="T33" fmla="*/ 2147483647 h 346"/>
              <a:gd name="T34" fmla="*/ 2147483647 w 401"/>
              <a:gd name="T35" fmla="*/ 2147483647 h 346"/>
              <a:gd name="T36" fmla="*/ 2147483647 w 401"/>
              <a:gd name="T37" fmla="*/ 2147483647 h 346"/>
              <a:gd name="T38" fmla="*/ 2147483647 w 401"/>
              <a:gd name="T39" fmla="*/ 2147483647 h 346"/>
              <a:gd name="T40" fmla="*/ 2147483647 w 401"/>
              <a:gd name="T41" fmla="*/ 2147483647 h 346"/>
              <a:gd name="T42" fmla="*/ 2147483647 w 401"/>
              <a:gd name="T43" fmla="*/ 2147483647 h 346"/>
              <a:gd name="T44" fmla="*/ 2147483647 w 401"/>
              <a:gd name="T45" fmla="*/ 2147483647 h 346"/>
              <a:gd name="T46" fmla="*/ 2147483647 w 401"/>
              <a:gd name="T47" fmla="*/ 2147483647 h 346"/>
              <a:gd name="T48" fmla="*/ 2147483647 w 401"/>
              <a:gd name="T49" fmla="*/ 2147483647 h 346"/>
              <a:gd name="T50" fmla="*/ 2147483647 w 401"/>
              <a:gd name="T51" fmla="*/ 2147483647 h 346"/>
              <a:gd name="T52" fmla="*/ 2147483647 w 401"/>
              <a:gd name="T53" fmla="*/ 2147483647 h 346"/>
              <a:gd name="T54" fmla="*/ 2147483647 w 401"/>
              <a:gd name="T55" fmla="*/ 2147483647 h 346"/>
              <a:gd name="T56" fmla="*/ 2147483647 w 401"/>
              <a:gd name="T57" fmla="*/ 2147483647 h 346"/>
              <a:gd name="T58" fmla="*/ 2147483647 w 401"/>
              <a:gd name="T59" fmla="*/ 2147483647 h 346"/>
              <a:gd name="T60" fmla="*/ 2147483647 w 401"/>
              <a:gd name="T61" fmla="*/ 2147483647 h 346"/>
              <a:gd name="T62" fmla="*/ 2147483647 w 401"/>
              <a:gd name="T63" fmla="*/ 2147483647 h 346"/>
              <a:gd name="T64" fmla="*/ 2147483647 w 401"/>
              <a:gd name="T65" fmla="*/ 2147483647 h 346"/>
              <a:gd name="T66" fmla="*/ 2147483647 w 401"/>
              <a:gd name="T67" fmla="*/ 2147483647 h 346"/>
              <a:gd name="T68" fmla="*/ 2147483647 w 401"/>
              <a:gd name="T69" fmla="*/ 2147483647 h 346"/>
              <a:gd name="T70" fmla="*/ 2147483647 w 401"/>
              <a:gd name="T71" fmla="*/ 2147483647 h 346"/>
              <a:gd name="T72" fmla="*/ 2147483647 w 401"/>
              <a:gd name="T73" fmla="*/ 2147483647 h 346"/>
              <a:gd name="T74" fmla="*/ 2147483647 w 401"/>
              <a:gd name="T75" fmla="*/ 2147483647 h 346"/>
              <a:gd name="T76" fmla="*/ 2147483647 w 401"/>
              <a:gd name="T77" fmla="*/ 2147483647 h 346"/>
              <a:gd name="T78" fmla="*/ 2147483647 w 401"/>
              <a:gd name="T79" fmla="*/ 2147483647 h 346"/>
              <a:gd name="T80" fmla="*/ 2147483647 w 401"/>
              <a:gd name="T81" fmla="*/ 2147483647 h 346"/>
              <a:gd name="T82" fmla="*/ 2147483647 w 401"/>
              <a:gd name="T83" fmla="*/ 2147483647 h 346"/>
              <a:gd name="T84" fmla="*/ 2147483647 w 401"/>
              <a:gd name="T85" fmla="*/ 2147483647 h 346"/>
              <a:gd name="T86" fmla="*/ 2147483647 w 401"/>
              <a:gd name="T87" fmla="*/ 2147483647 h 346"/>
              <a:gd name="T88" fmla="*/ 2147483647 w 401"/>
              <a:gd name="T89" fmla="*/ 2147483647 h 346"/>
              <a:gd name="T90" fmla="*/ 2147483647 w 401"/>
              <a:gd name="T91" fmla="*/ 2147483647 h 346"/>
              <a:gd name="T92" fmla="*/ 2147483647 w 401"/>
              <a:gd name="T93" fmla="*/ 2147483647 h 346"/>
              <a:gd name="T94" fmla="*/ 2147483647 w 401"/>
              <a:gd name="T95" fmla="*/ 2147483647 h 346"/>
              <a:gd name="T96" fmla="*/ 2147483647 w 401"/>
              <a:gd name="T97" fmla="*/ 2147483647 h 346"/>
              <a:gd name="T98" fmla="*/ 2147483647 w 401"/>
              <a:gd name="T99" fmla="*/ 2147483647 h 346"/>
              <a:gd name="T100" fmla="*/ 2147483647 w 401"/>
              <a:gd name="T101" fmla="*/ 2147483647 h 346"/>
              <a:gd name="T102" fmla="*/ 2147483647 w 401"/>
              <a:gd name="T103" fmla="*/ 2147483647 h 346"/>
              <a:gd name="T104" fmla="*/ 2147483647 w 401"/>
              <a:gd name="T105" fmla="*/ 2147483647 h 346"/>
              <a:gd name="T106" fmla="*/ 2147483647 w 401"/>
              <a:gd name="T107" fmla="*/ 2147483647 h 346"/>
              <a:gd name="T108" fmla="*/ 2147483647 w 401"/>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1"/>
              <a:gd name="T166" fmla="*/ 0 h 346"/>
              <a:gd name="T167" fmla="*/ 401 w 401"/>
              <a:gd name="T168" fmla="*/ 346 h 3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1" h="346">
                <a:moveTo>
                  <a:pt x="396" y="285"/>
                </a:moveTo>
                <a:lnTo>
                  <a:pt x="393" y="288"/>
                </a:lnTo>
                <a:lnTo>
                  <a:pt x="393" y="295"/>
                </a:lnTo>
                <a:lnTo>
                  <a:pt x="378" y="298"/>
                </a:lnTo>
                <a:lnTo>
                  <a:pt x="375" y="306"/>
                </a:lnTo>
                <a:lnTo>
                  <a:pt x="375" y="311"/>
                </a:lnTo>
                <a:lnTo>
                  <a:pt x="375" y="314"/>
                </a:lnTo>
                <a:lnTo>
                  <a:pt x="378" y="319"/>
                </a:lnTo>
                <a:lnTo>
                  <a:pt x="375" y="322"/>
                </a:lnTo>
                <a:lnTo>
                  <a:pt x="378" y="322"/>
                </a:lnTo>
                <a:lnTo>
                  <a:pt x="375" y="330"/>
                </a:lnTo>
                <a:lnTo>
                  <a:pt x="383" y="332"/>
                </a:lnTo>
                <a:lnTo>
                  <a:pt x="378" y="332"/>
                </a:lnTo>
                <a:lnTo>
                  <a:pt x="383" y="338"/>
                </a:lnTo>
                <a:lnTo>
                  <a:pt x="388" y="346"/>
                </a:lnTo>
                <a:lnTo>
                  <a:pt x="401" y="314"/>
                </a:lnTo>
                <a:lnTo>
                  <a:pt x="401" y="298"/>
                </a:lnTo>
                <a:lnTo>
                  <a:pt x="396" y="285"/>
                </a:lnTo>
                <a:close/>
                <a:moveTo>
                  <a:pt x="354" y="71"/>
                </a:moveTo>
                <a:lnTo>
                  <a:pt x="349" y="68"/>
                </a:lnTo>
                <a:lnTo>
                  <a:pt x="343" y="68"/>
                </a:lnTo>
                <a:lnTo>
                  <a:pt x="341" y="68"/>
                </a:lnTo>
                <a:lnTo>
                  <a:pt x="335" y="68"/>
                </a:lnTo>
                <a:lnTo>
                  <a:pt x="333" y="68"/>
                </a:lnTo>
                <a:lnTo>
                  <a:pt x="333" y="66"/>
                </a:lnTo>
                <a:lnTo>
                  <a:pt x="327" y="66"/>
                </a:lnTo>
                <a:lnTo>
                  <a:pt x="325" y="68"/>
                </a:lnTo>
                <a:lnTo>
                  <a:pt x="322" y="60"/>
                </a:lnTo>
                <a:lnTo>
                  <a:pt x="314" y="58"/>
                </a:lnTo>
                <a:lnTo>
                  <a:pt x="298" y="52"/>
                </a:lnTo>
                <a:lnTo>
                  <a:pt x="288" y="52"/>
                </a:lnTo>
                <a:lnTo>
                  <a:pt x="283" y="50"/>
                </a:lnTo>
                <a:lnTo>
                  <a:pt x="272" y="45"/>
                </a:lnTo>
                <a:lnTo>
                  <a:pt x="272" y="37"/>
                </a:lnTo>
                <a:lnTo>
                  <a:pt x="272" y="31"/>
                </a:lnTo>
                <a:lnTo>
                  <a:pt x="264" y="37"/>
                </a:lnTo>
                <a:lnTo>
                  <a:pt x="261" y="37"/>
                </a:lnTo>
                <a:lnTo>
                  <a:pt x="256" y="37"/>
                </a:lnTo>
                <a:lnTo>
                  <a:pt x="253" y="37"/>
                </a:lnTo>
                <a:lnTo>
                  <a:pt x="253" y="31"/>
                </a:lnTo>
                <a:lnTo>
                  <a:pt x="253" y="26"/>
                </a:lnTo>
                <a:lnTo>
                  <a:pt x="248" y="26"/>
                </a:lnTo>
                <a:lnTo>
                  <a:pt x="246" y="26"/>
                </a:lnTo>
                <a:lnTo>
                  <a:pt x="240" y="26"/>
                </a:lnTo>
                <a:lnTo>
                  <a:pt x="238" y="23"/>
                </a:lnTo>
                <a:lnTo>
                  <a:pt x="235" y="18"/>
                </a:lnTo>
                <a:lnTo>
                  <a:pt x="230" y="18"/>
                </a:lnTo>
                <a:lnTo>
                  <a:pt x="227" y="16"/>
                </a:lnTo>
                <a:lnTo>
                  <a:pt x="214" y="10"/>
                </a:lnTo>
                <a:lnTo>
                  <a:pt x="211" y="8"/>
                </a:lnTo>
                <a:lnTo>
                  <a:pt x="211" y="5"/>
                </a:lnTo>
                <a:lnTo>
                  <a:pt x="211" y="0"/>
                </a:lnTo>
                <a:lnTo>
                  <a:pt x="209" y="0"/>
                </a:lnTo>
                <a:lnTo>
                  <a:pt x="203" y="0"/>
                </a:lnTo>
                <a:lnTo>
                  <a:pt x="195" y="0"/>
                </a:lnTo>
                <a:lnTo>
                  <a:pt x="185" y="8"/>
                </a:lnTo>
                <a:lnTo>
                  <a:pt x="182" y="18"/>
                </a:lnTo>
                <a:lnTo>
                  <a:pt x="182" y="26"/>
                </a:lnTo>
                <a:lnTo>
                  <a:pt x="185" y="31"/>
                </a:lnTo>
                <a:lnTo>
                  <a:pt x="182" y="31"/>
                </a:lnTo>
                <a:lnTo>
                  <a:pt x="177" y="34"/>
                </a:lnTo>
                <a:lnTo>
                  <a:pt x="169" y="37"/>
                </a:lnTo>
                <a:lnTo>
                  <a:pt x="151" y="45"/>
                </a:lnTo>
                <a:lnTo>
                  <a:pt x="143" y="50"/>
                </a:lnTo>
                <a:lnTo>
                  <a:pt x="140" y="52"/>
                </a:lnTo>
                <a:lnTo>
                  <a:pt x="140" y="58"/>
                </a:lnTo>
                <a:lnTo>
                  <a:pt x="148" y="58"/>
                </a:lnTo>
                <a:lnTo>
                  <a:pt x="151" y="58"/>
                </a:lnTo>
                <a:lnTo>
                  <a:pt x="140" y="60"/>
                </a:lnTo>
                <a:lnTo>
                  <a:pt x="132" y="60"/>
                </a:lnTo>
                <a:lnTo>
                  <a:pt x="124" y="60"/>
                </a:lnTo>
                <a:lnTo>
                  <a:pt x="114" y="60"/>
                </a:lnTo>
                <a:lnTo>
                  <a:pt x="106" y="60"/>
                </a:lnTo>
                <a:lnTo>
                  <a:pt x="100" y="58"/>
                </a:lnTo>
                <a:lnTo>
                  <a:pt x="100" y="52"/>
                </a:lnTo>
                <a:lnTo>
                  <a:pt x="100" y="50"/>
                </a:lnTo>
                <a:lnTo>
                  <a:pt x="95" y="50"/>
                </a:lnTo>
                <a:lnTo>
                  <a:pt x="90" y="50"/>
                </a:lnTo>
                <a:lnTo>
                  <a:pt x="82" y="45"/>
                </a:lnTo>
                <a:lnTo>
                  <a:pt x="87" y="52"/>
                </a:lnTo>
                <a:lnTo>
                  <a:pt x="87" y="58"/>
                </a:lnTo>
                <a:lnTo>
                  <a:pt x="90" y="60"/>
                </a:lnTo>
                <a:lnTo>
                  <a:pt x="95" y="66"/>
                </a:lnTo>
                <a:lnTo>
                  <a:pt x="90" y="76"/>
                </a:lnTo>
                <a:lnTo>
                  <a:pt x="95" y="84"/>
                </a:lnTo>
                <a:lnTo>
                  <a:pt x="98" y="84"/>
                </a:lnTo>
                <a:lnTo>
                  <a:pt x="87" y="87"/>
                </a:lnTo>
                <a:lnTo>
                  <a:pt x="82" y="84"/>
                </a:lnTo>
                <a:lnTo>
                  <a:pt x="79" y="84"/>
                </a:lnTo>
                <a:lnTo>
                  <a:pt x="79" y="87"/>
                </a:lnTo>
                <a:lnTo>
                  <a:pt x="74" y="87"/>
                </a:lnTo>
                <a:lnTo>
                  <a:pt x="71" y="84"/>
                </a:lnTo>
                <a:lnTo>
                  <a:pt x="69" y="84"/>
                </a:lnTo>
                <a:lnTo>
                  <a:pt x="61" y="87"/>
                </a:lnTo>
                <a:lnTo>
                  <a:pt x="53" y="84"/>
                </a:lnTo>
                <a:lnTo>
                  <a:pt x="48" y="76"/>
                </a:lnTo>
                <a:lnTo>
                  <a:pt x="45" y="76"/>
                </a:lnTo>
                <a:lnTo>
                  <a:pt x="37" y="79"/>
                </a:lnTo>
                <a:lnTo>
                  <a:pt x="29" y="84"/>
                </a:lnTo>
                <a:lnTo>
                  <a:pt x="11" y="84"/>
                </a:lnTo>
                <a:lnTo>
                  <a:pt x="3" y="87"/>
                </a:lnTo>
                <a:lnTo>
                  <a:pt x="3" y="92"/>
                </a:lnTo>
                <a:lnTo>
                  <a:pt x="0" y="95"/>
                </a:lnTo>
                <a:lnTo>
                  <a:pt x="3" y="95"/>
                </a:lnTo>
                <a:lnTo>
                  <a:pt x="8" y="95"/>
                </a:lnTo>
                <a:lnTo>
                  <a:pt x="11" y="95"/>
                </a:lnTo>
                <a:lnTo>
                  <a:pt x="13" y="97"/>
                </a:lnTo>
                <a:lnTo>
                  <a:pt x="11" y="97"/>
                </a:lnTo>
                <a:lnTo>
                  <a:pt x="13" y="103"/>
                </a:lnTo>
                <a:lnTo>
                  <a:pt x="3" y="105"/>
                </a:lnTo>
                <a:lnTo>
                  <a:pt x="8" y="111"/>
                </a:lnTo>
                <a:lnTo>
                  <a:pt x="13" y="113"/>
                </a:lnTo>
                <a:lnTo>
                  <a:pt x="21" y="113"/>
                </a:lnTo>
                <a:lnTo>
                  <a:pt x="26" y="113"/>
                </a:lnTo>
                <a:lnTo>
                  <a:pt x="34" y="119"/>
                </a:lnTo>
                <a:lnTo>
                  <a:pt x="40" y="113"/>
                </a:lnTo>
                <a:lnTo>
                  <a:pt x="40" y="119"/>
                </a:lnTo>
                <a:lnTo>
                  <a:pt x="45" y="119"/>
                </a:lnTo>
                <a:lnTo>
                  <a:pt x="45" y="121"/>
                </a:lnTo>
                <a:lnTo>
                  <a:pt x="45" y="124"/>
                </a:lnTo>
                <a:lnTo>
                  <a:pt x="53" y="121"/>
                </a:lnTo>
                <a:lnTo>
                  <a:pt x="55" y="121"/>
                </a:lnTo>
                <a:lnTo>
                  <a:pt x="53" y="124"/>
                </a:lnTo>
                <a:lnTo>
                  <a:pt x="55" y="124"/>
                </a:lnTo>
                <a:lnTo>
                  <a:pt x="61" y="124"/>
                </a:lnTo>
                <a:lnTo>
                  <a:pt x="63" y="124"/>
                </a:lnTo>
                <a:lnTo>
                  <a:pt x="63" y="129"/>
                </a:lnTo>
                <a:lnTo>
                  <a:pt x="63" y="132"/>
                </a:lnTo>
                <a:lnTo>
                  <a:pt x="69" y="132"/>
                </a:lnTo>
                <a:lnTo>
                  <a:pt x="71" y="132"/>
                </a:lnTo>
                <a:lnTo>
                  <a:pt x="71" y="137"/>
                </a:lnTo>
                <a:lnTo>
                  <a:pt x="74" y="140"/>
                </a:lnTo>
                <a:lnTo>
                  <a:pt x="71" y="148"/>
                </a:lnTo>
                <a:lnTo>
                  <a:pt x="74" y="155"/>
                </a:lnTo>
                <a:lnTo>
                  <a:pt x="79" y="158"/>
                </a:lnTo>
                <a:lnTo>
                  <a:pt x="90" y="166"/>
                </a:lnTo>
                <a:lnTo>
                  <a:pt x="95" y="166"/>
                </a:lnTo>
                <a:lnTo>
                  <a:pt x="98" y="166"/>
                </a:lnTo>
                <a:lnTo>
                  <a:pt x="98" y="179"/>
                </a:lnTo>
                <a:lnTo>
                  <a:pt x="98" y="185"/>
                </a:lnTo>
                <a:lnTo>
                  <a:pt x="95" y="185"/>
                </a:lnTo>
                <a:lnTo>
                  <a:pt x="95" y="190"/>
                </a:lnTo>
                <a:lnTo>
                  <a:pt x="100" y="192"/>
                </a:lnTo>
                <a:lnTo>
                  <a:pt x="106" y="198"/>
                </a:lnTo>
                <a:lnTo>
                  <a:pt x="98" y="192"/>
                </a:lnTo>
                <a:lnTo>
                  <a:pt x="95" y="211"/>
                </a:lnTo>
                <a:lnTo>
                  <a:pt x="95" y="224"/>
                </a:lnTo>
                <a:lnTo>
                  <a:pt x="98" y="224"/>
                </a:lnTo>
                <a:lnTo>
                  <a:pt x="95" y="227"/>
                </a:lnTo>
                <a:lnTo>
                  <a:pt x="90" y="235"/>
                </a:lnTo>
                <a:lnTo>
                  <a:pt x="90" y="237"/>
                </a:lnTo>
                <a:lnTo>
                  <a:pt x="87" y="258"/>
                </a:lnTo>
                <a:lnTo>
                  <a:pt x="82" y="264"/>
                </a:lnTo>
                <a:lnTo>
                  <a:pt x="79" y="269"/>
                </a:lnTo>
                <a:lnTo>
                  <a:pt x="74" y="272"/>
                </a:lnTo>
                <a:lnTo>
                  <a:pt x="79" y="272"/>
                </a:lnTo>
                <a:lnTo>
                  <a:pt x="87" y="277"/>
                </a:lnTo>
                <a:lnTo>
                  <a:pt x="82" y="280"/>
                </a:lnTo>
                <a:lnTo>
                  <a:pt x="87" y="285"/>
                </a:lnTo>
                <a:lnTo>
                  <a:pt x="90" y="285"/>
                </a:lnTo>
                <a:lnTo>
                  <a:pt x="95" y="285"/>
                </a:lnTo>
                <a:lnTo>
                  <a:pt x="100" y="288"/>
                </a:lnTo>
                <a:lnTo>
                  <a:pt x="114" y="293"/>
                </a:lnTo>
                <a:lnTo>
                  <a:pt x="116" y="293"/>
                </a:lnTo>
                <a:lnTo>
                  <a:pt x="121" y="295"/>
                </a:lnTo>
                <a:lnTo>
                  <a:pt x="124" y="295"/>
                </a:lnTo>
                <a:lnTo>
                  <a:pt x="127" y="295"/>
                </a:lnTo>
                <a:lnTo>
                  <a:pt x="132" y="295"/>
                </a:lnTo>
                <a:lnTo>
                  <a:pt x="143" y="295"/>
                </a:lnTo>
                <a:lnTo>
                  <a:pt x="143" y="293"/>
                </a:lnTo>
                <a:lnTo>
                  <a:pt x="148" y="293"/>
                </a:lnTo>
                <a:lnTo>
                  <a:pt x="151" y="293"/>
                </a:lnTo>
                <a:lnTo>
                  <a:pt x="158" y="295"/>
                </a:lnTo>
                <a:lnTo>
                  <a:pt x="161" y="295"/>
                </a:lnTo>
                <a:lnTo>
                  <a:pt x="166" y="295"/>
                </a:lnTo>
                <a:lnTo>
                  <a:pt x="166" y="298"/>
                </a:lnTo>
                <a:lnTo>
                  <a:pt x="166" y="303"/>
                </a:lnTo>
                <a:lnTo>
                  <a:pt x="174" y="303"/>
                </a:lnTo>
                <a:lnTo>
                  <a:pt x="185" y="306"/>
                </a:lnTo>
                <a:lnTo>
                  <a:pt x="187" y="306"/>
                </a:lnTo>
                <a:lnTo>
                  <a:pt x="193" y="306"/>
                </a:lnTo>
                <a:lnTo>
                  <a:pt x="195" y="306"/>
                </a:lnTo>
                <a:lnTo>
                  <a:pt x="201" y="306"/>
                </a:lnTo>
                <a:lnTo>
                  <a:pt x="203" y="306"/>
                </a:lnTo>
                <a:lnTo>
                  <a:pt x="209" y="303"/>
                </a:lnTo>
                <a:lnTo>
                  <a:pt x="214" y="303"/>
                </a:lnTo>
                <a:lnTo>
                  <a:pt x="219" y="306"/>
                </a:lnTo>
                <a:lnTo>
                  <a:pt x="211" y="288"/>
                </a:lnTo>
                <a:lnTo>
                  <a:pt x="214" y="285"/>
                </a:lnTo>
                <a:lnTo>
                  <a:pt x="214" y="280"/>
                </a:lnTo>
                <a:lnTo>
                  <a:pt x="219" y="277"/>
                </a:lnTo>
                <a:lnTo>
                  <a:pt x="227" y="272"/>
                </a:lnTo>
                <a:lnTo>
                  <a:pt x="235" y="269"/>
                </a:lnTo>
                <a:lnTo>
                  <a:pt x="240" y="264"/>
                </a:lnTo>
                <a:lnTo>
                  <a:pt x="253" y="269"/>
                </a:lnTo>
                <a:lnTo>
                  <a:pt x="261" y="269"/>
                </a:lnTo>
                <a:lnTo>
                  <a:pt x="261" y="264"/>
                </a:lnTo>
                <a:lnTo>
                  <a:pt x="264" y="269"/>
                </a:lnTo>
                <a:lnTo>
                  <a:pt x="269" y="269"/>
                </a:lnTo>
                <a:lnTo>
                  <a:pt x="272" y="269"/>
                </a:lnTo>
                <a:lnTo>
                  <a:pt x="272" y="264"/>
                </a:lnTo>
                <a:lnTo>
                  <a:pt x="275" y="269"/>
                </a:lnTo>
                <a:lnTo>
                  <a:pt x="272" y="269"/>
                </a:lnTo>
                <a:lnTo>
                  <a:pt x="272" y="272"/>
                </a:lnTo>
                <a:lnTo>
                  <a:pt x="275" y="272"/>
                </a:lnTo>
                <a:lnTo>
                  <a:pt x="280" y="272"/>
                </a:lnTo>
                <a:lnTo>
                  <a:pt x="280" y="277"/>
                </a:lnTo>
                <a:lnTo>
                  <a:pt x="288" y="280"/>
                </a:lnTo>
                <a:lnTo>
                  <a:pt x="298" y="280"/>
                </a:lnTo>
                <a:lnTo>
                  <a:pt x="301" y="280"/>
                </a:lnTo>
                <a:lnTo>
                  <a:pt x="306" y="280"/>
                </a:lnTo>
                <a:lnTo>
                  <a:pt x="317" y="277"/>
                </a:lnTo>
                <a:lnTo>
                  <a:pt x="317" y="272"/>
                </a:lnTo>
                <a:lnTo>
                  <a:pt x="333" y="264"/>
                </a:lnTo>
                <a:lnTo>
                  <a:pt x="341" y="258"/>
                </a:lnTo>
                <a:lnTo>
                  <a:pt x="341" y="256"/>
                </a:lnTo>
                <a:lnTo>
                  <a:pt x="343" y="253"/>
                </a:lnTo>
                <a:lnTo>
                  <a:pt x="343" y="251"/>
                </a:lnTo>
                <a:lnTo>
                  <a:pt x="349" y="245"/>
                </a:lnTo>
                <a:lnTo>
                  <a:pt x="349" y="243"/>
                </a:lnTo>
                <a:lnTo>
                  <a:pt x="343" y="243"/>
                </a:lnTo>
                <a:lnTo>
                  <a:pt x="335" y="243"/>
                </a:lnTo>
                <a:lnTo>
                  <a:pt x="333" y="243"/>
                </a:lnTo>
                <a:lnTo>
                  <a:pt x="327" y="237"/>
                </a:lnTo>
                <a:lnTo>
                  <a:pt x="325" y="235"/>
                </a:lnTo>
                <a:lnTo>
                  <a:pt x="327" y="227"/>
                </a:lnTo>
                <a:lnTo>
                  <a:pt x="327" y="224"/>
                </a:lnTo>
                <a:lnTo>
                  <a:pt x="327" y="219"/>
                </a:lnTo>
                <a:lnTo>
                  <a:pt x="322" y="216"/>
                </a:lnTo>
                <a:lnTo>
                  <a:pt x="317" y="211"/>
                </a:lnTo>
                <a:lnTo>
                  <a:pt x="325" y="208"/>
                </a:lnTo>
                <a:lnTo>
                  <a:pt x="333" y="200"/>
                </a:lnTo>
                <a:lnTo>
                  <a:pt x="333" y="198"/>
                </a:lnTo>
                <a:lnTo>
                  <a:pt x="327" y="192"/>
                </a:lnTo>
                <a:lnTo>
                  <a:pt x="325" y="185"/>
                </a:lnTo>
                <a:lnTo>
                  <a:pt x="327" y="182"/>
                </a:lnTo>
                <a:lnTo>
                  <a:pt x="327" y="179"/>
                </a:lnTo>
                <a:lnTo>
                  <a:pt x="325" y="174"/>
                </a:lnTo>
                <a:lnTo>
                  <a:pt x="325" y="166"/>
                </a:lnTo>
                <a:lnTo>
                  <a:pt x="322" y="163"/>
                </a:lnTo>
                <a:lnTo>
                  <a:pt x="317" y="163"/>
                </a:lnTo>
                <a:lnTo>
                  <a:pt x="314" y="163"/>
                </a:lnTo>
                <a:lnTo>
                  <a:pt x="309" y="163"/>
                </a:lnTo>
                <a:lnTo>
                  <a:pt x="309" y="166"/>
                </a:lnTo>
                <a:lnTo>
                  <a:pt x="306" y="171"/>
                </a:lnTo>
                <a:lnTo>
                  <a:pt x="298" y="174"/>
                </a:lnTo>
                <a:lnTo>
                  <a:pt x="301" y="166"/>
                </a:lnTo>
                <a:lnTo>
                  <a:pt x="301" y="158"/>
                </a:lnTo>
                <a:lnTo>
                  <a:pt x="306" y="155"/>
                </a:lnTo>
                <a:lnTo>
                  <a:pt x="309" y="150"/>
                </a:lnTo>
                <a:lnTo>
                  <a:pt x="314" y="148"/>
                </a:lnTo>
                <a:lnTo>
                  <a:pt x="322" y="140"/>
                </a:lnTo>
                <a:lnTo>
                  <a:pt x="333" y="129"/>
                </a:lnTo>
                <a:lnTo>
                  <a:pt x="327" y="129"/>
                </a:lnTo>
                <a:lnTo>
                  <a:pt x="327" y="124"/>
                </a:lnTo>
                <a:lnTo>
                  <a:pt x="333" y="124"/>
                </a:lnTo>
                <a:lnTo>
                  <a:pt x="335" y="129"/>
                </a:lnTo>
                <a:lnTo>
                  <a:pt x="341" y="124"/>
                </a:lnTo>
                <a:lnTo>
                  <a:pt x="343" y="124"/>
                </a:lnTo>
                <a:lnTo>
                  <a:pt x="349" y="121"/>
                </a:lnTo>
                <a:lnTo>
                  <a:pt x="343" y="121"/>
                </a:lnTo>
                <a:lnTo>
                  <a:pt x="343" y="119"/>
                </a:lnTo>
                <a:lnTo>
                  <a:pt x="343" y="113"/>
                </a:lnTo>
                <a:lnTo>
                  <a:pt x="349" y="105"/>
                </a:lnTo>
                <a:lnTo>
                  <a:pt x="351" y="95"/>
                </a:lnTo>
                <a:lnTo>
                  <a:pt x="354" y="84"/>
                </a:lnTo>
                <a:lnTo>
                  <a:pt x="367" y="71"/>
                </a:lnTo>
                <a:lnTo>
                  <a:pt x="362" y="71"/>
                </a:lnTo>
                <a:lnTo>
                  <a:pt x="354" y="71"/>
                </a:lnTo>
                <a:close/>
              </a:path>
            </a:pathLst>
          </a:custGeom>
          <a:solidFill>
            <a:srgbClr val="002060"/>
          </a:solidFill>
          <a:ln w="3175">
            <a:solidFill>
              <a:schemeClr val="bg1"/>
            </a:solidFill>
            <a:round/>
            <a:headEnd/>
            <a:tailEnd/>
          </a:ln>
        </p:spPr>
        <p:txBody>
          <a:bodyPr/>
          <a:lstStyle/>
          <a:p>
            <a:endParaRPr lang="en-GB"/>
          </a:p>
        </p:txBody>
      </p:sp>
      <p:sp>
        <p:nvSpPr>
          <p:cNvPr id="43" name="Freeform 42"/>
          <p:cNvSpPr>
            <a:spLocks noChangeAspect="1" noEditPoints="1"/>
          </p:cNvSpPr>
          <p:nvPr/>
        </p:nvSpPr>
        <p:spPr bwMode="auto">
          <a:xfrm>
            <a:off x="2205797" y="3903018"/>
            <a:ext cx="734351" cy="747712"/>
          </a:xfrm>
          <a:custGeom>
            <a:avLst/>
            <a:gdLst>
              <a:gd name="T0" fmla="*/ 2147483647 w 96"/>
              <a:gd name="T1" fmla="*/ 2147483647 h 100"/>
              <a:gd name="T2" fmla="*/ 2147483647 w 96"/>
              <a:gd name="T3" fmla="*/ 2147483647 h 100"/>
              <a:gd name="T4" fmla="*/ 2147483647 w 96"/>
              <a:gd name="T5" fmla="*/ 2147483647 h 100"/>
              <a:gd name="T6" fmla="*/ 2147483647 w 96"/>
              <a:gd name="T7" fmla="*/ 2147483647 h 100"/>
              <a:gd name="T8" fmla="*/ 2147483647 w 96"/>
              <a:gd name="T9" fmla="*/ 2147483647 h 100"/>
              <a:gd name="T10" fmla="*/ 2147483647 w 96"/>
              <a:gd name="T11" fmla="*/ 2147483647 h 100"/>
              <a:gd name="T12" fmla="*/ 2147483647 w 96"/>
              <a:gd name="T13" fmla="*/ 2147483647 h 100"/>
              <a:gd name="T14" fmla="*/ 2147483647 w 96"/>
              <a:gd name="T15" fmla="*/ 2147483647 h 100"/>
              <a:gd name="T16" fmla="*/ 2147483647 w 96"/>
              <a:gd name="T17" fmla="*/ 2147483647 h 100"/>
              <a:gd name="T18" fmla="*/ 2147483647 w 96"/>
              <a:gd name="T19" fmla="*/ 2147483647 h 100"/>
              <a:gd name="T20" fmla="*/ 2147483647 w 96"/>
              <a:gd name="T21" fmla="*/ 2147483647 h 100"/>
              <a:gd name="T22" fmla="*/ 2147483647 w 96"/>
              <a:gd name="T23" fmla="*/ 2147483647 h 100"/>
              <a:gd name="T24" fmla="*/ 2147483647 w 96"/>
              <a:gd name="T25" fmla="*/ 2147483647 h 100"/>
              <a:gd name="T26" fmla="*/ 2147483647 w 96"/>
              <a:gd name="T27" fmla="*/ 2147483647 h 100"/>
              <a:gd name="T28" fmla="*/ 2147483647 w 96"/>
              <a:gd name="T29" fmla="*/ 2147483647 h 100"/>
              <a:gd name="T30" fmla="*/ 2147483647 w 96"/>
              <a:gd name="T31" fmla="*/ 2147483647 h 100"/>
              <a:gd name="T32" fmla="*/ 2147483647 w 96"/>
              <a:gd name="T33" fmla="*/ 2147483647 h 100"/>
              <a:gd name="T34" fmla="*/ 2147483647 w 96"/>
              <a:gd name="T35" fmla="*/ 2147483647 h 100"/>
              <a:gd name="T36" fmla="*/ 2147483647 w 96"/>
              <a:gd name="T37" fmla="*/ 2147483647 h 100"/>
              <a:gd name="T38" fmla="*/ 2147483647 w 96"/>
              <a:gd name="T39" fmla="*/ 2147483647 h 100"/>
              <a:gd name="T40" fmla="*/ 2147483647 w 96"/>
              <a:gd name="T41" fmla="*/ 2147483647 h 100"/>
              <a:gd name="T42" fmla="*/ 2147483647 w 96"/>
              <a:gd name="T43" fmla="*/ 2147483647 h 100"/>
              <a:gd name="T44" fmla="*/ 2147483647 w 96"/>
              <a:gd name="T45" fmla="*/ 2147483647 h 100"/>
              <a:gd name="T46" fmla="*/ 2147483647 w 96"/>
              <a:gd name="T47" fmla="*/ 2147483647 h 100"/>
              <a:gd name="T48" fmla="*/ 2147483647 w 96"/>
              <a:gd name="T49" fmla="*/ 2147483647 h 100"/>
              <a:gd name="T50" fmla="*/ 0 w 96"/>
              <a:gd name="T51" fmla="*/ 2147483647 h 100"/>
              <a:gd name="T52" fmla="*/ 2147483647 w 96"/>
              <a:gd name="T53" fmla="*/ 2147483647 h 100"/>
              <a:gd name="T54" fmla="*/ 2147483647 w 96"/>
              <a:gd name="T55" fmla="*/ 2147483647 h 100"/>
              <a:gd name="T56" fmla="*/ 2147483647 w 96"/>
              <a:gd name="T57" fmla="*/ 2147483647 h 100"/>
              <a:gd name="T58" fmla="*/ 2147483647 w 96"/>
              <a:gd name="T59" fmla="*/ 2147483647 h 100"/>
              <a:gd name="T60" fmla="*/ 2147483647 w 96"/>
              <a:gd name="T61" fmla="*/ 2147483647 h 100"/>
              <a:gd name="T62" fmla="*/ 2147483647 w 96"/>
              <a:gd name="T63" fmla="*/ 2147483647 h 100"/>
              <a:gd name="T64" fmla="*/ 2147483647 w 96"/>
              <a:gd name="T65" fmla="*/ 2147483647 h 100"/>
              <a:gd name="T66" fmla="*/ 2147483647 w 96"/>
              <a:gd name="T67" fmla="*/ 2147483647 h 100"/>
              <a:gd name="T68" fmla="*/ 2147483647 w 96"/>
              <a:gd name="T69" fmla="*/ 2147483647 h 100"/>
              <a:gd name="T70" fmla="*/ 2147483647 w 96"/>
              <a:gd name="T71" fmla="*/ 2147483647 h 100"/>
              <a:gd name="T72" fmla="*/ 2147483647 w 96"/>
              <a:gd name="T73" fmla="*/ 2147483647 h 100"/>
              <a:gd name="T74" fmla="*/ 2147483647 w 96"/>
              <a:gd name="T75" fmla="*/ 2147483647 h 100"/>
              <a:gd name="T76" fmla="*/ 2147483647 w 96"/>
              <a:gd name="T77" fmla="*/ 2147483647 h 100"/>
              <a:gd name="T78" fmla="*/ 2147483647 w 96"/>
              <a:gd name="T79" fmla="*/ 2147483647 h 100"/>
              <a:gd name="T80" fmla="*/ 2147483647 w 96"/>
              <a:gd name="T81" fmla="*/ 2147483647 h 100"/>
              <a:gd name="T82" fmla="*/ 2147483647 w 96"/>
              <a:gd name="T83" fmla="*/ 2147483647 h 100"/>
              <a:gd name="T84" fmla="*/ 2147483647 w 96"/>
              <a:gd name="T85" fmla="*/ 2147483647 h 100"/>
              <a:gd name="T86" fmla="*/ 2147483647 w 96"/>
              <a:gd name="T87" fmla="*/ 2147483647 h 100"/>
              <a:gd name="T88" fmla="*/ 2147483647 w 96"/>
              <a:gd name="T89" fmla="*/ 2147483647 h 100"/>
              <a:gd name="T90" fmla="*/ 2147483647 w 96"/>
              <a:gd name="T91" fmla="*/ 2147483647 h 100"/>
              <a:gd name="T92" fmla="*/ 2147483647 w 96"/>
              <a:gd name="T93" fmla="*/ 2147483647 h 100"/>
              <a:gd name="T94" fmla="*/ 2147483647 w 96"/>
              <a:gd name="T95" fmla="*/ 2147483647 h 100"/>
              <a:gd name="T96" fmla="*/ 2147483647 w 96"/>
              <a:gd name="T97" fmla="*/ 2147483647 h 100"/>
              <a:gd name="T98" fmla="*/ 2147483647 w 96"/>
              <a:gd name="T99" fmla="*/ 2147483647 h 100"/>
              <a:gd name="T100" fmla="*/ 2147483647 w 96"/>
              <a:gd name="T101" fmla="*/ 2147483647 h 100"/>
              <a:gd name="T102" fmla="*/ 2147483647 w 96"/>
              <a:gd name="T103" fmla="*/ 2147483647 h 100"/>
              <a:gd name="T104" fmla="*/ 2147483647 w 96"/>
              <a:gd name="T105" fmla="*/ 2147483647 h 100"/>
              <a:gd name="T106" fmla="*/ 2147483647 w 96"/>
              <a:gd name="T107" fmla="*/ 2147483647 h 100"/>
              <a:gd name="T108" fmla="*/ 2147483647 w 96"/>
              <a:gd name="T109" fmla="*/ 2147483647 h 100"/>
              <a:gd name="T110" fmla="*/ 2147483647 w 96"/>
              <a:gd name="T111" fmla="*/ 2147483647 h 100"/>
              <a:gd name="T112" fmla="*/ 2147483647 w 96"/>
              <a:gd name="T113" fmla="*/ 2147483647 h 100"/>
              <a:gd name="T114" fmla="*/ 2147483647 w 96"/>
              <a:gd name="T115" fmla="*/ 2147483647 h 100"/>
              <a:gd name="T116" fmla="*/ 2147483647 w 96"/>
              <a:gd name="T117" fmla="*/ 2147483647 h 100"/>
              <a:gd name="T118" fmla="*/ 2147483647 w 96"/>
              <a:gd name="T119" fmla="*/ 2147483647 h 100"/>
              <a:gd name="T120" fmla="*/ 2147483647 w 96"/>
              <a:gd name="T121" fmla="*/ 2147483647 h 1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
              <a:gd name="T184" fmla="*/ 0 h 100"/>
              <a:gd name="T185" fmla="*/ 96 w 96"/>
              <a:gd name="T186" fmla="*/ 100 h 1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solidFill>
            <a:srgbClr val="002060"/>
          </a:solidFill>
          <a:ln w="3175">
            <a:solidFill>
              <a:schemeClr val="bg1"/>
            </a:solidFill>
            <a:round/>
            <a:headEnd/>
            <a:tailEnd/>
          </a:ln>
        </p:spPr>
        <p:txBody>
          <a:bodyPr/>
          <a:lstStyle/>
          <a:p>
            <a:endParaRPr lang="en-GB"/>
          </a:p>
        </p:txBody>
      </p:sp>
      <p:sp>
        <p:nvSpPr>
          <p:cNvPr id="44" name="Freeform 43"/>
          <p:cNvSpPr>
            <a:spLocks noChangeAspect="1"/>
          </p:cNvSpPr>
          <p:nvPr/>
        </p:nvSpPr>
        <p:spPr bwMode="auto">
          <a:xfrm>
            <a:off x="1940950" y="4231630"/>
            <a:ext cx="302683" cy="192088"/>
          </a:xfrm>
          <a:custGeom>
            <a:avLst/>
            <a:gdLst>
              <a:gd name="T0" fmla="*/ 2147483647 w 40"/>
              <a:gd name="T1" fmla="*/ 2147483647 h 26"/>
              <a:gd name="T2" fmla="*/ 2147483647 w 40"/>
              <a:gd name="T3" fmla="*/ 2147483647 h 26"/>
              <a:gd name="T4" fmla="*/ 2147483647 w 40"/>
              <a:gd name="T5" fmla="*/ 2147483647 h 26"/>
              <a:gd name="T6" fmla="*/ 2147483647 w 40"/>
              <a:gd name="T7" fmla="*/ 2147483647 h 26"/>
              <a:gd name="T8" fmla="*/ 2147483647 w 40"/>
              <a:gd name="T9" fmla="*/ 2147483647 h 26"/>
              <a:gd name="T10" fmla="*/ 2147483647 w 40"/>
              <a:gd name="T11" fmla="*/ 2147483647 h 26"/>
              <a:gd name="T12" fmla="*/ 2147483647 w 40"/>
              <a:gd name="T13" fmla="*/ 2147483647 h 26"/>
              <a:gd name="T14" fmla="*/ 2147483647 w 40"/>
              <a:gd name="T15" fmla="*/ 2147483647 h 26"/>
              <a:gd name="T16" fmla="*/ 2147483647 w 40"/>
              <a:gd name="T17" fmla="*/ 2147483647 h 26"/>
              <a:gd name="T18" fmla="*/ 2147483647 w 40"/>
              <a:gd name="T19" fmla="*/ 2147483647 h 26"/>
              <a:gd name="T20" fmla="*/ 2147483647 w 40"/>
              <a:gd name="T21" fmla="*/ 2147483647 h 26"/>
              <a:gd name="T22" fmla="*/ 2147483647 w 40"/>
              <a:gd name="T23" fmla="*/ 2147483647 h 26"/>
              <a:gd name="T24" fmla="*/ 2147483647 w 40"/>
              <a:gd name="T25" fmla="*/ 2147483647 h 26"/>
              <a:gd name="T26" fmla="*/ 2147483647 w 40"/>
              <a:gd name="T27" fmla="*/ 2147483647 h 26"/>
              <a:gd name="T28" fmla="*/ 2147483647 w 40"/>
              <a:gd name="T29" fmla="*/ 2147483647 h 26"/>
              <a:gd name="T30" fmla="*/ 2147483647 w 40"/>
              <a:gd name="T31" fmla="*/ 2147483647 h 26"/>
              <a:gd name="T32" fmla="*/ 2147483647 w 40"/>
              <a:gd name="T33" fmla="*/ 2147483647 h 26"/>
              <a:gd name="T34" fmla="*/ 2147483647 w 40"/>
              <a:gd name="T35" fmla="*/ 2147483647 h 26"/>
              <a:gd name="T36" fmla="*/ 2147483647 w 40"/>
              <a:gd name="T37" fmla="*/ 2147483647 h 26"/>
              <a:gd name="T38" fmla="*/ 2147483647 w 40"/>
              <a:gd name="T39" fmla="*/ 2147483647 h 26"/>
              <a:gd name="T40" fmla="*/ 2147483647 w 40"/>
              <a:gd name="T41" fmla="*/ 2147483647 h 26"/>
              <a:gd name="T42" fmla="*/ 2147483647 w 40"/>
              <a:gd name="T43" fmla="*/ 2147483647 h 26"/>
              <a:gd name="T44" fmla="*/ 2147483647 w 40"/>
              <a:gd name="T45" fmla="*/ 2147483647 h 26"/>
              <a:gd name="T46" fmla="*/ 2147483647 w 40"/>
              <a:gd name="T47" fmla="*/ 2147483647 h 26"/>
              <a:gd name="T48" fmla="*/ 2147483647 w 40"/>
              <a:gd name="T49" fmla="*/ 2147483647 h 26"/>
              <a:gd name="T50" fmla="*/ 2147483647 w 40"/>
              <a:gd name="T51" fmla="*/ 2147483647 h 26"/>
              <a:gd name="T52" fmla="*/ 2147483647 w 40"/>
              <a:gd name="T53" fmla="*/ 2147483647 h 26"/>
              <a:gd name="T54" fmla="*/ 2147483647 w 40"/>
              <a:gd name="T55" fmla="*/ 2147483647 h 26"/>
              <a:gd name="T56" fmla="*/ 2147483647 w 40"/>
              <a:gd name="T57" fmla="*/ 2147483647 h 26"/>
              <a:gd name="T58" fmla="*/ 2147483647 w 40"/>
              <a:gd name="T59" fmla="*/ 2147483647 h 26"/>
              <a:gd name="T60" fmla="*/ 2147483647 w 40"/>
              <a:gd name="T61" fmla="*/ 2147483647 h 26"/>
              <a:gd name="T62" fmla="*/ 2147483647 w 40"/>
              <a:gd name="T63" fmla="*/ 2147483647 h 26"/>
              <a:gd name="T64" fmla="*/ 2147483647 w 40"/>
              <a:gd name="T65" fmla="*/ 2147483647 h 26"/>
              <a:gd name="T66" fmla="*/ 2147483647 w 40"/>
              <a:gd name="T67" fmla="*/ 2147483647 h 26"/>
              <a:gd name="T68" fmla="*/ 2147483647 w 40"/>
              <a:gd name="T69" fmla="*/ 2147483647 h 26"/>
              <a:gd name="T70" fmla="*/ 2147483647 w 40"/>
              <a:gd name="T71" fmla="*/ 2147483647 h 26"/>
              <a:gd name="T72" fmla="*/ 2147483647 w 40"/>
              <a:gd name="T73" fmla="*/ 2147483647 h 26"/>
              <a:gd name="T74" fmla="*/ 2147483647 w 40"/>
              <a:gd name="T75" fmla="*/ 2147483647 h 26"/>
              <a:gd name="T76" fmla="*/ 2147483647 w 40"/>
              <a:gd name="T77" fmla="*/ 2147483647 h 26"/>
              <a:gd name="T78" fmla="*/ 2147483647 w 40"/>
              <a:gd name="T79" fmla="*/ 2147483647 h 26"/>
              <a:gd name="T80" fmla="*/ 2147483647 w 40"/>
              <a:gd name="T81" fmla="*/ 2147483647 h 26"/>
              <a:gd name="T82" fmla="*/ 2147483647 w 40"/>
              <a:gd name="T83" fmla="*/ 2147483647 h 26"/>
              <a:gd name="T84" fmla="*/ 2147483647 w 40"/>
              <a:gd name="T85" fmla="*/ 2147483647 h 26"/>
              <a:gd name="T86" fmla="*/ 2147483647 w 40"/>
              <a:gd name="T87" fmla="*/ 2147483647 h 26"/>
              <a:gd name="T88" fmla="*/ 2147483647 w 40"/>
              <a:gd name="T89" fmla="*/ 0 h 26"/>
              <a:gd name="T90" fmla="*/ 2147483647 w 40"/>
              <a:gd name="T91" fmla="*/ 2147483647 h 26"/>
              <a:gd name="T92" fmla="*/ 2147483647 w 40"/>
              <a:gd name="T93" fmla="*/ 0 h 26"/>
              <a:gd name="T94" fmla="*/ 2147483647 w 40"/>
              <a:gd name="T95" fmla="*/ 2147483647 h 26"/>
              <a:gd name="T96" fmla="*/ 2147483647 w 40"/>
              <a:gd name="T97" fmla="*/ 0 h 26"/>
              <a:gd name="T98" fmla="*/ 2147483647 w 40"/>
              <a:gd name="T99" fmla="*/ 2147483647 h 26"/>
              <a:gd name="T100" fmla="*/ 2147483647 w 40"/>
              <a:gd name="T101" fmla="*/ 2147483647 h 26"/>
              <a:gd name="T102" fmla="*/ 2147483647 w 40"/>
              <a:gd name="T103" fmla="*/ 2147483647 h 26"/>
              <a:gd name="T104" fmla="*/ 2147483647 w 40"/>
              <a:gd name="T105" fmla="*/ 2147483647 h 26"/>
              <a:gd name="T106" fmla="*/ 2147483647 w 40"/>
              <a:gd name="T107" fmla="*/ 2147483647 h 26"/>
              <a:gd name="T108" fmla="*/ 2147483647 w 40"/>
              <a:gd name="T109" fmla="*/ 2147483647 h 26"/>
              <a:gd name="T110" fmla="*/ 2147483647 w 40"/>
              <a:gd name="T111" fmla="*/ 2147483647 h 26"/>
              <a:gd name="T112" fmla="*/ 2147483647 w 40"/>
              <a:gd name="T113" fmla="*/ 2147483647 h 26"/>
              <a:gd name="T114" fmla="*/ 2147483647 w 40"/>
              <a:gd name="T115" fmla="*/ 2147483647 h 26"/>
              <a:gd name="T116" fmla="*/ 0 w 40"/>
              <a:gd name="T117" fmla="*/ 2147483647 h 26"/>
              <a:gd name="T118" fmla="*/ 2147483647 w 40"/>
              <a:gd name="T119" fmla="*/ 2147483647 h 26"/>
              <a:gd name="T120" fmla="*/ 2147483647 w 40"/>
              <a:gd name="T121" fmla="*/ 2147483647 h 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
              <a:gd name="T184" fmla="*/ 0 h 26"/>
              <a:gd name="T185" fmla="*/ 40 w 40"/>
              <a:gd name="T186" fmla="*/ 26 h 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solidFill>
            <a:srgbClr val="002060"/>
          </a:solidFill>
          <a:ln w="3175">
            <a:solidFill>
              <a:schemeClr val="bg1"/>
            </a:solidFill>
            <a:round/>
            <a:headEnd/>
            <a:tailEnd/>
          </a:ln>
        </p:spPr>
        <p:txBody>
          <a:bodyPr/>
          <a:lstStyle/>
          <a:p>
            <a:endParaRPr lang="en-GB"/>
          </a:p>
        </p:txBody>
      </p:sp>
      <p:sp>
        <p:nvSpPr>
          <p:cNvPr id="45" name="Freeform 44"/>
          <p:cNvSpPr>
            <a:spLocks noChangeAspect="1"/>
          </p:cNvSpPr>
          <p:nvPr/>
        </p:nvSpPr>
        <p:spPr bwMode="auto">
          <a:xfrm>
            <a:off x="2014901" y="4044305"/>
            <a:ext cx="306123" cy="260350"/>
          </a:xfrm>
          <a:custGeom>
            <a:avLst/>
            <a:gdLst>
              <a:gd name="T0" fmla="*/ 2147483647 w 40"/>
              <a:gd name="T1" fmla="*/ 0 h 35"/>
              <a:gd name="T2" fmla="*/ 2147483647 w 40"/>
              <a:gd name="T3" fmla="*/ 2147483647 h 35"/>
              <a:gd name="T4" fmla="*/ 2147483647 w 40"/>
              <a:gd name="T5" fmla="*/ 2147483647 h 35"/>
              <a:gd name="T6" fmla="*/ 2147483647 w 40"/>
              <a:gd name="T7" fmla="*/ 2147483647 h 35"/>
              <a:gd name="T8" fmla="*/ 2147483647 w 40"/>
              <a:gd name="T9" fmla="*/ 2147483647 h 35"/>
              <a:gd name="T10" fmla="*/ 2147483647 w 40"/>
              <a:gd name="T11" fmla="*/ 2147483647 h 35"/>
              <a:gd name="T12" fmla="*/ 2147483647 w 40"/>
              <a:gd name="T13" fmla="*/ 2147483647 h 35"/>
              <a:gd name="T14" fmla="*/ 2147483647 w 40"/>
              <a:gd name="T15" fmla="*/ 2147483647 h 35"/>
              <a:gd name="T16" fmla="*/ 2147483647 w 40"/>
              <a:gd name="T17" fmla="*/ 2147483647 h 35"/>
              <a:gd name="T18" fmla="*/ 2147483647 w 40"/>
              <a:gd name="T19" fmla="*/ 2147483647 h 35"/>
              <a:gd name="T20" fmla="*/ 2147483647 w 40"/>
              <a:gd name="T21" fmla="*/ 2147483647 h 35"/>
              <a:gd name="T22" fmla="*/ 2147483647 w 40"/>
              <a:gd name="T23" fmla="*/ 2147483647 h 35"/>
              <a:gd name="T24" fmla="*/ 2147483647 w 40"/>
              <a:gd name="T25" fmla="*/ 2147483647 h 35"/>
              <a:gd name="T26" fmla="*/ 2147483647 w 40"/>
              <a:gd name="T27" fmla="*/ 2147483647 h 35"/>
              <a:gd name="T28" fmla="*/ 2147483647 w 40"/>
              <a:gd name="T29" fmla="*/ 2147483647 h 35"/>
              <a:gd name="T30" fmla="*/ 2147483647 w 40"/>
              <a:gd name="T31" fmla="*/ 2147483647 h 35"/>
              <a:gd name="T32" fmla="*/ 2147483647 w 40"/>
              <a:gd name="T33" fmla="*/ 2147483647 h 35"/>
              <a:gd name="T34" fmla="*/ 2147483647 w 40"/>
              <a:gd name="T35" fmla="*/ 2147483647 h 35"/>
              <a:gd name="T36" fmla="*/ 2147483647 w 40"/>
              <a:gd name="T37" fmla="*/ 2147483647 h 35"/>
              <a:gd name="T38" fmla="*/ 2147483647 w 40"/>
              <a:gd name="T39" fmla="*/ 2147483647 h 35"/>
              <a:gd name="T40" fmla="*/ 2147483647 w 40"/>
              <a:gd name="T41" fmla="*/ 2147483647 h 35"/>
              <a:gd name="T42" fmla="*/ 2147483647 w 40"/>
              <a:gd name="T43" fmla="*/ 2147483647 h 35"/>
              <a:gd name="T44" fmla="*/ 2147483647 w 40"/>
              <a:gd name="T45" fmla="*/ 2147483647 h 35"/>
              <a:gd name="T46" fmla="*/ 2147483647 w 40"/>
              <a:gd name="T47" fmla="*/ 2147483647 h 35"/>
              <a:gd name="T48" fmla="*/ 2147483647 w 40"/>
              <a:gd name="T49" fmla="*/ 2147483647 h 35"/>
              <a:gd name="T50" fmla="*/ 2147483647 w 40"/>
              <a:gd name="T51" fmla="*/ 2147483647 h 35"/>
              <a:gd name="T52" fmla="*/ 2147483647 w 40"/>
              <a:gd name="T53" fmla="*/ 2147483647 h 35"/>
              <a:gd name="T54" fmla="*/ 2147483647 w 40"/>
              <a:gd name="T55" fmla="*/ 2147483647 h 35"/>
              <a:gd name="T56" fmla="*/ 2147483647 w 40"/>
              <a:gd name="T57" fmla="*/ 2147483647 h 35"/>
              <a:gd name="T58" fmla="*/ 2147483647 w 40"/>
              <a:gd name="T59" fmla="*/ 2147483647 h 35"/>
              <a:gd name="T60" fmla="*/ 2147483647 w 40"/>
              <a:gd name="T61" fmla="*/ 2147483647 h 35"/>
              <a:gd name="T62" fmla="*/ 2147483647 w 40"/>
              <a:gd name="T63" fmla="*/ 2147483647 h 35"/>
              <a:gd name="T64" fmla="*/ 2147483647 w 40"/>
              <a:gd name="T65" fmla="*/ 2147483647 h 35"/>
              <a:gd name="T66" fmla="*/ 2147483647 w 40"/>
              <a:gd name="T67" fmla="*/ 2147483647 h 35"/>
              <a:gd name="T68" fmla="*/ 2147483647 w 40"/>
              <a:gd name="T69" fmla="*/ 2147483647 h 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35"/>
              <a:gd name="T107" fmla="*/ 40 w 40"/>
              <a:gd name="T108" fmla="*/ 35 h 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rgbClr val="002060"/>
          </a:solidFill>
          <a:ln w="3175">
            <a:solidFill>
              <a:schemeClr val="bg1"/>
            </a:solidFill>
            <a:round/>
            <a:headEnd/>
            <a:tailEnd/>
          </a:ln>
        </p:spPr>
        <p:txBody>
          <a:bodyPr/>
          <a:lstStyle/>
          <a:p>
            <a:endParaRPr lang="en-GB"/>
          </a:p>
        </p:txBody>
      </p:sp>
      <p:sp>
        <p:nvSpPr>
          <p:cNvPr id="46" name="Freeform 46"/>
          <p:cNvSpPr>
            <a:spLocks noChangeAspect="1"/>
          </p:cNvSpPr>
          <p:nvPr/>
        </p:nvSpPr>
        <p:spPr bwMode="auto">
          <a:xfrm>
            <a:off x="4465604" y="5831831"/>
            <a:ext cx="196056" cy="106363"/>
          </a:xfrm>
          <a:custGeom>
            <a:avLst/>
            <a:gdLst>
              <a:gd name="T0" fmla="*/ 2147483647 w 68"/>
              <a:gd name="T1" fmla="*/ 2147483647 h 37"/>
              <a:gd name="T2" fmla="*/ 0 w 68"/>
              <a:gd name="T3" fmla="*/ 2147483647 h 37"/>
              <a:gd name="T4" fmla="*/ 0 w 68"/>
              <a:gd name="T5" fmla="*/ 2147483647 h 37"/>
              <a:gd name="T6" fmla="*/ 2147483647 w 68"/>
              <a:gd name="T7" fmla="*/ 2147483647 h 37"/>
              <a:gd name="T8" fmla="*/ 2147483647 w 68"/>
              <a:gd name="T9" fmla="*/ 2147483647 h 37"/>
              <a:gd name="T10" fmla="*/ 2147483647 w 68"/>
              <a:gd name="T11" fmla="*/ 2147483647 h 37"/>
              <a:gd name="T12" fmla="*/ 2147483647 w 68"/>
              <a:gd name="T13" fmla="*/ 2147483647 h 37"/>
              <a:gd name="T14" fmla="*/ 2147483647 w 68"/>
              <a:gd name="T15" fmla="*/ 2147483647 h 37"/>
              <a:gd name="T16" fmla="*/ 2147483647 w 68"/>
              <a:gd name="T17" fmla="*/ 2147483647 h 37"/>
              <a:gd name="T18" fmla="*/ 2147483647 w 68"/>
              <a:gd name="T19" fmla="*/ 2147483647 h 37"/>
              <a:gd name="T20" fmla="*/ 2147483647 w 68"/>
              <a:gd name="T21" fmla="*/ 2147483647 h 37"/>
              <a:gd name="T22" fmla="*/ 2147483647 w 68"/>
              <a:gd name="T23" fmla="*/ 2147483647 h 37"/>
              <a:gd name="T24" fmla="*/ 2147483647 w 68"/>
              <a:gd name="T25" fmla="*/ 2147483647 h 37"/>
              <a:gd name="T26" fmla="*/ 2147483647 w 68"/>
              <a:gd name="T27" fmla="*/ 2147483647 h 37"/>
              <a:gd name="T28" fmla="*/ 2147483647 w 68"/>
              <a:gd name="T29" fmla="*/ 2147483647 h 37"/>
              <a:gd name="T30" fmla="*/ 2147483647 w 68"/>
              <a:gd name="T31" fmla="*/ 2147483647 h 37"/>
              <a:gd name="T32" fmla="*/ 2147483647 w 68"/>
              <a:gd name="T33" fmla="*/ 0 h 37"/>
              <a:gd name="T34" fmla="*/ 2147483647 w 68"/>
              <a:gd name="T35" fmla="*/ 0 h 37"/>
              <a:gd name="T36" fmla="*/ 2147483647 w 68"/>
              <a:gd name="T37" fmla="*/ 2147483647 h 37"/>
              <a:gd name="T38" fmla="*/ 2147483647 w 68"/>
              <a:gd name="T39" fmla="*/ 2147483647 h 37"/>
              <a:gd name="T40" fmla="*/ 2147483647 w 68"/>
              <a:gd name="T41" fmla="*/ 2147483647 h 37"/>
              <a:gd name="T42" fmla="*/ 2147483647 w 68"/>
              <a:gd name="T43" fmla="*/ 2147483647 h 37"/>
              <a:gd name="T44" fmla="*/ 2147483647 w 68"/>
              <a:gd name="T45" fmla="*/ 2147483647 h 37"/>
              <a:gd name="T46" fmla="*/ 2147483647 w 68"/>
              <a:gd name="T47" fmla="*/ 2147483647 h 37"/>
              <a:gd name="T48" fmla="*/ 2147483647 w 68"/>
              <a:gd name="T49" fmla="*/ 2147483647 h 37"/>
              <a:gd name="T50" fmla="*/ 2147483647 w 68"/>
              <a:gd name="T51" fmla="*/ 2147483647 h 37"/>
              <a:gd name="T52" fmla="*/ 2147483647 w 68"/>
              <a:gd name="T53" fmla="*/ 2147483647 h 37"/>
              <a:gd name="T54" fmla="*/ 2147483647 w 68"/>
              <a:gd name="T55" fmla="*/ 2147483647 h 37"/>
              <a:gd name="T56" fmla="*/ 2147483647 w 68"/>
              <a:gd name="T57" fmla="*/ 2147483647 h 37"/>
              <a:gd name="T58" fmla="*/ 2147483647 w 68"/>
              <a:gd name="T59" fmla="*/ 2147483647 h 37"/>
              <a:gd name="T60" fmla="*/ 2147483647 w 68"/>
              <a:gd name="T61" fmla="*/ 2147483647 h 37"/>
              <a:gd name="T62" fmla="*/ 2147483647 w 68"/>
              <a:gd name="T63" fmla="*/ 2147483647 h 37"/>
              <a:gd name="T64" fmla="*/ 2147483647 w 68"/>
              <a:gd name="T65" fmla="*/ 2147483647 h 37"/>
              <a:gd name="T66" fmla="*/ 2147483647 w 68"/>
              <a:gd name="T67" fmla="*/ 2147483647 h 37"/>
              <a:gd name="T68" fmla="*/ 2147483647 w 68"/>
              <a:gd name="T69" fmla="*/ 2147483647 h 37"/>
              <a:gd name="T70" fmla="*/ 2147483647 w 68"/>
              <a:gd name="T71" fmla="*/ 2147483647 h 37"/>
              <a:gd name="T72" fmla="*/ 2147483647 w 68"/>
              <a:gd name="T73" fmla="*/ 2147483647 h 37"/>
              <a:gd name="T74" fmla="*/ 2147483647 w 68"/>
              <a:gd name="T75" fmla="*/ 2147483647 h 37"/>
              <a:gd name="T76" fmla="*/ 2147483647 w 68"/>
              <a:gd name="T77" fmla="*/ 2147483647 h 37"/>
              <a:gd name="T78" fmla="*/ 2147483647 w 68"/>
              <a:gd name="T79" fmla="*/ 2147483647 h 37"/>
              <a:gd name="T80" fmla="*/ 2147483647 w 68"/>
              <a:gd name="T81" fmla="*/ 2147483647 h 37"/>
              <a:gd name="T82" fmla="*/ 2147483647 w 68"/>
              <a:gd name="T83" fmla="*/ 2147483647 h 37"/>
              <a:gd name="T84" fmla="*/ 2147483647 w 68"/>
              <a:gd name="T85" fmla="*/ 2147483647 h 37"/>
              <a:gd name="T86" fmla="*/ 2147483647 w 68"/>
              <a:gd name="T87" fmla="*/ 2147483647 h 37"/>
              <a:gd name="T88" fmla="*/ 2147483647 w 68"/>
              <a:gd name="T89" fmla="*/ 2147483647 h 37"/>
              <a:gd name="T90" fmla="*/ 2147483647 w 68"/>
              <a:gd name="T91" fmla="*/ 2147483647 h 37"/>
              <a:gd name="T92" fmla="*/ 2147483647 w 68"/>
              <a:gd name="T93" fmla="*/ 2147483647 h 37"/>
              <a:gd name="T94" fmla="*/ 2147483647 w 68"/>
              <a:gd name="T95" fmla="*/ 2147483647 h 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37"/>
              <a:gd name="T146" fmla="*/ 68 w 68"/>
              <a:gd name="T147" fmla="*/ 37 h 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37">
                <a:moveTo>
                  <a:pt x="2" y="24"/>
                </a:moveTo>
                <a:lnTo>
                  <a:pt x="0" y="18"/>
                </a:lnTo>
                <a:lnTo>
                  <a:pt x="2" y="18"/>
                </a:lnTo>
                <a:lnTo>
                  <a:pt x="8" y="18"/>
                </a:lnTo>
                <a:lnTo>
                  <a:pt x="13" y="16"/>
                </a:lnTo>
                <a:lnTo>
                  <a:pt x="18" y="16"/>
                </a:lnTo>
                <a:lnTo>
                  <a:pt x="18" y="11"/>
                </a:lnTo>
                <a:lnTo>
                  <a:pt x="21" y="11"/>
                </a:lnTo>
                <a:lnTo>
                  <a:pt x="21" y="8"/>
                </a:lnTo>
                <a:lnTo>
                  <a:pt x="34" y="11"/>
                </a:lnTo>
                <a:lnTo>
                  <a:pt x="45" y="8"/>
                </a:lnTo>
                <a:lnTo>
                  <a:pt x="55" y="3"/>
                </a:lnTo>
                <a:lnTo>
                  <a:pt x="68" y="0"/>
                </a:lnTo>
                <a:lnTo>
                  <a:pt x="60" y="3"/>
                </a:lnTo>
                <a:lnTo>
                  <a:pt x="52" y="11"/>
                </a:lnTo>
                <a:lnTo>
                  <a:pt x="47" y="16"/>
                </a:lnTo>
                <a:lnTo>
                  <a:pt x="55" y="24"/>
                </a:lnTo>
                <a:lnTo>
                  <a:pt x="47" y="24"/>
                </a:lnTo>
                <a:lnTo>
                  <a:pt x="45" y="24"/>
                </a:lnTo>
                <a:lnTo>
                  <a:pt x="37" y="29"/>
                </a:lnTo>
                <a:lnTo>
                  <a:pt x="29" y="34"/>
                </a:lnTo>
                <a:lnTo>
                  <a:pt x="26" y="34"/>
                </a:lnTo>
                <a:lnTo>
                  <a:pt x="26" y="37"/>
                </a:lnTo>
                <a:lnTo>
                  <a:pt x="10" y="34"/>
                </a:lnTo>
                <a:lnTo>
                  <a:pt x="8" y="29"/>
                </a:lnTo>
                <a:lnTo>
                  <a:pt x="2" y="24"/>
                </a:lnTo>
                <a:close/>
              </a:path>
            </a:pathLst>
          </a:custGeom>
          <a:solidFill>
            <a:srgbClr val="0070C0"/>
          </a:solidFill>
          <a:ln w="3175">
            <a:solidFill>
              <a:schemeClr val="bg1"/>
            </a:solidFill>
            <a:round/>
            <a:headEnd/>
            <a:tailEnd/>
          </a:ln>
        </p:spPr>
        <p:txBody>
          <a:bodyPr/>
          <a:lstStyle/>
          <a:p>
            <a:endParaRPr lang="en-GB"/>
          </a:p>
        </p:txBody>
      </p:sp>
      <p:sp>
        <p:nvSpPr>
          <p:cNvPr id="47" name="Freeform 47"/>
          <p:cNvSpPr>
            <a:spLocks noChangeAspect="1"/>
          </p:cNvSpPr>
          <p:nvPr/>
        </p:nvSpPr>
        <p:spPr bwMode="auto">
          <a:xfrm>
            <a:off x="3908391" y="5180955"/>
            <a:ext cx="1623483" cy="628650"/>
          </a:xfrm>
          <a:custGeom>
            <a:avLst/>
            <a:gdLst>
              <a:gd name="T0" fmla="*/ 2147483647 w 213"/>
              <a:gd name="T1" fmla="*/ 2147483647 h 84"/>
              <a:gd name="T2" fmla="*/ 2147483647 w 213"/>
              <a:gd name="T3" fmla="*/ 2147483647 h 84"/>
              <a:gd name="T4" fmla="*/ 2147483647 w 213"/>
              <a:gd name="T5" fmla="*/ 2147483647 h 84"/>
              <a:gd name="T6" fmla="*/ 2147483647 w 213"/>
              <a:gd name="T7" fmla="*/ 2147483647 h 84"/>
              <a:gd name="T8" fmla="*/ 2147483647 w 213"/>
              <a:gd name="T9" fmla="*/ 2147483647 h 84"/>
              <a:gd name="T10" fmla="*/ 2147483647 w 213"/>
              <a:gd name="T11" fmla="*/ 2147483647 h 84"/>
              <a:gd name="T12" fmla="*/ 2147483647 w 213"/>
              <a:gd name="T13" fmla="*/ 2147483647 h 84"/>
              <a:gd name="T14" fmla="*/ 2147483647 w 213"/>
              <a:gd name="T15" fmla="*/ 2147483647 h 84"/>
              <a:gd name="T16" fmla="*/ 2147483647 w 213"/>
              <a:gd name="T17" fmla="*/ 2147483647 h 84"/>
              <a:gd name="T18" fmla="*/ 2147483647 w 213"/>
              <a:gd name="T19" fmla="*/ 2147483647 h 84"/>
              <a:gd name="T20" fmla="*/ 2147483647 w 213"/>
              <a:gd name="T21" fmla="*/ 2147483647 h 84"/>
              <a:gd name="T22" fmla="*/ 2147483647 w 213"/>
              <a:gd name="T23" fmla="*/ 2147483647 h 84"/>
              <a:gd name="T24" fmla="*/ 2147483647 w 213"/>
              <a:gd name="T25" fmla="*/ 2147483647 h 84"/>
              <a:gd name="T26" fmla="*/ 2147483647 w 213"/>
              <a:gd name="T27" fmla="*/ 2147483647 h 84"/>
              <a:gd name="T28" fmla="*/ 2147483647 w 213"/>
              <a:gd name="T29" fmla="*/ 2147483647 h 84"/>
              <a:gd name="T30" fmla="*/ 2147483647 w 213"/>
              <a:gd name="T31" fmla="*/ 2147483647 h 84"/>
              <a:gd name="T32" fmla="*/ 2147483647 w 213"/>
              <a:gd name="T33" fmla="*/ 0 h 84"/>
              <a:gd name="T34" fmla="*/ 2147483647 w 213"/>
              <a:gd name="T35" fmla="*/ 2147483647 h 84"/>
              <a:gd name="T36" fmla="*/ 2147483647 w 213"/>
              <a:gd name="T37" fmla="*/ 2147483647 h 84"/>
              <a:gd name="T38" fmla="*/ 2147483647 w 213"/>
              <a:gd name="T39" fmla="*/ 2147483647 h 84"/>
              <a:gd name="T40" fmla="*/ 2147483647 w 213"/>
              <a:gd name="T41" fmla="*/ 2147483647 h 84"/>
              <a:gd name="T42" fmla="*/ 2147483647 w 213"/>
              <a:gd name="T43" fmla="*/ 2147483647 h 84"/>
              <a:gd name="T44" fmla="*/ 2147483647 w 213"/>
              <a:gd name="T45" fmla="*/ 2147483647 h 84"/>
              <a:gd name="T46" fmla="*/ 2147483647 w 213"/>
              <a:gd name="T47" fmla="*/ 2147483647 h 84"/>
              <a:gd name="T48" fmla="*/ 2147483647 w 213"/>
              <a:gd name="T49" fmla="*/ 2147483647 h 84"/>
              <a:gd name="T50" fmla="*/ 2147483647 w 213"/>
              <a:gd name="T51" fmla="*/ 2147483647 h 84"/>
              <a:gd name="T52" fmla="*/ 2147483647 w 213"/>
              <a:gd name="T53" fmla="*/ 2147483647 h 84"/>
              <a:gd name="T54" fmla="*/ 2147483647 w 213"/>
              <a:gd name="T55" fmla="*/ 2147483647 h 84"/>
              <a:gd name="T56" fmla="*/ 2147483647 w 213"/>
              <a:gd name="T57" fmla="*/ 2147483647 h 84"/>
              <a:gd name="T58" fmla="*/ 2147483647 w 213"/>
              <a:gd name="T59" fmla="*/ 2147483647 h 84"/>
              <a:gd name="T60" fmla="*/ 2147483647 w 213"/>
              <a:gd name="T61" fmla="*/ 2147483647 h 84"/>
              <a:gd name="T62" fmla="*/ 2147483647 w 213"/>
              <a:gd name="T63" fmla="*/ 2147483647 h 84"/>
              <a:gd name="T64" fmla="*/ 2147483647 w 213"/>
              <a:gd name="T65" fmla="*/ 2147483647 h 84"/>
              <a:gd name="T66" fmla="*/ 2147483647 w 213"/>
              <a:gd name="T67" fmla="*/ 2147483647 h 84"/>
              <a:gd name="T68" fmla="*/ 2147483647 w 213"/>
              <a:gd name="T69" fmla="*/ 2147483647 h 84"/>
              <a:gd name="T70" fmla="*/ 2147483647 w 213"/>
              <a:gd name="T71" fmla="*/ 2147483647 h 84"/>
              <a:gd name="T72" fmla="*/ 2147483647 w 213"/>
              <a:gd name="T73" fmla="*/ 2147483647 h 84"/>
              <a:gd name="T74" fmla="*/ 2147483647 w 213"/>
              <a:gd name="T75" fmla="*/ 2147483647 h 84"/>
              <a:gd name="T76" fmla="*/ 2147483647 w 213"/>
              <a:gd name="T77" fmla="*/ 2147483647 h 84"/>
              <a:gd name="T78" fmla="*/ 2147483647 w 213"/>
              <a:gd name="T79" fmla="*/ 2147483647 h 84"/>
              <a:gd name="T80" fmla="*/ 2147483647 w 213"/>
              <a:gd name="T81" fmla="*/ 2147483647 h 84"/>
              <a:gd name="T82" fmla="*/ 2147483647 w 213"/>
              <a:gd name="T83" fmla="*/ 2147483647 h 84"/>
              <a:gd name="T84" fmla="*/ 2147483647 w 213"/>
              <a:gd name="T85" fmla="*/ 2147483647 h 84"/>
              <a:gd name="T86" fmla="*/ 2147483647 w 213"/>
              <a:gd name="T87" fmla="*/ 2147483647 h 84"/>
              <a:gd name="T88" fmla="*/ 2147483647 w 213"/>
              <a:gd name="T89" fmla="*/ 2147483647 h 84"/>
              <a:gd name="T90" fmla="*/ 2147483647 w 213"/>
              <a:gd name="T91" fmla="*/ 2147483647 h 84"/>
              <a:gd name="T92" fmla="*/ 2147483647 w 213"/>
              <a:gd name="T93" fmla="*/ 2147483647 h 84"/>
              <a:gd name="T94" fmla="*/ 2147483647 w 213"/>
              <a:gd name="T95" fmla="*/ 2147483647 h 84"/>
              <a:gd name="T96" fmla="*/ 2147483647 w 213"/>
              <a:gd name="T97" fmla="*/ 2147483647 h 84"/>
              <a:gd name="T98" fmla="*/ 2147483647 w 213"/>
              <a:gd name="T99" fmla="*/ 2147483647 h 84"/>
              <a:gd name="T100" fmla="*/ 2147483647 w 213"/>
              <a:gd name="T101" fmla="*/ 2147483647 h 84"/>
              <a:gd name="T102" fmla="*/ 2147483647 w 213"/>
              <a:gd name="T103" fmla="*/ 2147483647 h 84"/>
              <a:gd name="T104" fmla="*/ 2147483647 w 213"/>
              <a:gd name="T105" fmla="*/ 2147483647 h 84"/>
              <a:gd name="T106" fmla="*/ 2147483647 w 213"/>
              <a:gd name="T107" fmla="*/ 2147483647 h 84"/>
              <a:gd name="T108" fmla="*/ 2147483647 w 213"/>
              <a:gd name="T109" fmla="*/ 2147483647 h 84"/>
              <a:gd name="T110" fmla="*/ 2147483647 w 213"/>
              <a:gd name="T111" fmla="*/ 2147483647 h 84"/>
              <a:gd name="T112" fmla="*/ 2147483647 w 213"/>
              <a:gd name="T113" fmla="*/ 2147483647 h 84"/>
              <a:gd name="T114" fmla="*/ 2147483647 w 213"/>
              <a:gd name="T115" fmla="*/ 2147483647 h 84"/>
              <a:gd name="T116" fmla="*/ 2147483647 w 213"/>
              <a:gd name="T117" fmla="*/ 2147483647 h 84"/>
              <a:gd name="T118" fmla="*/ 2147483647 w 213"/>
              <a:gd name="T119" fmla="*/ 2147483647 h 84"/>
              <a:gd name="T120" fmla="*/ 2147483647 w 213"/>
              <a:gd name="T121" fmla="*/ 2147483647 h 84"/>
              <a:gd name="T122" fmla="*/ 2147483647 w 213"/>
              <a:gd name="T123" fmla="*/ 2147483647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3"/>
              <a:gd name="T187" fmla="*/ 0 h 84"/>
              <a:gd name="T188" fmla="*/ 213 w 213"/>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3" h="84">
                <a:moveTo>
                  <a:pt x="212" y="65"/>
                </a:moveTo>
                <a:cubicBezTo>
                  <a:pt x="212" y="64"/>
                  <a:pt x="212" y="64"/>
                  <a:pt x="212" y="64"/>
                </a:cubicBezTo>
                <a:cubicBezTo>
                  <a:pt x="209" y="63"/>
                  <a:pt x="209" y="63"/>
                  <a:pt x="209" y="63"/>
                </a:cubicBezTo>
                <a:cubicBezTo>
                  <a:pt x="209" y="60"/>
                  <a:pt x="209" y="60"/>
                  <a:pt x="209" y="60"/>
                </a:cubicBezTo>
                <a:cubicBezTo>
                  <a:pt x="207" y="57"/>
                  <a:pt x="207" y="57"/>
                  <a:pt x="207" y="57"/>
                </a:cubicBezTo>
                <a:cubicBezTo>
                  <a:pt x="206" y="57"/>
                  <a:pt x="206" y="57"/>
                  <a:pt x="206" y="57"/>
                </a:cubicBezTo>
                <a:cubicBezTo>
                  <a:pt x="205" y="55"/>
                  <a:pt x="205" y="55"/>
                  <a:pt x="205" y="55"/>
                </a:cubicBezTo>
                <a:cubicBezTo>
                  <a:pt x="205" y="53"/>
                  <a:pt x="205" y="53"/>
                  <a:pt x="205" y="53"/>
                </a:cubicBezTo>
                <a:cubicBezTo>
                  <a:pt x="206" y="50"/>
                  <a:pt x="206" y="50"/>
                  <a:pt x="206" y="50"/>
                </a:cubicBezTo>
                <a:cubicBezTo>
                  <a:pt x="205" y="50"/>
                  <a:pt x="205" y="50"/>
                  <a:pt x="205" y="50"/>
                </a:cubicBezTo>
                <a:cubicBezTo>
                  <a:pt x="205" y="47"/>
                  <a:pt x="205" y="47"/>
                  <a:pt x="205" y="47"/>
                </a:cubicBezTo>
                <a:cubicBezTo>
                  <a:pt x="203" y="44"/>
                  <a:pt x="203" y="44"/>
                  <a:pt x="203" y="44"/>
                </a:cubicBezTo>
                <a:cubicBezTo>
                  <a:pt x="202" y="40"/>
                  <a:pt x="202" y="40"/>
                  <a:pt x="202" y="40"/>
                </a:cubicBezTo>
                <a:cubicBezTo>
                  <a:pt x="199" y="35"/>
                  <a:pt x="199" y="35"/>
                  <a:pt x="199" y="35"/>
                </a:cubicBezTo>
                <a:cubicBezTo>
                  <a:pt x="203" y="35"/>
                  <a:pt x="203" y="35"/>
                  <a:pt x="203" y="35"/>
                </a:cubicBezTo>
                <a:cubicBezTo>
                  <a:pt x="203" y="33"/>
                  <a:pt x="203" y="33"/>
                  <a:pt x="203" y="33"/>
                </a:cubicBezTo>
                <a:cubicBezTo>
                  <a:pt x="205" y="31"/>
                  <a:pt x="205" y="31"/>
                  <a:pt x="205" y="31"/>
                </a:cubicBezTo>
                <a:cubicBezTo>
                  <a:pt x="206" y="32"/>
                  <a:pt x="206" y="32"/>
                  <a:pt x="206" y="32"/>
                </a:cubicBezTo>
                <a:cubicBezTo>
                  <a:pt x="206" y="30"/>
                  <a:pt x="206" y="30"/>
                  <a:pt x="206" y="30"/>
                </a:cubicBezTo>
                <a:cubicBezTo>
                  <a:pt x="205" y="28"/>
                  <a:pt x="205" y="28"/>
                  <a:pt x="205" y="28"/>
                </a:cubicBezTo>
                <a:cubicBezTo>
                  <a:pt x="203" y="27"/>
                  <a:pt x="203" y="27"/>
                  <a:pt x="203" y="27"/>
                </a:cubicBezTo>
                <a:cubicBezTo>
                  <a:pt x="200" y="27"/>
                  <a:pt x="200" y="27"/>
                  <a:pt x="200" y="27"/>
                </a:cubicBezTo>
                <a:cubicBezTo>
                  <a:pt x="197" y="27"/>
                  <a:pt x="197" y="27"/>
                  <a:pt x="197" y="27"/>
                </a:cubicBezTo>
                <a:cubicBezTo>
                  <a:pt x="193" y="25"/>
                  <a:pt x="193" y="25"/>
                  <a:pt x="193" y="25"/>
                </a:cubicBezTo>
                <a:cubicBezTo>
                  <a:pt x="195" y="24"/>
                  <a:pt x="195" y="24"/>
                  <a:pt x="195" y="24"/>
                </a:cubicBezTo>
                <a:cubicBezTo>
                  <a:pt x="193" y="22"/>
                  <a:pt x="193" y="22"/>
                  <a:pt x="193" y="22"/>
                </a:cubicBezTo>
                <a:cubicBezTo>
                  <a:pt x="193" y="21"/>
                  <a:pt x="193" y="21"/>
                  <a:pt x="193" y="21"/>
                </a:cubicBezTo>
                <a:cubicBezTo>
                  <a:pt x="193" y="20"/>
                  <a:pt x="193" y="20"/>
                  <a:pt x="193" y="20"/>
                </a:cubicBezTo>
                <a:cubicBezTo>
                  <a:pt x="193" y="18"/>
                  <a:pt x="193" y="18"/>
                  <a:pt x="193" y="18"/>
                </a:cubicBezTo>
                <a:cubicBezTo>
                  <a:pt x="192" y="17"/>
                  <a:pt x="192" y="17"/>
                  <a:pt x="192" y="17"/>
                </a:cubicBezTo>
                <a:cubicBezTo>
                  <a:pt x="190" y="14"/>
                  <a:pt x="190" y="14"/>
                  <a:pt x="190" y="14"/>
                </a:cubicBezTo>
                <a:cubicBezTo>
                  <a:pt x="189" y="11"/>
                  <a:pt x="189" y="11"/>
                  <a:pt x="189" y="11"/>
                </a:cubicBezTo>
                <a:cubicBezTo>
                  <a:pt x="187" y="11"/>
                  <a:pt x="187" y="11"/>
                  <a:pt x="187" y="11"/>
                </a:cubicBezTo>
                <a:cubicBezTo>
                  <a:pt x="186" y="11"/>
                  <a:pt x="186" y="11"/>
                  <a:pt x="186" y="11"/>
                </a:cubicBezTo>
                <a:cubicBezTo>
                  <a:pt x="186" y="10"/>
                  <a:pt x="186" y="10"/>
                  <a:pt x="186" y="10"/>
                </a:cubicBezTo>
                <a:cubicBezTo>
                  <a:pt x="184" y="12"/>
                  <a:pt x="181" y="14"/>
                  <a:pt x="181" y="14"/>
                </a:cubicBezTo>
                <a:cubicBezTo>
                  <a:pt x="172" y="10"/>
                  <a:pt x="172" y="10"/>
                  <a:pt x="172" y="10"/>
                </a:cubicBezTo>
                <a:cubicBezTo>
                  <a:pt x="172" y="8"/>
                  <a:pt x="172" y="8"/>
                  <a:pt x="172" y="8"/>
                </a:cubicBezTo>
                <a:cubicBezTo>
                  <a:pt x="170" y="8"/>
                  <a:pt x="170" y="8"/>
                  <a:pt x="170" y="8"/>
                </a:cubicBezTo>
                <a:cubicBezTo>
                  <a:pt x="167" y="7"/>
                  <a:pt x="167" y="7"/>
                  <a:pt x="167" y="7"/>
                </a:cubicBezTo>
                <a:cubicBezTo>
                  <a:pt x="156" y="14"/>
                  <a:pt x="156" y="14"/>
                  <a:pt x="156" y="14"/>
                </a:cubicBezTo>
                <a:cubicBezTo>
                  <a:pt x="152" y="15"/>
                  <a:pt x="152" y="15"/>
                  <a:pt x="152" y="15"/>
                </a:cubicBezTo>
                <a:cubicBezTo>
                  <a:pt x="147" y="14"/>
                  <a:pt x="147" y="14"/>
                  <a:pt x="147" y="14"/>
                </a:cubicBezTo>
                <a:cubicBezTo>
                  <a:pt x="144" y="12"/>
                  <a:pt x="144" y="12"/>
                  <a:pt x="144" y="12"/>
                </a:cubicBezTo>
                <a:cubicBezTo>
                  <a:pt x="142" y="12"/>
                  <a:pt x="142" y="12"/>
                  <a:pt x="142" y="12"/>
                </a:cubicBezTo>
                <a:cubicBezTo>
                  <a:pt x="137" y="14"/>
                  <a:pt x="137" y="14"/>
                  <a:pt x="137" y="14"/>
                </a:cubicBezTo>
                <a:cubicBezTo>
                  <a:pt x="134" y="15"/>
                  <a:pt x="134" y="15"/>
                  <a:pt x="134" y="15"/>
                </a:cubicBezTo>
                <a:cubicBezTo>
                  <a:pt x="130" y="15"/>
                  <a:pt x="130" y="15"/>
                  <a:pt x="130" y="15"/>
                </a:cubicBezTo>
                <a:cubicBezTo>
                  <a:pt x="127" y="14"/>
                  <a:pt x="127" y="14"/>
                  <a:pt x="127" y="14"/>
                </a:cubicBezTo>
                <a:cubicBezTo>
                  <a:pt x="127" y="12"/>
                  <a:pt x="127" y="12"/>
                  <a:pt x="127" y="12"/>
                </a:cubicBezTo>
                <a:cubicBezTo>
                  <a:pt x="126" y="12"/>
                  <a:pt x="126" y="12"/>
                  <a:pt x="126" y="12"/>
                </a:cubicBezTo>
                <a:cubicBezTo>
                  <a:pt x="124" y="14"/>
                  <a:pt x="124" y="14"/>
                  <a:pt x="124" y="14"/>
                </a:cubicBezTo>
                <a:cubicBezTo>
                  <a:pt x="121" y="12"/>
                  <a:pt x="121" y="12"/>
                  <a:pt x="121" y="12"/>
                </a:cubicBezTo>
                <a:cubicBezTo>
                  <a:pt x="117" y="10"/>
                  <a:pt x="117" y="10"/>
                  <a:pt x="117" y="10"/>
                </a:cubicBezTo>
                <a:cubicBezTo>
                  <a:pt x="114" y="10"/>
                  <a:pt x="114" y="10"/>
                  <a:pt x="114" y="10"/>
                </a:cubicBezTo>
                <a:cubicBezTo>
                  <a:pt x="113" y="10"/>
                  <a:pt x="113" y="10"/>
                  <a:pt x="113" y="10"/>
                </a:cubicBezTo>
                <a:cubicBezTo>
                  <a:pt x="111" y="11"/>
                  <a:pt x="111" y="11"/>
                  <a:pt x="111" y="11"/>
                </a:cubicBezTo>
                <a:cubicBezTo>
                  <a:pt x="110" y="10"/>
                  <a:pt x="110" y="10"/>
                  <a:pt x="110" y="10"/>
                </a:cubicBezTo>
                <a:cubicBezTo>
                  <a:pt x="109" y="7"/>
                  <a:pt x="109" y="7"/>
                  <a:pt x="109" y="7"/>
                </a:cubicBezTo>
                <a:cubicBezTo>
                  <a:pt x="107" y="4"/>
                  <a:pt x="107" y="4"/>
                  <a:pt x="107" y="4"/>
                </a:cubicBezTo>
                <a:cubicBezTo>
                  <a:pt x="106" y="4"/>
                  <a:pt x="106" y="4"/>
                  <a:pt x="106" y="4"/>
                </a:cubicBezTo>
                <a:cubicBezTo>
                  <a:pt x="104" y="4"/>
                  <a:pt x="104" y="4"/>
                  <a:pt x="104" y="4"/>
                </a:cubicBezTo>
                <a:cubicBezTo>
                  <a:pt x="103" y="5"/>
                  <a:pt x="103" y="5"/>
                  <a:pt x="103" y="5"/>
                </a:cubicBezTo>
                <a:cubicBezTo>
                  <a:pt x="100" y="4"/>
                  <a:pt x="100" y="4"/>
                  <a:pt x="100" y="4"/>
                </a:cubicBezTo>
                <a:cubicBezTo>
                  <a:pt x="97" y="2"/>
                  <a:pt x="97" y="2"/>
                  <a:pt x="97" y="2"/>
                </a:cubicBezTo>
                <a:cubicBezTo>
                  <a:pt x="96" y="1"/>
                  <a:pt x="96" y="1"/>
                  <a:pt x="96" y="1"/>
                </a:cubicBezTo>
                <a:cubicBezTo>
                  <a:pt x="97" y="0"/>
                  <a:pt x="97" y="0"/>
                  <a:pt x="97" y="0"/>
                </a:cubicBezTo>
                <a:cubicBezTo>
                  <a:pt x="94" y="0"/>
                  <a:pt x="94" y="0"/>
                  <a:pt x="94" y="0"/>
                </a:cubicBezTo>
                <a:cubicBezTo>
                  <a:pt x="93" y="1"/>
                  <a:pt x="93" y="1"/>
                  <a:pt x="93" y="1"/>
                </a:cubicBezTo>
                <a:cubicBezTo>
                  <a:pt x="88" y="1"/>
                  <a:pt x="88" y="1"/>
                  <a:pt x="88" y="1"/>
                </a:cubicBezTo>
                <a:cubicBezTo>
                  <a:pt x="86" y="1"/>
                  <a:pt x="86" y="1"/>
                  <a:pt x="86" y="1"/>
                </a:cubicBezTo>
                <a:cubicBezTo>
                  <a:pt x="80" y="1"/>
                  <a:pt x="80" y="1"/>
                  <a:pt x="80" y="1"/>
                </a:cubicBezTo>
                <a:cubicBezTo>
                  <a:pt x="73" y="1"/>
                  <a:pt x="73" y="1"/>
                  <a:pt x="73" y="1"/>
                </a:cubicBezTo>
                <a:cubicBezTo>
                  <a:pt x="67" y="4"/>
                  <a:pt x="67" y="4"/>
                  <a:pt x="67" y="4"/>
                </a:cubicBezTo>
                <a:cubicBezTo>
                  <a:pt x="61" y="7"/>
                  <a:pt x="61" y="7"/>
                  <a:pt x="61" y="7"/>
                </a:cubicBezTo>
                <a:cubicBezTo>
                  <a:pt x="58" y="8"/>
                  <a:pt x="58" y="8"/>
                  <a:pt x="58" y="8"/>
                </a:cubicBezTo>
                <a:cubicBezTo>
                  <a:pt x="56" y="10"/>
                  <a:pt x="56" y="10"/>
                  <a:pt x="56" y="10"/>
                </a:cubicBezTo>
                <a:cubicBezTo>
                  <a:pt x="56" y="12"/>
                  <a:pt x="56" y="12"/>
                  <a:pt x="56" y="12"/>
                </a:cubicBezTo>
                <a:cubicBezTo>
                  <a:pt x="53" y="12"/>
                  <a:pt x="53" y="12"/>
                  <a:pt x="53" y="12"/>
                </a:cubicBezTo>
                <a:cubicBezTo>
                  <a:pt x="48" y="12"/>
                  <a:pt x="48" y="12"/>
                  <a:pt x="48" y="12"/>
                </a:cubicBezTo>
                <a:cubicBezTo>
                  <a:pt x="43" y="12"/>
                  <a:pt x="43" y="12"/>
                  <a:pt x="43" y="12"/>
                </a:cubicBezTo>
                <a:cubicBezTo>
                  <a:pt x="38" y="12"/>
                  <a:pt x="38" y="12"/>
                  <a:pt x="38" y="12"/>
                </a:cubicBezTo>
                <a:cubicBezTo>
                  <a:pt x="34" y="11"/>
                  <a:pt x="34" y="11"/>
                  <a:pt x="34" y="11"/>
                </a:cubicBezTo>
                <a:cubicBezTo>
                  <a:pt x="31" y="12"/>
                  <a:pt x="31" y="12"/>
                  <a:pt x="31" y="12"/>
                </a:cubicBezTo>
                <a:cubicBezTo>
                  <a:pt x="30" y="14"/>
                  <a:pt x="30" y="14"/>
                  <a:pt x="30" y="14"/>
                </a:cubicBezTo>
                <a:cubicBezTo>
                  <a:pt x="31" y="15"/>
                  <a:pt x="31" y="15"/>
                  <a:pt x="31" y="15"/>
                </a:cubicBezTo>
                <a:cubicBezTo>
                  <a:pt x="33" y="17"/>
                  <a:pt x="33" y="17"/>
                  <a:pt x="33" y="17"/>
                </a:cubicBezTo>
                <a:cubicBezTo>
                  <a:pt x="35" y="17"/>
                  <a:pt x="35" y="17"/>
                  <a:pt x="35" y="17"/>
                </a:cubicBezTo>
                <a:cubicBezTo>
                  <a:pt x="40" y="18"/>
                  <a:pt x="40" y="18"/>
                  <a:pt x="40" y="18"/>
                </a:cubicBezTo>
                <a:cubicBezTo>
                  <a:pt x="34" y="18"/>
                  <a:pt x="34" y="18"/>
                  <a:pt x="34" y="18"/>
                </a:cubicBezTo>
                <a:cubicBezTo>
                  <a:pt x="31" y="18"/>
                  <a:pt x="31" y="18"/>
                  <a:pt x="31" y="18"/>
                </a:cubicBezTo>
                <a:cubicBezTo>
                  <a:pt x="28" y="21"/>
                  <a:pt x="28" y="21"/>
                  <a:pt x="28" y="21"/>
                </a:cubicBezTo>
                <a:cubicBezTo>
                  <a:pt x="31" y="21"/>
                  <a:pt x="31" y="21"/>
                  <a:pt x="31" y="21"/>
                </a:cubicBezTo>
                <a:cubicBezTo>
                  <a:pt x="33" y="21"/>
                  <a:pt x="33" y="21"/>
                  <a:pt x="33" y="21"/>
                </a:cubicBezTo>
                <a:cubicBezTo>
                  <a:pt x="30" y="22"/>
                  <a:pt x="30" y="22"/>
                  <a:pt x="30" y="22"/>
                </a:cubicBezTo>
                <a:cubicBezTo>
                  <a:pt x="28" y="22"/>
                  <a:pt x="28" y="22"/>
                  <a:pt x="28" y="22"/>
                </a:cubicBezTo>
                <a:cubicBezTo>
                  <a:pt x="24" y="22"/>
                  <a:pt x="24" y="22"/>
                  <a:pt x="24" y="22"/>
                </a:cubicBezTo>
                <a:cubicBezTo>
                  <a:pt x="21" y="22"/>
                  <a:pt x="21" y="22"/>
                  <a:pt x="21" y="22"/>
                </a:cubicBezTo>
                <a:cubicBezTo>
                  <a:pt x="18" y="22"/>
                  <a:pt x="18" y="22"/>
                  <a:pt x="18" y="22"/>
                </a:cubicBezTo>
                <a:cubicBezTo>
                  <a:pt x="20" y="21"/>
                  <a:pt x="20" y="21"/>
                  <a:pt x="20" y="21"/>
                </a:cubicBezTo>
                <a:cubicBezTo>
                  <a:pt x="15" y="21"/>
                  <a:pt x="15" y="21"/>
                  <a:pt x="15" y="21"/>
                </a:cubicBezTo>
                <a:cubicBezTo>
                  <a:pt x="17" y="22"/>
                  <a:pt x="17" y="22"/>
                  <a:pt x="17" y="22"/>
                </a:cubicBezTo>
                <a:cubicBezTo>
                  <a:pt x="13" y="22"/>
                  <a:pt x="13" y="22"/>
                  <a:pt x="13" y="22"/>
                </a:cubicBezTo>
                <a:cubicBezTo>
                  <a:pt x="11" y="21"/>
                  <a:pt x="11" y="21"/>
                  <a:pt x="11" y="21"/>
                </a:cubicBezTo>
                <a:cubicBezTo>
                  <a:pt x="10" y="22"/>
                  <a:pt x="10" y="22"/>
                  <a:pt x="10" y="22"/>
                </a:cubicBezTo>
                <a:cubicBezTo>
                  <a:pt x="7" y="22"/>
                  <a:pt x="7" y="22"/>
                  <a:pt x="7" y="22"/>
                </a:cubicBezTo>
                <a:cubicBezTo>
                  <a:pt x="5" y="22"/>
                  <a:pt x="5" y="22"/>
                  <a:pt x="5" y="22"/>
                </a:cubicBezTo>
                <a:cubicBezTo>
                  <a:pt x="2" y="25"/>
                  <a:pt x="2" y="25"/>
                  <a:pt x="2" y="25"/>
                </a:cubicBezTo>
                <a:cubicBezTo>
                  <a:pt x="0" y="27"/>
                  <a:pt x="0" y="27"/>
                  <a:pt x="0" y="27"/>
                </a:cubicBezTo>
                <a:cubicBezTo>
                  <a:pt x="0" y="31"/>
                  <a:pt x="0" y="31"/>
                  <a:pt x="0" y="31"/>
                </a:cubicBezTo>
                <a:cubicBezTo>
                  <a:pt x="0" y="34"/>
                  <a:pt x="0" y="34"/>
                  <a:pt x="0" y="34"/>
                </a:cubicBezTo>
                <a:cubicBezTo>
                  <a:pt x="1" y="35"/>
                  <a:pt x="1" y="35"/>
                  <a:pt x="1" y="35"/>
                </a:cubicBezTo>
                <a:cubicBezTo>
                  <a:pt x="4" y="34"/>
                  <a:pt x="4" y="34"/>
                  <a:pt x="4" y="34"/>
                </a:cubicBezTo>
                <a:cubicBezTo>
                  <a:pt x="7" y="34"/>
                  <a:pt x="7" y="34"/>
                  <a:pt x="7" y="34"/>
                </a:cubicBezTo>
                <a:cubicBezTo>
                  <a:pt x="8" y="34"/>
                  <a:pt x="8" y="34"/>
                  <a:pt x="8" y="34"/>
                </a:cubicBezTo>
                <a:cubicBezTo>
                  <a:pt x="5" y="37"/>
                  <a:pt x="5" y="37"/>
                  <a:pt x="5" y="37"/>
                </a:cubicBezTo>
                <a:cubicBezTo>
                  <a:pt x="7" y="38"/>
                  <a:pt x="7" y="38"/>
                  <a:pt x="7" y="38"/>
                </a:cubicBezTo>
                <a:cubicBezTo>
                  <a:pt x="8" y="41"/>
                  <a:pt x="8" y="41"/>
                  <a:pt x="8" y="41"/>
                </a:cubicBezTo>
                <a:cubicBezTo>
                  <a:pt x="8" y="43"/>
                  <a:pt x="8" y="43"/>
                  <a:pt x="8" y="43"/>
                </a:cubicBezTo>
                <a:cubicBezTo>
                  <a:pt x="10" y="43"/>
                  <a:pt x="10" y="43"/>
                  <a:pt x="10" y="43"/>
                </a:cubicBezTo>
                <a:cubicBezTo>
                  <a:pt x="8" y="44"/>
                  <a:pt x="8" y="44"/>
                  <a:pt x="8" y="44"/>
                </a:cubicBezTo>
                <a:cubicBezTo>
                  <a:pt x="7" y="45"/>
                  <a:pt x="7" y="45"/>
                  <a:pt x="7" y="45"/>
                </a:cubicBezTo>
                <a:cubicBezTo>
                  <a:pt x="10" y="47"/>
                  <a:pt x="10" y="47"/>
                  <a:pt x="10" y="47"/>
                </a:cubicBezTo>
                <a:cubicBezTo>
                  <a:pt x="11" y="48"/>
                  <a:pt x="11" y="48"/>
                  <a:pt x="11" y="48"/>
                </a:cubicBezTo>
                <a:cubicBezTo>
                  <a:pt x="11" y="50"/>
                  <a:pt x="11" y="50"/>
                  <a:pt x="11" y="50"/>
                </a:cubicBezTo>
                <a:cubicBezTo>
                  <a:pt x="8" y="50"/>
                  <a:pt x="8" y="50"/>
                  <a:pt x="8" y="50"/>
                </a:cubicBezTo>
                <a:cubicBezTo>
                  <a:pt x="7" y="50"/>
                  <a:pt x="7" y="50"/>
                  <a:pt x="7" y="50"/>
                </a:cubicBezTo>
                <a:cubicBezTo>
                  <a:pt x="7" y="51"/>
                  <a:pt x="7" y="51"/>
                  <a:pt x="7" y="51"/>
                </a:cubicBezTo>
                <a:cubicBezTo>
                  <a:pt x="8" y="53"/>
                  <a:pt x="8" y="53"/>
                  <a:pt x="8" y="53"/>
                </a:cubicBezTo>
                <a:cubicBezTo>
                  <a:pt x="8" y="54"/>
                  <a:pt x="8" y="54"/>
                  <a:pt x="8" y="54"/>
                </a:cubicBezTo>
                <a:cubicBezTo>
                  <a:pt x="11" y="54"/>
                  <a:pt x="11" y="54"/>
                  <a:pt x="11" y="54"/>
                </a:cubicBezTo>
                <a:cubicBezTo>
                  <a:pt x="14" y="55"/>
                  <a:pt x="14" y="55"/>
                  <a:pt x="14" y="55"/>
                </a:cubicBezTo>
                <a:cubicBezTo>
                  <a:pt x="14" y="57"/>
                  <a:pt x="14" y="57"/>
                  <a:pt x="14" y="57"/>
                </a:cubicBezTo>
                <a:cubicBezTo>
                  <a:pt x="14" y="58"/>
                  <a:pt x="14" y="58"/>
                  <a:pt x="14" y="58"/>
                </a:cubicBezTo>
                <a:cubicBezTo>
                  <a:pt x="11" y="60"/>
                  <a:pt x="11" y="60"/>
                  <a:pt x="11" y="60"/>
                </a:cubicBezTo>
                <a:cubicBezTo>
                  <a:pt x="13" y="60"/>
                  <a:pt x="13" y="60"/>
                  <a:pt x="13" y="60"/>
                </a:cubicBezTo>
                <a:cubicBezTo>
                  <a:pt x="14" y="63"/>
                  <a:pt x="14" y="63"/>
                  <a:pt x="14" y="63"/>
                </a:cubicBezTo>
                <a:cubicBezTo>
                  <a:pt x="14" y="64"/>
                  <a:pt x="14" y="64"/>
                  <a:pt x="14" y="64"/>
                </a:cubicBezTo>
                <a:cubicBezTo>
                  <a:pt x="15" y="63"/>
                  <a:pt x="15" y="63"/>
                  <a:pt x="15" y="63"/>
                </a:cubicBezTo>
                <a:cubicBezTo>
                  <a:pt x="17" y="64"/>
                  <a:pt x="17" y="64"/>
                  <a:pt x="17" y="64"/>
                </a:cubicBezTo>
                <a:cubicBezTo>
                  <a:pt x="17" y="67"/>
                  <a:pt x="17" y="67"/>
                  <a:pt x="17" y="67"/>
                </a:cubicBezTo>
                <a:cubicBezTo>
                  <a:pt x="15" y="67"/>
                  <a:pt x="15" y="67"/>
                  <a:pt x="15" y="67"/>
                </a:cubicBezTo>
                <a:cubicBezTo>
                  <a:pt x="14" y="67"/>
                  <a:pt x="14" y="67"/>
                  <a:pt x="14" y="67"/>
                </a:cubicBezTo>
                <a:cubicBezTo>
                  <a:pt x="15" y="68"/>
                  <a:pt x="15" y="68"/>
                  <a:pt x="15" y="68"/>
                </a:cubicBezTo>
                <a:cubicBezTo>
                  <a:pt x="17" y="68"/>
                  <a:pt x="17" y="68"/>
                  <a:pt x="17" y="68"/>
                </a:cubicBezTo>
                <a:cubicBezTo>
                  <a:pt x="20" y="67"/>
                  <a:pt x="20" y="67"/>
                  <a:pt x="20" y="67"/>
                </a:cubicBezTo>
                <a:cubicBezTo>
                  <a:pt x="25" y="68"/>
                  <a:pt x="25" y="68"/>
                  <a:pt x="25" y="68"/>
                </a:cubicBezTo>
                <a:cubicBezTo>
                  <a:pt x="24" y="70"/>
                  <a:pt x="24" y="70"/>
                  <a:pt x="24" y="70"/>
                </a:cubicBezTo>
                <a:cubicBezTo>
                  <a:pt x="23" y="71"/>
                  <a:pt x="23" y="71"/>
                  <a:pt x="23" y="71"/>
                </a:cubicBezTo>
                <a:cubicBezTo>
                  <a:pt x="21" y="71"/>
                  <a:pt x="21" y="71"/>
                  <a:pt x="21" y="71"/>
                </a:cubicBezTo>
                <a:cubicBezTo>
                  <a:pt x="18" y="71"/>
                  <a:pt x="18" y="71"/>
                  <a:pt x="18" y="71"/>
                </a:cubicBezTo>
                <a:cubicBezTo>
                  <a:pt x="17" y="73"/>
                  <a:pt x="17" y="73"/>
                  <a:pt x="17" y="73"/>
                </a:cubicBezTo>
                <a:cubicBezTo>
                  <a:pt x="20" y="73"/>
                  <a:pt x="20" y="73"/>
                  <a:pt x="20" y="73"/>
                </a:cubicBezTo>
                <a:cubicBezTo>
                  <a:pt x="24" y="71"/>
                  <a:pt x="24" y="71"/>
                  <a:pt x="24" y="71"/>
                </a:cubicBezTo>
                <a:cubicBezTo>
                  <a:pt x="23" y="73"/>
                  <a:pt x="23" y="73"/>
                  <a:pt x="23" y="73"/>
                </a:cubicBezTo>
                <a:cubicBezTo>
                  <a:pt x="24" y="73"/>
                  <a:pt x="24" y="73"/>
                  <a:pt x="24" y="73"/>
                </a:cubicBezTo>
                <a:cubicBezTo>
                  <a:pt x="24" y="74"/>
                  <a:pt x="24" y="74"/>
                  <a:pt x="24" y="74"/>
                </a:cubicBezTo>
                <a:cubicBezTo>
                  <a:pt x="25" y="73"/>
                  <a:pt x="25" y="73"/>
                  <a:pt x="25" y="73"/>
                </a:cubicBezTo>
                <a:cubicBezTo>
                  <a:pt x="28" y="70"/>
                  <a:pt x="28" y="70"/>
                  <a:pt x="28" y="70"/>
                </a:cubicBezTo>
                <a:cubicBezTo>
                  <a:pt x="30" y="71"/>
                  <a:pt x="30" y="71"/>
                  <a:pt x="30" y="71"/>
                </a:cubicBezTo>
                <a:cubicBezTo>
                  <a:pt x="33" y="73"/>
                  <a:pt x="33" y="73"/>
                  <a:pt x="33" y="73"/>
                </a:cubicBezTo>
                <a:cubicBezTo>
                  <a:pt x="34" y="73"/>
                  <a:pt x="34" y="73"/>
                  <a:pt x="34" y="73"/>
                </a:cubicBezTo>
                <a:cubicBezTo>
                  <a:pt x="35" y="73"/>
                  <a:pt x="35" y="73"/>
                  <a:pt x="35" y="73"/>
                </a:cubicBezTo>
                <a:cubicBezTo>
                  <a:pt x="35" y="74"/>
                  <a:pt x="35" y="74"/>
                  <a:pt x="35" y="74"/>
                </a:cubicBezTo>
                <a:cubicBezTo>
                  <a:pt x="37" y="76"/>
                  <a:pt x="37" y="76"/>
                  <a:pt x="37" y="76"/>
                </a:cubicBezTo>
                <a:cubicBezTo>
                  <a:pt x="38" y="78"/>
                  <a:pt x="38" y="78"/>
                  <a:pt x="38" y="78"/>
                </a:cubicBezTo>
                <a:cubicBezTo>
                  <a:pt x="41" y="80"/>
                  <a:pt x="41" y="80"/>
                  <a:pt x="41" y="80"/>
                </a:cubicBezTo>
                <a:cubicBezTo>
                  <a:pt x="44" y="80"/>
                  <a:pt x="44" y="80"/>
                  <a:pt x="44" y="80"/>
                </a:cubicBezTo>
                <a:cubicBezTo>
                  <a:pt x="47" y="78"/>
                  <a:pt x="47" y="78"/>
                  <a:pt x="47" y="78"/>
                </a:cubicBezTo>
                <a:cubicBezTo>
                  <a:pt x="48" y="78"/>
                  <a:pt x="48" y="78"/>
                  <a:pt x="48" y="78"/>
                </a:cubicBezTo>
                <a:cubicBezTo>
                  <a:pt x="50" y="78"/>
                  <a:pt x="50" y="78"/>
                  <a:pt x="50" y="78"/>
                </a:cubicBezTo>
                <a:cubicBezTo>
                  <a:pt x="51" y="78"/>
                  <a:pt x="51" y="78"/>
                  <a:pt x="51" y="78"/>
                </a:cubicBezTo>
                <a:cubicBezTo>
                  <a:pt x="53" y="76"/>
                  <a:pt x="53" y="76"/>
                  <a:pt x="53" y="76"/>
                </a:cubicBezTo>
                <a:cubicBezTo>
                  <a:pt x="53" y="73"/>
                  <a:pt x="53" y="73"/>
                  <a:pt x="53" y="73"/>
                </a:cubicBezTo>
                <a:cubicBezTo>
                  <a:pt x="53" y="71"/>
                  <a:pt x="53" y="71"/>
                  <a:pt x="53" y="71"/>
                </a:cubicBezTo>
                <a:cubicBezTo>
                  <a:pt x="54" y="70"/>
                  <a:pt x="54" y="70"/>
                  <a:pt x="54" y="70"/>
                </a:cubicBezTo>
                <a:cubicBezTo>
                  <a:pt x="58" y="70"/>
                  <a:pt x="58" y="70"/>
                  <a:pt x="58" y="70"/>
                </a:cubicBezTo>
                <a:cubicBezTo>
                  <a:pt x="63" y="73"/>
                  <a:pt x="63" y="73"/>
                  <a:pt x="63" y="73"/>
                </a:cubicBezTo>
                <a:cubicBezTo>
                  <a:pt x="68" y="74"/>
                  <a:pt x="68" y="74"/>
                  <a:pt x="68" y="74"/>
                </a:cubicBezTo>
                <a:cubicBezTo>
                  <a:pt x="71" y="77"/>
                  <a:pt x="71" y="77"/>
                  <a:pt x="71" y="77"/>
                </a:cubicBezTo>
                <a:cubicBezTo>
                  <a:pt x="76" y="81"/>
                  <a:pt x="76" y="81"/>
                  <a:pt x="76" y="81"/>
                </a:cubicBezTo>
                <a:cubicBezTo>
                  <a:pt x="78" y="81"/>
                  <a:pt x="78" y="81"/>
                  <a:pt x="78" y="81"/>
                </a:cubicBezTo>
                <a:cubicBezTo>
                  <a:pt x="81" y="81"/>
                  <a:pt x="81" y="81"/>
                  <a:pt x="81" y="81"/>
                </a:cubicBezTo>
                <a:cubicBezTo>
                  <a:pt x="84" y="80"/>
                  <a:pt x="84" y="80"/>
                  <a:pt x="84" y="80"/>
                </a:cubicBezTo>
                <a:cubicBezTo>
                  <a:pt x="87" y="80"/>
                  <a:pt x="87" y="80"/>
                  <a:pt x="87" y="80"/>
                </a:cubicBezTo>
                <a:cubicBezTo>
                  <a:pt x="88" y="80"/>
                  <a:pt x="88" y="80"/>
                  <a:pt x="88" y="80"/>
                </a:cubicBezTo>
                <a:cubicBezTo>
                  <a:pt x="90" y="78"/>
                  <a:pt x="90" y="78"/>
                  <a:pt x="90" y="78"/>
                </a:cubicBezTo>
                <a:cubicBezTo>
                  <a:pt x="91" y="78"/>
                  <a:pt x="91" y="78"/>
                  <a:pt x="91" y="78"/>
                </a:cubicBezTo>
                <a:cubicBezTo>
                  <a:pt x="94" y="73"/>
                  <a:pt x="94" y="73"/>
                  <a:pt x="94" y="73"/>
                </a:cubicBezTo>
                <a:cubicBezTo>
                  <a:pt x="97" y="71"/>
                  <a:pt x="97" y="71"/>
                  <a:pt x="97" y="71"/>
                </a:cubicBezTo>
                <a:cubicBezTo>
                  <a:pt x="100" y="71"/>
                  <a:pt x="100" y="71"/>
                  <a:pt x="100" y="71"/>
                </a:cubicBezTo>
                <a:cubicBezTo>
                  <a:pt x="107" y="74"/>
                  <a:pt x="107" y="74"/>
                  <a:pt x="107" y="74"/>
                </a:cubicBezTo>
                <a:cubicBezTo>
                  <a:pt x="109" y="73"/>
                  <a:pt x="109" y="73"/>
                  <a:pt x="109" y="73"/>
                </a:cubicBezTo>
                <a:cubicBezTo>
                  <a:pt x="110" y="71"/>
                  <a:pt x="110" y="71"/>
                  <a:pt x="110" y="71"/>
                </a:cubicBezTo>
                <a:cubicBezTo>
                  <a:pt x="113" y="70"/>
                  <a:pt x="113" y="70"/>
                  <a:pt x="113" y="70"/>
                </a:cubicBezTo>
                <a:cubicBezTo>
                  <a:pt x="114" y="70"/>
                  <a:pt x="114" y="70"/>
                  <a:pt x="114" y="70"/>
                </a:cubicBezTo>
                <a:cubicBezTo>
                  <a:pt x="116" y="71"/>
                  <a:pt x="116" y="71"/>
                  <a:pt x="116" y="71"/>
                </a:cubicBezTo>
                <a:cubicBezTo>
                  <a:pt x="116" y="73"/>
                  <a:pt x="116" y="73"/>
                  <a:pt x="116" y="73"/>
                </a:cubicBezTo>
                <a:cubicBezTo>
                  <a:pt x="114" y="76"/>
                  <a:pt x="114" y="76"/>
                  <a:pt x="114" y="76"/>
                </a:cubicBezTo>
                <a:cubicBezTo>
                  <a:pt x="113" y="77"/>
                  <a:pt x="113" y="77"/>
                  <a:pt x="113" y="77"/>
                </a:cubicBezTo>
                <a:cubicBezTo>
                  <a:pt x="111" y="78"/>
                  <a:pt x="111" y="78"/>
                  <a:pt x="111" y="78"/>
                </a:cubicBezTo>
                <a:cubicBezTo>
                  <a:pt x="113" y="78"/>
                  <a:pt x="113" y="78"/>
                  <a:pt x="113" y="78"/>
                </a:cubicBezTo>
                <a:cubicBezTo>
                  <a:pt x="114" y="81"/>
                  <a:pt x="114" y="81"/>
                  <a:pt x="114" y="81"/>
                </a:cubicBezTo>
                <a:cubicBezTo>
                  <a:pt x="114" y="83"/>
                  <a:pt x="114" y="83"/>
                  <a:pt x="114" y="83"/>
                </a:cubicBezTo>
                <a:cubicBezTo>
                  <a:pt x="116" y="84"/>
                  <a:pt x="116" y="84"/>
                  <a:pt x="116" y="84"/>
                </a:cubicBezTo>
                <a:cubicBezTo>
                  <a:pt x="118" y="82"/>
                  <a:pt x="118" y="82"/>
                  <a:pt x="118" y="82"/>
                </a:cubicBezTo>
                <a:cubicBezTo>
                  <a:pt x="118" y="82"/>
                  <a:pt x="118" y="82"/>
                  <a:pt x="118" y="82"/>
                </a:cubicBezTo>
                <a:cubicBezTo>
                  <a:pt x="119" y="81"/>
                  <a:pt x="119" y="81"/>
                  <a:pt x="119" y="81"/>
                </a:cubicBezTo>
                <a:cubicBezTo>
                  <a:pt x="119" y="78"/>
                  <a:pt x="119" y="78"/>
                  <a:pt x="119" y="78"/>
                </a:cubicBezTo>
                <a:cubicBezTo>
                  <a:pt x="121" y="78"/>
                  <a:pt x="121" y="78"/>
                  <a:pt x="121" y="78"/>
                </a:cubicBezTo>
                <a:cubicBezTo>
                  <a:pt x="120" y="74"/>
                  <a:pt x="120" y="74"/>
                  <a:pt x="120" y="74"/>
                </a:cubicBezTo>
                <a:cubicBezTo>
                  <a:pt x="120" y="73"/>
                  <a:pt x="120" y="73"/>
                  <a:pt x="120" y="73"/>
                </a:cubicBezTo>
                <a:cubicBezTo>
                  <a:pt x="121" y="71"/>
                  <a:pt x="121" y="71"/>
                  <a:pt x="121" y="71"/>
                </a:cubicBezTo>
                <a:cubicBezTo>
                  <a:pt x="124" y="71"/>
                  <a:pt x="124" y="71"/>
                  <a:pt x="124" y="71"/>
                </a:cubicBezTo>
                <a:cubicBezTo>
                  <a:pt x="126" y="73"/>
                  <a:pt x="126" y="73"/>
                  <a:pt x="126" y="73"/>
                </a:cubicBezTo>
                <a:cubicBezTo>
                  <a:pt x="127" y="73"/>
                  <a:pt x="127" y="73"/>
                  <a:pt x="127" y="73"/>
                </a:cubicBezTo>
                <a:cubicBezTo>
                  <a:pt x="133" y="71"/>
                  <a:pt x="133" y="71"/>
                  <a:pt x="133" y="71"/>
                </a:cubicBezTo>
                <a:cubicBezTo>
                  <a:pt x="137" y="70"/>
                  <a:pt x="137" y="70"/>
                  <a:pt x="137" y="70"/>
                </a:cubicBezTo>
                <a:cubicBezTo>
                  <a:pt x="140" y="70"/>
                  <a:pt x="140" y="70"/>
                  <a:pt x="140" y="70"/>
                </a:cubicBezTo>
                <a:cubicBezTo>
                  <a:pt x="143" y="71"/>
                  <a:pt x="143" y="71"/>
                  <a:pt x="143" y="71"/>
                </a:cubicBezTo>
                <a:cubicBezTo>
                  <a:pt x="144" y="73"/>
                  <a:pt x="144" y="73"/>
                  <a:pt x="144" y="73"/>
                </a:cubicBezTo>
                <a:cubicBezTo>
                  <a:pt x="149" y="73"/>
                  <a:pt x="149" y="73"/>
                  <a:pt x="149" y="73"/>
                </a:cubicBezTo>
                <a:cubicBezTo>
                  <a:pt x="152" y="73"/>
                  <a:pt x="152" y="73"/>
                  <a:pt x="152" y="73"/>
                </a:cubicBezTo>
                <a:cubicBezTo>
                  <a:pt x="159" y="70"/>
                  <a:pt x="159" y="70"/>
                  <a:pt x="159" y="70"/>
                </a:cubicBezTo>
                <a:cubicBezTo>
                  <a:pt x="164" y="67"/>
                  <a:pt x="164" y="67"/>
                  <a:pt x="164" y="67"/>
                </a:cubicBezTo>
                <a:cubicBezTo>
                  <a:pt x="167" y="67"/>
                  <a:pt x="167" y="67"/>
                  <a:pt x="167" y="67"/>
                </a:cubicBezTo>
                <a:cubicBezTo>
                  <a:pt x="172" y="67"/>
                  <a:pt x="172" y="67"/>
                  <a:pt x="172" y="67"/>
                </a:cubicBezTo>
                <a:cubicBezTo>
                  <a:pt x="174" y="67"/>
                  <a:pt x="174" y="67"/>
                  <a:pt x="174" y="67"/>
                </a:cubicBezTo>
                <a:cubicBezTo>
                  <a:pt x="179" y="67"/>
                  <a:pt x="179" y="67"/>
                  <a:pt x="179" y="67"/>
                </a:cubicBezTo>
                <a:cubicBezTo>
                  <a:pt x="183" y="64"/>
                  <a:pt x="183" y="64"/>
                  <a:pt x="183" y="64"/>
                </a:cubicBezTo>
                <a:cubicBezTo>
                  <a:pt x="185" y="64"/>
                  <a:pt x="185" y="64"/>
                  <a:pt x="185" y="64"/>
                </a:cubicBezTo>
                <a:cubicBezTo>
                  <a:pt x="185" y="66"/>
                  <a:pt x="185" y="66"/>
                  <a:pt x="185" y="66"/>
                </a:cubicBezTo>
                <a:cubicBezTo>
                  <a:pt x="185" y="67"/>
                  <a:pt x="185" y="67"/>
                  <a:pt x="185" y="67"/>
                </a:cubicBezTo>
                <a:cubicBezTo>
                  <a:pt x="186" y="67"/>
                  <a:pt x="186" y="67"/>
                  <a:pt x="186" y="67"/>
                </a:cubicBezTo>
                <a:cubicBezTo>
                  <a:pt x="186" y="67"/>
                  <a:pt x="186" y="67"/>
                  <a:pt x="186" y="67"/>
                </a:cubicBezTo>
                <a:cubicBezTo>
                  <a:pt x="187" y="65"/>
                  <a:pt x="187" y="65"/>
                  <a:pt x="187" y="65"/>
                </a:cubicBezTo>
                <a:cubicBezTo>
                  <a:pt x="189" y="64"/>
                  <a:pt x="189" y="64"/>
                  <a:pt x="189" y="64"/>
                </a:cubicBezTo>
                <a:cubicBezTo>
                  <a:pt x="192" y="63"/>
                  <a:pt x="192" y="63"/>
                  <a:pt x="192" y="63"/>
                </a:cubicBezTo>
                <a:cubicBezTo>
                  <a:pt x="196" y="64"/>
                  <a:pt x="196" y="64"/>
                  <a:pt x="196" y="64"/>
                </a:cubicBezTo>
                <a:cubicBezTo>
                  <a:pt x="199" y="65"/>
                  <a:pt x="199" y="65"/>
                  <a:pt x="199" y="65"/>
                </a:cubicBezTo>
                <a:cubicBezTo>
                  <a:pt x="202" y="65"/>
                  <a:pt x="202" y="65"/>
                  <a:pt x="202" y="65"/>
                </a:cubicBezTo>
                <a:cubicBezTo>
                  <a:pt x="203" y="64"/>
                  <a:pt x="203" y="64"/>
                  <a:pt x="203" y="64"/>
                </a:cubicBezTo>
                <a:cubicBezTo>
                  <a:pt x="205" y="64"/>
                  <a:pt x="205" y="64"/>
                  <a:pt x="205" y="64"/>
                </a:cubicBezTo>
                <a:cubicBezTo>
                  <a:pt x="206" y="65"/>
                  <a:pt x="206" y="65"/>
                  <a:pt x="206" y="65"/>
                </a:cubicBezTo>
                <a:cubicBezTo>
                  <a:pt x="206" y="67"/>
                  <a:pt x="206" y="67"/>
                  <a:pt x="206" y="67"/>
                </a:cubicBezTo>
                <a:cubicBezTo>
                  <a:pt x="206" y="68"/>
                  <a:pt x="206" y="68"/>
                  <a:pt x="206" y="68"/>
                </a:cubicBezTo>
                <a:cubicBezTo>
                  <a:pt x="209" y="67"/>
                  <a:pt x="209" y="67"/>
                  <a:pt x="209" y="67"/>
                </a:cubicBezTo>
                <a:cubicBezTo>
                  <a:pt x="210" y="65"/>
                  <a:pt x="210" y="65"/>
                  <a:pt x="210" y="65"/>
                </a:cubicBezTo>
                <a:cubicBezTo>
                  <a:pt x="212" y="67"/>
                  <a:pt x="212" y="67"/>
                  <a:pt x="212" y="67"/>
                </a:cubicBezTo>
                <a:cubicBezTo>
                  <a:pt x="213" y="68"/>
                  <a:pt x="213" y="68"/>
                  <a:pt x="213" y="68"/>
                </a:cubicBezTo>
                <a:lnTo>
                  <a:pt x="212" y="65"/>
                </a:lnTo>
                <a:close/>
              </a:path>
            </a:pathLst>
          </a:custGeom>
          <a:solidFill>
            <a:srgbClr val="0070C0"/>
          </a:solidFill>
          <a:ln w="3175">
            <a:solidFill>
              <a:schemeClr val="bg1"/>
            </a:solidFill>
            <a:round/>
            <a:headEnd/>
            <a:tailEnd/>
          </a:ln>
        </p:spPr>
        <p:txBody>
          <a:bodyPr/>
          <a:lstStyle/>
          <a:p>
            <a:endParaRPr lang="en-GB"/>
          </a:p>
        </p:txBody>
      </p:sp>
      <p:sp>
        <p:nvSpPr>
          <p:cNvPr id="49" name="Rectangle 48"/>
          <p:cNvSpPr/>
          <p:nvPr/>
        </p:nvSpPr>
        <p:spPr bwMode="auto">
          <a:xfrm>
            <a:off x="5733786" y="4292749"/>
            <a:ext cx="3816218" cy="71913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sz="2000" dirty="0" smtClean="0">
                <a:solidFill>
                  <a:prstClr val="white"/>
                </a:solidFill>
                <a:effectLst>
                  <a:outerShdw blurRad="50800" dist="38100" dir="2700000" algn="tl" rotWithShape="0">
                    <a:prstClr val="black">
                      <a:alpha val="40000"/>
                    </a:prstClr>
                  </a:outerShdw>
                </a:effectLst>
              </a:rPr>
              <a:t>7 NCIs in Canada, USA, Australia and Hong Kong</a:t>
            </a:r>
            <a:endParaRPr lang="en-GB" sz="2000" dirty="0">
              <a:solidFill>
                <a:prstClr val="white"/>
              </a:solidFill>
              <a:effectLst>
                <a:outerShdw blurRad="50800" dist="38100" dir="2700000" algn="tl" rotWithShape="0">
                  <a:prstClr val="black">
                    <a:alpha val="40000"/>
                  </a:prstClr>
                </a:outerShdw>
              </a:effectLst>
            </a:endParaRPr>
          </a:p>
        </p:txBody>
      </p:sp>
      <p:grpSp>
        <p:nvGrpSpPr>
          <p:cNvPr id="50" name="Group 61"/>
          <p:cNvGrpSpPr>
            <a:grpSpLocks/>
          </p:cNvGrpSpPr>
          <p:nvPr/>
        </p:nvGrpSpPr>
        <p:grpSpPr bwMode="auto">
          <a:xfrm>
            <a:off x="5733786" y="5156845"/>
            <a:ext cx="3816218" cy="444500"/>
            <a:chOff x="0" y="260648"/>
            <a:chExt cx="9151620" cy="576064"/>
          </a:xfrm>
        </p:grpSpPr>
        <p:sp>
          <p:nvSpPr>
            <p:cNvPr id="51" name="Rectangle 50"/>
            <p:cNvSpPr/>
            <p:nvPr/>
          </p:nvSpPr>
          <p:spPr>
            <a:xfrm>
              <a:off x="0" y="260648"/>
              <a:ext cx="9151620" cy="57606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sz="2000" dirty="0">
                  <a:solidFill>
                    <a:schemeClr val="bg1"/>
                  </a:solidFill>
                  <a:effectLst>
                    <a:outerShdw blurRad="50800" dist="38100" dir="2700000" algn="tl" rotWithShape="0">
                      <a:prstClr val="black">
                        <a:alpha val="40000"/>
                      </a:prstClr>
                    </a:outerShdw>
                  </a:effectLst>
                </a:rPr>
                <a:t>1 COST NNC (OTC Tunisia)</a:t>
              </a:r>
            </a:p>
          </p:txBody>
        </p:sp>
        <p:sp>
          <p:nvSpPr>
            <p:cNvPr id="52" name="Rectangle 51"/>
            <p:cNvSpPr/>
            <p:nvPr/>
          </p:nvSpPr>
          <p:spPr>
            <a:xfrm flipV="1">
              <a:off x="0" y="287394"/>
              <a:ext cx="9143372" cy="189278"/>
            </a:xfrm>
            <a:prstGeom prst="rect">
              <a:avLst/>
            </a:prstGeom>
            <a:gradFill>
              <a:gsLst>
                <a:gs pos="0">
                  <a:srgbClr val="6CB9E7">
                    <a:alpha val="0"/>
                  </a:srgbClr>
                </a:gs>
                <a:gs pos="100000">
                  <a:schemeClr val="bg1">
                    <a:alpha val="3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GB" sz="2000" dirty="0">
                <a:solidFill>
                  <a:prstClr val="white"/>
                </a:solidFill>
                <a:effectLst>
                  <a:outerShdw blurRad="50800" dist="38100" dir="2700000" algn="tl" rotWithShape="0">
                    <a:prstClr val="black">
                      <a:alpha val="40000"/>
                    </a:prstClr>
                  </a:outerShdw>
                </a:effectLst>
              </a:endParaRPr>
            </a:p>
          </p:txBody>
        </p:sp>
      </p:grpSp>
      <p:sp>
        <p:nvSpPr>
          <p:cNvPr id="53" name="Rectangle 52"/>
          <p:cNvSpPr/>
          <p:nvPr/>
        </p:nvSpPr>
        <p:spPr bwMode="auto">
          <a:xfrm>
            <a:off x="5733786" y="2348533"/>
            <a:ext cx="3816218" cy="4445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sz="2000" dirty="0">
                <a:solidFill>
                  <a:schemeClr val="bg1"/>
                </a:solidFill>
                <a:effectLst>
                  <a:outerShdw blurRad="50800" dist="38100" dir="2700000" algn="tl" rotWithShape="0">
                    <a:prstClr val="black">
                      <a:alpha val="40000"/>
                    </a:prstClr>
                  </a:outerShdw>
                </a:effectLst>
              </a:rPr>
              <a:t>4yr project (2013-2017)</a:t>
            </a:r>
          </a:p>
        </p:txBody>
      </p:sp>
      <p:sp>
        <p:nvSpPr>
          <p:cNvPr id="54" name="Rectangle 53"/>
          <p:cNvSpPr/>
          <p:nvPr/>
        </p:nvSpPr>
        <p:spPr bwMode="auto">
          <a:xfrm flipV="1">
            <a:off x="5733786" y="4292921"/>
            <a:ext cx="3812779" cy="146050"/>
          </a:xfrm>
          <a:prstGeom prst="rect">
            <a:avLst/>
          </a:prstGeom>
          <a:gradFill>
            <a:gsLst>
              <a:gs pos="0">
                <a:srgbClr val="6CB9E7">
                  <a:alpha val="0"/>
                </a:srgbClr>
              </a:gs>
              <a:gs pos="100000">
                <a:schemeClr val="bg1">
                  <a:alpha val="3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GB" sz="2000" dirty="0">
              <a:solidFill>
                <a:prstClr val="white"/>
              </a:solidFill>
              <a:effectLst>
                <a:outerShdw blurRad="50800" dist="38100" dir="2700000" algn="tl" rotWithShape="0">
                  <a:prstClr val="black">
                    <a:alpha val="40000"/>
                  </a:prstClr>
                </a:outerShdw>
              </a:effectLst>
            </a:endParaRPr>
          </a:p>
        </p:txBody>
      </p:sp>
      <p:sp>
        <p:nvSpPr>
          <p:cNvPr id="55" name="Rectangle 54"/>
          <p:cNvSpPr/>
          <p:nvPr/>
        </p:nvSpPr>
        <p:spPr bwMode="auto">
          <a:xfrm flipV="1">
            <a:off x="5733786" y="3499892"/>
            <a:ext cx="3812779" cy="146050"/>
          </a:xfrm>
          <a:prstGeom prst="rect">
            <a:avLst/>
          </a:prstGeom>
          <a:gradFill>
            <a:gsLst>
              <a:gs pos="0">
                <a:srgbClr val="6CB9E7">
                  <a:alpha val="0"/>
                </a:srgbClr>
              </a:gs>
              <a:gs pos="100000">
                <a:schemeClr val="bg1">
                  <a:alpha val="3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GB" sz="2000" dirty="0">
              <a:solidFill>
                <a:prstClr val="white"/>
              </a:solidFill>
              <a:effectLst>
                <a:outerShdw blurRad="50800" dist="38100" dir="2700000" algn="tl" rotWithShape="0">
                  <a:prstClr val="black">
                    <a:alpha val="40000"/>
                  </a:prstClr>
                </a:outerShdw>
              </a:effectLst>
            </a:endParaRPr>
          </a:p>
        </p:txBody>
      </p:sp>
      <p:sp>
        <p:nvSpPr>
          <p:cNvPr id="56" name="Rectangle 55"/>
          <p:cNvSpPr/>
          <p:nvPr/>
        </p:nvSpPr>
        <p:spPr bwMode="auto">
          <a:xfrm flipV="1">
            <a:off x="5733786" y="2924597"/>
            <a:ext cx="3812779" cy="146050"/>
          </a:xfrm>
          <a:prstGeom prst="rect">
            <a:avLst/>
          </a:prstGeom>
          <a:gradFill>
            <a:gsLst>
              <a:gs pos="0">
                <a:srgbClr val="6CB9E7">
                  <a:alpha val="0"/>
                </a:srgbClr>
              </a:gs>
              <a:gs pos="100000">
                <a:schemeClr val="bg1">
                  <a:alpha val="3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GB" sz="2000" dirty="0">
              <a:solidFill>
                <a:prstClr val="white"/>
              </a:solidFill>
              <a:effectLst>
                <a:outerShdw blurRad="50800" dist="38100" dir="2700000" algn="tl" rotWithShape="0">
                  <a:prstClr val="black">
                    <a:alpha val="40000"/>
                  </a:prstClr>
                </a:outerShdw>
              </a:effectLst>
            </a:endParaRPr>
          </a:p>
        </p:txBody>
      </p:sp>
      <p:sp>
        <p:nvSpPr>
          <p:cNvPr id="57" name="Rectangle 56"/>
          <p:cNvSpPr/>
          <p:nvPr/>
        </p:nvSpPr>
        <p:spPr bwMode="auto">
          <a:xfrm flipV="1">
            <a:off x="5745088" y="2348880"/>
            <a:ext cx="3812779" cy="146050"/>
          </a:xfrm>
          <a:prstGeom prst="rect">
            <a:avLst/>
          </a:prstGeom>
          <a:gradFill>
            <a:gsLst>
              <a:gs pos="0">
                <a:srgbClr val="6CB9E7">
                  <a:alpha val="0"/>
                </a:srgbClr>
              </a:gs>
              <a:gs pos="100000">
                <a:schemeClr val="bg1">
                  <a:alpha val="3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GB" sz="2000" dirty="0">
              <a:solidFill>
                <a:prstClr val="white"/>
              </a:solidFill>
              <a:effectLst>
                <a:outerShdw blurRad="50800" dist="38100" dir="2700000" algn="tl" rotWithShape="0">
                  <a:prstClr val="black">
                    <a:alpha val="40000"/>
                  </a:prstClr>
                </a:outerShdw>
              </a:effectLst>
            </a:endParaRPr>
          </a:p>
        </p:txBody>
      </p:sp>
      <p:sp>
        <p:nvSpPr>
          <p:cNvPr id="59" name="Rectangle 58"/>
          <p:cNvSpPr/>
          <p:nvPr/>
        </p:nvSpPr>
        <p:spPr>
          <a:xfrm>
            <a:off x="200472" y="1052736"/>
            <a:ext cx="9217024" cy="923330"/>
          </a:xfrm>
          <a:prstGeom prst="rect">
            <a:avLst/>
          </a:prstGeom>
        </p:spPr>
        <p:txBody>
          <a:bodyPr wrap="square">
            <a:spAutoFit/>
          </a:bodyPr>
          <a:lstStyle/>
          <a:p>
            <a:pPr algn="just"/>
            <a:r>
              <a:rPr lang="en-GB" sz="1800" b="0" dirty="0" smtClean="0">
                <a:solidFill>
                  <a:schemeClr val="tx1">
                    <a:lumMod val="65000"/>
                    <a:lumOff val="35000"/>
                  </a:schemeClr>
                </a:solidFill>
              </a:rPr>
              <a:t>‘To enhance existing and develop new, ground-based multi-GNSS tropospheric products, assess their usefulness in severe weather forecasting and climate monitoring, and to improve GNSS accuracy through enhanced atmospheric modelling.’</a:t>
            </a:r>
            <a:endParaRPr lang="en-GB" sz="1800" b="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Diagram 41"/>
          <p:cNvGraphicFramePr/>
          <p:nvPr/>
        </p:nvGraphicFramePr>
        <p:xfrm>
          <a:off x="704528" y="1556792"/>
          <a:ext cx="864096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3" name="Group 7"/>
          <p:cNvGrpSpPr>
            <a:grpSpLocks/>
          </p:cNvGrpSpPr>
          <p:nvPr/>
        </p:nvGrpSpPr>
        <p:grpSpPr bwMode="auto">
          <a:xfrm>
            <a:off x="1064568" y="4293096"/>
            <a:ext cx="2389187" cy="1152128"/>
            <a:chOff x="338549" y="1352039"/>
            <a:chExt cx="2388070" cy="951961"/>
          </a:xfrm>
          <a:solidFill>
            <a:schemeClr val="tx2">
              <a:lumMod val="40000"/>
              <a:lumOff val="60000"/>
            </a:schemeClr>
          </a:solidFill>
        </p:grpSpPr>
        <p:sp>
          <p:nvSpPr>
            <p:cNvPr id="44" name="Rectangle 43"/>
            <p:cNvSpPr/>
            <p:nvPr/>
          </p:nvSpPr>
          <p:spPr>
            <a:xfrm>
              <a:off x="338549" y="1352039"/>
              <a:ext cx="2388070" cy="951961"/>
            </a:xfrm>
            <a:prstGeom prst="rect">
              <a:avLst/>
            </a:prstGeom>
            <a:grpFill/>
          </p:spPr>
          <p:style>
            <a:lnRef idx="1">
              <a:schemeClr val="accent6"/>
            </a:lnRef>
            <a:fillRef idx="2">
              <a:schemeClr val="accent6"/>
            </a:fillRef>
            <a:effectRef idx="1">
              <a:schemeClr val="accent6"/>
            </a:effectRef>
            <a:fontRef idx="minor">
              <a:schemeClr val="dk1"/>
            </a:fontRef>
          </p:style>
        </p:sp>
        <p:sp>
          <p:nvSpPr>
            <p:cNvPr id="45" name="Rectangle 44"/>
            <p:cNvSpPr/>
            <p:nvPr/>
          </p:nvSpPr>
          <p:spPr>
            <a:xfrm>
              <a:off x="338549" y="1352039"/>
              <a:ext cx="2388070" cy="951961"/>
            </a:xfrm>
            <a:prstGeom prst="rect">
              <a:avLst/>
            </a:prstGeom>
            <a:grpFill/>
          </p:spPr>
          <p:style>
            <a:lnRef idx="1">
              <a:schemeClr val="accent6"/>
            </a:lnRef>
            <a:fillRef idx="2">
              <a:schemeClr val="accent6"/>
            </a:fillRef>
            <a:effectRef idx="1">
              <a:schemeClr val="accent6"/>
            </a:effectRef>
            <a:fontRef idx="minor">
              <a:schemeClr val="dk1"/>
            </a:fontRef>
          </p:style>
          <p:txBody>
            <a:bodyPr lIns="8890" tIns="8890" rIns="8890" bIns="8890" spcCol="1270" anchor="ctr"/>
            <a:lstStyle/>
            <a:p>
              <a:pPr algn="ctr" defTabSz="622300">
                <a:lnSpc>
                  <a:spcPct val="90000"/>
                </a:lnSpc>
                <a:spcAft>
                  <a:spcPct val="35000"/>
                </a:spcAft>
                <a:defRPr/>
              </a:pPr>
              <a:r>
                <a:rPr lang="fr-BE" sz="1400" b="1" dirty="0">
                  <a:solidFill>
                    <a:schemeClr val="tx1">
                      <a:lumMod val="65000"/>
                      <a:lumOff val="35000"/>
                    </a:schemeClr>
                  </a:solidFill>
                </a:rPr>
                <a:t>WG1</a:t>
              </a:r>
            </a:p>
            <a:p>
              <a:pPr algn="ctr" defTabSz="622300">
                <a:lnSpc>
                  <a:spcPct val="90000"/>
                </a:lnSpc>
                <a:spcAft>
                  <a:spcPct val="35000"/>
                </a:spcAft>
                <a:defRPr/>
              </a:pPr>
              <a:r>
                <a:rPr lang="fr-BE" sz="1400" dirty="0" smtClean="0">
                  <a:solidFill>
                    <a:schemeClr val="tx1">
                      <a:lumMod val="65000"/>
                      <a:lumOff val="35000"/>
                    </a:schemeClr>
                  </a:solidFill>
                </a:rPr>
                <a:t>70 </a:t>
              </a:r>
              <a:r>
                <a:rPr lang="fr-BE" sz="1400" dirty="0">
                  <a:solidFill>
                    <a:schemeClr val="tx1">
                      <a:lumMod val="65000"/>
                      <a:lumOff val="35000"/>
                    </a:schemeClr>
                  </a:solidFill>
                </a:rPr>
                <a:t>participants</a:t>
              </a:r>
            </a:p>
            <a:p>
              <a:pPr algn="ctr" defTabSz="622300">
                <a:lnSpc>
                  <a:spcPct val="90000"/>
                </a:lnSpc>
                <a:spcAft>
                  <a:spcPct val="35000"/>
                </a:spcAft>
                <a:defRPr/>
              </a:pPr>
              <a:r>
                <a:rPr lang="fr-BE" sz="1400" dirty="0" smtClean="0">
                  <a:solidFill>
                    <a:schemeClr val="tx1">
                      <a:lumMod val="65000"/>
                      <a:lumOff val="35000"/>
                    </a:schemeClr>
                  </a:solidFill>
                </a:rPr>
                <a:t>25 countries</a:t>
              </a:r>
            </a:p>
            <a:p>
              <a:pPr algn="ctr" defTabSz="622300">
                <a:lnSpc>
                  <a:spcPct val="90000"/>
                </a:lnSpc>
                <a:spcAft>
                  <a:spcPct val="35000"/>
                </a:spcAft>
                <a:defRPr/>
              </a:pPr>
              <a:r>
                <a:rPr lang="fr-BE" sz="1400" dirty="0" smtClean="0">
                  <a:solidFill>
                    <a:schemeClr val="tx1">
                      <a:lumMod val="65000"/>
                      <a:lumOff val="35000"/>
                    </a:schemeClr>
                  </a:solidFill>
                </a:rPr>
                <a:t>11 </a:t>
              </a:r>
              <a:r>
                <a:rPr lang="fr-BE" sz="1400" dirty="0" err="1" smtClean="0">
                  <a:solidFill>
                    <a:schemeClr val="tx1">
                      <a:lumMod val="65000"/>
                      <a:lumOff val="35000"/>
                    </a:schemeClr>
                  </a:solidFill>
                </a:rPr>
                <a:t>sub</a:t>
              </a:r>
              <a:r>
                <a:rPr lang="fr-BE" sz="1400" dirty="0" smtClean="0">
                  <a:solidFill>
                    <a:schemeClr val="tx1">
                      <a:lumMod val="65000"/>
                      <a:lumOff val="35000"/>
                    </a:schemeClr>
                  </a:solidFill>
                </a:rPr>
                <a:t>-</a:t>
              </a:r>
              <a:r>
                <a:rPr lang="fr-BE" sz="1400" dirty="0" err="1" smtClean="0">
                  <a:solidFill>
                    <a:schemeClr val="tx1">
                      <a:lumMod val="65000"/>
                      <a:lumOff val="35000"/>
                    </a:schemeClr>
                  </a:solidFill>
                </a:rPr>
                <a:t>WGs</a:t>
              </a:r>
              <a:endParaRPr lang="en-GB" sz="1050" dirty="0">
                <a:solidFill>
                  <a:schemeClr val="tx1">
                    <a:lumMod val="65000"/>
                    <a:lumOff val="35000"/>
                  </a:schemeClr>
                </a:solidFill>
              </a:endParaRPr>
            </a:p>
          </p:txBody>
        </p:sp>
      </p:grpSp>
      <p:grpSp>
        <p:nvGrpSpPr>
          <p:cNvPr id="46" name="Group 13"/>
          <p:cNvGrpSpPr>
            <a:grpSpLocks/>
          </p:cNvGrpSpPr>
          <p:nvPr/>
        </p:nvGrpSpPr>
        <p:grpSpPr bwMode="auto">
          <a:xfrm>
            <a:off x="6609705" y="4293096"/>
            <a:ext cx="2387600" cy="1152128"/>
            <a:chOff x="338549" y="1352039"/>
            <a:chExt cx="2388070" cy="951961"/>
          </a:xfrm>
          <a:solidFill>
            <a:srgbClr val="FFFF00"/>
          </a:solidFill>
        </p:grpSpPr>
        <p:sp>
          <p:nvSpPr>
            <p:cNvPr id="47" name="Rectangle 46"/>
            <p:cNvSpPr/>
            <p:nvPr/>
          </p:nvSpPr>
          <p:spPr>
            <a:xfrm>
              <a:off x="338549" y="1352039"/>
              <a:ext cx="2388070" cy="951961"/>
            </a:xfrm>
            <a:prstGeom prst="rect">
              <a:avLst/>
            </a:prstGeom>
            <a:grpFill/>
          </p:spPr>
          <p:style>
            <a:lnRef idx="1">
              <a:schemeClr val="dk1"/>
            </a:lnRef>
            <a:fillRef idx="2">
              <a:schemeClr val="dk1"/>
            </a:fillRef>
            <a:effectRef idx="1">
              <a:schemeClr val="dk1"/>
            </a:effectRef>
            <a:fontRef idx="minor">
              <a:schemeClr val="dk1"/>
            </a:fontRef>
          </p:style>
        </p:sp>
        <p:sp>
          <p:nvSpPr>
            <p:cNvPr id="48" name="Rectangle 47"/>
            <p:cNvSpPr/>
            <p:nvPr/>
          </p:nvSpPr>
          <p:spPr>
            <a:xfrm>
              <a:off x="338549" y="1352039"/>
              <a:ext cx="2388070" cy="951961"/>
            </a:xfrm>
            <a:prstGeom prst="rect">
              <a:avLst/>
            </a:prstGeom>
            <a:grpFill/>
          </p:spPr>
          <p:style>
            <a:lnRef idx="1">
              <a:schemeClr val="dk1"/>
            </a:lnRef>
            <a:fillRef idx="2">
              <a:schemeClr val="dk1"/>
            </a:fillRef>
            <a:effectRef idx="1">
              <a:schemeClr val="dk1"/>
            </a:effectRef>
            <a:fontRef idx="minor">
              <a:schemeClr val="dk1"/>
            </a:fontRef>
          </p:style>
          <p:txBody>
            <a:bodyPr lIns="8890" tIns="8890" rIns="8890" bIns="8890" spcCol="1270" anchor="ctr"/>
            <a:lstStyle/>
            <a:p>
              <a:pPr algn="ctr" defTabSz="622300">
                <a:lnSpc>
                  <a:spcPct val="90000"/>
                </a:lnSpc>
                <a:spcAft>
                  <a:spcPct val="35000"/>
                </a:spcAft>
                <a:defRPr/>
              </a:pPr>
              <a:r>
                <a:rPr lang="fr-BE" sz="1400" b="1" dirty="0">
                  <a:solidFill>
                    <a:schemeClr val="tx1">
                      <a:lumMod val="65000"/>
                      <a:lumOff val="35000"/>
                    </a:schemeClr>
                  </a:solidFill>
                </a:rPr>
                <a:t>WG3</a:t>
              </a:r>
            </a:p>
            <a:p>
              <a:pPr algn="ctr" defTabSz="622300">
                <a:lnSpc>
                  <a:spcPct val="90000"/>
                </a:lnSpc>
                <a:spcAft>
                  <a:spcPct val="35000"/>
                </a:spcAft>
                <a:defRPr/>
              </a:pPr>
              <a:r>
                <a:rPr lang="fr-BE" sz="1400" dirty="0" smtClean="0">
                  <a:solidFill>
                    <a:schemeClr val="tx1">
                      <a:lumMod val="65000"/>
                      <a:lumOff val="35000"/>
                    </a:schemeClr>
                  </a:solidFill>
                </a:rPr>
                <a:t>52 </a:t>
              </a:r>
              <a:r>
                <a:rPr lang="fr-BE" sz="1400" dirty="0">
                  <a:solidFill>
                    <a:schemeClr val="tx1">
                      <a:lumMod val="65000"/>
                      <a:lumOff val="35000"/>
                    </a:schemeClr>
                  </a:solidFill>
                </a:rPr>
                <a:t>participants </a:t>
              </a:r>
            </a:p>
            <a:p>
              <a:pPr algn="ctr" defTabSz="622300">
                <a:lnSpc>
                  <a:spcPct val="90000"/>
                </a:lnSpc>
                <a:spcAft>
                  <a:spcPct val="35000"/>
                </a:spcAft>
                <a:defRPr/>
              </a:pPr>
              <a:r>
                <a:rPr lang="fr-BE" sz="1400" dirty="0" smtClean="0">
                  <a:solidFill>
                    <a:schemeClr val="tx1">
                      <a:lumMod val="65000"/>
                      <a:lumOff val="35000"/>
                    </a:schemeClr>
                  </a:solidFill>
                </a:rPr>
                <a:t>17 countries</a:t>
              </a:r>
            </a:p>
            <a:p>
              <a:pPr algn="ctr" defTabSz="622300">
                <a:lnSpc>
                  <a:spcPct val="90000"/>
                </a:lnSpc>
                <a:spcAft>
                  <a:spcPct val="35000"/>
                </a:spcAft>
                <a:defRPr/>
              </a:pPr>
              <a:r>
                <a:rPr lang="fr-BE" sz="1400" dirty="0" smtClean="0">
                  <a:solidFill>
                    <a:schemeClr val="tx1">
                      <a:lumMod val="65000"/>
                      <a:lumOff val="35000"/>
                    </a:schemeClr>
                  </a:solidFill>
                </a:rPr>
                <a:t>5 </a:t>
              </a:r>
              <a:r>
                <a:rPr lang="fr-BE" sz="1400" dirty="0" err="1" smtClean="0">
                  <a:solidFill>
                    <a:schemeClr val="tx1">
                      <a:lumMod val="65000"/>
                      <a:lumOff val="35000"/>
                    </a:schemeClr>
                  </a:solidFill>
                </a:rPr>
                <a:t>sub</a:t>
              </a:r>
              <a:r>
                <a:rPr lang="fr-BE" sz="1400" dirty="0" smtClean="0">
                  <a:solidFill>
                    <a:schemeClr val="tx1">
                      <a:lumMod val="65000"/>
                      <a:lumOff val="35000"/>
                    </a:schemeClr>
                  </a:solidFill>
                </a:rPr>
                <a:t>-</a:t>
              </a:r>
              <a:r>
                <a:rPr lang="fr-BE" sz="1400" dirty="0" err="1" smtClean="0">
                  <a:solidFill>
                    <a:schemeClr val="tx1">
                      <a:lumMod val="65000"/>
                      <a:lumOff val="35000"/>
                    </a:schemeClr>
                  </a:solidFill>
                </a:rPr>
                <a:t>WGs</a:t>
              </a:r>
              <a:endParaRPr lang="en-GB" sz="1050" dirty="0">
                <a:solidFill>
                  <a:schemeClr val="tx1">
                    <a:lumMod val="65000"/>
                    <a:lumOff val="35000"/>
                  </a:schemeClr>
                </a:solidFill>
              </a:endParaRPr>
            </a:p>
          </p:txBody>
        </p:sp>
      </p:grpSp>
      <p:grpSp>
        <p:nvGrpSpPr>
          <p:cNvPr id="49" name="Group 16"/>
          <p:cNvGrpSpPr>
            <a:grpSpLocks/>
          </p:cNvGrpSpPr>
          <p:nvPr/>
        </p:nvGrpSpPr>
        <p:grpSpPr bwMode="auto">
          <a:xfrm>
            <a:off x="3801418" y="4293096"/>
            <a:ext cx="2387600" cy="1152128"/>
            <a:chOff x="338549" y="1352039"/>
            <a:chExt cx="2388070" cy="951961"/>
          </a:xfrm>
          <a:solidFill>
            <a:srgbClr val="92D050"/>
          </a:solidFill>
        </p:grpSpPr>
        <p:sp>
          <p:nvSpPr>
            <p:cNvPr id="50" name="Rectangle 49"/>
            <p:cNvSpPr/>
            <p:nvPr/>
          </p:nvSpPr>
          <p:spPr>
            <a:xfrm>
              <a:off x="338549" y="1352039"/>
              <a:ext cx="2388070" cy="951961"/>
            </a:xfrm>
            <a:prstGeom prst="rect">
              <a:avLst/>
            </a:prstGeom>
            <a:grpFill/>
          </p:spPr>
          <p:style>
            <a:lnRef idx="1">
              <a:schemeClr val="dk1"/>
            </a:lnRef>
            <a:fillRef idx="2">
              <a:schemeClr val="dk1"/>
            </a:fillRef>
            <a:effectRef idx="1">
              <a:schemeClr val="dk1"/>
            </a:effectRef>
            <a:fontRef idx="minor">
              <a:schemeClr val="dk1"/>
            </a:fontRef>
          </p:style>
        </p:sp>
        <p:sp>
          <p:nvSpPr>
            <p:cNvPr id="51" name="Rectangle 50"/>
            <p:cNvSpPr/>
            <p:nvPr/>
          </p:nvSpPr>
          <p:spPr>
            <a:xfrm>
              <a:off x="338549" y="1352039"/>
              <a:ext cx="2388070" cy="951961"/>
            </a:xfrm>
            <a:prstGeom prst="rect">
              <a:avLst/>
            </a:prstGeom>
            <a:grpFill/>
          </p:spPr>
          <p:style>
            <a:lnRef idx="1">
              <a:schemeClr val="dk1"/>
            </a:lnRef>
            <a:fillRef idx="2">
              <a:schemeClr val="dk1"/>
            </a:fillRef>
            <a:effectRef idx="1">
              <a:schemeClr val="dk1"/>
            </a:effectRef>
            <a:fontRef idx="minor">
              <a:schemeClr val="dk1"/>
            </a:fontRef>
          </p:style>
          <p:txBody>
            <a:bodyPr lIns="8890" tIns="8890" rIns="8890" bIns="8890" spcCol="1270" anchor="ctr"/>
            <a:lstStyle/>
            <a:p>
              <a:pPr algn="ctr" defTabSz="622300">
                <a:lnSpc>
                  <a:spcPct val="90000"/>
                </a:lnSpc>
                <a:spcAft>
                  <a:spcPct val="35000"/>
                </a:spcAft>
                <a:defRPr/>
              </a:pPr>
              <a:r>
                <a:rPr lang="fr-BE" sz="1400" b="1" dirty="0">
                  <a:solidFill>
                    <a:schemeClr val="tx1">
                      <a:lumMod val="65000"/>
                      <a:lumOff val="35000"/>
                    </a:schemeClr>
                  </a:solidFill>
                </a:rPr>
                <a:t>WG2</a:t>
              </a:r>
            </a:p>
            <a:p>
              <a:pPr algn="ctr" defTabSz="622300">
                <a:lnSpc>
                  <a:spcPct val="90000"/>
                </a:lnSpc>
                <a:spcAft>
                  <a:spcPct val="35000"/>
                </a:spcAft>
                <a:defRPr/>
              </a:pPr>
              <a:r>
                <a:rPr lang="fr-BE" sz="1400" dirty="0" smtClean="0">
                  <a:solidFill>
                    <a:schemeClr val="tx1">
                      <a:lumMod val="65000"/>
                      <a:lumOff val="35000"/>
                    </a:schemeClr>
                  </a:solidFill>
                </a:rPr>
                <a:t>44 </a:t>
              </a:r>
              <a:r>
                <a:rPr lang="fr-BE" sz="1400" dirty="0">
                  <a:solidFill>
                    <a:schemeClr val="tx1">
                      <a:lumMod val="65000"/>
                      <a:lumOff val="35000"/>
                    </a:schemeClr>
                  </a:solidFill>
                </a:rPr>
                <a:t>participants </a:t>
              </a:r>
            </a:p>
            <a:p>
              <a:pPr algn="ctr" defTabSz="622300">
                <a:lnSpc>
                  <a:spcPct val="90000"/>
                </a:lnSpc>
                <a:spcAft>
                  <a:spcPct val="35000"/>
                </a:spcAft>
                <a:defRPr/>
              </a:pPr>
              <a:r>
                <a:rPr lang="fr-BE" sz="1400" dirty="0">
                  <a:solidFill>
                    <a:schemeClr val="tx1">
                      <a:lumMod val="65000"/>
                      <a:lumOff val="35000"/>
                    </a:schemeClr>
                  </a:solidFill>
                </a:rPr>
                <a:t>21 </a:t>
              </a:r>
              <a:r>
                <a:rPr lang="fr-BE" sz="1400" dirty="0" smtClean="0">
                  <a:solidFill>
                    <a:schemeClr val="tx1">
                      <a:lumMod val="65000"/>
                      <a:lumOff val="35000"/>
                    </a:schemeClr>
                  </a:solidFill>
                </a:rPr>
                <a:t>countries</a:t>
              </a:r>
            </a:p>
            <a:p>
              <a:pPr algn="ctr" defTabSz="622300">
                <a:lnSpc>
                  <a:spcPct val="90000"/>
                </a:lnSpc>
                <a:spcAft>
                  <a:spcPct val="35000"/>
                </a:spcAft>
                <a:defRPr/>
              </a:pPr>
              <a:r>
                <a:rPr lang="fr-BE" sz="1400" dirty="0" smtClean="0">
                  <a:solidFill>
                    <a:schemeClr val="tx1">
                      <a:lumMod val="65000"/>
                      <a:lumOff val="35000"/>
                    </a:schemeClr>
                  </a:solidFill>
                </a:rPr>
                <a:t>7 </a:t>
              </a:r>
              <a:r>
                <a:rPr lang="fr-BE" sz="1400" dirty="0" err="1" smtClean="0">
                  <a:solidFill>
                    <a:schemeClr val="tx1">
                      <a:lumMod val="65000"/>
                      <a:lumOff val="35000"/>
                    </a:schemeClr>
                  </a:solidFill>
                </a:rPr>
                <a:t>sub</a:t>
              </a:r>
              <a:r>
                <a:rPr lang="fr-BE" sz="1400" dirty="0" smtClean="0">
                  <a:solidFill>
                    <a:schemeClr val="tx1">
                      <a:lumMod val="65000"/>
                      <a:lumOff val="35000"/>
                    </a:schemeClr>
                  </a:solidFill>
                </a:rPr>
                <a:t>-</a:t>
              </a:r>
              <a:r>
                <a:rPr lang="fr-BE" sz="1400" dirty="0" err="1" smtClean="0">
                  <a:solidFill>
                    <a:schemeClr val="tx1">
                      <a:lumMod val="65000"/>
                      <a:lumOff val="35000"/>
                    </a:schemeClr>
                  </a:solidFill>
                </a:rPr>
                <a:t>WGs</a:t>
              </a:r>
              <a:endParaRPr lang="en-GB" sz="1050" b="1" i="1" dirty="0">
                <a:solidFill>
                  <a:schemeClr val="tx1">
                    <a:lumMod val="65000"/>
                    <a:lumOff val="35000"/>
                  </a:schemeClr>
                </a:solidFill>
              </a:endParaRPr>
            </a:p>
          </p:txBody>
        </p:sp>
      </p:grpSp>
      <p:sp>
        <p:nvSpPr>
          <p:cNvPr id="52" name="Content Placeholder 5"/>
          <p:cNvSpPr>
            <a:spLocks noGrp="1"/>
          </p:cNvSpPr>
          <p:nvPr>
            <p:ph sz="quarter" idx="13"/>
          </p:nvPr>
        </p:nvSpPr>
        <p:spPr>
          <a:xfrm>
            <a:off x="1620000" y="180000"/>
            <a:ext cx="7651970" cy="958805"/>
          </a:xfrm>
        </p:spPr>
        <p:txBody>
          <a:bodyPr/>
          <a:lstStyle/>
          <a:p>
            <a:r>
              <a:rPr lang="en-GB" dirty="0" smtClean="0">
                <a:effectLst>
                  <a:outerShdw blurRad="38100" dist="38100" dir="2700000" algn="tl">
                    <a:srgbClr val="000000">
                      <a:alpha val="43137"/>
                    </a:srgbClr>
                  </a:outerShdw>
                </a:effectLst>
              </a:rPr>
              <a:t>GNSS4SWEC Structure</a:t>
            </a:r>
            <a:endParaRPr lang="en-GB"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5</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7941512" cy="849586"/>
          </a:xfrm>
        </p:spPr>
        <p:txBody>
          <a:bodyPr/>
          <a:lstStyle/>
          <a:p>
            <a:r>
              <a:rPr lang="en-GB" dirty="0" smtClean="0">
                <a:effectLst>
                  <a:outerShdw blurRad="38100" dist="38100" dir="2700000" algn="tl">
                    <a:srgbClr val="000000">
                      <a:alpha val="43137"/>
                    </a:srgbClr>
                  </a:outerShdw>
                </a:effectLst>
              </a:rPr>
              <a:t>COST Funded Meetings</a:t>
            </a:r>
            <a:endParaRPr lang="en-GB" dirty="0">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nvGraphicFramePr>
        <p:xfrm>
          <a:off x="1424608" y="1340768"/>
          <a:ext cx="6243603" cy="4524375"/>
        </p:xfrm>
        <a:graphic>
          <a:graphicData uri="http://schemas.openxmlformats.org/drawingml/2006/table">
            <a:tbl>
              <a:tblPr/>
              <a:tblGrid>
                <a:gridCol w="3033205"/>
                <a:gridCol w="1952117"/>
                <a:gridCol w="1258281"/>
              </a:tblGrid>
              <a:tr h="226825">
                <a:tc>
                  <a:txBody>
                    <a:bodyPr/>
                    <a:lstStyle/>
                    <a:p>
                      <a:pPr algn="l" fontAlgn="b"/>
                      <a:r>
                        <a:rPr lang="en-GB" sz="1500" b="1" i="0" u="none" strike="noStrike" dirty="0" smtClean="0">
                          <a:solidFill>
                            <a:schemeClr val="tx1">
                              <a:lumMod val="65000"/>
                              <a:lumOff val="35000"/>
                            </a:schemeClr>
                          </a:solidFill>
                          <a:latin typeface="Calibri"/>
                        </a:rPr>
                        <a:t>Kick-off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Brussels, Belgium</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a:solidFill>
                            <a:schemeClr val="tx1">
                              <a:lumMod val="65000"/>
                              <a:lumOff val="35000"/>
                            </a:schemeClr>
                          </a:solidFill>
                          <a:latin typeface="Calibri"/>
                        </a:rPr>
                        <a:t>2013</a:t>
                      </a:r>
                    </a:p>
                  </a:txBody>
                  <a:tcPr marL="9525" marR="9525" marT="9525" marB="0" anchor="b">
                    <a:lnL>
                      <a:noFill/>
                    </a:lnL>
                    <a:lnR>
                      <a:noFill/>
                    </a:lnR>
                    <a:lnT>
                      <a:noFill/>
                    </a:lnT>
                    <a:lnB>
                      <a:noFill/>
                    </a:lnB>
                  </a:tcPr>
                </a:tc>
              </a:tr>
              <a:tr h="226825">
                <a:tc>
                  <a:txBody>
                    <a:bodyPr/>
                    <a:lstStyle/>
                    <a:p>
                      <a:pPr algn="l" fontAlgn="b"/>
                      <a:r>
                        <a:rPr lang="en-GB" sz="1500" b="1" i="0" u="none" strike="noStrike" dirty="0" smtClean="0">
                          <a:solidFill>
                            <a:schemeClr val="tx1">
                              <a:lumMod val="65000"/>
                              <a:lumOff val="35000"/>
                            </a:schemeClr>
                          </a:solidFill>
                          <a:latin typeface="Calibri"/>
                        </a:rPr>
                        <a:t>Core Team meeting</a:t>
                      </a: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Potsdam, Germany</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2013</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r>
              <a:tr h="226825">
                <a:tc>
                  <a:txBody>
                    <a:bodyPr/>
                    <a:lstStyle/>
                    <a:p>
                      <a:pPr algn="l" fontAlgn="b"/>
                      <a:r>
                        <a:rPr lang="en-GB" sz="1500" b="1" i="0" u="none" strike="noStrike" dirty="0" smtClean="0">
                          <a:solidFill>
                            <a:schemeClr val="tx1">
                              <a:lumMod val="65000"/>
                              <a:lumOff val="35000"/>
                            </a:schemeClr>
                          </a:solidFill>
                          <a:latin typeface="Calibri"/>
                        </a:rPr>
                        <a:t>Working Group and MC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Valencia, Spain</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2013</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r>
              <a:tr h="226825">
                <a:tc>
                  <a:txBody>
                    <a:bodyPr/>
                    <a:lstStyle/>
                    <a:p>
                      <a:pPr algn="l" fontAlgn="b"/>
                      <a:r>
                        <a:rPr lang="en-GB" sz="1500" b="1" i="0" u="none" strike="noStrike" dirty="0" smtClean="0">
                          <a:solidFill>
                            <a:schemeClr val="tx1">
                              <a:lumMod val="65000"/>
                              <a:lumOff val="35000"/>
                            </a:schemeClr>
                          </a:solidFill>
                          <a:latin typeface="Calibri"/>
                        </a:rPr>
                        <a:t>Core team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Prague, Czech republic</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2013</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r>
              <a:tr h="226825">
                <a:tc>
                  <a:txBody>
                    <a:bodyPr/>
                    <a:lstStyle/>
                    <a:p>
                      <a:pPr algn="l" fontAlgn="b"/>
                      <a:r>
                        <a:rPr lang="en-GB" sz="1500" b="1" i="0" u="none" strike="noStrike" dirty="0" smtClean="0">
                          <a:solidFill>
                            <a:schemeClr val="tx1">
                              <a:lumMod val="65000"/>
                              <a:lumOff val="35000"/>
                            </a:schemeClr>
                          </a:solidFill>
                          <a:latin typeface="Calibri"/>
                        </a:rPr>
                        <a:t>Workshop and MC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Munich, Germany</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2014</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r>
              <a:tr h="226825">
                <a:tc>
                  <a:txBody>
                    <a:bodyPr/>
                    <a:lstStyle/>
                    <a:p>
                      <a:pPr algn="l" fontAlgn="b"/>
                      <a:r>
                        <a:rPr lang="en-GB" sz="1500" b="1" i="0" u="none" strike="noStrike" dirty="0" smtClean="0">
                          <a:solidFill>
                            <a:schemeClr val="tx1">
                              <a:lumMod val="65000"/>
                              <a:lumOff val="35000"/>
                            </a:schemeClr>
                          </a:solidFill>
                          <a:latin typeface="Calibri"/>
                        </a:rPr>
                        <a:t>Dissemination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Washington DC</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2014</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r>
              <a:tr h="226825">
                <a:tc>
                  <a:txBody>
                    <a:bodyPr/>
                    <a:lstStyle/>
                    <a:p>
                      <a:pPr algn="l" fontAlgn="b"/>
                      <a:r>
                        <a:rPr lang="en-GB" sz="1500" b="1" i="0" u="none" strike="noStrike" dirty="0" smtClean="0">
                          <a:solidFill>
                            <a:schemeClr val="tx1">
                              <a:lumMod val="65000"/>
                              <a:lumOff val="35000"/>
                            </a:schemeClr>
                          </a:solidFill>
                          <a:latin typeface="Calibri"/>
                        </a:rPr>
                        <a:t>Core Team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Vienna, Austria</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2014</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r>
              <a:tr h="226825">
                <a:tc>
                  <a:txBody>
                    <a:bodyPr/>
                    <a:lstStyle/>
                    <a:p>
                      <a:pPr algn="l" fontAlgn="b"/>
                      <a:r>
                        <a:rPr lang="en-GB" sz="1500" b="1" i="0" u="none" strike="noStrike" dirty="0" smtClean="0">
                          <a:solidFill>
                            <a:schemeClr val="tx1">
                              <a:lumMod val="65000"/>
                              <a:lumOff val="35000"/>
                            </a:schemeClr>
                          </a:solidFill>
                          <a:latin typeface="Calibri"/>
                        </a:rPr>
                        <a:t>Summer School,</a:t>
                      </a:r>
                      <a:r>
                        <a:rPr lang="en-GB" sz="1500" b="1" i="0" u="none" strike="noStrike" baseline="0" dirty="0" smtClean="0">
                          <a:solidFill>
                            <a:schemeClr val="tx1">
                              <a:lumMod val="65000"/>
                              <a:lumOff val="35000"/>
                            </a:schemeClr>
                          </a:solidFill>
                          <a:latin typeface="Calibri"/>
                        </a:rPr>
                        <a:t> WG and MC</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Varna, Bulgaria</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2014</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r>
              <a:tr h="226825">
                <a:tc>
                  <a:txBody>
                    <a:bodyPr/>
                    <a:lstStyle/>
                    <a:p>
                      <a:pPr algn="l" fontAlgn="b"/>
                      <a:r>
                        <a:rPr lang="en-GB" sz="1500" b="1" i="0" u="none" strike="noStrike" dirty="0" smtClean="0">
                          <a:solidFill>
                            <a:schemeClr val="tx1">
                              <a:lumMod val="65000"/>
                              <a:lumOff val="35000"/>
                            </a:schemeClr>
                          </a:solidFill>
                          <a:latin typeface="Calibri"/>
                        </a:rPr>
                        <a:t>Core Team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Paris, France</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2015</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r>
              <a:tr h="226825">
                <a:tc>
                  <a:txBody>
                    <a:bodyPr/>
                    <a:lstStyle/>
                    <a:p>
                      <a:pPr algn="l" fontAlgn="b"/>
                      <a:r>
                        <a:rPr lang="en-GB" sz="1500" b="1" i="0" u="none" strike="noStrike" dirty="0" smtClean="0">
                          <a:solidFill>
                            <a:schemeClr val="tx1">
                              <a:lumMod val="65000"/>
                              <a:lumOff val="35000"/>
                            </a:schemeClr>
                          </a:solidFill>
                          <a:latin typeface="Calibri"/>
                        </a:rPr>
                        <a:t>Workshop and MC</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Thessaloniki, Greece</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2015</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r>
              <a:tr h="226825">
                <a:tc>
                  <a:txBody>
                    <a:bodyPr/>
                    <a:lstStyle/>
                    <a:p>
                      <a:pPr algn="l" fontAlgn="b"/>
                      <a:r>
                        <a:rPr lang="en-GB" sz="1500" b="1" i="0" u="none" strike="noStrike" dirty="0" smtClean="0">
                          <a:solidFill>
                            <a:schemeClr val="tx1">
                              <a:lumMod val="65000"/>
                              <a:lumOff val="35000"/>
                            </a:schemeClr>
                          </a:solidFill>
                          <a:latin typeface="Calibri"/>
                        </a:rPr>
                        <a:t>Working Group and MC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Wroclaw, Poland</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2015</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r>
              <a:tr h="226825">
                <a:tc>
                  <a:txBody>
                    <a:bodyPr/>
                    <a:lstStyle/>
                    <a:p>
                      <a:pPr algn="l" fontAlgn="b"/>
                      <a:r>
                        <a:rPr lang="en-GB" sz="1500" b="1" i="0" u="none" strike="noStrike" dirty="0" smtClean="0">
                          <a:solidFill>
                            <a:schemeClr val="tx1">
                              <a:lumMod val="65000"/>
                              <a:lumOff val="35000"/>
                            </a:schemeClr>
                          </a:solidFill>
                          <a:latin typeface="Calibri"/>
                        </a:rPr>
                        <a:t>IGS Workshop</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Sydney, Australia</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2016</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r>
              <a:tr h="226825">
                <a:tc>
                  <a:txBody>
                    <a:bodyPr/>
                    <a:lstStyle/>
                    <a:p>
                      <a:pPr algn="l" fontAlgn="b"/>
                      <a:r>
                        <a:rPr lang="en-GB" sz="1500" b="1" i="0" u="none" strike="noStrike" dirty="0" smtClean="0">
                          <a:solidFill>
                            <a:schemeClr val="tx1">
                              <a:lumMod val="65000"/>
                              <a:lumOff val="35000"/>
                            </a:schemeClr>
                          </a:solidFill>
                          <a:latin typeface="Calibri"/>
                        </a:rPr>
                        <a:t>Workshop and MC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Reykjavik,</a:t>
                      </a:r>
                      <a:r>
                        <a:rPr lang="en-GB" sz="1500" b="1" i="0" u="none" strike="noStrike" baseline="0" dirty="0" smtClean="0">
                          <a:solidFill>
                            <a:schemeClr val="tx1">
                              <a:lumMod val="65000"/>
                              <a:lumOff val="35000"/>
                            </a:schemeClr>
                          </a:solidFill>
                          <a:latin typeface="Calibri"/>
                        </a:rPr>
                        <a:t> Iceland</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2016</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r>
              <a:tr h="226825">
                <a:tc>
                  <a:txBody>
                    <a:bodyPr/>
                    <a:lstStyle/>
                    <a:p>
                      <a:pPr algn="l" fontAlgn="b"/>
                      <a:r>
                        <a:rPr lang="en-GB" sz="1500" b="1" i="0" u="none" strike="noStrike" dirty="0" smtClean="0">
                          <a:solidFill>
                            <a:schemeClr val="tx1">
                              <a:lumMod val="65000"/>
                              <a:lumOff val="35000"/>
                            </a:schemeClr>
                          </a:solidFill>
                          <a:latin typeface="Calibri"/>
                        </a:rPr>
                        <a:t>Homogenisation Workshop</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Brussels,</a:t>
                      </a:r>
                      <a:r>
                        <a:rPr lang="en-GB" sz="1500" b="1" i="0" u="none" strike="noStrike" baseline="0" dirty="0" smtClean="0">
                          <a:solidFill>
                            <a:schemeClr val="tx1">
                              <a:lumMod val="65000"/>
                              <a:lumOff val="35000"/>
                            </a:schemeClr>
                          </a:solidFill>
                          <a:latin typeface="Calibri"/>
                        </a:rPr>
                        <a:t> Belgium</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2016</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r>
              <a:tr h="226825">
                <a:tc>
                  <a:txBody>
                    <a:bodyPr/>
                    <a:lstStyle/>
                    <a:p>
                      <a:pPr algn="l" fontAlgn="b"/>
                      <a:r>
                        <a:rPr lang="en-GB" sz="1500" b="1" i="0" u="none" strike="noStrike" dirty="0" smtClean="0">
                          <a:solidFill>
                            <a:schemeClr val="tx1">
                              <a:lumMod val="65000"/>
                              <a:lumOff val="35000"/>
                            </a:schemeClr>
                          </a:solidFill>
                          <a:latin typeface="Calibri"/>
                        </a:rPr>
                        <a:t>Core Team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Vienna, Austria</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2016</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r>
              <a:tr h="226825">
                <a:tc>
                  <a:txBody>
                    <a:bodyPr/>
                    <a:lstStyle/>
                    <a:p>
                      <a:pPr algn="l" fontAlgn="b"/>
                      <a:r>
                        <a:rPr lang="en-GB" sz="1500" b="1" i="0" u="none" strike="noStrike" dirty="0" smtClean="0">
                          <a:solidFill>
                            <a:schemeClr val="tx1">
                              <a:lumMod val="65000"/>
                              <a:lumOff val="35000"/>
                            </a:schemeClr>
                          </a:solidFill>
                          <a:latin typeface="Calibri"/>
                        </a:rPr>
                        <a:t>Dissemination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Beijing, China</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2016</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r>
              <a:tr h="226825">
                <a:tc>
                  <a:txBody>
                    <a:bodyPr/>
                    <a:lstStyle/>
                    <a:p>
                      <a:pPr algn="l" fontAlgn="b"/>
                      <a:r>
                        <a:rPr lang="en-GB" sz="1500" b="1" i="0" u="none" strike="noStrike" dirty="0" smtClean="0">
                          <a:solidFill>
                            <a:schemeClr val="tx1">
                              <a:lumMod val="65000"/>
                              <a:lumOff val="35000"/>
                            </a:schemeClr>
                          </a:solidFill>
                          <a:latin typeface="Calibri"/>
                        </a:rPr>
                        <a:t>Summer School, WG and MC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Potsdam, Germany</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2016</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r>
              <a:tr h="226825">
                <a:tc>
                  <a:txBody>
                    <a:bodyPr/>
                    <a:lstStyle/>
                    <a:p>
                      <a:pPr algn="l" fontAlgn="b"/>
                      <a:r>
                        <a:rPr lang="en-GB" sz="1500" b="1" i="0" u="none" strike="noStrike" dirty="0" smtClean="0">
                          <a:solidFill>
                            <a:schemeClr val="tx1">
                              <a:lumMod val="65000"/>
                              <a:lumOff val="35000"/>
                            </a:schemeClr>
                          </a:solidFill>
                          <a:latin typeface="Calibri"/>
                        </a:rPr>
                        <a:t>Homogenisation Workshop</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Warsaw, Poland</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2017</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r>
              <a:tr h="226825">
                <a:tc>
                  <a:txBody>
                    <a:bodyPr/>
                    <a:lstStyle/>
                    <a:p>
                      <a:pPr algn="l" fontAlgn="b"/>
                      <a:r>
                        <a:rPr lang="en-GB" sz="1500" b="1" i="0" u="none" strike="noStrike" dirty="0" smtClean="0">
                          <a:solidFill>
                            <a:schemeClr val="tx1">
                              <a:lumMod val="65000"/>
                              <a:lumOff val="35000"/>
                            </a:schemeClr>
                          </a:solidFill>
                          <a:latin typeface="Calibri"/>
                        </a:rPr>
                        <a:t>Final Workshop</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err="1" smtClean="0">
                          <a:solidFill>
                            <a:schemeClr val="tx1">
                              <a:lumMod val="65000"/>
                              <a:lumOff val="35000"/>
                            </a:schemeClr>
                          </a:solidFill>
                          <a:latin typeface="Calibri"/>
                        </a:rPr>
                        <a:t>Noordwijk</a:t>
                      </a:r>
                      <a:r>
                        <a:rPr lang="en-GB" sz="1500" b="1" i="0" u="none" strike="noStrike" dirty="0" smtClean="0">
                          <a:solidFill>
                            <a:schemeClr val="tx1">
                              <a:lumMod val="65000"/>
                              <a:lumOff val="35000"/>
                            </a:schemeClr>
                          </a:solidFill>
                          <a:latin typeface="Calibri"/>
                        </a:rPr>
                        <a:t>, Netherlands</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2017</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6</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7651970" cy="849586"/>
          </a:xfrm>
        </p:spPr>
        <p:txBody>
          <a:bodyPr/>
          <a:lstStyle/>
          <a:p>
            <a:r>
              <a:rPr lang="en-GB" dirty="0" smtClean="0">
                <a:effectLst>
                  <a:outerShdw blurRad="38100" dist="38100" dir="2700000" algn="tl">
                    <a:srgbClr val="000000">
                      <a:alpha val="43137"/>
                    </a:srgbClr>
                  </a:outerShdw>
                </a:effectLst>
              </a:rPr>
              <a:t>Training Schools</a:t>
            </a:r>
            <a:endParaRPr lang="en-GB" dirty="0">
              <a:effectLst>
                <a:outerShdw blurRad="38100" dist="38100" dir="2700000" algn="tl">
                  <a:srgbClr val="000000">
                    <a:alpha val="43137"/>
                  </a:srgbClr>
                </a:outerShdw>
              </a:effectLst>
            </a:endParaRPr>
          </a:p>
        </p:txBody>
      </p:sp>
      <p:sp>
        <p:nvSpPr>
          <p:cNvPr id="5" name="Text Box 3"/>
          <p:cNvSpPr txBox="1">
            <a:spLocks noChangeArrowheads="1"/>
          </p:cNvSpPr>
          <p:nvPr/>
        </p:nvSpPr>
        <p:spPr bwMode="auto">
          <a:xfrm>
            <a:off x="560512" y="1268760"/>
            <a:ext cx="4536504" cy="3779484"/>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85332" tIns="42666" rIns="85332" bIns="42666">
            <a:spAutoFit/>
          </a:bodyPr>
          <a:lstStyle>
            <a:lvl1pPr marL="381000" indent="-381000" defTabSz="381000" eaLnBrk="0" hangingPunct="0">
              <a:defRPr sz="2400">
                <a:solidFill>
                  <a:schemeClr val="bg1"/>
                </a:solidFill>
                <a:latin typeface="Times New Roman" charset="0"/>
                <a:ea typeface="Droid Sans Fallback" charset="0"/>
                <a:cs typeface="Droid Sans Fallback" charset="0"/>
              </a:defRPr>
            </a:lvl1pPr>
            <a:lvl2pPr marL="590550" indent="-19050" defTabSz="381000" eaLnBrk="0" hangingPunct="0">
              <a:defRPr sz="2400">
                <a:solidFill>
                  <a:schemeClr val="bg1"/>
                </a:solidFill>
                <a:latin typeface="Times New Roman" charset="0"/>
                <a:ea typeface="Droid Sans Fallback" charset="0"/>
                <a:cs typeface="Droid Sans Fallback" charset="0"/>
              </a:defRPr>
            </a:lvl2pPr>
            <a:lvl3pPr marL="914400" defTabSz="381000" eaLnBrk="0" hangingPunct="0">
              <a:defRPr sz="2400">
                <a:solidFill>
                  <a:schemeClr val="bg1"/>
                </a:solidFill>
                <a:latin typeface="Times New Roman" charset="0"/>
                <a:ea typeface="Droid Sans Fallback" charset="0"/>
                <a:cs typeface="Droid Sans Fallback" charset="0"/>
              </a:defRPr>
            </a:lvl3pPr>
            <a:lvl4pPr marL="1371600" defTabSz="381000" eaLnBrk="0" hangingPunct="0">
              <a:defRPr sz="2400">
                <a:solidFill>
                  <a:schemeClr val="bg1"/>
                </a:solidFill>
                <a:latin typeface="Times New Roman" charset="0"/>
                <a:ea typeface="Droid Sans Fallback" charset="0"/>
                <a:cs typeface="Droid Sans Fallback" charset="0"/>
              </a:defRPr>
            </a:lvl4pPr>
            <a:lvl5pPr marL="1828800" defTabSz="381000" eaLnBrk="0" hangingPunct="0">
              <a:defRPr sz="2400">
                <a:solidFill>
                  <a:schemeClr val="bg1"/>
                </a:solidFill>
                <a:latin typeface="Times New Roman" charset="0"/>
                <a:ea typeface="Droid Sans Fallback" charset="0"/>
                <a:cs typeface="Droid Sans Fallback" charset="0"/>
              </a:defRPr>
            </a:lvl5pPr>
            <a:lvl6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6pPr>
            <a:lvl7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7pPr>
            <a:lvl8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8pPr>
            <a:lvl9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9pPr>
          </a:lstStyle>
          <a:p>
            <a:pPr marL="0"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2 Summer Schools</a:t>
            </a:r>
          </a:p>
          <a:p>
            <a:pPr marL="0"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Training next generation of scientists</a:t>
            </a:r>
          </a:p>
          <a:p>
            <a:pPr marL="0"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Talks included basic science, climate, operational meteorology</a:t>
            </a:r>
          </a:p>
          <a:p>
            <a:pPr marL="0" indent="0" algn="l">
              <a:spcBef>
                <a:spcPts val="600"/>
              </a:spcBef>
              <a:buFont typeface="Arial" pitchFamily="34" charset="0"/>
              <a:buChar char="•"/>
            </a:pPr>
            <a:endPar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endParaRPr>
          </a:p>
          <a:p>
            <a:pPr marL="0"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Sept 2014, Varna, Black Sea Coast</a:t>
            </a:r>
          </a:p>
          <a:p>
            <a:pPr marL="209550" lvl="1"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12 Tutors, 33 Students</a:t>
            </a:r>
          </a:p>
          <a:p>
            <a:pPr marL="0" indent="0" algn="l">
              <a:spcBef>
                <a:spcPts val="600"/>
              </a:spcBef>
              <a:buFont typeface="Arial" pitchFamily="34" charset="0"/>
              <a:buChar char="•"/>
            </a:pPr>
            <a:endPar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endParaRPr>
          </a:p>
          <a:p>
            <a:pPr marL="0"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Aug 2016, GFZ, Potsdam</a:t>
            </a:r>
          </a:p>
          <a:p>
            <a:pPr marL="209550" lvl="1" indent="0" algn="l">
              <a:spcBef>
                <a:spcPts val="600"/>
              </a:spcBef>
              <a:buFont typeface="Arial" pitchFamily="34" charset="0"/>
              <a:buChar char="•"/>
            </a:pPr>
            <a:r>
              <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17 Tutors, 42 Students</a:t>
            </a:r>
          </a:p>
        </p:txBody>
      </p:sp>
      <p:pic>
        <p:nvPicPr>
          <p:cNvPr id="7" name="Picture 2" descr="P:\Temp_Workspace\Upper_Air\GPS Water Vapour\International Collaboration\GNSS4SWEC\Meetings\201409 Summer School\Pics\DSC_5043a.jpg"/>
          <p:cNvPicPr>
            <a:picLocks noChangeAspect="1" noChangeArrowheads="1"/>
          </p:cNvPicPr>
          <p:nvPr/>
        </p:nvPicPr>
        <p:blipFill>
          <a:blip r:embed="rId3" cstate="print"/>
          <a:srcRect/>
          <a:stretch>
            <a:fillRect/>
          </a:stretch>
        </p:blipFill>
        <p:spPr bwMode="auto">
          <a:xfrm>
            <a:off x="5601072" y="1052736"/>
            <a:ext cx="3672408" cy="2448272"/>
          </a:xfrm>
          <a:prstGeom prst="rect">
            <a:avLst/>
          </a:prstGeom>
          <a:noFill/>
        </p:spPr>
      </p:pic>
      <p:pic>
        <p:nvPicPr>
          <p:cNvPr id="8" name="Picture 8" descr="C:\Users\jonathan.jones\AppData\Local\Microsoft\Windows\Temporary Internet Files\Content.Outlook\EYJZ48HB\Photo_WG_Meeting_Potsdam_29.jpg"/>
          <p:cNvPicPr>
            <a:picLocks noChangeAspect="1" noChangeArrowheads="1"/>
          </p:cNvPicPr>
          <p:nvPr/>
        </p:nvPicPr>
        <p:blipFill>
          <a:blip r:embed="rId4" cstate="print"/>
          <a:srcRect/>
          <a:stretch>
            <a:fillRect/>
          </a:stretch>
        </p:blipFill>
        <p:spPr bwMode="auto">
          <a:xfrm>
            <a:off x="4592960" y="3501008"/>
            <a:ext cx="4752528" cy="2534912"/>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7</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7651970" cy="849586"/>
          </a:xfrm>
        </p:spPr>
        <p:txBody>
          <a:bodyPr/>
          <a:lstStyle/>
          <a:p>
            <a:r>
              <a:rPr lang="en-GB" dirty="0" smtClean="0">
                <a:effectLst>
                  <a:outerShdw blurRad="38100" dist="38100" dir="2700000" algn="tl">
                    <a:srgbClr val="000000">
                      <a:alpha val="43137"/>
                    </a:srgbClr>
                  </a:outerShdw>
                </a:effectLst>
              </a:rPr>
              <a:t>STSMs</a:t>
            </a:r>
            <a:endParaRPr lang="en-GB" dirty="0">
              <a:effectLst>
                <a:outerShdw blurRad="38100" dist="38100" dir="2700000" algn="tl">
                  <a:srgbClr val="000000">
                    <a:alpha val="43137"/>
                  </a:srgbClr>
                </a:outerShdw>
              </a:effectLst>
            </a:endParaRPr>
          </a:p>
        </p:txBody>
      </p:sp>
      <p:graphicFrame>
        <p:nvGraphicFramePr>
          <p:cNvPr id="10" name="Table 9"/>
          <p:cNvGraphicFramePr>
            <a:graphicFrameLocks noGrp="1"/>
          </p:cNvGraphicFramePr>
          <p:nvPr/>
        </p:nvGraphicFramePr>
        <p:xfrm>
          <a:off x="416496" y="908720"/>
          <a:ext cx="9130721" cy="5472600"/>
        </p:xfrm>
        <a:graphic>
          <a:graphicData uri="http://schemas.openxmlformats.org/drawingml/2006/table">
            <a:tbl>
              <a:tblPr/>
              <a:tblGrid>
                <a:gridCol w="1051161"/>
                <a:gridCol w="690798"/>
                <a:gridCol w="697148"/>
                <a:gridCol w="6691614"/>
              </a:tblGrid>
              <a:tr h="218904">
                <a:tc>
                  <a:txBody>
                    <a:bodyPr/>
                    <a:lstStyle/>
                    <a:p>
                      <a:pPr algn="l" fontAlgn="b"/>
                      <a:r>
                        <a:rPr lang="en-GB" sz="1000" b="1" i="0" u="none" strike="noStrike" dirty="0">
                          <a:solidFill>
                            <a:srgbClr val="000000"/>
                          </a:solidFill>
                          <a:latin typeface="Calibri" pitchFamily="34" charset="0"/>
                        </a:rPr>
                        <a:t>Name</a:t>
                      </a:r>
                    </a:p>
                  </a:txBody>
                  <a:tcPr marL="5674" marR="5674" marT="5674" marB="0" anchor="b">
                    <a:lnL>
                      <a:noFill/>
                    </a:lnL>
                    <a:lnR>
                      <a:noFill/>
                    </a:lnR>
                    <a:lnT>
                      <a:noFill/>
                    </a:lnT>
                    <a:lnB>
                      <a:noFill/>
                    </a:lnB>
                  </a:tcPr>
                </a:tc>
                <a:tc>
                  <a:txBody>
                    <a:bodyPr/>
                    <a:lstStyle/>
                    <a:p>
                      <a:pPr algn="l" fontAlgn="b"/>
                      <a:r>
                        <a:rPr lang="en-GB" sz="1000" b="1" i="0" u="none" strike="noStrike">
                          <a:solidFill>
                            <a:srgbClr val="000000"/>
                          </a:solidFill>
                          <a:latin typeface="Calibri" pitchFamily="34" charset="0"/>
                        </a:rPr>
                        <a:t>From</a:t>
                      </a:r>
                    </a:p>
                  </a:txBody>
                  <a:tcPr marL="5674" marR="5674" marT="5674" marB="0" anchor="b">
                    <a:lnL>
                      <a:noFill/>
                    </a:lnL>
                    <a:lnR>
                      <a:noFill/>
                    </a:lnR>
                    <a:lnT>
                      <a:noFill/>
                    </a:lnT>
                    <a:lnB>
                      <a:noFill/>
                    </a:lnB>
                  </a:tcPr>
                </a:tc>
                <a:tc>
                  <a:txBody>
                    <a:bodyPr/>
                    <a:lstStyle/>
                    <a:p>
                      <a:pPr algn="l" fontAlgn="b"/>
                      <a:r>
                        <a:rPr lang="en-GB" sz="1000" b="1" i="0" u="none" strike="noStrike">
                          <a:solidFill>
                            <a:srgbClr val="000000"/>
                          </a:solidFill>
                          <a:latin typeface="Calibri" pitchFamily="34" charset="0"/>
                        </a:rPr>
                        <a:t>To</a:t>
                      </a:r>
                    </a:p>
                  </a:txBody>
                  <a:tcPr marL="5674" marR="5674" marT="5674" marB="0" anchor="b">
                    <a:lnL>
                      <a:noFill/>
                    </a:lnL>
                    <a:lnR>
                      <a:noFill/>
                    </a:lnR>
                    <a:lnT>
                      <a:noFill/>
                    </a:lnT>
                    <a:lnB>
                      <a:noFill/>
                    </a:lnB>
                  </a:tcPr>
                </a:tc>
                <a:tc>
                  <a:txBody>
                    <a:bodyPr/>
                    <a:lstStyle/>
                    <a:p>
                      <a:pPr algn="l" fontAlgn="b"/>
                      <a:r>
                        <a:rPr lang="en-GB" sz="1000" b="1" i="0" u="none" strike="noStrike" dirty="0">
                          <a:solidFill>
                            <a:srgbClr val="000000"/>
                          </a:solidFill>
                          <a:latin typeface="Calibri" pitchFamily="34" charset="0"/>
                        </a:rPr>
                        <a:t>Title</a:t>
                      </a:r>
                    </a:p>
                  </a:txBody>
                  <a:tcPr marL="5674" marR="5674" marT="5674" marB="0" anchor="b">
                    <a:lnL>
                      <a:noFill/>
                    </a:lnL>
                    <a:lnR>
                      <a:noFill/>
                    </a:lnR>
                    <a:lnT>
                      <a:noFill/>
                    </a:lnT>
                    <a:lnB>
                      <a:noFill/>
                    </a:lnB>
                  </a:tcPr>
                </a:tc>
              </a:tr>
              <a:tr h="218904">
                <a:tc>
                  <a:txBody>
                    <a:bodyPr/>
                    <a:lstStyle/>
                    <a:p>
                      <a:pPr algn="l" fontAlgn="b"/>
                      <a:r>
                        <a:rPr lang="en-GB" sz="1000" b="1" i="0" u="none" strike="noStrike" dirty="0">
                          <a:solidFill>
                            <a:schemeClr val="tx1">
                              <a:lumMod val="65000"/>
                              <a:lumOff val="35000"/>
                            </a:schemeClr>
                          </a:solidFill>
                          <a:latin typeface="Calibri" pitchFamily="34" charset="0"/>
                        </a:rPr>
                        <a:t>Furqan Ahmed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 Luxenbourg</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France</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Impact of Assimilating GNSS-derived ZTD from Luxembourg and the Greater Region into NWP model AROME</a:t>
                      </a:r>
                    </a:p>
                  </a:txBody>
                  <a:tcPr marL="5674" marR="5674" marT="5674" marB="0" anchor="b">
                    <a:lnL>
                      <a:noFill/>
                    </a:lnL>
                    <a:lnR>
                      <a:noFill/>
                    </a:lnR>
                    <a:lnT>
                      <a:noFill/>
                    </a:lnT>
                    <a:lnB>
                      <a:noFill/>
                    </a:lnB>
                  </a:tcPr>
                </a:tc>
              </a:tr>
              <a:tr h="218904">
                <a:tc>
                  <a:txBody>
                    <a:bodyPr/>
                    <a:lstStyle/>
                    <a:p>
                      <a:pPr algn="l" fontAlgn="b"/>
                      <a:r>
                        <a:rPr lang="en-GB" sz="1000" b="1" i="0" u="none" strike="noStrike" dirty="0">
                          <a:solidFill>
                            <a:schemeClr val="tx1">
                              <a:lumMod val="65000"/>
                              <a:lumOff val="35000"/>
                            </a:schemeClr>
                          </a:solidFill>
                          <a:latin typeface="Calibri" pitchFamily="34" charset="0"/>
                        </a:rPr>
                        <a:t>Kalev Rannat</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Estonia</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Germany</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Improved processing and use of GNSS Zenith Total Delay and Integrated Water </a:t>
                      </a:r>
                      <a:r>
                        <a:rPr lang="en-GB" sz="1000" b="1" i="0" u="none" strike="noStrike" dirty="0" smtClean="0">
                          <a:solidFill>
                            <a:schemeClr val="tx1">
                              <a:lumMod val="65000"/>
                              <a:lumOff val="35000"/>
                            </a:schemeClr>
                          </a:solidFill>
                          <a:latin typeface="Calibri" pitchFamily="34" charset="0"/>
                        </a:rPr>
                        <a:t>Vapour </a:t>
                      </a:r>
                      <a:r>
                        <a:rPr lang="en-GB" sz="1000" b="1" i="0" u="none" strike="noStrike" dirty="0">
                          <a:solidFill>
                            <a:schemeClr val="tx1">
                              <a:lumMod val="65000"/>
                              <a:lumOff val="35000"/>
                            </a:schemeClr>
                          </a:solidFill>
                          <a:latin typeface="Calibri" pitchFamily="34" charset="0"/>
                        </a:rPr>
                        <a:t>data for </a:t>
                      </a:r>
                      <a:r>
                        <a:rPr lang="en-GB" sz="1000" b="1" i="0" u="none" strike="noStrike" dirty="0" smtClean="0">
                          <a:solidFill>
                            <a:schemeClr val="tx1">
                              <a:lumMod val="65000"/>
                              <a:lumOff val="35000"/>
                            </a:schemeClr>
                          </a:solidFill>
                          <a:latin typeface="Calibri" pitchFamily="34" charset="0"/>
                        </a:rPr>
                        <a:t>Climatology</a:t>
                      </a:r>
                      <a:endParaRPr lang="en-GB" sz="1000" b="1" i="0" u="none" strike="noStrike" dirty="0">
                        <a:solidFill>
                          <a:schemeClr val="tx1">
                            <a:lumMod val="65000"/>
                            <a:lumOff val="35000"/>
                          </a:schemeClr>
                        </a:solidFill>
                        <a:latin typeface="Calibri" pitchFamily="34" charset="0"/>
                      </a:endParaRPr>
                    </a:p>
                  </a:txBody>
                  <a:tcPr marL="5674" marR="5674" marT="5674" marB="0" anchor="b">
                    <a:lnL>
                      <a:noFill/>
                    </a:lnL>
                    <a:lnR>
                      <a:noFill/>
                    </a:lnR>
                    <a:lnT>
                      <a:noFill/>
                    </a:lnT>
                    <a:lnB>
                      <a:noFill/>
                    </a:lnB>
                  </a:tcPr>
                </a:tc>
              </a:tr>
              <a:tr h="218904">
                <a:tc>
                  <a:txBody>
                    <a:bodyPr/>
                    <a:lstStyle/>
                    <a:p>
                      <a:pPr algn="l" fontAlgn="b"/>
                      <a:r>
                        <a:rPr lang="en-GB" sz="1000" b="1" i="0" u="none" strike="noStrike" dirty="0">
                          <a:solidFill>
                            <a:schemeClr val="tx1">
                              <a:lumMod val="65000"/>
                              <a:lumOff val="35000"/>
                            </a:schemeClr>
                          </a:solidFill>
                          <a:latin typeface="Calibri" pitchFamily="34" charset="0"/>
                        </a:rPr>
                        <a:t>Tomasz </a:t>
                      </a:r>
                      <a:r>
                        <a:rPr lang="en-GB" sz="1000" b="1" i="0" u="none" strike="noStrike" dirty="0" err="1">
                          <a:solidFill>
                            <a:schemeClr val="tx1">
                              <a:lumMod val="65000"/>
                              <a:lumOff val="35000"/>
                            </a:schemeClr>
                          </a:solidFill>
                          <a:latin typeface="Calibri" pitchFamily="34" charset="0"/>
                        </a:rPr>
                        <a:t>Hadas</a:t>
                      </a:r>
                      <a:endParaRPr lang="en-GB" sz="1000" b="1" i="0" u="none" strike="noStrike" dirty="0">
                        <a:solidFill>
                          <a:schemeClr val="tx1">
                            <a:lumMod val="65000"/>
                            <a:lumOff val="35000"/>
                          </a:schemeClr>
                        </a:solidFill>
                        <a:latin typeface="Calibri" pitchFamily="34" charset="0"/>
                      </a:endParaRP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Canada</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Neutral atmosphere delay model for Precise Point Positioning</a:t>
                      </a:r>
                    </a:p>
                  </a:txBody>
                  <a:tcPr marL="5674" marR="5674" marT="5674" marB="0" anchor="b">
                    <a:lnL>
                      <a:noFill/>
                    </a:lnL>
                    <a:lnR>
                      <a:noFill/>
                    </a:lnR>
                    <a:lnT>
                      <a:noFill/>
                    </a:lnT>
                    <a:lnB>
                      <a:noFill/>
                    </a:lnB>
                  </a:tcPr>
                </a:tc>
              </a:tr>
              <a:tr h="218904">
                <a:tc>
                  <a:txBody>
                    <a:bodyPr/>
                    <a:lstStyle/>
                    <a:p>
                      <a:pPr algn="l" fontAlgn="b"/>
                      <a:r>
                        <a:rPr lang="en-GB" sz="1000" b="1" i="0" u="none" strike="noStrike">
                          <a:solidFill>
                            <a:schemeClr val="tx1">
                              <a:lumMod val="65000"/>
                              <a:lumOff val="35000"/>
                            </a:schemeClr>
                          </a:solidFill>
                          <a:latin typeface="Calibri" pitchFamily="34" charset="0"/>
                        </a:rPr>
                        <a:t>Witold Rohm</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UK</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Application of GNSS tomography for severe weather studies</a:t>
                      </a:r>
                    </a:p>
                  </a:txBody>
                  <a:tcPr marL="5674" marR="5674" marT="5674" marB="0" anchor="b">
                    <a:lnL>
                      <a:noFill/>
                    </a:lnL>
                    <a:lnR>
                      <a:noFill/>
                    </a:lnR>
                    <a:lnT>
                      <a:noFill/>
                    </a:lnT>
                    <a:lnB>
                      <a:noFill/>
                    </a:lnB>
                  </a:tcPr>
                </a:tc>
              </a:tr>
              <a:tr h="218904">
                <a:tc>
                  <a:txBody>
                    <a:bodyPr/>
                    <a:lstStyle/>
                    <a:p>
                      <a:pPr algn="l" fontAlgn="b"/>
                      <a:r>
                        <a:rPr lang="en-GB" sz="1000" b="1" i="0" u="none" strike="noStrike">
                          <a:solidFill>
                            <a:schemeClr val="tx1">
                              <a:lumMod val="65000"/>
                              <a:lumOff val="35000"/>
                            </a:schemeClr>
                          </a:solidFill>
                          <a:latin typeface="Calibri" pitchFamily="34" charset="0"/>
                        </a:rPr>
                        <a:t>Pavel Vaclavovic</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Czech </a:t>
                      </a:r>
                      <a:r>
                        <a:rPr lang="en-GB" sz="1000" b="1" i="0" u="none" strike="noStrike" dirty="0" smtClean="0">
                          <a:solidFill>
                            <a:schemeClr val="tx1">
                              <a:lumMod val="65000"/>
                              <a:lumOff val="35000"/>
                            </a:schemeClr>
                          </a:solidFill>
                          <a:latin typeface="Calibri" pitchFamily="34" charset="0"/>
                        </a:rPr>
                        <a:t>Rep.</a:t>
                      </a:r>
                      <a:endParaRPr lang="en-GB" sz="1000" b="1" i="0" u="none" strike="noStrike" dirty="0">
                        <a:solidFill>
                          <a:schemeClr val="tx1">
                            <a:lumMod val="65000"/>
                            <a:lumOff val="35000"/>
                          </a:schemeClr>
                        </a:solidFill>
                        <a:latin typeface="Calibri" pitchFamily="34" charset="0"/>
                      </a:endParaRP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ROB</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Developing of ultra-fast tropospheric products</a:t>
                      </a:r>
                    </a:p>
                  </a:txBody>
                  <a:tcPr marL="5674" marR="5674" marT="5674" marB="0" anchor="b">
                    <a:lnL>
                      <a:noFill/>
                    </a:lnL>
                    <a:lnR>
                      <a:noFill/>
                    </a:lnR>
                    <a:lnT>
                      <a:noFill/>
                    </a:lnT>
                    <a:lnB>
                      <a:noFill/>
                    </a:lnB>
                  </a:tcPr>
                </a:tc>
              </a:tr>
              <a:tr h="218904">
                <a:tc>
                  <a:txBody>
                    <a:bodyPr/>
                    <a:lstStyle/>
                    <a:p>
                      <a:pPr algn="l" fontAlgn="b"/>
                      <a:r>
                        <a:rPr lang="en-GB" sz="1000" b="1" i="0" u="none" strike="noStrike">
                          <a:solidFill>
                            <a:schemeClr val="tx1">
                              <a:lumMod val="65000"/>
                              <a:lumOff val="35000"/>
                            </a:schemeClr>
                          </a:solidFill>
                          <a:latin typeface="Calibri" pitchFamily="34" charset="0"/>
                        </a:rPr>
                        <a:t>Tzvetan Simeonov</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Bulgaria</a:t>
                      </a:r>
                    </a:p>
                  </a:txBody>
                  <a:tcPr marL="5674" marR="5674" marT="5674" marB="0" anchor="b">
                    <a:lnL>
                      <a:noFill/>
                    </a:lnL>
                    <a:lnR>
                      <a:noFill/>
                    </a:lnR>
                    <a:lnT>
                      <a:noFill/>
                    </a:lnT>
                    <a:lnB>
                      <a:noFill/>
                    </a:lnB>
                  </a:tcPr>
                </a:tc>
                <a:tc>
                  <a:txBody>
                    <a:bodyPr/>
                    <a:lstStyle/>
                    <a:p>
                      <a:pPr algn="l" fontAlgn="b"/>
                      <a:r>
                        <a:rPr lang="en-GB" sz="1000" b="1" i="0" u="none" strike="noStrike" dirty="0" smtClean="0">
                          <a:solidFill>
                            <a:schemeClr val="tx1">
                              <a:lumMod val="65000"/>
                              <a:lumOff val="35000"/>
                            </a:schemeClr>
                          </a:solidFill>
                          <a:latin typeface="Calibri" pitchFamily="34" charset="0"/>
                        </a:rPr>
                        <a:t>Luxembourg</a:t>
                      </a:r>
                      <a:endParaRPr lang="en-GB" sz="1000" b="1" i="0" u="none" strike="noStrike" dirty="0">
                        <a:solidFill>
                          <a:schemeClr val="tx1">
                            <a:lumMod val="65000"/>
                            <a:lumOff val="35000"/>
                          </a:schemeClr>
                        </a:solidFill>
                        <a:latin typeface="Calibri" pitchFamily="34" charset="0"/>
                      </a:endParaRP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Tropospheric products processing for Bulgarian ground-based GNSS network</a:t>
                      </a:r>
                    </a:p>
                  </a:txBody>
                  <a:tcPr marL="5674" marR="5674" marT="5674" marB="0" anchor="b">
                    <a:lnL>
                      <a:noFill/>
                    </a:lnL>
                    <a:lnR>
                      <a:noFill/>
                    </a:lnR>
                    <a:lnT>
                      <a:noFill/>
                    </a:lnT>
                    <a:lnB>
                      <a:noFill/>
                    </a:lnB>
                  </a:tcPr>
                </a:tc>
              </a:tr>
              <a:tr h="218904">
                <a:tc>
                  <a:txBody>
                    <a:bodyPr/>
                    <a:lstStyle/>
                    <a:p>
                      <a:pPr algn="l" fontAlgn="b"/>
                      <a:r>
                        <a:rPr lang="en-GB" sz="1000" b="1" i="0" u="none" strike="noStrike">
                          <a:solidFill>
                            <a:schemeClr val="tx1">
                              <a:lumMod val="65000"/>
                              <a:lumOff val="35000"/>
                            </a:schemeClr>
                          </a:solidFill>
                          <a:latin typeface="Calibri" pitchFamily="34" charset="0"/>
                        </a:rPr>
                        <a:t>Peter Szabo</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Hungary</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Bulgaria</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Tropospheric products from GNSS and ALADIN-Climate regional climate model for East-Southeast Europe</a:t>
                      </a:r>
                    </a:p>
                  </a:txBody>
                  <a:tcPr marL="5674" marR="5674" marT="5674" marB="0" anchor="b">
                    <a:lnL>
                      <a:noFill/>
                    </a:lnL>
                    <a:lnR>
                      <a:noFill/>
                    </a:lnR>
                    <a:lnT>
                      <a:noFill/>
                    </a:lnT>
                    <a:lnB>
                      <a:noFill/>
                    </a:lnB>
                  </a:tcPr>
                </a:tc>
              </a:tr>
              <a:tr h="218904">
                <a:tc>
                  <a:txBody>
                    <a:bodyPr/>
                    <a:lstStyle/>
                    <a:p>
                      <a:pPr algn="l" fontAlgn="b"/>
                      <a:r>
                        <a:rPr lang="en-GB" sz="1000" b="1" i="0" u="none" strike="noStrike">
                          <a:solidFill>
                            <a:schemeClr val="tx1">
                              <a:lumMod val="65000"/>
                              <a:lumOff val="35000"/>
                            </a:schemeClr>
                          </a:solidFill>
                          <a:latin typeface="Calibri" pitchFamily="34" charset="0"/>
                        </a:rPr>
                        <a:t>Jan Dousa</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Czech </a:t>
                      </a:r>
                      <a:r>
                        <a:rPr lang="en-GB" sz="1000" b="1" i="0" u="none" strike="noStrike" dirty="0" smtClean="0">
                          <a:solidFill>
                            <a:schemeClr val="tx1">
                              <a:lumMod val="65000"/>
                              <a:lumOff val="35000"/>
                            </a:schemeClr>
                          </a:solidFill>
                          <a:latin typeface="Calibri" pitchFamily="34" charset="0"/>
                        </a:rPr>
                        <a:t>Rep.</a:t>
                      </a:r>
                      <a:endParaRPr lang="en-GB" sz="1000" b="1" i="0" u="none" strike="noStrike" dirty="0">
                        <a:solidFill>
                          <a:schemeClr val="tx1">
                            <a:lumMod val="65000"/>
                            <a:lumOff val="35000"/>
                          </a:schemeClr>
                        </a:solidFill>
                        <a:latin typeface="Calibri" pitchFamily="34" charset="0"/>
                      </a:endParaRP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Turkey</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Installing new analysis </a:t>
                      </a:r>
                      <a:r>
                        <a:rPr lang="en-GB" sz="1000" b="1" i="0" u="none" strike="noStrike" dirty="0" smtClean="0">
                          <a:solidFill>
                            <a:schemeClr val="tx1">
                              <a:lumMod val="65000"/>
                              <a:lumOff val="35000"/>
                            </a:schemeClr>
                          </a:solidFill>
                          <a:latin typeface="Calibri" pitchFamily="34" charset="0"/>
                        </a:rPr>
                        <a:t>centre </a:t>
                      </a:r>
                      <a:r>
                        <a:rPr lang="en-GB" sz="1000" b="1" i="0" u="none" strike="noStrike" dirty="0">
                          <a:solidFill>
                            <a:schemeClr val="tx1">
                              <a:lumMod val="65000"/>
                              <a:lumOff val="35000"/>
                            </a:schemeClr>
                          </a:solidFill>
                          <a:latin typeface="Calibri" pitchFamily="34" charset="0"/>
                        </a:rPr>
                        <a:t>for near real-time GNSS troposphere monitoring in Turkey</a:t>
                      </a:r>
                    </a:p>
                  </a:txBody>
                  <a:tcPr marL="5674" marR="5674" marT="5674" marB="0" anchor="b">
                    <a:lnL>
                      <a:noFill/>
                    </a:lnL>
                    <a:lnR>
                      <a:noFill/>
                    </a:lnR>
                    <a:lnT>
                      <a:noFill/>
                    </a:lnT>
                    <a:lnB>
                      <a:noFill/>
                    </a:lnB>
                  </a:tcPr>
                </a:tc>
              </a:tr>
              <a:tr h="218904">
                <a:tc>
                  <a:txBody>
                    <a:bodyPr/>
                    <a:lstStyle/>
                    <a:p>
                      <a:pPr algn="l" fontAlgn="b"/>
                      <a:r>
                        <a:rPr lang="en-GB" sz="1000" b="1" i="0" u="none" strike="noStrike">
                          <a:solidFill>
                            <a:schemeClr val="tx1">
                              <a:lumMod val="65000"/>
                              <a:lumOff val="35000"/>
                            </a:schemeClr>
                          </a:solidFill>
                          <a:latin typeface="Calibri" pitchFamily="34" charset="0"/>
                        </a:rPr>
                        <a:t>Jan Dousa</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Czech </a:t>
                      </a:r>
                      <a:r>
                        <a:rPr lang="en-GB" sz="1000" b="1" i="0" u="none" strike="noStrike" dirty="0" smtClean="0">
                          <a:solidFill>
                            <a:schemeClr val="tx1">
                              <a:lumMod val="65000"/>
                              <a:lumOff val="35000"/>
                            </a:schemeClr>
                          </a:solidFill>
                          <a:latin typeface="Calibri" pitchFamily="34" charset="0"/>
                        </a:rPr>
                        <a:t>Rep.</a:t>
                      </a:r>
                      <a:endParaRPr lang="en-GB" sz="1000" b="1" i="0" u="none" strike="noStrike" dirty="0">
                        <a:solidFill>
                          <a:schemeClr val="tx1">
                            <a:lumMod val="65000"/>
                            <a:lumOff val="35000"/>
                          </a:schemeClr>
                        </a:solidFill>
                        <a:latin typeface="Calibri" pitchFamily="34" charset="0"/>
                      </a:endParaRP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Greece</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Installing new analysis </a:t>
                      </a:r>
                      <a:r>
                        <a:rPr lang="en-GB" sz="1000" b="1" i="0" u="none" strike="noStrike" dirty="0" smtClean="0">
                          <a:solidFill>
                            <a:schemeClr val="tx1">
                              <a:lumMod val="65000"/>
                              <a:lumOff val="35000"/>
                            </a:schemeClr>
                          </a:solidFill>
                          <a:latin typeface="Calibri" pitchFamily="34" charset="0"/>
                        </a:rPr>
                        <a:t>centre </a:t>
                      </a:r>
                      <a:r>
                        <a:rPr lang="en-GB" sz="1000" b="1" i="0" u="none" strike="noStrike" dirty="0">
                          <a:solidFill>
                            <a:schemeClr val="tx1">
                              <a:lumMod val="65000"/>
                              <a:lumOff val="35000"/>
                            </a:schemeClr>
                          </a:solidFill>
                          <a:latin typeface="Calibri" pitchFamily="34" charset="0"/>
                        </a:rPr>
                        <a:t>for near real-time GNSS troposphere monitoring in Greece</a:t>
                      </a:r>
                    </a:p>
                  </a:txBody>
                  <a:tcPr marL="5674" marR="5674" marT="5674" marB="0" anchor="b">
                    <a:lnL>
                      <a:noFill/>
                    </a:lnL>
                    <a:lnR>
                      <a:noFill/>
                    </a:lnR>
                    <a:lnT>
                      <a:noFill/>
                    </a:lnT>
                    <a:lnB>
                      <a:noFill/>
                    </a:lnB>
                  </a:tcPr>
                </a:tc>
              </a:tr>
              <a:tr h="218904">
                <a:tc>
                  <a:txBody>
                    <a:bodyPr/>
                    <a:lstStyle/>
                    <a:p>
                      <a:pPr algn="l" fontAlgn="b"/>
                      <a:r>
                        <a:rPr lang="en-GB" sz="1000" b="1" i="0" u="none" strike="noStrike">
                          <a:solidFill>
                            <a:schemeClr val="tx1">
                              <a:lumMod val="65000"/>
                              <a:lumOff val="35000"/>
                            </a:schemeClr>
                          </a:solidFill>
                          <a:latin typeface="Calibri" pitchFamily="34" charset="0"/>
                        </a:rPr>
                        <a:t>Gokhan Gurbuz </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Turkey</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Hungary</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Develop a near real-time GNSS processing system for the Turkish GNSS stations (Istanbul and Ankara). </a:t>
                      </a:r>
                    </a:p>
                  </a:txBody>
                  <a:tcPr marL="5674" marR="5674" marT="5674" marB="0" anchor="b">
                    <a:lnL>
                      <a:noFill/>
                    </a:lnL>
                    <a:lnR>
                      <a:noFill/>
                    </a:lnR>
                    <a:lnT>
                      <a:noFill/>
                    </a:lnT>
                    <a:lnB>
                      <a:noFill/>
                    </a:lnB>
                  </a:tcPr>
                </a:tc>
              </a:tr>
              <a:tr h="218904">
                <a:tc>
                  <a:txBody>
                    <a:bodyPr/>
                    <a:lstStyle/>
                    <a:p>
                      <a:pPr algn="l" fontAlgn="b"/>
                      <a:r>
                        <a:rPr lang="en-GB" sz="1000" b="1" i="0" u="none" strike="noStrike">
                          <a:solidFill>
                            <a:schemeClr val="tx1">
                              <a:lumMod val="65000"/>
                              <a:lumOff val="35000"/>
                            </a:schemeClr>
                          </a:solidFill>
                          <a:latin typeface="Calibri" pitchFamily="34" charset="0"/>
                        </a:rPr>
                        <a:t>Karina Wilgan </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Switzerland</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Parameterized refractivity models and GNSS path delays in view of GNSS Severe Weather Monitoring</a:t>
                      </a:r>
                    </a:p>
                  </a:txBody>
                  <a:tcPr marL="5674" marR="5674" marT="5674" marB="0" anchor="b">
                    <a:lnL>
                      <a:noFill/>
                    </a:lnL>
                    <a:lnR>
                      <a:noFill/>
                    </a:lnR>
                    <a:lnT>
                      <a:noFill/>
                    </a:lnT>
                    <a:lnB>
                      <a:noFill/>
                    </a:lnB>
                  </a:tcPr>
                </a:tc>
              </a:tr>
              <a:tr h="218904">
                <a:tc>
                  <a:txBody>
                    <a:bodyPr/>
                    <a:lstStyle/>
                    <a:p>
                      <a:pPr algn="l" fontAlgn="b"/>
                      <a:r>
                        <a:rPr lang="en-GB" sz="1000" b="1" i="0" u="none" strike="noStrike">
                          <a:solidFill>
                            <a:schemeClr val="tx1">
                              <a:lumMod val="65000"/>
                              <a:lumOff val="35000"/>
                            </a:schemeClr>
                          </a:solidFill>
                          <a:latin typeface="Calibri" pitchFamily="34" charset="0"/>
                        </a:rPr>
                        <a:t>Riccardo Biondi</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Italy</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Belgium</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GNSS atmospheric water vapour detection for extreme events</a:t>
                      </a:r>
                    </a:p>
                  </a:txBody>
                  <a:tcPr marL="5674" marR="5674" marT="5674" marB="0" anchor="b">
                    <a:lnL>
                      <a:noFill/>
                    </a:lnL>
                    <a:lnR>
                      <a:noFill/>
                    </a:lnR>
                    <a:lnT>
                      <a:noFill/>
                    </a:lnT>
                    <a:lnB>
                      <a:noFill/>
                    </a:lnB>
                  </a:tcPr>
                </a:tc>
              </a:tr>
              <a:tr h="218904">
                <a:tc>
                  <a:txBody>
                    <a:bodyPr/>
                    <a:lstStyle/>
                    <a:p>
                      <a:pPr algn="l" fontAlgn="b"/>
                      <a:r>
                        <a:rPr lang="en-GB" sz="1000" b="1" i="0" u="none" strike="noStrike">
                          <a:solidFill>
                            <a:schemeClr val="tx1">
                              <a:lumMod val="65000"/>
                              <a:lumOff val="35000"/>
                            </a:schemeClr>
                          </a:solidFill>
                          <a:latin typeface="Calibri" pitchFamily="34" charset="0"/>
                        </a:rPr>
                        <a:t>Andre Sa</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Portugal</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Tomography as a tool for atmospheric studies</a:t>
                      </a:r>
                    </a:p>
                  </a:txBody>
                  <a:tcPr marL="5674" marR="5674" marT="5674" marB="0" anchor="b">
                    <a:lnL>
                      <a:noFill/>
                    </a:lnL>
                    <a:lnR>
                      <a:noFill/>
                    </a:lnR>
                    <a:lnT>
                      <a:noFill/>
                    </a:lnT>
                    <a:lnB>
                      <a:noFill/>
                    </a:lnB>
                  </a:tcPr>
                </a:tc>
              </a:tr>
              <a:tr h="218904">
                <a:tc>
                  <a:txBody>
                    <a:bodyPr/>
                    <a:lstStyle/>
                    <a:p>
                      <a:pPr algn="l" fontAlgn="b"/>
                      <a:r>
                        <a:rPr lang="en-GB" sz="1000" b="1" i="0" u="none" strike="noStrike">
                          <a:solidFill>
                            <a:schemeClr val="tx1">
                              <a:lumMod val="65000"/>
                              <a:lumOff val="35000"/>
                            </a:schemeClr>
                          </a:solidFill>
                          <a:latin typeface="Calibri" pitchFamily="34" charset="0"/>
                        </a:rPr>
                        <a:t>Katarzyna Stepniak</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France</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Impact of processing parameters on the ZTD estimates and adaptation of ZTD screening methods</a:t>
                      </a:r>
                    </a:p>
                  </a:txBody>
                  <a:tcPr marL="5674" marR="5674" marT="5674" marB="0" anchor="b">
                    <a:lnL>
                      <a:noFill/>
                    </a:lnL>
                    <a:lnR>
                      <a:noFill/>
                    </a:lnR>
                    <a:lnT>
                      <a:noFill/>
                    </a:lnT>
                    <a:lnB>
                      <a:noFill/>
                    </a:lnB>
                  </a:tcPr>
                </a:tc>
              </a:tr>
              <a:tr h="218904">
                <a:tc>
                  <a:txBody>
                    <a:bodyPr/>
                    <a:lstStyle/>
                    <a:p>
                      <a:pPr algn="l" fontAlgn="b"/>
                      <a:r>
                        <a:rPr lang="en-GB" sz="1000" b="1" i="0" u="none" strike="noStrike">
                          <a:solidFill>
                            <a:schemeClr val="tx1">
                              <a:lumMod val="65000"/>
                              <a:lumOff val="35000"/>
                            </a:schemeClr>
                          </a:solidFill>
                          <a:latin typeface="Calibri" pitchFamily="34" charset="0"/>
                        </a:rPr>
                        <a:t>Michal Kacmarik</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Czech </a:t>
                      </a:r>
                      <a:r>
                        <a:rPr lang="en-GB" sz="1000" b="1" i="0" u="none" strike="noStrike" dirty="0" smtClean="0">
                          <a:solidFill>
                            <a:schemeClr val="tx1">
                              <a:lumMod val="65000"/>
                              <a:lumOff val="35000"/>
                            </a:schemeClr>
                          </a:solidFill>
                          <a:latin typeface="Calibri" pitchFamily="34" charset="0"/>
                        </a:rPr>
                        <a:t>Rep.</a:t>
                      </a:r>
                      <a:endParaRPr lang="en-GB" sz="1000" b="1" i="0" u="none" strike="noStrike" dirty="0">
                        <a:solidFill>
                          <a:schemeClr val="tx1">
                            <a:lumMod val="65000"/>
                            <a:lumOff val="35000"/>
                          </a:schemeClr>
                        </a:solidFill>
                        <a:latin typeface="Calibri" pitchFamily="34" charset="0"/>
                      </a:endParaRP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GFZ</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Validation of GNSS Slant Delays</a:t>
                      </a:r>
                    </a:p>
                  </a:txBody>
                  <a:tcPr marL="5674" marR="5674" marT="5674" marB="0" anchor="b">
                    <a:lnL>
                      <a:noFill/>
                    </a:lnL>
                    <a:lnR>
                      <a:noFill/>
                    </a:lnR>
                    <a:lnT>
                      <a:noFill/>
                    </a:lnT>
                    <a:lnB>
                      <a:noFill/>
                    </a:lnB>
                  </a:tcPr>
                </a:tc>
              </a:tr>
              <a:tr h="218904">
                <a:tc>
                  <a:txBody>
                    <a:bodyPr/>
                    <a:lstStyle/>
                    <a:p>
                      <a:pPr algn="l" fontAlgn="b"/>
                      <a:r>
                        <a:rPr lang="en-GB" sz="1000" b="1" i="0" u="none" strike="noStrike">
                          <a:solidFill>
                            <a:schemeClr val="tx1">
                              <a:lumMod val="65000"/>
                              <a:lumOff val="35000"/>
                            </a:schemeClr>
                          </a:solidFill>
                          <a:latin typeface="Calibri" pitchFamily="34" charset="0"/>
                        </a:rPr>
                        <a:t>Rita Nogherotto</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Italy</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La Reunion</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Tropical cyclone intensification, water </a:t>
                      </a:r>
                      <a:r>
                        <a:rPr lang="en-GB" sz="1000" b="1" i="0" u="none" strike="noStrike" dirty="0" smtClean="0">
                          <a:solidFill>
                            <a:schemeClr val="tx1">
                              <a:lumMod val="65000"/>
                              <a:lumOff val="35000"/>
                            </a:schemeClr>
                          </a:solidFill>
                          <a:latin typeface="Calibri" pitchFamily="34" charset="0"/>
                        </a:rPr>
                        <a:t>vapour </a:t>
                      </a:r>
                      <a:r>
                        <a:rPr lang="en-GB" sz="1000" b="1" i="0" u="none" strike="noStrike" dirty="0">
                          <a:solidFill>
                            <a:schemeClr val="tx1">
                              <a:lumMod val="65000"/>
                              <a:lumOff val="35000"/>
                            </a:schemeClr>
                          </a:solidFill>
                          <a:latin typeface="Calibri" pitchFamily="34" charset="0"/>
                        </a:rPr>
                        <a:t>distribution and GNSS measurements</a:t>
                      </a:r>
                    </a:p>
                  </a:txBody>
                  <a:tcPr marL="5674" marR="5674" marT="5674" marB="0" anchor="b">
                    <a:lnL>
                      <a:noFill/>
                    </a:lnL>
                    <a:lnR>
                      <a:noFill/>
                    </a:lnR>
                    <a:lnT>
                      <a:noFill/>
                    </a:lnT>
                    <a:lnB>
                      <a:noFill/>
                    </a:lnB>
                  </a:tcPr>
                </a:tc>
              </a:tr>
              <a:tr h="218904">
                <a:tc>
                  <a:txBody>
                    <a:bodyPr/>
                    <a:lstStyle/>
                    <a:p>
                      <a:pPr algn="l" fontAlgn="b"/>
                      <a:r>
                        <a:rPr lang="en-GB" sz="1000" b="1" i="0" u="none" strike="noStrike">
                          <a:solidFill>
                            <a:schemeClr val="tx1">
                              <a:lumMod val="65000"/>
                              <a:lumOff val="35000"/>
                            </a:schemeClr>
                          </a:solidFill>
                          <a:latin typeface="Calibri" pitchFamily="34" charset="0"/>
                        </a:rPr>
                        <a:t>Tomasz Hadas</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Luxenbourg</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Optimization of real-time GNSS troposphere delay estimation algorithms</a:t>
                      </a:r>
                    </a:p>
                  </a:txBody>
                  <a:tcPr marL="5674" marR="5674" marT="5674" marB="0" anchor="b">
                    <a:lnL>
                      <a:noFill/>
                    </a:lnL>
                    <a:lnR>
                      <a:noFill/>
                    </a:lnR>
                    <a:lnT>
                      <a:noFill/>
                    </a:lnT>
                    <a:lnB>
                      <a:noFill/>
                    </a:lnB>
                  </a:tcPr>
                </a:tc>
              </a:tr>
              <a:tr h="218904">
                <a:tc>
                  <a:txBody>
                    <a:bodyPr/>
                    <a:lstStyle/>
                    <a:p>
                      <a:pPr algn="l" fontAlgn="b"/>
                      <a:r>
                        <a:rPr lang="en-GB" sz="1000" b="1" i="0" u="none" strike="noStrike">
                          <a:solidFill>
                            <a:schemeClr val="tx1">
                              <a:lumMod val="65000"/>
                              <a:lumOff val="35000"/>
                            </a:schemeClr>
                          </a:solidFill>
                          <a:latin typeface="Calibri" pitchFamily="34" charset="0"/>
                        </a:rPr>
                        <a:t>Katarzyna Stepniak</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France</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Improved methods for reprocessing of GNSS data for climate monitoring over Poland</a:t>
                      </a:r>
                    </a:p>
                  </a:txBody>
                  <a:tcPr marL="5674" marR="5674" marT="5674" marB="0" anchor="b">
                    <a:lnL>
                      <a:noFill/>
                    </a:lnL>
                    <a:lnR>
                      <a:noFill/>
                    </a:lnR>
                    <a:lnT>
                      <a:noFill/>
                    </a:lnT>
                    <a:lnB>
                      <a:noFill/>
                    </a:lnB>
                  </a:tcPr>
                </a:tc>
              </a:tr>
              <a:tr h="218904">
                <a:tc>
                  <a:txBody>
                    <a:bodyPr/>
                    <a:lstStyle/>
                    <a:p>
                      <a:pPr algn="l" fontAlgn="b"/>
                      <a:r>
                        <a:rPr lang="en-GB" sz="1000" b="1" i="0" u="none" strike="noStrike">
                          <a:solidFill>
                            <a:schemeClr val="tx1">
                              <a:lumMod val="65000"/>
                              <a:lumOff val="35000"/>
                            </a:schemeClr>
                          </a:solidFill>
                          <a:latin typeface="Calibri" pitchFamily="34" charset="0"/>
                        </a:rPr>
                        <a:t>Anna Klos</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Luxenbourg</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Analysis of ZTD </a:t>
                      </a:r>
                      <a:r>
                        <a:rPr lang="en-GB" sz="1000" b="1" i="0" u="none" strike="noStrike" dirty="0" err="1">
                          <a:solidFill>
                            <a:schemeClr val="tx1">
                              <a:lumMod val="65000"/>
                              <a:lumOff val="35000"/>
                            </a:schemeClr>
                          </a:solidFill>
                          <a:latin typeface="Calibri" pitchFamily="34" charset="0"/>
                        </a:rPr>
                        <a:t>timeseries</a:t>
                      </a:r>
                      <a:r>
                        <a:rPr lang="en-GB" sz="1000" b="1" i="0" u="none" strike="noStrike" dirty="0">
                          <a:solidFill>
                            <a:schemeClr val="tx1">
                              <a:lumMod val="65000"/>
                              <a:lumOff val="35000"/>
                            </a:schemeClr>
                          </a:solidFill>
                          <a:latin typeface="Calibri" pitchFamily="34" charset="0"/>
                        </a:rPr>
                        <a:t> from reprocessed GPS solutions</a:t>
                      </a:r>
                    </a:p>
                  </a:txBody>
                  <a:tcPr marL="5674" marR="5674" marT="5674" marB="0" anchor="b">
                    <a:lnL>
                      <a:noFill/>
                    </a:lnL>
                    <a:lnR>
                      <a:noFill/>
                    </a:lnR>
                    <a:lnT>
                      <a:noFill/>
                    </a:lnT>
                    <a:lnB>
                      <a:noFill/>
                    </a:lnB>
                  </a:tcPr>
                </a:tc>
              </a:tr>
              <a:tr h="218904">
                <a:tc>
                  <a:txBody>
                    <a:bodyPr/>
                    <a:lstStyle/>
                    <a:p>
                      <a:pPr algn="l" fontAlgn="b"/>
                      <a:r>
                        <a:rPr lang="en-GB" sz="1000" b="1" i="0" u="none" strike="noStrike">
                          <a:solidFill>
                            <a:schemeClr val="tx1">
                              <a:lumMod val="65000"/>
                              <a:lumOff val="35000"/>
                            </a:schemeClr>
                          </a:solidFill>
                          <a:latin typeface="Calibri" pitchFamily="34" charset="0"/>
                        </a:rPr>
                        <a:t>Jan Dousa</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Czech </a:t>
                      </a:r>
                      <a:r>
                        <a:rPr lang="en-GB" sz="1000" b="1" i="0" u="none" strike="noStrike" dirty="0" smtClean="0">
                          <a:solidFill>
                            <a:schemeClr val="tx1">
                              <a:lumMod val="65000"/>
                              <a:lumOff val="35000"/>
                            </a:schemeClr>
                          </a:solidFill>
                          <a:latin typeface="Calibri" pitchFamily="34" charset="0"/>
                        </a:rPr>
                        <a:t>Rep.</a:t>
                      </a:r>
                      <a:endParaRPr lang="en-GB" sz="1000" b="1" i="0" u="none" strike="noStrike" dirty="0">
                        <a:solidFill>
                          <a:schemeClr val="tx1">
                            <a:lumMod val="65000"/>
                            <a:lumOff val="35000"/>
                          </a:schemeClr>
                        </a:solidFill>
                        <a:latin typeface="Calibri" pitchFamily="34" charset="0"/>
                      </a:endParaRP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Iceland</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Installing new GNSS analysis </a:t>
                      </a:r>
                      <a:r>
                        <a:rPr lang="en-GB" sz="1000" b="1" i="0" u="none" strike="noStrike" dirty="0" smtClean="0">
                          <a:solidFill>
                            <a:schemeClr val="tx1">
                              <a:lumMod val="65000"/>
                              <a:lumOff val="35000"/>
                            </a:schemeClr>
                          </a:solidFill>
                          <a:latin typeface="Calibri" pitchFamily="34" charset="0"/>
                        </a:rPr>
                        <a:t>centre </a:t>
                      </a:r>
                      <a:r>
                        <a:rPr lang="en-GB" sz="1000" b="1" i="0" u="none" strike="noStrike" dirty="0">
                          <a:solidFill>
                            <a:schemeClr val="tx1">
                              <a:lumMod val="65000"/>
                              <a:lumOff val="35000"/>
                            </a:schemeClr>
                          </a:solidFill>
                          <a:latin typeface="Calibri" pitchFamily="34" charset="0"/>
                        </a:rPr>
                        <a:t>for troposphere monitoring in Iceland</a:t>
                      </a:r>
                    </a:p>
                  </a:txBody>
                  <a:tcPr marL="5674" marR="5674" marT="5674" marB="0" anchor="b">
                    <a:lnL>
                      <a:noFill/>
                    </a:lnL>
                    <a:lnR>
                      <a:noFill/>
                    </a:lnR>
                    <a:lnT>
                      <a:noFill/>
                    </a:lnT>
                    <a:lnB>
                      <a:noFill/>
                    </a:lnB>
                  </a:tcPr>
                </a:tc>
              </a:tr>
              <a:tr h="218904">
                <a:tc>
                  <a:txBody>
                    <a:bodyPr/>
                    <a:lstStyle/>
                    <a:p>
                      <a:pPr algn="l" fontAlgn="b"/>
                      <a:r>
                        <a:rPr lang="en-GB" sz="1000" b="1" i="0" u="none" strike="noStrike">
                          <a:solidFill>
                            <a:schemeClr val="tx1">
                              <a:lumMod val="65000"/>
                              <a:lumOff val="35000"/>
                            </a:schemeClr>
                          </a:solidFill>
                          <a:latin typeface="Calibri" pitchFamily="34" charset="0"/>
                        </a:rPr>
                        <a:t>Kamil Kazmierski</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Canada</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Real-time troposphere delay gradient estimation with multi-GNSS PPP</a:t>
                      </a:r>
                    </a:p>
                  </a:txBody>
                  <a:tcPr marL="5674" marR="5674" marT="5674" marB="0" anchor="b">
                    <a:lnL>
                      <a:noFill/>
                    </a:lnL>
                    <a:lnR>
                      <a:noFill/>
                    </a:lnR>
                    <a:lnT>
                      <a:noFill/>
                    </a:lnT>
                    <a:lnB>
                      <a:noFill/>
                    </a:lnB>
                  </a:tcPr>
                </a:tc>
              </a:tr>
              <a:tr h="218904">
                <a:tc>
                  <a:txBody>
                    <a:bodyPr/>
                    <a:lstStyle/>
                    <a:p>
                      <a:pPr algn="l" fontAlgn="b"/>
                      <a:r>
                        <a:rPr lang="en-GB" sz="1000" b="1" i="0" u="none" strike="noStrike">
                          <a:solidFill>
                            <a:schemeClr val="tx1">
                              <a:lumMod val="65000"/>
                              <a:lumOff val="35000"/>
                            </a:schemeClr>
                          </a:solidFill>
                          <a:latin typeface="Calibri" pitchFamily="34" charset="0"/>
                        </a:rPr>
                        <a:t>Karina Wilgan</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BIRA</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Lookup tables of refractivity coefficients for the conversion from zenith path delays to integrated water vapour</a:t>
                      </a:r>
                    </a:p>
                  </a:txBody>
                  <a:tcPr marL="5674" marR="5674" marT="5674" marB="0" anchor="b">
                    <a:lnL>
                      <a:noFill/>
                    </a:lnL>
                    <a:lnR>
                      <a:noFill/>
                    </a:lnR>
                    <a:lnT>
                      <a:noFill/>
                    </a:lnT>
                    <a:lnB>
                      <a:noFill/>
                    </a:lnB>
                  </a:tcPr>
                </a:tc>
              </a:tr>
              <a:tr h="218904">
                <a:tc>
                  <a:txBody>
                    <a:bodyPr/>
                    <a:lstStyle/>
                    <a:p>
                      <a:pPr algn="l" fontAlgn="b"/>
                      <a:r>
                        <a:rPr lang="en-GB" sz="1000" b="1" i="0" u="none" strike="noStrike">
                          <a:solidFill>
                            <a:schemeClr val="tx1">
                              <a:lumMod val="65000"/>
                              <a:lumOff val="35000"/>
                            </a:schemeClr>
                          </a:solidFill>
                          <a:latin typeface="Calibri" pitchFamily="34" charset="0"/>
                        </a:rPr>
                        <a:t>Anna Klos</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Lux</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Selected Issues of Homogenisation of Synthetic ZTD Data with Noise Characteristic Derived from Reprocessed GPS Solutions</a:t>
                      </a:r>
                    </a:p>
                  </a:txBody>
                  <a:tcPr marL="5674" marR="5674" marT="5674" marB="0" anchor="b">
                    <a:lnL>
                      <a:noFill/>
                    </a:lnL>
                    <a:lnR>
                      <a:noFill/>
                    </a:lnR>
                    <a:lnT>
                      <a:noFill/>
                    </a:lnT>
                    <a:lnB>
                      <a:noFill/>
                    </a:lnB>
                  </a:tcPr>
                </a:tc>
              </a:tr>
              <a:tr h="218904">
                <a:tc>
                  <a:txBody>
                    <a:bodyPr/>
                    <a:lstStyle/>
                    <a:p>
                      <a:pPr algn="l" fontAlgn="b"/>
                      <a:r>
                        <a:rPr lang="en-GB" sz="1000" b="1" i="0" u="none" strike="noStrike">
                          <a:solidFill>
                            <a:schemeClr val="tx1">
                              <a:lumMod val="65000"/>
                              <a:lumOff val="35000"/>
                            </a:schemeClr>
                          </a:solidFill>
                          <a:latin typeface="Calibri" pitchFamily="34" charset="0"/>
                        </a:rPr>
                        <a:t>Anna Klos</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Poland</a:t>
                      </a:r>
                    </a:p>
                  </a:txBody>
                  <a:tcPr marL="5674" marR="5674" marT="5674" marB="0" anchor="b">
                    <a:lnL>
                      <a:noFill/>
                    </a:lnL>
                    <a:lnR>
                      <a:noFill/>
                    </a:lnR>
                    <a:lnT>
                      <a:noFill/>
                    </a:lnT>
                    <a:lnB>
                      <a:noFill/>
                    </a:lnB>
                  </a:tcPr>
                </a:tc>
                <a:tc>
                  <a:txBody>
                    <a:bodyPr/>
                    <a:lstStyle/>
                    <a:p>
                      <a:pPr algn="l" fontAlgn="b"/>
                      <a:r>
                        <a:rPr lang="en-GB" sz="1000" b="1" i="0" u="none" strike="noStrike">
                          <a:solidFill>
                            <a:schemeClr val="tx1">
                              <a:lumMod val="65000"/>
                              <a:lumOff val="35000"/>
                            </a:schemeClr>
                          </a:solidFill>
                          <a:latin typeface="Calibri" pitchFamily="34" charset="0"/>
                        </a:rPr>
                        <a:t>ROB</a:t>
                      </a:r>
                    </a:p>
                  </a:txBody>
                  <a:tcPr marL="5674" marR="5674" marT="5674" marB="0" anchor="b">
                    <a:lnL>
                      <a:noFill/>
                    </a:lnL>
                    <a:lnR>
                      <a:noFill/>
                    </a:lnR>
                    <a:lnT>
                      <a:noFill/>
                    </a:lnT>
                    <a:lnB>
                      <a:noFill/>
                    </a:lnB>
                  </a:tcPr>
                </a:tc>
                <a:tc>
                  <a:txBody>
                    <a:bodyPr/>
                    <a:lstStyle/>
                    <a:p>
                      <a:pPr algn="l" fontAlgn="b"/>
                      <a:r>
                        <a:rPr lang="en-GB" sz="1000" b="1" i="0" u="none" strike="noStrike" dirty="0">
                          <a:solidFill>
                            <a:schemeClr val="tx1">
                              <a:lumMod val="65000"/>
                              <a:lumOff val="35000"/>
                            </a:schemeClr>
                          </a:solidFill>
                          <a:latin typeface="Calibri" pitchFamily="34" charset="0"/>
                        </a:rPr>
                        <a:t>Homogenisation and characterisation of IWV time series from IGS repro1 and its comparison to ERA-Interim</a:t>
                      </a:r>
                    </a:p>
                  </a:txBody>
                  <a:tcPr marL="5674" marR="5674" marT="5674" marB="0" anchor="b">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8</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7651970" cy="849586"/>
          </a:xfrm>
        </p:spPr>
        <p:txBody>
          <a:bodyPr/>
          <a:lstStyle/>
          <a:p>
            <a:r>
              <a:rPr lang="en-GB" dirty="0" smtClean="0">
                <a:effectLst>
                  <a:outerShdw blurRad="38100" dist="38100" dir="2700000" algn="tl">
                    <a:srgbClr val="000000">
                      <a:alpha val="43137"/>
                    </a:srgbClr>
                  </a:outerShdw>
                </a:effectLst>
              </a:rPr>
              <a:t>Inter-Journal Special Issue</a:t>
            </a:r>
            <a:endParaRPr lang="en-GB" dirty="0">
              <a:effectLst>
                <a:outerShdw blurRad="38100" dist="38100" dir="2700000" algn="tl">
                  <a:srgbClr val="000000">
                    <a:alpha val="43137"/>
                  </a:srgbClr>
                </a:outerShdw>
              </a:effectLst>
            </a:endParaRPr>
          </a:p>
        </p:txBody>
      </p:sp>
      <p:sp>
        <p:nvSpPr>
          <p:cNvPr id="5" name="Text Box 3"/>
          <p:cNvSpPr txBox="1">
            <a:spLocks noChangeArrowheads="1"/>
          </p:cNvSpPr>
          <p:nvPr/>
        </p:nvSpPr>
        <p:spPr bwMode="auto">
          <a:xfrm>
            <a:off x="920552" y="1370356"/>
            <a:ext cx="7272808" cy="479514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85332" tIns="42666" rIns="85332" bIns="42666">
            <a:spAutoFit/>
          </a:bodyPr>
          <a:lstStyle>
            <a:lvl1pPr marL="381000" indent="-381000" defTabSz="381000" eaLnBrk="0" hangingPunct="0">
              <a:defRPr sz="2400">
                <a:solidFill>
                  <a:schemeClr val="bg1"/>
                </a:solidFill>
                <a:latin typeface="Times New Roman" charset="0"/>
                <a:ea typeface="Droid Sans Fallback" charset="0"/>
                <a:cs typeface="Droid Sans Fallback" charset="0"/>
              </a:defRPr>
            </a:lvl1pPr>
            <a:lvl2pPr marL="590550" indent="-19050" defTabSz="381000" eaLnBrk="0" hangingPunct="0">
              <a:defRPr sz="2400">
                <a:solidFill>
                  <a:schemeClr val="bg1"/>
                </a:solidFill>
                <a:latin typeface="Times New Roman" charset="0"/>
                <a:ea typeface="Droid Sans Fallback" charset="0"/>
                <a:cs typeface="Droid Sans Fallback" charset="0"/>
              </a:defRPr>
            </a:lvl2pPr>
            <a:lvl3pPr marL="914400" defTabSz="381000" eaLnBrk="0" hangingPunct="0">
              <a:defRPr sz="2400">
                <a:solidFill>
                  <a:schemeClr val="bg1"/>
                </a:solidFill>
                <a:latin typeface="Times New Roman" charset="0"/>
                <a:ea typeface="Droid Sans Fallback" charset="0"/>
                <a:cs typeface="Droid Sans Fallback" charset="0"/>
              </a:defRPr>
            </a:lvl3pPr>
            <a:lvl4pPr marL="1371600" defTabSz="381000" eaLnBrk="0" hangingPunct="0">
              <a:defRPr sz="2400">
                <a:solidFill>
                  <a:schemeClr val="bg1"/>
                </a:solidFill>
                <a:latin typeface="Times New Roman" charset="0"/>
                <a:ea typeface="Droid Sans Fallback" charset="0"/>
                <a:cs typeface="Droid Sans Fallback" charset="0"/>
              </a:defRPr>
            </a:lvl4pPr>
            <a:lvl5pPr marL="1828800" defTabSz="381000" eaLnBrk="0" hangingPunct="0">
              <a:defRPr sz="2400">
                <a:solidFill>
                  <a:schemeClr val="bg1"/>
                </a:solidFill>
                <a:latin typeface="Times New Roman" charset="0"/>
                <a:ea typeface="Droid Sans Fallback" charset="0"/>
                <a:cs typeface="Droid Sans Fallback" charset="0"/>
              </a:defRPr>
            </a:lvl5pPr>
            <a:lvl6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6pPr>
            <a:lvl7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7pPr>
            <a:lvl8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8pPr>
            <a:lvl9pPr algn="ctr" defTabSz="381000" eaLnBrk="0" fontAlgn="base" hangingPunct="0">
              <a:spcBef>
                <a:spcPct val="0"/>
              </a:spcBef>
              <a:spcAft>
                <a:spcPct val="0"/>
              </a:spcAft>
              <a:buClr>
                <a:srgbClr val="000000"/>
              </a:buClr>
              <a:buSzPct val="100000"/>
              <a:buFont typeface="Times New Roman" charset="0"/>
              <a:defRPr sz="2400">
                <a:solidFill>
                  <a:schemeClr val="bg1"/>
                </a:solidFill>
                <a:latin typeface="Times New Roman" charset="0"/>
                <a:ea typeface="Droid Sans Fallback" charset="0"/>
                <a:cs typeface="Droid Sans Fallback" charset="0"/>
              </a:defRPr>
            </a:lvl9pPr>
          </a:lstStyle>
          <a:p>
            <a:pPr marL="0" indent="0" algn="l">
              <a:spcBef>
                <a:spcPts val="600"/>
              </a:spcBef>
            </a:pPr>
            <a:r>
              <a:rPr lang="en-GB" sz="2000" b="0" dirty="0" smtClean="0">
                <a:solidFill>
                  <a:schemeClr val="tx1">
                    <a:lumMod val="65000"/>
                    <a:lumOff val="35000"/>
                  </a:schemeClr>
                </a:solidFill>
                <a:effectLst/>
                <a:latin typeface="+mn-lt"/>
              </a:rPr>
              <a:t>Advanced Global Navigation Satellite Systems tropospheric products for monitoring severe weather events and climate (GNSS4SWEC)</a:t>
            </a:r>
          </a:p>
          <a:p>
            <a:pPr marL="0" indent="0" algn="l">
              <a:spcBef>
                <a:spcPts val="600"/>
              </a:spcBef>
            </a:pPr>
            <a:r>
              <a:rPr lang="en-GB" sz="2000" b="0" dirty="0" smtClean="0">
                <a:solidFill>
                  <a:schemeClr val="tx1">
                    <a:lumMod val="65000"/>
                    <a:lumOff val="35000"/>
                  </a:schemeClr>
                </a:solidFill>
                <a:effectLst/>
                <a:latin typeface="+mn-lt"/>
              </a:rPr>
              <a:t>SI jointly organized between:</a:t>
            </a:r>
          </a:p>
          <a:p>
            <a:pPr marL="0" indent="0" algn="l">
              <a:spcBef>
                <a:spcPts val="600"/>
              </a:spcBef>
              <a:buFont typeface="Arial" pitchFamily="34" charset="0"/>
              <a:buChar char="•"/>
            </a:pPr>
            <a:r>
              <a:rPr lang="en-GB" sz="2000" b="0" dirty="0" smtClean="0">
                <a:solidFill>
                  <a:schemeClr val="tx1">
                    <a:lumMod val="65000"/>
                    <a:lumOff val="35000"/>
                  </a:schemeClr>
                </a:solidFill>
                <a:effectLst/>
                <a:latin typeface="+mn-lt"/>
              </a:rPr>
              <a:t>	Atmospheric Measurement Techniques</a:t>
            </a:r>
          </a:p>
          <a:p>
            <a:pPr marL="0" indent="0" algn="l">
              <a:spcBef>
                <a:spcPts val="600"/>
              </a:spcBef>
              <a:buFont typeface="Arial" pitchFamily="34" charset="0"/>
              <a:buChar char="•"/>
            </a:pPr>
            <a:r>
              <a:rPr lang="en-GB" sz="2000" b="0" dirty="0" smtClean="0">
                <a:solidFill>
                  <a:schemeClr val="tx1">
                    <a:lumMod val="65000"/>
                    <a:lumOff val="35000"/>
                  </a:schemeClr>
                </a:solidFill>
                <a:effectLst/>
                <a:latin typeface="+mn-lt"/>
              </a:rPr>
              <a:t>	Atmospheric Chemistry and Physics</a:t>
            </a:r>
          </a:p>
          <a:p>
            <a:pPr marL="0" indent="0" algn="l">
              <a:spcBef>
                <a:spcPts val="600"/>
              </a:spcBef>
              <a:buFont typeface="Arial" pitchFamily="34" charset="0"/>
              <a:buChar char="•"/>
            </a:pPr>
            <a:r>
              <a:rPr lang="en-GB" sz="2000" b="0" dirty="0" smtClean="0">
                <a:solidFill>
                  <a:schemeClr val="tx1">
                    <a:lumMod val="65000"/>
                    <a:lumOff val="35000"/>
                  </a:schemeClr>
                </a:solidFill>
                <a:effectLst/>
                <a:latin typeface="+mn-lt"/>
              </a:rPr>
              <a:t>	</a:t>
            </a:r>
            <a:r>
              <a:rPr lang="en-GB" sz="2000" b="0" dirty="0" err="1" smtClean="0">
                <a:solidFill>
                  <a:schemeClr val="tx1">
                    <a:lumMod val="65000"/>
                    <a:lumOff val="35000"/>
                  </a:schemeClr>
                </a:solidFill>
                <a:effectLst/>
                <a:latin typeface="+mn-lt"/>
              </a:rPr>
              <a:t>Annales</a:t>
            </a:r>
            <a:r>
              <a:rPr lang="en-GB" sz="2000" b="0" dirty="0" smtClean="0">
                <a:solidFill>
                  <a:schemeClr val="tx1">
                    <a:lumMod val="65000"/>
                    <a:lumOff val="35000"/>
                  </a:schemeClr>
                </a:solidFill>
                <a:effectLst/>
                <a:latin typeface="+mn-lt"/>
              </a:rPr>
              <a:t> </a:t>
            </a:r>
            <a:r>
              <a:rPr lang="en-GB" sz="2000" b="0" dirty="0" err="1" smtClean="0">
                <a:solidFill>
                  <a:schemeClr val="tx1">
                    <a:lumMod val="65000"/>
                    <a:lumOff val="35000"/>
                  </a:schemeClr>
                </a:solidFill>
                <a:effectLst/>
                <a:latin typeface="+mn-lt"/>
              </a:rPr>
              <a:t>Geophysicae</a:t>
            </a:r>
            <a:r>
              <a:rPr lang="en-GB" sz="2000" b="0" dirty="0" smtClean="0">
                <a:solidFill>
                  <a:schemeClr val="tx1">
                    <a:lumMod val="65000"/>
                    <a:lumOff val="35000"/>
                  </a:schemeClr>
                </a:solidFill>
                <a:effectLst/>
                <a:latin typeface="+mn-lt"/>
              </a:rPr>
              <a:t> </a:t>
            </a:r>
          </a:p>
          <a:p>
            <a:pPr marL="0" indent="0" algn="l">
              <a:spcBef>
                <a:spcPts val="600"/>
              </a:spcBef>
              <a:buFont typeface="Arial" pitchFamily="34" charset="0"/>
              <a:buChar char="•"/>
            </a:pPr>
            <a:endParaRPr lang="en-GB" sz="2000" b="0" dirty="0" smtClean="0">
              <a:solidFill>
                <a:schemeClr val="tx1">
                  <a:lumMod val="65000"/>
                  <a:lumOff val="35000"/>
                </a:schemeClr>
              </a:solidFill>
              <a:effectLst/>
              <a:latin typeface="+mn-lt"/>
            </a:endParaRPr>
          </a:p>
          <a:p>
            <a:pPr marL="0" indent="0" algn="l">
              <a:spcBef>
                <a:spcPts val="600"/>
              </a:spcBef>
            </a:pPr>
            <a:r>
              <a:rPr lang="en-GB"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Running 2012-2018, 23 submissions so far.</a:t>
            </a:r>
          </a:p>
          <a:p>
            <a:pPr marL="0" indent="0" algn="l">
              <a:spcBef>
                <a:spcPts val="600"/>
              </a:spcBef>
            </a:pPr>
            <a:r>
              <a:rPr lang="en-GB"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rPr>
              <a:t>For more info see:</a:t>
            </a:r>
          </a:p>
          <a:p>
            <a:pPr marL="0" indent="0" algn="l">
              <a:spcBef>
                <a:spcPts val="600"/>
              </a:spcBef>
            </a:pPr>
            <a:r>
              <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hlinkClick r:id="rId3"/>
              </a:rPr>
              <a:t>https://www.ann-geophys.net/special_issue400_89.html</a:t>
            </a:r>
            <a:endParaRPr lang="en-US" sz="2000" b="0" dirty="0" smtClean="0">
              <a:solidFill>
                <a:schemeClr val="tx1">
                  <a:lumMod val="65000"/>
                  <a:lumOff val="35000"/>
                </a:schemeClr>
              </a:solidFill>
              <a:effectLst/>
              <a:latin typeface="+mn-lt"/>
              <a:ea typeface="Verdana" panose="020B0604030504040204" pitchFamily="34" charset="0"/>
              <a:cs typeface="Verdana" panose="020B0604030504040204" pitchFamily="34" charset="0"/>
            </a:endParaRPr>
          </a:p>
          <a:p>
            <a:pPr marL="0" indent="0" algn="l">
              <a:spcBef>
                <a:spcPts val="600"/>
              </a:spcBef>
            </a:pPr>
            <a:endParaRPr lang="en-US" sz="2000" dirty="0" smtClean="0">
              <a:solidFill>
                <a:schemeClr val="accent2"/>
              </a:solidFill>
              <a:effectLst/>
              <a:ea typeface="Verdana" panose="020B0604030504040204" pitchFamily="34" charset="0"/>
              <a:cs typeface="Verdana" panose="020B0604030504040204" pitchFamily="34" charset="0"/>
            </a:endParaRPr>
          </a:p>
          <a:p>
            <a:pPr marL="144000" indent="0" algn="l">
              <a:spcBef>
                <a:spcPts val="600"/>
              </a:spcBef>
            </a:pPr>
            <a:endParaRPr lang="en-US" sz="1600" dirty="0" smtClean="0">
              <a:solidFill>
                <a:schemeClr val="tx1">
                  <a:lumMod val="65000"/>
                  <a:lumOff val="35000"/>
                </a:schemeClr>
              </a:solidFill>
              <a:latin typeface="+mj-lt"/>
              <a:ea typeface="Verdana" panose="020B0604030504040204" pitchFamily="34" charset="0"/>
              <a:cs typeface="Verdana" panose="020B0604030504040204"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457200" fontAlgn="auto">
              <a:spcBef>
                <a:spcPts val="0"/>
              </a:spcBef>
              <a:spcAft>
                <a:spcPts val="0"/>
              </a:spcAft>
            </a:pPr>
            <a:fld id="{464A07AF-66D7-C348-9F8E-91228B109437}" type="slidenum">
              <a:rPr lang="de-DE" b="0" smtClean="0">
                <a:solidFill>
                  <a:prstClr val="black">
                    <a:tint val="75000"/>
                  </a:prstClr>
                </a:solidFill>
                <a:effectLst/>
                <a:latin typeface="Arial"/>
              </a:rPr>
              <a:pPr defTabSz="457200" fontAlgn="auto">
                <a:spcBef>
                  <a:spcPts val="0"/>
                </a:spcBef>
                <a:spcAft>
                  <a:spcPts val="0"/>
                </a:spcAft>
              </a:pPr>
              <a:t>9</a:t>
            </a:fld>
            <a:endParaRPr lang="de-DE" b="0">
              <a:solidFill>
                <a:prstClr val="black">
                  <a:tint val="75000"/>
                </a:prstClr>
              </a:solidFill>
              <a:effectLst/>
              <a:latin typeface="Arial"/>
            </a:endParaRPr>
          </a:p>
        </p:txBody>
      </p:sp>
      <p:sp>
        <p:nvSpPr>
          <p:cNvPr id="3" name="Content Placeholder 2"/>
          <p:cNvSpPr>
            <a:spLocks noGrp="1"/>
          </p:cNvSpPr>
          <p:nvPr>
            <p:ph sz="quarter" idx="13"/>
          </p:nvPr>
        </p:nvSpPr>
        <p:spPr>
          <a:xfrm>
            <a:off x="1620000" y="180000"/>
            <a:ext cx="7941512" cy="849586"/>
          </a:xfrm>
        </p:spPr>
        <p:txBody>
          <a:bodyPr/>
          <a:lstStyle/>
          <a:p>
            <a:r>
              <a:rPr lang="en-GB" dirty="0" smtClean="0">
                <a:effectLst>
                  <a:outerShdw blurRad="38100" dist="38100" dir="2700000" algn="tl">
                    <a:srgbClr val="000000">
                      <a:alpha val="43137"/>
                    </a:srgbClr>
                  </a:outerShdw>
                </a:effectLst>
              </a:rPr>
              <a:t>Non-COST Funded Dissemination</a:t>
            </a:r>
            <a:endParaRPr lang="en-GB" dirty="0">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nvGraphicFramePr>
        <p:xfrm>
          <a:off x="1424608" y="1196752"/>
          <a:ext cx="7056784" cy="4762500"/>
        </p:xfrm>
        <a:graphic>
          <a:graphicData uri="http://schemas.openxmlformats.org/drawingml/2006/table">
            <a:tbl>
              <a:tblPr/>
              <a:tblGrid>
                <a:gridCol w="3345498"/>
                <a:gridCol w="2385355"/>
                <a:gridCol w="1325931"/>
              </a:tblGrid>
              <a:tr h="191235">
                <a:tc>
                  <a:txBody>
                    <a:bodyPr/>
                    <a:lstStyle/>
                    <a:p>
                      <a:pPr algn="l" fontAlgn="b"/>
                      <a:r>
                        <a:rPr lang="en-GB" sz="1500" b="1" i="0" u="none" strike="noStrike" dirty="0">
                          <a:solidFill>
                            <a:schemeClr val="tx1">
                              <a:lumMod val="65000"/>
                              <a:lumOff val="35000"/>
                            </a:schemeClr>
                          </a:solidFill>
                          <a:latin typeface="Calibri"/>
                        </a:rPr>
                        <a:t>AGU Fall Meeting</a:t>
                      </a:r>
                    </a:p>
                  </a:txBody>
                  <a:tcPr marL="9525" marR="9525" marT="9525" marB="0" anchor="b">
                    <a:lnL>
                      <a:noFill/>
                    </a:lnL>
                    <a:lnR>
                      <a:noFill/>
                    </a:lnR>
                    <a:lnT>
                      <a:noFill/>
                    </a:lnT>
                    <a:lnB>
                      <a:noFill/>
                    </a:lnB>
                  </a:tcPr>
                </a:tc>
                <a:tc>
                  <a:txBody>
                    <a:bodyPr/>
                    <a:lstStyle/>
                    <a:p>
                      <a:pPr algn="l" fontAlgn="b"/>
                      <a:r>
                        <a:rPr lang="en-GB" sz="1500" b="1" i="0" u="none" strike="noStrike">
                          <a:solidFill>
                            <a:schemeClr val="tx1">
                              <a:lumMod val="65000"/>
                              <a:lumOff val="35000"/>
                            </a:schemeClr>
                          </a:solidFill>
                          <a:latin typeface="Calibri"/>
                        </a:rPr>
                        <a:t>San Francisco, USA</a:t>
                      </a:r>
                    </a:p>
                  </a:txBody>
                  <a:tcPr marL="9525" marR="9525" marT="9525" marB="0" anchor="b">
                    <a:lnL>
                      <a:noFill/>
                    </a:lnL>
                    <a:lnR>
                      <a:noFill/>
                    </a:lnR>
                    <a:lnT>
                      <a:noFill/>
                    </a:lnT>
                    <a:lnB>
                      <a:noFill/>
                    </a:lnB>
                  </a:tcPr>
                </a:tc>
                <a:tc>
                  <a:txBody>
                    <a:bodyPr/>
                    <a:lstStyle/>
                    <a:p>
                      <a:pPr algn="r" fontAlgn="b"/>
                      <a:r>
                        <a:rPr lang="en-GB" sz="1500" b="1" i="0" u="none" strike="noStrike">
                          <a:solidFill>
                            <a:schemeClr val="tx1">
                              <a:lumMod val="65000"/>
                              <a:lumOff val="35000"/>
                            </a:schemeClr>
                          </a:solidFill>
                          <a:latin typeface="Calibri"/>
                        </a:rPr>
                        <a:t>2013</a:t>
                      </a:r>
                    </a:p>
                  </a:txBody>
                  <a:tcPr marL="9525" marR="9525" marT="9525" marB="0" anchor="b">
                    <a:lnL>
                      <a:noFill/>
                    </a:lnL>
                    <a:lnR>
                      <a:noFill/>
                    </a:lnR>
                    <a:lnT>
                      <a:noFill/>
                    </a:lnT>
                    <a:lnB>
                      <a:noFill/>
                    </a:lnB>
                  </a:tcPr>
                </a:tc>
              </a:tr>
              <a:tr h="191235">
                <a:tc>
                  <a:txBody>
                    <a:bodyPr/>
                    <a:lstStyle/>
                    <a:p>
                      <a:pPr algn="l" fontAlgn="b"/>
                      <a:r>
                        <a:rPr lang="en-GB" sz="1500" b="1" i="0" u="none" strike="noStrike" dirty="0">
                          <a:solidFill>
                            <a:schemeClr val="tx1">
                              <a:lumMod val="65000"/>
                              <a:lumOff val="35000"/>
                            </a:schemeClr>
                          </a:solidFill>
                          <a:latin typeface="Calibri"/>
                        </a:rPr>
                        <a:t>Galileo Symposium</a:t>
                      </a:r>
                    </a:p>
                  </a:txBody>
                  <a:tcPr marL="9525" marR="9525" marT="9525" marB="0" anchor="b">
                    <a:lnL>
                      <a:noFill/>
                    </a:lnL>
                    <a:lnR>
                      <a:noFill/>
                    </a:lnR>
                    <a:lnT>
                      <a:noFill/>
                    </a:lnT>
                    <a:lnB>
                      <a:noFill/>
                    </a:lnB>
                  </a:tcPr>
                </a:tc>
                <a:tc>
                  <a:txBody>
                    <a:bodyPr/>
                    <a:lstStyle/>
                    <a:p>
                      <a:pPr algn="l" fontAlgn="b"/>
                      <a:r>
                        <a:rPr lang="en-GB" sz="1500" b="1" i="0" u="none" strike="noStrike">
                          <a:solidFill>
                            <a:schemeClr val="tx1">
                              <a:lumMod val="65000"/>
                              <a:lumOff val="35000"/>
                            </a:schemeClr>
                          </a:solidFill>
                          <a:latin typeface="Calibri"/>
                        </a:rPr>
                        <a:t>Prague, Czech republic</a:t>
                      </a:r>
                    </a:p>
                  </a:txBody>
                  <a:tcPr marL="9525" marR="9525" marT="9525" marB="0" anchor="b">
                    <a:lnL>
                      <a:noFill/>
                    </a:lnL>
                    <a:lnR>
                      <a:noFill/>
                    </a:lnR>
                    <a:lnT>
                      <a:noFill/>
                    </a:lnT>
                    <a:lnB>
                      <a:noFill/>
                    </a:lnB>
                  </a:tcPr>
                </a:tc>
                <a:tc>
                  <a:txBody>
                    <a:bodyPr/>
                    <a:lstStyle/>
                    <a:p>
                      <a:pPr algn="r" fontAlgn="b"/>
                      <a:r>
                        <a:rPr lang="en-GB" sz="1500" b="1" i="0" u="none" strike="noStrike">
                          <a:solidFill>
                            <a:schemeClr val="tx1">
                              <a:lumMod val="65000"/>
                              <a:lumOff val="35000"/>
                            </a:schemeClr>
                          </a:solidFill>
                          <a:latin typeface="Calibri"/>
                        </a:rPr>
                        <a:t>2013</a:t>
                      </a:r>
                    </a:p>
                  </a:txBody>
                  <a:tcPr marL="9525" marR="9525" marT="9525" marB="0" anchor="b">
                    <a:lnL>
                      <a:noFill/>
                    </a:lnL>
                    <a:lnR>
                      <a:noFill/>
                    </a:lnR>
                    <a:lnT>
                      <a:noFill/>
                    </a:lnT>
                    <a:lnB>
                      <a:noFill/>
                    </a:lnB>
                  </a:tcPr>
                </a:tc>
              </a:tr>
              <a:tr h="191235">
                <a:tc>
                  <a:txBody>
                    <a:bodyPr/>
                    <a:lstStyle/>
                    <a:p>
                      <a:pPr algn="l" fontAlgn="b"/>
                      <a:r>
                        <a:rPr lang="en-GB" sz="1500" b="1" i="0" u="none" strike="noStrike" dirty="0">
                          <a:solidFill>
                            <a:schemeClr val="tx1">
                              <a:lumMod val="65000"/>
                              <a:lumOff val="35000"/>
                            </a:schemeClr>
                          </a:solidFill>
                          <a:latin typeface="Calibri"/>
                        </a:rPr>
                        <a:t>IAG Scientific Assembly</a:t>
                      </a: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Potsdam, Germany</a:t>
                      </a:r>
                    </a:p>
                  </a:txBody>
                  <a:tcPr marL="9525" marR="9525" marT="9525" marB="0" anchor="b">
                    <a:lnL>
                      <a:noFill/>
                    </a:lnL>
                    <a:lnR>
                      <a:noFill/>
                    </a:lnR>
                    <a:lnT>
                      <a:noFill/>
                    </a:lnT>
                    <a:lnB>
                      <a:noFill/>
                    </a:lnB>
                  </a:tcPr>
                </a:tc>
                <a:tc>
                  <a:txBody>
                    <a:bodyPr/>
                    <a:lstStyle/>
                    <a:p>
                      <a:pPr algn="r" fontAlgn="b"/>
                      <a:r>
                        <a:rPr lang="en-GB" sz="1500" b="1" i="0" u="none" strike="noStrike" dirty="0">
                          <a:solidFill>
                            <a:schemeClr val="tx1">
                              <a:lumMod val="65000"/>
                              <a:lumOff val="35000"/>
                            </a:schemeClr>
                          </a:solidFill>
                          <a:latin typeface="Calibri"/>
                        </a:rPr>
                        <a:t>2013</a:t>
                      </a:r>
                    </a:p>
                  </a:txBody>
                  <a:tcPr marL="9525" marR="9525" marT="9525" marB="0" anchor="b">
                    <a:lnL>
                      <a:noFill/>
                    </a:lnL>
                    <a:lnR>
                      <a:noFill/>
                    </a:lnR>
                    <a:lnT>
                      <a:noFill/>
                    </a:lnT>
                    <a:lnB>
                      <a:noFill/>
                    </a:lnB>
                  </a:tcPr>
                </a:tc>
              </a:tr>
              <a:tr h="191235">
                <a:tc>
                  <a:txBody>
                    <a:bodyPr/>
                    <a:lstStyle/>
                    <a:p>
                      <a:pPr algn="l" fontAlgn="b"/>
                      <a:r>
                        <a:rPr lang="en-GB" sz="1500" b="1" i="0" u="none" strike="noStrike" dirty="0">
                          <a:solidFill>
                            <a:schemeClr val="tx1">
                              <a:lumMod val="65000"/>
                              <a:lumOff val="35000"/>
                            </a:schemeClr>
                          </a:solidFill>
                          <a:latin typeface="Calibri"/>
                        </a:rPr>
                        <a:t>GRUAN ICM6</a:t>
                      </a:r>
                    </a:p>
                  </a:txBody>
                  <a:tcPr marL="9525" marR="9525" marT="9525" marB="0" anchor="b">
                    <a:lnL>
                      <a:noFill/>
                    </a:lnL>
                    <a:lnR>
                      <a:noFill/>
                    </a:lnR>
                    <a:lnT>
                      <a:noFill/>
                    </a:lnT>
                    <a:lnB>
                      <a:noFill/>
                    </a:lnB>
                  </a:tcPr>
                </a:tc>
                <a:tc>
                  <a:txBody>
                    <a:bodyPr/>
                    <a:lstStyle/>
                    <a:p>
                      <a:pPr algn="l" fontAlgn="b"/>
                      <a:r>
                        <a:rPr lang="en-GB" sz="1500" b="1" i="0" u="none" strike="noStrike">
                          <a:solidFill>
                            <a:schemeClr val="tx1">
                              <a:lumMod val="65000"/>
                              <a:lumOff val="35000"/>
                            </a:schemeClr>
                          </a:solidFill>
                          <a:latin typeface="Calibri"/>
                        </a:rPr>
                        <a:t>Beltsville, USA</a:t>
                      </a:r>
                    </a:p>
                  </a:txBody>
                  <a:tcPr marL="9525" marR="9525" marT="9525" marB="0" anchor="b">
                    <a:lnL>
                      <a:noFill/>
                    </a:lnL>
                    <a:lnR>
                      <a:noFill/>
                    </a:lnR>
                    <a:lnT>
                      <a:noFill/>
                    </a:lnT>
                    <a:lnB>
                      <a:noFill/>
                    </a:lnB>
                  </a:tcPr>
                </a:tc>
                <a:tc>
                  <a:txBody>
                    <a:bodyPr/>
                    <a:lstStyle/>
                    <a:p>
                      <a:pPr algn="r" fontAlgn="b"/>
                      <a:r>
                        <a:rPr lang="en-GB" sz="1500" b="1" i="0" u="none" strike="noStrike">
                          <a:solidFill>
                            <a:schemeClr val="tx1">
                              <a:lumMod val="65000"/>
                              <a:lumOff val="35000"/>
                            </a:schemeClr>
                          </a:solidFill>
                          <a:latin typeface="Calibri"/>
                        </a:rPr>
                        <a:t>2014</a:t>
                      </a:r>
                    </a:p>
                  </a:txBody>
                  <a:tcPr marL="9525" marR="9525" marT="9525" marB="0" anchor="b">
                    <a:lnL>
                      <a:noFill/>
                    </a:lnL>
                    <a:lnR>
                      <a:noFill/>
                    </a:lnR>
                    <a:lnT>
                      <a:noFill/>
                    </a:lnT>
                    <a:lnB>
                      <a:noFill/>
                    </a:lnB>
                  </a:tcPr>
                </a:tc>
              </a:tr>
              <a:tr h="191235">
                <a:tc>
                  <a:txBody>
                    <a:bodyPr/>
                    <a:lstStyle/>
                    <a:p>
                      <a:pPr algn="l" fontAlgn="b"/>
                      <a:r>
                        <a:rPr lang="en-GB" sz="1500" b="1" i="0" u="none" strike="noStrike" dirty="0">
                          <a:solidFill>
                            <a:schemeClr val="tx1">
                              <a:lumMod val="65000"/>
                              <a:lumOff val="35000"/>
                            </a:schemeClr>
                          </a:solidFill>
                          <a:latin typeface="Calibri"/>
                        </a:rPr>
                        <a:t> IGS Workshop</a:t>
                      </a:r>
                    </a:p>
                  </a:txBody>
                  <a:tcPr marL="9525" marR="9525" marT="9525" marB="0" anchor="b">
                    <a:lnL>
                      <a:noFill/>
                    </a:lnL>
                    <a:lnR>
                      <a:noFill/>
                    </a:lnR>
                    <a:lnT>
                      <a:noFill/>
                    </a:lnT>
                    <a:lnB>
                      <a:noFill/>
                    </a:lnB>
                  </a:tcPr>
                </a:tc>
                <a:tc>
                  <a:txBody>
                    <a:bodyPr/>
                    <a:lstStyle/>
                    <a:p>
                      <a:pPr algn="l" fontAlgn="b"/>
                      <a:r>
                        <a:rPr lang="en-GB" sz="1500" b="1" i="0" u="none" strike="noStrike">
                          <a:solidFill>
                            <a:schemeClr val="tx1">
                              <a:lumMod val="65000"/>
                              <a:lumOff val="35000"/>
                            </a:schemeClr>
                          </a:solidFill>
                          <a:latin typeface="Calibri"/>
                        </a:rPr>
                        <a:t>Pasadena, USA</a:t>
                      </a:r>
                    </a:p>
                  </a:txBody>
                  <a:tcPr marL="9525" marR="9525" marT="9525" marB="0" anchor="b">
                    <a:lnL>
                      <a:noFill/>
                    </a:lnL>
                    <a:lnR>
                      <a:noFill/>
                    </a:lnR>
                    <a:lnT>
                      <a:noFill/>
                    </a:lnT>
                    <a:lnB>
                      <a:noFill/>
                    </a:lnB>
                  </a:tcPr>
                </a:tc>
                <a:tc>
                  <a:txBody>
                    <a:bodyPr/>
                    <a:lstStyle/>
                    <a:p>
                      <a:pPr algn="r" fontAlgn="b"/>
                      <a:r>
                        <a:rPr lang="en-GB" sz="1500" b="1" i="0" u="none" strike="noStrike">
                          <a:solidFill>
                            <a:schemeClr val="tx1">
                              <a:lumMod val="65000"/>
                              <a:lumOff val="35000"/>
                            </a:schemeClr>
                          </a:solidFill>
                          <a:latin typeface="Calibri"/>
                        </a:rPr>
                        <a:t>2014</a:t>
                      </a:r>
                    </a:p>
                  </a:txBody>
                  <a:tcPr marL="9525" marR="9525" marT="9525" marB="0" anchor="b">
                    <a:lnL>
                      <a:noFill/>
                    </a:lnL>
                    <a:lnR>
                      <a:noFill/>
                    </a:lnR>
                    <a:lnT>
                      <a:noFill/>
                    </a:lnT>
                    <a:lnB>
                      <a:noFill/>
                    </a:lnB>
                  </a:tcPr>
                </a:tc>
              </a:tr>
              <a:tr h="191235">
                <a:tc>
                  <a:txBody>
                    <a:bodyPr/>
                    <a:lstStyle/>
                    <a:p>
                      <a:pPr algn="l" fontAlgn="b"/>
                      <a:r>
                        <a:rPr lang="en-GB" sz="1500" b="1" i="0" u="none" strike="noStrike" dirty="0">
                          <a:solidFill>
                            <a:schemeClr val="tx1">
                              <a:lumMod val="65000"/>
                              <a:lumOff val="35000"/>
                            </a:schemeClr>
                          </a:solidFill>
                          <a:latin typeface="Calibri"/>
                        </a:rPr>
                        <a:t>EUREF Symposium</a:t>
                      </a: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Vilnius, Lithuania</a:t>
                      </a:r>
                    </a:p>
                  </a:txBody>
                  <a:tcPr marL="9525" marR="9525" marT="9525" marB="0" anchor="b">
                    <a:lnL>
                      <a:noFill/>
                    </a:lnL>
                    <a:lnR>
                      <a:noFill/>
                    </a:lnR>
                    <a:lnT>
                      <a:noFill/>
                    </a:lnT>
                    <a:lnB>
                      <a:noFill/>
                    </a:lnB>
                  </a:tcPr>
                </a:tc>
                <a:tc>
                  <a:txBody>
                    <a:bodyPr/>
                    <a:lstStyle/>
                    <a:p>
                      <a:pPr algn="r" fontAlgn="b"/>
                      <a:r>
                        <a:rPr lang="en-GB" sz="1500" b="1" i="0" u="none" strike="noStrike" dirty="0">
                          <a:solidFill>
                            <a:schemeClr val="tx1">
                              <a:lumMod val="65000"/>
                              <a:lumOff val="35000"/>
                            </a:schemeClr>
                          </a:solidFill>
                          <a:latin typeface="Calibri"/>
                        </a:rPr>
                        <a:t>2014</a:t>
                      </a:r>
                    </a:p>
                  </a:txBody>
                  <a:tcPr marL="9525" marR="9525" marT="9525" marB="0" anchor="b">
                    <a:lnL>
                      <a:noFill/>
                    </a:lnL>
                    <a:lnR>
                      <a:noFill/>
                    </a:lnR>
                    <a:lnT>
                      <a:noFill/>
                    </a:lnT>
                    <a:lnB>
                      <a:noFill/>
                    </a:lnB>
                  </a:tcPr>
                </a:tc>
              </a:tr>
              <a:tr h="191235">
                <a:tc>
                  <a:txBody>
                    <a:bodyPr/>
                    <a:lstStyle/>
                    <a:p>
                      <a:pPr algn="l" fontAlgn="b"/>
                      <a:r>
                        <a:rPr lang="en-GB" sz="1500" b="1" i="0" u="none" strike="noStrike" dirty="0">
                          <a:solidFill>
                            <a:schemeClr val="tx1">
                              <a:lumMod val="65000"/>
                              <a:lumOff val="35000"/>
                            </a:schemeClr>
                          </a:solidFill>
                          <a:latin typeface="Calibri"/>
                        </a:rPr>
                        <a:t>EGU General Assembly</a:t>
                      </a: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Vienna, Austria</a:t>
                      </a:r>
                    </a:p>
                  </a:txBody>
                  <a:tcPr marL="9525" marR="9525" marT="9525" marB="0" anchor="b">
                    <a:lnL>
                      <a:noFill/>
                    </a:lnL>
                    <a:lnR>
                      <a:noFill/>
                    </a:lnR>
                    <a:lnT>
                      <a:noFill/>
                    </a:lnT>
                    <a:lnB>
                      <a:noFill/>
                    </a:lnB>
                  </a:tcPr>
                </a:tc>
                <a:tc>
                  <a:txBody>
                    <a:bodyPr/>
                    <a:lstStyle/>
                    <a:p>
                      <a:pPr algn="r" fontAlgn="b"/>
                      <a:r>
                        <a:rPr lang="en-GB" sz="1500" b="1" i="0" u="none" strike="noStrike" dirty="0">
                          <a:solidFill>
                            <a:schemeClr val="tx1">
                              <a:lumMod val="65000"/>
                              <a:lumOff val="35000"/>
                            </a:schemeClr>
                          </a:solidFill>
                          <a:latin typeface="Calibri"/>
                        </a:rPr>
                        <a:t>2014</a:t>
                      </a:r>
                    </a:p>
                  </a:txBody>
                  <a:tcPr marL="9525" marR="9525" marT="9525" marB="0" anchor="b">
                    <a:lnL>
                      <a:noFill/>
                    </a:lnL>
                    <a:lnR>
                      <a:noFill/>
                    </a:lnR>
                    <a:lnT>
                      <a:noFill/>
                    </a:lnT>
                    <a:lnB>
                      <a:noFill/>
                    </a:lnB>
                  </a:tcPr>
                </a:tc>
              </a:tr>
              <a:tr h="191235">
                <a:tc>
                  <a:txBody>
                    <a:bodyPr/>
                    <a:lstStyle/>
                    <a:p>
                      <a:pPr algn="l" fontAlgn="b"/>
                      <a:r>
                        <a:rPr lang="en-GB" sz="1500" b="1" i="0" u="none" strike="noStrike" dirty="0">
                          <a:solidFill>
                            <a:schemeClr val="tx1">
                              <a:lumMod val="65000"/>
                              <a:lumOff val="35000"/>
                            </a:schemeClr>
                          </a:solidFill>
                          <a:latin typeface="Calibri"/>
                        </a:rPr>
                        <a:t>GRUAN ICM7</a:t>
                      </a: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Matera, Italy</a:t>
                      </a:r>
                    </a:p>
                  </a:txBody>
                  <a:tcPr marL="9525" marR="9525" marT="9525" marB="0" anchor="b">
                    <a:lnL>
                      <a:noFill/>
                    </a:lnL>
                    <a:lnR>
                      <a:noFill/>
                    </a:lnR>
                    <a:lnT>
                      <a:noFill/>
                    </a:lnT>
                    <a:lnB>
                      <a:noFill/>
                    </a:lnB>
                  </a:tcPr>
                </a:tc>
                <a:tc>
                  <a:txBody>
                    <a:bodyPr/>
                    <a:lstStyle/>
                    <a:p>
                      <a:pPr algn="r" fontAlgn="b"/>
                      <a:r>
                        <a:rPr lang="en-GB" sz="1500" b="1" i="0" u="none" strike="noStrike">
                          <a:solidFill>
                            <a:schemeClr val="tx1">
                              <a:lumMod val="65000"/>
                              <a:lumOff val="35000"/>
                            </a:schemeClr>
                          </a:solidFill>
                          <a:latin typeface="Calibri"/>
                        </a:rPr>
                        <a:t>2015</a:t>
                      </a:r>
                    </a:p>
                  </a:txBody>
                  <a:tcPr marL="9525" marR="9525" marT="9525" marB="0" anchor="b">
                    <a:lnL>
                      <a:noFill/>
                    </a:lnL>
                    <a:lnR>
                      <a:noFill/>
                    </a:lnR>
                    <a:lnT>
                      <a:noFill/>
                    </a:lnT>
                    <a:lnB>
                      <a:noFill/>
                    </a:lnB>
                  </a:tcPr>
                </a:tc>
              </a:tr>
              <a:tr h="191235">
                <a:tc>
                  <a:txBody>
                    <a:bodyPr/>
                    <a:lstStyle/>
                    <a:p>
                      <a:pPr algn="l" fontAlgn="b"/>
                      <a:r>
                        <a:rPr lang="en-GB" sz="1500" b="1" i="0" u="none" strike="noStrike" dirty="0">
                          <a:solidFill>
                            <a:schemeClr val="tx1">
                              <a:lumMod val="65000"/>
                              <a:lumOff val="35000"/>
                            </a:schemeClr>
                          </a:solidFill>
                          <a:latin typeface="Calibri"/>
                        </a:rPr>
                        <a:t>EUREF Symposium</a:t>
                      </a: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Leipzig, Germany</a:t>
                      </a:r>
                    </a:p>
                  </a:txBody>
                  <a:tcPr marL="9525" marR="9525" marT="9525" marB="0" anchor="b">
                    <a:lnL>
                      <a:noFill/>
                    </a:lnL>
                    <a:lnR>
                      <a:noFill/>
                    </a:lnR>
                    <a:lnT>
                      <a:noFill/>
                    </a:lnT>
                    <a:lnB>
                      <a:noFill/>
                    </a:lnB>
                  </a:tcPr>
                </a:tc>
                <a:tc>
                  <a:txBody>
                    <a:bodyPr/>
                    <a:lstStyle/>
                    <a:p>
                      <a:pPr algn="r" fontAlgn="b"/>
                      <a:r>
                        <a:rPr lang="en-GB" sz="1500" b="1" i="0" u="none" strike="noStrike">
                          <a:solidFill>
                            <a:schemeClr val="tx1">
                              <a:lumMod val="65000"/>
                              <a:lumOff val="35000"/>
                            </a:schemeClr>
                          </a:solidFill>
                          <a:latin typeface="Calibri"/>
                        </a:rPr>
                        <a:t>2015</a:t>
                      </a:r>
                    </a:p>
                  </a:txBody>
                  <a:tcPr marL="9525" marR="9525" marT="9525" marB="0" anchor="b">
                    <a:lnL>
                      <a:noFill/>
                    </a:lnL>
                    <a:lnR>
                      <a:noFill/>
                    </a:lnR>
                    <a:lnT>
                      <a:noFill/>
                    </a:lnT>
                    <a:lnB>
                      <a:noFill/>
                    </a:lnB>
                  </a:tcPr>
                </a:tc>
              </a:tr>
              <a:tr h="191235">
                <a:tc>
                  <a:txBody>
                    <a:bodyPr/>
                    <a:lstStyle/>
                    <a:p>
                      <a:pPr algn="l" fontAlgn="b"/>
                      <a:r>
                        <a:rPr lang="en-GB" sz="1500" b="1" i="0" u="none" strike="noStrike" dirty="0">
                          <a:solidFill>
                            <a:schemeClr val="tx1">
                              <a:lumMod val="65000"/>
                              <a:lumOff val="35000"/>
                            </a:schemeClr>
                          </a:solidFill>
                          <a:latin typeface="Calibri"/>
                        </a:rPr>
                        <a:t>EGU General Assembly</a:t>
                      </a: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Vienna, Austria</a:t>
                      </a:r>
                    </a:p>
                  </a:txBody>
                  <a:tcPr marL="9525" marR="9525" marT="9525" marB="0" anchor="b">
                    <a:lnL>
                      <a:noFill/>
                    </a:lnL>
                    <a:lnR>
                      <a:noFill/>
                    </a:lnR>
                    <a:lnT>
                      <a:noFill/>
                    </a:lnT>
                    <a:lnB>
                      <a:noFill/>
                    </a:lnB>
                  </a:tcPr>
                </a:tc>
                <a:tc>
                  <a:txBody>
                    <a:bodyPr/>
                    <a:lstStyle/>
                    <a:p>
                      <a:pPr algn="r" fontAlgn="b"/>
                      <a:r>
                        <a:rPr lang="en-GB" sz="1500" b="1" i="0" u="none" strike="noStrike">
                          <a:solidFill>
                            <a:schemeClr val="tx1">
                              <a:lumMod val="65000"/>
                              <a:lumOff val="35000"/>
                            </a:schemeClr>
                          </a:solidFill>
                          <a:latin typeface="Calibri"/>
                        </a:rPr>
                        <a:t>2015</a:t>
                      </a:r>
                    </a:p>
                  </a:txBody>
                  <a:tcPr marL="9525" marR="9525" marT="9525" marB="0" anchor="b">
                    <a:lnL>
                      <a:noFill/>
                    </a:lnL>
                    <a:lnR>
                      <a:noFill/>
                    </a:lnR>
                    <a:lnT>
                      <a:noFill/>
                    </a:lnT>
                    <a:lnB>
                      <a:noFill/>
                    </a:lnB>
                  </a:tcPr>
                </a:tc>
              </a:tr>
              <a:tr h="191235">
                <a:tc>
                  <a:txBody>
                    <a:bodyPr/>
                    <a:lstStyle/>
                    <a:p>
                      <a:pPr algn="l" fontAlgn="b"/>
                      <a:r>
                        <a:rPr lang="en-GB" sz="1500" b="1" i="0" u="none" strike="noStrike" dirty="0" smtClean="0">
                          <a:solidFill>
                            <a:schemeClr val="tx1">
                              <a:lumMod val="65000"/>
                              <a:lumOff val="35000"/>
                            </a:schemeClr>
                          </a:solidFill>
                          <a:latin typeface="Calibri"/>
                        </a:rPr>
                        <a:t>EMS Annual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Sofia, Bulgaria</a:t>
                      </a:r>
                    </a:p>
                  </a:txBody>
                  <a:tcPr marL="9525" marR="9525" marT="9525" marB="0" anchor="b">
                    <a:lnL>
                      <a:noFill/>
                    </a:lnL>
                    <a:lnR>
                      <a:noFill/>
                    </a:lnR>
                    <a:lnT>
                      <a:noFill/>
                    </a:lnT>
                    <a:lnB>
                      <a:noFill/>
                    </a:lnB>
                  </a:tcPr>
                </a:tc>
                <a:tc>
                  <a:txBody>
                    <a:bodyPr/>
                    <a:lstStyle/>
                    <a:p>
                      <a:pPr algn="r" fontAlgn="b"/>
                      <a:r>
                        <a:rPr lang="en-GB" sz="1500" b="1" i="0" u="none" strike="noStrike" dirty="0">
                          <a:solidFill>
                            <a:schemeClr val="tx1">
                              <a:lumMod val="65000"/>
                              <a:lumOff val="35000"/>
                            </a:schemeClr>
                          </a:solidFill>
                          <a:latin typeface="Calibri"/>
                        </a:rPr>
                        <a:t>2015</a:t>
                      </a:r>
                    </a:p>
                  </a:txBody>
                  <a:tcPr marL="9525" marR="9525" marT="9525" marB="0" anchor="b">
                    <a:lnL>
                      <a:noFill/>
                    </a:lnL>
                    <a:lnR>
                      <a:noFill/>
                    </a:lnR>
                    <a:lnT>
                      <a:noFill/>
                    </a:lnT>
                    <a:lnB>
                      <a:noFill/>
                    </a:lnB>
                  </a:tcPr>
                </a:tc>
              </a:tr>
              <a:tr h="191235">
                <a:tc>
                  <a:txBody>
                    <a:bodyPr/>
                    <a:lstStyle/>
                    <a:p>
                      <a:pPr algn="l" fontAlgn="b"/>
                      <a:r>
                        <a:rPr lang="en-GB" sz="1500" b="1" i="0" u="none" strike="noStrike" dirty="0">
                          <a:solidFill>
                            <a:schemeClr val="tx1">
                              <a:lumMod val="65000"/>
                              <a:lumOff val="35000"/>
                            </a:schemeClr>
                          </a:solidFill>
                          <a:latin typeface="Calibri"/>
                        </a:rPr>
                        <a:t>Galileo Symposium</a:t>
                      </a:r>
                    </a:p>
                  </a:txBody>
                  <a:tcPr marL="9525" marR="9525" marT="9525" marB="0" anchor="b">
                    <a:lnL>
                      <a:noFill/>
                    </a:lnL>
                    <a:lnR>
                      <a:noFill/>
                    </a:lnR>
                    <a:lnT>
                      <a:noFill/>
                    </a:lnT>
                    <a:lnB>
                      <a:noFill/>
                    </a:lnB>
                  </a:tcPr>
                </a:tc>
                <a:tc>
                  <a:txBody>
                    <a:bodyPr/>
                    <a:lstStyle/>
                    <a:p>
                      <a:pPr algn="l" fontAlgn="b"/>
                      <a:r>
                        <a:rPr lang="en-GB" sz="1500" b="1" i="0" u="none" strike="noStrike" dirty="0" err="1">
                          <a:solidFill>
                            <a:schemeClr val="tx1">
                              <a:lumMod val="65000"/>
                              <a:lumOff val="35000"/>
                            </a:schemeClr>
                          </a:solidFill>
                          <a:latin typeface="Calibri"/>
                        </a:rPr>
                        <a:t>Braunschweig</a:t>
                      </a:r>
                      <a:r>
                        <a:rPr lang="en-GB" sz="1500" b="1" i="0" u="none" strike="noStrike" dirty="0">
                          <a:solidFill>
                            <a:schemeClr val="tx1">
                              <a:lumMod val="65000"/>
                              <a:lumOff val="35000"/>
                            </a:schemeClr>
                          </a:solidFill>
                          <a:latin typeface="Calibri"/>
                        </a:rPr>
                        <a:t>, Germany</a:t>
                      </a:r>
                    </a:p>
                  </a:txBody>
                  <a:tcPr marL="9525" marR="9525" marT="9525" marB="0" anchor="b">
                    <a:lnL>
                      <a:noFill/>
                    </a:lnL>
                    <a:lnR>
                      <a:noFill/>
                    </a:lnR>
                    <a:lnT>
                      <a:noFill/>
                    </a:lnT>
                    <a:lnB>
                      <a:noFill/>
                    </a:lnB>
                  </a:tcPr>
                </a:tc>
                <a:tc>
                  <a:txBody>
                    <a:bodyPr/>
                    <a:lstStyle/>
                    <a:p>
                      <a:pPr algn="r" fontAlgn="b"/>
                      <a:r>
                        <a:rPr lang="en-GB" sz="1500" b="1" i="0" u="none" strike="noStrike" dirty="0">
                          <a:solidFill>
                            <a:schemeClr val="tx1">
                              <a:lumMod val="65000"/>
                              <a:lumOff val="35000"/>
                            </a:schemeClr>
                          </a:solidFill>
                          <a:latin typeface="Calibri"/>
                        </a:rPr>
                        <a:t>2015</a:t>
                      </a:r>
                    </a:p>
                  </a:txBody>
                  <a:tcPr marL="9525" marR="9525" marT="9525" marB="0" anchor="b">
                    <a:lnL>
                      <a:noFill/>
                    </a:lnL>
                    <a:lnR>
                      <a:noFill/>
                    </a:lnR>
                    <a:lnT>
                      <a:noFill/>
                    </a:lnT>
                    <a:lnB>
                      <a:noFill/>
                    </a:lnB>
                  </a:tcPr>
                </a:tc>
              </a:tr>
              <a:tr h="191235">
                <a:tc>
                  <a:txBody>
                    <a:bodyPr/>
                    <a:lstStyle/>
                    <a:p>
                      <a:pPr algn="l" fontAlgn="b"/>
                      <a:r>
                        <a:rPr lang="en-GB" sz="1500" b="1" i="0" u="none" strike="noStrike" dirty="0">
                          <a:solidFill>
                            <a:schemeClr val="tx1">
                              <a:lumMod val="65000"/>
                              <a:lumOff val="35000"/>
                            </a:schemeClr>
                          </a:solidFill>
                          <a:latin typeface="Calibri"/>
                        </a:rPr>
                        <a:t>EUREF Symposium</a:t>
                      </a: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San Sebastian, Spain</a:t>
                      </a:r>
                    </a:p>
                  </a:txBody>
                  <a:tcPr marL="9525" marR="9525" marT="9525" marB="0" anchor="b">
                    <a:lnL>
                      <a:noFill/>
                    </a:lnL>
                    <a:lnR>
                      <a:noFill/>
                    </a:lnR>
                    <a:lnT>
                      <a:noFill/>
                    </a:lnT>
                    <a:lnB>
                      <a:noFill/>
                    </a:lnB>
                  </a:tcPr>
                </a:tc>
                <a:tc>
                  <a:txBody>
                    <a:bodyPr/>
                    <a:lstStyle/>
                    <a:p>
                      <a:pPr algn="r" fontAlgn="b"/>
                      <a:r>
                        <a:rPr lang="en-GB" sz="1500" b="1" i="0" u="none" strike="noStrike">
                          <a:solidFill>
                            <a:schemeClr val="tx1">
                              <a:lumMod val="65000"/>
                              <a:lumOff val="35000"/>
                            </a:schemeClr>
                          </a:solidFill>
                          <a:latin typeface="Calibri"/>
                        </a:rPr>
                        <a:t>2016</a:t>
                      </a:r>
                    </a:p>
                  </a:txBody>
                  <a:tcPr marL="9525" marR="9525" marT="9525" marB="0" anchor="b">
                    <a:lnL>
                      <a:noFill/>
                    </a:lnL>
                    <a:lnR>
                      <a:noFill/>
                    </a:lnR>
                    <a:lnT>
                      <a:noFill/>
                    </a:lnT>
                    <a:lnB>
                      <a:noFill/>
                    </a:lnB>
                  </a:tcPr>
                </a:tc>
              </a:tr>
              <a:tr h="191235">
                <a:tc>
                  <a:txBody>
                    <a:bodyPr/>
                    <a:lstStyle/>
                    <a:p>
                      <a:pPr algn="l" fontAlgn="b"/>
                      <a:r>
                        <a:rPr lang="en-GB" sz="1500" b="1" i="0" u="none" strike="noStrike">
                          <a:solidFill>
                            <a:schemeClr val="tx1">
                              <a:lumMod val="65000"/>
                              <a:lumOff val="35000"/>
                            </a:schemeClr>
                          </a:solidFill>
                          <a:latin typeface="Calibri"/>
                        </a:rPr>
                        <a:t>AGU Fall Meeting</a:t>
                      </a: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San Francisco, USA</a:t>
                      </a:r>
                    </a:p>
                  </a:txBody>
                  <a:tcPr marL="9525" marR="9525" marT="9525" marB="0" anchor="b">
                    <a:lnL>
                      <a:noFill/>
                    </a:lnL>
                    <a:lnR>
                      <a:noFill/>
                    </a:lnR>
                    <a:lnT>
                      <a:noFill/>
                    </a:lnT>
                    <a:lnB>
                      <a:noFill/>
                    </a:lnB>
                  </a:tcPr>
                </a:tc>
                <a:tc>
                  <a:txBody>
                    <a:bodyPr/>
                    <a:lstStyle/>
                    <a:p>
                      <a:pPr algn="r" fontAlgn="b"/>
                      <a:r>
                        <a:rPr lang="en-GB" sz="1500" b="1" i="0" u="none" strike="noStrike">
                          <a:solidFill>
                            <a:schemeClr val="tx1">
                              <a:lumMod val="65000"/>
                              <a:lumOff val="35000"/>
                            </a:schemeClr>
                          </a:solidFill>
                          <a:latin typeface="Calibri"/>
                        </a:rPr>
                        <a:t>2016</a:t>
                      </a:r>
                    </a:p>
                  </a:txBody>
                  <a:tcPr marL="9525" marR="9525" marT="9525" marB="0" anchor="b">
                    <a:lnL>
                      <a:noFill/>
                    </a:lnL>
                    <a:lnR>
                      <a:noFill/>
                    </a:lnR>
                    <a:lnT>
                      <a:noFill/>
                    </a:lnT>
                    <a:lnB>
                      <a:noFill/>
                    </a:lnB>
                  </a:tcPr>
                </a:tc>
              </a:tr>
              <a:tr h="191235">
                <a:tc>
                  <a:txBody>
                    <a:bodyPr/>
                    <a:lstStyle/>
                    <a:p>
                      <a:pPr algn="l" fontAlgn="b"/>
                      <a:r>
                        <a:rPr lang="en-GB" sz="1500" b="1" i="0" u="none" strike="noStrike">
                          <a:solidFill>
                            <a:schemeClr val="tx1">
                              <a:lumMod val="65000"/>
                              <a:lumOff val="35000"/>
                            </a:schemeClr>
                          </a:solidFill>
                          <a:latin typeface="Calibri"/>
                        </a:rPr>
                        <a:t>EGU General Assembly</a:t>
                      </a: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Vienna, Austria</a:t>
                      </a:r>
                    </a:p>
                  </a:txBody>
                  <a:tcPr marL="9525" marR="9525" marT="9525" marB="0" anchor="b">
                    <a:lnL>
                      <a:noFill/>
                    </a:lnL>
                    <a:lnR>
                      <a:noFill/>
                    </a:lnR>
                    <a:lnT>
                      <a:noFill/>
                    </a:lnT>
                    <a:lnB>
                      <a:noFill/>
                    </a:lnB>
                  </a:tcPr>
                </a:tc>
                <a:tc>
                  <a:txBody>
                    <a:bodyPr/>
                    <a:lstStyle/>
                    <a:p>
                      <a:pPr algn="r" fontAlgn="b"/>
                      <a:r>
                        <a:rPr lang="en-GB" sz="1500" b="1" i="0" u="none" strike="noStrike" dirty="0">
                          <a:solidFill>
                            <a:schemeClr val="tx1">
                              <a:lumMod val="65000"/>
                              <a:lumOff val="35000"/>
                            </a:schemeClr>
                          </a:solidFill>
                          <a:latin typeface="Calibri"/>
                        </a:rPr>
                        <a:t>2016</a:t>
                      </a:r>
                    </a:p>
                  </a:txBody>
                  <a:tcPr marL="9525" marR="9525" marT="9525" marB="0" anchor="b">
                    <a:lnL>
                      <a:noFill/>
                    </a:lnL>
                    <a:lnR>
                      <a:noFill/>
                    </a:lnR>
                    <a:lnT>
                      <a:noFill/>
                    </a:lnT>
                    <a:lnB>
                      <a:noFill/>
                    </a:lnB>
                  </a:tcPr>
                </a:tc>
              </a:tr>
              <a:tr h="191235">
                <a:tc>
                  <a:txBody>
                    <a:bodyPr/>
                    <a:lstStyle/>
                    <a:p>
                      <a:pPr algn="l" fontAlgn="b"/>
                      <a:r>
                        <a:rPr lang="en-GB" sz="1500" b="1" i="0" u="none" strike="noStrike" dirty="0" smtClean="0">
                          <a:solidFill>
                            <a:schemeClr val="tx1">
                              <a:lumMod val="65000"/>
                              <a:lumOff val="35000"/>
                            </a:schemeClr>
                          </a:solidFill>
                          <a:latin typeface="Calibri"/>
                        </a:rPr>
                        <a:t>EMS Annual Meeting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Trieste, Italy</a:t>
                      </a:r>
                    </a:p>
                  </a:txBody>
                  <a:tcPr marL="9525" marR="9525" marT="9525" marB="0" anchor="b">
                    <a:lnL>
                      <a:noFill/>
                    </a:lnL>
                    <a:lnR>
                      <a:noFill/>
                    </a:lnR>
                    <a:lnT>
                      <a:noFill/>
                    </a:lnT>
                    <a:lnB>
                      <a:noFill/>
                    </a:lnB>
                  </a:tcPr>
                </a:tc>
                <a:tc>
                  <a:txBody>
                    <a:bodyPr/>
                    <a:lstStyle/>
                    <a:p>
                      <a:pPr algn="r" fontAlgn="b"/>
                      <a:r>
                        <a:rPr lang="en-GB" sz="1500" b="1" i="0" u="none" strike="noStrike" dirty="0">
                          <a:solidFill>
                            <a:schemeClr val="tx1">
                              <a:lumMod val="65000"/>
                              <a:lumOff val="35000"/>
                            </a:schemeClr>
                          </a:solidFill>
                          <a:latin typeface="Calibri"/>
                        </a:rPr>
                        <a:t>2016</a:t>
                      </a:r>
                    </a:p>
                  </a:txBody>
                  <a:tcPr marL="9525" marR="9525" marT="9525" marB="0" anchor="b">
                    <a:lnL>
                      <a:noFill/>
                    </a:lnL>
                    <a:lnR>
                      <a:noFill/>
                    </a:lnR>
                    <a:lnT>
                      <a:noFill/>
                    </a:lnT>
                    <a:lnB>
                      <a:noFill/>
                    </a:lnB>
                  </a:tcPr>
                </a:tc>
              </a:tr>
              <a:tr h="191235">
                <a:tc>
                  <a:txBody>
                    <a:bodyPr/>
                    <a:lstStyle/>
                    <a:p>
                      <a:pPr algn="l" fontAlgn="b"/>
                      <a:r>
                        <a:rPr lang="en-GB" sz="1500" b="1" i="0" u="none" strike="noStrike">
                          <a:solidFill>
                            <a:schemeClr val="tx1">
                              <a:lumMod val="65000"/>
                              <a:lumOff val="35000"/>
                            </a:schemeClr>
                          </a:solidFill>
                          <a:latin typeface="Calibri"/>
                        </a:rPr>
                        <a:t>UNAVCO Science Workshop</a:t>
                      </a: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Boulder, USA</a:t>
                      </a:r>
                    </a:p>
                  </a:txBody>
                  <a:tcPr marL="9525" marR="9525" marT="9525" marB="0" anchor="b">
                    <a:lnL>
                      <a:noFill/>
                    </a:lnL>
                    <a:lnR>
                      <a:noFill/>
                    </a:lnR>
                    <a:lnT>
                      <a:noFill/>
                    </a:lnT>
                    <a:lnB>
                      <a:noFill/>
                    </a:lnB>
                  </a:tcPr>
                </a:tc>
                <a:tc>
                  <a:txBody>
                    <a:bodyPr/>
                    <a:lstStyle/>
                    <a:p>
                      <a:pPr algn="r" fontAlgn="b"/>
                      <a:r>
                        <a:rPr lang="en-GB" sz="1500" b="1" i="0" u="none" strike="noStrike" dirty="0">
                          <a:solidFill>
                            <a:schemeClr val="tx1">
                              <a:lumMod val="65000"/>
                              <a:lumOff val="35000"/>
                            </a:schemeClr>
                          </a:solidFill>
                          <a:latin typeface="Calibri"/>
                        </a:rPr>
                        <a:t>2016</a:t>
                      </a:r>
                    </a:p>
                  </a:txBody>
                  <a:tcPr marL="9525" marR="9525" marT="9525" marB="0" anchor="b">
                    <a:lnL>
                      <a:noFill/>
                    </a:lnL>
                    <a:lnR>
                      <a:noFill/>
                    </a:lnR>
                    <a:lnT>
                      <a:noFill/>
                    </a:lnT>
                    <a:lnB>
                      <a:noFill/>
                    </a:lnB>
                  </a:tcPr>
                </a:tc>
              </a:tr>
              <a:tr h="191235">
                <a:tc>
                  <a:txBody>
                    <a:bodyPr/>
                    <a:lstStyle/>
                    <a:p>
                      <a:pPr algn="l" fontAlgn="b"/>
                      <a:r>
                        <a:rPr lang="en-GB" sz="1500" b="1" i="0" u="none" strike="noStrike" dirty="0" smtClean="0">
                          <a:solidFill>
                            <a:schemeClr val="tx1">
                              <a:lumMod val="65000"/>
                              <a:lumOff val="35000"/>
                            </a:schemeClr>
                          </a:solidFill>
                          <a:latin typeface="Calibri"/>
                        </a:rPr>
                        <a:t>ECMWF</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l" fontAlgn="b"/>
                      <a:r>
                        <a:rPr lang="en-GB" sz="1500" b="1" i="0" u="none" strike="noStrike" dirty="0" smtClean="0">
                          <a:solidFill>
                            <a:schemeClr val="tx1">
                              <a:lumMod val="65000"/>
                              <a:lumOff val="35000"/>
                            </a:schemeClr>
                          </a:solidFill>
                          <a:latin typeface="Calibri"/>
                        </a:rPr>
                        <a:t>Reading</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c>
                  <a:txBody>
                    <a:bodyPr/>
                    <a:lstStyle/>
                    <a:p>
                      <a:pPr algn="r" fontAlgn="b"/>
                      <a:r>
                        <a:rPr lang="en-GB" sz="1500" b="1" i="0" u="none" strike="noStrike" dirty="0" smtClean="0">
                          <a:solidFill>
                            <a:schemeClr val="tx1">
                              <a:lumMod val="65000"/>
                              <a:lumOff val="35000"/>
                            </a:schemeClr>
                          </a:solidFill>
                          <a:latin typeface="Calibri"/>
                        </a:rPr>
                        <a:t>2017</a:t>
                      </a:r>
                      <a:endParaRPr lang="en-GB" sz="1500" b="1" i="0" u="none" strike="noStrike" dirty="0">
                        <a:solidFill>
                          <a:schemeClr val="tx1">
                            <a:lumMod val="65000"/>
                            <a:lumOff val="35000"/>
                          </a:schemeClr>
                        </a:solidFill>
                        <a:latin typeface="Calibri"/>
                      </a:endParaRPr>
                    </a:p>
                  </a:txBody>
                  <a:tcPr marL="9525" marR="9525" marT="9525" marB="0" anchor="b">
                    <a:lnL>
                      <a:noFill/>
                    </a:lnL>
                    <a:lnR>
                      <a:noFill/>
                    </a:lnR>
                    <a:lnT>
                      <a:noFill/>
                    </a:lnT>
                    <a:lnB>
                      <a:noFill/>
                    </a:lnB>
                  </a:tcPr>
                </a:tc>
              </a:tr>
              <a:tr h="191235">
                <a:tc>
                  <a:txBody>
                    <a:bodyPr/>
                    <a:lstStyle/>
                    <a:p>
                      <a:pPr algn="l" fontAlgn="b"/>
                      <a:r>
                        <a:rPr lang="en-GB" sz="1500" b="1" i="0" u="none" strike="noStrike" dirty="0">
                          <a:solidFill>
                            <a:schemeClr val="tx1">
                              <a:lumMod val="65000"/>
                              <a:lumOff val="35000"/>
                            </a:schemeClr>
                          </a:solidFill>
                          <a:latin typeface="Calibri"/>
                        </a:rPr>
                        <a:t>EUREF Symposium</a:t>
                      </a:r>
                    </a:p>
                  </a:txBody>
                  <a:tcPr marL="9525" marR="9525" marT="9525" marB="0" anchor="b">
                    <a:lnL>
                      <a:noFill/>
                    </a:lnL>
                    <a:lnR>
                      <a:noFill/>
                    </a:lnR>
                    <a:lnT>
                      <a:noFill/>
                    </a:lnT>
                    <a:lnB>
                      <a:noFill/>
                    </a:lnB>
                  </a:tcPr>
                </a:tc>
                <a:tc>
                  <a:txBody>
                    <a:bodyPr/>
                    <a:lstStyle/>
                    <a:p>
                      <a:pPr algn="l" fontAlgn="b"/>
                      <a:r>
                        <a:rPr lang="en-GB" sz="1500" b="1" i="0" u="none" strike="noStrike" dirty="0">
                          <a:solidFill>
                            <a:schemeClr val="tx1">
                              <a:lumMod val="65000"/>
                              <a:lumOff val="35000"/>
                            </a:schemeClr>
                          </a:solidFill>
                          <a:latin typeface="Calibri"/>
                        </a:rPr>
                        <a:t>Wroclaw, Poland</a:t>
                      </a:r>
                    </a:p>
                  </a:txBody>
                  <a:tcPr marL="9525" marR="9525" marT="9525" marB="0" anchor="b">
                    <a:lnL>
                      <a:noFill/>
                    </a:lnL>
                    <a:lnR>
                      <a:noFill/>
                    </a:lnR>
                    <a:lnT>
                      <a:noFill/>
                    </a:lnT>
                    <a:lnB>
                      <a:noFill/>
                    </a:lnB>
                  </a:tcPr>
                </a:tc>
                <a:tc>
                  <a:txBody>
                    <a:bodyPr/>
                    <a:lstStyle/>
                    <a:p>
                      <a:pPr algn="r" fontAlgn="b"/>
                      <a:r>
                        <a:rPr lang="en-GB" sz="1500" b="1" i="0" u="none" strike="noStrike" dirty="0">
                          <a:solidFill>
                            <a:schemeClr val="tx1">
                              <a:lumMod val="65000"/>
                              <a:lumOff val="35000"/>
                            </a:schemeClr>
                          </a:solidFill>
                          <a:latin typeface="Calibri"/>
                        </a:rPr>
                        <a:t>2017</a:t>
                      </a:r>
                    </a:p>
                  </a:txBody>
                  <a:tcPr marL="9525" marR="9525" marT="9525" marB="0" anchor="b">
                    <a:lnL>
                      <a:noFill/>
                    </a:lnL>
                    <a:lnR>
                      <a:noFill/>
                    </a:lnR>
                    <a:lnT>
                      <a:noFill/>
                    </a:lnT>
                    <a:lnB>
                      <a:noFill/>
                    </a:lnB>
                  </a:tcPr>
                </a:tc>
              </a:tr>
              <a:tr h="191235">
                <a:tc>
                  <a:txBody>
                    <a:bodyPr/>
                    <a:lstStyle/>
                    <a:p>
                      <a:pPr algn="l" fontAlgn="b"/>
                      <a:r>
                        <a:rPr lang="en-GB" sz="1500" b="1" i="0" u="none" strike="noStrike" dirty="0">
                          <a:solidFill>
                            <a:schemeClr val="tx1">
                              <a:lumMod val="65000"/>
                              <a:lumOff val="35000"/>
                            </a:schemeClr>
                          </a:solidFill>
                          <a:latin typeface="Calibri"/>
                        </a:rPr>
                        <a:t>EGU General Assembly</a:t>
                      </a:r>
                    </a:p>
                  </a:txBody>
                  <a:tcPr marL="9525" marR="9525" marT="9525" marB="0" anchor="b">
                    <a:lnL>
                      <a:noFill/>
                    </a:lnL>
                    <a:lnR>
                      <a:noFill/>
                    </a:lnR>
                    <a:lnT>
                      <a:noFill/>
                    </a:lnT>
                    <a:lnB>
                      <a:noFill/>
                    </a:lnB>
                  </a:tcPr>
                </a:tc>
                <a:tc>
                  <a:txBody>
                    <a:bodyPr/>
                    <a:lstStyle/>
                    <a:p>
                      <a:pPr algn="l" fontAlgn="b"/>
                      <a:r>
                        <a:rPr lang="en-GB" sz="1500" b="1" i="0" u="none" strike="noStrike">
                          <a:solidFill>
                            <a:schemeClr val="tx1">
                              <a:lumMod val="65000"/>
                              <a:lumOff val="35000"/>
                            </a:schemeClr>
                          </a:solidFill>
                          <a:latin typeface="Calibri"/>
                        </a:rPr>
                        <a:t>Vienna, Austria</a:t>
                      </a:r>
                    </a:p>
                  </a:txBody>
                  <a:tcPr marL="9525" marR="9525" marT="9525" marB="0" anchor="b">
                    <a:lnL>
                      <a:noFill/>
                    </a:lnL>
                    <a:lnR>
                      <a:noFill/>
                    </a:lnR>
                    <a:lnT>
                      <a:noFill/>
                    </a:lnT>
                    <a:lnB>
                      <a:noFill/>
                    </a:lnB>
                  </a:tcPr>
                </a:tc>
                <a:tc>
                  <a:txBody>
                    <a:bodyPr/>
                    <a:lstStyle/>
                    <a:p>
                      <a:pPr algn="r" fontAlgn="b"/>
                      <a:r>
                        <a:rPr lang="en-GB" sz="1500" b="1" i="0" u="none" strike="noStrike" dirty="0">
                          <a:solidFill>
                            <a:schemeClr val="tx1">
                              <a:lumMod val="65000"/>
                              <a:lumOff val="35000"/>
                            </a:schemeClr>
                          </a:solidFill>
                          <a:latin typeface="Calibri"/>
                        </a:rPr>
                        <a:t>2017</a:t>
                      </a:r>
                    </a:p>
                  </a:txBody>
                  <a:tcPr marL="9525" marR="9525" marT="9525" marB="0" anchor="b">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owerPoint-presentation-3">
  <a:themeElements>
    <a:clrScheme name="COST">
      <a:dk1>
        <a:sysClr val="windowText" lastClr="000000"/>
      </a:dk1>
      <a:lt1>
        <a:sysClr val="window" lastClr="FFFFFF"/>
      </a:lt1>
      <a:dk2>
        <a:srgbClr val="2A678B"/>
      </a:dk2>
      <a:lt2>
        <a:srgbClr val="962067"/>
      </a:lt2>
      <a:accent1>
        <a:srgbClr val="F47729"/>
      </a:accent1>
      <a:accent2>
        <a:srgbClr val="56585B"/>
      </a:accent2>
      <a:accent3>
        <a:srgbClr val="69395D"/>
      </a:accent3>
      <a:accent4>
        <a:srgbClr val="FDD1A7"/>
      </a:accent4>
      <a:accent5>
        <a:srgbClr val="95969F"/>
      </a:accent5>
      <a:accent6>
        <a:srgbClr val="DDE9F2"/>
      </a:accent6>
      <a:hlink>
        <a:srgbClr val="69395D"/>
      </a:hlink>
      <a:folHlink>
        <a:srgbClr val="69395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19854</TotalTime>
  <Words>2021</Words>
  <Application>Microsoft Office PowerPoint</Application>
  <PresentationFormat>A4 Paper (210x297 mm)</PresentationFormat>
  <Paragraphs>461</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PowerPoint-presentation-3</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ESF-COST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ESF</dc:creator>
  <cp:lastModifiedBy>jonathan.jones</cp:lastModifiedBy>
  <cp:revision>1406</cp:revision>
  <dcterms:created xsi:type="dcterms:W3CDTF">2007-11-05T13:47:35Z</dcterms:created>
  <dcterms:modified xsi:type="dcterms:W3CDTF">2017-09-04T09:03:31Z</dcterms:modified>
</cp:coreProperties>
</file>