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4" r:id="rId3"/>
    <p:sldMasterId id="2147484116" r:id="rId4"/>
    <p:sldMasterId id="2147484122" r:id="rId5"/>
    <p:sldMasterId id="2147484124" r:id="rId6"/>
  </p:sldMasterIdLst>
  <p:notesMasterIdLst>
    <p:notesMasterId r:id="rId57"/>
  </p:notesMasterIdLst>
  <p:handoutMasterIdLst>
    <p:handoutMasterId r:id="rId58"/>
  </p:handoutMasterIdLst>
  <p:sldIdLst>
    <p:sldId id="306" r:id="rId7"/>
    <p:sldId id="667" r:id="rId8"/>
    <p:sldId id="640" r:id="rId9"/>
    <p:sldId id="628" r:id="rId10"/>
    <p:sldId id="668" r:id="rId11"/>
    <p:sldId id="644" r:id="rId12"/>
    <p:sldId id="669" r:id="rId13"/>
    <p:sldId id="587" r:id="rId14"/>
    <p:sldId id="588" r:id="rId15"/>
    <p:sldId id="585" r:id="rId16"/>
    <p:sldId id="589" r:id="rId17"/>
    <p:sldId id="678" r:id="rId18"/>
    <p:sldId id="683" r:id="rId19"/>
    <p:sldId id="682" r:id="rId20"/>
    <p:sldId id="656" r:id="rId21"/>
    <p:sldId id="654" r:id="rId22"/>
    <p:sldId id="672" r:id="rId23"/>
    <p:sldId id="670" r:id="rId24"/>
    <p:sldId id="606" r:id="rId25"/>
    <p:sldId id="673" r:id="rId26"/>
    <p:sldId id="612" r:id="rId27"/>
    <p:sldId id="649" r:id="rId28"/>
    <p:sldId id="497" r:id="rId29"/>
    <p:sldId id="647" r:id="rId30"/>
    <p:sldId id="627" r:id="rId31"/>
    <p:sldId id="665" r:id="rId32"/>
    <p:sldId id="666" r:id="rId33"/>
    <p:sldId id="659" r:id="rId34"/>
    <p:sldId id="661" r:id="rId35"/>
    <p:sldId id="660" r:id="rId36"/>
    <p:sldId id="671" r:id="rId37"/>
    <p:sldId id="525" r:id="rId38"/>
    <p:sldId id="526" r:id="rId39"/>
    <p:sldId id="527" r:id="rId40"/>
    <p:sldId id="528" r:id="rId41"/>
    <p:sldId id="544" r:id="rId42"/>
    <p:sldId id="513" r:id="rId43"/>
    <p:sldId id="514" r:id="rId44"/>
    <p:sldId id="515" r:id="rId45"/>
    <p:sldId id="516" r:id="rId46"/>
    <p:sldId id="532" r:id="rId47"/>
    <p:sldId id="518" r:id="rId48"/>
    <p:sldId id="663" r:id="rId49"/>
    <p:sldId id="664" r:id="rId50"/>
    <p:sldId id="675" r:id="rId51"/>
    <p:sldId id="676" r:id="rId52"/>
    <p:sldId id="677" r:id="rId53"/>
    <p:sldId id="679" r:id="rId54"/>
    <p:sldId id="680" r:id="rId55"/>
    <p:sldId id="681" r:id="rId5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BE5"/>
    <a:srgbClr val="C0CBE5"/>
    <a:srgbClr val="C0D5EA"/>
    <a:srgbClr val="5598C5"/>
    <a:srgbClr val="2D4B9B"/>
    <a:srgbClr val="FF6600"/>
    <a:srgbClr val="D2E1F5"/>
    <a:srgbClr val="96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7" autoAdjust="0"/>
    <p:restoredTop sz="97770" autoAdjust="0"/>
  </p:normalViewPr>
  <p:slideViewPr>
    <p:cSldViewPr>
      <p:cViewPr>
        <p:scale>
          <a:sx n="130" d="100"/>
          <a:sy n="130" d="100"/>
        </p:scale>
        <p:origin x="-642" y="-18"/>
      </p:cViewPr>
      <p:guideLst>
        <p:guide orient="horz" pos="1321"/>
        <p:guide orient="horz" pos="799"/>
        <p:guide orient="horz" pos="3929"/>
        <p:guide orient="horz" pos="4292"/>
        <p:guide orient="horz" pos="951"/>
        <p:guide orient="horz" pos="3363"/>
        <p:guide orient="horz" pos="4065"/>
        <p:guide orient="horz" pos="1209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3438"/>
            <a:ext cx="30781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fld id="{556579A9-F003-40E4-B31D-C01ED9ABE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697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803275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92675"/>
            <a:ext cx="520382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81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04388"/>
            <a:ext cx="30781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8" tIns="47585" rIns="95168" bIns="4758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018467-0135-4800-906D-057C7C5E5C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2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pic>
        <p:nvPicPr>
          <p:cNvPr id="4" name="Picture 37" descr="Reduzierter Balken für Vorschlag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pic>
        <p:nvPicPr>
          <p:cNvPr id="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6362700"/>
            <a:ext cx="2895600" cy="258763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80238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2044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1150938"/>
            <a:ext cx="2068512" cy="5037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150938"/>
            <a:ext cx="6056313" cy="5037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45552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889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0882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32686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42561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3194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02802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13584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70259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30118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04370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3469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1150938"/>
            <a:ext cx="2068512" cy="5037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150938"/>
            <a:ext cx="6056313" cy="5037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74059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06802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52381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96618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21835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00817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12855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5062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77955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80292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8577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11532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1150938"/>
            <a:ext cx="2068512" cy="5037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150938"/>
            <a:ext cx="6056313" cy="5037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23056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50938"/>
            <a:ext cx="8277225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118370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441195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33D2-C10B-4EF2-9818-6934649FCB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38905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84FF-5197-4DEB-99E6-09D2AB174C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82299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265A-C081-4376-83B4-92E1DA7234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4685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7C22-B423-40F7-BA45-17C9A135A4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375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174178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068025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1B36-51C3-4314-81F2-B89EC8BA1B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4476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5F95-BEDF-4F71-95A4-30A166021C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7537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61632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765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315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52531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57652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50938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7" descr="Reduzierter Balken für Vorschlag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1034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5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81688" y="636270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50938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2053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7" descr="Reduzierter Balken für Vorschlag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2058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9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80100" y="636270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50938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7" descr="Reduzierter Balken für Vorschlag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3082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3" name="Picture 28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80100" y="636270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151E4CC5-4DDE-4EFB-9DFE-12D1966D31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6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2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CF289F3E-C349-41BC-8219-10777EF030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7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55E1DA71-F72E-4E2E-8AF8-62CE177534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mvi-expertennetzwerk.de/DE/Home/home_node.html" TargetMode="Externa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6.emf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95288" y="1584325"/>
            <a:ext cx="8353425" cy="2159000"/>
          </a:xfrm>
          <a:prstGeom prst="rect">
            <a:avLst/>
          </a:prstGeom>
          <a:solidFill>
            <a:srgbClr val="D2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rgbClr val="C0C0C0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67544" y="2204467"/>
            <a:ext cx="820839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3200" b="1" dirty="0" smtClean="0">
                <a:solidFill>
                  <a:schemeClr val="tx2"/>
                </a:solidFill>
              </a:rPr>
              <a:t>High-resolution daily gridded minimum, mean and maximum temperature datasets for Germany and river catchments</a:t>
            </a:r>
            <a:endParaRPr lang="en-US" altLang="de-DE" sz="3200" b="1" dirty="0">
              <a:solidFill>
                <a:schemeClr val="tx2"/>
              </a:solidFill>
            </a:endParaRPr>
          </a:p>
        </p:txBody>
      </p:sp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3131840" y="5568950"/>
            <a:ext cx="5599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 smtClean="0">
                <a:solidFill>
                  <a:schemeClr val="accent1"/>
                </a:solidFill>
              </a:rPr>
              <a:t>Stefan Krähenmann, Andreas Walter </a:t>
            </a:r>
            <a:r>
              <a:rPr lang="de-DE" altLang="de-DE" sz="1600" b="1" dirty="0" err="1" smtClean="0">
                <a:solidFill>
                  <a:schemeClr val="accent1"/>
                </a:solidFill>
              </a:rPr>
              <a:t>and</a:t>
            </a:r>
            <a:r>
              <a:rPr lang="de-DE" altLang="de-DE" sz="1600" b="1" dirty="0" smtClean="0">
                <a:solidFill>
                  <a:schemeClr val="accent1"/>
                </a:solidFill>
              </a:rPr>
              <a:t> Simona Höpp</a:t>
            </a:r>
            <a:r>
              <a:rPr lang="de-DE" altLang="de-DE" sz="1600" dirty="0">
                <a:solidFill>
                  <a:schemeClr val="accent1"/>
                </a:solidFill>
              </a:rPr>
              <a:t/>
            </a:r>
            <a:br>
              <a:rPr lang="de-DE" altLang="de-DE" sz="1600" dirty="0">
                <a:solidFill>
                  <a:schemeClr val="accent1"/>
                </a:solidFill>
              </a:rPr>
            </a:br>
            <a:r>
              <a:rPr lang="de-DE" altLang="de-DE" sz="1600" dirty="0">
                <a:solidFill>
                  <a:schemeClr val="accent1"/>
                </a:solidFill>
              </a:rPr>
              <a:t>Deutscher Wetterdienst</a:t>
            </a:r>
            <a:br>
              <a:rPr lang="de-DE" altLang="de-DE" sz="1600" dirty="0">
                <a:solidFill>
                  <a:schemeClr val="accent1"/>
                </a:solidFill>
              </a:rPr>
            </a:br>
            <a:r>
              <a:rPr lang="de-DE" altLang="de-DE" sz="1600" dirty="0">
                <a:solidFill>
                  <a:schemeClr val="accent1"/>
                </a:solidFill>
              </a:rPr>
              <a:t>Zentrales Klimabüro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08.09.2017   EMS Annual Meeting</a:t>
            </a:r>
            <a:endParaRPr lang="de-DE" altLang="de-DE" dirty="0"/>
          </a:p>
        </p:txBody>
      </p:sp>
      <p:pic>
        <p:nvPicPr>
          <p:cNvPr id="6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4320480" cy="3817094"/>
          </a:xfrm>
        </p:spPr>
        <p:txBody>
          <a:bodyPr/>
          <a:lstStyle/>
          <a:p>
            <a:pPr algn="l"/>
            <a:r>
              <a:rPr lang="en-US" altLang="de-DE" b="1" dirty="0"/>
              <a:t>Background </a:t>
            </a:r>
            <a:r>
              <a:rPr lang="en-US" altLang="de-DE" b="1" dirty="0" smtClean="0"/>
              <a:t>field</a:t>
            </a:r>
          </a:p>
          <a:p>
            <a:pPr algn="l"/>
            <a:endParaRPr lang="en-US" altLang="de-DE" sz="800" b="1" dirty="0"/>
          </a:p>
          <a:p>
            <a:pPr algn="l"/>
            <a:r>
              <a:rPr lang="en-US" altLang="de-DE" dirty="0" smtClean="0"/>
              <a:t>Non-linear </a:t>
            </a:r>
            <a:r>
              <a:rPr lang="en-US" altLang="de-DE" dirty="0"/>
              <a:t>temperature lapse </a:t>
            </a:r>
            <a:r>
              <a:rPr lang="en-US" altLang="de-DE" dirty="0" smtClean="0"/>
              <a:t>rate</a:t>
            </a:r>
            <a:endParaRPr lang="en-US" altLang="de-DE" sz="1000" dirty="0" smtClean="0"/>
          </a:p>
          <a:p>
            <a:pPr marL="742950" lvl="1" indent="-285750" algn="l">
              <a:buFont typeface="Arial" charset="0"/>
              <a:buChar char="•"/>
            </a:pPr>
            <a:r>
              <a:rPr lang="en-US" dirty="0"/>
              <a:t>Representative on </a:t>
            </a:r>
            <a:r>
              <a:rPr lang="en-US" dirty="0" smtClean="0"/>
              <a:t>macro </a:t>
            </a:r>
            <a:r>
              <a:rPr lang="en-US" dirty="0"/>
              <a:t>scale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inversions of various </a:t>
            </a:r>
            <a:r>
              <a:rPr lang="en-US" dirty="0" smtClean="0"/>
              <a:t>depths allowed</a:t>
            </a:r>
          </a:p>
          <a:p>
            <a:pPr marL="742950" lvl="1" indent="-285750" algn="l" eaLnBrk="1" hangingPunct="1">
              <a:buFont typeface="Arial" charset="0"/>
              <a:buChar char="•"/>
            </a:pPr>
            <a:endParaRPr lang="en-US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5655"/>
            <a:ext cx="3240360" cy="26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56" y="2061288"/>
            <a:ext cx="3780000" cy="3960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feld 3"/>
          <p:cNvSpPr txBox="1"/>
          <p:nvPr/>
        </p:nvSpPr>
        <p:spPr>
          <a:xfrm>
            <a:off x="1115616" y="5930847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*Frei, </a:t>
            </a:r>
            <a:r>
              <a:rPr lang="de-DE" sz="1200" dirty="0" smtClean="0"/>
              <a:t>2014</a:t>
            </a:r>
            <a:endParaRPr lang="de-DE" sz="1200" dirty="0"/>
          </a:p>
        </p:txBody>
      </p:sp>
      <p:pic>
        <p:nvPicPr>
          <p:cNvPr id="7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38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412776"/>
            <a:ext cx="8641208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Urban heat island (UHI)</a:t>
            </a:r>
            <a:endParaRPr lang="en-GB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dirty="0" smtClean="0"/>
              <a:t>UHI effect spoils urban </a:t>
            </a:r>
            <a:r>
              <a:rPr lang="en-GB" dirty="0"/>
              <a:t>time</a:t>
            </a:r>
            <a:r>
              <a:rPr lang="en-GB" dirty="0" smtClean="0"/>
              <a:t> series</a:t>
            </a:r>
          </a:p>
          <a:p>
            <a:r>
              <a:rPr lang="en-GB" dirty="0"/>
              <a:t>Distances between grid node and station increased basing on UHI-potential, depending on</a:t>
            </a:r>
          </a:p>
          <a:p>
            <a:pPr lvl="1"/>
            <a:r>
              <a:rPr lang="en-US" altLang="de-DE" dirty="0" smtClean="0"/>
              <a:t>City </a:t>
            </a:r>
            <a:r>
              <a:rPr lang="en-US" altLang="de-DE" dirty="0"/>
              <a:t>size </a:t>
            </a:r>
            <a:r>
              <a:rPr lang="en-US" altLang="de-DE" dirty="0" smtClean="0"/>
              <a:t>and location within an agglomeration</a:t>
            </a:r>
          </a:p>
          <a:p>
            <a:pPr lvl="1"/>
            <a:r>
              <a:rPr lang="en-US" altLang="de-DE" dirty="0"/>
              <a:t>Time of day and </a:t>
            </a:r>
            <a:r>
              <a:rPr lang="en-US" altLang="de-DE" dirty="0" smtClean="0"/>
              <a:t>season </a:t>
            </a:r>
            <a:r>
              <a:rPr lang="en-US" altLang="de-DE" dirty="0">
                <a:solidFill>
                  <a:srgbClr val="FF0000"/>
                </a:solidFill>
              </a:rPr>
              <a:t>(alters UHI-based distance penalty</a:t>
            </a:r>
            <a:r>
              <a:rPr lang="en-US" altLang="de-DE" dirty="0" smtClean="0">
                <a:solidFill>
                  <a:srgbClr val="FF0000"/>
                </a:solidFill>
              </a:rPr>
              <a:t>)</a:t>
            </a:r>
            <a:endParaRPr lang="en-US" altLang="de-DE" dirty="0" smtClean="0"/>
          </a:p>
          <a:p>
            <a:pPr lvl="1"/>
            <a:r>
              <a:rPr lang="en-US" altLang="de-DE" dirty="0"/>
              <a:t>Current weather conditions</a:t>
            </a:r>
            <a:r>
              <a:rPr lang="en-US" altLang="de-DE" dirty="0">
                <a:solidFill>
                  <a:srgbClr val="FF0000"/>
                </a:solidFill>
              </a:rPr>
              <a:t> (alters </a:t>
            </a:r>
            <a:r>
              <a:rPr lang="en-US" altLang="de-DE" dirty="0" smtClean="0">
                <a:solidFill>
                  <a:srgbClr val="FF0000"/>
                </a:solidFill>
              </a:rPr>
              <a:t>UHI-based distance penalty</a:t>
            </a:r>
            <a:r>
              <a:rPr lang="en-US" altLang="de-DE" dirty="0">
                <a:solidFill>
                  <a:srgbClr val="FF0000"/>
                </a:solidFill>
              </a:rPr>
              <a:t>)</a:t>
            </a:r>
            <a:endParaRPr lang="en-GB" dirty="0"/>
          </a:p>
          <a:p>
            <a:pPr lvl="1"/>
            <a:endParaRPr lang="en-US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7" y="4365104"/>
            <a:ext cx="4320000" cy="16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51492" y="6021288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Hour since the begin of year</a:t>
            </a:r>
            <a:endParaRPr lang="en-GB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900273" y="5024209"/>
            <a:ext cx="1347420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200" dirty="0" smtClean="0"/>
              <a:t>Temperature [°C]</a:t>
            </a:r>
            <a:endParaRPr lang="en-GB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6280141" y="4797152"/>
            <a:ext cx="1244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–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sz="1400" dirty="0" smtClean="0"/>
              <a:t>Berlin</a:t>
            </a:r>
          </a:p>
          <a:p>
            <a:r>
              <a:rPr lang="en-GB" b="1" dirty="0" smtClean="0"/>
              <a:t>–  </a:t>
            </a:r>
            <a:r>
              <a:rPr lang="en-GB" sz="1400" dirty="0" smtClean="0"/>
              <a:t>Potsdam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–  </a:t>
            </a:r>
            <a:r>
              <a:rPr lang="en-GB" sz="1400" dirty="0" smtClean="0"/>
              <a:t>UHI-effect</a:t>
            </a:r>
          </a:p>
        </p:txBody>
      </p:sp>
      <p:pic>
        <p:nvPicPr>
          <p:cNvPr id="10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28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128662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CORINE land use dataset*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3288"/>
            <a:ext cx="4046911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05523" y="1268760"/>
            <a:ext cx="2722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Maximum UHI effect [°C]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88"/>
            <a:ext cx="4151746" cy="42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Untertitel 2"/>
          <p:cNvSpPr txBox="1">
            <a:spLocks/>
          </p:cNvSpPr>
          <p:nvPr/>
        </p:nvSpPr>
        <p:spPr bwMode="auto">
          <a:xfrm>
            <a:off x="575424" y="3140968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kern="0" dirty="0" smtClean="0"/>
              <a:t>Derive maximum UHI effect from CORINE land use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77930" y="6473079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*COPERINICUS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74763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(</a:t>
            </a:r>
            <a:r>
              <a:rPr lang="el-GR" altLang="de-DE" dirty="0" smtClean="0"/>
              <a:t>λ</a:t>
            </a:r>
            <a:r>
              <a:rPr lang="de-DE" altLang="de-DE" dirty="0" smtClean="0"/>
              <a:t> = 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08.09.2017   EMS Annual Meeting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72816"/>
            <a:ext cx="6372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>
            <a:stCxn id="7" idx="0"/>
          </p:cNvCxnSpPr>
          <p:nvPr/>
        </p:nvCxnSpPr>
        <p:spPr bwMode="auto">
          <a:xfrm flipH="1" flipV="1">
            <a:off x="5724328" y="4206022"/>
            <a:ext cx="2340060" cy="6631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7308304" y="486916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D</a:t>
            </a:r>
            <a:r>
              <a:rPr lang="de-DE" sz="2000" b="1" dirty="0" smtClean="0">
                <a:solidFill>
                  <a:srgbClr val="FF0000"/>
                </a:solidFill>
              </a:rPr>
              <a:t>own </a:t>
            </a:r>
            <a:r>
              <a:rPr lang="de-DE" sz="2000" b="1" dirty="0" err="1" smtClean="0">
                <a:solidFill>
                  <a:srgbClr val="FF0000"/>
                </a:solidFill>
              </a:rPr>
              <a:t>to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valley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>
            <a:stCxn id="9" idx="1"/>
          </p:cNvCxnSpPr>
          <p:nvPr/>
        </p:nvCxnSpPr>
        <p:spPr bwMode="auto">
          <a:xfrm flipH="1">
            <a:off x="4896229" y="1622703"/>
            <a:ext cx="1656182" cy="6541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552411" y="1268760"/>
            <a:ext cx="205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Cross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mountain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2160" y="2996952"/>
            <a:ext cx="17459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T</a:t>
            </a:r>
            <a:r>
              <a:rPr lang="de-DE" sz="3200" dirty="0" smtClean="0">
                <a:solidFill>
                  <a:srgbClr val="FF0000"/>
                </a:solidFill>
              </a:rPr>
              <a:t>arget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3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3" y="1484784"/>
            <a:ext cx="6543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Non-Euclidean distance (</a:t>
            </a:r>
            <a:r>
              <a:rPr lang="en-US" altLang="de-DE" dirty="0" smtClean="0"/>
              <a:t>λ &gt;&gt; 0)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08.09.2017   EMS Annual Meeting</a:t>
            </a:r>
            <a:endParaRPr lang="de-DE" dirty="0"/>
          </a:p>
        </p:txBody>
      </p:sp>
      <p:cxnSp>
        <p:nvCxnSpPr>
          <p:cNvPr id="5" name="Gerade Verbindung mit Pfeil 4"/>
          <p:cNvCxnSpPr>
            <a:stCxn id="6" idx="0"/>
          </p:cNvCxnSpPr>
          <p:nvPr/>
        </p:nvCxnSpPr>
        <p:spPr bwMode="auto">
          <a:xfrm flipH="1" flipV="1">
            <a:off x="6156178" y="4365105"/>
            <a:ext cx="1836202" cy="5699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7092280" y="4935071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Stay</a:t>
            </a:r>
            <a:r>
              <a:rPr lang="de-DE" sz="2000" b="1" dirty="0" smtClean="0">
                <a:solidFill>
                  <a:srgbClr val="FF0000"/>
                </a:solidFill>
              </a:rPr>
              <a:t> on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e</a:t>
            </a:r>
            <a:r>
              <a:rPr lang="de-DE" sz="2000" b="1" dirty="0" err="1" smtClean="0">
                <a:solidFill>
                  <a:srgbClr val="FF0000"/>
                </a:solidFill>
              </a:rPr>
              <a:t>levation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line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2029955" y="3532520"/>
            <a:ext cx="1893973" cy="2578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179513" y="3178577"/>
            <a:ext cx="185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Go </a:t>
            </a:r>
            <a:r>
              <a:rPr lang="de-DE" sz="2000" b="1" dirty="0" err="1" smtClean="0">
                <a:solidFill>
                  <a:srgbClr val="FF0000"/>
                </a:solidFill>
              </a:rPr>
              <a:t>around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mountain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2160" y="3068960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Target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1475656" y="2420888"/>
            <a:ext cx="6264696" cy="2592288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b="1" dirty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 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Here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: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 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Only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account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for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elevation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difference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6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08.09.2017   EMS Annual Meeting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75" y="1447908"/>
            <a:ext cx="2160000" cy="21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487975" y="1052736"/>
            <a:ext cx="16129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 smtClean="0"/>
              <a:t>Peak </a:t>
            </a:r>
            <a:r>
              <a:rPr lang="de-DE" sz="1500" b="1" dirty="0" err="1" smtClean="0"/>
              <a:t>z.pen</a:t>
            </a:r>
            <a:r>
              <a:rPr lang="de-DE" sz="1500" b="1" dirty="0" smtClean="0"/>
              <a:t>=150</a:t>
            </a:r>
            <a:endParaRPr lang="de-DE" sz="15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2" y="4077072"/>
            <a:ext cx="2160000" cy="213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4487974" y="3681899"/>
            <a:ext cx="1708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 smtClean="0"/>
              <a:t>Valley </a:t>
            </a:r>
            <a:r>
              <a:rPr lang="de-DE" sz="1500" b="1" dirty="0" err="1" smtClean="0"/>
              <a:t>z.pen</a:t>
            </a:r>
            <a:r>
              <a:rPr lang="de-DE" sz="1500" b="1" dirty="0" smtClean="0"/>
              <a:t>=150</a:t>
            </a:r>
            <a:endParaRPr lang="de-DE" sz="15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88" y="1447908"/>
            <a:ext cx="2160000" cy="21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6804248" y="1052735"/>
            <a:ext cx="14943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 smtClean="0"/>
              <a:t>Coast </a:t>
            </a:r>
            <a:r>
              <a:rPr lang="de-DE" sz="1500" b="1" dirty="0" err="1" smtClean="0"/>
              <a:t>c.pen</a:t>
            </a:r>
            <a:r>
              <a:rPr lang="de-DE" sz="1500" b="1" dirty="0" smtClean="0"/>
              <a:t>=2</a:t>
            </a:r>
            <a:endParaRPr lang="de-DE" sz="15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36" y="4077072"/>
            <a:ext cx="2160000" cy="21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6791126" y="3681898"/>
            <a:ext cx="1951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 smtClean="0"/>
              <a:t>Berlin </a:t>
            </a:r>
            <a:r>
              <a:rPr lang="de-DE" sz="1500" b="1" dirty="0" err="1" smtClean="0"/>
              <a:t>uhi.pen</a:t>
            </a:r>
            <a:r>
              <a:rPr lang="de-DE" sz="1500" b="1" dirty="0" smtClean="0"/>
              <a:t>=0.25</a:t>
            </a:r>
            <a:endParaRPr lang="de-DE" sz="1500" b="1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251520" y="1348256"/>
            <a:ext cx="4104456" cy="445700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Residual </a:t>
            </a:r>
            <a:r>
              <a:rPr lang="en-GB" b="1" dirty="0" smtClean="0"/>
              <a:t>field</a:t>
            </a:r>
            <a:endParaRPr lang="en-GB" dirty="0" smtClean="0"/>
          </a:p>
          <a:p>
            <a:endParaRPr lang="en-GB" sz="1000" dirty="0" smtClean="0"/>
          </a:p>
          <a:p>
            <a:r>
              <a:rPr lang="en-GB" sz="1400" dirty="0" smtClean="0"/>
              <a:t>Models local structures not captured by the lapse-rate</a:t>
            </a:r>
          </a:p>
          <a:p>
            <a:r>
              <a:rPr lang="en-GB" sz="1400" dirty="0"/>
              <a:t>Cold pools, </a:t>
            </a:r>
            <a:r>
              <a:rPr lang="en-GB" sz="1400" dirty="0" err="1" smtClean="0"/>
              <a:t>Foehn</a:t>
            </a:r>
            <a:r>
              <a:rPr lang="en-GB" sz="1400" dirty="0" smtClean="0"/>
              <a:t> effect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Weighting scheme derived from modified distances:</a:t>
            </a:r>
          </a:p>
          <a:p>
            <a:r>
              <a:rPr lang="en-GB" sz="1400" dirty="0" smtClean="0"/>
              <a:t>Distance ~ </a:t>
            </a:r>
            <a:r>
              <a:rPr lang="de-DE" altLang="de-DE" sz="1400" dirty="0" smtClean="0"/>
              <a:t>Δ</a:t>
            </a:r>
            <a:r>
              <a:rPr lang="en-GB" sz="1400" dirty="0" err="1" smtClean="0"/>
              <a:t>lat</a:t>
            </a:r>
            <a:r>
              <a:rPr lang="en-GB" sz="1400" dirty="0" smtClean="0"/>
              <a:t>, </a:t>
            </a:r>
            <a:r>
              <a:rPr lang="de-DE" altLang="de-DE" sz="1400" dirty="0" smtClean="0"/>
              <a:t>Δ</a:t>
            </a:r>
            <a:r>
              <a:rPr lang="en-GB" sz="1400" dirty="0" err="1" smtClean="0"/>
              <a:t>lon</a:t>
            </a:r>
            <a:r>
              <a:rPr lang="en-GB" sz="1400" dirty="0" smtClean="0"/>
              <a:t>, </a:t>
            </a:r>
            <a:r>
              <a:rPr lang="en-GB" sz="1400" dirty="0" err="1" smtClean="0"/>
              <a:t>z.pen</a:t>
            </a:r>
            <a:r>
              <a:rPr lang="en-GB" sz="1400" dirty="0" smtClean="0"/>
              <a:t>*</a:t>
            </a:r>
            <a:r>
              <a:rPr lang="de-DE" altLang="de-DE" sz="1400" dirty="0" smtClean="0"/>
              <a:t>Δ</a:t>
            </a:r>
            <a:r>
              <a:rPr lang="en-GB" sz="1400" dirty="0" smtClean="0"/>
              <a:t>height, </a:t>
            </a:r>
            <a:r>
              <a:rPr lang="en-GB" sz="1400" dirty="0" err="1" smtClean="0"/>
              <a:t>c.pen</a:t>
            </a:r>
            <a:r>
              <a:rPr lang="en-GB" sz="1400" dirty="0" smtClean="0"/>
              <a:t>*</a:t>
            </a:r>
            <a:r>
              <a:rPr lang="de-DE" altLang="de-DE" sz="1400" dirty="0" smtClean="0"/>
              <a:t>Δ</a:t>
            </a:r>
            <a:r>
              <a:rPr lang="en-GB" sz="1400" dirty="0" err="1" smtClean="0"/>
              <a:t>dist_to_coast</a:t>
            </a:r>
            <a:r>
              <a:rPr lang="en-GB" sz="1400" dirty="0" smtClean="0"/>
              <a:t>, </a:t>
            </a:r>
            <a:r>
              <a:rPr lang="en-GB" sz="1400" dirty="0" err="1" smtClean="0"/>
              <a:t>uhi.pen</a:t>
            </a:r>
            <a:r>
              <a:rPr lang="en-GB" sz="1400" dirty="0" smtClean="0"/>
              <a:t>*</a:t>
            </a:r>
            <a:r>
              <a:rPr lang="de-DE" altLang="de-DE" sz="1400" dirty="0" smtClean="0"/>
              <a:t>Δ</a:t>
            </a:r>
            <a:r>
              <a:rPr lang="en-GB" sz="1400" dirty="0" err="1" smtClean="0"/>
              <a:t>UHImax</a:t>
            </a:r>
            <a:endParaRPr lang="en-GB" sz="1400" dirty="0" smtClean="0"/>
          </a:p>
          <a:p>
            <a:pPr lvl="1"/>
            <a:r>
              <a:rPr lang="en-GB" sz="1400" dirty="0" err="1"/>
              <a:t>z</a:t>
            </a:r>
            <a:r>
              <a:rPr lang="en-GB" sz="1400" dirty="0" err="1" smtClean="0"/>
              <a:t>.pen</a:t>
            </a:r>
            <a:r>
              <a:rPr lang="en-GB" sz="1400" dirty="0" smtClean="0"/>
              <a:t>: relative weighting of vertical distance</a:t>
            </a:r>
          </a:p>
          <a:p>
            <a:pPr lvl="1"/>
            <a:r>
              <a:rPr lang="en-GB" sz="1400" dirty="0" err="1"/>
              <a:t>c</a:t>
            </a:r>
            <a:r>
              <a:rPr lang="en-GB" sz="1400" dirty="0" err="1" smtClean="0"/>
              <a:t>.pen</a:t>
            </a:r>
            <a:r>
              <a:rPr lang="en-GB" sz="1400" dirty="0" smtClean="0"/>
              <a:t>: relative weighting of distance to coastline</a:t>
            </a:r>
          </a:p>
          <a:p>
            <a:pPr lvl="1"/>
            <a:r>
              <a:rPr lang="en-GB" sz="1400" dirty="0" err="1"/>
              <a:t>u</a:t>
            </a:r>
            <a:r>
              <a:rPr lang="en-GB" sz="1400" dirty="0" err="1" smtClean="0"/>
              <a:t>hi.pen</a:t>
            </a:r>
            <a:r>
              <a:rPr lang="en-GB" sz="1400" dirty="0" smtClean="0"/>
              <a:t>: relative weighting of difference in </a:t>
            </a:r>
            <a:r>
              <a:rPr lang="en-GB" sz="1400" dirty="0" err="1" smtClean="0"/>
              <a:t>UHImax</a:t>
            </a:r>
            <a:endParaRPr lang="en-GB" sz="1400" dirty="0" smtClean="0"/>
          </a:p>
          <a:p>
            <a:pPr lvl="1"/>
            <a:r>
              <a:rPr lang="en-GB" sz="1400" dirty="0" err="1"/>
              <a:t>z</a:t>
            </a:r>
            <a:r>
              <a:rPr lang="en-GB" sz="1400" dirty="0" err="1" smtClean="0"/>
              <a:t>.pen</a:t>
            </a:r>
            <a:r>
              <a:rPr lang="en-GB" sz="1400" dirty="0" smtClean="0"/>
              <a:t>/</a:t>
            </a:r>
            <a:r>
              <a:rPr lang="en-GB" sz="1400" dirty="0" err="1" smtClean="0"/>
              <a:t>k.pen</a:t>
            </a:r>
            <a:r>
              <a:rPr lang="en-GB" sz="1400" dirty="0" smtClean="0"/>
              <a:t>/</a:t>
            </a:r>
            <a:r>
              <a:rPr lang="en-GB" sz="1400" dirty="0" err="1" smtClean="0"/>
              <a:t>uhi.pen</a:t>
            </a:r>
            <a:r>
              <a:rPr lang="en-GB" sz="1400" dirty="0" smtClean="0"/>
              <a:t> = 0 =&gt; Euclidian distance</a:t>
            </a:r>
            <a:endParaRPr lang="en-GB" sz="14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endParaRPr lang="en-GB" sz="1200" dirty="0"/>
          </a:p>
        </p:txBody>
      </p:sp>
      <p:pic>
        <p:nvPicPr>
          <p:cNvPr id="13" name="Picture 2" descr="Government Site Bui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3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772816"/>
            <a:ext cx="4284661" cy="431308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Derivation of distance penalties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Independently chosen in </a:t>
            </a:r>
            <a:r>
              <a:rPr lang="en-US" b="1" dirty="0" smtClean="0"/>
              <a:t>four regions</a:t>
            </a:r>
          </a:p>
          <a:p>
            <a:r>
              <a:rPr lang="en-US" b="1" dirty="0" smtClean="0"/>
              <a:t>Unequal complexity of terrain </a:t>
            </a:r>
            <a:r>
              <a:rPr lang="en-US" dirty="0" smtClean="0"/>
              <a:t>&amp; </a:t>
            </a:r>
            <a:r>
              <a:rPr lang="en-US" b="1" dirty="0" smtClean="0"/>
              <a:t>proximity to the coast </a:t>
            </a:r>
            <a:r>
              <a:rPr lang="en-US" dirty="0" smtClean="0"/>
              <a:t>requires definition of sub regions</a:t>
            </a:r>
          </a:p>
          <a:p>
            <a:pPr lvl="1"/>
            <a:r>
              <a:rPr lang="en-US" dirty="0" smtClean="0"/>
              <a:t>penalty depends on </a:t>
            </a:r>
            <a:r>
              <a:rPr lang="en-US" b="1" dirty="0" smtClean="0"/>
              <a:t>weather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penalty depends on </a:t>
            </a:r>
            <a:r>
              <a:rPr lang="en-US" b="1" dirty="0" smtClean="0"/>
              <a:t>difference</a:t>
            </a:r>
            <a:r>
              <a:rPr lang="en-US" dirty="0" smtClean="0"/>
              <a:t> between </a:t>
            </a:r>
            <a:r>
              <a:rPr lang="en-US" b="1" dirty="0" smtClean="0"/>
              <a:t>air and sea temperature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464" y="1772816"/>
            <a:ext cx="3600000" cy="374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91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Überbli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19872" y="2492896"/>
            <a:ext cx="5112568" cy="3528392"/>
          </a:xfrm>
          <a:prstGeom prst="rect">
            <a:avLst/>
          </a:prstGeom>
          <a:gradFill>
            <a:gsLst>
              <a:gs pos="0">
                <a:srgbClr val="B2CBE5"/>
              </a:gs>
              <a:gs pos="100000">
                <a:schemeClr val="accent1">
                  <a:alpha val="5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600">
              <a:solidFill>
                <a:schemeClr val="accent1"/>
              </a:solidFill>
            </a:endParaRPr>
          </a:p>
        </p:txBody>
      </p:sp>
      <p:sp>
        <p:nvSpPr>
          <p:cNvPr id="6149" name="Rectangle 11"/>
          <p:cNvSpPr>
            <a:spLocks noChangeAspect="1" noChangeArrowheads="1"/>
          </p:cNvSpPr>
          <p:nvPr/>
        </p:nvSpPr>
        <p:spPr bwMode="auto">
          <a:xfrm>
            <a:off x="3705994" y="1844824"/>
            <a:ext cx="191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dirty="0" smtClean="0">
                <a:solidFill>
                  <a:schemeClr val="tx2"/>
                </a:solidFill>
                <a:latin typeface="Arial Black" pitchFamily="34" charset="0"/>
              </a:rPr>
              <a:t>Overview</a:t>
            </a:r>
            <a:endParaRPr lang="en-US" altLang="de-DE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53" name="Rectangle 28"/>
          <p:cNvSpPr>
            <a:spLocks noChangeAspect="1" noChangeArrowheads="1"/>
          </p:cNvSpPr>
          <p:nvPr/>
        </p:nvSpPr>
        <p:spPr bwMode="auto">
          <a:xfrm>
            <a:off x="3574232" y="408208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Analysis of 2 m temperature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28"/>
          <p:cNvSpPr>
            <a:spLocks noChangeAspect="1" noChangeArrowheads="1"/>
          </p:cNvSpPr>
          <p:nvPr/>
        </p:nvSpPr>
        <p:spPr bwMode="auto">
          <a:xfrm>
            <a:off x="3563888" y="335699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Data basis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Rectangle 28"/>
          <p:cNvSpPr>
            <a:spLocks noChangeAspect="1" noChangeArrowheads="1"/>
          </p:cNvSpPr>
          <p:nvPr/>
        </p:nvSpPr>
        <p:spPr bwMode="auto">
          <a:xfrm>
            <a:off x="3563888" y="264192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bg1"/>
                </a:solidFill>
              </a:rPr>
              <a:t> </a:t>
            </a:r>
            <a:r>
              <a:rPr lang="en-US" altLang="de-DE" sz="2000" b="1" dirty="0" smtClean="0">
                <a:solidFill>
                  <a:schemeClr val="bg1"/>
                </a:solidFill>
              </a:rPr>
              <a:t>Motivation and concept</a:t>
            </a:r>
          </a:p>
        </p:txBody>
      </p:sp>
      <p:sp>
        <p:nvSpPr>
          <p:cNvPr id="16" name="Rectangle 28"/>
          <p:cNvSpPr>
            <a:spLocks noChangeAspect="1" noChangeArrowheads="1"/>
          </p:cNvSpPr>
          <p:nvPr/>
        </p:nvSpPr>
        <p:spPr bwMode="auto">
          <a:xfrm>
            <a:off x="3574232" y="480216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rgbClr val="FF0000"/>
                </a:solidFill>
              </a:rPr>
              <a:t> Results</a:t>
            </a:r>
            <a:endParaRPr lang="en-US" altLang="de-DE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28"/>
          <p:cNvSpPr>
            <a:spLocks noChangeAspect="1" noChangeArrowheads="1"/>
          </p:cNvSpPr>
          <p:nvPr/>
        </p:nvSpPr>
        <p:spPr bwMode="auto">
          <a:xfrm>
            <a:off x="3574232" y="552224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Evaluation of temperature analysis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2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78852" y="1569566"/>
            <a:ext cx="1403648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UHI- and</a:t>
            </a:r>
            <a:r>
              <a:rPr lang="en-GB" dirty="0"/>
              <a:t> </a:t>
            </a:r>
            <a:r>
              <a:rPr lang="en-GB" dirty="0" smtClean="0"/>
              <a:t>cold pool -</a:t>
            </a:r>
          </a:p>
          <a:p>
            <a:r>
              <a:rPr lang="en-GB" dirty="0"/>
              <a:t>s</a:t>
            </a:r>
            <a:r>
              <a:rPr lang="en-GB" dirty="0" smtClean="0"/>
              <a:t>tation</a:t>
            </a:r>
            <a:endParaRPr lang="en-GB" dirty="0"/>
          </a:p>
        </p:txBody>
      </p:sp>
      <p:sp>
        <p:nvSpPr>
          <p:cNvPr id="7" name="Ellipse 6"/>
          <p:cNvSpPr/>
          <p:nvPr/>
        </p:nvSpPr>
        <p:spPr bwMode="auto">
          <a:xfrm>
            <a:off x="7450860" y="170080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288" y="1268760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</a:t>
            </a:r>
            <a:r>
              <a:rPr lang="en-GB" b="1" dirty="0" smtClean="0"/>
              <a:t>rofiles for daily mean temperature (2.7.1995)</a:t>
            </a:r>
            <a:endParaRPr lang="en-GB" b="1" dirty="0"/>
          </a:p>
        </p:txBody>
      </p:sp>
      <p:pic>
        <p:nvPicPr>
          <p:cNvPr id="16" name="Grafik 1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2160000" cy="2160000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770340" y="1772815"/>
            <a:ext cx="2160000" cy="2192261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002588" y="1773079"/>
            <a:ext cx="2160000" cy="2160000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39552" y="3965077"/>
            <a:ext cx="2160000" cy="2160000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770340" y="3965077"/>
            <a:ext cx="2160000" cy="2160000"/>
          </a:xfrm>
          <a:prstGeom prst="rect">
            <a:avLst/>
          </a:prstGeom>
        </p:spPr>
      </p:pic>
      <p:pic>
        <p:nvPicPr>
          <p:cNvPr id="21" name="Grafik 20"/>
          <p:cNvPicPr/>
          <p:nvPr/>
        </p:nvPicPr>
        <p:blipFill>
          <a:blip r:embed="rId7"/>
          <a:stretch>
            <a:fillRect/>
          </a:stretch>
        </p:blipFill>
        <p:spPr>
          <a:xfrm>
            <a:off x="5002588" y="3973967"/>
            <a:ext cx="2160000" cy="2160000"/>
          </a:xfrm>
          <a:prstGeom prst="rect">
            <a:avLst/>
          </a:prstGeom>
        </p:spPr>
      </p:pic>
      <p:pic>
        <p:nvPicPr>
          <p:cNvPr id="12" name="Picture 2" descr="Government Site Buil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5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11189" y="332656"/>
            <a:ext cx="432085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Results</a:t>
            </a:r>
            <a:endParaRPr lang="de-DE" altLang="de-DE" kern="0" dirty="0" smtClean="0"/>
          </a:p>
        </p:txBody>
      </p:sp>
      <p:sp>
        <p:nvSpPr>
          <p:cNvPr id="12" name="Rechteck 11"/>
          <p:cNvSpPr/>
          <p:nvPr/>
        </p:nvSpPr>
        <p:spPr bwMode="auto">
          <a:xfrm>
            <a:off x="1259632" y="1484784"/>
            <a:ext cx="273630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5" y="1124992"/>
            <a:ext cx="4608512" cy="431800"/>
          </a:xfrm>
        </p:spPr>
        <p:txBody>
          <a:bodyPr/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Residuals &amp; </a:t>
            </a:r>
            <a:r>
              <a:rPr lang="en-GB" sz="1800" b="0" dirty="0">
                <a:solidFill>
                  <a:schemeClr val="tx1"/>
                </a:solidFill>
              </a:rPr>
              <a:t>a</a:t>
            </a:r>
            <a:r>
              <a:rPr lang="en-GB" sz="1800" b="0" dirty="0" smtClean="0">
                <a:solidFill>
                  <a:schemeClr val="tx1"/>
                </a:solidFill>
              </a:rPr>
              <a:t>nalysis 2.7.1995 TAS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081" y="1268760"/>
            <a:ext cx="3240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analysis [°C] </a:t>
            </a:r>
          </a:p>
        </p:txBody>
      </p:sp>
      <p:pic>
        <p:nvPicPr>
          <p:cNvPr id="15" name="Grafik 14"/>
          <p:cNvPicPr/>
          <p:nvPr/>
        </p:nvPicPr>
        <p:blipFill rotWithShape="1">
          <a:blip r:embed="rId2"/>
          <a:srcRect t="4657"/>
          <a:stretch/>
        </p:blipFill>
        <p:spPr bwMode="auto">
          <a:xfrm>
            <a:off x="89620" y="1772816"/>
            <a:ext cx="45000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/>
          <p:nvPr/>
        </p:nvPicPr>
        <p:blipFill rotWithShape="1">
          <a:blip r:embed="rId3"/>
          <a:srcRect t="5487"/>
          <a:stretch/>
        </p:blipFill>
        <p:spPr bwMode="auto">
          <a:xfrm>
            <a:off x="4725227" y="1772816"/>
            <a:ext cx="4383277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5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Überbli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19872" y="2492896"/>
            <a:ext cx="5112568" cy="3528392"/>
          </a:xfrm>
          <a:prstGeom prst="rect">
            <a:avLst/>
          </a:prstGeom>
          <a:gradFill>
            <a:gsLst>
              <a:gs pos="0">
                <a:srgbClr val="B2CBE5"/>
              </a:gs>
              <a:gs pos="100000">
                <a:schemeClr val="accent1">
                  <a:alpha val="5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600">
              <a:solidFill>
                <a:schemeClr val="accent1"/>
              </a:solidFill>
            </a:endParaRPr>
          </a:p>
        </p:txBody>
      </p:sp>
      <p:sp>
        <p:nvSpPr>
          <p:cNvPr id="6149" name="Rectangle 11"/>
          <p:cNvSpPr>
            <a:spLocks noChangeAspect="1" noChangeArrowheads="1"/>
          </p:cNvSpPr>
          <p:nvPr/>
        </p:nvSpPr>
        <p:spPr bwMode="auto">
          <a:xfrm>
            <a:off x="3705994" y="1844824"/>
            <a:ext cx="191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dirty="0" smtClean="0">
                <a:solidFill>
                  <a:schemeClr val="tx2"/>
                </a:solidFill>
                <a:latin typeface="Arial Black" pitchFamily="34" charset="0"/>
              </a:rPr>
              <a:t>Overview</a:t>
            </a:r>
            <a:endParaRPr lang="en-US" altLang="de-DE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53" name="Rectangle 28"/>
          <p:cNvSpPr>
            <a:spLocks noChangeAspect="1" noChangeArrowheads="1"/>
          </p:cNvSpPr>
          <p:nvPr/>
        </p:nvSpPr>
        <p:spPr bwMode="auto">
          <a:xfrm>
            <a:off x="3574232" y="408208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Analysis of 2 m temperature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28"/>
          <p:cNvSpPr>
            <a:spLocks noChangeAspect="1" noChangeArrowheads="1"/>
          </p:cNvSpPr>
          <p:nvPr/>
        </p:nvSpPr>
        <p:spPr bwMode="auto">
          <a:xfrm>
            <a:off x="3563888" y="335699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Data basis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Rectangle 28"/>
          <p:cNvSpPr>
            <a:spLocks noChangeAspect="1" noChangeArrowheads="1"/>
          </p:cNvSpPr>
          <p:nvPr/>
        </p:nvSpPr>
        <p:spPr bwMode="auto">
          <a:xfrm>
            <a:off x="3563888" y="264192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 smtClean="0">
                <a:solidFill>
                  <a:srgbClr val="FF0000"/>
                </a:solidFill>
              </a:rPr>
              <a:t>Motivation and concept</a:t>
            </a:r>
          </a:p>
        </p:txBody>
      </p:sp>
      <p:sp>
        <p:nvSpPr>
          <p:cNvPr id="16" name="Rectangle 28"/>
          <p:cNvSpPr>
            <a:spLocks noChangeAspect="1" noChangeArrowheads="1"/>
          </p:cNvSpPr>
          <p:nvPr/>
        </p:nvSpPr>
        <p:spPr bwMode="auto">
          <a:xfrm>
            <a:off x="3574232" y="480216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Results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28"/>
          <p:cNvSpPr>
            <a:spLocks noChangeAspect="1" noChangeArrowheads="1"/>
          </p:cNvSpPr>
          <p:nvPr/>
        </p:nvSpPr>
        <p:spPr bwMode="auto">
          <a:xfrm>
            <a:off x="3574232" y="552224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Evaluation of temperature analysis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8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Überbli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19872" y="2492896"/>
            <a:ext cx="5112568" cy="3528392"/>
          </a:xfrm>
          <a:prstGeom prst="rect">
            <a:avLst/>
          </a:prstGeom>
          <a:gradFill>
            <a:gsLst>
              <a:gs pos="0">
                <a:srgbClr val="B2CBE5"/>
              </a:gs>
              <a:gs pos="100000">
                <a:schemeClr val="accent1">
                  <a:alpha val="5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600">
              <a:solidFill>
                <a:schemeClr val="accent1"/>
              </a:solidFill>
            </a:endParaRPr>
          </a:p>
        </p:txBody>
      </p:sp>
      <p:sp>
        <p:nvSpPr>
          <p:cNvPr id="6149" name="Rectangle 11"/>
          <p:cNvSpPr>
            <a:spLocks noChangeAspect="1" noChangeArrowheads="1"/>
          </p:cNvSpPr>
          <p:nvPr/>
        </p:nvSpPr>
        <p:spPr bwMode="auto">
          <a:xfrm>
            <a:off x="3705994" y="1844824"/>
            <a:ext cx="191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dirty="0" smtClean="0">
                <a:solidFill>
                  <a:schemeClr val="tx2"/>
                </a:solidFill>
                <a:latin typeface="Arial Black" pitchFamily="34" charset="0"/>
              </a:rPr>
              <a:t>Overview</a:t>
            </a:r>
            <a:endParaRPr lang="en-US" altLang="de-DE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53" name="Rectangle 28"/>
          <p:cNvSpPr>
            <a:spLocks noChangeAspect="1" noChangeArrowheads="1"/>
          </p:cNvSpPr>
          <p:nvPr/>
        </p:nvSpPr>
        <p:spPr bwMode="auto">
          <a:xfrm>
            <a:off x="3574232" y="408208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Analysis of 2 m temperature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28"/>
          <p:cNvSpPr>
            <a:spLocks noChangeAspect="1" noChangeArrowheads="1"/>
          </p:cNvSpPr>
          <p:nvPr/>
        </p:nvSpPr>
        <p:spPr bwMode="auto">
          <a:xfrm>
            <a:off x="3563888" y="335699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Data basis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Rectangle 28"/>
          <p:cNvSpPr>
            <a:spLocks noChangeAspect="1" noChangeArrowheads="1"/>
          </p:cNvSpPr>
          <p:nvPr/>
        </p:nvSpPr>
        <p:spPr bwMode="auto">
          <a:xfrm>
            <a:off x="3563888" y="264192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bg1"/>
                </a:solidFill>
              </a:rPr>
              <a:t> </a:t>
            </a:r>
            <a:r>
              <a:rPr lang="en-US" altLang="de-DE" sz="2000" b="1" dirty="0" smtClean="0">
                <a:solidFill>
                  <a:schemeClr val="bg1"/>
                </a:solidFill>
              </a:rPr>
              <a:t>Motivation and concept</a:t>
            </a:r>
          </a:p>
        </p:txBody>
      </p:sp>
      <p:sp>
        <p:nvSpPr>
          <p:cNvPr id="16" name="Rectangle 28"/>
          <p:cNvSpPr>
            <a:spLocks noChangeAspect="1" noChangeArrowheads="1"/>
          </p:cNvSpPr>
          <p:nvPr/>
        </p:nvSpPr>
        <p:spPr bwMode="auto">
          <a:xfrm>
            <a:off x="3574232" y="480216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Results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28"/>
          <p:cNvSpPr>
            <a:spLocks noChangeAspect="1" noChangeArrowheads="1"/>
          </p:cNvSpPr>
          <p:nvPr/>
        </p:nvSpPr>
        <p:spPr bwMode="auto">
          <a:xfrm>
            <a:off x="3574232" y="552224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rgbClr val="FF0000"/>
                </a:solidFill>
              </a:rPr>
              <a:t> Evaluation of temperature analysis</a:t>
            </a:r>
            <a:endParaRPr lang="en-US" altLang="de-DE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2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55575" y="1412776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TAS (</a:t>
            </a:r>
            <a:r>
              <a:rPr lang="en-GB" dirty="0" smtClean="0"/>
              <a:t>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412776"/>
            <a:ext cx="17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TAS (</a:t>
            </a:r>
            <a:r>
              <a:rPr lang="en-GB" dirty="0" smtClean="0"/>
              <a:t>JJA)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8281"/>
            <a:ext cx="3960000" cy="4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8281"/>
            <a:ext cx="3960000" cy="4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81160"/>
              </p:ext>
            </p:extLst>
          </p:nvPr>
        </p:nvGraphicFramePr>
        <p:xfrm>
          <a:off x="3203848" y="3056943"/>
          <a:ext cx="266429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29"/>
                <a:gridCol w="814479"/>
                <a:gridCol w="792088"/>
              </a:tblGrid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[°C]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MAE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TMIN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047" y="1052736"/>
            <a:ext cx="8353425" cy="3600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Leave-one-out cross </a:t>
            </a:r>
            <a:r>
              <a:rPr lang="en-GB" b="1" dirty="0" smtClean="0"/>
              <a:t>validation (1951-2015) 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495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047" y="1052736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MAE</a:t>
            </a:r>
            <a:r>
              <a:rPr lang="en-GB" dirty="0" smtClean="0"/>
              <a:t>-Improvement [%] due </a:t>
            </a:r>
            <a:r>
              <a:rPr lang="en-GB" dirty="0" smtClean="0"/>
              <a:t>to modified distances </a:t>
            </a:r>
            <a:r>
              <a:rPr lang="en-GB" dirty="0" smtClean="0"/>
              <a:t>vs. </a:t>
            </a:r>
            <a:r>
              <a:rPr lang="en-GB" dirty="0" err="1" smtClean="0"/>
              <a:t>eucl</a:t>
            </a:r>
            <a:r>
              <a:rPr lang="en-GB" dirty="0" smtClean="0"/>
              <a:t>. distances (1995-2012)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 smtClean="0"/>
              <a:t>MAE-Improvement </a:t>
            </a:r>
            <a:r>
              <a:rPr lang="en-GB" dirty="0"/>
              <a:t>[%] </a:t>
            </a:r>
            <a:r>
              <a:rPr lang="en-GB" dirty="0" smtClean="0"/>
              <a:t>when accounting </a:t>
            </a:r>
            <a:r>
              <a:rPr lang="en-GB" dirty="0"/>
              <a:t>for UHI (1995 – 2012)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572000" y="6381328"/>
            <a:ext cx="3709988" cy="2159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08.09.2017   EMS Annual Meeting</a:t>
            </a:r>
            <a:endParaRPr lang="de-DE" dirty="0"/>
          </a:p>
        </p:txBody>
      </p:sp>
      <p:pic>
        <p:nvPicPr>
          <p:cNvPr id="7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63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467544" y="1412776"/>
            <a:ext cx="5616624" cy="21602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3563888" y="1484784"/>
            <a:ext cx="0" cy="19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 bwMode="auto">
          <a:xfrm>
            <a:off x="467544" y="4149080"/>
            <a:ext cx="4248472" cy="20520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2843808" y="4221088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521008"/>
            <a:ext cx="291244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1008"/>
            <a:ext cx="228812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4" y="4221088"/>
            <a:ext cx="219254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162150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195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467047" y="1052984"/>
            <a:ext cx="8353425" cy="431800"/>
          </a:xfrm>
        </p:spPr>
        <p:txBody>
          <a:bodyPr/>
          <a:lstStyle/>
          <a:p>
            <a:pPr marL="0" indent="0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467047" y="1636191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</a:t>
            </a:r>
            <a:r>
              <a:rPr lang="en-GB" b="1" dirty="0" smtClean="0"/>
              <a:t>emperature dataset</a:t>
            </a:r>
          </a:p>
          <a:p>
            <a:pPr marL="0" indent="0">
              <a:buNone/>
            </a:pPr>
            <a:endParaRPr lang="en-GB" sz="1000" b="1" dirty="0"/>
          </a:p>
          <a:p>
            <a:r>
              <a:rPr lang="en-US" dirty="0" smtClean="0"/>
              <a:t>Daily mean and extremes</a:t>
            </a:r>
            <a:endParaRPr lang="en-US" dirty="0"/>
          </a:p>
          <a:p>
            <a:r>
              <a:rPr lang="en-US" dirty="0"/>
              <a:t>Spatial resolution 1 </a:t>
            </a:r>
            <a:r>
              <a:rPr lang="en-US" dirty="0" smtClean="0"/>
              <a:t>km² and 25 km²</a:t>
            </a:r>
            <a:endParaRPr lang="en-US" dirty="0"/>
          </a:p>
          <a:p>
            <a:r>
              <a:rPr lang="en-US" dirty="0" smtClean="0"/>
              <a:t>1.Jan.1951 </a:t>
            </a:r>
            <a:r>
              <a:rPr lang="en-US" dirty="0"/>
              <a:t>– </a:t>
            </a:r>
            <a:r>
              <a:rPr lang="en-US" dirty="0" smtClean="0"/>
              <a:t>31.Dec.2015</a:t>
            </a:r>
          </a:p>
          <a:p>
            <a:endParaRPr lang="en-GB" altLang="de-DE" dirty="0" smtClean="0"/>
          </a:p>
          <a:p>
            <a:r>
              <a:rPr lang="en-GB" altLang="de-DE" dirty="0" smtClean="0"/>
              <a:t>Interpolation method suitable for regions with variable topography</a:t>
            </a:r>
          </a:p>
          <a:p>
            <a:r>
              <a:rPr lang="en-GB" altLang="de-DE" dirty="0" smtClean="0"/>
              <a:t>Methodological adaptations: UHI-effect, distance to coast</a:t>
            </a:r>
          </a:p>
          <a:p>
            <a:r>
              <a:rPr lang="en-GB" dirty="0"/>
              <a:t>UHI-correction improved temperature estimates in urban areas</a:t>
            </a:r>
            <a:endParaRPr lang="en-GB" altLang="de-DE" dirty="0"/>
          </a:p>
          <a:p>
            <a:endParaRPr lang="en-GB" altLang="de-DE" dirty="0"/>
          </a:p>
          <a:p>
            <a:r>
              <a:rPr lang="en-GB" altLang="de-DE" dirty="0" smtClean="0"/>
              <a:t>MAE 0.6°C for mean temperature and 0.7°C for extremes</a:t>
            </a:r>
          </a:p>
          <a:p>
            <a:r>
              <a:rPr lang="en-GB" altLang="de-DE" dirty="0"/>
              <a:t>C</a:t>
            </a:r>
            <a:r>
              <a:rPr lang="en-GB" altLang="de-DE" dirty="0" smtClean="0"/>
              <a:t>onsistency of mean temperature and extremes</a:t>
            </a:r>
            <a:endParaRPr lang="en-GB" altLang="de-DE" dirty="0"/>
          </a:p>
          <a:p>
            <a:endParaRPr lang="en-US" altLang="de-DE" dirty="0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13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67544" y="1124992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Literature</a:t>
            </a:r>
            <a:endParaRPr lang="en-GB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836107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www.bmvi-expertennetzwerk.de/DE/Home/home_node.html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Frei, 2014: Interpolation of temperature in a mountainous region using non-linear profiles and non-Euclidian distances. Int. J. </a:t>
            </a:r>
            <a:r>
              <a:rPr lang="en-US" dirty="0" err="1" smtClean="0"/>
              <a:t>Climatol</a:t>
            </a:r>
            <a:r>
              <a:rPr lang="en-US" dirty="0" smtClean="0"/>
              <a:t>. 24, 1585-1505.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Hiebl</a:t>
            </a:r>
            <a:r>
              <a:rPr lang="en-US" dirty="0" smtClean="0"/>
              <a:t>, and Frei, 2015: Daily temperature grids for Austria since 1961 – concept, creation and applicability. </a:t>
            </a:r>
            <a:r>
              <a:rPr lang="en-US" dirty="0" err="1" smtClean="0"/>
              <a:t>Theor</a:t>
            </a:r>
            <a:r>
              <a:rPr lang="en-US" dirty="0" smtClean="0"/>
              <a:t>. Appl. </a:t>
            </a:r>
            <a:r>
              <a:rPr lang="en-US" dirty="0" err="1" smtClean="0"/>
              <a:t>Climatol</a:t>
            </a:r>
            <a:r>
              <a:rPr lang="en-US" dirty="0" smtClean="0"/>
              <a:t>. </a:t>
            </a:r>
            <a:r>
              <a:rPr lang="en-US" dirty="0" err="1" smtClean="0"/>
              <a:t>Doi</a:t>
            </a:r>
            <a:r>
              <a:rPr lang="en-US" dirty="0" smtClean="0"/>
              <a:t>: 10.1007/s00704-015-1411-4.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Krähenmann et al., 2016: High-resolution grids of hourly meteorological variables for Germany</a:t>
            </a:r>
            <a:r>
              <a:rPr lang="en-US" dirty="0"/>
              <a:t>. </a:t>
            </a:r>
            <a:r>
              <a:rPr lang="en-US" dirty="0" err="1"/>
              <a:t>Theor</a:t>
            </a:r>
            <a:r>
              <a:rPr lang="en-US" dirty="0"/>
              <a:t>. Appl. </a:t>
            </a:r>
            <a:r>
              <a:rPr lang="en-US" dirty="0" err="1"/>
              <a:t>Climatol</a:t>
            </a:r>
            <a:r>
              <a:rPr lang="en-US" dirty="0"/>
              <a:t>. </a:t>
            </a:r>
            <a:r>
              <a:rPr lang="en-US" dirty="0" smtClean="0"/>
              <a:t>Doi:10.1007/s00704-016-2003-7.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Wienert</a:t>
            </a:r>
            <a:r>
              <a:rPr lang="en-US" dirty="0" smtClean="0"/>
              <a:t>, U., F. Kreienkamp, A. </a:t>
            </a:r>
            <a:r>
              <a:rPr lang="en-US" dirty="0" err="1" smtClean="0"/>
              <a:t>Spekat</a:t>
            </a:r>
            <a:r>
              <a:rPr lang="en-US" dirty="0" smtClean="0"/>
              <a:t>, and W. </a:t>
            </a:r>
            <a:r>
              <a:rPr lang="en-US" dirty="0" err="1" smtClean="0"/>
              <a:t>Enke</a:t>
            </a:r>
            <a:r>
              <a:rPr lang="en-US" dirty="0" smtClean="0"/>
              <a:t>, 2013: A simple method to estimate the urban heat island intensity in data sets used for the simulation of the thermal behavior of buildings. Met. Z., 22(2), 179-185.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1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2996952"/>
            <a:ext cx="8207375" cy="898525"/>
          </a:xfrm>
        </p:spPr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pic>
        <p:nvPicPr>
          <p:cNvPr id="3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76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/>
              <a:t>Evaluation (1995-2015)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5" y="1208769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TMIN (DJF)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208769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TMIN (JJA)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7272"/>
            <a:ext cx="3960000" cy="4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1788"/>
            <a:ext cx="3960000" cy="42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3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/>
              <a:t>Evaluation (1995-2015)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5" y="1208769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TMAX (DJF)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208769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Bias TMAX (JJA)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817"/>
            <a:ext cx="3960000" cy="42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2272"/>
            <a:ext cx="3960000" cy="42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2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 (1995-2015)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55575" y="1208769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TAS (DJF)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208769"/>
            <a:ext cx="17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TAS (JJA)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3121"/>
            <a:ext cx="3960000" cy="4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29" y="1726238"/>
            <a:ext cx="3960000" cy="41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48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 (1995-2015)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55575" y="1208769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TMIN (DJF)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208769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TMIN (JJA)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8064"/>
            <a:ext cx="3960000" cy="41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593"/>
            <a:ext cx="3960000" cy="41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44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7"/>
            <a:ext cx="7848352" cy="2952328"/>
          </a:xfrm>
        </p:spPr>
        <p:txBody>
          <a:bodyPr/>
          <a:lstStyle/>
          <a:p>
            <a:r>
              <a:rPr lang="en-US" dirty="0" smtClean="0"/>
              <a:t>Dataset required to bias-correct regional climate projection data</a:t>
            </a:r>
          </a:p>
          <a:p>
            <a:pPr lvl="1"/>
            <a:r>
              <a:rPr lang="en-US" altLang="de-DE" dirty="0" smtClean="0"/>
              <a:t>Both bias-corrected </a:t>
            </a:r>
            <a:r>
              <a:rPr lang="en-US" altLang="de-DE" dirty="0" smtClean="0"/>
              <a:t>RCM data </a:t>
            </a:r>
            <a:r>
              <a:rPr lang="en-US" altLang="de-DE" dirty="0" smtClean="0"/>
              <a:t>and observational grids serve </a:t>
            </a:r>
            <a:r>
              <a:rPr lang="en-US" altLang="de-DE" dirty="0" smtClean="0"/>
              <a:t>as input data for impact modelling and related studies within </a:t>
            </a:r>
            <a:r>
              <a:rPr lang="en-US" altLang="de-DE" b="1" dirty="0" smtClean="0"/>
              <a:t>Network of Experts</a:t>
            </a:r>
          </a:p>
          <a:p>
            <a:pPr lvl="1"/>
            <a:endParaRPr lang="en-US" altLang="de-DE" b="1" dirty="0"/>
          </a:p>
          <a:p>
            <a:pPr lvl="1"/>
            <a:endParaRPr lang="en-US" altLang="de-DE" b="1" dirty="0" smtClean="0"/>
          </a:p>
          <a:p>
            <a:pPr lvl="1"/>
            <a:endParaRPr lang="en-US" altLang="de-DE" b="1" dirty="0" smtClean="0"/>
          </a:p>
          <a:p>
            <a:pPr lvl="1"/>
            <a:r>
              <a:rPr lang="en-US" altLang="de-DE" dirty="0" smtClean="0"/>
              <a:t>The ultimate goal being the determination and implementation of adaptation measures in order to enhance the resilience of roads</a:t>
            </a:r>
          </a:p>
          <a:p>
            <a:pPr marL="431800" lvl="1" indent="0">
              <a:buNone/>
            </a:pPr>
            <a:endParaRPr lang="en-US" sz="8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de-DE" dirty="0" smtClean="0"/>
              <a:t>High-resolution grids of minimum and maximum temperature for various applications including technical meteorology, agricultural meteorology</a:t>
            </a:r>
          </a:p>
        </p:txBody>
      </p:sp>
      <p:sp>
        <p:nvSpPr>
          <p:cNvPr id="16388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83568" y="309276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pc="-20" dirty="0" smtClean="0">
                <a:solidFill>
                  <a:schemeClr val="tx2"/>
                </a:solidFill>
                <a:sym typeface="Wingdings" panose="05000000000000000000" pitchFamily="2" charset="2"/>
              </a:rPr>
              <a:t>Presentation </a:t>
            </a:r>
            <a:r>
              <a:rPr lang="en-US" spc="-20" dirty="0">
                <a:solidFill>
                  <a:schemeClr val="tx2"/>
                </a:solidFill>
                <a:sym typeface="Wingdings" panose="05000000000000000000" pitchFamily="2" charset="2"/>
              </a:rPr>
              <a:t>by S. </a:t>
            </a:r>
            <a:r>
              <a:rPr lang="en-US" spc="-20" dirty="0" smtClean="0">
                <a:solidFill>
                  <a:schemeClr val="tx2"/>
                </a:solidFill>
                <a:sym typeface="Wingdings" panose="05000000000000000000" pitchFamily="2" charset="2"/>
              </a:rPr>
              <a:t>Hänsel: “Assessing weather related risks to the German transport infrastructure” (</a:t>
            </a:r>
            <a:r>
              <a:rPr lang="de-DE" dirty="0" smtClean="0"/>
              <a:t>EMS2017-606</a:t>
            </a:r>
            <a:r>
              <a:rPr lang="en-US" spc="-20" dirty="0" smtClean="0">
                <a:solidFill>
                  <a:schemeClr val="tx2"/>
                </a:solidFill>
                <a:sym typeface="Wingdings" panose="05000000000000000000" pitchFamily="2" charset="2"/>
              </a:rPr>
              <a:t>) </a:t>
            </a:r>
            <a:r>
              <a:rPr lang="en-US" spc="-20" dirty="0">
                <a:solidFill>
                  <a:schemeClr val="tx2"/>
                </a:solidFill>
                <a:sym typeface="Wingdings" panose="05000000000000000000" pitchFamily="2" charset="2"/>
              </a:rPr>
              <a:t>on </a:t>
            </a:r>
            <a:r>
              <a:rPr lang="en-US" spc="-20" dirty="0" smtClean="0">
                <a:solidFill>
                  <a:schemeClr val="tx2"/>
                </a:solidFill>
                <a:sym typeface="Wingdings" panose="05000000000000000000" pitchFamily="2" charset="2"/>
              </a:rPr>
              <a:t>Tuesday, 05.09.17 </a:t>
            </a:r>
            <a:r>
              <a:rPr lang="en-US" spc="-20" dirty="0">
                <a:solidFill>
                  <a:schemeClr val="tx2"/>
                </a:solidFill>
                <a:sym typeface="Wingdings" panose="05000000000000000000" pitchFamily="2" charset="2"/>
              </a:rPr>
              <a:t>at </a:t>
            </a:r>
            <a:r>
              <a:rPr lang="en-US" spc="-20" dirty="0" smtClean="0">
                <a:solidFill>
                  <a:schemeClr val="tx2"/>
                </a:solidFill>
                <a:sym typeface="Wingdings" panose="05000000000000000000" pitchFamily="2" charset="2"/>
              </a:rPr>
              <a:t>15:00–15:15 within </a:t>
            </a:r>
            <a:r>
              <a:rPr lang="en-US" spc="-20" dirty="0">
                <a:solidFill>
                  <a:schemeClr val="tx2"/>
                </a:solidFill>
                <a:sym typeface="Wingdings" panose="05000000000000000000" pitchFamily="2" charset="2"/>
              </a:rPr>
              <a:t>session </a:t>
            </a:r>
            <a:r>
              <a:rPr lang="de-DE" dirty="0" smtClean="0">
                <a:solidFill>
                  <a:schemeClr val="tx2"/>
                </a:solidFill>
              </a:rPr>
              <a:t>OSA2.2 </a:t>
            </a:r>
            <a:r>
              <a:rPr lang="de-DE" dirty="0" err="1" smtClean="0">
                <a:solidFill>
                  <a:schemeClr val="tx2"/>
                </a:solidFill>
              </a:rPr>
              <a:t>Spatial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Climatology</a:t>
            </a:r>
            <a:endParaRPr lang="en-US" spc="-2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4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 (1995-2015)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55575" y="1208769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TMAX (DJF)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208769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MAE TMAX (JJA)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113"/>
            <a:ext cx="3960000" cy="4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585"/>
            <a:ext cx="3960000" cy="41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79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931474" y="211137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coast</a:t>
            </a:r>
            <a:endParaRPr lang="en-GB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07704" y="319197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north</a:t>
            </a:r>
            <a:endParaRPr lang="en-GB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1907704" y="4344098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south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1895826"/>
            <a:ext cx="436952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917429" y="5424218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alpine</a:t>
            </a:r>
            <a:endParaRPr lang="en-GB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3155483" y="1556792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elevation</a:t>
            </a:r>
            <a:endParaRPr lang="en-GB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4428676" y="1556792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Dist. to coast</a:t>
            </a:r>
            <a:endParaRPr lang="en-GB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6214245" y="1556792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UHI</a:t>
            </a:r>
            <a:endParaRPr lang="en-GB" sz="1600" dirty="0"/>
          </a:p>
        </p:txBody>
      </p:sp>
      <p:sp>
        <p:nvSpPr>
          <p:cNvPr id="31" name="Inhaltsplatzhalter 2"/>
          <p:cNvSpPr>
            <a:spLocks noGrp="1"/>
          </p:cNvSpPr>
          <p:nvPr>
            <p:ph idx="1"/>
          </p:nvPr>
        </p:nvSpPr>
        <p:spPr>
          <a:xfrm>
            <a:off x="368761" y="1204623"/>
            <a:ext cx="4284661" cy="4313089"/>
          </a:xfrm>
        </p:spPr>
        <p:txBody>
          <a:bodyPr/>
          <a:lstStyle/>
          <a:p>
            <a:pPr marL="0" indent="0">
              <a:buNone/>
            </a:pPr>
            <a:r>
              <a:rPr lang="en-GB" altLang="de-DE" b="1" dirty="0"/>
              <a:t>Annual cycle of distance penalties</a:t>
            </a:r>
            <a:endParaRPr lang="de-DE" altLang="de-DE" b="1" dirty="0"/>
          </a:p>
        </p:txBody>
      </p:sp>
      <p:pic>
        <p:nvPicPr>
          <p:cNvPr id="12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5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  <p:graphicFrame>
        <p:nvGraphicFramePr>
          <p:cNvPr id="3850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31336"/>
              </p:ext>
            </p:extLst>
          </p:nvPr>
        </p:nvGraphicFramePr>
        <p:xfrm>
          <a:off x="4419922" y="2852265"/>
          <a:ext cx="4400550" cy="2520951"/>
        </p:xfrm>
        <a:graphic>
          <a:graphicData uri="http://schemas.openxmlformats.org/drawingml/2006/table">
            <a:tbl>
              <a:tblPr/>
              <a:tblGrid>
                <a:gridCol w="2533650"/>
                <a:gridCol w="1866900"/>
              </a:tblGrid>
              <a:tr h="3874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UHI</a:t>
                      </a:r>
                      <a:r>
                        <a:rPr kumimoji="0" lang="de-DE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[K]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701"/>
                    </a:solidFill>
                  </a:tcPr>
                </a:tc>
              </a:tr>
              <a:tr h="404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500.000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1.000.000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3.000.000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971550" y="2708275"/>
            <a:ext cx="2520950" cy="2159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/>
          </a:p>
        </p:txBody>
      </p:sp>
      <p:graphicFrame>
        <p:nvGraphicFramePr>
          <p:cNvPr id="14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310996"/>
              </p:ext>
            </p:extLst>
          </p:nvPr>
        </p:nvGraphicFramePr>
        <p:xfrm>
          <a:off x="755576" y="2323728"/>
          <a:ext cx="4266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Formel" r:id="rId3" imgW="2133360" imgH="228600" progId="Equation.3">
                  <p:embed/>
                </p:oleObj>
              </mc:Choice>
              <mc:Fallback>
                <p:oleObj name="Formel" r:id="rId3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323728"/>
                        <a:ext cx="42667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1116013" y="4797425"/>
            <a:ext cx="2520950" cy="2159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/>
          </a:p>
        </p:txBody>
      </p:sp>
      <p:sp>
        <p:nvSpPr>
          <p:cNvPr id="14365" name="Text Box 9"/>
          <p:cNvSpPr txBox="1">
            <a:spLocks noChangeArrowheads="1"/>
          </p:cNvSpPr>
          <p:nvPr/>
        </p:nvSpPr>
        <p:spPr bwMode="auto">
          <a:xfrm>
            <a:off x="720477" y="5014917"/>
            <a:ext cx="3707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de-DE" dirty="0" err="1"/>
              <a:t>UHI</a:t>
            </a:r>
            <a:r>
              <a:rPr lang="en-GB" altLang="de-DE" baseline="-25000" dirty="0" err="1"/>
              <a:t>max</a:t>
            </a:r>
            <a:r>
              <a:rPr lang="en-GB" altLang="de-DE" dirty="0"/>
              <a:t>:	maximal UHI </a:t>
            </a:r>
            <a:r>
              <a:rPr lang="en-GB" altLang="de-DE" dirty="0" smtClean="0"/>
              <a:t>effect [K] </a:t>
            </a:r>
            <a:r>
              <a:rPr lang="de-DE" altLang="de-DE" dirty="0" err="1" smtClean="0"/>
              <a:t>pop</a:t>
            </a:r>
            <a:r>
              <a:rPr lang="en-GB" altLang="de-DE" dirty="0"/>
              <a:t>:	C</a:t>
            </a:r>
            <a:r>
              <a:rPr lang="en-GB" altLang="de-DE" dirty="0" smtClean="0"/>
              <a:t>ity population</a:t>
            </a:r>
            <a:endParaRPr lang="en-GB" altLang="de-DE" dirty="0"/>
          </a:p>
        </p:txBody>
      </p:sp>
      <p:sp>
        <p:nvSpPr>
          <p:cNvPr id="14366" name="Text Box 22"/>
          <p:cNvSpPr txBox="1">
            <a:spLocks noChangeArrowheads="1"/>
          </p:cNvSpPr>
          <p:nvPr/>
        </p:nvSpPr>
        <p:spPr bwMode="auto">
          <a:xfrm>
            <a:off x="755303" y="5795972"/>
            <a:ext cx="60489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dirty="0" err="1"/>
              <a:t>UHI</a:t>
            </a:r>
            <a:r>
              <a:rPr lang="en-GB" altLang="de-DE" baseline="-25000" dirty="0" err="1"/>
              <a:t>max</a:t>
            </a:r>
            <a:r>
              <a:rPr lang="en-GB" altLang="de-DE" dirty="0"/>
              <a:t> occurs in low-wind, cloudless weather conditions.</a:t>
            </a:r>
          </a:p>
        </p:txBody>
      </p:sp>
      <p:sp>
        <p:nvSpPr>
          <p:cNvPr id="14367" name="Fußzeilenplatzhalt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14368" name="Picture 2"/>
          <p:cNvSpPr>
            <a:spLocks noChangeAspect="1" noChangeArrowheads="1"/>
          </p:cNvSpPr>
          <p:nvPr/>
        </p:nvSpPr>
        <p:spPr bwMode="auto">
          <a:xfrm>
            <a:off x="565150" y="2676525"/>
            <a:ext cx="34194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9" name="Rectangle 2"/>
          <p:cNvSpPr>
            <a:spLocks noChangeArrowheads="1"/>
          </p:cNvSpPr>
          <p:nvPr/>
        </p:nvSpPr>
        <p:spPr bwMode="auto">
          <a:xfrm>
            <a:off x="395536" y="1197000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>
                <a:solidFill>
                  <a:schemeClr val="tx2"/>
                </a:solidFill>
              </a:rPr>
              <a:t>Overlay of the urban heat island effect (I)</a:t>
            </a:r>
          </a:p>
        </p:txBody>
      </p:sp>
      <p:sp>
        <p:nvSpPr>
          <p:cNvPr id="14370" name="Text Box 22"/>
          <p:cNvSpPr txBox="1">
            <a:spLocks noChangeArrowheads="1"/>
          </p:cNvSpPr>
          <p:nvPr/>
        </p:nvSpPr>
        <p:spPr bwMode="auto">
          <a:xfrm>
            <a:off x="755576" y="1836564"/>
            <a:ext cx="7056512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b="1" dirty="0" smtClean="0"/>
              <a:t>Estimation of </a:t>
            </a:r>
            <a:r>
              <a:rPr lang="en-US" altLang="de-DE" b="1" dirty="0" smtClean="0">
                <a:solidFill>
                  <a:srgbClr val="FF0000"/>
                </a:solidFill>
              </a:rPr>
              <a:t>maximal UHI </a:t>
            </a:r>
            <a:r>
              <a:rPr lang="en-US" altLang="de-DE" b="1" dirty="0" smtClean="0"/>
              <a:t>effect basing on city population</a:t>
            </a:r>
            <a:endParaRPr lang="en-US" alt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2816225"/>
            <a:ext cx="3419475" cy="22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Government Site Bui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71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 txBox="1">
            <a:spLocks noGrp="1"/>
          </p:cNvSpPr>
          <p:nvPr/>
        </p:nvSpPr>
        <p:spPr bwMode="auto">
          <a:xfrm>
            <a:off x="6011863" y="6589713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683568" y="3845148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smtClean="0"/>
              <a:t>UHI(t):	UHI [K] at t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smtClean="0"/>
              <a:t>t:	time (hour)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err="1" smtClean="0"/>
              <a:t>cf</a:t>
            </a:r>
            <a:r>
              <a:rPr lang="en-US" altLang="de-DE" sz="1600" dirty="0" smtClean="0"/>
              <a:t>(v</a:t>
            </a:r>
            <a:r>
              <a:rPr lang="en-US" altLang="de-DE" sz="1600" baseline="-25000" dirty="0" smtClean="0"/>
              <a:t>24</a:t>
            </a:r>
            <a:r>
              <a:rPr lang="en-US" altLang="de-DE" sz="1600" dirty="0" smtClean="0"/>
              <a:t>):	correction factor due to wind speed (average over 24 h before t)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err="1" smtClean="0"/>
              <a:t>cf</a:t>
            </a:r>
            <a:r>
              <a:rPr lang="en-US" altLang="de-DE" sz="1600" dirty="0" smtClean="0"/>
              <a:t>(N</a:t>
            </a:r>
            <a:r>
              <a:rPr lang="en-US" altLang="de-DE" sz="1600" baseline="-25000" dirty="0" smtClean="0"/>
              <a:t>24</a:t>
            </a:r>
            <a:r>
              <a:rPr lang="en-US" altLang="de-DE" sz="1600" dirty="0" smtClean="0"/>
              <a:t>):	correction factor due to cloudiness (average over 24 h before t 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600" dirty="0" err="1" smtClean="0"/>
              <a:t>cf</a:t>
            </a:r>
            <a:r>
              <a:rPr lang="en-US" altLang="de-DE" sz="1600" dirty="0" smtClean="0"/>
              <a:t>(t):	correction factor of </a:t>
            </a:r>
            <a:r>
              <a:rPr lang="en-US" altLang="de-DE" sz="1600" dirty="0" err="1" smtClean="0"/>
              <a:t>UHImax</a:t>
            </a:r>
            <a:r>
              <a:rPr lang="en-US" altLang="de-DE" sz="1600" dirty="0" smtClean="0"/>
              <a:t> due to its daily cycle</a:t>
            </a:r>
            <a:endParaRPr lang="en-US" altLang="de-DE" sz="1600" dirty="0"/>
          </a:p>
        </p:txBody>
      </p:sp>
      <p:sp>
        <p:nvSpPr>
          <p:cNvPr id="15365" name="Rectangle 3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  <p:graphicFrame>
        <p:nvGraphicFramePr>
          <p:cNvPr id="1536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27366"/>
              </p:ext>
            </p:extLst>
          </p:nvPr>
        </p:nvGraphicFramePr>
        <p:xfrm>
          <a:off x="-252536" y="3043808"/>
          <a:ext cx="640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Formel" r:id="rId3" imgW="3200400" imgH="228600" progId="Equation.3">
                  <p:embed/>
                </p:oleObj>
              </mc:Choice>
              <mc:Fallback>
                <p:oleObj name="Formel" r:id="rId3" imgW="320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3043808"/>
                        <a:ext cx="6400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Fußzeilenplatzhalt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395536" y="1197000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>
                <a:solidFill>
                  <a:schemeClr val="tx2"/>
                </a:solidFill>
              </a:rPr>
              <a:t>Overlay of the urban heat island effect (II)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683568" y="1988840"/>
            <a:ext cx="6624736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b="1" dirty="0" smtClean="0"/>
              <a:t>The </a:t>
            </a:r>
            <a:r>
              <a:rPr lang="en-US" altLang="de-DE" b="1" dirty="0" smtClean="0">
                <a:solidFill>
                  <a:srgbClr val="FF0000"/>
                </a:solidFill>
              </a:rPr>
              <a:t>current</a:t>
            </a:r>
            <a:r>
              <a:rPr lang="de-DE" altLang="de-DE" b="1" dirty="0" smtClean="0"/>
              <a:t> </a:t>
            </a:r>
            <a:r>
              <a:rPr lang="de-DE" altLang="de-DE" b="1" dirty="0">
                <a:solidFill>
                  <a:srgbClr val="FF0000"/>
                </a:solidFill>
              </a:rPr>
              <a:t>UHI</a:t>
            </a:r>
            <a:r>
              <a:rPr lang="de-DE" altLang="de-DE" b="1" dirty="0"/>
              <a:t> </a:t>
            </a:r>
            <a:r>
              <a:rPr lang="en-GB" altLang="de-DE" b="1" dirty="0"/>
              <a:t>depends on the </a:t>
            </a:r>
            <a:r>
              <a:rPr lang="en-GB" altLang="de-DE" b="1" dirty="0" smtClean="0"/>
              <a:t>weather </a:t>
            </a:r>
            <a:r>
              <a:rPr lang="en-GB" altLang="de-DE" b="1" dirty="0"/>
              <a:t>condition (wind speed, cloudiness).</a:t>
            </a:r>
          </a:p>
        </p:txBody>
      </p:sp>
      <p:pic>
        <p:nvPicPr>
          <p:cNvPr id="10" name="Picture 2" descr="Government Site Buil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9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 txBox="1">
            <a:spLocks noGrp="1"/>
          </p:cNvSpPr>
          <p:nvPr/>
        </p:nvSpPr>
        <p:spPr bwMode="auto">
          <a:xfrm>
            <a:off x="6011863" y="6589713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95000"/>
              <a:buFontTx/>
              <a:buNone/>
            </a:pPr>
            <a:endParaRPr lang="de-DE" altLang="de-DE" sz="140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5000"/>
              <a:buFontTx/>
              <a:buNone/>
            </a:pPr>
            <a:endParaRPr lang="de-DE" altLang="de-DE" sz="140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5000"/>
              <a:buFontTx/>
              <a:buNone/>
            </a:pPr>
            <a:endParaRPr lang="de-DE" altLang="de-DE" sz="1400"/>
          </a:p>
        </p:txBody>
      </p:sp>
      <p:pic>
        <p:nvPicPr>
          <p:cNvPr id="16389" name="Grafi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6798" r="16830" b="16273"/>
          <a:stretch>
            <a:fillRect/>
          </a:stretch>
        </p:blipFill>
        <p:spPr bwMode="auto">
          <a:xfrm>
            <a:off x="628650" y="2276872"/>
            <a:ext cx="43434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Grafi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9" t="16273" r="9154" b="15224"/>
          <a:stretch>
            <a:fillRect/>
          </a:stretch>
        </p:blipFill>
        <p:spPr bwMode="auto">
          <a:xfrm>
            <a:off x="5835650" y="2396232"/>
            <a:ext cx="28321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feil nach rechts 9"/>
          <p:cNvSpPr/>
          <p:nvPr/>
        </p:nvSpPr>
        <p:spPr>
          <a:xfrm>
            <a:off x="4984750" y="3181350"/>
            <a:ext cx="7937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40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5000"/>
              <a:buFontTx/>
              <a:buNone/>
            </a:pPr>
            <a:endParaRPr lang="de-DE" altLang="de-DE" sz="1400"/>
          </a:p>
        </p:txBody>
      </p:sp>
      <p:graphicFrame>
        <p:nvGraphicFramePr>
          <p:cNvPr id="1639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382657"/>
              </p:ext>
            </p:extLst>
          </p:nvPr>
        </p:nvGraphicFramePr>
        <p:xfrm>
          <a:off x="468313" y="5805264"/>
          <a:ext cx="80724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1" name="Formel" r:id="rId5" imgW="4521200" imgH="228600" progId="Equation.3">
                  <p:embed/>
                </p:oleObj>
              </mc:Choice>
              <mc:Fallback>
                <p:oleObj name="Formel" r:id="rId5" imgW="452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05264"/>
                        <a:ext cx="80724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feld 12"/>
          <p:cNvSpPr txBox="1">
            <a:spLocks noChangeArrowheads="1"/>
          </p:cNvSpPr>
          <p:nvPr/>
        </p:nvSpPr>
        <p:spPr bwMode="auto">
          <a:xfrm>
            <a:off x="250825" y="5363368"/>
            <a:ext cx="871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dirty="0"/>
              <a:t>Development of the correction factor </a:t>
            </a:r>
            <a:r>
              <a:rPr lang="en-GB" altLang="de-DE" dirty="0" err="1"/>
              <a:t>cf</a:t>
            </a:r>
            <a:r>
              <a:rPr lang="en-GB" altLang="de-DE" dirty="0"/>
              <a:t>(t) for daily cycle using a Fourier series:</a:t>
            </a:r>
          </a:p>
        </p:txBody>
      </p:sp>
      <p:sp>
        <p:nvSpPr>
          <p:cNvPr id="16395" name="Textfeld 13"/>
          <p:cNvSpPr txBox="1">
            <a:spLocks noChangeArrowheads="1"/>
          </p:cNvSpPr>
          <p:nvPr/>
        </p:nvSpPr>
        <p:spPr bwMode="auto">
          <a:xfrm>
            <a:off x="827088" y="4725144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5000"/>
              <a:buFontTx/>
              <a:buNone/>
            </a:pPr>
            <a:r>
              <a:rPr lang="en-GB" altLang="de-DE" sz="1400" dirty="0" smtClean="0"/>
              <a:t>Diurnal UHI cycle as observed for Düsseldorf </a:t>
            </a:r>
            <a:r>
              <a:rPr lang="en-GB" altLang="de-DE" sz="1400" dirty="0"/>
              <a:t>(KUTTLER, 1997)</a:t>
            </a:r>
          </a:p>
        </p:txBody>
      </p:sp>
      <p:sp>
        <p:nvSpPr>
          <p:cNvPr id="16396" name="Textfeld 14"/>
          <p:cNvSpPr txBox="1">
            <a:spLocks noChangeArrowheads="1"/>
          </p:cNvSpPr>
          <p:nvPr/>
        </p:nvSpPr>
        <p:spPr bwMode="auto">
          <a:xfrm>
            <a:off x="5772150" y="4869160"/>
            <a:ext cx="303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5000"/>
              <a:buFontTx/>
              <a:buNone/>
            </a:pPr>
            <a:r>
              <a:rPr lang="de-DE" altLang="de-DE" sz="1400" dirty="0" err="1" smtClean="0"/>
              <a:t>Correction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factor</a:t>
            </a:r>
            <a:r>
              <a:rPr lang="de-DE" altLang="de-DE" sz="1400" dirty="0" smtClean="0"/>
              <a:t> cf(t</a:t>
            </a:r>
            <a:r>
              <a:rPr lang="de-DE" altLang="de-DE" sz="1400" dirty="0"/>
              <a:t>) </a:t>
            </a:r>
            <a:r>
              <a:rPr lang="de-DE" altLang="de-DE" sz="1400" dirty="0" err="1" smtClean="0"/>
              <a:t>for</a:t>
            </a:r>
            <a:r>
              <a:rPr lang="de-DE" altLang="de-DE" sz="1400" dirty="0" smtClean="0"/>
              <a:t> June</a:t>
            </a:r>
            <a:endParaRPr lang="de-DE" altLang="de-DE" sz="1400" dirty="0"/>
          </a:p>
        </p:txBody>
      </p:sp>
      <p:sp>
        <p:nvSpPr>
          <p:cNvPr id="16397" name="Textfeld 15"/>
          <p:cNvSpPr txBox="1">
            <a:spLocks noChangeArrowheads="1"/>
          </p:cNvSpPr>
          <p:nvPr/>
        </p:nvSpPr>
        <p:spPr bwMode="auto">
          <a:xfrm>
            <a:off x="5708650" y="2276872"/>
            <a:ext cx="69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5000"/>
              <a:buFontTx/>
              <a:buNone/>
            </a:pPr>
            <a:r>
              <a:rPr lang="de-DE" altLang="de-DE" sz="1400"/>
              <a:t>cf(t)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172400" y="441047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95000"/>
              <a:buFontTx/>
              <a:buNone/>
            </a:pPr>
            <a:r>
              <a:rPr lang="de-DE" altLang="de-DE" sz="1000" dirty="0" smtClean="0"/>
              <a:t>Quelle: </a:t>
            </a:r>
            <a:r>
              <a:rPr lang="de-DE" altLang="de-DE" sz="1000" dirty="0"/>
              <a:t>CEC</a:t>
            </a:r>
          </a:p>
        </p:txBody>
      </p:sp>
      <p:sp>
        <p:nvSpPr>
          <p:cNvPr id="16399" name="Fußzeilenplatzhalt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16400" name="Rectangle 2"/>
          <p:cNvSpPr>
            <a:spLocks noChangeArrowheads="1"/>
          </p:cNvSpPr>
          <p:nvPr/>
        </p:nvSpPr>
        <p:spPr bwMode="auto">
          <a:xfrm>
            <a:off x="395536" y="1197000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>
                <a:solidFill>
                  <a:schemeClr val="tx2"/>
                </a:solidFill>
              </a:rPr>
              <a:t>Overlay of the urban heat island effect (III)</a:t>
            </a:r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628650" y="1772816"/>
            <a:ext cx="7793038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b="1" dirty="0" smtClean="0"/>
              <a:t>Approximation of the </a:t>
            </a:r>
            <a:r>
              <a:rPr lang="en-US" altLang="de-DE" b="1" dirty="0" smtClean="0">
                <a:solidFill>
                  <a:srgbClr val="FF0000"/>
                </a:solidFill>
              </a:rPr>
              <a:t>UHI cycle  </a:t>
            </a:r>
            <a:r>
              <a:rPr lang="en-US" altLang="de-DE" b="1" dirty="0" smtClean="0"/>
              <a:t>bases on published observations</a:t>
            </a:r>
            <a:endParaRPr lang="en-US" altLang="de-DE" dirty="0"/>
          </a:p>
        </p:txBody>
      </p:sp>
      <p:pic>
        <p:nvPicPr>
          <p:cNvPr id="18" name="Picture 2" descr="Government Site Buil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73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40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552" y="1770013"/>
            <a:ext cx="631793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b="1" dirty="0" smtClean="0"/>
              <a:t>Estimation of the </a:t>
            </a:r>
            <a:r>
              <a:rPr lang="en-US" altLang="de-DE" b="1" dirty="0" smtClean="0">
                <a:solidFill>
                  <a:srgbClr val="FF0000"/>
                </a:solidFill>
              </a:rPr>
              <a:t>weather influence </a:t>
            </a:r>
            <a:r>
              <a:rPr lang="en-US" altLang="de-DE" b="1" dirty="0" smtClean="0"/>
              <a:t>(cloudiness, wind speed) on UHI</a:t>
            </a:r>
            <a:endParaRPr lang="en-US" altLang="de-DE" b="1" dirty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400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400"/>
          </a:p>
        </p:txBody>
      </p:sp>
      <p:sp>
        <p:nvSpPr>
          <p:cNvPr id="17414" name="Textfeld 13"/>
          <p:cNvSpPr txBox="1">
            <a:spLocks noChangeArrowheads="1"/>
          </p:cNvSpPr>
          <p:nvPr/>
        </p:nvSpPr>
        <p:spPr bwMode="auto">
          <a:xfrm>
            <a:off x="539552" y="2636912"/>
            <a:ext cx="4308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 dirty="0" smtClean="0"/>
              <a:t>Correction factor (</a:t>
            </a:r>
            <a:r>
              <a:rPr lang="en-US" altLang="de-DE" sz="1400" dirty="0" err="1" smtClean="0"/>
              <a:t>cf</a:t>
            </a:r>
            <a:r>
              <a:rPr lang="en-US" altLang="de-DE" sz="1400" dirty="0" smtClean="0"/>
              <a:t>) depending on wind (24 h average) and city population (</a:t>
            </a:r>
            <a:r>
              <a:rPr lang="en-US" altLang="de-DE" sz="1400" dirty="0" err="1" smtClean="0"/>
              <a:t>Ew</a:t>
            </a:r>
            <a:r>
              <a:rPr lang="en-US" altLang="de-DE" sz="1400" dirty="0" smtClean="0"/>
              <a:t>)</a:t>
            </a:r>
            <a:endParaRPr lang="en-US" altLang="de-DE" sz="1400" dirty="0"/>
          </a:p>
        </p:txBody>
      </p:sp>
      <p:sp>
        <p:nvSpPr>
          <p:cNvPr id="17415" name="Textfeld 14"/>
          <p:cNvSpPr txBox="1">
            <a:spLocks noChangeArrowheads="1"/>
          </p:cNvSpPr>
          <p:nvPr/>
        </p:nvSpPr>
        <p:spPr bwMode="auto">
          <a:xfrm>
            <a:off x="5076056" y="2636912"/>
            <a:ext cx="3562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400" dirty="0" smtClean="0"/>
              <a:t>Correction factor (</a:t>
            </a:r>
            <a:r>
              <a:rPr lang="en-US" altLang="de-DE" sz="1400" dirty="0" err="1" smtClean="0"/>
              <a:t>cf</a:t>
            </a:r>
            <a:r>
              <a:rPr lang="en-US" altLang="de-DE" sz="1400" dirty="0" smtClean="0"/>
              <a:t>) depending on cloudiness (24 h average)</a:t>
            </a:r>
            <a:endParaRPr lang="en-US" altLang="de-DE" sz="1400" dirty="0"/>
          </a:p>
        </p:txBody>
      </p:sp>
      <p:pic>
        <p:nvPicPr>
          <p:cNvPr id="17416" name="Grafik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" y="3360901"/>
            <a:ext cx="4013200" cy="27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Grafik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62" y="3245012"/>
            <a:ext cx="3663950" cy="25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feld 18"/>
          <p:cNvSpPr txBox="1">
            <a:spLocks noChangeArrowheads="1"/>
          </p:cNvSpPr>
          <p:nvPr/>
        </p:nvSpPr>
        <p:spPr bwMode="auto">
          <a:xfrm>
            <a:off x="5095230" y="3195429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dirty="0"/>
              <a:t>cf(N</a:t>
            </a:r>
            <a:r>
              <a:rPr lang="de-DE" altLang="de-DE" sz="1400" baseline="-25000" dirty="0"/>
              <a:t>24</a:t>
            </a:r>
            <a:r>
              <a:rPr lang="de-DE" altLang="de-DE" sz="1400" dirty="0"/>
              <a:t>)</a:t>
            </a:r>
          </a:p>
        </p:txBody>
      </p:sp>
      <p:sp>
        <p:nvSpPr>
          <p:cNvPr id="17419" name="Textfeld 19"/>
          <p:cNvSpPr txBox="1">
            <a:spLocks noChangeArrowheads="1"/>
          </p:cNvSpPr>
          <p:nvPr/>
        </p:nvSpPr>
        <p:spPr bwMode="auto">
          <a:xfrm>
            <a:off x="539552" y="3143364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dirty="0"/>
              <a:t>cf(v</a:t>
            </a:r>
            <a:r>
              <a:rPr lang="de-DE" altLang="de-DE" sz="1400" baseline="-25000" dirty="0"/>
              <a:t>24</a:t>
            </a:r>
            <a:r>
              <a:rPr lang="de-DE" altLang="de-DE" sz="1400" dirty="0"/>
              <a:t>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837314" y="5586546"/>
            <a:ext cx="7296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000" dirty="0"/>
              <a:t>Quelle: CEC</a:t>
            </a:r>
          </a:p>
        </p:txBody>
      </p:sp>
      <p:sp>
        <p:nvSpPr>
          <p:cNvPr id="17421" name="Rectangle 2"/>
          <p:cNvSpPr>
            <a:spLocks noChangeArrowheads="1"/>
          </p:cNvSpPr>
          <p:nvPr/>
        </p:nvSpPr>
        <p:spPr bwMode="auto">
          <a:xfrm>
            <a:off x="395536" y="1197000"/>
            <a:ext cx="8277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>
                <a:solidFill>
                  <a:schemeClr val="tx2"/>
                </a:solidFill>
              </a:rPr>
              <a:t>Overlay of the urban heat island effect </a:t>
            </a:r>
            <a:r>
              <a:rPr lang="de-DE" altLang="de-DE" sz="2400" b="1" dirty="0">
                <a:solidFill>
                  <a:schemeClr val="tx2"/>
                </a:solidFill>
              </a:rPr>
              <a:t>(IV)</a:t>
            </a:r>
          </a:p>
        </p:txBody>
      </p:sp>
      <p:sp>
        <p:nvSpPr>
          <p:cNvPr id="1742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2" name="Rechteck 1"/>
          <p:cNvSpPr/>
          <p:nvPr/>
        </p:nvSpPr>
        <p:spPr bwMode="auto">
          <a:xfrm>
            <a:off x="539552" y="2564904"/>
            <a:ext cx="4214315" cy="353078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839791" y="2564905"/>
            <a:ext cx="3855022" cy="35307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0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Overlay of the urban heat island effect </a:t>
            </a:r>
            <a:r>
              <a:rPr lang="de-DE" altLang="de-DE" dirty="0" smtClean="0"/>
              <a:t>(V</a:t>
            </a:r>
            <a:r>
              <a:rPr lang="de-DE" alt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47664" y="1846565"/>
            <a:ext cx="604867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b="1" dirty="0" smtClean="0"/>
              <a:t>The UHI is modified by the </a:t>
            </a:r>
            <a:r>
              <a:rPr lang="en-US" altLang="de-DE" b="1" dirty="0" smtClean="0">
                <a:solidFill>
                  <a:srgbClr val="FF0000"/>
                </a:solidFill>
              </a:rPr>
              <a:t>local building structure</a:t>
            </a:r>
            <a:r>
              <a:rPr lang="en-US" altLang="de-DE" b="1" dirty="0" smtClean="0"/>
              <a:t>.</a:t>
            </a:r>
            <a:endParaRPr lang="en-US" altLang="de-DE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37" y="2565400"/>
            <a:ext cx="6103726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1619672" y="5661248"/>
            <a:ext cx="64807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02910" y="3933056"/>
            <a:ext cx="3129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9872" y="3933056"/>
            <a:ext cx="5052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0,5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14805" y="3933056"/>
            <a:ext cx="5052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0,7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00192" y="3933056"/>
            <a:ext cx="3129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2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1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Estimation of the UHI effect at the stations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19312"/>
            <a:ext cx="8353425" cy="431800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altLang="de-DE" dirty="0" smtClean="0"/>
              <a:t>Assignment of an </a:t>
            </a:r>
            <a:r>
              <a:rPr lang="en-US" altLang="de-DE" dirty="0" smtClean="0">
                <a:solidFill>
                  <a:srgbClr val="FF0000"/>
                </a:solidFill>
              </a:rPr>
              <a:t>UHI potential </a:t>
            </a:r>
            <a:r>
              <a:rPr lang="en-US" altLang="de-DE" dirty="0" smtClean="0"/>
              <a:t>(0-1) depends on land use data</a:t>
            </a:r>
          </a:p>
          <a:p>
            <a:pPr lvl="1"/>
            <a:r>
              <a:rPr lang="en-US" altLang="de-DE" dirty="0" smtClean="0">
                <a:solidFill>
                  <a:srgbClr val="FF0000"/>
                </a:solidFill>
              </a:rPr>
              <a:t>CORINE</a:t>
            </a:r>
            <a:r>
              <a:rPr lang="en-US" altLang="de-DE" dirty="0" smtClean="0"/>
              <a:t> </a:t>
            </a:r>
            <a:r>
              <a:rPr lang="en-US" altLang="de-DE" dirty="0" smtClean="0">
                <a:solidFill>
                  <a:srgbClr val="FF0000"/>
                </a:solidFill>
              </a:rPr>
              <a:t>land use data </a:t>
            </a:r>
            <a:r>
              <a:rPr lang="en-US" altLang="de-DE" dirty="0" smtClean="0"/>
              <a:t>of 100 m spatial resolution (50 classes)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04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7772400" cy="21907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CORINE </a:t>
            </a:r>
            <a:r>
              <a:rPr lang="de-DE" altLang="de-DE" dirty="0" err="1" smtClean="0"/>
              <a:t>land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classes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Aachen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1254"/>
            <a:ext cx="45354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4394"/>
            <a:ext cx="2840037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461" name="Gerade Verbindung 6"/>
          <p:cNvCxnSpPr>
            <a:cxnSpLocks noChangeShapeType="1"/>
          </p:cNvCxnSpPr>
          <p:nvPr/>
        </p:nvCxnSpPr>
        <p:spPr bwMode="auto">
          <a:xfrm>
            <a:off x="4283844" y="6009729"/>
            <a:ext cx="647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355282" y="5733504"/>
            <a:ext cx="519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200"/>
              <a:t>1 km</a:t>
            </a:r>
          </a:p>
        </p:txBody>
      </p:sp>
      <p:pic>
        <p:nvPicPr>
          <p:cNvPr id="8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09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395535" y="1482205"/>
            <a:ext cx="8136905" cy="290611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Assignment of UHI potential to CORINE land use classes: Aachen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8" y="2276872"/>
            <a:ext cx="3600772" cy="2160240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de-DE" dirty="0" smtClean="0"/>
              <a:t>Assignment to land use classes: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de-DE" dirty="0" smtClean="0"/>
              <a:t>Continuous urban fabric: 1, discontinuous urban fabric: 0.5, industrial areas: 0.7, green urban areas: 0.05, …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824"/>
            <a:ext cx="44100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Gerade Verbindung 7"/>
          <p:cNvCxnSpPr>
            <a:cxnSpLocks noChangeShapeType="1"/>
          </p:cNvCxnSpPr>
          <p:nvPr/>
        </p:nvCxnSpPr>
        <p:spPr bwMode="auto">
          <a:xfrm>
            <a:off x="4572000" y="6081713"/>
            <a:ext cx="647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feld 8"/>
          <p:cNvSpPr txBox="1">
            <a:spLocks noChangeArrowheads="1"/>
          </p:cNvSpPr>
          <p:nvPr/>
        </p:nvSpPr>
        <p:spPr bwMode="auto">
          <a:xfrm>
            <a:off x="4643438" y="5805488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200"/>
              <a:t>1 km</a:t>
            </a:r>
          </a:p>
        </p:txBody>
      </p:sp>
      <p:sp>
        <p:nvSpPr>
          <p:cNvPr id="20489" name="Rechteck 1"/>
          <p:cNvSpPr>
            <a:spLocks noChangeArrowheads="1"/>
          </p:cNvSpPr>
          <p:nvPr/>
        </p:nvSpPr>
        <p:spPr bwMode="auto">
          <a:xfrm>
            <a:off x="2843808" y="1988492"/>
            <a:ext cx="9350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490" name="Rechteck 9"/>
          <p:cNvSpPr>
            <a:spLocks noChangeArrowheads="1"/>
          </p:cNvSpPr>
          <p:nvPr/>
        </p:nvSpPr>
        <p:spPr bwMode="auto">
          <a:xfrm>
            <a:off x="5346700" y="1773238"/>
            <a:ext cx="2160588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/>
              <a:t>UHI Potential</a:t>
            </a:r>
          </a:p>
        </p:txBody>
      </p:sp>
      <p:pic>
        <p:nvPicPr>
          <p:cNvPr id="10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62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7920880" cy="30963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Requirements on the temperature dataset</a:t>
            </a:r>
            <a:endParaRPr lang="en-US" b="1" dirty="0"/>
          </a:p>
          <a:p>
            <a:r>
              <a:rPr lang="en-US" dirty="0" smtClean="0"/>
              <a:t>High spatial resolution and precision</a:t>
            </a:r>
          </a:p>
          <a:p>
            <a:r>
              <a:rPr lang="en-US" dirty="0" smtClean="0"/>
              <a:t>True histogram and spatial variability</a:t>
            </a:r>
          </a:p>
          <a:p>
            <a:pPr lvl="1"/>
            <a:r>
              <a:rPr lang="en-US" dirty="0" smtClean="0"/>
              <a:t>All available observations fulfilling basic quality requirements </a:t>
            </a:r>
            <a:r>
              <a:rPr lang="en-US" dirty="0" smtClean="0"/>
              <a:t>used</a:t>
            </a:r>
            <a:endParaRPr lang="en-US" dirty="0" smtClean="0"/>
          </a:p>
          <a:p>
            <a:pPr lvl="1"/>
            <a:r>
              <a:rPr lang="en-US" dirty="0" smtClean="0"/>
              <a:t>Temporal variations in the error structure</a:t>
            </a:r>
          </a:p>
          <a:p>
            <a:pPr lvl="1"/>
            <a:r>
              <a:rPr lang="en-US" dirty="0" smtClean="0"/>
              <a:t>Not applicable to trend analysis</a:t>
            </a:r>
          </a:p>
          <a:p>
            <a:endParaRPr lang="en-US" dirty="0"/>
          </a:p>
          <a:p>
            <a:endParaRPr lang="de-DE" sz="1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38610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Method for temperature </a:t>
            </a:r>
            <a:r>
              <a:rPr lang="en-US" b="1" dirty="0" smtClean="0"/>
              <a:t>interpolation in </a:t>
            </a:r>
            <a:r>
              <a:rPr lang="en-US" b="1" dirty="0"/>
              <a:t>complex </a:t>
            </a:r>
            <a:r>
              <a:rPr lang="en-US" b="1" dirty="0" smtClean="0"/>
              <a:t>topography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450912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/>
              <a:t>Frei, </a:t>
            </a:r>
            <a:r>
              <a:rPr lang="en-US" sz="1400" dirty="0" smtClean="0"/>
              <a:t>2014: </a:t>
            </a:r>
            <a:r>
              <a:rPr lang="en-US" sz="1400" dirty="0" smtClean="0"/>
              <a:t>Daily temperature maps for Switzerland; non-linear temperature profile &amp; non-Euclidean distances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400" dirty="0" err="1"/>
              <a:t>Hiebl</a:t>
            </a:r>
            <a:r>
              <a:rPr lang="en-US" sz="1400" dirty="0"/>
              <a:t>, </a:t>
            </a:r>
            <a:r>
              <a:rPr lang="en-US" sz="1400" dirty="0" smtClean="0"/>
              <a:t>and Frei, 2015: Daily minimum and maximum temperature </a:t>
            </a:r>
            <a:r>
              <a:rPr lang="en-US" sz="1400" dirty="0"/>
              <a:t>maps for </a:t>
            </a:r>
            <a:r>
              <a:rPr lang="en-US" sz="1400" dirty="0" smtClean="0"/>
              <a:t>Austria; </a:t>
            </a:r>
            <a:r>
              <a:rPr lang="en-US" sz="1400" dirty="0"/>
              <a:t>non-linear temperature </a:t>
            </a:r>
            <a:r>
              <a:rPr lang="en-US" sz="1400" dirty="0" smtClean="0"/>
              <a:t>profile, </a:t>
            </a:r>
            <a:r>
              <a:rPr lang="en-US" sz="1400" dirty="0"/>
              <a:t>non-Euclidean </a:t>
            </a:r>
            <a:r>
              <a:rPr lang="en-US" sz="1400" dirty="0" smtClean="0"/>
              <a:t>distances &amp; urban heat island effect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400" dirty="0" smtClean="0"/>
              <a:t>Krähenmann et al., 2016: Hourly temperature maps for Germany</a:t>
            </a:r>
            <a:r>
              <a:rPr lang="en-US" sz="1400" dirty="0"/>
              <a:t>; non-linear temperature </a:t>
            </a:r>
            <a:r>
              <a:rPr lang="en-US" sz="1400" dirty="0" smtClean="0"/>
              <a:t>profile, </a:t>
            </a:r>
            <a:r>
              <a:rPr lang="en-US" sz="1400" dirty="0"/>
              <a:t>non-Euclidean </a:t>
            </a:r>
            <a:r>
              <a:rPr lang="en-US" sz="1400" dirty="0" smtClean="0"/>
              <a:t>distance, urban heat island effect and cloudiness</a:t>
            </a:r>
            <a:endParaRPr lang="en-US" sz="1400" dirty="0"/>
          </a:p>
        </p:txBody>
      </p:sp>
      <p:pic>
        <p:nvPicPr>
          <p:cNvPr id="7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44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341016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Virtual city population &amp; </a:t>
            </a:r>
            <a:br>
              <a:rPr lang="en-US" altLang="de-DE" dirty="0" smtClean="0"/>
            </a:br>
            <a:r>
              <a:rPr lang="en-US" altLang="de-DE" dirty="0" smtClean="0"/>
              <a:t>location within an agglomeration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5336"/>
            <a:ext cx="8353425" cy="4318000"/>
          </a:xfrm>
        </p:spPr>
        <p:txBody>
          <a:bodyPr/>
          <a:lstStyle/>
          <a:p>
            <a:r>
              <a:rPr lang="en-US" sz="2000" dirty="0" smtClean="0"/>
              <a:t>Virtual city population (</a:t>
            </a:r>
            <a:r>
              <a:rPr lang="en-US" sz="2000" dirty="0" err="1" smtClean="0"/>
              <a:t>Ew</a:t>
            </a:r>
            <a:r>
              <a:rPr lang="en-US" sz="2000" dirty="0" smtClean="0"/>
              <a:t>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Location within an agglomeration:</a:t>
            </a:r>
          </a:p>
          <a:p>
            <a:pPr lvl="3"/>
            <a:r>
              <a:rPr lang="en-US" sz="2000" dirty="0" smtClean="0"/>
              <a:t>UHI potential &gt; 0.5 	=&gt; 	city center</a:t>
            </a:r>
          </a:p>
          <a:p>
            <a:pPr lvl="3"/>
            <a:r>
              <a:rPr lang="en-US" sz="2000" dirty="0" smtClean="0"/>
              <a:t>UHI potential 0.2 – 0.5 	=&gt; 	transitional area</a:t>
            </a:r>
          </a:p>
          <a:p>
            <a:pPr lvl="3"/>
            <a:r>
              <a:rPr lang="en-US" sz="2000" dirty="0" smtClean="0"/>
              <a:t>UHI potential 0 – 0.2 	=&gt; 	outskirts</a:t>
            </a:r>
          </a:p>
          <a:p>
            <a:pPr lvl="3"/>
            <a:r>
              <a:rPr lang="en-US" sz="2000" dirty="0" smtClean="0"/>
              <a:t>UHI potential 0 		=&gt; 	rural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Textfeld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5816" y="2668850"/>
            <a:ext cx="5184575" cy="400110"/>
          </a:xfrm>
          <a:prstGeom prst="rect">
            <a:avLst/>
          </a:prstGeom>
          <a:blipFill rotWithShape="1">
            <a:blip r:embed="rId2"/>
            <a:stretch>
              <a:fillRect b="-18462"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pic>
        <p:nvPicPr>
          <p:cNvPr id="7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1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95536" y="1197000"/>
            <a:ext cx="8025457" cy="431800"/>
          </a:xfrm>
        </p:spPr>
        <p:txBody>
          <a:bodyPr/>
          <a:lstStyle/>
          <a:p>
            <a:r>
              <a:rPr lang="en-US" altLang="de-DE" dirty="0" smtClean="0"/>
              <a:t>Ideal averaging radius for UHI potential (Munich)</a:t>
            </a:r>
          </a:p>
        </p:txBody>
      </p:sp>
      <p:sp>
        <p:nvSpPr>
          <p:cNvPr id="23557" name="Inhaltsplatzhalter 2"/>
          <p:cNvSpPr>
            <a:spLocks noGrp="1"/>
          </p:cNvSpPr>
          <p:nvPr>
            <p:ph idx="1"/>
          </p:nvPr>
        </p:nvSpPr>
        <p:spPr>
          <a:xfrm>
            <a:off x="687388" y="1781175"/>
            <a:ext cx="8061325" cy="3879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de-DE" sz="2000" dirty="0" smtClean="0"/>
              <a:t>UHI potential –&gt; virtual population density -&gt; UHI-effect</a:t>
            </a:r>
          </a:p>
        </p:txBody>
      </p:sp>
      <p:sp>
        <p:nvSpPr>
          <p:cNvPr id="23555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mtClean="0"/>
              <a:t>08.09.2017   EMS Annual Meeting</a:t>
            </a:r>
            <a:endParaRPr lang="de-DE" altLang="de-DE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204864"/>
            <a:ext cx="798157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feld 4"/>
          <p:cNvSpPr txBox="1">
            <a:spLocks noChangeArrowheads="1"/>
          </p:cNvSpPr>
          <p:nvPr/>
        </p:nvSpPr>
        <p:spPr bwMode="auto">
          <a:xfrm>
            <a:off x="550863" y="5589588"/>
            <a:ext cx="805358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T-differences between Munich city &amp; Munich airport</a:t>
            </a:r>
          </a:p>
          <a:p>
            <a:r>
              <a:rPr lang="en-US" altLang="de-DE" dirty="0" smtClean="0"/>
              <a:t>a-e) UHI-effect removed from temperature series, f) no UHI-removal</a:t>
            </a:r>
            <a:endParaRPr lang="en-US" altLang="de-DE" dirty="0"/>
          </a:p>
        </p:txBody>
      </p:sp>
      <p:sp>
        <p:nvSpPr>
          <p:cNvPr id="23559" name="Textfeld 5"/>
          <p:cNvSpPr txBox="1">
            <a:spLocks noChangeArrowheads="1"/>
          </p:cNvSpPr>
          <p:nvPr/>
        </p:nvSpPr>
        <p:spPr bwMode="auto">
          <a:xfrm>
            <a:off x="1485900" y="2336627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100m</a:t>
            </a:r>
          </a:p>
        </p:txBody>
      </p:sp>
      <p:sp>
        <p:nvSpPr>
          <p:cNvPr id="23560" name="Textfeld 10"/>
          <p:cNvSpPr txBox="1">
            <a:spLocks noChangeArrowheads="1"/>
          </p:cNvSpPr>
          <p:nvPr/>
        </p:nvSpPr>
        <p:spPr bwMode="auto">
          <a:xfrm>
            <a:off x="4165352" y="2325514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rgbClr val="FF0000"/>
                </a:solidFill>
              </a:rPr>
              <a:t>400m</a:t>
            </a:r>
          </a:p>
        </p:txBody>
      </p:sp>
      <p:sp>
        <p:nvSpPr>
          <p:cNvPr id="23561" name="Textfeld 11"/>
          <p:cNvSpPr txBox="1">
            <a:spLocks noChangeArrowheads="1"/>
          </p:cNvSpPr>
          <p:nvPr/>
        </p:nvSpPr>
        <p:spPr bwMode="auto">
          <a:xfrm>
            <a:off x="6849764" y="2349327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rgbClr val="FF0000"/>
                </a:solidFill>
              </a:rPr>
              <a:t>1000m</a:t>
            </a:r>
          </a:p>
        </p:txBody>
      </p:sp>
      <p:sp>
        <p:nvSpPr>
          <p:cNvPr id="23562" name="Textfeld 12"/>
          <p:cNvSpPr txBox="1">
            <a:spLocks noChangeArrowheads="1"/>
          </p:cNvSpPr>
          <p:nvPr/>
        </p:nvSpPr>
        <p:spPr bwMode="auto">
          <a:xfrm>
            <a:off x="1403350" y="3933652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2500m</a:t>
            </a:r>
          </a:p>
        </p:txBody>
      </p:sp>
      <p:sp>
        <p:nvSpPr>
          <p:cNvPr id="23563" name="Textfeld 13"/>
          <p:cNvSpPr txBox="1">
            <a:spLocks noChangeArrowheads="1"/>
          </p:cNvSpPr>
          <p:nvPr/>
        </p:nvSpPr>
        <p:spPr bwMode="auto">
          <a:xfrm>
            <a:off x="4139952" y="3933652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5000m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5940152" y="4077072"/>
            <a:ext cx="909612" cy="6785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524328" y="4118595"/>
            <a:ext cx="909612" cy="6785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84168" y="5085184"/>
            <a:ext cx="234977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Largest differences at night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Gerade Verbindung mit Pfeil 4"/>
          <p:cNvCxnSpPr>
            <a:stCxn id="3" idx="0"/>
            <a:endCxn id="2" idx="4"/>
          </p:cNvCxnSpPr>
          <p:nvPr/>
        </p:nvCxnSpPr>
        <p:spPr bwMode="auto">
          <a:xfrm flipH="1" flipV="1">
            <a:off x="6394958" y="4755629"/>
            <a:ext cx="864096" cy="3295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>
            <a:stCxn id="3" idx="0"/>
            <a:endCxn id="13" idx="4"/>
          </p:cNvCxnSpPr>
          <p:nvPr/>
        </p:nvCxnSpPr>
        <p:spPr bwMode="auto">
          <a:xfrm flipV="1">
            <a:off x="7259054" y="4797152"/>
            <a:ext cx="72008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1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95536" y="1197000"/>
            <a:ext cx="8025457" cy="431800"/>
          </a:xfrm>
        </p:spPr>
        <p:txBody>
          <a:bodyPr/>
          <a:lstStyle/>
          <a:p>
            <a:r>
              <a:rPr lang="en-US" altLang="de-DE" dirty="0"/>
              <a:t>Ideal averaging radius for UHI potential (Munich)</a:t>
            </a:r>
            <a:endParaRPr lang="de-DE" altLang="de-DE" dirty="0" smtClean="0"/>
          </a:p>
        </p:txBody>
      </p:sp>
      <p:sp>
        <p:nvSpPr>
          <p:cNvPr id="23557" name="Inhaltsplatzhalter 2"/>
          <p:cNvSpPr>
            <a:spLocks noGrp="1"/>
          </p:cNvSpPr>
          <p:nvPr>
            <p:ph idx="1"/>
          </p:nvPr>
        </p:nvSpPr>
        <p:spPr>
          <a:xfrm>
            <a:off x="687388" y="1781175"/>
            <a:ext cx="8061325" cy="3879850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000" dirty="0"/>
              <a:t>UHI potential –&gt; virtual population density -&gt; UHI-effect</a:t>
            </a:r>
          </a:p>
        </p:txBody>
      </p:sp>
      <p:sp>
        <p:nvSpPr>
          <p:cNvPr id="23555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mtClean="0"/>
              <a:t>08.09.2017   EMS Annual Meeting</a:t>
            </a:r>
            <a:endParaRPr lang="de-DE" altLang="de-DE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204864"/>
            <a:ext cx="798157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feld 4"/>
          <p:cNvSpPr txBox="1">
            <a:spLocks noChangeArrowheads="1"/>
          </p:cNvSpPr>
          <p:nvPr/>
        </p:nvSpPr>
        <p:spPr bwMode="auto">
          <a:xfrm>
            <a:off x="550863" y="5589588"/>
            <a:ext cx="805358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T-differences between Munich city &amp; Munich airport</a:t>
            </a:r>
          </a:p>
          <a:p>
            <a:r>
              <a:rPr lang="en-US" altLang="de-DE" dirty="0"/>
              <a:t>a-e) UHI-effect removed from temperature series, f) no UHI-removal</a:t>
            </a:r>
          </a:p>
        </p:txBody>
      </p:sp>
      <p:sp>
        <p:nvSpPr>
          <p:cNvPr id="23559" name="Textfeld 5"/>
          <p:cNvSpPr txBox="1">
            <a:spLocks noChangeArrowheads="1"/>
          </p:cNvSpPr>
          <p:nvPr/>
        </p:nvSpPr>
        <p:spPr bwMode="auto">
          <a:xfrm>
            <a:off x="1485900" y="2336627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100m</a:t>
            </a:r>
          </a:p>
        </p:txBody>
      </p:sp>
      <p:sp>
        <p:nvSpPr>
          <p:cNvPr id="23560" name="Textfeld 10"/>
          <p:cNvSpPr txBox="1">
            <a:spLocks noChangeArrowheads="1"/>
          </p:cNvSpPr>
          <p:nvPr/>
        </p:nvSpPr>
        <p:spPr bwMode="auto">
          <a:xfrm>
            <a:off x="4165352" y="2325514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rgbClr val="FF0000"/>
                </a:solidFill>
              </a:rPr>
              <a:t>400m</a:t>
            </a:r>
          </a:p>
        </p:txBody>
      </p:sp>
      <p:sp>
        <p:nvSpPr>
          <p:cNvPr id="23561" name="Textfeld 11"/>
          <p:cNvSpPr txBox="1">
            <a:spLocks noChangeArrowheads="1"/>
          </p:cNvSpPr>
          <p:nvPr/>
        </p:nvSpPr>
        <p:spPr bwMode="auto">
          <a:xfrm>
            <a:off x="6849764" y="2349327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rgbClr val="FF0000"/>
                </a:solidFill>
              </a:rPr>
              <a:t>1000m</a:t>
            </a:r>
          </a:p>
        </p:txBody>
      </p:sp>
      <p:sp>
        <p:nvSpPr>
          <p:cNvPr id="23562" name="Textfeld 12"/>
          <p:cNvSpPr txBox="1">
            <a:spLocks noChangeArrowheads="1"/>
          </p:cNvSpPr>
          <p:nvPr/>
        </p:nvSpPr>
        <p:spPr bwMode="auto">
          <a:xfrm>
            <a:off x="1403350" y="3933652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2500m</a:t>
            </a:r>
          </a:p>
        </p:txBody>
      </p:sp>
      <p:sp>
        <p:nvSpPr>
          <p:cNvPr id="23563" name="Textfeld 13"/>
          <p:cNvSpPr txBox="1">
            <a:spLocks noChangeArrowheads="1"/>
          </p:cNvSpPr>
          <p:nvPr/>
        </p:nvSpPr>
        <p:spPr bwMode="auto">
          <a:xfrm>
            <a:off x="4139952" y="3933652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5000m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605197" y="4306996"/>
            <a:ext cx="909612" cy="6785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2189373" y="4348519"/>
            <a:ext cx="909612" cy="6785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93229" y="5315108"/>
            <a:ext cx="201622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Differences much smaller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1" name="Gerade Verbindung mit Pfeil 30"/>
          <p:cNvCxnSpPr>
            <a:stCxn id="30" idx="0"/>
            <a:endCxn id="28" idx="4"/>
          </p:cNvCxnSpPr>
          <p:nvPr/>
        </p:nvCxnSpPr>
        <p:spPr bwMode="auto">
          <a:xfrm flipH="1" flipV="1">
            <a:off x="1060003" y="4985553"/>
            <a:ext cx="841338" cy="3295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stCxn id="30" idx="0"/>
            <a:endCxn id="29" idx="4"/>
          </p:cNvCxnSpPr>
          <p:nvPr/>
        </p:nvCxnSpPr>
        <p:spPr bwMode="auto">
          <a:xfrm flipV="1">
            <a:off x="1901341" y="5027076"/>
            <a:ext cx="74283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86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536" y="1713979"/>
            <a:ext cx="8066088" cy="45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2603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2425" lvl="1" indent="-352425" eaLnBrk="1" hangingPunct="1">
              <a:lnSpc>
                <a:spcPct val="120000"/>
              </a:lnSpc>
              <a:defRPr/>
            </a:pPr>
            <a:r>
              <a:rPr lang="en-GB" altLang="de-DE" dirty="0" smtClean="0"/>
              <a:t>In Germany the adaptation of the impacts of climate change is framed by the German Strategy for Adaptation to Climate Change (DAS)</a:t>
            </a:r>
          </a:p>
          <a:p>
            <a:pPr marL="352425" lvl="1" indent="-352425" eaLnBrk="1" hangingPunct="1">
              <a:lnSpc>
                <a:spcPct val="120000"/>
              </a:lnSpc>
              <a:defRPr/>
            </a:pPr>
            <a:endParaRPr lang="en-GB" altLang="de-DE" dirty="0"/>
          </a:p>
          <a:p>
            <a:pPr marL="352425" lvl="1" indent="-352425" eaLnBrk="1" hangingPunct="1">
              <a:lnSpc>
                <a:spcPct val="120000"/>
              </a:lnSpc>
              <a:defRPr/>
            </a:pPr>
            <a:r>
              <a:rPr lang="en-GB" altLang="de-DE" dirty="0" smtClean="0"/>
              <a:t>The Federal Ministry of Transport and Digital Infrastructure (BMVI) – being responsible for the transport infra structure in Germany – funded a comprehensive national research program on safe and sustainable transport in Germany</a:t>
            </a:r>
          </a:p>
          <a:p>
            <a:pPr marL="352425" lvl="1" indent="-352425" eaLnBrk="1" hangingPunct="1">
              <a:lnSpc>
                <a:spcPct val="120000"/>
              </a:lnSpc>
              <a:defRPr/>
            </a:pPr>
            <a:endParaRPr lang="en-GB" altLang="de-DE" dirty="0" smtClean="0"/>
          </a:p>
          <a:p>
            <a:pPr marL="352425" lvl="1" indent="-352425" eaLnBrk="1" hangingPunct="1">
              <a:lnSpc>
                <a:spcPct val="120000"/>
              </a:lnSpc>
              <a:defRPr/>
            </a:pPr>
            <a:r>
              <a:rPr lang="en-GB" altLang="de-DE" dirty="0" smtClean="0"/>
              <a:t>One column of this project is the “Adapting transport and infra structure to climate change and extreme weather events”</a:t>
            </a:r>
          </a:p>
          <a:p>
            <a:pPr marL="352425" lvl="1" indent="-352425" eaLnBrk="1" hangingPunct="1">
              <a:lnSpc>
                <a:spcPct val="120000"/>
              </a:lnSpc>
              <a:defRPr/>
            </a:pPr>
            <a:endParaRPr lang="en-GB" altLang="de-DE" sz="800" dirty="0"/>
          </a:p>
          <a:p>
            <a:pPr marL="352425" lvl="1" indent="-352425" eaLnBrk="1" hangingPunct="1">
              <a:lnSpc>
                <a:spcPct val="120000"/>
              </a:lnSpc>
              <a:defRPr/>
            </a:pPr>
            <a:endParaRPr lang="en-GB" altLang="de-DE" sz="8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/>
              <a:t>08.09.2017   EMS Annual Meeting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063" y="1124992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Motivation and concept</a:t>
            </a:r>
            <a:endParaRPr lang="en-GB" kern="0" dirty="0"/>
          </a:p>
        </p:txBody>
      </p:sp>
      <p:pic>
        <p:nvPicPr>
          <p:cNvPr id="3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1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047" y="1268760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Leave-one-out cross validation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1951 – 2015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1995 – 2015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83051"/>
              </p:ext>
            </p:extLst>
          </p:nvPr>
        </p:nvGraphicFramePr>
        <p:xfrm>
          <a:off x="2195736" y="1988840"/>
          <a:ext cx="4752529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29"/>
                <a:gridCol w="1231600"/>
                <a:gridCol w="1231600"/>
                <a:gridCol w="1231600"/>
              </a:tblGrid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[°C]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MAE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TMIN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0.78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9826"/>
              </p:ext>
            </p:extLst>
          </p:nvPr>
        </p:nvGraphicFramePr>
        <p:xfrm>
          <a:off x="2195736" y="4293096"/>
          <a:ext cx="4752529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29"/>
                <a:gridCol w="1231600"/>
                <a:gridCol w="1231600"/>
                <a:gridCol w="1231600"/>
              </a:tblGrid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[°C]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MAE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0.79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TMIN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90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 rotWithShape="1">
          <a:blip r:embed="rId2"/>
          <a:srcRect t="4657"/>
          <a:stretch/>
        </p:blipFill>
        <p:spPr bwMode="auto">
          <a:xfrm>
            <a:off x="89620" y="1772816"/>
            <a:ext cx="45000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20072" y="126876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UHI potential 25 km² (=&gt; Pop)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 bwMode="auto">
          <a:xfrm>
            <a:off x="539552" y="2204865"/>
            <a:ext cx="352839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kern="0" dirty="0" smtClean="0"/>
              <a:t>Assignment for grid nodes: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Continuous urban fabric: 1, discontinuous urban fabric: 0.5, green urban areas: 0.05, 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UHI potential averaged over 25 grid nodes (2500 values)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Required to </a:t>
            </a:r>
            <a:r>
              <a:rPr lang="en-US" altLang="de-DE" b="1" kern="0" dirty="0" smtClean="0">
                <a:solidFill>
                  <a:srgbClr val="FF0000"/>
                </a:solidFill>
              </a:rPr>
              <a:t>derive virtual city population</a:t>
            </a:r>
            <a:endParaRPr lang="en-US" altLang="de-DE" kern="0" dirty="0" smtClean="0"/>
          </a:p>
        </p:txBody>
      </p:sp>
      <p:sp>
        <p:nvSpPr>
          <p:cNvPr id="17" name="Rechteck 16"/>
          <p:cNvSpPr/>
          <p:nvPr/>
        </p:nvSpPr>
        <p:spPr bwMode="auto">
          <a:xfrm>
            <a:off x="1259632" y="1484784"/>
            <a:ext cx="273630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09409" cy="431800"/>
          </a:xfrm>
        </p:spPr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</a:rPr>
              <a:t>Residuals &amp; analysis 2.7.1995 TAS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3280"/>
            <a:ext cx="4036520" cy="42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18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71" y="1844824"/>
            <a:ext cx="4142565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Grafik 19"/>
          <p:cNvPicPr/>
          <p:nvPr/>
        </p:nvPicPr>
        <p:blipFill rotWithShape="1">
          <a:blip r:embed="rId3"/>
          <a:srcRect t="4657"/>
          <a:stretch/>
        </p:blipFill>
        <p:spPr bwMode="auto">
          <a:xfrm>
            <a:off x="89620" y="1772816"/>
            <a:ext cx="45000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7272"/>
            <a:ext cx="1007992" cy="6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148064" y="1268760"/>
            <a:ext cx="32624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Virtual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268760"/>
            <a:ext cx="35060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UHI potential </a:t>
            </a:r>
            <a:r>
              <a:rPr lang="en-GB" dirty="0"/>
              <a:t>1 km² (=&gt; </a:t>
            </a:r>
            <a:r>
              <a:rPr lang="en-GB" dirty="0" smtClean="0"/>
              <a:t>location)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8712968" y="1772816"/>
            <a:ext cx="395536" cy="3888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 bwMode="auto">
          <a:xfrm>
            <a:off x="539552" y="2132856"/>
            <a:ext cx="352839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kern="0" dirty="0" smtClean="0"/>
              <a:t>Assignment for grid nodes: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Continuous urban fabric: 1, discontinuous urban fabric: 0.5, green urban areas: 0.05, 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UHI potential averaged over one </a:t>
            </a:r>
            <a:r>
              <a:rPr lang="en-US" altLang="de-DE" dirty="0" smtClean="0"/>
              <a:t>grid node (100 values)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/>
              <a:t>Required to </a:t>
            </a:r>
            <a:r>
              <a:rPr lang="en-US" altLang="de-DE" b="1" kern="0" dirty="0" smtClean="0">
                <a:solidFill>
                  <a:srgbClr val="FF0000"/>
                </a:solidFill>
              </a:rPr>
              <a:t>derive the  </a:t>
            </a:r>
            <a:r>
              <a:rPr lang="en-US" altLang="de-DE" b="1" dirty="0" smtClean="0">
                <a:solidFill>
                  <a:srgbClr val="FF0000"/>
                </a:solidFill>
              </a:rPr>
              <a:t>location within an agglomeration</a:t>
            </a:r>
            <a:endParaRPr lang="en-US" alt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611189" y="332656"/>
            <a:ext cx="432085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Results</a:t>
            </a:r>
            <a:endParaRPr lang="de-DE" altLang="de-DE" kern="0" dirty="0" smtClean="0"/>
          </a:p>
        </p:txBody>
      </p:sp>
      <p:sp>
        <p:nvSpPr>
          <p:cNvPr id="19" name="Rechteck 18"/>
          <p:cNvSpPr/>
          <p:nvPr/>
        </p:nvSpPr>
        <p:spPr bwMode="auto">
          <a:xfrm>
            <a:off x="1259632" y="1484784"/>
            <a:ext cx="273630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67545" y="1124992"/>
            <a:ext cx="4608512" cy="431800"/>
          </a:xfrm>
        </p:spPr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</a:rPr>
              <a:t>Residuals &amp; analysis 2.7.1995 TAS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12298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Government Site Bui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5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03" y="1808780"/>
            <a:ext cx="4306833" cy="4212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975056" y="1331476"/>
            <a:ext cx="3236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Location within agglomeration</a:t>
            </a:r>
            <a:endParaRPr lang="en-US" dirty="0"/>
          </a:p>
        </p:txBody>
      </p:sp>
      <p:sp>
        <p:nvSpPr>
          <p:cNvPr id="20" name="Titel 1"/>
          <p:cNvSpPr txBox="1">
            <a:spLocks/>
          </p:cNvSpPr>
          <p:nvPr/>
        </p:nvSpPr>
        <p:spPr bwMode="auto">
          <a:xfrm>
            <a:off x="611189" y="332656"/>
            <a:ext cx="432085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Results</a:t>
            </a:r>
            <a:endParaRPr lang="de-DE" altLang="de-DE" kern="0" dirty="0" smtClean="0"/>
          </a:p>
        </p:txBody>
      </p:sp>
      <p:sp>
        <p:nvSpPr>
          <p:cNvPr id="21" name="Rechteck 20"/>
          <p:cNvSpPr/>
          <p:nvPr/>
        </p:nvSpPr>
        <p:spPr bwMode="auto">
          <a:xfrm>
            <a:off x="1259632" y="1484784"/>
            <a:ext cx="273630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23528" y="1197000"/>
            <a:ext cx="4608512" cy="431800"/>
          </a:xfrm>
        </p:spPr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</a:rPr>
              <a:t>Residuals &amp; analysis 2.7.1995 TAS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4644008" y="1853405"/>
            <a:ext cx="948716" cy="446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674481" y="1949742"/>
            <a:ext cx="45719" cy="45719"/>
          </a:xfrm>
          <a:prstGeom prst="round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674481" y="2102142"/>
            <a:ext cx="45719" cy="45719"/>
          </a:xfrm>
          <a:prstGeom prst="round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674481" y="2254542"/>
            <a:ext cx="45719" cy="45719"/>
          </a:xfrm>
          <a:prstGeom prst="round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674481" y="2406942"/>
            <a:ext cx="45719" cy="45719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99997" y="186292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City </a:t>
            </a:r>
            <a:r>
              <a:rPr lang="de-DE" sz="900" dirty="0" err="1" smtClean="0"/>
              <a:t>center</a:t>
            </a:r>
            <a:endParaRPr lang="de-DE" sz="900" dirty="0"/>
          </a:p>
        </p:txBody>
      </p:sp>
      <p:sp>
        <p:nvSpPr>
          <p:cNvPr id="16" name="Textfeld 15"/>
          <p:cNvSpPr txBox="1"/>
          <p:nvPr/>
        </p:nvSpPr>
        <p:spPr>
          <a:xfrm>
            <a:off x="4720200" y="2021750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/>
              <a:t>Transitional</a:t>
            </a:r>
            <a:r>
              <a:rPr lang="de-DE" sz="900" dirty="0" smtClean="0"/>
              <a:t> </a:t>
            </a:r>
            <a:r>
              <a:rPr lang="de-DE" sz="900" dirty="0" err="1" smtClean="0"/>
              <a:t>area</a:t>
            </a:r>
            <a:endParaRPr lang="de-DE" sz="900" dirty="0"/>
          </a:p>
        </p:txBody>
      </p:sp>
      <p:sp>
        <p:nvSpPr>
          <p:cNvPr id="17" name="Textfeld 16"/>
          <p:cNvSpPr txBox="1"/>
          <p:nvPr/>
        </p:nvSpPr>
        <p:spPr>
          <a:xfrm>
            <a:off x="4720200" y="2165766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/>
              <a:t>outskirts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4720200" y="230978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rural</a:t>
            </a:r>
            <a:endParaRPr lang="en-GB" sz="900" dirty="0"/>
          </a:p>
        </p:txBody>
      </p:sp>
      <p:pic>
        <p:nvPicPr>
          <p:cNvPr id="25" name="Grafik 24"/>
          <p:cNvPicPr/>
          <p:nvPr/>
        </p:nvPicPr>
        <p:blipFill rotWithShape="1">
          <a:blip r:embed="rId3"/>
          <a:srcRect t="4657"/>
          <a:stretch/>
        </p:blipFill>
        <p:spPr bwMode="auto">
          <a:xfrm>
            <a:off x="89620" y="1844824"/>
            <a:ext cx="45000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 descr="Government Sit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74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047" y="1268760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Leave-one-out cross validation (1995 – 2012)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Pseudo-non-Euclidean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N</a:t>
            </a:r>
            <a:r>
              <a:rPr lang="en-GB" dirty="0" smtClean="0"/>
              <a:t>on-Euclidean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10.09.2015   EMS Annual Meeting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76932"/>
              </p:ext>
            </p:extLst>
          </p:nvPr>
        </p:nvGraphicFramePr>
        <p:xfrm>
          <a:off x="3275856" y="2306202"/>
          <a:ext cx="3960440" cy="17708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36104"/>
                <a:gridCol w="1008112"/>
                <a:gridCol w="1008112"/>
                <a:gridCol w="1008112"/>
              </a:tblGrid>
              <a:tr h="64675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[°C]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20 - 04 UTC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10 - 16 UTC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err="1" smtClean="0"/>
                        <a:t>Tmax</a:t>
                      </a:r>
                      <a:r>
                        <a:rPr lang="en-GB" b="0" dirty="0" smtClean="0"/>
                        <a:t> – </a:t>
                      </a:r>
                      <a:r>
                        <a:rPr lang="en-GB" b="0" dirty="0" err="1" smtClean="0"/>
                        <a:t>Tmin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Bias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rgbClr val="00B050"/>
                          </a:solidFill>
                        </a:rPr>
                        <a:t>-0.1</a:t>
                      </a:r>
                      <a:endParaRPr lang="en-GB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0.8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0.7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RMSE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1.4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37369"/>
              </p:ext>
            </p:extLst>
          </p:nvPr>
        </p:nvGraphicFramePr>
        <p:xfrm>
          <a:off x="3275856" y="4293096"/>
          <a:ext cx="3960440" cy="17708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36104"/>
                <a:gridCol w="1008112"/>
                <a:gridCol w="1008112"/>
                <a:gridCol w="1008112"/>
              </a:tblGrid>
              <a:tr h="64675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[°C]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20 - 04 UTC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10 - 16 UTC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err="1" smtClean="0"/>
                        <a:t>Tmax</a:t>
                      </a:r>
                      <a:r>
                        <a:rPr lang="en-GB" b="0" dirty="0" smtClean="0"/>
                        <a:t> – </a:t>
                      </a:r>
                      <a:r>
                        <a:rPr lang="en-GB" b="0" dirty="0" err="1" smtClean="0"/>
                        <a:t>Tmin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Bias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-0.2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0.8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0.7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RMSE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0.9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1.4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25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047" y="1268760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Leave-one-out cross validation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Bias [°C] with </a:t>
            </a:r>
            <a:r>
              <a:rPr lang="en-GB" dirty="0"/>
              <a:t>/ without </a:t>
            </a:r>
            <a:r>
              <a:rPr lang="en-GB" dirty="0" smtClean="0"/>
              <a:t>UHI-effect</a:t>
            </a:r>
          </a:p>
          <a:p>
            <a:pPr marL="0" indent="0">
              <a:buNone/>
            </a:pPr>
            <a:r>
              <a:rPr lang="en-GB" dirty="0" smtClean="0"/>
              <a:t>1995 – 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10.09.2015   EMS Annual Meeting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49666"/>
              </p:ext>
            </p:extLst>
          </p:nvPr>
        </p:nvGraphicFramePr>
        <p:xfrm>
          <a:off x="2627784" y="2996952"/>
          <a:ext cx="4680520" cy="13961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80120"/>
                <a:gridCol w="1835614"/>
                <a:gridCol w="1764786"/>
              </a:tblGrid>
              <a:tr h="646752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Bias [°C]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/>
                        <a:t>Not accounted </a:t>
                      </a:r>
                      <a:r>
                        <a:rPr lang="en-GB" b="0" baseline="0" dirty="0" smtClean="0"/>
                        <a:t>for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smtClean="0"/>
                        <a:t>UHI-effect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Accounted </a:t>
                      </a:r>
                      <a:r>
                        <a:rPr lang="en-GB" b="0" dirty="0" smtClean="0"/>
                        <a:t>for</a:t>
                      </a:r>
                    </a:p>
                    <a:p>
                      <a:pPr algn="ctr"/>
                      <a:r>
                        <a:rPr lang="en-GB" b="0" dirty="0" smtClean="0"/>
                        <a:t>UHI-effect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Urban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Rural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42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Überbli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19872" y="2492896"/>
            <a:ext cx="5112568" cy="3528392"/>
          </a:xfrm>
          <a:prstGeom prst="rect">
            <a:avLst/>
          </a:prstGeom>
          <a:gradFill>
            <a:gsLst>
              <a:gs pos="0">
                <a:srgbClr val="B2CBE5"/>
              </a:gs>
              <a:gs pos="100000">
                <a:schemeClr val="accent1">
                  <a:alpha val="5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600">
              <a:solidFill>
                <a:schemeClr val="accent1"/>
              </a:solidFill>
            </a:endParaRPr>
          </a:p>
        </p:txBody>
      </p:sp>
      <p:sp>
        <p:nvSpPr>
          <p:cNvPr id="6149" name="Rectangle 11"/>
          <p:cNvSpPr>
            <a:spLocks noChangeAspect="1" noChangeArrowheads="1"/>
          </p:cNvSpPr>
          <p:nvPr/>
        </p:nvSpPr>
        <p:spPr bwMode="auto">
          <a:xfrm>
            <a:off x="3705994" y="1844824"/>
            <a:ext cx="191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dirty="0" smtClean="0">
                <a:solidFill>
                  <a:schemeClr val="tx2"/>
                </a:solidFill>
                <a:latin typeface="Arial Black" pitchFamily="34" charset="0"/>
              </a:rPr>
              <a:t>Overview</a:t>
            </a:r>
            <a:endParaRPr lang="en-US" altLang="de-DE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53" name="Rectangle 28"/>
          <p:cNvSpPr>
            <a:spLocks noChangeAspect="1" noChangeArrowheads="1"/>
          </p:cNvSpPr>
          <p:nvPr/>
        </p:nvSpPr>
        <p:spPr bwMode="auto">
          <a:xfrm>
            <a:off x="3574232" y="408208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Analysis of 2 m temperature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28"/>
          <p:cNvSpPr>
            <a:spLocks noChangeAspect="1" noChangeArrowheads="1"/>
          </p:cNvSpPr>
          <p:nvPr/>
        </p:nvSpPr>
        <p:spPr bwMode="auto">
          <a:xfrm>
            <a:off x="3563888" y="335699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rgbClr val="FF0000"/>
                </a:solidFill>
              </a:rPr>
              <a:t> Data basis</a:t>
            </a:r>
            <a:endParaRPr lang="en-US" altLang="de-DE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Rectangle 28"/>
          <p:cNvSpPr>
            <a:spLocks noChangeAspect="1" noChangeArrowheads="1"/>
          </p:cNvSpPr>
          <p:nvPr/>
        </p:nvSpPr>
        <p:spPr bwMode="auto">
          <a:xfrm>
            <a:off x="3563888" y="264192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bg1"/>
                </a:solidFill>
              </a:rPr>
              <a:t> </a:t>
            </a:r>
            <a:r>
              <a:rPr lang="en-US" altLang="de-DE" sz="2000" b="1" dirty="0" smtClean="0">
                <a:solidFill>
                  <a:schemeClr val="bg1"/>
                </a:solidFill>
              </a:rPr>
              <a:t>Motivation and concept</a:t>
            </a:r>
          </a:p>
        </p:txBody>
      </p:sp>
      <p:sp>
        <p:nvSpPr>
          <p:cNvPr id="16" name="Rectangle 28"/>
          <p:cNvSpPr>
            <a:spLocks noChangeAspect="1" noChangeArrowheads="1"/>
          </p:cNvSpPr>
          <p:nvPr/>
        </p:nvSpPr>
        <p:spPr bwMode="auto">
          <a:xfrm>
            <a:off x="3574232" y="480216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Results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28"/>
          <p:cNvSpPr>
            <a:spLocks noChangeAspect="1" noChangeArrowheads="1"/>
          </p:cNvSpPr>
          <p:nvPr/>
        </p:nvSpPr>
        <p:spPr bwMode="auto">
          <a:xfrm>
            <a:off x="3574232" y="552224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Evaluation of temperature analysis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3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896"/>
            <a:ext cx="8353425" cy="431800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047" y="1124744"/>
            <a:ext cx="8353425" cy="47451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Leave-one-out cross validation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1951 – 2015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Improvement due to modified distances: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35937"/>
              </p:ext>
            </p:extLst>
          </p:nvPr>
        </p:nvGraphicFramePr>
        <p:xfrm>
          <a:off x="2195736" y="1844824"/>
          <a:ext cx="4752529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29"/>
                <a:gridCol w="1231600"/>
                <a:gridCol w="1231600"/>
                <a:gridCol w="1231600"/>
              </a:tblGrid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[°C]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MAE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TMIN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0.02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0.78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63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84484"/>
              </p:ext>
            </p:extLst>
          </p:nvPr>
        </p:nvGraphicFramePr>
        <p:xfrm>
          <a:off x="1691680" y="4215368"/>
          <a:ext cx="6840757" cy="209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29"/>
                <a:gridCol w="684076"/>
                <a:gridCol w="684076"/>
                <a:gridCol w="684076"/>
                <a:gridCol w="684076"/>
                <a:gridCol w="684076"/>
                <a:gridCol w="684076"/>
                <a:gridCol w="643836"/>
                <a:gridCol w="643836"/>
              </a:tblGrid>
              <a:tr h="144016">
                <a:tc rowSpan="2"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Impr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. RMSE [%]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coast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north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south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alps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DJF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JJA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DJF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JJA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DJF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JJA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DJF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JJA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TAS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TMIN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-3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-15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0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90567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30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Überbli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mtClean="0"/>
              <a:t>08.09.2017   EMS Annual Meeting</a:t>
            </a:r>
            <a:endParaRPr lang="de-DE" altLang="de-DE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419872" y="2492896"/>
            <a:ext cx="5112568" cy="3528392"/>
          </a:xfrm>
          <a:prstGeom prst="rect">
            <a:avLst/>
          </a:prstGeom>
          <a:gradFill>
            <a:gsLst>
              <a:gs pos="0">
                <a:srgbClr val="B2CBE5"/>
              </a:gs>
              <a:gs pos="100000">
                <a:schemeClr val="accent1">
                  <a:alpha val="5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600">
              <a:solidFill>
                <a:schemeClr val="accent1"/>
              </a:solidFill>
            </a:endParaRPr>
          </a:p>
        </p:txBody>
      </p:sp>
      <p:sp>
        <p:nvSpPr>
          <p:cNvPr id="6149" name="Rectangle 11"/>
          <p:cNvSpPr>
            <a:spLocks noChangeAspect="1" noChangeArrowheads="1"/>
          </p:cNvSpPr>
          <p:nvPr/>
        </p:nvSpPr>
        <p:spPr bwMode="auto">
          <a:xfrm>
            <a:off x="3705994" y="1844824"/>
            <a:ext cx="191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dirty="0" smtClean="0">
                <a:solidFill>
                  <a:schemeClr val="tx2"/>
                </a:solidFill>
                <a:latin typeface="Arial Black" pitchFamily="34" charset="0"/>
              </a:rPr>
              <a:t>Overview</a:t>
            </a:r>
            <a:endParaRPr lang="en-US" altLang="de-DE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53" name="Rectangle 28"/>
          <p:cNvSpPr>
            <a:spLocks noChangeAspect="1" noChangeArrowheads="1"/>
          </p:cNvSpPr>
          <p:nvPr/>
        </p:nvSpPr>
        <p:spPr bwMode="auto">
          <a:xfrm>
            <a:off x="3574232" y="408208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rgbClr val="FF0000"/>
                </a:solidFill>
              </a:rPr>
              <a:t> Analysis of 2 m temperature</a:t>
            </a:r>
            <a:endParaRPr lang="en-US" altLang="de-DE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28"/>
          <p:cNvSpPr>
            <a:spLocks noChangeAspect="1" noChangeArrowheads="1"/>
          </p:cNvSpPr>
          <p:nvPr/>
        </p:nvSpPr>
        <p:spPr bwMode="auto">
          <a:xfrm>
            <a:off x="3563888" y="335699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Data basis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Rectangle 28"/>
          <p:cNvSpPr>
            <a:spLocks noChangeAspect="1" noChangeArrowheads="1"/>
          </p:cNvSpPr>
          <p:nvPr/>
        </p:nvSpPr>
        <p:spPr bwMode="auto">
          <a:xfrm>
            <a:off x="3563888" y="2641922"/>
            <a:ext cx="4184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bg1"/>
                </a:solidFill>
              </a:rPr>
              <a:t> </a:t>
            </a:r>
            <a:r>
              <a:rPr lang="en-US" altLang="de-DE" sz="2000" b="1" dirty="0" smtClean="0">
                <a:solidFill>
                  <a:schemeClr val="bg1"/>
                </a:solidFill>
              </a:rPr>
              <a:t>Motivation and concept</a:t>
            </a:r>
          </a:p>
        </p:txBody>
      </p:sp>
      <p:sp>
        <p:nvSpPr>
          <p:cNvPr id="16" name="Rectangle 28"/>
          <p:cNvSpPr>
            <a:spLocks noChangeAspect="1" noChangeArrowheads="1"/>
          </p:cNvSpPr>
          <p:nvPr/>
        </p:nvSpPr>
        <p:spPr bwMode="auto">
          <a:xfrm>
            <a:off x="3574232" y="480216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Results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28"/>
          <p:cNvSpPr>
            <a:spLocks noChangeAspect="1" noChangeArrowheads="1"/>
          </p:cNvSpPr>
          <p:nvPr/>
        </p:nvSpPr>
        <p:spPr bwMode="auto">
          <a:xfrm>
            <a:off x="3574232" y="5522242"/>
            <a:ext cx="445415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 anchor="ctr"/>
          <a:lstStyle>
            <a:lvl1pPr indent="180975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0975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0975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000" b="1" dirty="0" smtClean="0">
                <a:solidFill>
                  <a:schemeClr val="bg1"/>
                </a:solidFill>
              </a:rPr>
              <a:t> Evaluation of temperature analysis</a:t>
            </a:r>
            <a:endParaRPr lang="en-US" altLang="de-DE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3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844824"/>
            <a:ext cx="8353425" cy="424108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Configuration and adaptations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 smtClean="0"/>
              <a:t>Daily temperature extremes</a:t>
            </a:r>
          </a:p>
          <a:p>
            <a:r>
              <a:rPr lang="en-GB" dirty="0" smtClean="0"/>
              <a:t>Sub regions of the background field</a:t>
            </a:r>
          </a:p>
          <a:p>
            <a:r>
              <a:rPr lang="en-GB" dirty="0" smtClean="0"/>
              <a:t>Urban heat island</a:t>
            </a:r>
          </a:p>
          <a:p>
            <a:r>
              <a:rPr lang="en-GB" dirty="0" smtClean="0"/>
              <a:t>Accounting for coastal </a:t>
            </a:r>
            <a:r>
              <a:rPr lang="en-GB" dirty="0" smtClean="0"/>
              <a:t>distance</a:t>
            </a:r>
          </a:p>
          <a:p>
            <a:r>
              <a:rPr lang="en-GB" dirty="0" smtClean="0"/>
              <a:t>Simplification of distance measure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7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412776"/>
            <a:ext cx="8353424" cy="467312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Consistency</a:t>
            </a:r>
          </a:p>
          <a:p>
            <a:pPr marL="0" indent="0">
              <a:buNone/>
            </a:pPr>
            <a:endParaRPr lang="en-GB" sz="1000" b="1" dirty="0" smtClean="0"/>
          </a:p>
          <a:p>
            <a:r>
              <a:rPr lang="en-GB" dirty="0" smtClean="0"/>
              <a:t>To ensure consistency between TAS, TMIN and TMAX, 		          TAS is primarily interpolated in two steps</a:t>
            </a:r>
            <a:endParaRPr lang="en-GB" sz="1200" dirty="0" smtClean="0"/>
          </a:p>
          <a:p>
            <a:pPr marL="342900" indent="-342900">
              <a:buAutoNum type="arabicParenR"/>
            </a:pPr>
            <a:r>
              <a:rPr lang="en-GB" dirty="0" smtClean="0"/>
              <a:t>Lapse rates derived in 13 regions</a:t>
            </a:r>
          </a:p>
          <a:p>
            <a:pPr lvl="1">
              <a:buFont typeface="Symbol"/>
              <a:buChar char="Þ"/>
            </a:pPr>
            <a:r>
              <a:rPr lang="en-GB" dirty="0"/>
              <a:t>B</a:t>
            </a:r>
            <a:r>
              <a:rPr lang="en-GB" dirty="0" smtClean="0"/>
              <a:t>ackground field</a:t>
            </a:r>
          </a:p>
          <a:p>
            <a:pPr marL="342900" indent="-342900">
              <a:buAutoNum type="arabicParenR"/>
            </a:pPr>
            <a:r>
              <a:rPr lang="en-GB" dirty="0"/>
              <a:t>I</a:t>
            </a:r>
            <a:r>
              <a:rPr lang="en-GB" dirty="0" smtClean="0"/>
              <a:t>nterpolation of residuals</a:t>
            </a:r>
          </a:p>
          <a:p>
            <a:pPr mar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endParaRPr lang="en-GB" sz="1000" b="1" dirty="0"/>
          </a:p>
          <a:p>
            <a:r>
              <a:rPr lang="en-GB" dirty="0" smtClean="0"/>
              <a:t>Two-step interpolation of TMIN- and TMAX-deviations to TAS</a:t>
            </a:r>
            <a:endParaRPr lang="en-GB" dirty="0"/>
          </a:p>
          <a:p>
            <a:pPr marL="342900" indent="-342900">
              <a:buFont typeface="Wingdings" pitchFamily="2" charset="2"/>
              <a:buAutoNum type="arabicParenR"/>
            </a:pPr>
            <a:r>
              <a:rPr lang="en-GB" dirty="0"/>
              <a:t>Lapse rates derived in 13 regions</a:t>
            </a:r>
          </a:p>
          <a:p>
            <a:pPr marL="342900" indent="-342900">
              <a:buFont typeface="Wingdings" pitchFamily="2" charset="2"/>
              <a:buAutoNum type="arabicParenR"/>
            </a:pPr>
            <a:r>
              <a:rPr lang="en-GB" dirty="0"/>
              <a:t>Interpolation of </a:t>
            </a:r>
            <a:r>
              <a:rPr lang="en-GB" dirty="0" smtClean="0"/>
              <a:t>residuals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08.09.2017   EMS Annual Meeting</a:t>
            </a:r>
            <a:endParaRPr lang="de-DE" dirty="0"/>
          </a:p>
        </p:txBody>
      </p:sp>
      <p:pic>
        <p:nvPicPr>
          <p:cNvPr id="5" name="Picture 2" descr="Government 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" y="116712"/>
            <a:ext cx="23508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34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D Standard Master">
  <a:themeElements>
    <a:clrScheme name="DWD Standard Master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WD - Master Aufzählung Kästchen">
  <a:themeElements>
    <a:clrScheme name="DWD - Master Aufzählung Kästche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DWD - Master Aufzählung Käst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- Master Aufzählung Käst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- Master Aufzählung Kästch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- Master Aufzählung Kästche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WD - Master Aufzählung Punkte">
  <a:themeElements>
    <a:clrScheme name="1_DWD - Master Aufzählung Punkt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sign13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2061</Words>
  <Application>Microsoft Office PowerPoint</Application>
  <PresentationFormat>Bildschirmpräsentation (4:3)</PresentationFormat>
  <Paragraphs>533</Paragraphs>
  <Slides>50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7" baseType="lpstr">
      <vt:lpstr>DWD Standard Master</vt:lpstr>
      <vt:lpstr>DWD - Master Aufzählung Kästchen</vt:lpstr>
      <vt:lpstr>1_DWD - Master Aufzählung Punkte</vt:lpstr>
      <vt:lpstr>Design13</vt:lpstr>
      <vt:lpstr>Folienmaster Quadrate</vt:lpstr>
      <vt:lpstr>Folienmaster Punkte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Euclidean distance (λ = 0)</vt:lpstr>
      <vt:lpstr>Non-Euclidean distance (λ &gt;&gt; 0) </vt:lpstr>
      <vt:lpstr>PowerPoint-Präsentation</vt:lpstr>
      <vt:lpstr>PowerPoint-Präsentation</vt:lpstr>
      <vt:lpstr>PowerPoint-Präsentation</vt:lpstr>
      <vt:lpstr>PowerPoint-Präsentation</vt:lpstr>
      <vt:lpstr>Residuals &amp; analysis 2.7.1995 TAS</vt:lpstr>
      <vt:lpstr>PowerPoint-Präsentation</vt:lpstr>
      <vt:lpstr>PowerPoint-Präsentation</vt:lpstr>
      <vt:lpstr>Evaluation</vt:lpstr>
      <vt:lpstr>Conclusions</vt:lpstr>
      <vt:lpstr>PowerPoint-Präsentation</vt:lpstr>
      <vt:lpstr>Appendix</vt:lpstr>
      <vt:lpstr>Evaluation (1995-2015)</vt:lpstr>
      <vt:lpstr>Evaluation (1995-2015)</vt:lpstr>
      <vt:lpstr>Evaluation (1995-2015)</vt:lpstr>
      <vt:lpstr>Evaluation (1995-2015)</vt:lpstr>
      <vt:lpstr>Evaluation (1995-2015)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Overlay of the urban heat island effect (V)</vt:lpstr>
      <vt:lpstr>Estimation of the UHI effect at the stations</vt:lpstr>
      <vt:lpstr>CORINE land use classes for Aachen</vt:lpstr>
      <vt:lpstr>Assignment of UHI potential to CORINE land use classes: Aachen</vt:lpstr>
      <vt:lpstr>Virtual city population &amp;  location within an agglomeration</vt:lpstr>
      <vt:lpstr>Ideal averaging radius for UHI potential (Munich)</vt:lpstr>
      <vt:lpstr>Ideal averaging radius for UHI potential (Munich)</vt:lpstr>
      <vt:lpstr>PowerPoint-Präsentation</vt:lpstr>
      <vt:lpstr>Evaluation</vt:lpstr>
      <vt:lpstr>Residuals &amp; analysis 2.7.1995 TAS</vt:lpstr>
      <vt:lpstr>Residuals &amp; analysis 2.7.1995 TAS</vt:lpstr>
      <vt:lpstr>Residuals &amp; analysis 2.7.1995 TAS</vt:lpstr>
      <vt:lpstr>Evaluation</vt:lpstr>
      <vt:lpstr>Evaluation</vt:lpstr>
      <vt:lpstr>Evaluation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Krähenmann Stefan</cp:lastModifiedBy>
  <cp:revision>1228</cp:revision>
  <cp:lastPrinted>2012-07-25T08:45:34Z</cp:lastPrinted>
  <dcterms:created xsi:type="dcterms:W3CDTF">2006-12-01T09:57:45Z</dcterms:created>
  <dcterms:modified xsi:type="dcterms:W3CDTF">2017-09-04T13:14:06Z</dcterms:modified>
</cp:coreProperties>
</file>