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90" r:id="rId2"/>
    <p:sldId id="385" r:id="rId3"/>
    <p:sldId id="386" r:id="rId4"/>
    <p:sldId id="387" r:id="rId5"/>
    <p:sldId id="389" r:id="rId6"/>
    <p:sldId id="391" r:id="rId7"/>
    <p:sldId id="390" r:id="rId8"/>
    <p:sldId id="392" r:id="rId9"/>
    <p:sldId id="393" r:id="rId10"/>
    <p:sldId id="361" r:id="rId1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hlink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66CCFF"/>
    <a:srgbClr val="000066"/>
    <a:srgbClr val="003399"/>
    <a:srgbClr val="0033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nl-N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nl-N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89E8EF4-5DF6-49CE-96A9-C75FF7BEE4D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16448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15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altLang="nl-NL"/>
          </a:p>
        </p:txBody>
      </p:sp>
      <p:sp>
        <p:nvSpPr>
          <p:cNvPr id="16589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0"/>
            <a:ext cx="31115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altLang="nl-NL"/>
          </a:p>
        </p:txBody>
      </p:sp>
      <p:sp>
        <p:nvSpPr>
          <p:cNvPr id="16589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785813"/>
            <a:ext cx="5137150" cy="385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4875213"/>
            <a:ext cx="5184775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Klik om de opmaakprofielen van de modeltekst te bewerken</a:t>
            </a:r>
          </a:p>
          <a:p>
            <a:pPr lvl="1"/>
            <a:r>
              <a:rPr lang="en-GB" altLang="nl-NL" smtClean="0"/>
              <a:t>Tweede niveau</a:t>
            </a:r>
          </a:p>
          <a:p>
            <a:pPr lvl="2"/>
            <a:r>
              <a:rPr lang="en-GB" altLang="nl-NL" smtClean="0"/>
              <a:t>Derde niveau</a:t>
            </a:r>
          </a:p>
          <a:p>
            <a:pPr lvl="3"/>
            <a:r>
              <a:rPr lang="en-GB" altLang="nl-NL" smtClean="0"/>
              <a:t>Vierde niveau</a:t>
            </a:r>
          </a:p>
          <a:p>
            <a:pPr lvl="4"/>
            <a:r>
              <a:rPr lang="en-GB" altLang="nl-NL" smtClean="0"/>
              <a:t>Vijfde niveau</a:t>
            </a:r>
          </a:p>
        </p:txBody>
      </p:sp>
      <p:sp>
        <p:nvSpPr>
          <p:cNvPr id="16589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0425"/>
            <a:ext cx="31115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altLang="nl-NL"/>
          </a:p>
        </p:txBody>
      </p:sp>
      <p:sp>
        <p:nvSpPr>
          <p:cNvPr id="16589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9750425"/>
            <a:ext cx="31115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4" tIns="47448" rIns="94894" bIns="47448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2D57807-D4AC-4F6E-91F8-0F89A1646814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13189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8A657-63F5-4AB7-A23C-34BED3DF651F}" type="slidenum">
              <a:rPr lang="en-GB" altLang="nl-NL"/>
              <a:pPr/>
              <a:t>1</a:t>
            </a:fld>
            <a:endParaRPr lang="en-GB" altLang="nl-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1B31D-B9D4-45FE-A0FA-BEAE4D9493C0}" type="slidenum">
              <a:rPr lang="en-GB" altLang="nl-NL"/>
              <a:pPr/>
              <a:t>10</a:t>
            </a:fld>
            <a:endParaRPr lang="en-GB" altLang="nl-NL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8A657-63F5-4AB7-A23C-34BED3DF651F}" type="slidenum">
              <a:rPr lang="en-GB" altLang="nl-NL"/>
              <a:pPr/>
              <a:t>2</a:t>
            </a:fld>
            <a:endParaRPr lang="en-GB" altLang="nl-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8A657-63F5-4AB7-A23C-34BED3DF651F}" type="slidenum">
              <a:rPr lang="en-GB" altLang="nl-NL"/>
              <a:pPr/>
              <a:t>3</a:t>
            </a:fld>
            <a:endParaRPr lang="en-GB" altLang="nl-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8A657-63F5-4AB7-A23C-34BED3DF651F}" type="slidenum">
              <a:rPr lang="en-GB" altLang="nl-NL"/>
              <a:pPr/>
              <a:t>4</a:t>
            </a:fld>
            <a:endParaRPr lang="en-GB" altLang="nl-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1108" indent="-296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6320" indent="-2372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60848" indent="-2372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5375" indent="-23726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9903" indent="-237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4431" indent="-237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8959" indent="-237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3487" indent="-237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3BD7C2-BE5C-4653-B401-13080CBD6CF7}" type="slidenum">
              <a:rPr lang="en-GB" altLang="nl-NL" smtClean="0"/>
              <a:pPr algn="r" eaLnBrk="1" hangingPunct="1">
                <a:spcBef>
                  <a:spcPct val="0"/>
                </a:spcBef>
              </a:pPr>
              <a:t>5</a:t>
            </a:fld>
            <a:endParaRPr lang="en-GB" altLang="nl-NL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8A657-63F5-4AB7-A23C-34BED3DF651F}" type="slidenum">
              <a:rPr lang="en-GB" altLang="nl-NL"/>
              <a:pPr/>
              <a:t>6</a:t>
            </a:fld>
            <a:endParaRPr lang="en-GB" altLang="nl-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8A657-63F5-4AB7-A23C-34BED3DF651F}" type="slidenum">
              <a:rPr lang="en-GB" altLang="nl-NL"/>
              <a:pPr/>
              <a:t>7</a:t>
            </a:fld>
            <a:endParaRPr lang="en-GB" altLang="nl-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8A657-63F5-4AB7-A23C-34BED3DF651F}" type="slidenum">
              <a:rPr lang="en-GB" altLang="nl-NL"/>
              <a:pPr/>
              <a:t>8</a:t>
            </a:fld>
            <a:endParaRPr lang="en-GB" altLang="nl-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8A657-63F5-4AB7-A23C-34BED3DF651F}" type="slidenum">
              <a:rPr lang="en-GB" altLang="nl-NL"/>
              <a:pPr/>
              <a:t>9</a:t>
            </a:fld>
            <a:endParaRPr lang="en-GB" altLang="nl-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71433" y="6315934"/>
            <a:ext cx="717550" cy="252412"/>
          </a:xfrm>
        </p:spPr>
        <p:txBody>
          <a:bodyPr/>
          <a:lstStyle>
            <a:lvl1pPr>
              <a:defRPr/>
            </a:lvl1pPr>
          </a:lstStyle>
          <a:p>
            <a:fld id="{6053318C-100B-4AD8-A5E1-B5735BDE5582}" type="slidenum">
              <a:rPr lang="en-US" altLang="nl-NL" smtClean="0"/>
              <a:pPr/>
              <a:t>‹nr.›</a:t>
            </a:fld>
            <a:r>
              <a:rPr lang="en-US" altLang="nl-NL" dirty="0" smtClean="0"/>
              <a:t>/10</a:t>
            </a:r>
            <a:endParaRPr lang="en-US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12160" y="6424962"/>
            <a:ext cx="2161109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1026" name="Picture 2" descr="\\int.ssc-campus.nl\userdata\Homedirs\KNMI\bosveld\_Appsense\Desktop\CreativeCommons_Attribution_Licen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68346"/>
            <a:ext cx="827584" cy="2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9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C5F83D-CBAE-4144-9937-C767A67440E5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3896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6400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6400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8F8B8C-F9D6-4ADE-B2BB-09B70843190F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726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8202B1-93B2-4B30-A25E-2B6B0A603B97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55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86EF2E-8C4E-46FB-9392-C10AFEFC9EB3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0385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557B48-4569-4B86-9D95-592FB9D02912}" type="slidenum">
              <a:rPr lang="en-US" altLang="nl-NL"/>
              <a:pPr/>
              <a:t>‹nr.›</a:t>
            </a:fld>
            <a:r>
              <a:rPr lang="en-US" altLang="nl-NL" dirty="0"/>
              <a:t>/29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1328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2A7B24-D204-4EEF-B0AB-25086418B42A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7868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164E7A-B0C6-4566-9CC5-430546C655FF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3331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B015E-8E39-4010-863C-E85F3C90C5AE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5027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5BF973-66B1-4EF4-8B41-1A0C388946FE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9978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CFA81-22E9-4FD8-B599-3624F0587553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1826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  <p:sp>
        <p:nvSpPr>
          <p:cNvPr id="680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680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6363494"/>
            <a:ext cx="7175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000066"/>
                </a:solidFill>
                <a:latin typeface="Arial" charset="0"/>
              </a:defRPr>
            </a:lvl1pPr>
          </a:lstStyle>
          <a:p>
            <a:fld id="{50D8BCE9-E289-4295-A631-6BD0211B360D}" type="slidenum">
              <a:rPr lang="en-US" altLang="nl-NL"/>
              <a:pPr/>
              <a:t>‹nr.›</a:t>
            </a:fld>
            <a:r>
              <a:rPr lang="en-US" altLang="nl-NL"/>
              <a:t>/29</a:t>
            </a:r>
          </a:p>
        </p:txBody>
      </p:sp>
      <p:pic>
        <p:nvPicPr>
          <p:cNvPr id="680967" name="Picture 7" descr="logo KNMI blau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4318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0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36096" y="6381750"/>
            <a:ext cx="223311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 b="0">
                <a:solidFill>
                  <a:srgbClr val="000099"/>
                </a:solidFill>
                <a:latin typeface="Arial" charset="0"/>
              </a:defRPr>
            </a:lvl1pPr>
          </a:lstStyle>
          <a:p>
            <a:r>
              <a:rPr lang="en-US" altLang="nl-NL" smtClean="0"/>
              <a:t>06-Sep-2017 EMS Dublin</a:t>
            </a:r>
            <a:endParaRPr lang="en-US" alt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293100" cy="1008112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hlink"/>
                </a:solidFill>
              </a:rPr>
              <a:t>The </a:t>
            </a:r>
            <a:r>
              <a:rPr lang="en-US" sz="2000" dirty="0" smtClean="0">
                <a:solidFill>
                  <a:schemeClr val="hlink"/>
                </a:solidFill>
              </a:rPr>
              <a:t>Nocturnal Surface Energy Budget (SEB) at Cabauw</a:t>
            </a:r>
            <a:r>
              <a:rPr lang="nl-NL" sz="2000" dirty="0">
                <a:solidFill>
                  <a:schemeClr val="hlink"/>
                </a:solidFill>
              </a:rPr>
              <a:t/>
            </a:r>
            <a:br>
              <a:rPr lang="nl-NL" sz="2000" dirty="0">
                <a:solidFill>
                  <a:schemeClr val="hlink"/>
                </a:solidFill>
              </a:rPr>
            </a:br>
            <a:r>
              <a:rPr lang="en-GB" altLang="nl-NL" sz="1600" dirty="0" smtClean="0"/>
              <a:t>Fred C. </a:t>
            </a:r>
            <a:r>
              <a:rPr lang="en-GB" altLang="nl-NL" sz="1600" dirty="0" err="1" smtClean="0"/>
              <a:t>Bosveld</a:t>
            </a:r>
            <a:r>
              <a:rPr lang="en-GB" altLang="nl-NL" sz="1600" dirty="0" smtClean="0"/>
              <a:t> </a:t>
            </a:r>
            <a:r>
              <a:rPr lang="en-GB" altLang="nl-NL" sz="1600" dirty="0"/>
              <a:t>(KNMI</a:t>
            </a:r>
            <a:r>
              <a:rPr lang="en-GB" altLang="nl-NL" sz="1600" dirty="0" smtClean="0"/>
              <a:t>)</a:t>
            </a:r>
            <a:r>
              <a:rPr lang="en-GB" altLang="nl-NL" sz="1400" dirty="0" smtClean="0"/>
              <a:t/>
            </a:r>
            <a:br>
              <a:rPr lang="en-GB" altLang="nl-NL" sz="1400" dirty="0" smtClean="0"/>
            </a:br>
            <a:endParaRPr lang="en-US" altLang="nl-NL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3707904" y="1556792"/>
            <a:ext cx="5328592" cy="34163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1800" dirty="0" smtClean="0">
                <a:solidFill>
                  <a:srgbClr val="0070C0"/>
                </a:solidFill>
              </a:rPr>
              <a:t>Content</a:t>
            </a:r>
          </a:p>
          <a:p>
            <a:endParaRPr lang="nl-NL" sz="18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70C0"/>
                </a:solidFill>
              </a:rPr>
              <a:t>Why</a:t>
            </a:r>
            <a:r>
              <a:rPr lang="nl-NL" sz="1800" dirty="0" smtClean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b</a:t>
            </a:r>
            <a:r>
              <a:rPr lang="nl-NL" sz="1800" dirty="0" err="1" smtClean="0">
                <a:solidFill>
                  <a:srgbClr val="0070C0"/>
                </a:solidFill>
              </a:rPr>
              <a:t>other</a:t>
            </a:r>
            <a:r>
              <a:rPr lang="nl-NL" sz="1800" dirty="0" smtClean="0">
                <a:solidFill>
                  <a:srgbClr val="0070C0"/>
                </a:solidFill>
              </a:rPr>
              <a:t> </a:t>
            </a:r>
            <a:r>
              <a:rPr lang="nl-NL" sz="1800" dirty="0" err="1" smtClean="0">
                <a:solidFill>
                  <a:srgbClr val="0070C0"/>
                </a:solidFill>
              </a:rPr>
              <a:t>about</a:t>
            </a:r>
            <a:r>
              <a:rPr lang="nl-NL" sz="1800" dirty="0" smtClean="0">
                <a:solidFill>
                  <a:srgbClr val="0070C0"/>
                </a:solidFill>
              </a:rPr>
              <a:t> SEB </a:t>
            </a:r>
            <a:r>
              <a:rPr lang="nl-NL" sz="1800" dirty="0" err="1" smtClean="0">
                <a:solidFill>
                  <a:srgbClr val="0070C0"/>
                </a:solidFill>
              </a:rPr>
              <a:t>closure</a:t>
            </a:r>
            <a:r>
              <a:rPr lang="nl-NL" sz="1800" dirty="0" smtClean="0">
                <a:solidFill>
                  <a:srgbClr val="0070C0"/>
                </a:solidFill>
              </a:rPr>
              <a:t>?</a:t>
            </a:r>
            <a:endParaRPr lang="nl-NL" sz="18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70C0"/>
                </a:solidFill>
              </a:rPr>
              <a:t>How </a:t>
            </a:r>
            <a:r>
              <a:rPr lang="nl-NL" sz="1800" dirty="0" err="1" smtClean="0">
                <a:solidFill>
                  <a:srgbClr val="0070C0"/>
                </a:solidFill>
              </a:rPr>
              <a:t>to</a:t>
            </a:r>
            <a:r>
              <a:rPr lang="nl-NL" sz="1800" dirty="0" smtClean="0">
                <a:solidFill>
                  <a:srgbClr val="0070C0"/>
                </a:solidFill>
              </a:rPr>
              <a:t> </a:t>
            </a:r>
            <a:r>
              <a:rPr lang="nl-NL" sz="1800" dirty="0" err="1" smtClean="0">
                <a:solidFill>
                  <a:srgbClr val="0070C0"/>
                </a:solidFill>
              </a:rPr>
              <a:t>measure</a:t>
            </a:r>
            <a:r>
              <a:rPr lang="nl-NL" sz="1800" dirty="0" smtClean="0">
                <a:solidFill>
                  <a:srgbClr val="0070C0"/>
                </a:solidFill>
              </a:rPr>
              <a:t> </a:t>
            </a:r>
            <a:r>
              <a:rPr lang="nl-NL" sz="1800" dirty="0" smtClean="0">
                <a:solidFill>
                  <a:srgbClr val="0070C0"/>
                </a:solidFill>
              </a:rPr>
              <a:t>SEB?</a:t>
            </a:r>
            <a:endParaRPr lang="nl-NL" sz="18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err="1">
                <a:solidFill>
                  <a:srgbClr val="0070C0"/>
                </a:solidFill>
              </a:rPr>
              <a:t>What</a:t>
            </a:r>
            <a:r>
              <a:rPr lang="nl-NL" sz="1800" dirty="0">
                <a:solidFill>
                  <a:srgbClr val="0070C0"/>
                </a:solidFill>
              </a:rPr>
              <a:t> drives </a:t>
            </a:r>
            <a:r>
              <a:rPr lang="nl-NL" sz="1800" dirty="0" err="1">
                <a:solidFill>
                  <a:srgbClr val="0070C0"/>
                </a:solidFill>
              </a:rPr>
              <a:t>the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vegetation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>
                <a:solidFill>
                  <a:srgbClr val="0070C0"/>
                </a:solidFill>
              </a:rPr>
              <a:t>heat </a:t>
            </a:r>
            <a:r>
              <a:rPr lang="nl-NL" sz="1800" smtClean="0">
                <a:solidFill>
                  <a:srgbClr val="0070C0"/>
                </a:solidFill>
              </a:rPr>
              <a:t>content?</a:t>
            </a:r>
            <a:endParaRPr lang="nl-NL" sz="18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Rough </a:t>
            </a:r>
            <a:r>
              <a:rPr lang="en-US" sz="1800" dirty="0" smtClean="0">
                <a:solidFill>
                  <a:srgbClr val="0070C0"/>
                </a:solidFill>
              </a:rPr>
              <a:t>grassland</a:t>
            </a:r>
            <a:endParaRPr lang="nl-NL" sz="1800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70C0"/>
                </a:solidFill>
              </a:rPr>
              <a:t>A </a:t>
            </a:r>
            <a:r>
              <a:rPr lang="nl-NL" sz="1800" dirty="0" err="1" smtClean="0">
                <a:solidFill>
                  <a:srgbClr val="0070C0"/>
                </a:solidFill>
              </a:rPr>
              <a:t>freezing</a:t>
            </a:r>
            <a:r>
              <a:rPr lang="nl-NL" sz="1800" dirty="0" smtClean="0">
                <a:solidFill>
                  <a:srgbClr val="0070C0"/>
                </a:solidFill>
              </a:rPr>
              <a:t> </a:t>
            </a:r>
            <a:r>
              <a:rPr lang="nl-NL" sz="1800" dirty="0" smtClean="0">
                <a:solidFill>
                  <a:srgbClr val="0070C0"/>
                </a:solidFill>
              </a:rPr>
              <a:t>case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70C0"/>
                </a:solidFill>
              </a:rPr>
              <a:t>A dry </a:t>
            </a:r>
            <a:r>
              <a:rPr lang="nl-NL" sz="1800" dirty="0" err="1" smtClean="0">
                <a:solidFill>
                  <a:srgbClr val="0070C0"/>
                </a:solidFill>
              </a:rPr>
              <a:t>summer</a:t>
            </a:r>
            <a:r>
              <a:rPr lang="nl-NL" sz="1800" dirty="0" smtClean="0">
                <a:solidFill>
                  <a:srgbClr val="0070C0"/>
                </a:solidFill>
              </a:rPr>
              <a:t> case</a:t>
            </a:r>
            <a:endParaRPr lang="nl-NL" sz="1800" dirty="0" smtClean="0">
              <a:solidFill>
                <a:srgbClr val="0070C0"/>
              </a:solidFill>
            </a:endParaRPr>
          </a:p>
          <a:p>
            <a:endParaRPr lang="nl-NL" sz="1800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pic>
        <p:nvPicPr>
          <p:cNvPr id="15" name="Picture 25" descr="DSCN13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06700" cy="400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1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774" y="188640"/>
            <a:ext cx="8077200" cy="576263"/>
          </a:xfrm>
          <a:noFill/>
          <a:ln/>
        </p:spPr>
        <p:txBody>
          <a:bodyPr/>
          <a:lstStyle/>
          <a:p>
            <a:r>
              <a:rPr lang="en-GB" altLang="nl-NL" sz="2400" b="1" dirty="0">
                <a:solidFill>
                  <a:schemeClr val="accent1"/>
                </a:solidFill>
              </a:rPr>
              <a:t>Conclusions</a:t>
            </a:r>
            <a:endParaRPr lang="en-US" altLang="nl-NL" sz="2400" i="1" dirty="0">
              <a:solidFill>
                <a:schemeClr val="accent1"/>
              </a:solidFill>
            </a:endParaRPr>
          </a:p>
        </p:txBody>
      </p:sp>
      <p:sp>
        <p:nvSpPr>
          <p:cNvPr id="662531" name="Rectangle 3"/>
          <p:cNvSpPr>
            <a:spLocks noChangeArrowheads="1"/>
          </p:cNvSpPr>
          <p:nvPr/>
        </p:nvSpPr>
        <p:spPr bwMode="auto">
          <a:xfrm>
            <a:off x="0" y="212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nl-NL" altLang="nl-N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468313" y="692696"/>
            <a:ext cx="7993062" cy="5509200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ct val="100000"/>
              </a:spcAft>
              <a:buFont typeface="+mj-lt"/>
              <a:buAutoNum type="arabicPeriod"/>
            </a:pPr>
            <a:r>
              <a:rPr lang="en-US" altLang="nl-NL" sz="1600" b="0" dirty="0" smtClean="0">
                <a:solidFill>
                  <a:srgbClr val="003399"/>
                </a:solidFill>
              </a:rPr>
              <a:t>SEB closure is problematic during both night and day</a:t>
            </a:r>
          </a:p>
          <a:p>
            <a:pPr marL="342900" indent="-342900">
              <a:spcAft>
                <a:spcPct val="100000"/>
              </a:spcAft>
              <a:buFont typeface="+mj-lt"/>
              <a:buAutoNum type="arabicPeriod"/>
            </a:pPr>
            <a:r>
              <a:rPr lang="en-US" altLang="nl-NL" sz="1600" b="0" dirty="0" smtClean="0">
                <a:solidFill>
                  <a:srgbClr val="003399"/>
                </a:solidFill>
              </a:rPr>
              <a:t>Before studying the physics of SEB imbalance all sorts of observational issues have to be addressed. (corrections, homogeneity,..)</a:t>
            </a:r>
            <a:endParaRPr lang="en-US" altLang="nl-NL" sz="1600" b="0" dirty="0">
              <a:solidFill>
                <a:srgbClr val="003399"/>
              </a:solidFill>
            </a:endParaRPr>
          </a:p>
          <a:p>
            <a:pPr marL="342900" indent="-342900">
              <a:spcAft>
                <a:spcPct val="100000"/>
              </a:spcAft>
              <a:buFont typeface="+mj-lt"/>
              <a:buAutoNum type="arabicPeriod"/>
            </a:pPr>
            <a:r>
              <a:rPr lang="en-US" altLang="nl-NL" sz="1600" b="0" dirty="0" smtClean="0">
                <a:solidFill>
                  <a:srgbClr val="003399"/>
                </a:solidFill>
              </a:rPr>
              <a:t>The night time imbalance can be explained by assuming a 7 mm water equivalent heat storage capacity with a response time of 1 hour.</a:t>
            </a:r>
          </a:p>
          <a:p>
            <a:pPr marL="342900" indent="-342900">
              <a:spcAft>
                <a:spcPct val="100000"/>
              </a:spcAft>
              <a:buFont typeface="+mj-lt"/>
              <a:buAutoNum type="arabicPeriod"/>
            </a:pPr>
            <a:r>
              <a:rPr lang="en-US" altLang="nl-NL" sz="1600" b="0" dirty="0" smtClean="0">
                <a:solidFill>
                  <a:srgbClr val="003399"/>
                </a:solidFill>
              </a:rPr>
              <a:t>This 7 mm water equiv. is in line with the results of weighing and drying of 1m</a:t>
            </a:r>
            <a:r>
              <a:rPr lang="en-US" altLang="nl-NL" sz="1600" b="0" baseline="30000" dirty="0" smtClean="0">
                <a:solidFill>
                  <a:srgbClr val="003399"/>
                </a:solidFill>
              </a:rPr>
              <a:t>2</a:t>
            </a:r>
            <a:r>
              <a:rPr lang="en-US" altLang="nl-NL" sz="1600" b="0" dirty="0" smtClean="0">
                <a:solidFill>
                  <a:srgbClr val="003399"/>
                </a:solidFill>
              </a:rPr>
              <a:t> of grass and top soil.</a:t>
            </a:r>
          </a:p>
          <a:p>
            <a:pPr marL="342900" indent="-342900">
              <a:spcAft>
                <a:spcPct val="100000"/>
              </a:spcAft>
              <a:buFont typeface="+mj-lt"/>
              <a:buAutoNum type="arabicPeriod"/>
            </a:pPr>
            <a:r>
              <a:rPr lang="en-US" altLang="nl-NL" sz="1600" b="0" dirty="0" smtClean="0">
                <a:solidFill>
                  <a:srgbClr val="003399"/>
                </a:solidFill>
              </a:rPr>
              <a:t>This 7mm  water equiv. is also in line with a freezing case where the top soil temperature goes just below freezing.</a:t>
            </a:r>
          </a:p>
          <a:p>
            <a:pPr marL="342900" indent="-342900">
              <a:spcAft>
                <a:spcPct val="100000"/>
              </a:spcAft>
              <a:buFont typeface="+mj-lt"/>
              <a:buAutoNum type="arabicPeriod"/>
            </a:pPr>
            <a:r>
              <a:rPr lang="en-US" altLang="nl-NL" sz="1600" b="0" dirty="0" smtClean="0">
                <a:solidFill>
                  <a:srgbClr val="003399"/>
                </a:solidFill>
              </a:rPr>
              <a:t>During dry periods in summer the top layer dries out and dead biomass almost disappears. Indeed we find that much of the night time SEB imbalance disappears under these conditions. </a:t>
            </a:r>
          </a:p>
          <a:p>
            <a:pPr marL="342900" indent="-342900">
              <a:spcAft>
                <a:spcPct val="100000"/>
              </a:spcAft>
              <a:buFont typeface="+mj-lt"/>
              <a:buAutoNum type="arabicPeriod"/>
            </a:pPr>
            <a:r>
              <a:rPr lang="en-US" altLang="nl-NL" sz="1600" b="0" dirty="0" smtClean="0">
                <a:solidFill>
                  <a:srgbClr val="003399"/>
                </a:solidFill>
              </a:rPr>
              <a:t>This storage term also explains part of the day time SEB imbalance</a:t>
            </a:r>
          </a:p>
          <a:p>
            <a:pPr marL="342900" indent="-342900">
              <a:spcAft>
                <a:spcPct val="100000"/>
              </a:spcAft>
              <a:buFont typeface="+mj-lt"/>
              <a:buAutoNum type="arabicPeriod"/>
            </a:pPr>
            <a:r>
              <a:rPr lang="en-US" altLang="nl-NL" sz="1600" b="0" dirty="0" smtClean="0">
                <a:solidFill>
                  <a:srgbClr val="003399"/>
                </a:solidFill>
              </a:rPr>
              <a:t>This may help to better understand the physics behind SEB imbalance during daytime</a:t>
            </a:r>
            <a:endParaRPr lang="en-US" altLang="nl-NL" sz="1600" b="0" dirty="0">
              <a:solidFill>
                <a:srgbClr val="00B050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10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293100" cy="57606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Why bother about Nocturnal SEB closure</a:t>
            </a:r>
            <a:endParaRPr lang="en-US" altLang="nl-NL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323528" y="1124744"/>
            <a:ext cx="7768473" cy="21698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A rigorous test on measurement principles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A rigorous test on instrument 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Day- and night time SEB imbalance may have different causes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Trust in matter and stress </a:t>
            </a:r>
            <a:r>
              <a:rPr lang="en-GB" sz="1800" dirty="0">
                <a:solidFill>
                  <a:srgbClr val="0070C0"/>
                </a:solidFill>
              </a:rPr>
              <a:t>flux observations </a:t>
            </a:r>
            <a:r>
              <a:rPr lang="en-GB" sz="1800" dirty="0" smtClean="0">
                <a:solidFill>
                  <a:srgbClr val="0070C0"/>
                </a:solidFill>
              </a:rPr>
              <a:t>by the EC-method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Improve relevance for model evaluation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3834010" cy="2612592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2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9762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293100" cy="57606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How to measure the SEB (1 of 3)</a:t>
            </a:r>
            <a:endParaRPr lang="en-US" altLang="nl-NL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3131841" y="1202771"/>
            <a:ext cx="4418197" cy="14927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70C0"/>
                </a:solidFill>
                <a:sym typeface="Wingdings"/>
              </a:rPr>
              <a:t></a:t>
            </a:r>
            <a:r>
              <a:rPr lang="nl-NL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nl-NL" sz="1400" dirty="0" smtClean="0">
                <a:solidFill>
                  <a:srgbClr val="0070C0"/>
                </a:solidFill>
              </a:rPr>
              <a:t>Net </a:t>
            </a:r>
            <a:r>
              <a:rPr lang="nl-NL" sz="1400" dirty="0" err="1" smtClean="0">
                <a:solidFill>
                  <a:srgbClr val="0070C0"/>
                </a:solidFill>
              </a:rPr>
              <a:t>Radiation</a:t>
            </a:r>
            <a:r>
              <a:rPr lang="nl-NL" sz="1400" dirty="0" smtClean="0">
                <a:solidFill>
                  <a:srgbClr val="0070C0"/>
                </a:solidFill>
              </a:rPr>
              <a:t> (QNET)</a:t>
            </a:r>
          </a:p>
          <a:p>
            <a:endParaRPr lang="nl-NL" sz="1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Measure the four individual components with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State of the art </a:t>
            </a:r>
            <a:r>
              <a:rPr lang="en-US" sz="1400" dirty="0" err="1" smtClean="0">
                <a:solidFill>
                  <a:srgbClr val="0070C0"/>
                </a:solidFill>
              </a:rPr>
              <a:t>pyrano</a:t>
            </a:r>
            <a:r>
              <a:rPr lang="en-US" sz="1400" dirty="0" smtClean="0">
                <a:solidFill>
                  <a:srgbClr val="0070C0"/>
                </a:solidFill>
              </a:rPr>
              <a:t>- and </a:t>
            </a:r>
            <a:r>
              <a:rPr lang="en-US" sz="1400" dirty="0" err="1" smtClean="0">
                <a:solidFill>
                  <a:srgbClr val="0070C0"/>
                </a:solidFill>
              </a:rPr>
              <a:t>pyrgeo</a:t>
            </a:r>
            <a:r>
              <a:rPr lang="en-US" sz="1400" dirty="0" smtClean="0">
                <a:solidFill>
                  <a:srgbClr val="0070C0"/>
                </a:solidFill>
              </a:rPr>
              <a:t> meters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Ventilated and heated</a:t>
            </a:r>
            <a:endParaRPr lang="nl-NL" sz="1400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pic>
        <p:nvPicPr>
          <p:cNvPr id="1026" name="Picture 2" descr="S00211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9" y="1201887"/>
            <a:ext cx="2826842" cy="212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100_19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2" y="3573016"/>
            <a:ext cx="1674713" cy="25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983185" y="4658266"/>
            <a:ext cx="4661060" cy="14927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70C0"/>
                </a:solidFill>
                <a:sym typeface="Wingdings"/>
              </a:rPr>
              <a:t>  </a:t>
            </a:r>
            <a:r>
              <a:rPr lang="nl-NL" sz="1400" dirty="0" err="1" smtClean="0">
                <a:solidFill>
                  <a:srgbClr val="0070C0"/>
                </a:solidFill>
              </a:rPr>
              <a:t>Sensible</a:t>
            </a:r>
            <a:r>
              <a:rPr lang="nl-NL" sz="1400" dirty="0" smtClean="0">
                <a:solidFill>
                  <a:srgbClr val="0070C0"/>
                </a:solidFill>
              </a:rPr>
              <a:t>- </a:t>
            </a:r>
            <a:r>
              <a:rPr lang="nl-NL" sz="1400" dirty="0" err="1" smtClean="0">
                <a:solidFill>
                  <a:srgbClr val="0070C0"/>
                </a:solidFill>
              </a:rPr>
              <a:t>and</a:t>
            </a:r>
            <a:r>
              <a:rPr lang="nl-NL" sz="1400" dirty="0" smtClean="0">
                <a:solidFill>
                  <a:srgbClr val="0070C0"/>
                </a:solidFill>
              </a:rPr>
              <a:t> latent heat (H+LE)</a:t>
            </a:r>
          </a:p>
          <a:p>
            <a:endParaRPr lang="nl-NL" sz="1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State of the art sonic anemometer/thermometer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State of the art open path water vapor sensor</a:t>
            </a:r>
            <a:endParaRPr lang="nl-NL" sz="1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35" y="2852936"/>
            <a:ext cx="1993000" cy="265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3181234" y="3163630"/>
            <a:ext cx="3948201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rgbClr val="0070C0"/>
                </a:solidFill>
              </a:rPr>
              <a:t>Radiative</a:t>
            </a:r>
            <a:r>
              <a:rPr lang="nl-NL" sz="1400" dirty="0" smtClean="0">
                <a:solidFill>
                  <a:srgbClr val="0070C0"/>
                </a:solidFill>
              </a:rPr>
              <a:t> Surface </a:t>
            </a:r>
            <a:r>
              <a:rPr lang="nl-NL" sz="1400" dirty="0" err="1" smtClean="0">
                <a:solidFill>
                  <a:srgbClr val="0070C0"/>
                </a:solidFill>
              </a:rPr>
              <a:t>temperature</a:t>
            </a:r>
            <a:r>
              <a:rPr lang="nl-NL" sz="1400" dirty="0" smtClean="0">
                <a:solidFill>
                  <a:srgbClr val="0070C0"/>
                </a:solidFill>
              </a:rPr>
              <a:t> </a:t>
            </a:r>
            <a:r>
              <a:rPr lang="nl-NL" sz="1400" dirty="0" smtClean="0">
                <a:solidFill>
                  <a:srgbClr val="0070C0"/>
                </a:solidFill>
                <a:sym typeface="Wingdings"/>
              </a:rPr>
              <a:t></a:t>
            </a:r>
            <a:endParaRPr lang="nl-NL" sz="1400" dirty="0" smtClean="0">
              <a:solidFill>
                <a:srgbClr val="0070C0"/>
              </a:solidFill>
            </a:endParaRPr>
          </a:p>
          <a:p>
            <a:endParaRPr lang="nl-NL" sz="1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Pyrometer from top of 200 m tower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“Sees” footprint of EC-observations</a:t>
            </a:r>
            <a:endParaRPr lang="nl-NL" sz="1400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3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0645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293100" cy="57606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How to measure the SEB (2 of 3)</a:t>
            </a:r>
            <a:endParaRPr lang="en-US" altLang="nl-NL" sz="1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908720"/>
            <a:ext cx="8640960" cy="173583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algn="l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nl-NL" sz="1800" b="0" dirty="0" smtClean="0"/>
              <a:t>Self calibrating soil heat flux </a:t>
            </a:r>
            <a:r>
              <a:rPr lang="en-GB" altLang="nl-NL" sz="1800" b="0" dirty="0"/>
              <a:t>plates (Hukseflux) 3x2 </a:t>
            </a:r>
            <a:r>
              <a:rPr lang="en-GB" altLang="nl-NL" sz="1800" b="0" dirty="0" smtClean="0"/>
              <a:t>at 5 and 10 cm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nl-NL" sz="1800" b="0" dirty="0" smtClean="0"/>
              <a:t>High accuracy temperature profile (KNMI) to extrapolate to surface.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nl-NL" sz="1800" b="0" dirty="0" smtClean="0"/>
              <a:t>Surface is top of the mineral soil.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nl-NL" sz="1800" b="0" dirty="0"/>
              <a:t>M</a:t>
            </a:r>
            <a:r>
              <a:rPr lang="en-GB" altLang="nl-NL" sz="1800" b="0" dirty="0" smtClean="0"/>
              <a:t>ethods: 1) Soil heat flux extrapolated to surface; 2) Soil heat budget</a:t>
            </a:r>
            <a:endParaRPr lang="en-GB" altLang="nl-NL" sz="1800" b="0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9" y="2884871"/>
            <a:ext cx="3063975" cy="339909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97629"/>
            <a:ext cx="3191719" cy="3486339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4786" y="2862167"/>
            <a:ext cx="2502260" cy="36004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/>
          <a:lstStyle>
            <a:lvl1pPr marL="342900" indent="-342900" algn="l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nl-NL" sz="1800" b="0" dirty="0" smtClean="0"/>
              <a:t>Midday 01 July 2013</a:t>
            </a:r>
            <a:endParaRPr lang="en-GB" altLang="nl-NL" sz="1800" b="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19731" y="2788572"/>
            <a:ext cx="2502260" cy="36004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/>
          <a:lstStyle>
            <a:lvl1pPr marL="342900" indent="-342900" algn="l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nl-NL" sz="1800" b="0" dirty="0" smtClean="0"/>
              <a:t>Midday 01 July 2014</a:t>
            </a:r>
            <a:endParaRPr lang="en-GB" altLang="nl-NL" sz="1800" b="0" dirty="0"/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81" y="3550801"/>
            <a:ext cx="2352801" cy="1466119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4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8264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" y="2996952"/>
            <a:ext cx="2736304" cy="205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62" y="788988"/>
            <a:ext cx="2741869" cy="205640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25" y="2996953"/>
            <a:ext cx="27363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" y="788989"/>
            <a:ext cx="2741870" cy="205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7"/>
          <p:cNvSpPr txBox="1">
            <a:spLocks noChangeArrowheads="1"/>
          </p:cNvSpPr>
          <p:nvPr/>
        </p:nvSpPr>
        <p:spPr bwMode="auto">
          <a:xfrm>
            <a:off x="5936258" y="4149081"/>
            <a:ext cx="307694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1800" b="0" kern="0" dirty="0" smtClean="0">
                <a:solidFill>
                  <a:srgbClr val="FF0000"/>
                </a:solidFill>
              </a:rPr>
              <a:t>Wait for spring 2016</a:t>
            </a:r>
            <a:endParaRPr lang="en-US" altLang="nl-NL" sz="1800" b="0" i="1" kern="0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06-Sep-2017 EMS Dublin</a:t>
            </a:r>
            <a:endParaRPr lang="en-US" altLang="nl-NL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" name="Picture 4" descr="IMG_04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58" y="1759292"/>
            <a:ext cx="301942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Rectangle 17"/>
          <p:cNvSpPr txBox="1">
            <a:spLocks noChangeArrowheads="1"/>
          </p:cNvSpPr>
          <p:nvPr/>
        </p:nvSpPr>
        <p:spPr bwMode="auto">
          <a:xfrm>
            <a:off x="323528" y="5210075"/>
            <a:ext cx="307694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1800" b="0" kern="0" dirty="0" smtClean="0">
                <a:solidFill>
                  <a:srgbClr val="FF0000"/>
                </a:solidFill>
              </a:rPr>
              <a:t>Summer 2015</a:t>
            </a:r>
            <a:endParaRPr lang="en-US" altLang="nl-NL" sz="1800" b="0" i="1" kern="0" dirty="0" smtClean="0">
              <a:solidFill>
                <a:srgbClr val="FF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5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  <p:sp>
        <p:nvSpPr>
          <p:cNvPr id="15" name="Rectangle 17"/>
          <p:cNvSpPr txBox="1">
            <a:spLocks noChangeArrowheads="1"/>
          </p:cNvSpPr>
          <p:nvPr/>
        </p:nvSpPr>
        <p:spPr bwMode="auto">
          <a:xfrm>
            <a:off x="298501" y="212924"/>
            <a:ext cx="8293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 b="0" kern="0" dirty="0" smtClean="0"/>
              <a:t>How to measure the SEB (3 of 3)</a:t>
            </a:r>
            <a:endParaRPr lang="en-US" altLang="nl-NL" sz="1400" b="0" kern="0" dirty="0"/>
          </a:p>
        </p:txBody>
      </p:sp>
    </p:spTree>
    <p:extLst>
      <p:ext uri="{BB962C8B-B14F-4D97-AF65-F5344CB8AC3E}">
        <p14:creationId xmlns:p14="http://schemas.microsoft.com/office/powerpoint/2010/main" val="21173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293100" cy="57606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Surface Radiation temperature driving the biomass layer</a:t>
            </a:r>
            <a:endParaRPr lang="en-US" altLang="nl-NL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323528" y="1124744"/>
            <a:ext cx="8568952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70C0"/>
                </a:solidFill>
              </a:rPr>
              <a:t>SEB closure with additional heat storage of: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70C0"/>
                </a:solidFill>
              </a:rPr>
              <a:t>30 kJ/m</a:t>
            </a:r>
            <a:r>
              <a:rPr lang="en-GB" sz="1800" baseline="30000" dirty="0" smtClean="0">
                <a:solidFill>
                  <a:srgbClr val="0070C0"/>
                </a:solidFill>
              </a:rPr>
              <a:t>2</a:t>
            </a:r>
            <a:r>
              <a:rPr lang="en-GB" sz="1800" dirty="0" smtClean="0">
                <a:solidFill>
                  <a:srgbClr val="0070C0"/>
                </a:solidFill>
              </a:rPr>
              <a:t>/K (7 mm water) and 1 hour response time.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6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4757"/>
            <a:ext cx="3995330" cy="29879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318583"/>
            <a:ext cx="4069492" cy="31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293100" cy="57606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Rough grassland</a:t>
            </a:r>
            <a:endParaRPr lang="en-US" altLang="nl-NL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107504" y="1392537"/>
            <a:ext cx="4464496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err="1" smtClean="0">
                <a:solidFill>
                  <a:srgbClr val="0070C0"/>
                </a:solidFill>
                <a:sym typeface="Wingdings"/>
              </a:rPr>
              <a:t>Layer</a:t>
            </a:r>
            <a:r>
              <a:rPr lang="nl-NL" sz="1600" dirty="0" smtClean="0">
                <a:solidFill>
                  <a:srgbClr val="0070C0"/>
                </a:solidFill>
                <a:sym typeface="Wingdings"/>
              </a:rPr>
              <a:t> </a:t>
            </a:r>
            <a:r>
              <a:rPr lang="nl-NL" sz="1600" dirty="0" err="1" smtClean="0">
                <a:solidFill>
                  <a:srgbClr val="0070C0"/>
                </a:solidFill>
                <a:sym typeface="Wingdings"/>
              </a:rPr>
              <a:t>where</a:t>
            </a:r>
            <a:r>
              <a:rPr lang="nl-NL" sz="1600" dirty="0" smtClean="0">
                <a:solidFill>
                  <a:srgbClr val="0070C0"/>
                </a:solidFill>
                <a:sym typeface="Wingdings"/>
              </a:rPr>
              <a:t> bio </a:t>
            </a:r>
            <a:r>
              <a:rPr lang="nl-NL" sz="1600" dirty="0" err="1" smtClean="0">
                <a:solidFill>
                  <a:srgbClr val="0070C0"/>
                </a:solidFill>
                <a:sym typeface="Wingdings"/>
              </a:rPr>
              <a:t>material</a:t>
            </a:r>
            <a:r>
              <a:rPr lang="nl-NL" sz="1600" dirty="0" smtClean="0">
                <a:solidFill>
                  <a:srgbClr val="0070C0"/>
                </a:solidFill>
                <a:sym typeface="Wingdings"/>
              </a:rPr>
              <a:t> </a:t>
            </a:r>
            <a:r>
              <a:rPr lang="nl-NL" sz="1600" dirty="0" err="1" smtClean="0">
                <a:solidFill>
                  <a:srgbClr val="0070C0"/>
                </a:solidFill>
                <a:sym typeface="Wingdings"/>
              </a:rPr>
              <a:t>dominates</a:t>
            </a:r>
            <a:endParaRPr lang="nl-NL" sz="1600" dirty="0" smtClean="0">
              <a:solidFill>
                <a:srgbClr val="0070C0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solidFill>
                  <a:srgbClr val="0070C0"/>
                </a:solidFill>
                <a:sym typeface="Wingdings"/>
              </a:rPr>
              <a:t>In wet winter </a:t>
            </a:r>
            <a:r>
              <a:rPr lang="nl-NL" sz="1600" dirty="0" err="1" smtClean="0">
                <a:solidFill>
                  <a:srgbClr val="0070C0"/>
                </a:solidFill>
                <a:sym typeface="Wingdings"/>
              </a:rPr>
              <a:t>periods</a:t>
            </a:r>
            <a:r>
              <a:rPr lang="nl-NL" sz="1600" dirty="0" smtClean="0">
                <a:solidFill>
                  <a:srgbClr val="0070C0"/>
                </a:solidFill>
                <a:sym typeface="Wingdings"/>
              </a:rPr>
              <a:t> (winter half </a:t>
            </a:r>
            <a:r>
              <a:rPr lang="nl-NL" sz="1600" dirty="0" err="1" smtClean="0">
                <a:solidFill>
                  <a:srgbClr val="0070C0"/>
                </a:solidFill>
                <a:sym typeface="Wingdings"/>
              </a:rPr>
              <a:t>year</a:t>
            </a:r>
            <a:r>
              <a:rPr lang="nl-NL" sz="1400" dirty="0" smtClean="0">
                <a:solidFill>
                  <a:srgbClr val="0070C0"/>
                </a:solidFill>
                <a:sym typeface="Wingdings"/>
              </a:rPr>
              <a:t>)</a:t>
            </a:r>
          </a:p>
          <a:p>
            <a:pPr>
              <a:lnSpc>
                <a:spcPct val="150000"/>
              </a:lnSpc>
            </a:pPr>
            <a:endParaRPr lang="nl-NL" sz="1400" dirty="0">
              <a:solidFill>
                <a:srgbClr val="0070C0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nl-NL" sz="1400" dirty="0" err="1" smtClean="0">
                <a:solidFill>
                  <a:srgbClr val="0070C0"/>
                </a:solidFill>
                <a:sym typeface="Wingdings"/>
              </a:rPr>
              <a:t>Amounts</a:t>
            </a:r>
            <a:r>
              <a:rPr lang="nl-NL" sz="1400" dirty="0" smtClean="0">
                <a:solidFill>
                  <a:srgbClr val="0070C0"/>
                </a:solidFill>
                <a:sym typeface="Wingdings"/>
              </a:rPr>
              <a:t> </a:t>
            </a:r>
            <a:r>
              <a:rPr lang="nl-NL" sz="1400" dirty="0" err="1" smtClean="0">
                <a:solidFill>
                  <a:srgbClr val="0070C0"/>
                </a:solidFill>
                <a:sym typeface="Wingdings"/>
              </a:rPr>
              <a:t>to</a:t>
            </a:r>
            <a:r>
              <a:rPr lang="nl-NL" sz="1400" dirty="0" smtClean="0">
                <a:solidFill>
                  <a:srgbClr val="0070C0"/>
                </a:solidFill>
                <a:sym typeface="Wingdings"/>
              </a:rPr>
              <a:t> 7 mm of water</a:t>
            </a:r>
            <a:endParaRPr lang="nl-NL" sz="1400" dirty="0" smtClean="0">
              <a:solidFill>
                <a:srgbClr val="0070C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pic>
        <p:nvPicPr>
          <p:cNvPr id="4098" name="Picture 2" descr="DSCF75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1442"/>
            <a:ext cx="384016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9" name="Picture 3" descr="DSCF75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827462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1280"/>
              </p:ext>
            </p:extLst>
          </p:nvPr>
        </p:nvGraphicFramePr>
        <p:xfrm>
          <a:off x="4860032" y="1412776"/>
          <a:ext cx="4043487" cy="15446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02414"/>
                <a:gridCol w="1270714"/>
                <a:gridCol w="1470359"/>
              </a:tblGrid>
              <a:tr h="586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 smtClean="0">
                          <a:effectLst/>
                        </a:rPr>
                        <a:t>Weight</a:t>
                      </a:r>
                      <a:endParaRPr lang="nl-NL" sz="1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Water content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Grass </a:t>
                      </a:r>
                      <a:r>
                        <a:rPr lang="nl-NL" sz="1100" dirty="0" err="1" smtClean="0">
                          <a:effectLst/>
                        </a:rPr>
                        <a:t>leaves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0.90 kg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87%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 smtClean="0">
                          <a:effectLst/>
                        </a:rPr>
                        <a:t>Underlayer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8.60 kg 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70 %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7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8072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10259"/>
            <a:ext cx="4534668" cy="35015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4641208" cy="33977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4610659" cy="3293328"/>
          </a:xfrm>
          <a:prstGeom prst="rect">
            <a:avLst/>
          </a:prstGeom>
        </p:spPr>
      </p:pic>
      <p:sp>
        <p:nvSpPr>
          <p:cNvPr id="395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293100" cy="57606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A freezing case</a:t>
            </a:r>
            <a:endParaRPr lang="en-US" altLang="nl-NL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323528" y="1124744"/>
            <a:ext cx="8616202" cy="8773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70C0"/>
                </a:solidFill>
              </a:rPr>
              <a:t>1000 kJ/m2 ( equivalent to 3mm ice formation ) heat released over 12 h period, consumed by ice melting in the next 6 day time hours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2234188"/>
            <a:ext cx="2592288" cy="13388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 smtClean="0">
                <a:solidFill>
                  <a:srgbClr val="0070C0"/>
                </a:solidFill>
              </a:rPr>
              <a:t>Tsoil</a:t>
            </a:r>
            <a:r>
              <a:rPr lang="en-GB" sz="1800" dirty="0" smtClean="0">
                <a:solidFill>
                  <a:srgbClr val="0070C0"/>
                </a:solidFill>
              </a:rPr>
              <a:t> above freezing</a:t>
            </a:r>
          </a:p>
          <a:p>
            <a:pPr>
              <a:lnSpc>
                <a:spcPct val="150000"/>
              </a:lnSpc>
            </a:pPr>
            <a:r>
              <a:rPr lang="en-GB" sz="1800" dirty="0" err="1" smtClean="0">
                <a:solidFill>
                  <a:srgbClr val="0070C0"/>
                </a:solidFill>
              </a:rPr>
              <a:t>Tair</a:t>
            </a:r>
            <a:r>
              <a:rPr lang="en-GB" sz="1800" dirty="0" smtClean="0">
                <a:solidFill>
                  <a:srgbClr val="0070C0"/>
                </a:solidFill>
              </a:rPr>
              <a:t> little freezing</a:t>
            </a:r>
          </a:p>
          <a:p>
            <a:pPr>
              <a:lnSpc>
                <a:spcPct val="150000"/>
              </a:lnSpc>
            </a:pPr>
            <a:r>
              <a:rPr lang="en-GB" sz="1800" dirty="0" err="1" smtClean="0">
                <a:solidFill>
                  <a:srgbClr val="0070C0"/>
                </a:solidFill>
              </a:rPr>
              <a:t>Tsrad</a:t>
            </a:r>
            <a:r>
              <a:rPr lang="en-GB" sz="1800" dirty="0" smtClean="0">
                <a:solidFill>
                  <a:srgbClr val="0070C0"/>
                </a:solidFill>
              </a:rPr>
              <a:t> sign. freezing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3528" y="3861048"/>
            <a:ext cx="2592288" cy="21698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70C0"/>
                </a:solidFill>
              </a:rPr>
              <a:t>In another case where top </a:t>
            </a:r>
            <a:r>
              <a:rPr lang="en-GB" sz="1800" dirty="0" err="1" smtClean="0">
                <a:solidFill>
                  <a:srgbClr val="0070C0"/>
                </a:solidFill>
              </a:rPr>
              <a:t>Tsoil</a:t>
            </a:r>
            <a:r>
              <a:rPr lang="en-GB" sz="1800" dirty="0" smtClean="0">
                <a:solidFill>
                  <a:srgbClr val="0070C0"/>
                </a:solidFill>
              </a:rPr>
              <a:t> goes just below freezing we find 6 mm of ice formation.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8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4601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293100" cy="57606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A dry summer case</a:t>
            </a:r>
            <a:endParaRPr lang="en-US" altLang="nl-NL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323528" y="1124744"/>
            <a:ext cx="8568952" cy="4618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70C0"/>
                </a:solidFill>
              </a:rPr>
              <a:t>Night time SEB closure occurs without additional heat storage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06-Sep-2017 EMS Dublin</a:t>
            </a:r>
            <a:endParaRPr lang="en-US" alt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30987" y="2132856"/>
            <a:ext cx="2800853" cy="13388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70C0"/>
                </a:solidFill>
              </a:rPr>
              <a:t>Top soil has dried and dead biomass has almost disappeared.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318C-100B-4AD8-A5E1-B5735BDE5582}" type="slidenum">
              <a:rPr lang="en-US" altLang="nl-NL" smtClean="0"/>
              <a:pPr/>
              <a:t>9</a:t>
            </a:fld>
            <a:r>
              <a:rPr lang="en-US" altLang="nl-NL" smtClean="0"/>
              <a:t>/12</a:t>
            </a:r>
            <a:endParaRPr lang="en-US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32856"/>
            <a:ext cx="5184576" cy="37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8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8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17181</TotalTime>
  <Words>596</Words>
  <Application>Microsoft Office PowerPoint</Application>
  <PresentationFormat>Diavoorstelling (4:3)</PresentationFormat>
  <Paragraphs>103</Paragraphs>
  <Slides>10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1_Default Design</vt:lpstr>
      <vt:lpstr>The Nocturnal Surface Energy Budget (SEB) at Cabauw Fred C. Bosveld (KNMI) </vt:lpstr>
      <vt:lpstr>Why bother about Nocturnal SEB closure</vt:lpstr>
      <vt:lpstr>How to measure the SEB (1 of 3)</vt:lpstr>
      <vt:lpstr>How to measure the SEB (2 of 3)</vt:lpstr>
      <vt:lpstr>PowerPoint-presentatie</vt:lpstr>
      <vt:lpstr>Surface Radiation temperature driving the biomass layer</vt:lpstr>
      <vt:lpstr>Rough grassland</vt:lpstr>
      <vt:lpstr>A freezing case</vt:lpstr>
      <vt:lpstr>A dry summer case</vt:lpstr>
      <vt:lpstr>Conclusions</vt:lpstr>
    </vt:vector>
  </TitlesOfParts>
  <Company>KNMI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aerosol effect</dc:title>
  <dc:creator>Knap</dc:creator>
  <cp:lastModifiedBy>Bosveld, Fred (KNMI)</cp:lastModifiedBy>
  <cp:revision>402</cp:revision>
  <dcterms:created xsi:type="dcterms:W3CDTF">2004-03-01T13:40:17Z</dcterms:created>
  <dcterms:modified xsi:type="dcterms:W3CDTF">2017-09-06T08:16:26Z</dcterms:modified>
</cp:coreProperties>
</file>