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70" r:id="rId5"/>
    <p:sldId id="276" r:id="rId6"/>
    <p:sldId id="269" r:id="rId7"/>
    <p:sldId id="273" r:id="rId8"/>
    <p:sldId id="262" r:id="rId9"/>
    <p:sldId id="259" r:id="rId10"/>
    <p:sldId id="260" r:id="rId11"/>
    <p:sldId id="264" r:id="rId12"/>
    <p:sldId id="275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FBCF2-DA03-4904-A859-C29B069C858C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ED7F0-9840-4F6E-AA96-3188DA8F6A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8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299E9-5A1F-44EF-8FEA-ACF53EE310C3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B90C8-7F2F-4AB8-AD06-C2B21D8257A8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D7F0-9840-4F6E-AA96-3188DA8F6AD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823-D3D5-47B6-85EF-3AA030BDDFBD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CD97-68DC-458C-8D36-50C9391B50F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823-D3D5-47B6-85EF-3AA030BDDFBD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CD97-68DC-458C-8D36-50C9391B50F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823-D3D5-47B6-85EF-3AA030BDDFBD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CD97-68DC-458C-8D36-50C9391B50F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823-D3D5-47B6-85EF-3AA030BDDFBD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CD97-68DC-458C-8D36-50C9391B50F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823-D3D5-47B6-85EF-3AA030BDDFBD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CD97-68DC-458C-8D36-50C9391B50F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823-D3D5-47B6-85EF-3AA030BDDFBD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CD97-68DC-458C-8D36-50C9391B50F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823-D3D5-47B6-85EF-3AA030BDDFBD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CD97-68DC-458C-8D36-50C9391B50F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823-D3D5-47B6-85EF-3AA030BDDFBD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CD97-68DC-458C-8D36-50C9391B50F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823-D3D5-47B6-85EF-3AA030BDDFBD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CD97-68DC-458C-8D36-50C9391B50F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9458" name="Picture 2" descr="\\int.ssc-campus.nl\userdata\Homedirs\KNMI\bosveld\_Appsense\Desktop\CreativeCommons_Attribution_Licens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81328"/>
            <a:ext cx="858526" cy="30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823-D3D5-47B6-85EF-3AA030BDDFBD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CD97-68DC-458C-8D36-50C9391B50F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823-D3D5-47B6-85EF-3AA030BDDFBD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CD97-68DC-458C-8D36-50C9391B50F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8B823-D3D5-47B6-85EF-3AA030BDDFBD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2CD97-68DC-458C-8D36-50C9391B50F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wm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67544" y="1124744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Reference Crop Evapotranspiration: </a:t>
            </a:r>
          </a:p>
          <a:p>
            <a:pPr algn="ctr"/>
            <a:r>
              <a:rPr lang="en-US" sz="3200" b="1" dirty="0"/>
              <a:t>a new LSA SAF product</a:t>
            </a:r>
            <a:endParaRPr lang="nl-NL" sz="3200" b="1" dirty="0"/>
          </a:p>
          <a:p>
            <a:r>
              <a:rPr lang="en-US" sz="3200" dirty="0"/>
              <a:t> </a:t>
            </a:r>
            <a:endParaRPr lang="nl-NL" sz="3200" dirty="0"/>
          </a:p>
          <a:p>
            <a:endParaRPr lang="en-US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1763688" y="292494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kstvak 6"/>
          <p:cNvSpPr txBox="1"/>
          <p:nvPr/>
        </p:nvSpPr>
        <p:spPr>
          <a:xfrm>
            <a:off x="1259632" y="4149080"/>
            <a:ext cx="577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Henk A.R. de Bruin</a:t>
            </a:r>
            <a:r>
              <a:rPr lang="en-US" b="1" i="1" baseline="30000" dirty="0"/>
              <a:t>1</a:t>
            </a:r>
            <a:r>
              <a:rPr lang="en-US" b="1" i="1" dirty="0"/>
              <a:t>,  Isabel F. Trigo</a:t>
            </a:r>
            <a:r>
              <a:rPr lang="en-US" b="1" i="1" baseline="30000" dirty="0"/>
              <a:t>2,3</a:t>
            </a:r>
            <a:r>
              <a:rPr lang="en-US" b="1" i="1" dirty="0">
                <a:latin typeface="Calibri" pitchFamily="34" charset="0"/>
              </a:rPr>
              <a:t> and </a:t>
            </a:r>
            <a:r>
              <a:rPr lang="en-US" b="1" i="1" u="sng" dirty="0">
                <a:latin typeface="Calibri" pitchFamily="34" charset="0"/>
              </a:rPr>
              <a:t>Fred C. Bosveld</a:t>
            </a:r>
            <a:r>
              <a:rPr lang="en-US" b="1" i="1" u="sng" baseline="30000" dirty="0">
                <a:latin typeface="Calibri" pitchFamily="34" charset="0"/>
              </a:rPr>
              <a:t>4</a:t>
            </a:r>
            <a:r>
              <a:rPr lang="en-US" b="1" i="1" u="sng" dirty="0">
                <a:latin typeface="Calibri" pitchFamily="34" charset="0"/>
              </a:rPr>
              <a:t> </a:t>
            </a:r>
            <a:endParaRPr lang="nl-NL" b="1" u="sng" baseline="30000" dirty="0"/>
          </a:p>
        </p:txBody>
      </p:sp>
      <p:sp>
        <p:nvSpPr>
          <p:cNvPr id="8" name="Tekstvak 6"/>
          <p:cNvSpPr txBox="1">
            <a:spLocks noChangeArrowheads="1"/>
          </p:cNvSpPr>
          <p:nvPr/>
        </p:nvSpPr>
        <p:spPr bwMode="auto">
          <a:xfrm>
            <a:off x="971600" y="5373216"/>
            <a:ext cx="71104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aseline="30000" dirty="0">
                <a:latin typeface="Calibri" pitchFamily="34" charset="0"/>
              </a:rPr>
              <a:t>1</a:t>
            </a:r>
            <a:r>
              <a:rPr lang="en-US" sz="1400" dirty="0">
                <a:latin typeface="Calibri" pitchFamily="34" charset="0"/>
              </a:rPr>
              <a:t>)  Meteorology and Air Quality Wageningen University, Wageningen, The Netherlands (retired)</a:t>
            </a:r>
            <a:endParaRPr lang="nl-NL" sz="1400" dirty="0">
              <a:latin typeface="Calibri" pitchFamily="34" charset="0"/>
            </a:endParaRPr>
          </a:p>
          <a:p>
            <a:r>
              <a:rPr lang="en-US" sz="1400" baseline="30000" dirty="0">
                <a:latin typeface="Calibri" pitchFamily="34" charset="0"/>
              </a:rPr>
              <a:t>2</a:t>
            </a:r>
            <a:r>
              <a:rPr lang="en-US" sz="1400" dirty="0">
                <a:latin typeface="Calibri" pitchFamily="34" charset="0"/>
              </a:rPr>
              <a:t>)   </a:t>
            </a:r>
            <a:r>
              <a:rPr lang="en-US" sz="1400" dirty="0" err="1">
                <a:latin typeface="Calibri" pitchFamily="34" charset="0"/>
              </a:rPr>
              <a:t>Instituto</a:t>
            </a:r>
            <a:r>
              <a:rPr lang="en-US" sz="1400" dirty="0">
                <a:latin typeface="Calibri" pitchFamily="34" charset="0"/>
              </a:rPr>
              <a:t> Dom </a:t>
            </a:r>
            <a:r>
              <a:rPr lang="en-US" sz="1400" dirty="0" err="1">
                <a:latin typeface="Calibri" pitchFamily="34" charset="0"/>
              </a:rPr>
              <a:t>Luiz</a:t>
            </a:r>
            <a:r>
              <a:rPr lang="en-US" sz="1400" dirty="0">
                <a:latin typeface="Calibri" pitchFamily="34" charset="0"/>
              </a:rPr>
              <a:t>, University of Lisbon, 1749-016 Lisbon, Portugal,</a:t>
            </a:r>
            <a:endParaRPr lang="nl-NL" sz="1400" dirty="0">
              <a:latin typeface="Calibri" pitchFamily="34" charset="0"/>
            </a:endParaRPr>
          </a:p>
          <a:p>
            <a:r>
              <a:rPr lang="en-US" sz="1400" baseline="30000" dirty="0">
                <a:latin typeface="Calibri" pitchFamily="34" charset="0"/>
              </a:rPr>
              <a:t>3</a:t>
            </a:r>
            <a:r>
              <a:rPr lang="en-US" sz="1400" dirty="0">
                <a:latin typeface="Calibri" pitchFamily="34" charset="0"/>
              </a:rPr>
              <a:t>)  </a:t>
            </a:r>
            <a:r>
              <a:rPr lang="en-US" sz="1400" dirty="0" err="1">
                <a:latin typeface="Calibri" pitchFamily="34" charset="0"/>
              </a:rPr>
              <a:t>Instituto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Português</a:t>
            </a:r>
            <a:r>
              <a:rPr lang="en-US" sz="1400" dirty="0">
                <a:latin typeface="Calibri" pitchFamily="34" charset="0"/>
              </a:rPr>
              <a:t> do Mar e </a:t>
            </a:r>
            <a:r>
              <a:rPr lang="en-US" sz="1400" dirty="0" err="1">
                <a:latin typeface="Calibri" pitchFamily="34" charset="0"/>
              </a:rPr>
              <a:t>da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Atmosfera</a:t>
            </a:r>
            <a:r>
              <a:rPr lang="en-US" sz="1400" dirty="0">
                <a:latin typeface="Calibri" pitchFamily="34" charset="0"/>
              </a:rPr>
              <a:t>, IPMA, 1749-077 Lisbon, Portugal</a:t>
            </a:r>
            <a:endParaRPr lang="nl-NL" sz="1400" dirty="0">
              <a:latin typeface="Calibri" pitchFamily="34" charset="0"/>
            </a:endParaRPr>
          </a:p>
          <a:p>
            <a:r>
              <a:rPr lang="en-US" sz="1400" baseline="30000" dirty="0">
                <a:latin typeface="Calibri" pitchFamily="34" charset="0"/>
              </a:rPr>
              <a:t>4</a:t>
            </a:r>
            <a:r>
              <a:rPr lang="en-US" sz="1400" dirty="0">
                <a:latin typeface="Calibri" pitchFamily="34" charset="0"/>
              </a:rPr>
              <a:t>)  Royal Netherlands Meteorological Institute (KNMI), de </a:t>
            </a:r>
            <a:r>
              <a:rPr lang="en-US" sz="1400" dirty="0" err="1">
                <a:latin typeface="Calibri" pitchFamily="34" charset="0"/>
              </a:rPr>
              <a:t>Bilt</a:t>
            </a:r>
            <a:r>
              <a:rPr lang="en-US" sz="1400" dirty="0">
                <a:latin typeface="Calibri" pitchFamily="34" charset="0"/>
              </a:rPr>
              <a:t>, The Netherlands</a:t>
            </a:r>
            <a:endParaRPr lang="nl-NL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abauw als onderdeel fietstocht Lopkerwa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Oude DEF\Oude F\Cabauw ckimatology\q aug.gif"/>
          <p:cNvPicPr>
            <a:picLocks noChangeAspect="1" noChangeArrowheads="1"/>
          </p:cNvPicPr>
          <p:nvPr/>
        </p:nvPicPr>
        <p:blipFill>
          <a:blip r:embed="rId3" cstate="print"/>
          <a:srcRect l="8902" t="10540" r="22158" b="11236"/>
          <a:stretch>
            <a:fillRect/>
          </a:stretch>
        </p:blipFill>
        <p:spPr bwMode="auto">
          <a:xfrm>
            <a:off x="251520" y="1556791"/>
            <a:ext cx="5976664" cy="4675209"/>
          </a:xfrm>
          <a:prstGeom prst="rect">
            <a:avLst/>
          </a:prstGeom>
          <a:noFill/>
        </p:spPr>
      </p:pic>
      <p:pic>
        <p:nvPicPr>
          <p:cNvPr id="7" name="Picture 4" descr="D:\Oude DEF\Oude F\Cabauw ckimatology\q aug.gif"/>
          <p:cNvPicPr>
            <a:picLocks noChangeAspect="1" noChangeArrowheads="1"/>
          </p:cNvPicPr>
          <p:nvPr/>
        </p:nvPicPr>
        <p:blipFill>
          <a:blip r:embed="rId3" cstate="print"/>
          <a:srcRect l="78616" t="60674" r="10539" b="14607"/>
          <a:stretch>
            <a:fillRect/>
          </a:stretch>
        </p:blipFill>
        <p:spPr bwMode="auto">
          <a:xfrm>
            <a:off x="6516215" y="1988840"/>
            <a:ext cx="2474457" cy="3888432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0" y="404664"/>
            <a:ext cx="854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Cabauw</a:t>
            </a:r>
            <a:r>
              <a:rPr lang="en-GB" sz="2400" dirty="0"/>
              <a:t> tower climatology 10 years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specific humidity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851920" y="249289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August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758" y="6525344"/>
            <a:ext cx="893706" cy="312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bauw als onderdeel fietstocht Lopkerwa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Validation Report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SAF_LAND_IPMA_VR_ETREF_v1.1.pdf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16388" name="Picture 3" descr="D:\Backup Documenten folders\LSA SAF 2015\Fig6_new_STD.jpg"/>
          <p:cNvPicPr>
            <a:picLocks noChangeAspect="1" noChangeArrowheads="1"/>
          </p:cNvPicPr>
          <p:nvPr/>
        </p:nvPicPr>
        <p:blipFill>
          <a:blip r:embed="rId4" cstate="print"/>
          <a:srcRect l="7457" b="4944"/>
          <a:stretch>
            <a:fillRect/>
          </a:stretch>
        </p:blipFill>
        <p:spPr bwMode="auto">
          <a:xfrm>
            <a:off x="1763688" y="1196975"/>
            <a:ext cx="6264300" cy="48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kstvak 6"/>
          <p:cNvSpPr txBox="1">
            <a:spLocks noChangeArrowheads="1"/>
          </p:cNvSpPr>
          <p:nvPr/>
        </p:nvSpPr>
        <p:spPr bwMode="auto">
          <a:xfrm>
            <a:off x="2915816" y="6237312"/>
            <a:ext cx="37211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4" charset="0"/>
              </a:rPr>
              <a:t>Measured with EC –EB method Wm</a:t>
            </a:r>
            <a:r>
              <a:rPr lang="en-US" baseline="30000">
                <a:latin typeface="Calibri" pitchFamily="4" charset="0"/>
              </a:rPr>
              <a:t>-2</a:t>
            </a:r>
            <a:r>
              <a:rPr lang="en-US">
                <a:latin typeface="Calibri" pitchFamily="4" charset="0"/>
              </a:rPr>
              <a:t>)</a:t>
            </a:r>
          </a:p>
        </p:txBody>
      </p:sp>
      <p:sp>
        <p:nvSpPr>
          <p:cNvPr id="16390" name="Tekstvak 5"/>
          <p:cNvSpPr txBox="1">
            <a:spLocks noChangeArrowheads="1"/>
          </p:cNvSpPr>
          <p:nvPr/>
        </p:nvSpPr>
        <p:spPr bwMode="auto">
          <a:xfrm rot="-5400000">
            <a:off x="1762" y="3174703"/>
            <a:ext cx="27400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4" charset="0"/>
              </a:rPr>
              <a:t>Estimated from MSG  Wm</a:t>
            </a:r>
            <a:r>
              <a:rPr lang="en-US" baseline="30000" dirty="0">
                <a:latin typeface="Calibri" pitchFamily="4" charset="0"/>
              </a:rPr>
              <a:t>-2</a:t>
            </a:r>
            <a:endParaRPr lang="en-US" dirty="0">
              <a:latin typeface="Calibri" pitchFamily="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9612" y="3635135"/>
            <a:ext cx="1882708" cy="19541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5868144" y="4005064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</a:t>
            </a:r>
            <a:r>
              <a:rPr lang="en-US" dirty="0" err="1"/>
              <a:t>R</a:t>
            </a:r>
            <a:r>
              <a:rPr lang="en-US" baseline="-25000" dirty="0" err="1"/>
              <a:t>net</a:t>
            </a:r>
            <a:endParaRPr lang="en-US" baseline="-25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401194"/>
            <a:ext cx="801605" cy="280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your attention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1754820-A24B-4635-8F95-0F8FAEC57278}"/>
              </a:ext>
            </a:extLst>
          </p:cNvPr>
          <p:cNvSpPr txBox="1"/>
          <p:nvPr/>
        </p:nvSpPr>
        <p:spPr>
          <a:xfrm>
            <a:off x="1295636" y="3501008"/>
            <a:ext cx="65527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Further</a:t>
            </a:r>
            <a:r>
              <a:rPr lang="pt-PT" dirty="0"/>
              <a:t> </a:t>
            </a:r>
            <a:r>
              <a:rPr lang="pt-PT" dirty="0" err="1"/>
              <a:t>information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:</a:t>
            </a:r>
          </a:p>
          <a:p>
            <a:endParaRPr lang="pt-PT" dirty="0"/>
          </a:p>
          <a:p>
            <a:pPr algn="ctr"/>
            <a:r>
              <a:rPr lang="pt-PT" sz="3200" dirty="0"/>
              <a:t>http://lsa-saf.eumetsat.int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19" y="6453336"/>
            <a:ext cx="893786" cy="31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738" name="Object 2"/>
          <p:cNvGraphicFramePr>
            <a:graphicFrameLocks noChangeAspect="1"/>
          </p:cNvGraphicFramePr>
          <p:nvPr/>
        </p:nvGraphicFramePr>
        <p:xfrm>
          <a:off x="2771800" y="4941168"/>
          <a:ext cx="2376263" cy="593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Vergelijking" r:id="rId3" imgW="22860000" imgH="5791200" progId="Equation.3">
                  <p:embed/>
                </p:oleObj>
              </mc:Choice>
              <mc:Fallback>
                <p:oleObj name="Vergelijking" r:id="rId3" imgW="22860000" imgH="579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941168"/>
                        <a:ext cx="2376263" cy="5932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79512" y="332656"/>
            <a:ext cx="8161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rgbClr val="00B0F0"/>
                </a:solidFill>
              </a:rPr>
              <a:t>FAO </a:t>
            </a:r>
            <a:r>
              <a:rPr lang="en-GB" sz="2000" i="1" dirty="0" err="1">
                <a:solidFill>
                  <a:srgbClr val="00B0F0"/>
                </a:solidFill>
              </a:rPr>
              <a:t>Irr</a:t>
            </a:r>
            <a:r>
              <a:rPr lang="en-GB" sz="2000" i="1" dirty="0">
                <a:solidFill>
                  <a:srgbClr val="00B0F0"/>
                </a:solidFill>
              </a:rPr>
              <a:t>. &amp; dr. paper 56</a:t>
            </a:r>
          </a:p>
          <a:p>
            <a:pPr algn="ctr"/>
            <a:r>
              <a:rPr lang="en-GB" sz="3200" b="1" dirty="0"/>
              <a:t>Concept of  Reference Crop </a:t>
            </a:r>
            <a:r>
              <a:rPr lang="en-GB" sz="3200" b="1" dirty="0" err="1"/>
              <a:t>Evapotranspiration</a:t>
            </a:r>
            <a:r>
              <a:rPr lang="en-GB" sz="3200" b="1" dirty="0"/>
              <a:t> (</a:t>
            </a:r>
            <a:r>
              <a:rPr lang="en-GB" sz="3200" b="1" i="1" dirty="0" err="1"/>
              <a:t>E</a:t>
            </a:r>
            <a:r>
              <a:rPr lang="en-GB" sz="3200" b="1" i="1" baseline="-25000" dirty="0" err="1"/>
              <a:t>ref</a:t>
            </a:r>
            <a:r>
              <a:rPr lang="en-GB" sz="3200" b="1" dirty="0"/>
              <a:t>)  </a:t>
            </a:r>
          </a:p>
          <a:p>
            <a:endParaRPr lang="en-GB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588224" y="6488668"/>
            <a:ext cx="129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Rick Allen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95536" y="1988840"/>
            <a:ext cx="84604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The rate of evapotranspiration  from an </a:t>
            </a:r>
            <a:r>
              <a:rPr lang="en-US" sz="2800" b="1" i="1" dirty="0">
                <a:solidFill>
                  <a:srgbClr val="FF0000"/>
                </a:solidFill>
              </a:rPr>
              <a:t>extensive</a:t>
            </a:r>
            <a:r>
              <a:rPr lang="en-US" sz="2800" b="1" i="1" dirty="0"/>
              <a:t> surface of 8 to 15 cm tall, green grass cover of uniform height, actively growing, completely shading the ground and not short of water”. </a:t>
            </a:r>
          </a:p>
          <a:p>
            <a:endParaRPr lang="en-GB" b="1" i="1" dirty="0"/>
          </a:p>
        </p:txBody>
      </p:sp>
      <p:sp>
        <p:nvSpPr>
          <p:cNvPr id="15" name="Tekstvak 14"/>
          <p:cNvSpPr txBox="1"/>
          <p:nvPr/>
        </p:nvSpPr>
        <p:spPr>
          <a:xfrm>
            <a:off x="1187624" y="4293096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step: crop water requirement calculated with </a:t>
            </a:r>
            <a:r>
              <a:rPr lang="en-US" i="1" dirty="0" err="1"/>
              <a:t>E</a:t>
            </a:r>
            <a:r>
              <a:rPr lang="en-US" i="1" baseline="-25000" dirty="0" err="1"/>
              <a:t>crop</a:t>
            </a:r>
            <a:endParaRPr lang="en-US" baseline="-25000" dirty="0"/>
          </a:p>
        </p:txBody>
      </p:sp>
      <p:sp>
        <p:nvSpPr>
          <p:cNvPr id="16" name="Tekstvak 15"/>
          <p:cNvSpPr txBox="1"/>
          <p:nvPr/>
        </p:nvSpPr>
        <p:spPr>
          <a:xfrm>
            <a:off x="1115616" y="6021288"/>
            <a:ext cx="587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crop factors for different agricultural crops available in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5" name="Rectangle 15"/>
          <p:cNvSpPr>
            <a:spLocks noGrp="1" noChangeArrowheads="1"/>
          </p:cNvSpPr>
          <p:nvPr>
            <p:ph type="title"/>
          </p:nvPr>
        </p:nvSpPr>
        <p:spPr>
          <a:xfrm>
            <a:off x="966097" y="45926"/>
            <a:ext cx="8229600" cy="1143000"/>
          </a:xfrm>
        </p:spPr>
        <p:txBody>
          <a:bodyPr/>
          <a:lstStyle/>
          <a:p>
            <a:r>
              <a:rPr lang="en-GB" dirty="0"/>
              <a:t>The Land SAF Consortium</a:t>
            </a:r>
          </a:p>
        </p:txBody>
      </p:sp>
      <p:sp>
        <p:nvSpPr>
          <p:cNvPr id="37889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166651" y="908720"/>
            <a:ext cx="7644911" cy="5491163"/>
          </a:xfrm>
        </p:spPr>
        <p:txBody>
          <a:bodyPr>
            <a:normAutofit fontScale="77500" lnSpcReduction="20000"/>
          </a:bodyPr>
          <a:lstStyle/>
          <a:p>
            <a:r>
              <a:rPr lang="pt-PT" sz="2800" dirty="0"/>
              <a:t>Instituto Português do Mar e da Atmosfera (IPMA), </a:t>
            </a:r>
            <a:r>
              <a:rPr lang="pt-PT" sz="2800" dirty="0" smtClean="0"/>
              <a:t>Portugal</a:t>
            </a:r>
            <a:endParaRPr lang="pt-PT" sz="2800" dirty="0"/>
          </a:p>
          <a:p>
            <a:r>
              <a:rPr lang="en-GB" sz="2800" dirty="0" err="1"/>
              <a:t>Météo</a:t>
            </a:r>
            <a:r>
              <a:rPr lang="en-GB" sz="2800" dirty="0"/>
              <a:t>-France (MF), France</a:t>
            </a:r>
          </a:p>
          <a:p>
            <a:r>
              <a:rPr lang="en-GB" sz="2800" dirty="0"/>
              <a:t>Royal Meteorological Institute (RMI), Belgium</a:t>
            </a:r>
          </a:p>
          <a:p>
            <a:r>
              <a:rPr lang="en-GB" sz="2800" dirty="0"/>
              <a:t>Karlsruhe Institute of Technology, Germany</a:t>
            </a:r>
          </a:p>
          <a:p>
            <a:r>
              <a:rPr lang="en-GB" sz="2800" dirty="0"/>
              <a:t>IDL, University of Lisbon, Portugal</a:t>
            </a:r>
          </a:p>
          <a:p>
            <a:r>
              <a:rPr lang="en-GB" sz="2800" dirty="0"/>
              <a:t>UV, University of Valencia, Spain</a:t>
            </a:r>
          </a:p>
          <a:p>
            <a:r>
              <a:rPr lang="en-GB" sz="2800" dirty="0"/>
              <a:t>King College London (KCL), UK</a:t>
            </a:r>
          </a:p>
          <a:p>
            <a:r>
              <a:rPr lang="en-GB" sz="2800" dirty="0"/>
              <a:t>VITO, Belgium</a:t>
            </a:r>
          </a:p>
          <a:p>
            <a:r>
              <a:rPr lang="en-GB" sz="2800" dirty="0"/>
              <a:t>ARSO, Slovenia</a:t>
            </a:r>
          </a:p>
          <a:p>
            <a:r>
              <a:rPr lang="en-GB" sz="2800" dirty="0"/>
              <a:t>NIMH, Bulgaria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pt-PT" dirty="0"/>
          </a:p>
          <a:p>
            <a:r>
              <a:rPr lang="pt-PT" sz="3000" b="1" dirty="0" err="1"/>
              <a:t>Organisation</a:t>
            </a:r>
            <a:r>
              <a:rPr lang="pt-PT" sz="3000" b="1" dirty="0"/>
              <a:t> </a:t>
            </a:r>
            <a:r>
              <a:rPr lang="pt-PT" sz="3000" b="1" dirty="0" err="1"/>
              <a:t>principles</a:t>
            </a:r>
            <a:endParaRPr lang="pt-PT" sz="3000" b="1" dirty="0"/>
          </a:p>
          <a:p>
            <a:pPr lvl="1"/>
            <a:r>
              <a:rPr lang="pt-PT" sz="2600" dirty="0"/>
              <a:t>Algorithms developed and validated by one of the </a:t>
            </a:r>
            <a:r>
              <a:rPr lang="pt-PT" sz="2600" dirty="0" smtClean="0"/>
              <a:t>partners</a:t>
            </a:r>
            <a:endParaRPr lang="pt-PT" sz="2600" dirty="0"/>
          </a:p>
          <a:p>
            <a:pPr lvl="1"/>
            <a:r>
              <a:rPr lang="pt-PT" sz="2600" dirty="0" err="1"/>
              <a:t>Algorithms</a:t>
            </a:r>
            <a:r>
              <a:rPr lang="pt-PT" sz="2600" dirty="0"/>
              <a:t> </a:t>
            </a:r>
            <a:r>
              <a:rPr lang="pt-PT" sz="2600" dirty="0" err="1"/>
              <a:t>handed</a:t>
            </a:r>
            <a:r>
              <a:rPr lang="pt-PT" sz="2600" dirty="0"/>
              <a:t> </a:t>
            </a:r>
            <a:r>
              <a:rPr lang="pt-PT" sz="2600" dirty="0" err="1"/>
              <a:t>over</a:t>
            </a:r>
            <a:r>
              <a:rPr lang="pt-PT" sz="2600" dirty="0"/>
              <a:t> to IPMA for </a:t>
            </a:r>
            <a:r>
              <a:rPr lang="pt-PT" sz="2600" dirty="0" err="1"/>
              <a:t>integration</a:t>
            </a:r>
            <a:r>
              <a:rPr lang="pt-PT" sz="2600" dirty="0"/>
              <a:t> </a:t>
            </a:r>
            <a:r>
              <a:rPr lang="pt-PT" sz="2600" dirty="0" err="1"/>
              <a:t>and</a:t>
            </a:r>
            <a:r>
              <a:rPr lang="pt-PT" sz="2600" dirty="0"/>
              <a:t> </a:t>
            </a:r>
            <a:r>
              <a:rPr lang="pt-PT" sz="2600" dirty="0" err="1"/>
              <a:t>production</a:t>
            </a:r>
            <a:endParaRPr lang="pt-PT" sz="2600" dirty="0"/>
          </a:p>
          <a:p>
            <a:pPr lvl="1"/>
            <a:r>
              <a:rPr lang="pt-PT" sz="2600" dirty="0" err="1"/>
              <a:t>Operational</a:t>
            </a:r>
            <a:r>
              <a:rPr lang="pt-PT" sz="2600" dirty="0"/>
              <a:t> </a:t>
            </a:r>
            <a:r>
              <a:rPr lang="pt-PT" sz="2600" dirty="0" err="1"/>
              <a:t>chain</a:t>
            </a:r>
            <a:r>
              <a:rPr lang="pt-PT" sz="2600" dirty="0"/>
              <a:t> in </a:t>
            </a:r>
            <a:r>
              <a:rPr lang="pt-PT" sz="2600" dirty="0" err="1"/>
              <a:t>Lisbon</a:t>
            </a:r>
            <a:r>
              <a:rPr lang="pt-PT" sz="2600" dirty="0"/>
              <a:t> (IPMA)</a:t>
            </a:r>
            <a:endParaRPr lang="en-GB" sz="2600" dirty="0"/>
          </a:p>
        </p:txBody>
      </p:sp>
      <p:sp>
        <p:nvSpPr>
          <p:cNvPr id="378884" name="AutoShape 4" descr="IM logo"/>
          <p:cNvSpPr>
            <a:spLocks noChangeAspect="1" noChangeArrowheads="1"/>
          </p:cNvSpPr>
          <p:nvPr/>
        </p:nvSpPr>
        <p:spPr bwMode="auto">
          <a:xfrm>
            <a:off x="4423996" y="3752800"/>
            <a:ext cx="297473" cy="296862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378885" name="AutoShape 5" descr="IM logo"/>
          <p:cNvSpPr>
            <a:spLocks noChangeAspect="1" noChangeArrowheads="1"/>
          </p:cNvSpPr>
          <p:nvPr/>
        </p:nvSpPr>
        <p:spPr bwMode="auto">
          <a:xfrm>
            <a:off x="4423996" y="3752800"/>
            <a:ext cx="297473" cy="296862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pic>
        <p:nvPicPr>
          <p:cNvPr id="378886" name="Picture 6" descr="escutc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31290"/>
            <a:ext cx="348606" cy="343773"/>
          </a:xfrm>
          <a:prstGeom prst="rect">
            <a:avLst/>
          </a:prstGeom>
          <a:noFill/>
        </p:spPr>
      </p:pic>
      <p:pic>
        <p:nvPicPr>
          <p:cNvPr id="378888" name="Picture 8" descr="img_saf_kmi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09" y="1543263"/>
            <a:ext cx="251599" cy="315675"/>
          </a:xfrm>
          <a:prstGeom prst="rect">
            <a:avLst/>
          </a:prstGeom>
          <a:noFill/>
        </p:spPr>
      </p:pic>
      <p:pic>
        <p:nvPicPr>
          <p:cNvPr id="378892" name="Picture 12" descr="igidl_1_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312" y="2133387"/>
            <a:ext cx="378735" cy="34572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290573" y="3345697"/>
            <a:ext cx="4606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 consortium of 10 Institutions in 8 countries</a:t>
            </a:r>
          </a:p>
        </p:txBody>
      </p:sp>
      <p:pic>
        <p:nvPicPr>
          <p:cNvPr id="18" name="Picture 17" descr="kit_logo_V2_de.png"/>
          <p:cNvPicPr>
            <a:picLocks noChangeAspect="1"/>
          </p:cNvPicPr>
          <p:nvPr/>
        </p:nvPicPr>
        <p:blipFill>
          <a:blip r:embed="rId5" cstate="print"/>
          <a:srcRect l="8319" t="23757" r="13876" b="8010"/>
          <a:stretch>
            <a:fillRect/>
          </a:stretch>
        </p:blipFill>
        <p:spPr>
          <a:xfrm>
            <a:off x="773110" y="1933927"/>
            <a:ext cx="430442" cy="216502"/>
          </a:xfrm>
          <a:prstGeom prst="rect">
            <a:avLst/>
          </a:prstGeom>
        </p:spPr>
      </p:pic>
      <p:pic>
        <p:nvPicPr>
          <p:cNvPr id="14" name="Imagem 4">
            <a:extLst>
              <a:ext uri="{FF2B5EF4-FFF2-40B4-BE49-F238E27FC236}">
                <a16:creationId xmlns="" xmlns:a16="http://schemas.microsoft.com/office/drawing/2014/main" id="{5448232A-AB4B-4D8F-8909-20C6A6EC82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52388"/>
            <a:ext cx="18653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F95B12BF-A3E5-40C1-8357-FA127D598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2" y="867295"/>
            <a:ext cx="819880" cy="2795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88ACB274-06A2-4C3E-A9D5-78AAD20DDD1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0895" y="2905309"/>
            <a:ext cx="398132" cy="3088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EDE510C-6708-420F-BEF0-C5791B75B86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3224" y="3319874"/>
            <a:ext cx="914400" cy="2190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FB7C76F-4254-4D8D-8193-7A4DB6CDADA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3" t="8103" r="12282" b="16053"/>
          <a:stretch/>
        </p:blipFill>
        <p:spPr>
          <a:xfrm>
            <a:off x="755576" y="1187305"/>
            <a:ext cx="325729" cy="323800"/>
          </a:xfrm>
          <a:prstGeom prst="rect">
            <a:avLst/>
          </a:prstGeom>
        </p:spPr>
      </p:pic>
      <p:pic>
        <p:nvPicPr>
          <p:cNvPr id="20" name="Picture 9" descr="grb moder za 10 pt.wmf">
            <a:extLst>
              <a:ext uri="{FF2B5EF4-FFF2-40B4-BE49-F238E27FC236}">
                <a16:creationId xmlns="" xmlns:a16="http://schemas.microsoft.com/office/drawing/2014/main" id="{7542CDC6-3A5B-4129-AA19-29338167A9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1" y="3587120"/>
            <a:ext cx="285557" cy="3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2392B908-D0D5-4901-98D8-CE2E43D8DD0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2538" y="3998709"/>
            <a:ext cx="381000" cy="381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6453336"/>
            <a:ext cx="688049" cy="240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301" y="1746250"/>
            <a:ext cx="51530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1219200" cy="457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  <a:latin typeface="Times New Roman" pitchFamily="18" charset="0"/>
              </a:rPr>
              <a:t>LST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714500" y="1525588"/>
            <a:ext cx="2476500" cy="457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</a:t>
            </a:r>
            <a:r>
              <a:rPr lang="en-GB" sz="2400" b="1">
                <a:solidFill>
                  <a:schemeClr val="bg1"/>
                </a:solidFill>
                <a:latin typeface="Times New Roman" pitchFamily="18" charset="0"/>
              </a:rPr>
              <a:t>LongWave Flux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3273425" y="5919788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en-GB" sz="2400" b="1">
                <a:solidFill>
                  <a:schemeClr val="accent2"/>
                </a:solidFill>
                <a:latin typeface="Times New Roman" pitchFamily="18" charset="0"/>
              </a:rPr>
              <a:t>SEVIRI/Meteosat</a:t>
            </a:r>
            <a:endParaRPr lang="en-GB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246" name="Oval 10"/>
          <p:cNvSpPr>
            <a:spLocks noChangeArrowheads="1"/>
          </p:cNvSpPr>
          <p:nvPr/>
        </p:nvSpPr>
        <p:spPr bwMode="auto">
          <a:xfrm>
            <a:off x="2511092" y="881114"/>
            <a:ext cx="3613816" cy="649188"/>
          </a:xfrm>
          <a:prstGeom prst="ellipse">
            <a:avLst/>
          </a:prstGeom>
          <a:solidFill>
            <a:srgbClr val="000099"/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FFFF00"/>
                </a:solidFill>
                <a:latin typeface="Times New Roman" pitchFamily="18" charset="0"/>
              </a:rPr>
              <a:t>Surface Radiation</a:t>
            </a:r>
          </a:p>
        </p:txBody>
      </p:sp>
      <p:sp>
        <p:nvSpPr>
          <p:cNvPr id="6172" name="Oval 19"/>
          <p:cNvSpPr>
            <a:spLocks noChangeArrowheads="1"/>
          </p:cNvSpPr>
          <p:nvPr/>
        </p:nvSpPr>
        <p:spPr bwMode="auto">
          <a:xfrm>
            <a:off x="3397917" y="2224139"/>
            <a:ext cx="2214814" cy="649188"/>
          </a:xfrm>
          <a:prstGeom prst="ellipse">
            <a:avLst/>
          </a:prstGeom>
          <a:solidFill>
            <a:srgbClr val="000099"/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FFFF00"/>
                </a:solidFill>
                <a:latin typeface="Times New Roman" pitchFamily="18" charset="0"/>
              </a:rPr>
              <a:t>Vegetation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934075" y="3114675"/>
            <a:ext cx="3200400" cy="2114550"/>
            <a:chOff x="3240" y="1932"/>
            <a:chExt cx="2016" cy="1332"/>
          </a:xfrm>
        </p:grpSpPr>
        <p:sp>
          <p:nvSpPr>
            <p:cNvPr id="10270" name="Text Box 21"/>
            <p:cNvSpPr txBox="1">
              <a:spLocks noChangeArrowheads="1"/>
            </p:cNvSpPr>
            <p:nvPr/>
          </p:nvSpPr>
          <p:spPr bwMode="auto">
            <a:xfrm>
              <a:off x="3384" y="2304"/>
              <a:ext cx="1728" cy="288"/>
            </a:xfrm>
            <a:prstGeom prst="rect">
              <a:avLst/>
            </a:prstGeom>
            <a:solidFill>
              <a:srgbClr val="66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latin typeface="Times New Roman" pitchFamily="18" charset="0"/>
                  <a:sym typeface="Symbol" pitchFamily="18" charset="2"/>
                </a:rPr>
                <a:t>Fire Detection</a:t>
              </a:r>
              <a:endParaRPr lang="en-GB" sz="2400" b="1">
                <a:latin typeface="Times New Roman" pitchFamily="18" charset="0"/>
              </a:endParaRPr>
            </a:p>
          </p:txBody>
        </p:sp>
        <p:sp>
          <p:nvSpPr>
            <p:cNvPr id="10271" name="Text Box 22"/>
            <p:cNvSpPr txBox="1">
              <a:spLocks noChangeArrowheads="1"/>
            </p:cNvSpPr>
            <p:nvPr/>
          </p:nvSpPr>
          <p:spPr bwMode="auto">
            <a:xfrm>
              <a:off x="3240" y="2640"/>
              <a:ext cx="2016" cy="28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Fire</a:t>
              </a:r>
              <a:r>
                <a:rPr lang="en-GB" sz="2400" b="1"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GB" sz="2400" b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Radiative</a:t>
              </a:r>
              <a:r>
                <a:rPr lang="en-GB" sz="2400" b="1"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GB" sz="2400" b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Power</a:t>
              </a:r>
              <a:endParaRPr lang="en-GB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272" name="Text Box 23"/>
            <p:cNvSpPr txBox="1">
              <a:spLocks noChangeArrowheads="1"/>
            </p:cNvSpPr>
            <p:nvPr/>
          </p:nvSpPr>
          <p:spPr bwMode="auto">
            <a:xfrm>
              <a:off x="3240" y="2976"/>
              <a:ext cx="2016" cy="288"/>
            </a:xfrm>
            <a:prstGeom prst="rect">
              <a:avLst/>
            </a:prstGeom>
            <a:solidFill>
              <a:srgbClr val="66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latin typeface="Times New Roman" pitchFamily="18" charset="0"/>
                  <a:sym typeface="Symbol" pitchFamily="18" charset="2"/>
                </a:rPr>
                <a:t>Fire Risk (Europe)</a:t>
              </a:r>
              <a:endParaRPr lang="en-GB" sz="2400" b="1">
                <a:latin typeface="Times New Roman" pitchFamily="18" charset="0"/>
              </a:endParaRPr>
            </a:p>
          </p:txBody>
        </p:sp>
        <p:sp>
          <p:nvSpPr>
            <p:cNvPr id="10273" name="Oval 24"/>
            <p:cNvSpPr>
              <a:spLocks noChangeArrowheads="1"/>
            </p:cNvSpPr>
            <p:nvPr/>
          </p:nvSpPr>
          <p:spPr bwMode="auto">
            <a:xfrm>
              <a:off x="3618" y="1932"/>
              <a:ext cx="1168" cy="354"/>
            </a:xfrm>
            <a:prstGeom prst="ellipse">
              <a:avLst/>
            </a:prstGeom>
            <a:solidFill>
              <a:srgbClr val="000099"/>
            </a:soli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b="1">
                  <a:solidFill>
                    <a:srgbClr val="FFFF00"/>
                  </a:solidFill>
                  <a:latin typeface="Times New Roman" pitchFamily="18" charset="0"/>
                </a:rPr>
                <a:t>Wild fires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393951" y="5741990"/>
            <a:ext cx="5130800" cy="685800"/>
            <a:chOff x="1192" y="3488"/>
            <a:chExt cx="3232" cy="432"/>
          </a:xfrm>
        </p:grpSpPr>
        <p:sp>
          <p:nvSpPr>
            <p:cNvPr id="10264" name="Text Box 31"/>
            <p:cNvSpPr txBox="1">
              <a:spLocks noChangeArrowheads="1"/>
            </p:cNvSpPr>
            <p:nvPr/>
          </p:nvSpPr>
          <p:spPr bwMode="auto">
            <a:xfrm>
              <a:off x="1836" y="3656"/>
              <a:ext cx="1944" cy="23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>
                  <a:latin typeface="Times New Roman" pitchFamily="18" charset="0"/>
                </a:rPr>
                <a:t>Increased level of maturity</a:t>
              </a: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632" y="3488"/>
              <a:ext cx="1756" cy="233"/>
              <a:chOff x="272" y="3648"/>
              <a:chExt cx="1756" cy="233"/>
            </a:xfrm>
          </p:grpSpPr>
          <p:sp>
            <p:nvSpPr>
              <p:cNvPr id="10267" name="Rectangle 27"/>
              <p:cNvSpPr>
                <a:spLocks noChangeArrowheads="1"/>
              </p:cNvSpPr>
              <p:nvPr/>
            </p:nvSpPr>
            <p:spPr bwMode="auto">
              <a:xfrm>
                <a:off x="272" y="3648"/>
                <a:ext cx="116" cy="233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0268" name="Rectangle 28"/>
              <p:cNvSpPr>
                <a:spLocks noChangeArrowheads="1"/>
              </p:cNvSpPr>
              <p:nvPr/>
            </p:nvSpPr>
            <p:spPr bwMode="auto">
              <a:xfrm>
                <a:off x="1912" y="3648"/>
                <a:ext cx="116" cy="233"/>
              </a:xfrm>
              <a:prstGeom prst="rect">
                <a:avLst/>
              </a:prstGeom>
              <a:solidFill>
                <a:srgbClr val="0099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0269" name="Rectangle 29"/>
              <p:cNvSpPr>
                <a:spLocks noChangeArrowheads="1"/>
              </p:cNvSpPr>
              <p:nvPr/>
            </p:nvSpPr>
            <p:spPr bwMode="auto">
              <a:xfrm>
                <a:off x="1096" y="3648"/>
                <a:ext cx="116" cy="233"/>
              </a:xfrm>
              <a:prstGeom prst="rect">
                <a:avLst/>
              </a:prstGeom>
              <a:solidFill>
                <a:srgbClr val="66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0266" name="Line 30"/>
            <p:cNvSpPr>
              <a:spLocks noChangeShapeType="1"/>
            </p:cNvSpPr>
            <p:nvPr/>
          </p:nvSpPr>
          <p:spPr bwMode="auto">
            <a:xfrm>
              <a:off x="1192" y="3920"/>
              <a:ext cx="32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0250" name="Rectangle 32"/>
          <p:cNvSpPr>
            <a:spLocks noChangeArrowheads="1"/>
          </p:cNvSpPr>
          <p:nvPr/>
        </p:nvSpPr>
        <p:spPr bwMode="auto">
          <a:xfrm>
            <a:off x="1908175" y="188915"/>
            <a:ext cx="5472113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GB" sz="2400" b="1" dirty="0">
                <a:solidFill>
                  <a:schemeClr val="accent2"/>
                </a:solidFill>
                <a:latin typeface="Tahoma" pitchFamily="34" charset="0"/>
              </a:rPr>
              <a:t>Family of LSA SAF Products:</a:t>
            </a:r>
          </a:p>
        </p:txBody>
      </p:sp>
      <p:sp>
        <p:nvSpPr>
          <p:cNvPr id="10251" name="Text Box 33"/>
          <p:cNvSpPr txBox="1">
            <a:spLocks noChangeArrowheads="1"/>
          </p:cNvSpPr>
          <p:nvPr/>
        </p:nvSpPr>
        <p:spPr bwMode="auto">
          <a:xfrm>
            <a:off x="7019925" y="5516565"/>
            <a:ext cx="20891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pt-PT" sz="2800" b="1" u="sng"/>
              <a:t>MSG</a:t>
            </a:r>
          </a:p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pt-PT" sz="2800"/>
              <a:t>Metop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2987675" y="2997202"/>
            <a:ext cx="2743200" cy="1655763"/>
            <a:chOff x="2987824" y="3429000"/>
            <a:chExt cx="2743200" cy="1656184"/>
          </a:xfrm>
        </p:grpSpPr>
        <p:sp>
          <p:nvSpPr>
            <p:cNvPr id="10261" name="Text Box 13"/>
            <p:cNvSpPr txBox="1">
              <a:spLocks noChangeArrowheads="1"/>
            </p:cNvSpPr>
            <p:nvPr/>
          </p:nvSpPr>
          <p:spPr bwMode="auto">
            <a:xfrm>
              <a:off x="2987824" y="4123928"/>
              <a:ext cx="2743200" cy="46178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Evapotranspiration</a:t>
              </a:r>
            </a:p>
          </p:txBody>
        </p:sp>
        <p:sp>
          <p:nvSpPr>
            <p:cNvPr id="10262" name="Text Box 13"/>
            <p:cNvSpPr txBox="1">
              <a:spLocks noChangeArrowheads="1"/>
            </p:cNvSpPr>
            <p:nvPr/>
          </p:nvSpPr>
          <p:spPr bwMode="auto">
            <a:xfrm>
              <a:off x="2987824" y="4623519"/>
              <a:ext cx="2743200" cy="461665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Reference Evap</a:t>
              </a:r>
            </a:p>
          </p:txBody>
        </p:sp>
        <p:sp>
          <p:nvSpPr>
            <p:cNvPr id="10263" name="Oval 24"/>
            <p:cNvSpPr>
              <a:spLocks noChangeArrowheads="1"/>
            </p:cNvSpPr>
            <p:nvPr/>
          </p:nvSpPr>
          <p:spPr bwMode="auto">
            <a:xfrm>
              <a:off x="3491880" y="3429000"/>
              <a:ext cx="2160240" cy="562630"/>
            </a:xfrm>
            <a:prstGeom prst="ellipse">
              <a:avLst/>
            </a:prstGeom>
            <a:solidFill>
              <a:srgbClr val="000099"/>
            </a:soli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b="1">
                  <a:solidFill>
                    <a:srgbClr val="FFFF00"/>
                  </a:solidFill>
                  <a:latin typeface="Times New Roman" pitchFamily="18" charset="0"/>
                </a:rPr>
                <a:t>Water stres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107950" y="2971800"/>
            <a:ext cx="2819400" cy="2833688"/>
            <a:chOff x="107504" y="3429000"/>
            <a:chExt cx="2819400" cy="2833464"/>
          </a:xfrm>
        </p:grpSpPr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107504" y="4133056"/>
              <a:ext cx="2819400" cy="45720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Fraction</a:t>
              </a:r>
              <a:r>
                <a:rPr lang="en-GB" sz="2400" b="1"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GB" sz="2400" b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Veg</a:t>
              </a:r>
              <a:r>
                <a:rPr lang="en-GB" sz="2400" b="1"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GB" sz="2400" b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Cover</a:t>
              </a:r>
              <a:endParaRPr lang="en-GB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145604" y="4704556"/>
              <a:ext cx="2743200" cy="45720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LAI</a:t>
              </a:r>
              <a:endParaRPr lang="en-GB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145604" y="5276056"/>
              <a:ext cx="2743200" cy="45720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fAPAR</a:t>
              </a:r>
              <a:endParaRPr lang="en-GB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259" name="Oval 24"/>
            <p:cNvSpPr>
              <a:spLocks noChangeArrowheads="1"/>
            </p:cNvSpPr>
            <p:nvPr/>
          </p:nvSpPr>
          <p:spPr bwMode="auto">
            <a:xfrm>
              <a:off x="395536" y="3429000"/>
              <a:ext cx="2160240" cy="562630"/>
            </a:xfrm>
            <a:prstGeom prst="ellipse">
              <a:avLst/>
            </a:prstGeom>
            <a:solidFill>
              <a:srgbClr val="000099"/>
            </a:soli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b="1">
                  <a:solidFill>
                    <a:srgbClr val="FFFF00"/>
                  </a:solidFill>
                  <a:latin typeface="Times New Roman" pitchFamily="18" charset="0"/>
                </a:rPr>
                <a:t>State</a:t>
              </a:r>
            </a:p>
          </p:txBody>
        </p:sp>
        <p:sp>
          <p:nvSpPr>
            <p:cNvPr id="10260" name="Text Box 18"/>
            <p:cNvSpPr txBox="1">
              <a:spLocks noChangeArrowheads="1"/>
            </p:cNvSpPr>
            <p:nvPr/>
          </p:nvSpPr>
          <p:spPr bwMode="auto">
            <a:xfrm>
              <a:off x="107504" y="5805264"/>
              <a:ext cx="2743200" cy="45720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NDVI</a:t>
              </a:r>
              <a:endParaRPr lang="en-GB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54" name="Text Box 8"/>
          <p:cNvSpPr txBox="1">
            <a:spLocks noChangeArrowheads="1"/>
          </p:cNvSpPr>
          <p:nvPr/>
        </p:nvSpPr>
        <p:spPr bwMode="auto">
          <a:xfrm>
            <a:off x="4284663" y="1544638"/>
            <a:ext cx="2590800" cy="457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</a:t>
            </a:r>
            <a:r>
              <a:rPr lang="en-GB" sz="2400" b="1">
                <a:solidFill>
                  <a:schemeClr val="bg1"/>
                </a:solidFill>
                <a:latin typeface="Times New Roman" pitchFamily="18" charset="0"/>
              </a:rPr>
              <a:t>ShortWave Flux</a:t>
            </a:r>
          </a:p>
        </p:txBody>
      </p:sp>
      <p:sp>
        <p:nvSpPr>
          <p:cNvPr id="10255" name="Text Box 7"/>
          <p:cNvSpPr txBox="1">
            <a:spLocks noChangeArrowheads="1"/>
          </p:cNvSpPr>
          <p:nvPr/>
        </p:nvSpPr>
        <p:spPr bwMode="auto">
          <a:xfrm>
            <a:off x="7097713" y="1557338"/>
            <a:ext cx="1219200" cy="457200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Albedo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333" y="6527802"/>
            <a:ext cx="802500" cy="28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83568" y="404664"/>
            <a:ext cx="6602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LSA SAF </a:t>
            </a:r>
            <a:r>
              <a:rPr lang="en-US" b="1" i="1" dirty="0" err="1"/>
              <a:t>ET</a:t>
            </a:r>
            <a:r>
              <a:rPr lang="en-US" b="1" i="1" baseline="-25000" dirty="0" err="1"/>
              <a:t>ref</a:t>
            </a:r>
            <a:r>
              <a:rPr lang="en-US" baseline="-25000" dirty="0"/>
              <a:t> </a:t>
            </a:r>
            <a:r>
              <a:rPr lang="en-US" dirty="0"/>
              <a:t>product operational since February 2017</a:t>
            </a:r>
          </a:p>
          <a:p>
            <a:pPr algn="ctr"/>
            <a:r>
              <a:rPr lang="en-US" dirty="0"/>
              <a:t>Daily values for each MSG pixel</a:t>
            </a:r>
          </a:p>
          <a:p>
            <a:pPr algn="ctr"/>
            <a:r>
              <a:rPr lang="en-US" dirty="0"/>
              <a:t>archiving from 2005 onwards in progress</a:t>
            </a:r>
          </a:p>
          <a:p>
            <a:pPr algn="ctr"/>
            <a:r>
              <a:rPr lang="en-US" dirty="0"/>
              <a:t>Future: Extension to other satellites possible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F8E0823-153A-48BE-A7B2-A85A50079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9192"/>
            <a:ext cx="5016154" cy="482628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ACA7326-28FA-450B-ADA7-0643311DD827}"/>
              </a:ext>
            </a:extLst>
          </p:cNvPr>
          <p:cNvSpPr txBox="1"/>
          <p:nvPr/>
        </p:nvSpPr>
        <p:spPr>
          <a:xfrm rot="5400000">
            <a:off x="6323752" y="395918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[mm/</a:t>
            </a:r>
            <a:r>
              <a:rPr lang="pt-PT" sz="1400" dirty="0" err="1"/>
              <a:t>day</a:t>
            </a:r>
            <a:r>
              <a:rPr lang="pt-PT" sz="1400" dirty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_nrwMnTiVyqA/TLPFaMVFBvI/AAAAAAAAANA/B2TBBohcHHM/s400/crossborderaquifers.gif"/>
          <p:cNvPicPr>
            <a:picLocks noChangeAspect="1" noChangeArrowheads="1"/>
          </p:cNvPicPr>
          <p:nvPr/>
        </p:nvPicPr>
        <p:blipFill>
          <a:blip r:embed="rId2" cstate="print"/>
          <a:srcRect l="41282" t="14894" b="6383"/>
          <a:stretch>
            <a:fillRect/>
          </a:stretch>
        </p:blipFill>
        <p:spPr bwMode="auto">
          <a:xfrm>
            <a:off x="5076056" y="4547654"/>
            <a:ext cx="2986338" cy="1991886"/>
          </a:xfrm>
          <a:prstGeom prst="rect">
            <a:avLst/>
          </a:prstGeom>
          <a:noFill/>
        </p:spPr>
      </p:pic>
      <p:sp>
        <p:nvSpPr>
          <p:cNvPr id="2" name="Tekstvak 1"/>
          <p:cNvSpPr txBox="1"/>
          <p:nvPr/>
        </p:nvSpPr>
        <p:spPr>
          <a:xfrm>
            <a:off x="467544" y="620688"/>
            <a:ext cx="820269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 Foot Print Calculations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e.g.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How much water is used to produce 1 kg of meat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Climate studies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estimation future water use/scarcity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Drought index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Exploration 'virginal' water aquifers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267744" y="0"/>
            <a:ext cx="51544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Examples of Application of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ref</a:t>
            </a:r>
            <a:endParaRPr lang="en-US" sz="2800" b="1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384928"/>
            <a:ext cx="883499" cy="30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3" y="692696"/>
            <a:ext cx="8892480" cy="504056"/>
          </a:xfrm>
          <a:noFill/>
          <a:ln/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Regions with severe groundwater depletion (more pumping than rainfall) 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mm/year</a:t>
            </a:r>
          </a:p>
        </p:txBody>
      </p:sp>
      <p:pic>
        <p:nvPicPr>
          <p:cNvPr id="102403" name="Picture 3" descr="Figur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701800"/>
            <a:ext cx="6604000" cy="4479925"/>
          </a:xfrm>
          <a:prstGeom prst="rect">
            <a:avLst/>
          </a:prstGeom>
          <a:noFill/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525343"/>
            <a:ext cx="931420" cy="3259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el 1"/>
          <p:cNvSpPr>
            <a:spLocks noGrp="1"/>
          </p:cNvSpPr>
          <p:nvPr>
            <p:ph type="title"/>
          </p:nvPr>
        </p:nvSpPr>
        <p:spPr>
          <a:xfrm>
            <a:off x="-324544" y="0"/>
            <a:ext cx="9468544" cy="1143000"/>
          </a:xfrm>
        </p:spPr>
        <p:txBody>
          <a:bodyPr/>
          <a:lstStyle/>
          <a:p>
            <a:pPr eaLnBrk="1" hangingPunct="1"/>
            <a:r>
              <a:rPr lang="en-US" sz="2400" b="1" dirty="0"/>
              <a:t>LSA SAF estimate of </a:t>
            </a:r>
            <a:r>
              <a:rPr lang="en-US" sz="2400" b="1" dirty="0" err="1"/>
              <a:t>ET</a:t>
            </a:r>
            <a:r>
              <a:rPr lang="en-US" sz="2400" b="1" baseline="-25000" dirty="0" err="1"/>
              <a:t>ref</a:t>
            </a:r>
            <a:r>
              <a:rPr lang="en-US" sz="2400" b="1" dirty="0"/>
              <a:t> , </a:t>
            </a:r>
            <a:r>
              <a:rPr lang="en-US" sz="1800" b="1" dirty="0"/>
              <a:t>see de Bruin et al. (2016),  Trigo et al. (in prep.)</a:t>
            </a:r>
            <a:endParaRPr lang="en-US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07975" y="4652963"/>
          <a:ext cx="82962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Vergelijking" r:id="rId3" imgW="92354400" imgH="11582400" progId="Equation.3">
                  <p:embed/>
                </p:oleObj>
              </mc:Choice>
              <mc:Fallback>
                <p:oleObj name="Vergelijking" r:id="rId3" imgW="92354400" imgH="115824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4652963"/>
                        <a:ext cx="8296275" cy="1025525"/>
                      </a:xfrm>
                      <a:prstGeom prst="rect">
                        <a:avLst/>
                      </a:prstGeom>
                      <a:noFill/>
                      <a:ln w="412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547664" y="2852936"/>
          <a:ext cx="52292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Vergelijking" r:id="rId5" imgW="52120800" imgH="10363200" progId="Equation.3">
                  <p:embed/>
                </p:oleObj>
              </mc:Choice>
              <mc:Fallback>
                <p:oleObj name="Vergelijking" r:id="rId5" imgW="52120800" imgH="103632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852936"/>
                        <a:ext cx="5229225" cy="102552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kstvak 7"/>
          <p:cNvSpPr txBox="1">
            <a:spLocks noChangeArrowheads="1"/>
          </p:cNvSpPr>
          <p:nvPr/>
        </p:nvSpPr>
        <p:spPr bwMode="auto">
          <a:xfrm>
            <a:off x="3275856" y="4149080"/>
            <a:ext cx="2606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4" charset="0"/>
              </a:rPr>
              <a:t>This leads to final formula</a:t>
            </a:r>
          </a:p>
        </p:txBody>
      </p:sp>
      <p:sp>
        <p:nvSpPr>
          <p:cNvPr id="3078" name="Tekstvak 8"/>
          <p:cNvSpPr txBox="1">
            <a:spLocks noChangeArrowheads="1"/>
          </p:cNvSpPr>
          <p:nvPr/>
        </p:nvSpPr>
        <p:spPr bwMode="auto">
          <a:xfrm>
            <a:off x="0" y="2924944"/>
            <a:ext cx="16335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err="1">
                <a:latin typeface="Calibri" pitchFamily="4" charset="0"/>
              </a:rPr>
              <a:t>R</a:t>
            </a:r>
            <a:r>
              <a:rPr lang="en-US" b="1" i="1" baseline="-25000" dirty="0" err="1">
                <a:latin typeface="Calibri" pitchFamily="4" charset="0"/>
              </a:rPr>
              <a:t>ext</a:t>
            </a:r>
            <a:r>
              <a:rPr lang="en-US" dirty="0">
                <a:latin typeface="Calibri" pitchFamily="4" charset="0"/>
              </a:rPr>
              <a:t> is </a:t>
            </a:r>
          </a:p>
          <a:p>
            <a:r>
              <a:rPr lang="en-US" dirty="0">
                <a:latin typeface="Calibri" pitchFamily="4" charset="0"/>
              </a:rPr>
              <a:t>extraterrestrial </a:t>
            </a:r>
          </a:p>
          <a:p>
            <a:r>
              <a:rPr lang="en-US" dirty="0">
                <a:latin typeface="Calibri" pitchFamily="4" charset="0"/>
              </a:rPr>
              <a:t>radiation</a:t>
            </a:r>
          </a:p>
        </p:txBody>
      </p:sp>
      <p:sp>
        <p:nvSpPr>
          <p:cNvPr id="3079" name="Tekstvak 9"/>
          <p:cNvSpPr txBox="1">
            <a:spLocks noChangeArrowheads="1"/>
          </p:cNvSpPr>
          <p:nvPr/>
        </p:nvSpPr>
        <p:spPr bwMode="auto">
          <a:xfrm>
            <a:off x="6659563" y="1773238"/>
            <a:ext cx="2418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4" charset="0"/>
              </a:rPr>
              <a:t> </a:t>
            </a:r>
            <a:r>
              <a:rPr lang="en-US" b="1" i="1" dirty="0" err="1">
                <a:latin typeface="Calibri" pitchFamily="4" charset="0"/>
              </a:rPr>
              <a:t>R</a:t>
            </a:r>
            <a:r>
              <a:rPr lang="en-US" b="1" i="1" baseline="-25000" dirty="0" err="1">
                <a:latin typeface="Calibri" pitchFamily="4" charset="0"/>
              </a:rPr>
              <a:t>sMSG</a:t>
            </a:r>
            <a:r>
              <a:rPr lang="en-US" dirty="0">
                <a:latin typeface="Calibri" pitchFamily="4" charset="0"/>
              </a:rPr>
              <a:t> = global radiation</a:t>
            </a:r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7451725" y="2276475"/>
            <a:ext cx="0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Tekstvak 11"/>
          <p:cNvSpPr txBox="1">
            <a:spLocks noChangeArrowheads="1"/>
          </p:cNvSpPr>
          <p:nvPr/>
        </p:nvSpPr>
        <p:spPr bwMode="auto">
          <a:xfrm>
            <a:off x="7270750" y="3140968"/>
            <a:ext cx="1873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/>
              <a:t>SEVERI-MSG</a:t>
            </a:r>
          </a:p>
        </p:txBody>
      </p:sp>
      <p:graphicFrame>
        <p:nvGraphicFramePr>
          <p:cNvPr id="18436" name="Object 8"/>
          <p:cNvGraphicFramePr>
            <a:graphicFrameLocks noChangeAspect="1"/>
          </p:cNvGraphicFramePr>
          <p:nvPr/>
        </p:nvGraphicFramePr>
        <p:xfrm>
          <a:off x="2320925" y="1557338"/>
          <a:ext cx="37798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Vergelijking" r:id="rId7" imgW="41452800" imgH="10058400" progId="Equation.3">
                  <p:embed/>
                </p:oleObj>
              </mc:Choice>
              <mc:Fallback>
                <p:oleObj name="Vergelijking" r:id="rId7" imgW="41452800" imgH="100584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1557338"/>
                        <a:ext cx="3779838" cy="904875"/>
                      </a:xfrm>
                      <a:prstGeom prst="rect">
                        <a:avLst/>
                      </a:prstGeom>
                      <a:noFill/>
                      <a:ln w="4127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2915816" y="908720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Thermodynamics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580112" y="764704"/>
            <a:ext cx="220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meso</a:t>
            </a:r>
            <a:r>
              <a:rPr lang="en-US" dirty="0"/>
              <a:t>-scale advection</a:t>
            </a:r>
          </a:p>
          <a:p>
            <a:r>
              <a:rPr lang="en-US" dirty="0"/>
              <a:t>PBL physics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81" y="6525344"/>
            <a:ext cx="950446" cy="3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2381250" y="1681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1676400" y="6324600"/>
            <a:ext cx="609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1400" b="0">
              <a:latin typeface="Times New Roman" pitchFamily="18" charset="0"/>
            </a:endParaRP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2228850" y="164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2190750" y="1300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082" name="Rectangle 7"/>
          <p:cNvSpPr>
            <a:spLocks noChangeArrowheads="1"/>
          </p:cNvSpPr>
          <p:nvPr/>
        </p:nvSpPr>
        <p:spPr bwMode="auto">
          <a:xfrm>
            <a:off x="2495550" y="1709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083" name="Rectangle 8"/>
          <p:cNvSpPr>
            <a:spLocks noChangeArrowheads="1"/>
          </p:cNvSpPr>
          <p:nvPr/>
        </p:nvSpPr>
        <p:spPr bwMode="auto">
          <a:xfrm>
            <a:off x="2419350" y="194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084" name="Rectangle 9"/>
          <p:cNvSpPr>
            <a:spLocks noChangeArrowheads="1"/>
          </p:cNvSpPr>
          <p:nvPr/>
        </p:nvSpPr>
        <p:spPr bwMode="auto">
          <a:xfrm>
            <a:off x="2443163" y="187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2495550" y="194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2419350" y="1871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096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6858000" cy="685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pt-BR" sz="3600" b="1"/>
              <a:t>Schematic picture well-mixed atmospheric boundary layer (daytime)</a:t>
            </a:r>
            <a:endParaRPr lang="en-US" b="1"/>
          </a:p>
        </p:txBody>
      </p:sp>
      <p:sp>
        <p:nvSpPr>
          <p:cNvPr id="3089" name="Text Box 15"/>
          <p:cNvSpPr txBox="1">
            <a:spLocks noChangeArrowheads="1"/>
          </p:cNvSpPr>
          <p:nvPr/>
        </p:nvSpPr>
        <p:spPr bwMode="auto">
          <a:xfrm>
            <a:off x="179512" y="2365648"/>
            <a:ext cx="256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i="1">
                <a:latin typeface="Times New Roman" pitchFamily="18" charset="0"/>
              </a:rPr>
              <a:t>z</a:t>
            </a:r>
            <a:endParaRPr lang="en-US" sz="2800" b="0" i="1">
              <a:latin typeface="Times New Roman" pitchFamily="18" charset="0"/>
            </a:endParaRPr>
          </a:p>
        </p:txBody>
      </p:sp>
      <p:sp>
        <p:nvSpPr>
          <p:cNvPr id="3093" name="Text Box 30"/>
          <p:cNvSpPr txBox="1">
            <a:spLocks noChangeArrowheads="1"/>
          </p:cNvSpPr>
          <p:nvPr/>
        </p:nvSpPr>
        <p:spPr bwMode="auto">
          <a:xfrm>
            <a:off x="179512" y="3051448"/>
            <a:ext cx="2174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0" i="1">
                <a:latin typeface="Times New Roman" pitchFamily="18" charset="0"/>
              </a:rPr>
              <a:t>h</a:t>
            </a:r>
            <a:endParaRPr lang="en-US" sz="2400" b="0" i="1">
              <a:latin typeface="Times New Roman" pitchFamily="18" charset="0"/>
            </a:endParaRPr>
          </a:p>
        </p:txBody>
      </p:sp>
      <p:grpSp>
        <p:nvGrpSpPr>
          <p:cNvPr id="2" name="Groep 41"/>
          <p:cNvGrpSpPr/>
          <p:nvPr/>
        </p:nvGrpSpPr>
        <p:grpSpPr>
          <a:xfrm>
            <a:off x="467544" y="1628800"/>
            <a:ext cx="4698521" cy="3527425"/>
            <a:chOff x="457465" y="2060848"/>
            <a:chExt cx="4698521" cy="3527425"/>
          </a:xfrm>
        </p:grpSpPr>
        <p:sp>
          <p:nvSpPr>
            <p:cNvPr id="3076" name="Rectangle 42"/>
            <p:cNvSpPr>
              <a:spLocks noChangeArrowheads="1"/>
            </p:cNvSpPr>
            <p:nvPr/>
          </p:nvSpPr>
          <p:spPr bwMode="auto">
            <a:xfrm>
              <a:off x="457465" y="5227911"/>
              <a:ext cx="4698521" cy="360362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nl-NL" err="1"/>
                <a:t>Surface</a:t>
              </a:r>
              <a:r>
                <a:rPr lang="nl-NL"/>
                <a:t> </a:t>
              </a:r>
              <a:r>
                <a:rPr lang="nl-NL" err="1"/>
                <a:t>Layer</a:t>
              </a:r>
              <a:endParaRPr lang="nl-NL"/>
            </a:p>
          </p:txBody>
        </p:sp>
        <p:sp>
          <p:nvSpPr>
            <p:cNvPr id="3077" name="Rectangle 39"/>
            <p:cNvSpPr>
              <a:spLocks noChangeArrowheads="1"/>
            </p:cNvSpPr>
            <p:nvPr/>
          </p:nvSpPr>
          <p:spPr bwMode="auto">
            <a:xfrm>
              <a:off x="457465" y="3284811"/>
              <a:ext cx="4698521" cy="19431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74900" y="2518048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887239" y="2060848"/>
              <a:ext cx="1132322" cy="3505200"/>
              <a:chOff x="1200" y="1344"/>
              <a:chExt cx="1104" cy="2208"/>
            </a:xfrm>
          </p:grpSpPr>
          <p:sp>
            <p:nvSpPr>
              <p:cNvPr id="3108" name="Line 17"/>
              <p:cNvSpPr>
                <a:spLocks noChangeShapeType="1"/>
              </p:cNvSpPr>
              <p:nvPr/>
            </p:nvSpPr>
            <p:spPr bwMode="auto">
              <a:xfrm flipH="1">
                <a:off x="1200" y="211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1200" y="1344"/>
                <a:ext cx="1104" cy="2208"/>
                <a:chOff x="1200" y="1344"/>
                <a:chExt cx="1104" cy="2208"/>
              </a:xfrm>
            </p:grpSpPr>
            <p:sp>
              <p:nvSpPr>
                <p:cNvPr id="3110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536" y="1344"/>
                  <a:ext cx="76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" name="Group 20"/>
                <p:cNvGrpSpPr>
                  <a:grpSpLocks/>
                </p:cNvGrpSpPr>
                <p:nvPr/>
              </p:nvGrpSpPr>
              <p:grpSpPr bwMode="auto">
                <a:xfrm>
                  <a:off x="1200" y="2112"/>
                  <a:ext cx="240" cy="1440"/>
                  <a:chOff x="1200" y="2112"/>
                  <a:chExt cx="240" cy="1440"/>
                </a:xfrm>
              </p:grpSpPr>
              <p:sp>
                <p:nvSpPr>
                  <p:cNvPr id="311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12"/>
                    <a:ext cx="0" cy="12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3" name="Arc 22"/>
                  <p:cNvSpPr>
                    <a:spLocks/>
                  </p:cNvSpPr>
                  <p:nvPr/>
                </p:nvSpPr>
                <p:spPr bwMode="auto">
                  <a:xfrm flipH="1" flipV="1">
                    <a:off x="1200" y="3360"/>
                    <a:ext cx="240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3 w 21600"/>
                      <a:gd name="T3" fmla="*/ 2 h 21600"/>
                      <a:gd name="T4" fmla="*/ 0 w 21600"/>
                      <a:gd name="T5" fmla="*/ 2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868751" y="2060848"/>
              <a:ext cx="984628" cy="3505200"/>
              <a:chOff x="1104" y="1344"/>
              <a:chExt cx="960" cy="2208"/>
            </a:xfrm>
          </p:grpSpPr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1824" y="2112"/>
                <a:ext cx="240" cy="1440"/>
                <a:chOff x="1200" y="2112"/>
                <a:chExt cx="240" cy="1440"/>
              </a:xfrm>
            </p:grpSpPr>
            <p:sp>
              <p:nvSpPr>
                <p:cNvPr id="3106" name="Line 25"/>
                <p:cNvSpPr>
                  <a:spLocks noChangeShapeType="1"/>
                </p:cNvSpPr>
                <p:nvPr/>
              </p:nvSpPr>
              <p:spPr bwMode="auto">
                <a:xfrm>
                  <a:off x="1200" y="2112"/>
                  <a:ext cx="0" cy="1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7" name="Arc 26"/>
                <p:cNvSpPr>
                  <a:spLocks/>
                </p:cNvSpPr>
                <p:nvPr/>
              </p:nvSpPr>
              <p:spPr bwMode="auto">
                <a:xfrm flipH="1" flipV="1">
                  <a:off x="1200" y="3360"/>
                  <a:ext cx="240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3 w 21600"/>
                    <a:gd name="T3" fmla="*/ 2 h 21600"/>
                    <a:gd name="T4" fmla="*/ 0 w 21600"/>
                    <a:gd name="T5" fmla="*/ 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04" name="Line 27"/>
              <p:cNvSpPr>
                <a:spLocks noChangeShapeType="1"/>
              </p:cNvSpPr>
              <p:nvPr/>
            </p:nvSpPr>
            <p:spPr bwMode="auto">
              <a:xfrm flipH="1">
                <a:off x="1584" y="211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Line 28"/>
              <p:cNvSpPr>
                <a:spLocks noChangeShapeType="1"/>
              </p:cNvSpPr>
              <p:nvPr/>
            </p:nvSpPr>
            <p:spPr bwMode="auto">
              <a:xfrm flipH="1" flipV="1">
                <a:off x="1104" y="1344"/>
                <a:ext cx="480" cy="7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2" name="Line 29"/>
            <p:cNvSpPr>
              <a:spLocks noChangeShapeType="1"/>
            </p:cNvSpPr>
            <p:nvPr/>
          </p:nvSpPr>
          <p:spPr bwMode="auto">
            <a:xfrm>
              <a:off x="474900" y="3280048"/>
              <a:ext cx="46277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Text Box 31"/>
            <p:cNvSpPr txBox="1">
              <a:spLocks noChangeArrowheads="1"/>
            </p:cNvSpPr>
            <p:nvPr/>
          </p:nvSpPr>
          <p:spPr bwMode="auto">
            <a:xfrm>
              <a:off x="1793891" y="3702323"/>
              <a:ext cx="21743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0" i="1">
                  <a:latin typeface="Times New Roman" pitchFamily="18" charset="0"/>
                </a:rPr>
                <a:t>q</a:t>
              </a:r>
              <a:endParaRPr lang="en-US" sz="2400" b="0" i="1">
                <a:latin typeface="Times New Roman" pitchFamily="18" charset="0"/>
              </a:endParaRPr>
            </a:p>
          </p:txBody>
        </p:sp>
        <p:sp>
          <p:nvSpPr>
            <p:cNvPr id="3095" name="Text Box 32"/>
            <p:cNvSpPr txBox="1">
              <a:spLocks noChangeArrowheads="1"/>
            </p:cNvSpPr>
            <p:nvPr/>
          </p:nvSpPr>
          <p:spPr bwMode="auto">
            <a:xfrm>
              <a:off x="2936470" y="3965848"/>
              <a:ext cx="354876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 b="0" i="1">
                  <a:latin typeface="Symbol" pitchFamily="18" charset="2"/>
                </a:rPr>
                <a:t>q</a:t>
              </a:r>
              <a:endParaRPr lang="en-US" sz="2400" b="0" i="1">
                <a:latin typeface="Symbol" pitchFamily="18" charset="2"/>
              </a:endParaRPr>
            </a:p>
          </p:txBody>
        </p:sp>
        <p:graphicFrame>
          <p:nvGraphicFramePr>
            <p:cNvPr id="3074" name="Object 35"/>
            <p:cNvGraphicFramePr>
              <a:graphicFrameLocks noChangeAspect="1"/>
            </p:cNvGraphicFramePr>
            <p:nvPr/>
          </p:nvGraphicFramePr>
          <p:xfrm>
            <a:off x="2843808" y="2708920"/>
            <a:ext cx="792088" cy="574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8" name="Vergelijking" r:id="rId4" imgW="5791200" imgH="4267200" progId="Equation.3">
                    <p:embed/>
                  </p:oleObj>
                </mc:Choice>
                <mc:Fallback>
                  <p:oleObj name="Vergelijking" r:id="rId4" imgW="5791200" imgH="426720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08" y="2708920"/>
                          <a:ext cx="792088" cy="5749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6"/>
            <p:cNvGraphicFramePr>
              <a:graphicFrameLocks noChangeAspect="1"/>
            </p:cNvGraphicFramePr>
            <p:nvPr/>
          </p:nvGraphicFramePr>
          <p:xfrm>
            <a:off x="1187624" y="2780928"/>
            <a:ext cx="576064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9" name="Equation" r:id="rId6" imgW="5181600" imgH="4876800" progId="Equation.3">
                    <p:embed/>
                  </p:oleObj>
                </mc:Choice>
                <mc:Fallback>
                  <p:oleObj name="Equation" r:id="rId6" imgW="5181600" imgH="48768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624" y="2780928"/>
                          <a:ext cx="576064" cy="514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7" name="Text Box 41"/>
            <p:cNvSpPr txBox="1">
              <a:spLocks noChangeArrowheads="1"/>
            </p:cNvSpPr>
            <p:nvPr/>
          </p:nvSpPr>
          <p:spPr bwMode="auto">
            <a:xfrm>
              <a:off x="3851920" y="3501008"/>
              <a:ext cx="106413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err="1"/>
                <a:t>Atmospheric</a:t>
              </a:r>
              <a:endParaRPr lang="nl-NL"/>
            </a:p>
            <a:p>
              <a:r>
                <a:rPr lang="nl-NL" err="1"/>
                <a:t>Boundary</a:t>
              </a:r>
              <a:r>
                <a:rPr lang="nl-NL"/>
                <a:t> </a:t>
              </a:r>
              <a:r>
                <a:rPr lang="nl-NL" err="1"/>
                <a:t>Layer</a:t>
              </a:r>
              <a:endParaRPr lang="nl-NL"/>
            </a:p>
          </p:txBody>
        </p:sp>
        <p:sp>
          <p:nvSpPr>
            <p:cNvPr id="3098" name="Text Box 44"/>
            <p:cNvSpPr txBox="1">
              <a:spLocks noChangeArrowheads="1"/>
            </p:cNvSpPr>
            <p:nvPr/>
          </p:nvSpPr>
          <p:spPr bwMode="auto">
            <a:xfrm>
              <a:off x="1187624" y="2204864"/>
              <a:ext cx="18640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/>
                <a:t>Free atmosfeer, warm en dry</a:t>
              </a:r>
            </a:p>
          </p:txBody>
        </p:sp>
        <p:sp>
          <p:nvSpPr>
            <p:cNvPr id="3099" name="Text Box 45"/>
            <p:cNvSpPr txBox="1">
              <a:spLocks noChangeArrowheads="1"/>
            </p:cNvSpPr>
            <p:nvPr/>
          </p:nvSpPr>
          <p:spPr bwMode="auto">
            <a:xfrm>
              <a:off x="3003138" y="4527823"/>
              <a:ext cx="1053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err="1"/>
                <a:t>Potential</a:t>
              </a:r>
              <a:r>
                <a:rPr lang="nl-NL"/>
                <a:t> temp.</a:t>
              </a:r>
            </a:p>
          </p:txBody>
        </p:sp>
        <p:sp>
          <p:nvSpPr>
            <p:cNvPr id="3100" name="Text Box 46"/>
            <p:cNvSpPr txBox="1">
              <a:spLocks noChangeArrowheads="1"/>
            </p:cNvSpPr>
            <p:nvPr/>
          </p:nvSpPr>
          <p:spPr bwMode="auto">
            <a:xfrm>
              <a:off x="1700557" y="4383361"/>
              <a:ext cx="65992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err="1"/>
                <a:t>Specific</a:t>
              </a:r>
              <a:endParaRPr lang="nl-NL"/>
            </a:p>
            <a:p>
              <a:r>
                <a:rPr lang="nl-NL" err="1"/>
                <a:t>humidity</a:t>
              </a:r>
              <a:endParaRPr lang="nl-NL"/>
            </a:p>
          </p:txBody>
        </p:sp>
      </p:grpSp>
      <p:sp>
        <p:nvSpPr>
          <p:cNvPr id="43" name="Tekstvak 42"/>
          <p:cNvSpPr txBox="1"/>
          <p:nvPr/>
        </p:nvSpPr>
        <p:spPr>
          <a:xfrm>
            <a:off x="5940152" y="1916832"/>
            <a:ext cx="261142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sunrise ABL growth</a:t>
            </a:r>
          </a:p>
          <a:p>
            <a:r>
              <a:rPr lang="en-US" dirty="0"/>
              <a:t>and at the top </a:t>
            </a:r>
          </a:p>
          <a:p>
            <a:r>
              <a:rPr lang="en-US" b="1" dirty="0"/>
              <a:t>warm, </a:t>
            </a:r>
            <a:r>
              <a:rPr lang="en-US" dirty="0"/>
              <a:t>dry air is entrained</a:t>
            </a:r>
          </a:p>
          <a:p>
            <a:r>
              <a:rPr lang="en-US" dirty="0"/>
              <a:t>Into the ABL, causing</a:t>
            </a:r>
          </a:p>
          <a:p>
            <a:r>
              <a:rPr lang="en-US" dirty="0"/>
              <a:t>'</a:t>
            </a:r>
            <a:r>
              <a:rPr lang="en-US" dirty="0" err="1"/>
              <a:t>meso</a:t>
            </a:r>
            <a:r>
              <a:rPr lang="en-US" dirty="0"/>
              <a:t>-scale advection of</a:t>
            </a:r>
          </a:p>
          <a:p>
            <a:r>
              <a:rPr lang="en-US" dirty="0"/>
              <a:t>heat</a:t>
            </a:r>
          </a:p>
          <a:p>
            <a:r>
              <a:rPr lang="en-US" dirty="0"/>
              <a:t>This explains heuristically</a:t>
            </a:r>
          </a:p>
          <a:p>
            <a:r>
              <a:rPr lang="en-US" dirty="0"/>
              <a:t>the additional 20 W/m2</a:t>
            </a:r>
          </a:p>
          <a:p>
            <a:r>
              <a:rPr lang="en-US" dirty="0"/>
              <a:t>and why </a:t>
            </a:r>
            <a:r>
              <a:rPr lang="en-US" i="1" dirty="0"/>
              <a:t>RH</a:t>
            </a:r>
            <a:r>
              <a:rPr lang="en-US" dirty="0"/>
              <a:t> &lt; 100%</a:t>
            </a:r>
          </a:p>
          <a:p>
            <a:r>
              <a:rPr lang="en-US" dirty="0"/>
              <a:t>over well-watered</a:t>
            </a:r>
          </a:p>
          <a:p>
            <a:r>
              <a:rPr lang="en-US" dirty="0"/>
              <a:t>grass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051720" y="5445224"/>
          <a:ext cx="407987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Vergelijking" r:id="rId8" imgW="45415200" imgH="10058400" progId="Equation.3">
                  <p:embed/>
                </p:oleObj>
              </mc:Choice>
              <mc:Fallback>
                <p:oleObj name="Vergelijking" r:id="rId8" imgW="45415200" imgH="100584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445224"/>
                        <a:ext cx="4079875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528</Words>
  <Application>Microsoft Office PowerPoint</Application>
  <PresentationFormat>Diavoorstelling (4:3)</PresentationFormat>
  <Paragraphs>118</Paragraphs>
  <Slides>12</Slides>
  <Notes>3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Office-thema</vt:lpstr>
      <vt:lpstr>Vergelijking</vt:lpstr>
      <vt:lpstr>Equation</vt:lpstr>
      <vt:lpstr>PowerPoint-presentatie</vt:lpstr>
      <vt:lpstr>PowerPoint-presentatie</vt:lpstr>
      <vt:lpstr>The Land SAF Consortium</vt:lpstr>
      <vt:lpstr>PowerPoint-presentatie</vt:lpstr>
      <vt:lpstr>PowerPoint-presentatie</vt:lpstr>
      <vt:lpstr>PowerPoint-presentatie</vt:lpstr>
      <vt:lpstr>Regions with severe groundwater depletion (more pumping than rainfall)  mm/year</vt:lpstr>
      <vt:lpstr>LSA SAF estimate of ETref , see de Bruin et al. (2016),  Trigo et al. (in prep.)</vt:lpstr>
      <vt:lpstr>Schematic picture well-mixed atmospheric boundary layer (daytime)</vt:lpstr>
      <vt:lpstr>PowerPoint-presentatie</vt:lpstr>
      <vt:lpstr>Validation Report SAF_LAND_IPMA_VR_ETREF_v1.1.pdf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henk</dc:creator>
  <cp:lastModifiedBy>Bosveld, Fred (KNMI)</cp:lastModifiedBy>
  <cp:revision>20</cp:revision>
  <dcterms:created xsi:type="dcterms:W3CDTF">2017-08-22T19:10:43Z</dcterms:created>
  <dcterms:modified xsi:type="dcterms:W3CDTF">2017-10-23T09:10:42Z</dcterms:modified>
</cp:coreProperties>
</file>