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4" r:id="rId2"/>
    <p:sldMasterId id="2147483748" r:id="rId3"/>
  </p:sldMasterIdLst>
  <p:notesMasterIdLst>
    <p:notesMasterId r:id="rId23"/>
  </p:notesMasterIdLst>
  <p:handoutMasterIdLst>
    <p:handoutMasterId r:id="rId24"/>
  </p:handoutMasterIdLst>
  <p:sldIdLst>
    <p:sldId id="306" r:id="rId4"/>
    <p:sldId id="424" r:id="rId5"/>
    <p:sldId id="440" r:id="rId6"/>
    <p:sldId id="425" r:id="rId7"/>
    <p:sldId id="442" r:id="rId8"/>
    <p:sldId id="464" r:id="rId9"/>
    <p:sldId id="445" r:id="rId10"/>
    <p:sldId id="444" r:id="rId11"/>
    <p:sldId id="447" r:id="rId12"/>
    <p:sldId id="475" r:id="rId13"/>
    <p:sldId id="448" r:id="rId14"/>
    <p:sldId id="450" r:id="rId15"/>
    <p:sldId id="454" r:id="rId16"/>
    <p:sldId id="452" r:id="rId17"/>
    <p:sldId id="455" r:id="rId18"/>
    <p:sldId id="456" r:id="rId19"/>
    <p:sldId id="474" r:id="rId20"/>
    <p:sldId id="458" r:id="rId21"/>
    <p:sldId id="459" r:id="rId22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2D4B9B"/>
    <a:srgbClr val="808080"/>
    <a:srgbClr val="C0C0C0"/>
    <a:srgbClr val="D2E1F5"/>
    <a:srgbClr val="96B9DC"/>
    <a:srgbClr val="FF0000"/>
    <a:srgbClr val="09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45" autoAdjust="0"/>
    <p:restoredTop sz="93322" autoAdjust="0"/>
  </p:normalViewPr>
  <p:slideViewPr>
    <p:cSldViewPr>
      <p:cViewPr varScale="1">
        <p:scale>
          <a:sx n="89" d="100"/>
          <a:sy n="89" d="100"/>
        </p:scale>
        <p:origin x="-1746" y="-108"/>
      </p:cViewPr>
      <p:guideLst>
        <p:guide orient="horz" pos="119"/>
        <p:guide orient="horz" pos="3929"/>
        <p:guide orient="horz" pos="4292"/>
        <p:guide orient="horz" pos="981"/>
        <p:guide orient="horz" pos="4065"/>
        <p:guide orient="horz" pos="1344"/>
        <p:guide orient="horz" pos="572"/>
        <p:guide orient="horz" pos="799"/>
        <p:guide pos="2880"/>
        <p:guide pos="249"/>
        <p:guide pos="5602"/>
        <p:guide pos="158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31" y="-96"/>
      </p:cViewPr>
      <p:guideLst>
        <p:guide orient="horz" pos="2141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980" cy="33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t" anchorCtr="0" compatLnSpc="1">
            <a:prstTxWarp prst="textNoShape">
              <a:avLst/>
            </a:prstTxWarp>
          </a:bodyPr>
          <a:lstStyle>
            <a:lvl1pPr defTabSz="91875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070" y="0"/>
            <a:ext cx="4303980" cy="33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t" anchorCtr="0" compatLnSpc="1">
            <a:prstTxWarp prst="textNoShape">
              <a:avLst/>
            </a:prstTxWarp>
          </a:bodyPr>
          <a:lstStyle>
            <a:lvl1pPr algn="r" defTabSz="91875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380"/>
            <a:ext cx="4303980" cy="3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b" anchorCtr="0" compatLnSpc="1">
            <a:prstTxWarp prst="textNoShape">
              <a:avLst/>
            </a:prstTxWarp>
          </a:bodyPr>
          <a:lstStyle>
            <a:lvl1pPr defTabSz="91875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070" y="6459380"/>
            <a:ext cx="4303980" cy="3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b" anchorCtr="0" compatLnSpc="1">
            <a:prstTxWarp prst="textNoShape">
              <a:avLst/>
            </a:prstTxWarp>
          </a:bodyPr>
          <a:lstStyle>
            <a:lvl1pPr algn="r" defTabSz="91875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E604D7D-8DA0-40F7-A786-03E31A964C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76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980" cy="3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t" anchorCtr="0" compatLnSpc="1">
            <a:prstTxWarp prst="textNoShape">
              <a:avLst/>
            </a:prstTxWarp>
          </a:bodyPr>
          <a:lstStyle>
            <a:lvl1pPr defTabSz="91875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660" y="0"/>
            <a:ext cx="4303979" cy="3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t" anchorCtr="0" compatLnSpc="1">
            <a:prstTxWarp prst="textNoShape">
              <a:avLst/>
            </a:prstTxWarp>
          </a:bodyPr>
          <a:lstStyle>
            <a:lvl1pPr algn="r" defTabSz="91875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5650" y="533400"/>
            <a:ext cx="3338513" cy="250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625" y="3249543"/>
            <a:ext cx="7273391" cy="303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5086"/>
            <a:ext cx="4303980" cy="3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b" anchorCtr="0" compatLnSpc="1">
            <a:prstTxWarp prst="textNoShape">
              <a:avLst/>
            </a:prstTxWarp>
          </a:bodyPr>
          <a:lstStyle>
            <a:lvl1pPr defTabSz="91875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660" y="6445086"/>
            <a:ext cx="4303979" cy="3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1" tIns="45942" rIns="91881" bIns="45942" numCol="1" anchor="b" anchorCtr="0" compatLnSpc="1">
            <a:prstTxWarp prst="textNoShape">
              <a:avLst/>
            </a:prstTxWarp>
          </a:bodyPr>
          <a:lstStyle>
            <a:lvl1pPr algn="r" defTabSz="91875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6E5B5E7-5DD9-4382-A97F-8AF350ACF7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3C36-38BE-455B-A045-CC1E81BFE2AB}" type="slidenum">
              <a:rPr lang="de-DE"/>
              <a:pPr/>
              <a:t>2</a:t>
            </a:fld>
            <a:endParaRPr lang="de-DE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3C36-38BE-455B-A045-CC1E81BFE2AB}" type="slidenum">
              <a:rPr lang="de-DE"/>
              <a:pPr/>
              <a:t>3</a:t>
            </a:fld>
            <a:endParaRPr lang="de-DE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Data freely available, without restrictions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1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96" indent="-285921" defTabSz="9181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686" indent="-228737" defTabSz="9181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160" indent="-228737" defTabSz="9181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634" indent="-228737" defTabSz="9181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6109" indent="-228737" defTabSz="91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3583" indent="-228737" defTabSz="91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1057" indent="-228737" defTabSz="91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8532" indent="-228737" defTabSz="91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8EB59-215C-4D26-A0A8-A00F7071DC03}" type="slidenum">
              <a:rPr lang="de-DE" altLang="de-DE" smtClean="0">
                <a:latin typeface="Times New Roman" pitchFamily="16" charset="0"/>
              </a:rPr>
              <a:pPr eaLnBrk="1" hangingPunct="1"/>
              <a:t>4</a:t>
            </a:fld>
            <a:endParaRPr lang="de-DE" altLang="de-DE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DFCC5-AF08-461C-A7F4-1B2C3B9B3C43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515553" y="664516"/>
            <a:ext cx="6023291" cy="239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0" tIns="45560" rIns="91120" bIns="45560" anchor="ctr"/>
          <a:lstStyle/>
          <a:p>
            <a:endParaRPr lang="de-DE"/>
          </a:p>
        </p:txBody>
      </p:sp>
      <p:sp>
        <p:nvSpPr>
          <p:cNvPr id="983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85886" y="3298616"/>
            <a:ext cx="6662019" cy="310144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5790" tIns="42895" rIns="85790" bIns="42895" anchor="ctr"/>
          <a:lstStyle/>
          <a:p>
            <a:endParaRPr lang="en-US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de-DE" dirty="0" smtClean="0"/>
              <a:t>CDC </a:t>
            </a:r>
            <a:r>
              <a:rPr lang="de-DE" dirty="0" err="1" smtClean="0"/>
              <a:t>snowmask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snowdays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1983-2015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month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SARAH </a:t>
            </a:r>
            <a:r>
              <a:rPr lang="de-DE" dirty="0" err="1" smtClean="0"/>
              <a:t>underestimates</a:t>
            </a:r>
            <a:r>
              <a:rPr lang="de-DE" dirty="0" smtClean="0"/>
              <a:t> in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Heliosat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deteced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clouds</a:t>
            </a:r>
            <a:r>
              <a:rPr lang="de-DE" dirty="0" smtClean="0"/>
              <a:t> -&gt;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reflected</a:t>
            </a:r>
            <a:r>
              <a:rPr lang="de-DE" dirty="0" smtClean="0"/>
              <a:t> back </a:t>
            </a:r>
            <a:r>
              <a:rPr lang="de-DE" dirty="0" err="1" smtClean="0"/>
              <a:t>and</a:t>
            </a:r>
            <a:r>
              <a:rPr lang="de-DE" dirty="0" smtClean="0"/>
              <a:t> will not 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-&gt;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</a:t>
            </a:r>
            <a:r>
              <a:rPr lang="de-DE" dirty="0" err="1" smtClean="0"/>
              <a:t>reality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This </a:t>
            </a:r>
            <a:r>
              <a:rPr lang="de-DE" dirty="0" err="1" smtClean="0"/>
              <a:t>effect</a:t>
            </a:r>
            <a:r>
              <a:rPr lang="de-DE" dirty="0" smtClean="0"/>
              <a:t> ist larger at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clouds</a:t>
            </a:r>
            <a:r>
              <a:rPr lang="de-DE" dirty="0" smtClean="0"/>
              <a:t> (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)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incoming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err="1" smtClean="0"/>
              <a:t>Heliosat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 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month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. -&gt;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sky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includes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betweenn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 in March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 err="1" smtClean="0"/>
              <a:t>higher</a:t>
            </a:r>
            <a:r>
              <a:rPr lang="de-DE" dirty="0" smtClean="0"/>
              <a:t> global </a:t>
            </a:r>
            <a:r>
              <a:rPr lang="de-DE" dirty="0" err="1" smtClean="0"/>
              <a:t>irradiance</a:t>
            </a:r>
            <a:r>
              <a:rPr lang="de-DE" dirty="0" smtClean="0"/>
              <a:t> (SIS) </a:t>
            </a:r>
            <a:r>
              <a:rPr lang="de-DE" dirty="0" err="1" smtClean="0"/>
              <a:t>than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winter</a:t>
            </a:r>
            <a:r>
              <a:rPr lang="de-DE" dirty="0" smtClean="0"/>
              <a:t> </a:t>
            </a:r>
            <a:r>
              <a:rPr lang="de-DE" dirty="0" err="1" smtClean="0"/>
              <a:t>months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spring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autumn</a:t>
            </a:r>
            <a:r>
              <a:rPr lang="de-DE" dirty="0" smtClean="0"/>
              <a:t> </a:t>
            </a:r>
            <a:r>
              <a:rPr lang="de-DE" dirty="0" err="1" smtClean="0"/>
              <a:t>months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 -&gt; Snow </a:t>
            </a:r>
            <a:r>
              <a:rPr lang="de-DE" dirty="0" err="1" smtClean="0"/>
              <a:t>vanishes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,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completly</a:t>
            </a:r>
            <a:r>
              <a:rPr lang="de-DE" dirty="0" smtClean="0"/>
              <a:t> </a:t>
            </a:r>
            <a:r>
              <a:rPr lang="de-DE" dirty="0" err="1" smtClean="0"/>
              <a:t>snow</a:t>
            </a:r>
            <a:r>
              <a:rPr lang="de-DE" dirty="0" smtClean="0"/>
              <a:t> </a:t>
            </a:r>
          </a:p>
          <a:p>
            <a:pPr marL="171450" indent="-171450">
              <a:buFontTx/>
              <a:buChar char="-"/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7DE308-6B49-4EC8-92DF-E77460BDDAF4}" type="slidenum">
              <a:rPr lang="de-DE" altLang="de-DE" smtClean="0">
                <a:latin typeface="Times New Roman" pitchFamily="18" charset="0"/>
              </a:rPr>
              <a:pPr/>
              <a:t>13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7768"/>
            <a:ext cx="1824644" cy="8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94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267E-9230-4AB7-89E3-00379F7280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5646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E80A-362D-4A5A-AA57-D099B3DBAE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804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BF2D-5D4C-461D-8496-516FB99AF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0801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2F83-09EA-4F93-9202-018413E12C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811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C9F7A0-5741-4B8A-9B51-1376573B03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29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1640-85D5-4AC1-9322-351B1B4521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6438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A9E7-2449-4F0E-8D18-370C84F7BC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613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36C7D1D1-5EDE-4F96-90CE-9DF5B70F27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7768"/>
            <a:ext cx="1824644" cy="8409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53336"/>
            <a:ext cx="704850" cy="247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3" r:id="rId2"/>
    <p:sldLayoutId id="2147483884" r:id="rId3"/>
    <p:sldLayoutId id="2147483885" r:id="rId4"/>
    <p:sldLayoutId id="2147483886" r:id="rId5"/>
    <p:sldLayoutId id="2147483890" r:id="rId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2052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7CABCFC8-FC93-43A9-B4DB-10B3CA8853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1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466"/>
            <a:ext cx="2209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n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n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n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n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n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3076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8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/>
              <a:t>PBPV – 10/2013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A16E2B64-0217-486F-BB78-8331884627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1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466"/>
            <a:ext cx="2209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l"/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l"/>
        <a:defRPr lang="de-D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l"/>
        <a:defRPr lang="de-DE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l"/>
        <a:defRPr lang="de-DE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charset="2"/>
        <a:buChar char="l"/>
        <a:defRPr lang="de-DE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msaf.eu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9588" y="1253078"/>
            <a:ext cx="8207375" cy="1815882"/>
          </a:xfrm>
        </p:spPr>
        <p:txBody>
          <a:bodyPr>
            <a:spAutoFit/>
          </a:bodyPr>
          <a:lstStyle/>
          <a:p>
            <a:r>
              <a:rPr lang="en-US" altLang="de-DE" sz="3000" dirty="0" smtClean="0"/>
              <a:t>Satellite-based climate data records of the surface solar radiation</a:t>
            </a:r>
            <a:br>
              <a:rPr lang="en-US" altLang="de-DE" sz="3000" dirty="0" smtClean="0"/>
            </a:br>
            <a:r>
              <a:rPr lang="en-US" altLang="de-DE" sz="3000" dirty="0"/>
              <a:t/>
            </a:r>
            <a:br>
              <a:rPr lang="en-US" altLang="de-DE" sz="3000" dirty="0"/>
            </a:br>
            <a:r>
              <a:rPr lang="en-US" altLang="de-DE" sz="800" dirty="0" smtClean="0"/>
              <a:t/>
            </a:r>
            <a:br>
              <a:rPr lang="en-US" altLang="de-DE" sz="800" dirty="0" smtClean="0"/>
            </a:br>
            <a:r>
              <a:rPr lang="en-US" altLang="de-DE" sz="2000" b="0" dirty="0" smtClean="0"/>
              <a:t>Jörg </a:t>
            </a:r>
            <a:r>
              <a:rPr lang="en-US" altLang="de-DE" sz="2000" b="0" dirty="0"/>
              <a:t>Trentmann, Uwe Pfeifroth, </a:t>
            </a:r>
            <a:r>
              <a:rPr lang="en-US" altLang="de-DE" sz="2000" b="0" dirty="0" smtClean="0"/>
              <a:t>Steffen Kothe, Vivien Priemer</a:t>
            </a:r>
          </a:p>
        </p:txBody>
      </p:sp>
      <p:pic>
        <p:nvPicPr>
          <p:cNvPr id="512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4139" r="1704" b="27689"/>
          <a:stretch>
            <a:fillRect/>
          </a:stretch>
        </p:blipFill>
        <p:spPr bwMode="auto">
          <a:xfrm>
            <a:off x="509588" y="3522117"/>
            <a:ext cx="81248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8" y="1028721"/>
            <a:ext cx="2977368" cy="29773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256584" cy="5256584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580112" y="4202140"/>
            <a:ext cx="3384376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Positive anomaly of sunshine duration in 2018 in Western / Northern Europe</a:t>
            </a:r>
          </a:p>
          <a:p>
            <a:pPr eaLnBrk="1" hangingPunct="1"/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Normal sunshine duration in Southern and Eastern Europe</a:t>
            </a:r>
          </a:p>
          <a:p>
            <a:pPr eaLnBrk="1" hangingPunct="1"/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Germany: 2018 close to the all-time record (2003)</a:t>
            </a:r>
          </a:p>
        </p:txBody>
      </p:sp>
    </p:spTree>
    <p:extLst>
      <p:ext uri="{BB962C8B-B14F-4D97-AF65-F5344CB8AC3E}">
        <p14:creationId xmlns:p14="http://schemas.microsoft.com/office/powerpoint/2010/main" val="2215627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9" y="1196628"/>
            <a:ext cx="7344816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500" kern="0" dirty="0" smtClean="0"/>
              <a:t>CM SAF Surface Solar Radiation Data Records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1109" y="1832625"/>
            <a:ext cx="746129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 marL="622300" indent="-165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Verdana" pitchFamily="34" charset="0"/>
              </a:rPr>
              <a:t>What’s next in SARAH-3 (available in 2021)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en-US" sz="2000" dirty="0" smtClean="0">
              <a:latin typeface="Verdana" pitchFamily="34" charset="0"/>
            </a:endParaRPr>
          </a:p>
          <a:p>
            <a:pPr marL="787400" lvl="1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Improved retrieval over snow-covered surfaces</a:t>
            </a:r>
          </a:p>
          <a:p>
            <a:pPr marL="787400" lvl="1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n-US" sz="2000" dirty="0" smtClean="0">
              <a:latin typeface="Verdana" pitchFamily="34" charset="0"/>
            </a:endParaRPr>
          </a:p>
          <a:p>
            <a:pPr marL="787400" lvl="1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Improved surface albedo (aerosol?) input</a:t>
            </a:r>
          </a:p>
          <a:p>
            <a:pPr marL="787400" lvl="1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n-US" sz="2000" dirty="0" smtClean="0">
              <a:latin typeface="Verdana" pitchFamily="34" charset="0"/>
            </a:endParaRPr>
          </a:p>
          <a:p>
            <a:pPr marL="787400" lvl="1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Use of (daily!) ERA-5 water vapor information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971600" y="2564904"/>
            <a:ext cx="6840760" cy="82199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03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23A9A5-A08B-4993-B662-6333AE6769CF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de-DE" altLang="de-DE" smtClean="0"/>
          </a:p>
        </p:txBody>
      </p:sp>
      <p:pic>
        <p:nvPicPr>
          <p:cNvPr id="819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 r="5201" b="2946"/>
          <a:stretch/>
        </p:blipFill>
        <p:spPr>
          <a:xfrm>
            <a:off x="3203848" y="1179877"/>
            <a:ext cx="5830151" cy="4681537"/>
          </a:xfr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1179877"/>
            <a:ext cx="2880444" cy="22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altLang="de-DE" b="1" kern="0" dirty="0" smtClean="0"/>
              <a:t>Daily Global Radiation</a:t>
            </a:r>
          </a:p>
          <a:p>
            <a:pPr eaLnBrk="1" hangingPunct="1">
              <a:defRPr/>
            </a:pPr>
            <a:endParaRPr lang="de-DE" altLang="de-DE" kern="0" dirty="0"/>
          </a:p>
          <a:p>
            <a:pPr eaLnBrk="1" hangingPunct="1">
              <a:defRPr/>
            </a:pPr>
            <a:r>
              <a:rPr lang="de-DE" altLang="de-DE" kern="0" dirty="0" smtClean="0"/>
              <a:t>Evaluation </a:t>
            </a:r>
            <a:r>
              <a:rPr lang="de-DE" altLang="de-DE" kern="0" dirty="0" err="1" smtClean="0"/>
              <a:t>with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surface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measurements</a:t>
            </a:r>
            <a:r>
              <a:rPr lang="de-DE" altLang="de-DE" kern="0" dirty="0" smtClean="0"/>
              <a:t> (Germany)</a:t>
            </a:r>
          </a:p>
          <a:p>
            <a:pPr eaLnBrk="1" hangingPunct="1">
              <a:defRPr/>
            </a:pPr>
            <a:r>
              <a:rPr lang="de-DE" altLang="de-DE" kern="0" dirty="0" smtClean="0"/>
              <a:t>Good </a:t>
            </a:r>
            <a:r>
              <a:rPr lang="de-DE" altLang="de-DE" kern="0" dirty="0" err="1" smtClean="0"/>
              <a:t>agreement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with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surface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measurements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3079042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F2810-686A-48A4-A7BE-8F768A63A02F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de-DE" altLang="de-DE" smtClean="0"/>
          </a:p>
        </p:txBody>
      </p:sp>
      <p:pic>
        <p:nvPicPr>
          <p:cNvPr id="9219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r="5145" b="2539"/>
          <a:stretch>
            <a:fillRect/>
          </a:stretch>
        </p:blipFill>
        <p:spPr bwMode="auto">
          <a:xfrm>
            <a:off x="3049017" y="1196752"/>
            <a:ext cx="578858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51520" y="1196752"/>
            <a:ext cx="2951163" cy="341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altLang="de-DE" b="1" kern="0" dirty="0"/>
              <a:t>Daily Global Radiation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de-DE" altLang="de-DE" kern="0" dirty="0" err="1" smtClean="0"/>
              <a:t>Systematic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under-estimation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of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surface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radiation</a:t>
            </a:r>
            <a:r>
              <a:rPr lang="de-DE" altLang="de-DE" kern="0" dirty="0" smtClean="0"/>
              <a:t> in </a:t>
            </a:r>
            <a:r>
              <a:rPr lang="de-DE" altLang="de-DE" kern="0" dirty="0" err="1" smtClean="0"/>
              <a:t>snow-covered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situations</a:t>
            </a:r>
            <a:endParaRPr lang="de-DE" altLang="de-DE" kern="0" dirty="0" smtClean="0"/>
          </a:p>
          <a:p>
            <a:pPr eaLnBrk="1" hangingPunct="1">
              <a:lnSpc>
                <a:spcPts val="3000"/>
              </a:lnSpc>
              <a:defRPr/>
            </a:pPr>
            <a:r>
              <a:rPr lang="de-DE" altLang="de-DE" kern="0" dirty="0" smtClean="0"/>
              <a:t>e.g., March:</a:t>
            </a:r>
          </a:p>
          <a:p>
            <a:pPr lvl="1" eaLnBrk="1" hangingPunct="1">
              <a:lnSpc>
                <a:spcPts val="3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kern="0" dirty="0" err="1"/>
              <a:t>b</a:t>
            </a:r>
            <a:r>
              <a:rPr lang="de-DE" altLang="de-DE" kern="0" dirty="0" err="1" smtClean="0"/>
              <a:t>ias</a:t>
            </a:r>
            <a:r>
              <a:rPr lang="de-DE" altLang="de-DE" kern="0" dirty="0" smtClean="0"/>
              <a:t>: -21 W/m</a:t>
            </a:r>
            <a:r>
              <a:rPr lang="de-DE" altLang="de-DE" kern="0" baseline="30000" dirty="0" smtClean="0"/>
              <a:t>2</a:t>
            </a:r>
          </a:p>
          <a:p>
            <a:pPr lvl="1" eaLnBrk="1" hangingPunct="1">
              <a:lnSpc>
                <a:spcPts val="3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kern="0" dirty="0" smtClean="0"/>
              <a:t>abs. </a:t>
            </a:r>
            <a:r>
              <a:rPr lang="de-DE" altLang="de-DE" kern="0" dirty="0" err="1" smtClean="0"/>
              <a:t>bias</a:t>
            </a:r>
            <a:r>
              <a:rPr lang="de-DE" altLang="de-DE" kern="0" dirty="0" smtClean="0"/>
              <a:t>: 26 W/m</a:t>
            </a:r>
            <a:r>
              <a:rPr lang="de-DE" altLang="de-DE" kern="0" baseline="30000" dirty="0" smtClean="0"/>
              <a:t>2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20916" y="4869160"/>
            <a:ext cx="2879725" cy="11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de-DE" altLang="de-DE" kern="0" dirty="0" smtClean="0"/>
              <a:t>Problem:</a:t>
            </a:r>
            <a:br>
              <a:rPr lang="de-DE" altLang="de-DE" kern="0" dirty="0" smtClean="0"/>
            </a:br>
            <a:r>
              <a:rPr lang="de-DE" altLang="de-DE" kern="0" dirty="0" smtClean="0"/>
              <a:t>Snow </a:t>
            </a:r>
            <a:r>
              <a:rPr lang="de-DE" altLang="de-DE" kern="0" dirty="0" err="1" smtClean="0"/>
              <a:t>is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classified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as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cloud</a:t>
            </a:r>
            <a:endParaRPr lang="de-DE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3252990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AA18F4-6BD3-4F05-956F-5837C1507512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de-DE" altLang="de-DE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9" y="836613"/>
            <a:ext cx="3672532" cy="6694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2500" kern="0" dirty="0" smtClean="0"/>
              <a:t>Snow </a:t>
            </a:r>
            <a:r>
              <a:rPr lang="de-DE" altLang="de-DE" sz="2500" kern="0" dirty="0" err="1" smtClean="0"/>
              <a:t>Detection</a:t>
            </a:r>
            <a:endParaRPr lang="de-DE" altLang="de-DE" sz="2500" kern="0" dirty="0" smtClean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2413" y="1557338"/>
            <a:ext cx="4175918" cy="427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altLang="de-DE" b="1" kern="0" dirty="0" err="1" smtClean="0"/>
              <a:t>HelSnow</a:t>
            </a:r>
            <a:endParaRPr lang="de-DE" altLang="de-DE" b="1" kern="0" dirty="0" smtClean="0"/>
          </a:p>
          <a:p>
            <a:pPr eaLnBrk="1" hangingPunct="1">
              <a:lnSpc>
                <a:spcPts val="2600"/>
              </a:lnSpc>
              <a:defRPr/>
            </a:pPr>
            <a:r>
              <a:rPr lang="de-DE" altLang="de-DE" i="1" kern="0" dirty="0" smtClean="0"/>
              <a:t>Status quo:</a:t>
            </a: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r>
              <a:rPr lang="de-DE" altLang="de-DE" kern="0" dirty="0" smtClean="0"/>
              <a:t>Separation </a:t>
            </a:r>
            <a:r>
              <a:rPr lang="de-DE" altLang="de-DE" kern="0" dirty="0" err="1" smtClean="0"/>
              <a:t>between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cloud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and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snow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problematic</a:t>
            </a:r>
            <a:r>
              <a:rPr lang="de-DE" altLang="de-DE" kern="0" dirty="0" smtClean="0"/>
              <a:t> (</a:t>
            </a:r>
            <a:r>
              <a:rPr lang="de-DE" altLang="de-DE" kern="0" dirty="0" err="1" smtClean="0"/>
              <a:t>only</a:t>
            </a:r>
            <a:r>
              <a:rPr lang="de-DE" altLang="de-DE" kern="0" dirty="0" smtClean="0"/>
              <a:t> 3 </a:t>
            </a:r>
            <a:r>
              <a:rPr lang="de-DE" altLang="de-DE" kern="0" dirty="0" err="1" smtClean="0"/>
              <a:t>spectral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channels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available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from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historic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satellites</a:t>
            </a:r>
            <a:r>
              <a:rPr lang="de-DE" altLang="de-DE" kern="0" dirty="0" smtClean="0"/>
              <a:t>)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altLang="de-DE" i="1" kern="0" dirty="0" smtClean="0"/>
              <a:t>Approach: </a:t>
            </a:r>
            <a:br>
              <a:rPr lang="de-DE" altLang="de-DE" i="1" kern="0" dirty="0" smtClean="0"/>
            </a:br>
            <a:r>
              <a:rPr lang="de-DE" altLang="de-DE" kern="0" dirty="0" smtClean="0"/>
              <a:t>Separation </a:t>
            </a:r>
            <a:r>
              <a:rPr lang="de-DE" altLang="de-DE" kern="0" dirty="0" err="1" smtClean="0"/>
              <a:t>between</a:t>
            </a:r>
            <a:r>
              <a:rPr lang="de-DE" altLang="de-DE" kern="0" dirty="0" smtClean="0"/>
              <a:t> Cloud </a:t>
            </a:r>
            <a:r>
              <a:rPr lang="de-DE" altLang="de-DE" kern="0" dirty="0" err="1" smtClean="0"/>
              <a:t>and</a:t>
            </a:r>
            <a:r>
              <a:rPr lang="de-DE" altLang="de-DE" kern="0" dirty="0" smtClean="0"/>
              <a:t> Snow </a:t>
            </a:r>
            <a:r>
              <a:rPr lang="de-DE" altLang="de-DE" kern="0" dirty="0" err="1" smtClean="0"/>
              <a:t>based</a:t>
            </a:r>
            <a:r>
              <a:rPr lang="de-DE" altLang="de-DE" kern="0" dirty="0" smtClean="0"/>
              <a:t> on ‚</a:t>
            </a:r>
            <a:r>
              <a:rPr lang="de-DE" altLang="de-DE" kern="0" dirty="0" err="1" smtClean="0"/>
              <a:t>motion</a:t>
            </a:r>
            <a:r>
              <a:rPr lang="de-DE" altLang="de-DE" kern="0" dirty="0" smtClean="0"/>
              <a:t>‘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altLang="de-DE" kern="0" dirty="0" smtClean="0"/>
              <a:t>Intelligent / modern / </a:t>
            </a:r>
            <a:r>
              <a:rPr lang="de-DE" altLang="de-DE" kern="0" dirty="0" err="1" smtClean="0"/>
              <a:t>efficient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programming</a:t>
            </a:r>
            <a:r>
              <a:rPr lang="de-DE" altLang="de-DE" kern="0" dirty="0" smtClean="0"/>
              <a:t>  (</a:t>
            </a:r>
            <a:r>
              <a:rPr lang="de-DE" altLang="de-DE" kern="0" dirty="0" err="1" smtClean="0"/>
              <a:t>OpenCV</a:t>
            </a:r>
            <a:r>
              <a:rPr lang="de-DE" altLang="de-DE" kern="0" dirty="0"/>
              <a:t>:</a:t>
            </a:r>
            <a:r>
              <a:rPr lang="de-DE" altLang="de-DE" kern="0" dirty="0" smtClean="0"/>
              <a:t> ‚</a:t>
            </a:r>
            <a:r>
              <a:rPr lang="de-DE" altLang="de-DE" kern="0" dirty="0" err="1" smtClean="0"/>
              <a:t>optical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flow</a:t>
            </a:r>
            <a:r>
              <a:rPr lang="de-DE" altLang="de-DE" kern="0" dirty="0" smtClean="0"/>
              <a:t>‘) </a:t>
            </a:r>
            <a:r>
              <a:rPr lang="de-DE" altLang="de-DE" kern="0" dirty="0" err="1" smtClean="0"/>
              <a:t>allows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the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processing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of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long</a:t>
            </a:r>
            <a:r>
              <a:rPr lang="de-DE" altLang="de-DE" kern="0" dirty="0" smtClean="0"/>
              <a:t> time </a:t>
            </a:r>
            <a:r>
              <a:rPr lang="de-DE" altLang="de-DE" kern="0" dirty="0" err="1" smtClean="0"/>
              <a:t>series</a:t>
            </a:r>
            <a:endParaRPr lang="de-DE" altLang="de-DE" kern="0" dirty="0"/>
          </a:p>
        </p:txBody>
      </p:sp>
      <p:sp>
        <p:nvSpPr>
          <p:cNvPr id="10247" name="Textfeld 3"/>
          <p:cNvSpPr txBox="1">
            <a:spLocks noChangeArrowheads="1"/>
          </p:cNvSpPr>
          <p:nvPr/>
        </p:nvSpPr>
        <p:spPr bwMode="auto">
          <a:xfrm>
            <a:off x="5101718" y="5649740"/>
            <a:ext cx="3743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smtClean="0"/>
              <a:t>18 March 2006</a:t>
            </a:r>
            <a:r>
              <a:rPr lang="de-DE" altLang="de-DE" dirty="0"/>
              <a:t>, 1200 + 1230 UTC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29" y="1161092"/>
            <a:ext cx="4140116" cy="41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803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CC76E5-D59B-4201-B124-737A25C6144F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de-DE" altLang="de-DE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836613"/>
            <a:ext cx="8497887" cy="598177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2500" kern="0" dirty="0" smtClean="0"/>
              <a:t>Snow </a:t>
            </a:r>
            <a:r>
              <a:rPr lang="de-DE" altLang="de-DE" sz="2500" kern="0" dirty="0" err="1" smtClean="0"/>
              <a:t>Mask</a:t>
            </a:r>
            <a:r>
              <a:rPr lang="de-DE" altLang="de-DE" sz="2500" kern="0" dirty="0" smtClean="0"/>
              <a:t> (</a:t>
            </a:r>
            <a:r>
              <a:rPr lang="de-DE" altLang="de-DE" sz="2500" kern="0" dirty="0" err="1" smtClean="0"/>
              <a:t>based</a:t>
            </a:r>
            <a:r>
              <a:rPr lang="de-DE" altLang="de-DE" sz="2500" kern="0" dirty="0" smtClean="0"/>
              <a:t> on </a:t>
            </a:r>
            <a:r>
              <a:rPr lang="de-DE" altLang="de-DE" sz="2500" kern="0" dirty="0" err="1" smtClean="0"/>
              <a:t>HelSnow</a:t>
            </a:r>
            <a:r>
              <a:rPr lang="de-DE" altLang="de-DE" sz="2500" kern="0" dirty="0" smtClean="0"/>
              <a:t>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004048" y="1340768"/>
            <a:ext cx="3960440" cy="2744229"/>
            <a:chOff x="4788025" y="1403484"/>
            <a:chExt cx="3960440" cy="274422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772816"/>
              <a:ext cx="3600400" cy="237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2"/>
            <p:cNvSpPr txBox="1">
              <a:spLocks noChangeArrowheads="1"/>
            </p:cNvSpPr>
            <p:nvPr/>
          </p:nvSpPr>
          <p:spPr>
            <a:xfrm>
              <a:off x="4788025" y="1403484"/>
              <a:ext cx="39604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de-DE" altLang="de-DE" sz="1200" kern="0" dirty="0" err="1" smtClean="0"/>
                <a:t>Mean</a:t>
              </a:r>
              <a:r>
                <a:rPr lang="de-DE" altLang="de-DE" sz="1200" kern="0" dirty="0" smtClean="0"/>
                <a:t> </a:t>
              </a:r>
              <a:r>
                <a:rPr lang="de-DE" altLang="de-DE" sz="1200" kern="0" dirty="0" err="1" smtClean="0"/>
                <a:t>Number</a:t>
              </a:r>
              <a:r>
                <a:rPr lang="de-DE" altLang="de-DE" sz="1200" kern="0" dirty="0" smtClean="0"/>
                <a:t> </a:t>
              </a:r>
              <a:r>
                <a:rPr lang="de-DE" altLang="de-DE" sz="1200" kern="0" dirty="0" err="1" smtClean="0"/>
                <a:t>of</a:t>
              </a:r>
              <a:r>
                <a:rPr lang="de-DE" altLang="de-DE" sz="1200" kern="0" dirty="0" smtClean="0"/>
                <a:t> </a:t>
              </a:r>
              <a:r>
                <a:rPr lang="de-DE" altLang="de-DE" sz="1200" kern="0" dirty="0" err="1" smtClean="0"/>
                <a:t>Snowdays</a:t>
              </a:r>
              <a:r>
                <a:rPr lang="de-DE" altLang="de-DE" sz="1200" kern="0" dirty="0" smtClean="0"/>
                <a:t>, NDJFMA, 1989 - 2015</a:t>
              </a: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1520" y="1466456"/>
            <a:ext cx="4421728" cy="48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e-DE" sz="1600" b="1" kern="0" dirty="0" smtClean="0"/>
              <a:t>Resolution</a:t>
            </a:r>
          </a:p>
          <a:p>
            <a:pPr lvl="1" eaLnBrk="1" hangingPunct="1"/>
            <a:r>
              <a:rPr lang="en-US" altLang="de-DE" sz="1600" kern="0" dirty="0" smtClean="0"/>
              <a:t>Spatial: 0.05° × 0.05°</a:t>
            </a:r>
          </a:p>
          <a:p>
            <a:pPr lvl="1" eaLnBrk="1" hangingPunct="1"/>
            <a:r>
              <a:rPr lang="en-US" altLang="de-DE" sz="1600" kern="0" dirty="0" smtClean="0"/>
              <a:t>Temporal: daily</a:t>
            </a:r>
          </a:p>
          <a:p>
            <a:pPr eaLnBrk="1" hangingPunct="1"/>
            <a:r>
              <a:rPr lang="en-US" altLang="de-DE" sz="1600" b="1" kern="0" dirty="0" smtClean="0"/>
              <a:t>Coverage</a:t>
            </a:r>
          </a:p>
          <a:p>
            <a:pPr lvl="1" eaLnBrk="1" hangingPunct="1"/>
            <a:r>
              <a:rPr lang="en-US" altLang="de-DE" sz="1600" kern="0" dirty="0" smtClean="0"/>
              <a:t>Spatial: </a:t>
            </a:r>
            <a:r>
              <a:rPr lang="en-US" altLang="de-DE" sz="1600" kern="0" dirty="0" err="1" smtClean="0"/>
              <a:t>Meteosat</a:t>
            </a:r>
            <a:r>
              <a:rPr lang="en-US" altLang="de-DE" sz="1600" kern="0" dirty="0" smtClean="0"/>
              <a:t> full disk</a:t>
            </a:r>
          </a:p>
          <a:p>
            <a:pPr lvl="1" eaLnBrk="1" hangingPunct="1"/>
            <a:r>
              <a:rPr lang="en-US" altLang="de-DE" sz="1600" kern="0" dirty="0" smtClean="0"/>
              <a:t>Temporal: </a:t>
            </a:r>
            <a:r>
              <a:rPr lang="en-US" altLang="de-DE" sz="1600" kern="0" dirty="0"/>
              <a:t>1</a:t>
            </a:r>
            <a:r>
              <a:rPr lang="en-US" altLang="de-DE" sz="1600" kern="0" dirty="0" smtClean="0"/>
              <a:t>989 to 2015 (1983 - 2017)</a:t>
            </a:r>
          </a:p>
          <a:p>
            <a:pPr eaLnBrk="1" hangingPunct="1"/>
            <a:r>
              <a:rPr lang="en-US" altLang="de-DE" sz="1600" b="1" kern="0" dirty="0"/>
              <a:t>Accuracy</a:t>
            </a:r>
          </a:p>
          <a:p>
            <a:pPr lvl="1" eaLnBrk="1" hangingPunct="1"/>
            <a:r>
              <a:rPr lang="en-US" altLang="de-DE" sz="1600" kern="0" dirty="0" smtClean="0"/>
              <a:t>Moderate quality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de-DE" sz="1600" kern="0" dirty="0"/>
              <a:t>bias: 0.46 </a:t>
            </a:r>
            <a:endParaRPr lang="en-US" altLang="de-DE" sz="1600" kern="0" dirty="0" smtClean="0"/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de-DE" sz="1600" kern="0" dirty="0" smtClean="0"/>
              <a:t>POD</a:t>
            </a:r>
            <a:r>
              <a:rPr lang="en-US" altLang="de-DE" sz="1600" kern="0" dirty="0"/>
              <a:t>: 0.36 </a:t>
            </a:r>
            <a:endParaRPr lang="en-US" altLang="de-DE" sz="1600" kern="0" dirty="0" smtClean="0"/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de-DE" sz="1600" kern="0" dirty="0" smtClean="0"/>
              <a:t>ETS</a:t>
            </a:r>
            <a:r>
              <a:rPr lang="en-US" altLang="de-DE" sz="1600" kern="0" dirty="0"/>
              <a:t>: </a:t>
            </a:r>
            <a:r>
              <a:rPr lang="en-US" altLang="de-DE" sz="1600" kern="0" dirty="0" smtClean="0"/>
              <a:t>0.23</a:t>
            </a:r>
          </a:p>
          <a:p>
            <a:pPr eaLnBrk="1" hangingPunct="1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altLang="de-DE" kern="0" dirty="0" smtClean="0"/>
              <a:t>Realistic spatial distribution and temporal variability of snow coverage, but not meant for climate analysis</a:t>
            </a:r>
          </a:p>
        </p:txBody>
      </p:sp>
      <p:pic>
        <p:nvPicPr>
          <p:cNvPr id="15" name="Picture 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2842" r="7849" b="2466"/>
          <a:stretch>
            <a:fillRect/>
          </a:stretch>
        </p:blipFill>
        <p:spPr bwMode="auto">
          <a:xfrm>
            <a:off x="3278040" y="1744630"/>
            <a:ext cx="1867839" cy="12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4140192" y="4158232"/>
            <a:ext cx="2232008" cy="1503016"/>
            <a:chOff x="-933109" y="3769590"/>
            <a:chExt cx="3239425" cy="2181402"/>
          </a:xfrm>
        </p:grpSpPr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8600" y="3861048"/>
              <a:ext cx="3134916" cy="2089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-933109" y="3769590"/>
              <a:ext cx="1110091" cy="4020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de-DE" altLang="de-DE" sz="1200" kern="0" dirty="0" smtClean="0"/>
                <a:t>2009/2010</a:t>
              </a:r>
            </a:p>
          </p:txBody>
        </p:sp>
      </p:grp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6588224" y="4540845"/>
            <a:ext cx="2274342" cy="1480443"/>
            <a:chOff x="4600949" y="4345737"/>
            <a:chExt cx="3859483" cy="2512263"/>
          </a:xfrm>
        </p:grpSpPr>
        <p:pic>
          <p:nvPicPr>
            <p:cNvPr id="17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982" y="4414367"/>
              <a:ext cx="3665450" cy="244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"/>
            <p:cNvSpPr txBox="1">
              <a:spLocks noChangeArrowheads="1"/>
            </p:cNvSpPr>
            <p:nvPr/>
          </p:nvSpPr>
          <p:spPr>
            <a:xfrm>
              <a:off x="4600949" y="4345737"/>
              <a:ext cx="1304014" cy="4700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de-DE" altLang="de-DE" sz="1200" kern="0" dirty="0" smtClean="0"/>
                <a:t>2013/2014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53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836613"/>
            <a:ext cx="5976787" cy="6694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2500" kern="0" dirty="0" smtClean="0"/>
              <a:t>Surface Radiation (SARAH-2)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9556"/>
          <a:stretch/>
        </p:blipFill>
        <p:spPr bwMode="auto">
          <a:xfrm>
            <a:off x="5034995" y="1376781"/>
            <a:ext cx="3819306" cy="48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 descr="Ein Bild, das draußen, Baum, Gras, Himmel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0A2FC06F-57D9-4FF8-B3FC-5B4C4E68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54770"/>
            <a:ext cx="3569568" cy="45133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92280" y="98665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10 March 2010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35143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836613"/>
            <a:ext cx="5976787" cy="6694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2500" kern="0" dirty="0" smtClean="0"/>
              <a:t>Surface Radiation (SARAH-2.5)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9556"/>
          <a:stretch/>
        </p:blipFill>
        <p:spPr bwMode="auto">
          <a:xfrm>
            <a:off x="5034995" y="1376781"/>
            <a:ext cx="3819306" cy="48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 descr="Ein Bild, das draußen, Baum, Gras, Himmel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0A2FC06F-57D9-4FF8-B3FC-5B4C4E68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54770"/>
            <a:ext cx="3569568" cy="45133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92280" y="98665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10 March 2010</a:t>
            </a:r>
            <a:endParaRPr lang="de-DE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r="23334"/>
          <a:stretch/>
        </p:blipFill>
        <p:spPr bwMode="auto">
          <a:xfrm>
            <a:off x="1818311" y="1408686"/>
            <a:ext cx="3286479" cy="48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6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01" y="1629240"/>
            <a:ext cx="405567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836613"/>
            <a:ext cx="5976787" cy="6694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2500" kern="0" dirty="0" smtClean="0"/>
              <a:t>Surface Radiation (SARAH-2.5)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36296" y="112768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March 2006</a:t>
            </a:r>
            <a:endParaRPr lang="de-DE" b="1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025" y="1557338"/>
            <a:ext cx="4571999" cy="358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de-DE" altLang="de-DE" kern="0" dirty="0" smtClean="0"/>
              <a:t>Substantial </a:t>
            </a:r>
            <a:r>
              <a:rPr lang="de-DE" altLang="de-DE" kern="0" dirty="0" err="1" smtClean="0"/>
              <a:t>improvement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of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data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quality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over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snow</a:t>
            </a:r>
            <a:r>
              <a:rPr lang="de-DE" altLang="de-DE" kern="0" dirty="0" smtClean="0"/>
              <a:t> (March 2006, Germany):</a:t>
            </a:r>
          </a:p>
          <a:p>
            <a:pPr lvl="1" eaLnBrk="1" hangingPunct="1">
              <a:lnSpc>
                <a:spcPts val="26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kern="0" dirty="0" err="1"/>
              <a:t>b</a:t>
            </a:r>
            <a:r>
              <a:rPr lang="de-DE" altLang="de-DE" kern="0" dirty="0" err="1" smtClean="0"/>
              <a:t>ias</a:t>
            </a:r>
            <a:r>
              <a:rPr lang="de-DE" altLang="de-DE" kern="0" dirty="0" smtClean="0"/>
              <a:t>:</a:t>
            </a:r>
            <a:br>
              <a:rPr lang="de-DE" altLang="de-DE" kern="0" dirty="0" smtClean="0"/>
            </a:br>
            <a:r>
              <a:rPr lang="de-DE" altLang="de-DE" kern="0" dirty="0" smtClean="0"/>
              <a:t> -13.3 W/m</a:t>
            </a:r>
            <a:r>
              <a:rPr lang="de-DE" altLang="de-DE" kern="0" baseline="30000" dirty="0" smtClean="0"/>
              <a:t>2</a:t>
            </a:r>
            <a:r>
              <a:rPr lang="de-DE" altLang="de-DE" kern="0" dirty="0" smtClean="0"/>
              <a:t> (SARAH-2: -23.8 W/m</a:t>
            </a:r>
            <a:r>
              <a:rPr lang="de-DE" altLang="de-DE" kern="0" baseline="30000" dirty="0" smtClean="0"/>
              <a:t>2</a:t>
            </a:r>
            <a:r>
              <a:rPr lang="de-DE" altLang="de-DE" kern="0" dirty="0" smtClean="0"/>
              <a:t>)</a:t>
            </a:r>
          </a:p>
          <a:p>
            <a:pPr lvl="1" eaLnBrk="1" hangingPunct="1">
              <a:lnSpc>
                <a:spcPts val="26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kern="0" dirty="0"/>
              <a:t>a</a:t>
            </a:r>
            <a:r>
              <a:rPr lang="de-DE" altLang="de-DE" kern="0" dirty="0" smtClean="0"/>
              <a:t>bs. </a:t>
            </a:r>
            <a:r>
              <a:rPr lang="de-DE" altLang="de-DE" kern="0" dirty="0" err="1" smtClean="0"/>
              <a:t>bias</a:t>
            </a: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r>
              <a:rPr lang="de-DE" altLang="de-DE" kern="0" dirty="0" smtClean="0"/>
              <a:t>18.6 W/m</a:t>
            </a:r>
            <a:r>
              <a:rPr lang="de-DE" altLang="de-DE" kern="0" baseline="30000" dirty="0" smtClean="0"/>
              <a:t>2</a:t>
            </a:r>
            <a:r>
              <a:rPr lang="de-DE" altLang="de-DE" kern="0" dirty="0" smtClean="0"/>
              <a:t> (SARAH-2: 26.3 W/m</a:t>
            </a:r>
            <a:r>
              <a:rPr lang="de-DE" altLang="de-DE" kern="0" baseline="30000" dirty="0" smtClean="0"/>
              <a:t>2</a:t>
            </a:r>
            <a:r>
              <a:rPr lang="de-DE" altLang="de-DE" kern="0" dirty="0" smtClean="0"/>
              <a:t>)</a:t>
            </a:r>
            <a:endParaRPr lang="de-DE" altLang="de-DE" kern="0" dirty="0"/>
          </a:p>
          <a:p>
            <a:pPr eaLnBrk="1" hangingPunct="1">
              <a:lnSpc>
                <a:spcPts val="3000"/>
              </a:lnSpc>
              <a:defRPr/>
            </a:pPr>
            <a:r>
              <a:rPr lang="de-DE" altLang="de-DE" kern="0" dirty="0" err="1" smtClean="0"/>
              <a:t>Accuracy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of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satellite-derived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surface</a:t>
            </a:r>
            <a:r>
              <a:rPr lang="de-DE" altLang="de-DE" kern="0" dirty="0" smtClean="0"/>
              <a:t> solar </a:t>
            </a:r>
            <a:r>
              <a:rPr lang="de-DE" altLang="de-DE" kern="0" dirty="0" err="1" smtClean="0"/>
              <a:t>radiation</a:t>
            </a:r>
            <a:r>
              <a:rPr lang="de-DE" altLang="de-DE" kern="0" dirty="0" smtClean="0"/>
              <a:t> still </a:t>
            </a:r>
            <a:r>
              <a:rPr lang="de-DE" altLang="de-DE" kern="0" dirty="0" err="1" smtClean="0"/>
              <a:t>below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average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under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snow-covered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conditions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2841792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9868" y="836712"/>
            <a:ext cx="2787955" cy="5981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2500" kern="0" dirty="0" smtClean="0"/>
              <a:t>Summary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50217" y="1511209"/>
            <a:ext cx="6221983" cy="4654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CM SAF provides surface radiation climate data records (SARAH / CLARA) with high accuracy and stability as well as corresponding near-</a:t>
            </a:r>
            <a:r>
              <a:rPr lang="en-US" altLang="de-DE" sz="16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realtime</a:t>
            </a:r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data (SARAH-ICDR)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For Europe / Africa, we provide high resolution (temporal / spatial) data of surface radiation and sunshine duration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Combined use of TCDR / ICDR allows local / regional climate monitoring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Reduced quality of surface radiation data under snow-covered conditions; new snow detection scheme allows improved retrieval of surface radiation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altLang="de-DE" sz="1600" kern="0" baseline="30000" dirty="0" smtClean="0"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CM SAF User Workshop (3–5 June 2019) &amp; EUMETSAT Advanced Climate Training Course (5–7 June 2019), Mainz, Germany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07" y="1105574"/>
            <a:ext cx="2148818" cy="157029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3838256"/>
            <a:ext cx="1691129" cy="199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07" y="5302388"/>
            <a:ext cx="1290576" cy="9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16" y="2421697"/>
            <a:ext cx="1165767" cy="116576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0" y="311825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02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3A1EE-23EF-478A-B2F2-FA8A1EF4945F}" type="slidenum">
              <a:rPr lang="de-DE"/>
              <a:pPr/>
              <a:t>2</a:t>
            </a:fld>
            <a:endParaRPr lang="de-DE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528" y="1703661"/>
            <a:ext cx="813690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 marL="622300" indent="-165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Surface Solar Irradiance / Sunshine duration highly relevant, e.g. climate monitoring, solar energy assessments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Most </a:t>
            </a:r>
            <a:r>
              <a:rPr lang="en-US" sz="2000" dirty="0">
                <a:latin typeface="Verdana" pitchFamily="34" charset="0"/>
              </a:rPr>
              <a:t>studies rely on surface </a:t>
            </a:r>
            <a:r>
              <a:rPr lang="en-US" sz="2000" dirty="0" smtClean="0">
                <a:latin typeface="Verdana" pitchFamily="34" charset="0"/>
              </a:rPr>
              <a:t>observations</a:t>
            </a:r>
            <a:r>
              <a:rPr lang="en-US" sz="2000" dirty="0">
                <a:latin typeface="Verdana" pitchFamily="34" charset="0"/>
              </a:rPr>
              <a:t>, e.g., </a:t>
            </a:r>
            <a:r>
              <a:rPr lang="en-US" sz="2000" dirty="0" smtClean="0">
                <a:latin typeface="Verdana" pitchFamily="34" charset="0"/>
              </a:rPr>
              <a:t>BSRN</a:t>
            </a:r>
            <a:r>
              <a:rPr lang="en-US" sz="2000" dirty="0">
                <a:latin typeface="Verdana" pitchFamily="34" charset="0"/>
              </a:rPr>
              <a:t>, </a:t>
            </a:r>
            <a:r>
              <a:rPr lang="en-US" sz="2000" dirty="0" smtClean="0">
                <a:latin typeface="Verdana" pitchFamily="34" charset="0"/>
              </a:rPr>
              <a:t>GEBA, national networks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Verdana" pitchFamily="34" charset="0"/>
              </a:rPr>
              <a:t>Spatial and temporal information of </a:t>
            </a:r>
            <a:r>
              <a:rPr lang="en-US" sz="2000" dirty="0">
                <a:latin typeface="Verdana" pitchFamily="34" charset="0"/>
              </a:rPr>
              <a:t>surface radiation can </a:t>
            </a:r>
            <a:r>
              <a:rPr lang="en-US" sz="2000" dirty="0" smtClean="0">
                <a:latin typeface="Verdana" pitchFamily="34" charset="0"/>
              </a:rPr>
              <a:t>accurately be derived from </a:t>
            </a:r>
            <a:r>
              <a:rPr lang="en-US" sz="2000" dirty="0">
                <a:latin typeface="Verdana" pitchFamily="34" charset="0"/>
              </a:rPr>
              <a:t>satellite </a:t>
            </a:r>
            <a:r>
              <a:rPr lang="en-US" sz="2000" dirty="0" smtClean="0">
                <a:latin typeface="Verdana" pitchFamily="34" charset="0"/>
              </a:rPr>
              <a:t>observations….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5288" y="1052736"/>
            <a:ext cx="8353425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500" kern="0" dirty="0" smtClean="0"/>
              <a:t>Surface </a:t>
            </a:r>
            <a:r>
              <a:rPr lang="de-DE" altLang="de-DE" sz="2500" kern="0" dirty="0" err="1" smtClean="0"/>
              <a:t>Irradiance</a:t>
            </a:r>
            <a:r>
              <a:rPr lang="de-DE" altLang="de-DE" sz="2500" kern="0" dirty="0" smtClean="0"/>
              <a:t> / Sunshine Duration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716016" y="3140968"/>
            <a:ext cx="2965460" cy="1941134"/>
            <a:chOff x="7884368" y="3144050"/>
            <a:chExt cx="2965460" cy="19411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" r="4341"/>
            <a:stretch/>
          </p:blipFill>
          <p:spPr bwMode="auto">
            <a:xfrm>
              <a:off x="7884368" y="3144050"/>
              <a:ext cx="2965460" cy="173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8252712" y="4808185"/>
              <a:ext cx="2582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Sanchez-Lorenzo et al., JGR, 2015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64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3A1EE-23EF-478A-B2F2-FA8A1EF4945F}" type="slidenum">
              <a:rPr lang="de-DE"/>
              <a:pPr/>
              <a:t>3</a:t>
            </a:fld>
            <a:endParaRPr lang="de-DE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0459" y="1718371"/>
            <a:ext cx="7993063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 marL="622300" indent="-165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Verdana" pitchFamily="34" charset="0"/>
              </a:rPr>
              <a:t>Spatial and temporal information of </a:t>
            </a:r>
            <a:r>
              <a:rPr lang="en-US" sz="2000" dirty="0">
                <a:latin typeface="Verdana" pitchFamily="34" charset="0"/>
              </a:rPr>
              <a:t>surface radiation can </a:t>
            </a:r>
            <a:r>
              <a:rPr lang="en-US" sz="2000" dirty="0" smtClean="0">
                <a:latin typeface="Verdana" pitchFamily="34" charset="0"/>
              </a:rPr>
              <a:t>accurately be derived from </a:t>
            </a:r>
            <a:r>
              <a:rPr lang="en-US" sz="2000" dirty="0">
                <a:latin typeface="Verdana" pitchFamily="34" charset="0"/>
              </a:rPr>
              <a:t>satellite </a:t>
            </a:r>
            <a:r>
              <a:rPr lang="en-US" sz="2000" dirty="0" smtClean="0">
                <a:latin typeface="Verdana" pitchFamily="34" charset="0"/>
              </a:rPr>
              <a:t>observations, because…</a:t>
            </a:r>
          </a:p>
          <a:p>
            <a:pPr marL="7874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… satellites can well detect 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latin typeface="Verdana" pitchFamily="34" charset="0"/>
              </a:rPr>
              <a:t>clouds (= bright) during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latin typeface="Verdana" pitchFamily="34" charset="0"/>
              </a:rPr>
              <a:t>daytime</a:t>
            </a:r>
          </a:p>
          <a:p>
            <a:pPr marL="7874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… clear-sky solar radiative  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latin typeface="Verdana" pitchFamily="34" charset="0"/>
              </a:rPr>
              <a:t>transfer is well simulated </a:t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1600" dirty="0" smtClean="0">
                <a:latin typeface="Verdana" pitchFamily="34" charset="0"/>
              </a:rPr>
              <a:t>assuming auxiliary data (e.g., water </a:t>
            </a:r>
            <a:br>
              <a:rPr lang="en-US" sz="1600" dirty="0" smtClean="0">
                <a:latin typeface="Verdana" pitchFamily="34" charset="0"/>
              </a:rPr>
            </a:br>
            <a:r>
              <a:rPr lang="en-US" sz="1600" dirty="0" smtClean="0">
                <a:latin typeface="Verdana" pitchFamily="34" charset="0"/>
              </a:rPr>
              <a:t>vapor, aerosol) is available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5288" y="1052736"/>
            <a:ext cx="8353425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500" kern="0" dirty="0" smtClean="0"/>
              <a:t>Surface </a:t>
            </a:r>
            <a:r>
              <a:rPr lang="de-DE" altLang="de-DE" sz="2500" kern="0" dirty="0" err="1" smtClean="0"/>
              <a:t>Irradiance</a:t>
            </a:r>
            <a:r>
              <a:rPr lang="de-DE" altLang="de-DE" sz="2500" kern="0" dirty="0" smtClean="0"/>
              <a:t> / Sunshine Duration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427623" cy="31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353425" cy="431800"/>
          </a:xfrm>
        </p:spPr>
        <p:txBody>
          <a:bodyPr/>
          <a:lstStyle/>
          <a:p>
            <a:pPr eaLnBrk="1" hangingPunct="1"/>
            <a:r>
              <a:rPr lang="de-DE" altLang="de-DE" sz="2500" dirty="0" smtClean="0"/>
              <a:t>CM SAF Surface Solar Radiation Data Records 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427015"/>
            <a:ext cx="8496944" cy="294953"/>
          </a:xfrm>
        </p:spPr>
        <p:txBody>
          <a:bodyPr wrap="square">
            <a:spAutoFit/>
          </a:bodyPr>
          <a:lstStyle/>
          <a:p>
            <a:pPr marL="92075" indent="0" eaLnBrk="1" hangingPunct="1">
              <a:lnSpc>
                <a:spcPts val="2300"/>
              </a:lnSpc>
              <a:buNone/>
            </a:pPr>
            <a:r>
              <a:rPr lang="en-US" altLang="de-DE" b="1" dirty="0" smtClean="0"/>
              <a:t>Global radiation (SIS), Direct irradiance (SID, DNI), Sunshine Duration (SDU)</a:t>
            </a:r>
          </a:p>
        </p:txBody>
      </p:sp>
      <p:sp>
        <p:nvSpPr>
          <p:cNvPr id="7172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22886E-9E46-4119-8CF7-0BFCF6877BDC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DE" altLang="de-DE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19613" y="3463805"/>
            <a:ext cx="3909076" cy="26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e-DE" sz="1600" b="1" kern="0" dirty="0" smtClean="0"/>
              <a:t>Resolution</a:t>
            </a:r>
          </a:p>
          <a:p>
            <a:pPr lvl="1" eaLnBrk="1" hangingPunct="1"/>
            <a:r>
              <a:rPr lang="en-US" altLang="de-DE" sz="1600" kern="0" dirty="0" smtClean="0"/>
              <a:t>Spatial: 0.05° × 0.05°</a:t>
            </a:r>
          </a:p>
          <a:p>
            <a:pPr lvl="1" eaLnBrk="1" hangingPunct="1"/>
            <a:r>
              <a:rPr lang="en-US" altLang="de-DE" sz="1600" kern="0" dirty="0" smtClean="0"/>
              <a:t>Temporal: 30-min, daily, monthly</a:t>
            </a:r>
          </a:p>
          <a:p>
            <a:pPr eaLnBrk="1" hangingPunct="1"/>
            <a:r>
              <a:rPr lang="en-US" altLang="de-DE" sz="1600" b="1" kern="0" dirty="0" smtClean="0"/>
              <a:t>Coverage</a:t>
            </a:r>
          </a:p>
          <a:p>
            <a:pPr lvl="1" eaLnBrk="1" hangingPunct="1"/>
            <a:r>
              <a:rPr lang="en-US" altLang="de-DE" sz="1600" kern="0" dirty="0" smtClean="0"/>
              <a:t>Spatial: </a:t>
            </a:r>
            <a:r>
              <a:rPr lang="en-US" altLang="de-DE" sz="1600" kern="0" dirty="0" err="1" smtClean="0"/>
              <a:t>Meteosat</a:t>
            </a:r>
            <a:r>
              <a:rPr lang="en-US" altLang="de-DE" sz="1600" kern="0" dirty="0" smtClean="0"/>
              <a:t> full disk</a:t>
            </a:r>
          </a:p>
          <a:p>
            <a:pPr lvl="1" eaLnBrk="1" hangingPunct="1"/>
            <a:r>
              <a:rPr lang="en-US" altLang="de-DE" sz="1600" kern="0" dirty="0" smtClean="0"/>
              <a:t>Temporal: 1983 to 2017</a:t>
            </a:r>
          </a:p>
          <a:p>
            <a:pPr eaLnBrk="1" hangingPunct="1"/>
            <a:r>
              <a:rPr lang="en-US" altLang="de-DE" sz="1600" b="1" kern="0" dirty="0"/>
              <a:t>Accuracy</a:t>
            </a:r>
          </a:p>
          <a:p>
            <a:pPr lvl="1" eaLnBrk="1" hangingPunct="1"/>
            <a:r>
              <a:rPr lang="en-US" altLang="de-DE" sz="1600" kern="0" dirty="0"/>
              <a:t>SIS: 5 W/m</a:t>
            </a:r>
            <a:r>
              <a:rPr lang="en-US" altLang="de-DE" sz="1600" kern="0" baseline="30000" dirty="0"/>
              <a:t>2</a:t>
            </a:r>
            <a:r>
              <a:rPr lang="en-US" altLang="de-DE" sz="1600" kern="0" dirty="0"/>
              <a:t> (mm) / 12 W/m</a:t>
            </a:r>
            <a:r>
              <a:rPr lang="en-US" altLang="de-DE" sz="1600" kern="0" baseline="30000" dirty="0"/>
              <a:t>2</a:t>
            </a:r>
            <a:r>
              <a:rPr lang="en-US" altLang="de-DE" sz="1600" kern="0" dirty="0"/>
              <a:t> (</a:t>
            </a:r>
            <a:r>
              <a:rPr lang="en-US" altLang="de-DE" sz="1600" kern="0" dirty="0" err="1"/>
              <a:t>dm</a:t>
            </a:r>
            <a:r>
              <a:rPr lang="en-US" altLang="de-DE" sz="1600" kern="0" dirty="0" smtClean="0"/>
              <a:t>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04244" y="1895927"/>
            <a:ext cx="29322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sz="1400" i="1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Solar Radiation Dataset – </a:t>
            </a:r>
            <a:r>
              <a:rPr lang="de-DE" altLang="de-DE" sz="1400" i="1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Heliosat</a:t>
            </a:r>
            <a:r>
              <a:rPr lang="de-DE" altLang="de-DE" sz="1400" i="1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altLang="de-DE" sz="1400" i="1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altLang="de-DE" sz="1400" i="1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(SARAH)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15613" y="3429000"/>
            <a:ext cx="3796347" cy="26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e-DE" sz="1600" b="1" kern="0" dirty="0" smtClean="0"/>
              <a:t>Resolution</a:t>
            </a:r>
          </a:p>
          <a:p>
            <a:pPr lvl="1" eaLnBrk="1" hangingPunct="1"/>
            <a:r>
              <a:rPr lang="en-US" altLang="de-DE" sz="1600" kern="0" dirty="0" smtClean="0"/>
              <a:t>Spatial: 0.25° × 0.25°</a:t>
            </a:r>
          </a:p>
          <a:p>
            <a:pPr lvl="1" eaLnBrk="1" hangingPunct="1"/>
            <a:r>
              <a:rPr lang="en-US" altLang="de-DE" sz="1600" kern="0" dirty="0" smtClean="0"/>
              <a:t>Temporal: daily, monthly means</a:t>
            </a:r>
          </a:p>
          <a:p>
            <a:pPr eaLnBrk="1" hangingPunct="1"/>
            <a:r>
              <a:rPr lang="en-US" altLang="de-DE" sz="1600" b="1" kern="0" dirty="0" smtClean="0"/>
              <a:t>Coverage</a:t>
            </a:r>
          </a:p>
          <a:p>
            <a:pPr lvl="1" eaLnBrk="1" hangingPunct="1"/>
            <a:r>
              <a:rPr lang="en-US" altLang="de-DE" sz="1600" kern="0" dirty="0" smtClean="0"/>
              <a:t>Spatial: global</a:t>
            </a:r>
          </a:p>
          <a:p>
            <a:pPr lvl="1" eaLnBrk="1" hangingPunct="1"/>
            <a:r>
              <a:rPr lang="en-US" altLang="de-DE" sz="1600" kern="0" dirty="0" smtClean="0"/>
              <a:t>Temporal: 1982 to 2015</a:t>
            </a:r>
          </a:p>
          <a:p>
            <a:pPr eaLnBrk="1" hangingPunct="1"/>
            <a:r>
              <a:rPr lang="en-US" altLang="de-DE" sz="1600" b="1" kern="0" dirty="0"/>
              <a:t>Accuracy</a:t>
            </a:r>
          </a:p>
          <a:p>
            <a:pPr lvl="1" eaLnBrk="1" hangingPunct="1"/>
            <a:r>
              <a:rPr lang="en-US" altLang="de-DE" sz="1600" kern="0" dirty="0"/>
              <a:t>SIS: </a:t>
            </a:r>
            <a:r>
              <a:rPr lang="en-US" altLang="de-DE" sz="1600" kern="0" dirty="0" smtClean="0"/>
              <a:t>9 </a:t>
            </a:r>
            <a:r>
              <a:rPr lang="en-US" altLang="de-DE" sz="1600" kern="0" dirty="0"/>
              <a:t>W/m</a:t>
            </a:r>
            <a:r>
              <a:rPr lang="en-US" altLang="de-DE" sz="1600" kern="0" baseline="30000" dirty="0"/>
              <a:t>2</a:t>
            </a:r>
            <a:r>
              <a:rPr lang="en-US" altLang="de-DE" sz="1600" kern="0" dirty="0"/>
              <a:t> (mm) / </a:t>
            </a:r>
            <a:r>
              <a:rPr lang="en-US" altLang="de-DE" sz="1600" kern="0" dirty="0" smtClean="0"/>
              <a:t>19 </a:t>
            </a:r>
            <a:r>
              <a:rPr lang="en-US" altLang="de-DE" sz="1600" kern="0" dirty="0"/>
              <a:t>W/m</a:t>
            </a:r>
            <a:r>
              <a:rPr lang="en-US" altLang="de-DE" sz="1600" kern="0" baseline="30000" dirty="0"/>
              <a:t>2</a:t>
            </a:r>
            <a:r>
              <a:rPr lang="en-US" altLang="de-DE" sz="1600" kern="0" dirty="0"/>
              <a:t> (</a:t>
            </a:r>
            <a:r>
              <a:rPr lang="en-US" altLang="de-DE" sz="1600" kern="0" dirty="0" err="1"/>
              <a:t>dm</a:t>
            </a:r>
            <a:r>
              <a:rPr lang="en-US" altLang="de-DE" sz="1600" kern="0" dirty="0" smtClean="0"/>
              <a:t>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8501" y="1895926"/>
            <a:ext cx="21412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i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CLARA (Clouds, Albedo, Radiation based on AVHRR</a:t>
            </a:r>
            <a:r>
              <a:rPr lang="en-US" altLang="de-DE" sz="1400" i="1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altLang="de-DE" sz="1400" i="1" kern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eck 3"/>
          <p:cNvSpPr>
            <a:spLocks noChangeAspect="1"/>
          </p:cNvSpPr>
          <p:nvPr/>
        </p:nvSpPr>
        <p:spPr bwMode="auto">
          <a:xfrm>
            <a:off x="4860032" y="1912731"/>
            <a:ext cx="1706644" cy="151626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>
            <a:spLocks noChangeAspect="1"/>
          </p:cNvSpPr>
          <p:nvPr/>
        </p:nvSpPr>
        <p:spPr bwMode="auto">
          <a:xfrm>
            <a:off x="2161556" y="1943414"/>
            <a:ext cx="2226398" cy="14855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39752" y="2708920"/>
            <a:ext cx="5040560" cy="240065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SARAH and CLARA are freely available from the CM SAF:</a:t>
            </a:r>
          </a:p>
          <a:p>
            <a:pPr marL="0" indent="0"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  <a:hlinkClick r:id="rId5"/>
              </a:rPr>
              <a:t>www.cmsaf.eu</a:t>
            </a:r>
            <a:endParaRPr lang="en-US" sz="2000" b="1" dirty="0" smtClean="0">
              <a:latin typeface="Verdana" pitchFamily="34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More information:</a:t>
            </a:r>
            <a:br>
              <a:rPr lang="en-US" sz="2000" b="1" dirty="0" smtClean="0">
                <a:latin typeface="Verdana" pitchFamily="34" charset="0"/>
              </a:rPr>
            </a:br>
            <a:r>
              <a:rPr lang="en-US" sz="2000" b="1" dirty="0" smtClean="0">
                <a:latin typeface="Verdana" pitchFamily="34" charset="0"/>
              </a:rPr>
              <a:t>Poster P.112, Thursday</a:t>
            </a:r>
          </a:p>
        </p:txBody>
      </p:sp>
    </p:spTree>
    <p:extLst>
      <p:ext uri="{BB962C8B-B14F-4D97-AF65-F5344CB8AC3E}">
        <p14:creationId xmlns:p14="http://schemas.microsoft.com/office/powerpoint/2010/main" val="9699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9" y="1401753"/>
            <a:ext cx="4532713" cy="33123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54" y="3188820"/>
            <a:ext cx="4147966" cy="303120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r="67932" b="50000"/>
          <a:stretch/>
        </p:blipFill>
        <p:spPr>
          <a:xfrm>
            <a:off x="651212" y="4013126"/>
            <a:ext cx="1544524" cy="160253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 r="67401" b="51045"/>
          <a:stretch/>
        </p:blipFill>
        <p:spPr>
          <a:xfrm>
            <a:off x="5508104" y="1349698"/>
            <a:ext cx="1268705" cy="1260000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010667"/>
            <a:ext cx="2592288" cy="294953"/>
          </a:xfrm>
        </p:spPr>
        <p:txBody>
          <a:bodyPr wrap="square">
            <a:spAutoFit/>
          </a:bodyPr>
          <a:lstStyle/>
          <a:p>
            <a:pPr marL="92075" indent="0" eaLnBrk="1" hangingPunct="1">
              <a:lnSpc>
                <a:spcPts val="2300"/>
              </a:lnSpc>
              <a:buNone/>
            </a:pPr>
            <a:r>
              <a:rPr lang="en-US" altLang="de-DE" b="1" dirty="0" smtClean="0"/>
              <a:t>Global radiation (SIS)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732636" y="979249"/>
            <a:ext cx="3168352" cy="29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0" eaLnBrk="1" hangingPunct="1">
              <a:lnSpc>
                <a:spcPts val="2300"/>
              </a:lnSpc>
              <a:buFont typeface="Wingdings" charset="2"/>
              <a:buNone/>
            </a:pPr>
            <a:r>
              <a:rPr lang="en-US" altLang="de-DE" b="1" kern="0" dirty="0" smtClean="0"/>
              <a:t>Sunshine Duration (SDU)</a:t>
            </a:r>
          </a:p>
        </p:txBody>
      </p:sp>
      <p:sp>
        <p:nvSpPr>
          <p:cNvPr id="8" name="Rechteck 7"/>
          <p:cNvSpPr/>
          <p:nvPr/>
        </p:nvSpPr>
        <p:spPr>
          <a:xfrm>
            <a:off x="395536" y="5635251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Accuracy: 5 </a:t>
            </a:r>
            <a:r>
              <a:rPr lang="en-US" altLang="de-DE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W/m</a:t>
            </a:r>
            <a:r>
              <a:rPr lang="en-US" altLang="de-DE" sz="1600" kern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de-DE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(mm) / 12 W/m</a:t>
            </a:r>
            <a:r>
              <a:rPr lang="en-US" altLang="de-DE" sz="1600" kern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de-DE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de-DE" sz="16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</a:t>
            </a:r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Stability: ~ 1 W/m</a:t>
            </a:r>
            <a:r>
              <a:rPr lang="en-US" altLang="de-DE" sz="1600" kern="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altLang="de-DE" sz="160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endParaRPr lang="en-US" altLang="de-DE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426135" y="2604045"/>
            <a:ext cx="358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Accuracy: 17 h (</a:t>
            </a:r>
            <a:r>
              <a:rPr lang="en-US" altLang="de-DE" sz="160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altLang="de-DE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h </a:t>
            </a:r>
            <a:r>
              <a:rPr lang="en-US" altLang="de-DE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ds)</a:t>
            </a:r>
          </a:p>
          <a:p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Stability: ~ 1 </a:t>
            </a:r>
            <a:r>
              <a:rPr lang="en-US" altLang="de-DE" sz="160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</a:t>
            </a:r>
            <a:r>
              <a:rPr lang="en-US" altLang="de-DE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US" altLang="de-DE" sz="160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endParaRPr lang="en-US" altLang="de-DE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3" t="51365" r="33575" b="3627"/>
          <a:stretch/>
        </p:blipFill>
        <p:spPr>
          <a:xfrm>
            <a:off x="2339752" y="4031029"/>
            <a:ext cx="1353788" cy="13467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3" t="50000" r="33575" b="3628"/>
          <a:stretch/>
        </p:blipFill>
        <p:spPr>
          <a:xfrm>
            <a:off x="6986524" y="1241042"/>
            <a:ext cx="122927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1357524"/>
            <a:ext cx="2016223" cy="147339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2867519"/>
            <a:ext cx="2097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Pfeifroth et al (</a:t>
            </a:r>
            <a:r>
              <a:rPr lang="de-DE" sz="1000" dirty="0"/>
              <a:t>2018</a:t>
            </a:r>
            <a:r>
              <a:rPr lang="de-DE" sz="1000" dirty="0" smtClean="0"/>
              <a:t>), </a:t>
            </a:r>
            <a:r>
              <a:rPr lang="de-DE" sz="1000" i="1" dirty="0" smtClean="0"/>
              <a:t>J. </a:t>
            </a:r>
            <a:r>
              <a:rPr lang="de-DE" sz="1000" i="1" dirty="0" err="1" smtClean="0"/>
              <a:t>Geophys</a:t>
            </a:r>
            <a:r>
              <a:rPr lang="de-DE" sz="1000" i="1" dirty="0" smtClean="0"/>
              <a:t>. Res.,</a:t>
            </a:r>
            <a:r>
              <a:rPr lang="de-DE" sz="1000" dirty="0" smtClean="0"/>
              <a:t> </a:t>
            </a:r>
            <a:r>
              <a:rPr lang="de-DE" sz="1000" i="1" dirty="0"/>
              <a:t>123</a:t>
            </a:r>
            <a:r>
              <a:rPr lang="de-DE" sz="1000" dirty="0"/>
              <a:t>, 1735-1754, doi:10.1002/2017JD027418</a:t>
            </a:r>
            <a:r>
              <a:rPr lang="de-DE" sz="1000" dirty="0" smtClean="0"/>
              <a:t>.</a:t>
            </a:r>
            <a:endParaRPr lang="de-DE" sz="1000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07504" y="908720"/>
            <a:ext cx="3600400" cy="3872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0" eaLnBrk="1" hangingPunct="1">
              <a:lnSpc>
                <a:spcPts val="2300"/>
              </a:lnSpc>
              <a:buFont typeface="Wingdings" charset="2"/>
              <a:buNone/>
            </a:pPr>
            <a:r>
              <a:rPr lang="en-US" altLang="de-DE" sz="1400" b="1" kern="0" dirty="0" smtClean="0"/>
              <a:t>Climate Analysis, Trend Analysis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4572000" y="1204310"/>
            <a:ext cx="0" cy="481697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323528" y="3513012"/>
            <a:ext cx="849694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462007"/>
            <a:ext cx="1963438" cy="180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97804"/>
            <a:ext cx="1964149" cy="14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4644009" y="908720"/>
            <a:ext cx="2376264" cy="3872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0" eaLnBrk="1" hangingPunct="1">
              <a:lnSpc>
                <a:spcPts val="2300"/>
              </a:lnSpc>
              <a:buFont typeface="Wingdings" charset="2"/>
              <a:buNone/>
            </a:pPr>
            <a:r>
              <a:rPr lang="en-US" altLang="de-DE" sz="1400" b="1" kern="0" dirty="0" smtClean="0"/>
              <a:t>Solar Energy Modeling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4" y="4071004"/>
            <a:ext cx="4084819" cy="159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57831" y="5822402"/>
            <a:ext cx="377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Urraca</a:t>
            </a:r>
            <a:r>
              <a:rPr lang="de-DE" sz="1000" dirty="0"/>
              <a:t>, </a:t>
            </a:r>
            <a:r>
              <a:rPr lang="de-DE" sz="1000" dirty="0" smtClean="0"/>
              <a:t>et al., (</a:t>
            </a:r>
            <a:r>
              <a:rPr lang="de-DE" sz="1000" dirty="0"/>
              <a:t>2017</a:t>
            </a:r>
            <a:r>
              <a:rPr lang="de-DE" sz="1000" dirty="0" smtClean="0"/>
              <a:t>), </a:t>
            </a:r>
            <a:r>
              <a:rPr lang="de-DE" sz="1000" i="1" dirty="0"/>
              <a:t>Solar </a:t>
            </a:r>
            <a:r>
              <a:rPr lang="de-DE" sz="1000" i="1" dirty="0" err="1"/>
              <a:t>Energy</a:t>
            </a:r>
            <a:r>
              <a:rPr lang="de-DE" sz="1000" dirty="0"/>
              <a:t>, 158, 49-62, doi:10.1016/j.solener.2017.09.032.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42" y="3979720"/>
            <a:ext cx="3227974" cy="19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251520" y="3617778"/>
            <a:ext cx="3929532" cy="3872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0" eaLnBrk="1" hangingPunct="1">
              <a:lnSpc>
                <a:spcPts val="2300"/>
              </a:lnSpc>
              <a:buFont typeface="Wingdings" charset="2"/>
              <a:buNone/>
            </a:pPr>
            <a:r>
              <a:rPr lang="en-US" altLang="de-DE" sz="1400" b="1" kern="0" dirty="0" smtClean="0"/>
              <a:t>Quality control of surface measurements</a:t>
            </a: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4793307" y="3572544"/>
            <a:ext cx="3464129" cy="3872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0" eaLnBrk="1" hangingPunct="1">
              <a:lnSpc>
                <a:spcPts val="2300"/>
              </a:lnSpc>
              <a:buFont typeface="Wingdings" charset="2"/>
              <a:buNone/>
            </a:pPr>
            <a:r>
              <a:rPr lang="en-US" altLang="de-DE" sz="1400" b="1" kern="0" dirty="0" smtClean="0"/>
              <a:t>Merging of surface and satellite data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6948264" y="1052736"/>
            <a:ext cx="2160240" cy="6052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0" eaLnBrk="1" hangingPunct="1">
              <a:lnSpc>
                <a:spcPts val="2000"/>
              </a:lnSpc>
              <a:buFont typeface="Wingdings" charset="2"/>
              <a:buNone/>
            </a:pPr>
            <a:r>
              <a:rPr lang="en-US" altLang="de-DE" sz="1400" kern="0" dirty="0" smtClean="0"/>
              <a:t>e.g., PV GIS (JRC); Poster P.76; Friday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004048" y="6028334"/>
            <a:ext cx="3776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Walawender, J (2018) CM SAF </a:t>
            </a:r>
            <a:r>
              <a:rPr lang="de-DE" sz="1000" dirty="0" err="1" smtClean="0"/>
              <a:t>Visiting</a:t>
            </a:r>
            <a:r>
              <a:rPr lang="de-DE" sz="1000" dirty="0" smtClean="0"/>
              <a:t> Scientist Report</a:t>
            </a:r>
            <a:endParaRPr lang="de-DE" sz="10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22" y="1641907"/>
            <a:ext cx="1625722" cy="162572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654436" y="1361944"/>
            <a:ext cx="1643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„Sunny Days“, Budapest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95635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" y="1052736"/>
            <a:ext cx="9090075" cy="511256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 bwMode="auto">
          <a:xfrm>
            <a:off x="2627784" y="3717032"/>
            <a:ext cx="3816424" cy="2736304"/>
          </a:xfrm>
          <a:prstGeom prst="ellipse">
            <a:avLst/>
          </a:prstGeom>
          <a:noFill/>
          <a:ln w="1016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32040" y="4963234"/>
            <a:ext cx="1016909" cy="55399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2000" b="1" dirty="0">
                <a:latin typeface="Verdana" pitchFamily="34" charset="0"/>
              </a:rPr>
              <a:t>T</a:t>
            </a:r>
            <a:r>
              <a:rPr lang="en-US" sz="2000" b="1" dirty="0" smtClean="0">
                <a:latin typeface="Verdana" pitchFamily="34" charset="0"/>
              </a:rPr>
              <a:t>CDR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59832" y="4963234"/>
            <a:ext cx="1152128" cy="55399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ICDR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3968" y="4963234"/>
            <a:ext cx="528461" cy="55399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83957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5288" y="980728"/>
            <a:ext cx="8353425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500" kern="0" dirty="0" err="1" smtClean="0"/>
              <a:t>Climate</a:t>
            </a:r>
            <a:r>
              <a:rPr lang="de-DE" altLang="de-DE" sz="2500" kern="0" dirty="0" smtClean="0"/>
              <a:t> Monitoring: </a:t>
            </a:r>
            <a:r>
              <a:rPr lang="de-DE" altLang="de-DE" sz="2500" kern="0" dirty="0" err="1" smtClean="0"/>
              <a:t>Climatology</a:t>
            </a:r>
            <a:r>
              <a:rPr lang="de-DE" altLang="de-DE" sz="2500" kern="0" dirty="0" smtClean="0"/>
              <a:t> + </a:t>
            </a:r>
            <a:r>
              <a:rPr lang="de-DE" altLang="de-DE" sz="2500" kern="0" dirty="0" err="1" smtClean="0"/>
              <a:t>recent</a:t>
            </a:r>
            <a:r>
              <a:rPr lang="de-DE" altLang="de-DE" sz="2500" kern="0" dirty="0" smtClean="0"/>
              <a:t> </a:t>
            </a:r>
            <a:r>
              <a:rPr lang="de-DE" altLang="de-DE" sz="2500" kern="0" dirty="0" err="1" smtClean="0"/>
              <a:t>data</a:t>
            </a:r>
            <a:endParaRPr lang="de-DE" altLang="de-DE" sz="2500" kern="0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1412776"/>
            <a:ext cx="649896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 marL="622300" indent="-165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itchFamily="34" charset="0"/>
              </a:rPr>
              <a:t>CM SAF provides (almost) near-</a:t>
            </a:r>
            <a:r>
              <a:rPr lang="en-US" dirty="0" err="1" smtClean="0">
                <a:latin typeface="Verdana" pitchFamily="34" charset="0"/>
              </a:rPr>
              <a:t>realtime</a:t>
            </a:r>
            <a:r>
              <a:rPr lang="en-US" dirty="0" smtClean="0">
                <a:latin typeface="Verdana" pitchFamily="34" charset="0"/>
              </a:rPr>
              <a:t> data for SARAH-2 (</a:t>
            </a:r>
            <a:r>
              <a:rPr lang="en-US" dirty="0" err="1" smtClean="0">
                <a:latin typeface="Verdana" pitchFamily="34" charset="0"/>
              </a:rPr>
              <a:t>dt</a:t>
            </a:r>
            <a:r>
              <a:rPr lang="en-US" dirty="0" smtClean="0">
                <a:latin typeface="Verdana" pitchFamily="34" charset="0"/>
              </a:rPr>
              <a:t> ~ 3 days</a:t>
            </a:r>
            <a:r>
              <a:rPr lang="en-US" dirty="0">
                <a:latin typeface="Verdana" pitchFamily="34" charset="0"/>
              </a:rPr>
              <a:t>)</a:t>
            </a:r>
            <a:endParaRPr lang="en-US" dirty="0" smtClean="0"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6"/>
          <a:stretch/>
        </p:blipFill>
        <p:spPr>
          <a:xfrm>
            <a:off x="434669" y="2276870"/>
            <a:ext cx="3938534" cy="36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"/>
          <a:stretch/>
        </p:blipFill>
        <p:spPr>
          <a:xfrm>
            <a:off x="1115616" y="2276872"/>
            <a:ext cx="3894139" cy="36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8"/>
          <a:stretch/>
        </p:blipFill>
        <p:spPr>
          <a:xfrm>
            <a:off x="4725230" y="2276869"/>
            <a:ext cx="39334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59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E2F83-09EA-4F93-9202-018413E12C4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8" y="1028721"/>
            <a:ext cx="2977368" cy="29773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256584" cy="5256584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580112" y="4202140"/>
            <a:ext cx="3384376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Positive anomaly of sunshine duration in 2018 in Western / Northern Europe</a:t>
            </a:r>
          </a:p>
          <a:p>
            <a:pPr eaLnBrk="1" hangingPunct="1"/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Normal sunshine duration in Southern and Eastern Europe</a:t>
            </a:r>
          </a:p>
          <a:p>
            <a:pPr eaLnBrk="1" hangingPunct="1"/>
            <a:r>
              <a:rPr lang="en-US" altLang="de-DE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Germany: 2018 close to the all-time record (2003)</a:t>
            </a:r>
          </a:p>
        </p:txBody>
      </p:sp>
    </p:spTree>
    <p:extLst>
      <p:ext uri="{BB962C8B-B14F-4D97-AF65-F5344CB8AC3E}">
        <p14:creationId xmlns:p14="http://schemas.microsoft.com/office/powerpoint/2010/main" val="3000035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master Quadra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lienmaster Punk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4B9B"/>
    </a:dk2>
    <a:lt2>
      <a:srgbClr val="D2E1F5"/>
    </a:lt2>
    <a:accent1>
      <a:srgbClr val="96B9DC"/>
    </a:accent1>
    <a:accent2>
      <a:srgbClr val="E10019"/>
    </a:accent2>
    <a:accent3>
      <a:srgbClr val="FFFFFF"/>
    </a:accent3>
    <a:accent4>
      <a:srgbClr val="000000"/>
    </a:accent4>
    <a:accent5>
      <a:srgbClr val="C9D9EB"/>
    </a:accent5>
    <a:accent6>
      <a:srgbClr val="CC0016"/>
    </a:accent6>
    <a:hlink>
      <a:srgbClr val="2D4B9B"/>
    </a:hlink>
    <a:folHlink>
      <a:srgbClr val="96B9D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923</Words>
  <Application>Microsoft Office PowerPoint</Application>
  <PresentationFormat>Bildschirmpräsentation (4:3)</PresentationFormat>
  <Paragraphs>153</Paragraphs>
  <Slides>19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DWD Standard Master</vt:lpstr>
      <vt:lpstr>Folienmaster Quadrate</vt:lpstr>
      <vt:lpstr>Folienmaster Punkte</vt:lpstr>
      <vt:lpstr>Satellite-based climate data records of the surface solar radiation   Jörg Trentmann, Uwe Pfeifroth, Steffen Kothe, Vivien Priemer</vt:lpstr>
      <vt:lpstr>PowerPoint-Präsentation</vt:lpstr>
      <vt:lpstr>PowerPoint-Präsentation</vt:lpstr>
      <vt:lpstr>CM SAF Surface Solar Radiation Data Records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Trentmann Jörg</cp:lastModifiedBy>
  <cp:revision>1761</cp:revision>
  <cp:lastPrinted>2017-03-10T09:57:19Z</cp:lastPrinted>
  <dcterms:created xsi:type="dcterms:W3CDTF">2006-12-01T09:57:45Z</dcterms:created>
  <dcterms:modified xsi:type="dcterms:W3CDTF">2018-09-13T10:02:44Z</dcterms:modified>
</cp:coreProperties>
</file>