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9" r:id="rId1"/>
  </p:sldMasterIdLst>
  <p:notesMasterIdLst>
    <p:notesMasterId r:id="rId35"/>
  </p:notesMasterIdLst>
  <p:sldIdLst>
    <p:sldId id="256" r:id="rId2"/>
    <p:sldId id="376" r:id="rId3"/>
    <p:sldId id="325" r:id="rId4"/>
    <p:sldId id="326" r:id="rId5"/>
    <p:sldId id="327" r:id="rId6"/>
    <p:sldId id="328" r:id="rId7"/>
    <p:sldId id="329" r:id="rId8"/>
    <p:sldId id="330" r:id="rId9"/>
    <p:sldId id="331" r:id="rId10"/>
    <p:sldId id="332" r:id="rId11"/>
    <p:sldId id="388" r:id="rId12"/>
    <p:sldId id="389" r:id="rId13"/>
    <p:sldId id="390" r:id="rId14"/>
    <p:sldId id="385" r:id="rId15"/>
    <p:sldId id="386" r:id="rId16"/>
    <p:sldId id="391" r:id="rId17"/>
    <p:sldId id="392" r:id="rId18"/>
    <p:sldId id="393" r:id="rId19"/>
    <p:sldId id="394" r:id="rId20"/>
    <p:sldId id="400" r:id="rId21"/>
    <p:sldId id="396" r:id="rId22"/>
    <p:sldId id="401" r:id="rId23"/>
    <p:sldId id="300" r:id="rId24"/>
    <p:sldId id="323" r:id="rId25"/>
    <p:sldId id="348" r:id="rId26"/>
    <p:sldId id="380" r:id="rId27"/>
    <p:sldId id="339" r:id="rId28"/>
    <p:sldId id="336" r:id="rId29"/>
    <p:sldId id="340" r:id="rId30"/>
    <p:sldId id="397" r:id="rId31"/>
    <p:sldId id="398" r:id="rId32"/>
    <p:sldId id="402" r:id="rId33"/>
    <p:sldId id="403" r:id="rId34"/>
  </p:sldIdLst>
  <p:sldSz cx="17340263" cy="9753600"/>
  <p:notesSz cx="7010400" cy="9296400"/>
  <p:defaultTextStyle>
    <a:defPPr>
      <a:defRPr lang="en-US"/>
    </a:defPPr>
    <a:lvl1pPr algn="l" defTabSz="895350" rtl="0" fontAlgn="base" hangingPunct="0">
      <a:spcBef>
        <a:spcPct val="0"/>
      </a:spcBef>
      <a:spcAft>
        <a:spcPct val="0"/>
      </a:spcAft>
      <a:defRPr sz="3300" kern="1200">
        <a:solidFill>
          <a:srgbClr val="000000"/>
        </a:solidFill>
        <a:latin typeface="Trebuchet MS" charset="0"/>
        <a:ea typeface="Trebuchet MS" charset="0"/>
        <a:cs typeface="Trebuchet MS" charset="0"/>
        <a:sym typeface="Trebuchet MS" charset="0"/>
      </a:defRPr>
    </a:lvl1pPr>
    <a:lvl2pPr marL="457200" algn="l" defTabSz="895350" rtl="0" fontAlgn="base" hangingPunct="0">
      <a:spcBef>
        <a:spcPct val="0"/>
      </a:spcBef>
      <a:spcAft>
        <a:spcPct val="0"/>
      </a:spcAft>
      <a:defRPr sz="3300" kern="1200">
        <a:solidFill>
          <a:srgbClr val="000000"/>
        </a:solidFill>
        <a:latin typeface="Trebuchet MS" charset="0"/>
        <a:ea typeface="Trebuchet MS" charset="0"/>
        <a:cs typeface="Trebuchet MS" charset="0"/>
        <a:sym typeface="Trebuchet MS" charset="0"/>
      </a:defRPr>
    </a:lvl2pPr>
    <a:lvl3pPr marL="914400" algn="l" defTabSz="895350" rtl="0" fontAlgn="base" hangingPunct="0">
      <a:spcBef>
        <a:spcPct val="0"/>
      </a:spcBef>
      <a:spcAft>
        <a:spcPct val="0"/>
      </a:spcAft>
      <a:defRPr sz="3300" kern="1200">
        <a:solidFill>
          <a:srgbClr val="000000"/>
        </a:solidFill>
        <a:latin typeface="Trebuchet MS" charset="0"/>
        <a:ea typeface="Trebuchet MS" charset="0"/>
        <a:cs typeface="Trebuchet MS" charset="0"/>
        <a:sym typeface="Trebuchet MS" charset="0"/>
      </a:defRPr>
    </a:lvl3pPr>
    <a:lvl4pPr marL="1371600" algn="l" defTabSz="895350" rtl="0" fontAlgn="base" hangingPunct="0">
      <a:spcBef>
        <a:spcPct val="0"/>
      </a:spcBef>
      <a:spcAft>
        <a:spcPct val="0"/>
      </a:spcAft>
      <a:defRPr sz="3300" kern="1200">
        <a:solidFill>
          <a:srgbClr val="000000"/>
        </a:solidFill>
        <a:latin typeface="Trebuchet MS" charset="0"/>
        <a:ea typeface="Trebuchet MS" charset="0"/>
        <a:cs typeface="Trebuchet MS" charset="0"/>
        <a:sym typeface="Trebuchet MS" charset="0"/>
      </a:defRPr>
    </a:lvl4pPr>
    <a:lvl5pPr marL="1828800" algn="l" defTabSz="895350" rtl="0" fontAlgn="base" hangingPunct="0">
      <a:spcBef>
        <a:spcPct val="0"/>
      </a:spcBef>
      <a:spcAft>
        <a:spcPct val="0"/>
      </a:spcAft>
      <a:defRPr sz="3300" kern="1200">
        <a:solidFill>
          <a:srgbClr val="000000"/>
        </a:solidFill>
        <a:latin typeface="Trebuchet MS" charset="0"/>
        <a:ea typeface="Trebuchet MS" charset="0"/>
        <a:cs typeface="Trebuchet MS" charset="0"/>
        <a:sym typeface="Trebuchet MS" charset="0"/>
      </a:defRPr>
    </a:lvl5pPr>
    <a:lvl6pPr marL="2286000" algn="l" defTabSz="457200" rtl="0" eaLnBrk="1" latinLnBrk="0" hangingPunct="1">
      <a:defRPr sz="3300" kern="1200">
        <a:solidFill>
          <a:srgbClr val="000000"/>
        </a:solidFill>
        <a:latin typeface="Trebuchet MS" charset="0"/>
        <a:ea typeface="Trebuchet MS" charset="0"/>
        <a:cs typeface="Trebuchet MS" charset="0"/>
        <a:sym typeface="Trebuchet MS" charset="0"/>
      </a:defRPr>
    </a:lvl6pPr>
    <a:lvl7pPr marL="2743200" algn="l" defTabSz="457200" rtl="0" eaLnBrk="1" latinLnBrk="0" hangingPunct="1">
      <a:defRPr sz="3300" kern="1200">
        <a:solidFill>
          <a:srgbClr val="000000"/>
        </a:solidFill>
        <a:latin typeface="Trebuchet MS" charset="0"/>
        <a:ea typeface="Trebuchet MS" charset="0"/>
        <a:cs typeface="Trebuchet MS" charset="0"/>
        <a:sym typeface="Trebuchet MS" charset="0"/>
      </a:defRPr>
    </a:lvl7pPr>
    <a:lvl8pPr marL="3200400" algn="l" defTabSz="457200" rtl="0" eaLnBrk="1" latinLnBrk="0" hangingPunct="1">
      <a:defRPr sz="3300" kern="1200">
        <a:solidFill>
          <a:srgbClr val="000000"/>
        </a:solidFill>
        <a:latin typeface="Trebuchet MS" charset="0"/>
        <a:ea typeface="Trebuchet MS" charset="0"/>
        <a:cs typeface="Trebuchet MS" charset="0"/>
        <a:sym typeface="Trebuchet MS" charset="0"/>
      </a:defRPr>
    </a:lvl8pPr>
    <a:lvl9pPr marL="3657600" algn="l" defTabSz="457200" rtl="0" eaLnBrk="1" latinLnBrk="0" hangingPunct="1">
      <a:defRPr sz="3300" kern="1200">
        <a:solidFill>
          <a:srgbClr val="000000"/>
        </a:solidFill>
        <a:latin typeface="Trebuchet MS" charset="0"/>
        <a:ea typeface="Trebuchet MS" charset="0"/>
        <a:cs typeface="Trebuchet MS" charset="0"/>
        <a:sym typeface="Trebuchet MS"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5"/>
    <a:srgbClr val="FF7A0C"/>
    <a:srgbClr val="3A81BA"/>
    <a:srgbClr val="CCFFCC"/>
    <a:srgbClr val="5C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6" autoAdjust="0"/>
    <p:restoredTop sz="83105" autoAdjust="0"/>
  </p:normalViewPr>
  <p:slideViewPr>
    <p:cSldViewPr>
      <p:cViewPr varScale="1">
        <p:scale>
          <a:sx n="65" d="100"/>
          <a:sy n="65" d="100"/>
        </p:scale>
        <p:origin x="1472" y="224"/>
      </p:cViewPr>
      <p:guideLst>
        <p:guide orient="horz" pos="3072"/>
        <p:guide pos="5462"/>
      </p:guideLst>
    </p:cSldViewPr>
  </p:slid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91BB5-66FB-2D4C-B7A3-0DBD80103004}"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88B32120-DBD4-3E40-9551-AC4155C75333}">
      <dgm:prSet phldrT="[Text]"/>
      <dgm:spPr/>
      <dgm:t>
        <a:bodyPr/>
        <a:lstStyle/>
        <a:p>
          <a:r>
            <a:rPr lang="en-US" dirty="0"/>
            <a:t>Essential Elements</a:t>
          </a:r>
        </a:p>
      </dgm:t>
    </dgm:pt>
    <dgm:pt modelId="{B3734C30-D33F-D94B-B49B-E5DEE538B52A}" type="parTrans" cxnId="{5391FA22-512F-044B-BFE3-148153371589}">
      <dgm:prSet/>
      <dgm:spPr/>
      <dgm:t>
        <a:bodyPr/>
        <a:lstStyle/>
        <a:p>
          <a:endParaRPr lang="en-US"/>
        </a:p>
      </dgm:t>
    </dgm:pt>
    <dgm:pt modelId="{2A416F47-BCD3-194D-9AF1-1270BC841FF5}" type="sibTrans" cxnId="{5391FA22-512F-044B-BFE3-148153371589}">
      <dgm:prSet/>
      <dgm:spPr/>
      <dgm:t>
        <a:bodyPr/>
        <a:lstStyle/>
        <a:p>
          <a:endParaRPr lang="en-US"/>
        </a:p>
      </dgm:t>
    </dgm:pt>
    <dgm:pt modelId="{BA159E1B-7F4B-F448-839C-F5856AC90817}">
      <dgm:prSet phldrT="[Text]"/>
      <dgm:spPr/>
      <dgm:t>
        <a:bodyPr/>
        <a:lstStyle/>
        <a:p>
          <a:r>
            <a:rPr lang="en-US" dirty="0"/>
            <a:t>easy to understand</a:t>
          </a:r>
        </a:p>
      </dgm:t>
    </dgm:pt>
    <dgm:pt modelId="{E264E1CA-A5FA-1B47-9245-B94DBC77456D}" type="parTrans" cxnId="{49D04022-56EE-EC43-91F4-7B0390A0213C}">
      <dgm:prSet/>
      <dgm:spPr/>
      <dgm:t>
        <a:bodyPr/>
        <a:lstStyle/>
        <a:p>
          <a:endParaRPr lang="en-US"/>
        </a:p>
      </dgm:t>
    </dgm:pt>
    <dgm:pt modelId="{63B6589A-E59C-4042-8C0B-4C3E4E4E9796}" type="sibTrans" cxnId="{49D04022-56EE-EC43-91F4-7B0390A0213C}">
      <dgm:prSet/>
      <dgm:spPr/>
      <dgm:t>
        <a:bodyPr/>
        <a:lstStyle/>
        <a:p>
          <a:endParaRPr lang="en-US"/>
        </a:p>
      </dgm:t>
    </dgm:pt>
    <dgm:pt modelId="{15D7BE1C-5A9D-4A48-A7EC-F62A6EDA4D48}">
      <dgm:prSet phldrT="[Text]"/>
      <dgm:spPr/>
      <dgm:t>
        <a:bodyPr/>
        <a:lstStyle/>
        <a:p>
          <a:r>
            <a:rPr lang="en-US" dirty="0"/>
            <a:t>easy to access</a:t>
          </a:r>
        </a:p>
      </dgm:t>
    </dgm:pt>
    <dgm:pt modelId="{EC00E7BE-E765-CA4E-9BC6-FDF8E72430DF}" type="parTrans" cxnId="{BE9E4A34-70D2-E947-ACBE-91BA7B366D96}">
      <dgm:prSet/>
      <dgm:spPr/>
      <dgm:t>
        <a:bodyPr/>
        <a:lstStyle/>
        <a:p>
          <a:endParaRPr lang="en-US"/>
        </a:p>
      </dgm:t>
    </dgm:pt>
    <dgm:pt modelId="{26912015-93F8-BD46-AB49-7A530E4F278C}" type="sibTrans" cxnId="{BE9E4A34-70D2-E947-ACBE-91BA7B366D96}">
      <dgm:prSet/>
      <dgm:spPr/>
      <dgm:t>
        <a:bodyPr/>
        <a:lstStyle/>
        <a:p>
          <a:endParaRPr lang="en-US"/>
        </a:p>
      </dgm:t>
    </dgm:pt>
    <dgm:pt modelId="{1114AEDF-0903-9449-B32C-DC9F35547CEC}">
      <dgm:prSet phldrT="[Text]"/>
      <dgm:spPr/>
      <dgm:t>
        <a:bodyPr/>
        <a:lstStyle/>
        <a:p>
          <a:r>
            <a:rPr lang="en-US" dirty="0"/>
            <a:t>change behavior</a:t>
          </a:r>
        </a:p>
      </dgm:t>
    </dgm:pt>
    <dgm:pt modelId="{06103F7C-3618-8C46-898B-F3801C9F023C}" type="parTrans" cxnId="{F18300C9-78B3-FA4B-843B-F6BF09A71381}">
      <dgm:prSet/>
      <dgm:spPr/>
      <dgm:t>
        <a:bodyPr/>
        <a:lstStyle/>
        <a:p>
          <a:endParaRPr lang="en-US"/>
        </a:p>
      </dgm:t>
    </dgm:pt>
    <dgm:pt modelId="{5E8DE44A-61D5-7446-9E0D-CDDDA2F15375}" type="sibTrans" cxnId="{F18300C9-78B3-FA4B-843B-F6BF09A71381}">
      <dgm:prSet/>
      <dgm:spPr/>
      <dgm:t>
        <a:bodyPr/>
        <a:lstStyle/>
        <a:p>
          <a:endParaRPr lang="en-US"/>
        </a:p>
      </dgm:t>
    </dgm:pt>
    <dgm:pt modelId="{F2562A6E-506C-994A-92C5-D953EAB661ED}">
      <dgm:prSet phldrT="[Text]"/>
      <dgm:spPr/>
      <dgm:t>
        <a:bodyPr/>
        <a:lstStyle/>
        <a:p>
          <a:r>
            <a:rPr lang="en-US" dirty="0"/>
            <a:t>help people decide what to do</a:t>
          </a:r>
        </a:p>
      </dgm:t>
    </dgm:pt>
    <dgm:pt modelId="{E45E7314-AD95-C549-B852-31A28D6D919C}" type="parTrans" cxnId="{732516C5-A07B-7840-AC6E-12B16BD4A293}">
      <dgm:prSet/>
      <dgm:spPr/>
      <dgm:t>
        <a:bodyPr/>
        <a:lstStyle/>
        <a:p>
          <a:endParaRPr lang="en-US"/>
        </a:p>
      </dgm:t>
    </dgm:pt>
    <dgm:pt modelId="{487943FD-AFBC-F940-9515-01F8FE1D2D6E}" type="sibTrans" cxnId="{732516C5-A07B-7840-AC6E-12B16BD4A293}">
      <dgm:prSet/>
      <dgm:spPr/>
      <dgm:t>
        <a:bodyPr/>
        <a:lstStyle/>
        <a:p>
          <a:endParaRPr lang="en-US"/>
        </a:p>
      </dgm:t>
    </dgm:pt>
    <dgm:pt modelId="{4B6CEB0A-52F4-884F-9B07-016BB7183519}">
      <dgm:prSet phldrT="[Text]"/>
      <dgm:spPr/>
      <dgm:t>
        <a:bodyPr/>
        <a:lstStyle/>
        <a:p>
          <a:r>
            <a:rPr lang="en-US" dirty="0"/>
            <a:t>variety of access points</a:t>
          </a:r>
        </a:p>
      </dgm:t>
    </dgm:pt>
    <dgm:pt modelId="{0ACE6E57-054E-9F41-860C-6DDF48D8174A}" type="parTrans" cxnId="{5FDD0E97-CB13-0042-B0F6-E0251551C2ED}">
      <dgm:prSet/>
      <dgm:spPr/>
      <dgm:t>
        <a:bodyPr/>
        <a:lstStyle/>
        <a:p>
          <a:endParaRPr lang="en-US"/>
        </a:p>
      </dgm:t>
    </dgm:pt>
    <dgm:pt modelId="{1BD81596-C1C4-E34A-848E-00616585FB68}" type="sibTrans" cxnId="{5FDD0E97-CB13-0042-B0F6-E0251551C2ED}">
      <dgm:prSet/>
      <dgm:spPr/>
      <dgm:t>
        <a:bodyPr/>
        <a:lstStyle/>
        <a:p>
          <a:endParaRPr lang="en-US"/>
        </a:p>
      </dgm:t>
    </dgm:pt>
    <dgm:pt modelId="{42D53C71-34F1-794C-856F-B939064C005B}">
      <dgm:prSet phldrT="[Text]"/>
      <dgm:spPr/>
      <dgm:t>
        <a:bodyPr/>
        <a:lstStyle/>
        <a:p>
          <a:r>
            <a:rPr lang="en-US" dirty="0"/>
            <a:t>help emergency responders plan</a:t>
          </a:r>
        </a:p>
      </dgm:t>
    </dgm:pt>
    <dgm:pt modelId="{864DDD25-846A-7643-8F98-E1F6F96859D4}" type="parTrans" cxnId="{1DB32A97-2385-DE4D-9EE2-21F12725FA74}">
      <dgm:prSet/>
      <dgm:spPr/>
      <dgm:t>
        <a:bodyPr/>
        <a:lstStyle/>
        <a:p>
          <a:endParaRPr lang="en-US"/>
        </a:p>
      </dgm:t>
    </dgm:pt>
    <dgm:pt modelId="{9EA71BBA-3CB3-0249-BB89-BD8F0D8D387B}" type="sibTrans" cxnId="{1DB32A97-2385-DE4D-9EE2-21F12725FA74}">
      <dgm:prSet/>
      <dgm:spPr/>
      <dgm:t>
        <a:bodyPr/>
        <a:lstStyle/>
        <a:p>
          <a:endParaRPr lang="en-US"/>
        </a:p>
      </dgm:t>
    </dgm:pt>
    <dgm:pt modelId="{C6AC3C4B-E2C7-544B-9138-5E9D4F9ADD74}">
      <dgm:prSet phldrT="[Text]"/>
      <dgm:spPr/>
      <dgm:t>
        <a:bodyPr/>
        <a:lstStyle/>
        <a:p>
          <a:r>
            <a:rPr lang="en-US" dirty="0"/>
            <a:t>help emergency responders respond</a:t>
          </a:r>
        </a:p>
      </dgm:t>
    </dgm:pt>
    <dgm:pt modelId="{9E7B617B-18B6-E241-B4CE-56906A205BEC}" type="parTrans" cxnId="{48983F11-B466-AD44-9C9C-DEA593AF4B6B}">
      <dgm:prSet/>
      <dgm:spPr/>
      <dgm:t>
        <a:bodyPr/>
        <a:lstStyle/>
        <a:p>
          <a:endParaRPr lang="en-US"/>
        </a:p>
      </dgm:t>
    </dgm:pt>
    <dgm:pt modelId="{5254214C-A2E9-A94D-B05A-40B0258C8AB0}" type="sibTrans" cxnId="{48983F11-B466-AD44-9C9C-DEA593AF4B6B}">
      <dgm:prSet/>
      <dgm:spPr/>
      <dgm:t>
        <a:bodyPr/>
        <a:lstStyle/>
        <a:p>
          <a:endParaRPr lang="en-US"/>
        </a:p>
      </dgm:t>
    </dgm:pt>
    <dgm:pt modelId="{A8234DA7-C225-D844-9165-B25C9C18CFFD}" type="pres">
      <dgm:prSet presAssocID="{B8591BB5-66FB-2D4C-B7A3-0DBD80103004}" presName="Name0" presStyleCnt="0">
        <dgm:presLayoutVars>
          <dgm:chMax val="1"/>
          <dgm:dir/>
          <dgm:animLvl val="ctr"/>
          <dgm:resizeHandles val="exact"/>
        </dgm:presLayoutVars>
      </dgm:prSet>
      <dgm:spPr/>
    </dgm:pt>
    <dgm:pt modelId="{1EDC370C-D50C-4A4D-A812-1223ADAE02F7}" type="pres">
      <dgm:prSet presAssocID="{88B32120-DBD4-3E40-9551-AC4155C75333}" presName="centerShape" presStyleLbl="node0" presStyleIdx="0" presStyleCnt="1"/>
      <dgm:spPr/>
    </dgm:pt>
    <dgm:pt modelId="{B72054FF-C3BD-F74D-AD34-23A293D1C31D}" type="pres">
      <dgm:prSet presAssocID="{BA159E1B-7F4B-F448-839C-F5856AC90817}" presName="node" presStyleLbl="node1" presStyleIdx="0" presStyleCnt="7">
        <dgm:presLayoutVars>
          <dgm:bulletEnabled val="1"/>
        </dgm:presLayoutVars>
      </dgm:prSet>
      <dgm:spPr/>
    </dgm:pt>
    <dgm:pt modelId="{699237F2-F770-5847-95CE-51C2D97E9B46}" type="pres">
      <dgm:prSet presAssocID="{BA159E1B-7F4B-F448-839C-F5856AC90817}" presName="dummy" presStyleCnt="0"/>
      <dgm:spPr/>
    </dgm:pt>
    <dgm:pt modelId="{7EFFDA3D-368A-1A4D-8697-95404A5F5841}" type="pres">
      <dgm:prSet presAssocID="{63B6589A-E59C-4042-8C0B-4C3E4E4E9796}" presName="sibTrans" presStyleLbl="sibTrans2D1" presStyleIdx="0" presStyleCnt="7"/>
      <dgm:spPr/>
    </dgm:pt>
    <dgm:pt modelId="{ED47D8A6-9FE6-2047-A010-EE2F381CD689}" type="pres">
      <dgm:prSet presAssocID="{4B6CEB0A-52F4-884F-9B07-016BB7183519}" presName="node" presStyleLbl="node1" presStyleIdx="1" presStyleCnt="7">
        <dgm:presLayoutVars>
          <dgm:bulletEnabled val="1"/>
        </dgm:presLayoutVars>
      </dgm:prSet>
      <dgm:spPr/>
    </dgm:pt>
    <dgm:pt modelId="{DCB9FBC5-D75D-2A40-A7A6-2D35C71DBEB1}" type="pres">
      <dgm:prSet presAssocID="{4B6CEB0A-52F4-884F-9B07-016BB7183519}" presName="dummy" presStyleCnt="0"/>
      <dgm:spPr/>
    </dgm:pt>
    <dgm:pt modelId="{1FF091A5-ACED-E845-BBE6-5D81E5E2E94D}" type="pres">
      <dgm:prSet presAssocID="{1BD81596-C1C4-E34A-848E-00616585FB68}" presName="sibTrans" presStyleLbl="sibTrans2D1" presStyleIdx="1" presStyleCnt="7"/>
      <dgm:spPr/>
    </dgm:pt>
    <dgm:pt modelId="{58375335-C649-5445-A181-B2ACFA52CDE5}" type="pres">
      <dgm:prSet presAssocID="{15D7BE1C-5A9D-4A48-A7EC-F62A6EDA4D48}" presName="node" presStyleLbl="node1" presStyleIdx="2" presStyleCnt="7">
        <dgm:presLayoutVars>
          <dgm:bulletEnabled val="1"/>
        </dgm:presLayoutVars>
      </dgm:prSet>
      <dgm:spPr/>
    </dgm:pt>
    <dgm:pt modelId="{A65A63CB-A2DC-234B-AA23-7746516E2E71}" type="pres">
      <dgm:prSet presAssocID="{15D7BE1C-5A9D-4A48-A7EC-F62A6EDA4D48}" presName="dummy" presStyleCnt="0"/>
      <dgm:spPr/>
    </dgm:pt>
    <dgm:pt modelId="{87695D5E-D013-9742-B2D1-F035833E6AAF}" type="pres">
      <dgm:prSet presAssocID="{26912015-93F8-BD46-AB49-7A530E4F278C}" presName="sibTrans" presStyleLbl="sibTrans2D1" presStyleIdx="2" presStyleCnt="7"/>
      <dgm:spPr/>
    </dgm:pt>
    <dgm:pt modelId="{9B824BB6-6E3D-1E48-B80B-A3F1537E225C}" type="pres">
      <dgm:prSet presAssocID="{1114AEDF-0903-9449-B32C-DC9F35547CEC}" presName="node" presStyleLbl="node1" presStyleIdx="3" presStyleCnt="7">
        <dgm:presLayoutVars>
          <dgm:bulletEnabled val="1"/>
        </dgm:presLayoutVars>
      </dgm:prSet>
      <dgm:spPr/>
    </dgm:pt>
    <dgm:pt modelId="{A409AB6D-697D-114D-A4B8-9C176865B05E}" type="pres">
      <dgm:prSet presAssocID="{1114AEDF-0903-9449-B32C-DC9F35547CEC}" presName="dummy" presStyleCnt="0"/>
      <dgm:spPr/>
    </dgm:pt>
    <dgm:pt modelId="{91BFFB0A-F434-3D4C-9EA8-9B6886C69C56}" type="pres">
      <dgm:prSet presAssocID="{5E8DE44A-61D5-7446-9E0D-CDDDA2F15375}" presName="sibTrans" presStyleLbl="sibTrans2D1" presStyleIdx="3" presStyleCnt="7"/>
      <dgm:spPr/>
    </dgm:pt>
    <dgm:pt modelId="{20A008FD-02C2-0C45-A2DE-330E3B31195A}" type="pres">
      <dgm:prSet presAssocID="{F2562A6E-506C-994A-92C5-D953EAB661ED}" presName="node" presStyleLbl="node1" presStyleIdx="4" presStyleCnt="7">
        <dgm:presLayoutVars>
          <dgm:bulletEnabled val="1"/>
        </dgm:presLayoutVars>
      </dgm:prSet>
      <dgm:spPr/>
    </dgm:pt>
    <dgm:pt modelId="{9DE85976-9604-404F-9DC2-89BC3274D6B0}" type="pres">
      <dgm:prSet presAssocID="{F2562A6E-506C-994A-92C5-D953EAB661ED}" presName="dummy" presStyleCnt="0"/>
      <dgm:spPr/>
    </dgm:pt>
    <dgm:pt modelId="{4F3595BD-0CCC-E646-BC97-16F50F631D06}" type="pres">
      <dgm:prSet presAssocID="{487943FD-AFBC-F940-9515-01F8FE1D2D6E}" presName="sibTrans" presStyleLbl="sibTrans2D1" presStyleIdx="4" presStyleCnt="7"/>
      <dgm:spPr/>
    </dgm:pt>
    <dgm:pt modelId="{2F019732-A286-0B46-B62F-8F9FD65D07DD}" type="pres">
      <dgm:prSet presAssocID="{42D53C71-34F1-794C-856F-B939064C005B}" presName="node" presStyleLbl="node1" presStyleIdx="5" presStyleCnt="7">
        <dgm:presLayoutVars>
          <dgm:bulletEnabled val="1"/>
        </dgm:presLayoutVars>
      </dgm:prSet>
      <dgm:spPr/>
    </dgm:pt>
    <dgm:pt modelId="{CC036CD7-2384-7C40-9009-4A382D66F574}" type="pres">
      <dgm:prSet presAssocID="{42D53C71-34F1-794C-856F-B939064C005B}" presName="dummy" presStyleCnt="0"/>
      <dgm:spPr/>
    </dgm:pt>
    <dgm:pt modelId="{B22734C7-8A56-3B47-9C66-27912E7A6E4E}" type="pres">
      <dgm:prSet presAssocID="{9EA71BBA-3CB3-0249-BB89-BD8F0D8D387B}" presName="sibTrans" presStyleLbl="sibTrans2D1" presStyleIdx="5" presStyleCnt="7"/>
      <dgm:spPr/>
    </dgm:pt>
    <dgm:pt modelId="{E6F868F3-5CC3-3246-93E2-AA3027F04EEE}" type="pres">
      <dgm:prSet presAssocID="{C6AC3C4B-E2C7-544B-9138-5E9D4F9ADD74}" presName="node" presStyleLbl="node1" presStyleIdx="6" presStyleCnt="7">
        <dgm:presLayoutVars>
          <dgm:bulletEnabled val="1"/>
        </dgm:presLayoutVars>
      </dgm:prSet>
      <dgm:spPr/>
    </dgm:pt>
    <dgm:pt modelId="{E0898FCF-CE8A-5746-9CA8-7DE6797DE28E}" type="pres">
      <dgm:prSet presAssocID="{C6AC3C4B-E2C7-544B-9138-5E9D4F9ADD74}" presName="dummy" presStyleCnt="0"/>
      <dgm:spPr/>
    </dgm:pt>
    <dgm:pt modelId="{2DBC8B4A-A878-9E4A-87A9-BDA1E526B1E7}" type="pres">
      <dgm:prSet presAssocID="{5254214C-A2E9-A94D-B05A-40B0258C8AB0}" presName="sibTrans" presStyleLbl="sibTrans2D1" presStyleIdx="6" presStyleCnt="7"/>
      <dgm:spPr/>
    </dgm:pt>
  </dgm:ptLst>
  <dgm:cxnLst>
    <dgm:cxn modelId="{7E38C304-7654-D74A-AD86-C10A2FDAB97B}" type="presOf" srcId="{BA159E1B-7F4B-F448-839C-F5856AC90817}" destId="{B72054FF-C3BD-F74D-AD34-23A293D1C31D}" srcOrd="0" destOrd="0" presId="urn:microsoft.com/office/officeart/2005/8/layout/radial6"/>
    <dgm:cxn modelId="{B401500C-1111-5242-BC27-06BFE83DA851}" type="presOf" srcId="{9EA71BBA-3CB3-0249-BB89-BD8F0D8D387B}" destId="{B22734C7-8A56-3B47-9C66-27912E7A6E4E}" srcOrd="0" destOrd="0" presId="urn:microsoft.com/office/officeart/2005/8/layout/radial6"/>
    <dgm:cxn modelId="{48983F11-B466-AD44-9C9C-DEA593AF4B6B}" srcId="{88B32120-DBD4-3E40-9551-AC4155C75333}" destId="{C6AC3C4B-E2C7-544B-9138-5E9D4F9ADD74}" srcOrd="6" destOrd="0" parTransId="{9E7B617B-18B6-E241-B4CE-56906A205BEC}" sibTransId="{5254214C-A2E9-A94D-B05A-40B0258C8AB0}"/>
    <dgm:cxn modelId="{2800A411-9D60-174D-8547-44E82B1A7155}" type="presOf" srcId="{F2562A6E-506C-994A-92C5-D953EAB661ED}" destId="{20A008FD-02C2-0C45-A2DE-330E3B31195A}" srcOrd="0" destOrd="0" presId="urn:microsoft.com/office/officeart/2005/8/layout/radial6"/>
    <dgm:cxn modelId="{0DD8DD1B-E94D-9F44-8E46-F279435B37DA}" type="presOf" srcId="{5E8DE44A-61D5-7446-9E0D-CDDDA2F15375}" destId="{91BFFB0A-F434-3D4C-9EA8-9B6886C69C56}" srcOrd="0" destOrd="0" presId="urn:microsoft.com/office/officeart/2005/8/layout/radial6"/>
    <dgm:cxn modelId="{49D04022-56EE-EC43-91F4-7B0390A0213C}" srcId="{88B32120-DBD4-3E40-9551-AC4155C75333}" destId="{BA159E1B-7F4B-F448-839C-F5856AC90817}" srcOrd="0" destOrd="0" parTransId="{E264E1CA-A5FA-1B47-9245-B94DBC77456D}" sibTransId="{63B6589A-E59C-4042-8C0B-4C3E4E4E9796}"/>
    <dgm:cxn modelId="{5391FA22-512F-044B-BFE3-148153371589}" srcId="{B8591BB5-66FB-2D4C-B7A3-0DBD80103004}" destId="{88B32120-DBD4-3E40-9551-AC4155C75333}" srcOrd="0" destOrd="0" parTransId="{B3734C30-D33F-D94B-B49B-E5DEE538B52A}" sibTransId="{2A416F47-BCD3-194D-9AF1-1270BC841FF5}"/>
    <dgm:cxn modelId="{4B5EBA23-E07A-BE4C-8A63-D8E16E8D2F7C}" type="presOf" srcId="{88B32120-DBD4-3E40-9551-AC4155C75333}" destId="{1EDC370C-D50C-4A4D-A812-1223ADAE02F7}" srcOrd="0" destOrd="0" presId="urn:microsoft.com/office/officeart/2005/8/layout/radial6"/>
    <dgm:cxn modelId="{3F1B7B27-81FA-6B48-992B-5092AE6604ED}" type="presOf" srcId="{487943FD-AFBC-F940-9515-01F8FE1D2D6E}" destId="{4F3595BD-0CCC-E646-BC97-16F50F631D06}" srcOrd="0" destOrd="0" presId="urn:microsoft.com/office/officeart/2005/8/layout/radial6"/>
    <dgm:cxn modelId="{BE9E4A34-70D2-E947-ACBE-91BA7B366D96}" srcId="{88B32120-DBD4-3E40-9551-AC4155C75333}" destId="{15D7BE1C-5A9D-4A48-A7EC-F62A6EDA4D48}" srcOrd="2" destOrd="0" parTransId="{EC00E7BE-E765-CA4E-9BC6-FDF8E72430DF}" sibTransId="{26912015-93F8-BD46-AB49-7A530E4F278C}"/>
    <dgm:cxn modelId="{5BB0AB3E-5BFD-A544-ABEF-2CCDF6904592}" type="presOf" srcId="{1BD81596-C1C4-E34A-848E-00616585FB68}" destId="{1FF091A5-ACED-E845-BBE6-5D81E5E2E94D}" srcOrd="0" destOrd="0" presId="urn:microsoft.com/office/officeart/2005/8/layout/radial6"/>
    <dgm:cxn modelId="{DA3B3C58-9109-6E49-BAC2-1665F770CD1A}" type="presOf" srcId="{1114AEDF-0903-9449-B32C-DC9F35547CEC}" destId="{9B824BB6-6E3D-1E48-B80B-A3F1537E225C}" srcOrd="0" destOrd="0" presId="urn:microsoft.com/office/officeart/2005/8/layout/radial6"/>
    <dgm:cxn modelId="{2FFEDC59-2802-3D41-AC93-6F82E742ED59}" type="presOf" srcId="{15D7BE1C-5A9D-4A48-A7EC-F62A6EDA4D48}" destId="{58375335-C649-5445-A181-B2ACFA52CDE5}" srcOrd="0" destOrd="0" presId="urn:microsoft.com/office/officeart/2005/8/layout/radial6"/>
    <dgm:cxn modelId="{B3F6C681-4FE9-EF4F-ABC9-D12D380B839F}" type="presOf" srcId="{4B6CEB0A-52F4-884F-9B07-016BB7183519}" destId="{ED47D8A6-9FE6-2047-A010-EE2F381CD689}" srcOrd="0" destOrd="0" presId="urn:microsoft.com/office/officeart/2005/8/layout/radial6"/>
    <dgm:cxn modelId="{5FDD0E97-CB13-0042-B0F6-E0251551C2ED}" srcId="{88B32120-DBD4-3E40-9551-AC4155C75333}" destId="{4B6CEB0A-52F4-884F-9B07-016BB7183519}" srcOrd="1" destOrd="0" parTransId="{0ACE6E57-054E-9F41-860C-6DDF48D8174A}" sibTransId="{1BD81596-C1C4-E34A-848E-00616585FB68}"/>
    <dgm:cxn modelId="{1DB32A97-2385-DE4D-9EE2-21F12725FA74}" srcId="{88B32120-DBD4-3E40-9551-AC4155C75333}" destId="{42D53C71-34F1-794C-856F-B939064C005B}" srcOrd="5" destOrd="0" parTransId="{864DDD25-846A-7643-8F98-E1F6F96859D4}" sibTransId="{9EA71BBA-3CB3-0249-BB89-BD8F0D8D387B}"/>
    <dgm:cxn modelId="{4B00FA9C-D4D1-6741-B77E-1717BEC58899}" type="presOf" srcId="{63B6589A-E59C-4042-8C0B-4C3E4E4E9796}" destId="{7EFFDA3D-368A-1A4D-8697-95404A5F5841}" srcOrd="0" destOrd="0" presId="urn:microsoft.com/office/officeart/2005/8/layout/radial6"/>
    <dgm:cxn modelId="{B246549F-1A96-FD40-9FF1-CA21D2ED44AE}" type="presOf" srcId="{42D53C71-34F1-794C-856F-B939064C005B}" destId="{2F019732-A286-0B46-B62F-8F9FD65D07DD}" srcOrd="0" destOrd="0" presId="urn:microsoft.com/office/officeart/2005/8/layout/radial6"/>
    <dgm:cxn modelId="{775267B3-F1C3-ED43-A421-D49EC3EC2D4E}" type="presOf" srcId="{26912015-93F8-BD46-AB49-7A530E4F278C}" destId="{87695D5E-D013-9742-B2D1-F035833E6AAF}" srcOrd="0" destOrd="0" presId="urn:microsoft.com/office/officeart/2005/8/layout/radial6"/>
    <dgm:cxn modelId="{8D4A2BBF-D090-0149-8504-1F3F70C9C04A}" type="presOf" srcId="{B8591BB5-66FB-2D4C-B7A3-0DBD80103004}" destId="{A8234DA7-C225-D844-9165-B25C9C18CFFD}" srcOrd="0" destOrd="0" presId="urn:microsoft.com/office/officeart/2005/8/layout/radial6"/>
    <dgm:cxn modelId="{732516C5-A07B-7840-AC6E-12B16BD4A293}" srcId="{88B32120-DBD4-3E40-9551-AC4155C75333}" destId="{F2562A6E-506C-994A-92C5-D953EAB661ED}" srcOrd="4" destOrd="0" parTransId="{E45E7314-AD95-C549-B852-31A28D6D919C}" sibTransId="{487943FD-AFBC-F940-9515-01F8FE1D2D6E}"/>
    <dgm:cxn modelId="{F18300C9-78B3-FA4B-843B-F6BF09A71381}" srcId="{88B32120-DBD4-3E40-9551-AC4155C75333}" destId="{1114AEDF-0903-9449-B32C-DC9F35547CEC}" srcOrd="3" destOrd="0" parTransId="{06103F7C-3618-8C46-898B-F3801C9F023C}" sibTransId="{5E8DE44A-61D5-7446-9E0D-CDDDA2F15375}"/>
    <dgm:cxn modelId="{B524E6DB-F472-684B-945F-C0AED8304955}" type="presOf" srcId="{C6AC3C4B-E2C7-544B-9138-5E9D4F9ADD74}" destId="{E6F868F3-5CC3-3246-93E2-AA3027F04EEE}" srcOrd="0" destOrd="0" presId="urn:microsoft.com/office/officeart/2005/8/layout/radial6"/>
    <dgm:cxn modelId="{05E460E5-E778-D449-990A-1552991E9E8F}" type="presOf" srcId="{5254214C-A2E9-A94D-B05A-40B0258C8AB0}" destId="{2DBC8B4A-A878-9E4A-87A9-BDA1E526B1E7}" srcOrd="0" destOrd="0" presId="urn:microsoft.com/office/officeart/2005/8/layout/radial6"/>
    <dgm:cxn modelId="{2E88761E-925C-654D-BDF9-2865EB27E0FC}" type="presParOf" srcId="{A8234DA7-C225-D844-9165-B25C9C18CFFD}" destId="{1EDC370C-D50C-4A4D-A812-1223ADAE02F7}" srcOrd="0" destOrd="0" presId="urn:microsoft.com/office/officeart/2005/8/layout/radial6"/>
    <dgm:cxn modelId="{5AA82FD1-922D-7243-95C4-E4F18999218E}" type="presParOf" srcId="{A8234DA7-C225-D844-9165-B25C9C18CFFD}" destId="{B72054FF-C3BD-F74D-AD34-23A293D1C31D}" srcOrd="1" destOrd="0" presId="urn:microsoft.com/office/officeart/2005/8/layout/radial6"/>
    <dgm:cxn modelId="{052805C7-FB04-9743-8E27-1D8E5671970A}" type="presParOf" srcId="{A8234DA7-C225-D844-9165-B25C9C18CFFD}" destId="{699237F2-F770-5847-95CE-51C2D97E9B46}" srcOrd="2" destOrd="0" presId="urn:microsoft.com/office/officeart/2005/8/layout/radial6"/>
    <dgm:cxn modelId="{183D96DE-1F51-3844-84D0-A9583458DA62}" type="presParOf" srcId="{A8234DA7-C225-D844-9165-B25C9C18CFFD}" destId="{7EFFDA3D-368A-1A4D-8697-95404A5F5841}" srcOrd="3" destOrd="0" presId="urn:microsoft.com/office/officeart/2005/8/layout/radial6"/>
    <dgm:cxn modelId="{9C4E89AD-AEBF-2548-AA62-EB40AD9EC5B1}" type="presParOf" srcId="{A8234DA7-C225-D844-9165-B25C9C18CFFD}" destId="{ED47D8A6-9FE6-2047-A010-EE2F381CD689}" srcOrd="4" destOrd="0" presId="urn:microsoft.com/office/officeart/2005/8/layout/radial6"/>
    <dgm:cxn modelId="{5D74DAEE-D610-8142-A89F-A61AF250B027}" type="presParOf" srcId="{A8234DA7-C225-D844-9165-B25C9C18CFFD}" destId="{DCB9FBC5-D75D-2A40-A7A6-2D35C71DBEB1}" srcOrd="5" destOrd="0" presId="urn:microsoft.com/office/officeart/2005/8/layout/radial6"/>
    <dgm:cxn modelId="{D8446377-9A52-2E49-B2A9-08E1ACCCDFE5}" type="presParOf" srcId="{A8234DA7-C225-D844-9165-B25C9C18CFFD}" destId="{1FF091A5-ACED-E845-BBE6-5D81E5E2E94D}" srcOrd="6" destOrd="0" presId="urn:microsoft.com/office/officeart/2005/8/layout/radial6"/>
    <dgm:cxn modelId="{C29B647E-FD51-C14C-B1F9-036B5E7E8CDE}" type="presParOf" srcId="{A8234DA7-C225-D844-9165-B25C9C18CFFD}" destId="{58375335-C649-5445-A181-B2ACFA52CDE5}" srcOrd="7" destOrd="0" presId="urn:microsoft.com/office/officeart/2005/8/layout/radial6"/>
    <dgm:cxn modelId="{7F1F0B88-C126-DA4B-AB6C-D35A5D74C14B}" type="presParOf" srcId="{A8234DA7-C225-D844-9165-B25C9C18CFFD}" destId="{A65A63CB-A2DC-234B-AA23-7746516E2E71}" srcOrd="8" destOrd="0" presId="urn:microsoft.com/office/officeart/2005/8/layout/radial6"/>
    <dgm:cxn modelId="{B4BDCA49-D5C7-F544-A756-AF94C08DE504}" type="presParOf" srcId="{A8234DA7-C225-D844-9165-B25C9C18CFFD}" destId="{87695D5E-D013-9742-B2D1-F035833E6AAF}" srcOrd="9" destOrd="0" presId="urn:microsoft.com/office/officeart/2005/8/layout/radial6"/>
    <dgm:cxn modelId="{533E5049-ADC6-C642-A466-95702EF1CB27}" type="presParOf" srcId="{A8234DA7-C225-D844-9165-B25C9C18CFFD}" destId="{9B824BB6-6E3D-1E48-B80B-A3F1537E225C}" srcOrd="10" destOrd="0" presId="urn:microsoft.com/office/officeart/2005/8/layout/radial6"/>
    <dgm:cxn modelId="{6D828770-9041-1245-8A96-3DC9AC552D42}" type="presParOf" srcId="{A8234DA7-C225-D844-9165-B25C9C18CFFD}" destId="{A409AB6D-697D-114D-A4B8-9C176865B05E}" srcOrd="11" destOrd="0" presId="urn:microsoft.com/office/officeart/2005/8/layout/radial6"/>
    <dgm:cxn modelId="{A0B7CF92-66B2-AF43-ABD6-304E52F620B0}" type="presParOf" srcId="{A8234DA7-C225-D844-9165-B25C9C18CFFD}" destId="{91BFFB0A-F434-3D4C-9EA8-9B6886C69C56}" srcOrd="12" destOrd="0" presId="urn:microsoft.com/office/officeart/2005/8/layout/radial6"/>
    <dgm:cxn modelId="{9556671F-3D50-2F4C-B0AE-A186EB7761BB}" type="presParOf" srcId="{A8234DA7-C225-D844-9165-B25C9C18CFFD}" destId="{20A008FD-02C2-0C45-A2DE-330E3B31195A}" srcOrd="13" destOrd="0" presId="urn:microsoft.com/office/officeart/2005/8/layout/radial6"/>
    <dgm:cxn modelId="{E010DFDF-1822-AA4C-9F75-0F51C4407C91}" type="presParOf" srcId="{A8234DA7-C225-D844-9165-B25C9C18CFFD}" destId="{9DE85976-9604-404F-9DC2-89BC3274D6B0}" srcOrd="14" destOrd="0" presId="urn:microsoft.com/office/officeart/2005/8/layout/radial6"/>
    <dgm:cxn modelId="{E6D4358E-5225-C548-9E5B-95AD003CF054}" type="presParOf" srcId="{A8234DA7-C225-D844-9165-B25C9C18CFFD}" destId="{4F3595BD-0CCC-E646-BC97-16F50F631D06}" srcOrd="15" destOrd="0" presId="urn:microsoft.com/office/officeart/2005/8/layout/radial6"/>
    <dgm:cxn modelId="{425E938B-5CDF-1F44-8ECF-EC585039F216}" type="presParOf" srcId="{A8234DA7-C225-D844-9165-B25C9C18CFFD}" destId="{2F019732-A286-0B46-B62F-8F9FD65D07DD}" srcOrd="16" destOrd="0" presId="urn:microsoft.com/office/officeart/2005/8/layout/radial6"/>
    <dgm:cxn modelId="{3560BBEC-3F58-FB4F-90BE-58F1F5FCE1E8}" type="presParOf" srcId="{A8234DA7-C225-D844-9165-B25C9C18CFFD}" destId="{CC036CD7-2384-7C40-9009-4A382D66F574}" srcOrd="17" destOrd="0" presId="urn:microsoft.com/office/officeart/2005/8/layout/radial6"/>
    <dgm:cxn modelId="{3C0C024A-B967-6440-BFAA-F7916D980C99}" type="presParOf" srcId="{A8234DA7-C225-D844-9165-B25C9C18CFFD}" destId="{B22734C7-8A56-3B47-9C66-27912E7A6E4E}" srcOrd="18" destOrd="0" presId="urn:microsoft.com/office/officeart/2005/8/layout/radial6"/>
    <dgm:cxn modelId="{67C2CD73-6D60-CC47-BD08-C56BE0518698}" type="presParOf" srcId="{A8234DA7-C225-D844-9165-B25C9C18CFFD}" destId="{E6F868F3-5CC3-3246-93E2-AA3027F04EEE}" srcOrd="19" destOrd="0" presId="urn:microsoft.com/office/officeart/2005/8/layout/radial6"/>
    <dgm:cxn modelId="{8669187C-E599-E243-AC4B-A6188B69FE56}" type="presParOf" srcId="{A8234DA7-C225-D844-9165-B25C9C18CFFD}" destId="{E0898FCF-CE8A-5746-9CA8-7DE6797DE28E}" srcOrd="20" destOrd="0" presId="urn:microsoft.com/office/officeart/2005/8/layout/radial6"/>
    <dgm:cxn modelId="{00E485AF-C99B-FB4A-8CA3-8D011738F2B2}" type="presParOf" srcId="{A8234DA7-C225-D844-9165-B25C9C18CFFD}" destId="{2DBC8B4A-A878-9E4A-87A9-BDA1E526B1E7}"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C8B4A-A878-9E4A-87A9-BDA1E526B1E7}">
      <dsp:nvSpPr>
        <dsp:cNvPr id="0" name=""/>
        <dsp:cNvSpPr/>
      </dsp:nvSpPr>
      <dsp:spPr>
        <a:xfrm>
          <a:off x="2580808" y="809427"/>
          <a:ext cx="6398558" cy="6398558"/>
        </a:xfrm>
        <a:prstGeom prst="blockArc">
          <a:avLst>
            <a:gd name="adj1" fmla="val 13114286"/>
            <a:gd name="adj2" fmla="val 16200000"/>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22734C7-8A56-3B47-9C66-27912E7A6E4E}">
      <dsp:nvSpPr>
        <dsp:cNvPr id="0" name=""/>
        <dsp:cNvSpPr/>
      </dsp:nvSpPr>
      <dsp:spPr>
        <a:xfrm>
          <a:off x="2580808" y="809427"/>
          <a:ext cx="6398558" cy="6398558"/>
        </a:xfrm>
        <a:prstGeom prst="blockArc">
          <a:avLst>
            <a:gd name="adj1" fmla="val 10028571"/>
            <a:gd name="adj2" fmla="val 13114286"/>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3595BD-0CCC-E646-BC97-16F50F631D06}">
      <dsp:nvSpPr>
        <dsp:cNvPr id="0" name=""/>
        <dsp:cNvSpPr/>
      </dsp:nvSpPr>
      <dsp:spPr>
        <a:xfrm>
          <a:off x="2580808" y="809427"/>
          <a:ext cx="6398558" cy="6398558"/>
        </a:xfrm>
        <a:prstGeom prst="blockArc">
          <a:avLst>
            <a:gd name="adj1" fmla="val 6942857"/>
            <a:gd name="adj2" fmla="val 10028571"/>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BFFB0A-F434-3D4C-9EA8-9B6886C69C56}">
      <dsp:nvSpPr>
        <dsp:cNvPr id="0" name=""/>
        <dsp:cNvSpPr/>
      </dsp:nvSpPr>
      <dsp:spPr>
        <a:xfrm>
          <a:off x="2580808" y="809427"/>
          <a:ext cx="6398558" cy="6398558"/>
        </a:xfrm>
        <a:prstGeom prst="blockArc">
          <a:avLst>
            <a:gd name="adj1" fmla="val 3857143"/>
            <a:gd name="adj2" fmla="val 6942857"/>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7695D5E-D013-9742-B2D1-F035833E6AAF}">
      <dsp:nvSpPr>
        <dsp:cNvPr id="0" name=""/>
        <dsp:cNvSpPr/>
      </dsp:nvSpPr>
      <dsp:spPr>
        <a:xfrm>
          <a:off x="2580808" y="809427"/>
          <a:ext cx="6398558" cy="6398558"/>
        </a:xfrm>
        <a:prstGeom prst="blockArc">
          <a:avLst>
            <a:gd name="adj1" fmla="val 771429"/>
            <a:gd name="adj2" fmla="val 3857143"/>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FF091A5-ACED-E845-BBE6-5D81E5E2E94D}">
      <dsp:nvSpPr>
        <dsp:cNvPr id="0" name=""/>
        <dsp:cNvSpPr/>
      </dsp:nvSpPr>
      <dsp:spPr>
        <a:xfrm>
          <a:off x="2580808" y="809427"/>
          <a:ext cx="6398558" cy="6398558"/>
        </a:xfrm>
        <a:prstGeom prst="blockArc">
          <a:avLst>
            <a:gd name="adj1" fmla="val 19285714"/>
            <a:gd name="adj2" fmla="val 771429"/>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FFDA3D-368A-1A4D-8697-95404A5F5841}">
      <dsp:nvSpPr>
        <dsp:cNvPr id="0" name=""/>
        <dsp:cNvSpPr/>
      </dsp:nvSpPr>
      <dsp:spPr>
        <a:xfrm>
          <a:off x="2580808" y="809427"/>
          <a:ext cx="6398558" cy="6398558"/>
        </a:xfrm>
        <a:prstGeom prst="blockArc">
          <a:avLst>
            <a:gd name="adj1" fmla="val 16200000"/>
            <a:gd name="adj2" fmla="val 19285714"/>
            <a:gd name="adj3" fmla="val 391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EDC370C-D50C-4A4D-A812-1223ADAE02F7}">
      <dsp:nvSpPr>
        <dsp:cNvPr id="0" name=""/>
        <dsp:cNvSpPr/>
      </dsp:nvSpPr>
      <dsp:spPr>
        <a:xfrm>
          <a:off x="4538271" y="2766891"/>
          <a:ext cx="2483631" cy="248363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Essential Elements</a:t>
          </a:r>
        </a:p>
      </dsp:txBody>
      <dsp:txXfrm>
        <a:off x="4901990" y="3130610"/>
        <a:ext cx="1756193" cy="1756193"/>
      </dsp:txXfrm>
    </dsp:sp>
    <dsp:sp modelId="{B72054FF-C3BD-F74D-AD34-23A293D1C31D}">
      <dsp:nvSpPr>
        <dsp:cNvPr id="0" name=""/>
        <dsp:cNvSpPr/>
      </dsp:nvSpPr>
      <dsp:spPr>
        <a:xfrm>
          <a:off x="4910816" y="2744"/>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easy to understand</a:t>
          </a:r>
        </a:p>
      </dsp:txBody>
      <dsp:txXfrm>
        <a:off x="5165419" y="257347"/>
        <a:ext cx="1229335" cy="1229335"/>
      </dsp:txXfrm>
    </dsp:sp>
    <dsp:sp modelId="{ED47D8A6-9FE6-2047-A010-EE2F381CD689}">
      <dsp:nvSpPr>
        <dsp:cNvPr id="0" name=""/>
        <dsp:cNvSpPr/>
      </dsp:nvSpPr>
      <dsp:spPr>
        <a:xfrm>
          <a:off x="7363180" y="1183740"/>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variety of access points</a:t>
          </a:r>
        </a:p>
      </dsp:txBody>
      <dsp:txXfrm>
        <a:off x="7617783" y="1438343"/>
        <a:ext cx="1229335" cy="1229335"/>
      </dsp:txXfrm>
    </dsp:sp>
    <dsp:sp modelId="{58375335-C649-5445-A181-B2ACFA52CDE5}">
      <dsp:nvSpPr>
        <dsp:cNvPr id="0" name=""/>
        <dsp:cNvSpPr/>
      </dsp:nvSpPr>
      <dsp:spPr>
        <a:xfrm>
          <a:off x="7968864" y="3837415"/>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easy to access</a:t>
          </a:r>
        </a:p>
      </dsp:txBody>
      <dsp:txXfrm>
        <a:off x="8223467" y="4092018"/>
        <a:ext cx="1229335" cy="1229335"/>
      </dsp:txXfrm>
    </dsp:sp>
    <dsp:sp modelId="{9B824BB6-6E3D-1E48-B80B-A3F1537E225C}">
      <dsp:nvSpPr>
        <dsp:cNvPr id="0" name=""/>
        <dsp:cNvSpPr/>
      </dsp:nvSpPr>
      <dsp:spPr>
        <a:xfrm>
          <a:off x="6271776" y="5965497"/>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change behavior</a:t>
          </a:r>
        </a:p>
      </dsp:txBody>
      <dsp:txXfrm>
        <a:off x="6526379" y="6220100"/>
        <a:ext cx="1229335" cy="1229335"/>
      </dsp:txXfrm>
    </dsp:sp>
    <dsp:sp modelId="{20A008FD-02C2-0C45-A2DE-330E3B31195A}">
      <dsp:nvSpPr>
        <dsp:cNvPr id="0" name=""/>
        <dsp:cNvSpPr/>
      </dsp:nvSpPr>
      <dsp:spPr>
        <a:xfrm>
          <a:off x="3549857" y="5965497"/>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help people decide what to do</a:t>
          </a:r>
        </a:p>
      </dsp:txBody>
      <dsp:txXfrm>
        <a:off x="3804460" y="6220100"/>
        <a:ext cx="1229335" cy="1229335"/>
      </dsp:txXfrm>
    </dsp:sp>
    <dsp:sp modelId="{2F019732-A286-0B46-B62F-8F9FD65D07DD}">
      <dsp:nvSpPr>
        <dsp:cNvPr id="0" name=""/>
        <dsp:cNvSpPr/>
      </dsp:nvSpPr>
      <dsp:spPr>
        <a:xfrm>
          <a:off x="1852768" y="3837415"/>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help emergency responders plan</a:t>
          </a:r>
        </a:p>
      </dsp:txBody>
      <dsp:txXfrm>
        <a:off x="2107371" y="4092018"/>
        <a:ext cx="1229335" cy="1229335"/>
      </dsp:txXfrm>
    </dsp:sp>
    <dsp:sp modelId="{E6F868F3-5CC3-3246-93E2-AA3027F04EEE}">
      <dsp:nvSpPr>
        <dsp:cNvPr id="0" name=""/>
        <dsp:cNvSpPr/>
      </dsp:nvSpPr>
      <dsp:spPr>
        <a:xfrm>
          <a:off x="2458452" y="1183740"/>
          <a:ext cx="1738541" cy="173854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help emergency responders respond</a:t>
          </a:r>
        </a:p>
      </dsp:txBody>
      <dsp:txXfrm>
        <a:off x="2713055" y="1438343"/>
        <a:ext cx="1229335" cy="122933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p:cNvSpPr>
          <p:nvPr>
            <p:ph type="sldImg" idx="2"/>
          </p:nvPr>
        </p:nvSpPr>
        <p:spPr bwMode="auto">
          <a:xfrm>
            <a:off x="406400" y="696913"/>
            <a:ext cx="6197600" cy="3486150"/>
          </a:xfrm>
          <a:prstGeom prst="rect">
            <a:avLst/>
          </a:prstGeom>
          <a:noFill/>
          <a:ln w="12700" cap="rnd">
            <a:noFill/>
            <a:round/>
            <a:headEnd/>
            <a:tailEnd/>
          </a:ln>
        </p:spPr>
      </p:sp>
      <p:sp>
        <p:nvSpPr>
          <p:cNvPr id="3074" name="Rectangle 2"/>
          <p:cNvSpPr>
            <a:spLocks noGrp="1"/>
          </p:cNvSpPr>
          <p:nvPr>
            <p:ph type="body" sz="quarter" idx="3"/>
          </p:nvPr>
        </p:nvSpPr>
        <p:spPr bwMode="auto">
          <a:xfrm>
            <a:off x="934720" y="4415790"/>
            <a:ext cx="5140960" cy="4183380"/>
          </a:xfrm>
          <a:prstGeom prst="rect">
            <a:avLst/>
          </a:prstGeom>
          <a:noFill/>
          <a:ln w="12700" cap="rnd" cmpd="sng">
            <a:noFill/>
            <a:prstDash val="solid"/>
            <a:round/>
            <a:headEnd type="none" w="med" len="med"/>
            <a:tailEnd type="none" w="med" len="med"/>
          </a:ln>
          <a:effectLst/>
        </p:spPr>
        <p:txBody>
          <a:bodyPr vert="horz" wrap="square" lIns="93177" tIns="46589" rIns="93177" bIns="46589"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391916952"/>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2067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2035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3682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61046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91044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0080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71508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5077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91590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64338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766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spend some time to get this</a:t>
            </a:r>
            <a:r>
              <a:rPr lang="en-US" baseline="0" dirty="0"/>
              <a:t> concept across...</a:t>
            </a:r>
          </a:p>
          <a:p>
            <a:r>
              <a:rPr lang="en-US" baseline="0" dirty="0"/>
              <a:t>note that is about all hazards - weather, hydro, seismic.</a:t>
            </a:r>
          </a:p>
          <a:p>
            <a:endParaRPr lang="en-US" baseline="0" dirty="0"/>
          </a:p>
          <a:p>
            <a:r>
              <a:rPr lang="en-US" baseline="0" dirty="0"/>
              <a:t>Often people complain about the weather forecast, but the forecast is usually correct, so what is the problem?</a:t>
            </a:r>
            <a:endParaRPr lang="en-US" dirty="0"/>
          </a:p>
        </p:txBody>
      </p:sp>
    </p:spTree>
    <p:extLst>
      <p:ext uri="{BB962C8B-B14F-4D97-AF65-F5344CB8AC3E}">
        <p14:creationId xmlns:p14="http://schemas.microsoft.com/office/powerpoint/2010/main" val="740852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18332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312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case studies</a:t>
            </a:r>
          </a:p>
        </p:txBody>
      </p:sp>
    </p:spTree>
    <p:extLst>
      <p:ext uri="{BB962C8B-B14F-4D97-AF65-F5344CB8AC3E}">
        <p14:creationId xmlns:p14="http://schemas.microsoft.com/office/powerpoint/2010/main" val="1723096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89710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points:</a:t>
            </a:r>
          </a:p>
          <a:p>
            <a:r>
              <a:rPr lang="en-US" dirty="0"/>
              <a:t>Still need to improve forecasts</a:t>
            </a:r>
          </a:p>
          <a:p>
            <a:r>
              <a:rPr lang="en-US" dirty="0"/>
              <a:t>People's</a:t>
            </a:r>
            <a:r>
              <a:rPr lang="en-US" baseline="0" dirty="0"/>
              <a:t> </a:t>
            </a:r>
            <a:r>
              <a:rPr lang="en-US" baseline="0" dirty="0" err="1"/>
              <a:t>behaviour</a:t>
            </a:r>
            <a:r>
              <a:rPr lang="en-US" baseline="0" dirty="0"/>
              <a:t> --- this is an issue for social scientists.</a:t>
            </a:r>
          </a:p>
          <a:p>
            <a:r>
              <a:rPr lang="en-US" baseline="0" dirty="0"/>
              <a:t>NMHSs have to make some fundamental changes in the way they perceive their responsibilities --there is often a lot of resistance to change</a:t>
            </a:r>
          </a:p>
          <a:p>
            <a:r>
              <a:rPr lang="en-US" baseline="0" dirty="0"/>
              <a:t>Changing working relations with other agencies is very difficult --</a:t>
            </a:r>
          </a:p>
          <a:p>
            <a:r>
              <a:rPr lang="en-US" baseline="0" dirty="0"/>
              <a:t>collocation is the  best solution; if not then create a joint activity or unit that brings together the expertise needed. </a:t>
            </a:r>
            <a:endParaRPr lang="en-US" dirty="0"/>
          </a:p>
        </p:txBody>
      </p:sp>
    </p:spTree>
    <p:extLst>
      <p:ext uri="{BB962C8B-B14F-4D97-AF65-F5344CB8AC3E}">
        <p14:creationId xmlns:p14="http://schemas.microsoft.com/office/powerpoint/2010/main" val="181517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2139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forecasts were published</a:t>
            </a:r>
            <a:r>
              <a:rPr lang="en-US" baseline="0" dirty="0"/>
              <a:t> in the local newspapers</a:t>
            </a:r>
            <a:endParaRPr lang="en-US" dirty="0"/>
          </a:p>
        </p:txBody>
      </p:sp>
    </p:spTree>
    <p:extLst>
      <p:ext uri="{BB962C8B-B14F-4D97-AF65-F5344CB8AC3E}">
        <p14:creationId xmlns:p14="http://schemas.microsoft.com/office/powerpoint/2010/main" val="149955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526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July 2016 more flooding,</a:t>
            </a:r>
            <a:r>
              <a:rPr lang="en-US" baseline="0" dirty="0"/>
              <a:t> landslides and loss of life</a:t>
            </a:r>
            <a:endParaRPr lang="en-US" dirty="0"/>
          </a:p>
        </p:txBody>
      </p:sp>
    </p:spTree>
    <p:extLst>
      <p:ext uri="{BB962C8B-B14F-4D97-AF65-F5344CB8AC3E}">
        <p14:creationId xmlns:p14="http://schemas.microsoft.com/office/powerpoint/2010/main" val="117687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1047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042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4397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cid:2__=4EBBF7D9DFDAE9338f9e@wb.ad.worldbank.or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193700" y="8572781"/>
            <a:ext cx="3539331" cy="691593"/>
          </a:xfrm>
          <a:prstGeom prst="rect">
            <a:avLst/>
          </a:prstGeom>
          <a:noFill/>
          <a:ln>
            <a:noFill/>
          </a:ln>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7778" r="2367"/>
          <a:stretch/>
        </p:blipFill>
        <p:spPr>
          <a:xfrm>
            <a:off x="-1" y="-1"/>
            <a:ext cx="7831932" cy="9264375"/>
          </a:xfrm>
          <a:prstGeom prst="rect">
            <a:avLst/>
          </a:prstGeom>
        </p:spPr>
      </p:pic>
      <p:sp>
        <p:nvSpPr>
          <p:cNvPr id="8" name="Title 7"/>
          <p:cNvSpPr>
            <a:spLocks noGrp="1"/>
          </p:cNvSpPr>
          <p:nvPr>
            <p:ph type="title"/>
          </p:nvPr>
        </p:nvSpPr>
        <p:spPr>
          <a:xfrm>
            <a:off x="8060531" y="1295400"/>
            <a:ext cx="8436980" cy="3352800"/>
          </a:xfrm>
          <a:prstGeom prst="rect">
            <a:avLst/>
          </a:prstGeom>
        </p:spPr>
        <p:txBody>
          <a:bodyPr/>
          <a:lstStyle>
            <a:lvl1pPr>
              <a:defRPr sz="4400">
                <a:latin typeface="Helvetica" charset="0"/>
                <a:ea typeface="Helvetica" charset="0"/>
                <a:cs typeface="Helvetica"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7146131" y="5486400"/>
            <a:ext cx="9351379" cy="2438400"/>
          </a:xfrm>
          <a:prstGeom prst="rect">
            <a:avLst/>
          </a:prstGeom>
        </p:spPr>
        <p:txBody>
          <a:bodyPr/>
          <a:lstStyle>
            <a:lvl1pPr>
              <a:defRPr sz="3200">
                <a:latin typeface="Helvetica" charset="0"/>
                <a:ea typeface="Helvetica" charset="0"/>
                <a:cs typeface="Helvetica" charset="0"/>
              </a:defRPr>
            </a:lvl1pPr>
          </a:lstStyle>
          <a:p>
            <a:pPr lvl="0"/>
            <a:r>
              <a:rPr lang="en-US"/>
              <a:t>Click to edit Master text styles</a:t>
            </a:r>
          </a:p>
        </p:txBody>
      </p:sp>
      <p:pic>
        <p:nvPicPr>
          <p:cNvPr id="12" name="Picture 11">
            <a:extLst>
              <a:ext uri="{FF2B5EF4-FFF2-40B4-BE49-F238E27FC236}">
                <a16:creationId xmlns:a16="http://schemas.microsoft.com/office/drawing/2014/main" id="{7AA4C596-F95D-B34C-AE5E-B81F231FEE6E}"/>
              </a:ext>
            </a:extLst>
          </p:cNvPr>
          <p:cNvPicPr>
            <a:picLocks noChangeAspect="1"/>
          </p:cNvPicPr>
          <p:nvPr userDrawn="1"/>
        </p:nvPicPr>
        <p:blipFill>
          <a:blip r:embed="rId4"/>
          <a:stretch>
            <a:fillRect/>
          </a:stretch>
        </p:blipFill>
        <p:spPr>
          <a:xfrm>
            <a:off x="15227510" y="8696327"/>
            <a:ext cx="1270000" cy="444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GB"/>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endParaRPr lang="en-GB" dirty="0"/>
          </a:p>
        </p:txBody>
      </p:sp>
      <p:pic>
        <p:nvPicPr>
          <p:cNvPr id="7" name="Picture 6">
            <a:extLst>
              <a:ext uri="{FF2B5EF4-FFF2-40B4-BE49-F238E27FC236}">
                <a16:creationId xmlns:a16="http://schemas.microsoft.com/office/drawing/2014/main" id="{97E199C4-2925-E64D-80CA-86D73EC88A38}"/>
              </a:ext>
            </a:extLst>
          </p:cNvPr>
          <p:cNvPicPr>
            <a:picLocks noChangeAspect="1"/>
          </p:cNvPicPr>
          <p:nvPr userDrawn="1"/>
        </p:nvPicPr>
        <p:blipFill>
          <a:blip r:embed="rId2"/>
          <a:stretch>
            <a:fillRect/>
          </a:stretch>
        </p:blipFill>
        <p:spPr>
          <a:xfrm>
            <a:off x="14718803" y="263769"/>
            <a:ext cx="1270000" cy="444500"/>
          </a:xfrm>
          <a:prstGeom prst="rect">
            <a:avLst/>
          </a:prstGeom>
        </p:spPr>
      </p:pic>
      <p:pic>
        <p:nvPicPr>
          <p:cNvPr id="9" name="Picture 8" descr="cid:2__=4EBBF7D9DFDAE9338f9e@wb.ad.worldbank.org">
            <a:extLst>
              <a:ext uri="{FF2B5EF4-FFF2-40B4-BE49-F238E27FC236}">
                <a16:creationId xmlns:a16="http://schemas.microsoft.com/office/drawing/2014/main" id="{64733B14-F6EF-4E40-B602-F24B5613940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extLst>
      <p:ext uri="{BB962C8B-B14F-4D97-AF65-F5344CB8AC3E}">
        <p14:creationId xmlns:p14="http://schemas.microsoft.com/office/powerpoint/2010/main" val="162888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625600"/>
          </a:xfrm>
          <a:prstGeom prst="rect">
            <a:avLst/>
          </a:prstGeom>
        </p:spPr>
        <p:txBody>
          <a:bodyPr vert="horz"/>
          <a:lstStyle>
            <a:lvl1pPr>
              <a:defRPr sz="36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867860" y="2276478"/>
            <a:ext cx="15604543" cy="643572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AB5C038D-01BC-5C47-9972-8DCEBB7E297D}"/>
              </a:ext>
            </a:extLst>
          </p:cNvPr>
          <p:cNvPicPr>
            <a:picLocks noChangeAspect="1"/>
          </p:cNvPicPr>
          <p:nvPr userDrawn="1"/>
        </p:nvPicPr>
        <p:blipFill>
          <a:blip r:embed="rId2"/>
          <a:stretch>
            <a:fillRect/>
          </a:stretch>
        </p:blipFill>
        <p:spPr>
          <a:xfrm>
            <a:off x="15202403" y="390525"/>
            <a:ext cx="1270000" cy="444500"/>
          </a:xfrm>
          <a:prstGeom prst="rect">
            <a:avLst/>
          </a:prstGeom>
        </p:spPr>
      </p:pic>
      <p:pic>
        <p:nvPicPr>
          <p:cNvPr id="8" name="Picture 7" descr="cid:2__=4EBBF7D9DFDAE9338f9e@wb.ad.worldbank.org">
            <a:extLst>
              <a:ext uri="{FF2B5EF4-FFF2-40B4-BE49-F238E27FC236}">
                <a16:creationId xmlns:a16="http://schemas.microsoft.com/office/drawing/2014/main" id="{A496487F-672C-9248-A164-91369130494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a:prstGeom prst="rect">
            <a:avLst/>
          </a:prstGeom>
        </p:spPr>
        <p:txBody>
          <a:bodyPr vert="horz"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1369526" y="4133850"/>
            <a:ext cx="14738800" cy="2133600"/>
          </a:xfrm>
          <a:prstGeom prst="rect">
            <a:avLst/>
          </a:prstGeom>
        </p:spPr>
        <p:txBody>
          <a:bodyPr vert="horz" anchor="b"/>
          <a:lstStyle>
            <a:lvl1pPr marL="0" indent="0">
              <a:buNone/>
              <a:defRPr sz="2000"/>
            </a:lvl1pPr>
            <a:lvl2pPr marL="457223" indent="0">
              <a:buNone/>
              <a:defRPr sz="1800"/>
            </a:lvl2pPr>
            <a:lvl3pPr marL="914446" indent="0">
              <a:buNone/>
              <a:defRPr sz="1600"/>
            </a:lvl3pPr>
            <a:lvl4pPr marL="1371668" indent="0">
              <a:buNone/>
              <a:defRPr sz="1400"/>
            </a:lvl4pPr>
            <a:lvl5pPr marL="1828892" indent="0">
              <a:buNone/>
              <a:defRPr sz="1400"/>
            </a:lvl5pPr>
            <a:lvl6pPr marL="2286114" indent="0">
              <a:buNone/>
              <a:defRPr sz="1400"/>
            </a:lvl6pPr>
            <a:lvl7pPr marL="2743337" indent="0">
              <a:buNone/>
              <a:defRPr sz="1400"/>
            </a:lvl7pPr>
            <a:lvl8pPr marL="3200560" indent="0">
              <a:buNone/>
              <a:defRPr sz="1400"/>
            </a:lvl8pPr>
            <a:lvl9pPr marL="3657783" indent="0">
              <a:buNone/>
              <a:defRPr sz="1400"/>
            </a:lvl9pPr>
          </a:lstStyle>
          <a:p>
            <a:pPr lvl="0"/>
            <a:r>
              <a:rPr lang="en-US"/>
              <a:t>Click to edit Master text styles</a:t>
            </a:r>
          </a:p>
        </p:txBody>
      </p:sp>
      <p:cxnSp>
        <p:nvCxnSpPr>
          <p:cNvPr id="4" name="Straight Connector 3"/>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5" name="Picture 4">
            <a:extLst>
              <a:ext uri="{FF2B5EF4-FFF2-40B4-BE49-F238E27FC236}">
                <a16:creationId xmlns:a16="http://schemas.microsoft.com/office/drawing/2014/main" id="{FD5431F0-6339-EC4C-96D6-6CF2D7D56FDD}"/>
              </a:ext>
            </a:extLst>
          </p:cNvPr>
          <p:cNvPicPr>
            <a:picLocks noChangeAspect="1"/>
          </p:cNvPicPr>
          <p:nvPr userDrawn="1"/>
        </p:nvPicPr>
        <p:blipFill>
          <a:blip r:embed="rId2"/>
          <a:stretch>
            <a:fillRect/>
          </a:stretch>
        </p:blipFill>
        <p:spPr>
          <a:xfrm>
            <a:off x="15202264" y="9042124"/>
            <a:ext cx="1270000" cy="444500"/>
          </a:xfrm>
          <a:prstGeom prst="rect">
            <a:avLst/>
          </a:prstGeom>
        </p:spPr>
      </p:pic>
      <p:pic>
        <p:nvPicPr>
          <p:cNvPr id="6" name="Picture 5" descr="cid:2__=4EBBF7D9DFDAE9338f9e@wb.ad.worldbank.org">
            <a:extLst>
              <a:ext uri="{FF2B5EF4-FFF2-40B4-BE49-F238E27FC236}">
                <a16:creationId xmlns:a16="http://schemas.microsoft.com/office/drawing/2014/main" id="{C8A26868-1D5A-ED49-9298-5D5198A6895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54307" y="8810240"/>
            <a:ext cx="3539331" cy="6915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625600"/>
          </a:xfrm>
          <a:prstGeom prst="rect">
            <a:avLst/>
          </a:prstGeom>
        </p:spPr>
        <p:txBody>
          <a:bodyPr vert="horz"/>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67862" y="2276478"/>
            <a:ext cx="7700669" cy="6435725"/>
          </a:xfrm>
          <a:prstGeom prst="rect">
            <a:avLst/>
          </a:prstGeom>
        </p:spPr>
        <p:txBody>
          <a:bodyPr vert="horz"/>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1736" y="2276478"/>
            <a:ext cx="7700669" cy="6435725"/>
          </a:xfrm>
          <a:prstGeom prst="rect">
            <a:avLst/>
          </a:prstGeom>
        </p:spPr>
        <p:txBody>
          <a:bodyPr vert="horz"/>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ABF8C5BB-9AC2-8C42-B506-79DE6101757A}"/>
              </a:ext>
            </a:extLst>
          </p:cNvPr>
          <p:cNvPicPr>
            <a:picLocks noChangeAspect="1"/>
          </p:cNvPicPr>
          <p:nvPr userDrawn="1"/>
        </p:nvPicPr>
        <p:blipFill>
          <a:blip r:embed="rId2"/>
          <a:stretch>
            <a:fillRect/>
          </a:stretch>
        </p:blipFill>
        <p:spPr>
          <a:xfrm>
            <a:off x="15202403" y="390525"/>
            <a:ext cx="1270000" cy="444500"/>
          </a:xfrm>
          <a:prstGeom prst="rect">
            <a:avLst/>
          </a:prstGeom>
        </p:spPr>
      </p:pic>
      <p:pic>
        <p:nvPicPr>
          <p:cNvPr id="7" name="Picture 6" descr="cid:2__=4EBBF7D9DFDAE9338f9e@wb.ad.worldbank.org">
            <a:extLst>
              <a:ext uri="{FF2B5EF4-FFF2-40B4-BE49-F238E27FC236}">
                <a16:creationId xmlns:a16="http://schemas.microsoft.com/office/drawing/2014/main" id="{0E7B96A8-DF17-AD4F-8BBC-2D8A010F7B1F}"/>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625600"/>
          </a:xfrm>
          <a:prstGeom prst="rect">
            <a:avLst/>
          </a:prstGeom>
        </p:spPr>
        <p:txBody>
          <a:bodyPr vert="horz"/>
          <a:lstStyle>
            <a:lvl1pPr>
              <a:defRPr sz="36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67862" y="2182816"/>
            <a:ext cx="7660451" cy="909637"/>
          </a:xfrm>
          <a:prstGeom prst="rect">
            <a:avLst/>
          </a:prstGeom>
        </p:spPr>
        <p:txBody>
          <a:bodyPr vert="horz" anchor="b"/>
          <a:lstStyle>
            <a:lvl1pPr marL="0" indent="0">
              <a:buNone/>
              <a:defRPr sz="28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67862" y="3092450"/>
            <a:ext cx="7660451" cy="5619750"/>
          </a:xfrm>
          <a:prstGeom prst="rect">
            <a:avLst/>
          </a:prstGeom>
        </p:spPr>
        <p:txBody>
          <a:bodyPr vert="horz"/>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807722" y="2182816"/>
            <a:ext cx="7664683" cy="909637"/>
          </a:xfrm>
          <a:prstGeom prst="rect">
            <a:avLst/>
          </a:prstGeom>
        </p:spPr>
        <p:txBody>
          <a:bodyPr vert="horz" anchor="b"/>
          <a:lstStyle>
            <a:lvl1pPr marL="0" indent="0">
              <a:buNone/>
              <a:defRPr sz="2800" b="1"/>
            </a:lvl1pPr>
            <a:lvl2pPr marL="457223"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8807722" y="3092450"/>
            <a:ext cx="7664683" cy="5619750"/>
          </a:xfrm>
          <a:prstGeom prst="rect">
            <a:avLst/>
          </a:prstGeom>
        </p:spPr>
        <p:txBody>
          <a:bodyPr vert="horz"/>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DCE76FF6-569B-D248-9424-7177F0142B91}"/>
              </a:ext>
            </a:extLst>
          </p:cNvPr>
          <p:cNvPicPr>
            <a:picLocks noChangeAspect="1"/>
          </p:cNvPicPr>
          <p:nvPr userDrawn="1"/>
        </p:nvPicPr>
        <p:blipFill>
          <a:blip r:embed="rId2"/>
          <a:stretch>
            <a:fillRect/>
          </a:stretch>
        </p:blipFill>
        <p:spPr>
          <a:xfrm>
            <a:off x="15175971" y="390525"/>
            <a:ext cx="1270000" cy="444500"/>
          </a:xfrm>
          <a:prstGeom prst="rect">
            <a:avLst/>
          </a:prstGeom>
        </p:spPr>
      </p:pic>
      <p:pic>
        <p:nvPicPr>
          <p:cNvPr id="10" name="Picture 9" descr="cid:2__=4EBBF7D9DFDAE9338f9e@wb.ad.worldbank.org">
            <a:extLst>
              <a:ext uri="{FF2B5EF4-FFF2-40B4-BE49-F238E27FC236}">
                <a16:creationId xmlns:a16="http://schemas.microsoft.com/office/drawing/2014/main" id="{B286451D-C02C-6740-824B-CA6DFAD9CCE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625600"/>
          </a:xfrm>
          <a:prstGeom prst="rect">
            <a:avLst/>
          </a:prstGeom>
        </p:spPr>
        <p:txBody>
          <a:bodyPr vert="horz"/>
          <a:lstStyle>
            <a:lvl1pPr>
              <a:defRPr sz="3600">
                <a:solidFill>
                  <a:schemeClr val="accent1"/>
                </a:solidFill>
              </a:defRPr>
            </a:lvl1pPr>
          </a:lstStyle>
          <a:p>
            <a:r>
              <a:rPr lang="en-US"/>
              <a:t>Click to edit Master title style</a:t>
            </a:r>
            <a:endParaRPr lang="en-US" dirty="0"/>
          </a:p>
        </p:txBody>
      </p:sp>
      <p:cxnSp>
        <p:nvCxnSpPr>
          <p:cNvPr id="3" name="Straight Connector 2"/>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348A6DB5-C68D-DB41-B27C-4E72CCB46581}"/>
              </a:ext>
            </a:extLst>
          </p:cNvPr>
          <p:cNvPicPr>
            <a:picLocks noChangeAspect="1"/>
          </p:cNvPicPr>
          <p:nvPr userDrawn="1"/>
        </p:nvPicPr>
        <p:blipFill>
          <a:blip r:embed="rId2"/>
          <a:stretch>
            <a:fillRect/>
          </a:stretch>
        </p:blipFill>
        <p:spPr>
          <a:xfrm>
            <a:off x="15231937" y="371434"/>
            <a:ext cx="1270000" cy="444500"/>
          </a:xfrm>
          <a:prstGeom prst="rect">
            <a:avLst/>
          </a:prstGeom>
        </p:spPr>
      </p:pic>
      <p:pic>
        <p:nvPicPr>
          <p:cNvPr id="6" name="Picture 5" descr="cid:2__=4EBBF7D9DFDAE9338f9e@wb.ad.worldbank.org">
            <a:extLst>
              <a:ext uri="{FF2B5EF4-FFF2-40B4-BE49-F238E27FC236}">
                <a16:creationId xmlns:a16="http://schemas.microsoft.com/office/drawing/2014/main" id="{54D7B1D3-CF4A-8446-91F2-714292B0BB6F}"/>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 name="Straight Connector 3"/>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E6FDAB99-FA27-F947-89B1-5F9E6AB57CC0}"/>
              </a:ext>
            </a:extLst>
          </p:cNvPr>
          <p:cNvPicPr>
            <a:picLocks noChangeAspect="1"/>
          </p:cNvPicPr>
          <p:nvPr userDrawn="1"/>
        </p:nvPicPr>
        <p:blipFill>
          <a:blip r:embed="rId2"/>
          <a:stretch>
            <a:fillRect/>
          </a:stretch>
        </p:blipFill>
        <p:spPr>
          <a:xfrm>
            <a:off x="15006835" y="340296"/>
            <a:ext cx="1270000" cy="444500"/>
          </a:xfrm>
          <a:prstGeom prst="rect">
            <a:avLst/>
          </a:prstGeom>
        </p:spPr>
      </p:pic>
      <p:pic>
        <p:nvPicPr>
          <p:cNvPr id="6" name="Picture 5" descr="cid:2__=4EBBF7D9DFDAE9338f9e@wb.ad.worldbank.org">
            <a:extLst>
              <a:ext uri="{FF2B5EF4-FFF2-40B4-BE49-F238E27FC236}">
                <a16:creationId xmlns:a16="http://schemas.microsoft.com/office/drawing/2014/main" id="{E6FCC08E-3D1D-014C-905F-C92A14F9F8C0}"/>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251351"/>
            <a:ext cx="5704592" cy="800891"/>
          </a:xfrm>
          <a:prstGeom prst="rect">
            <a:avLst/>
          </a:prstGeom>
        </p:spPr>
        <p:txBody>
          <a:bodyPr vert="horz" anchor="t"/>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6688931" y="1142999"/>
            <a:ext cx="9692512" cy="8323262"/>
          </a:xfrm>
          <a:prstGeom prst="rect">
            <a:avLst/>
          </a:prstGeom>
        </p:spPr>
        <p:txBody>
          <a:bodyPr vert="horz"/>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7860" y="2016125"/>
            <a:ext cx="5704592" cy="7450136"/>
          </a:xfrm>
          <a:prstGeom prst="rect">
            <a:avLst/>
          </a:prstGeom>
        </p:spPr>
        <p:txBody>
          <a:bodyPr vert="horz"/>
          <a:lstStyle>
            <a:lvl1pPr marL="0" indent="0">
              <a:buNone/>
              <a:defRPr sz="1600"/>
            </a:lvl1pPr>
            <a:lvl2pPr marL="457223" indent="0">
              <a:buNone/>
              <a:defRPr sz="1200"/>
            </a:lvl2pPr>
            <a:lvl3pPr marL="914446" indent="0">
              <a:buNone/>
              <a:defRPr sz="1000"/>
            </a:lvl3pPr>
            <a:lvl4pPr marL="1371668" indent="0">
              <a:buNone/>
              <a:defRPr sz="900"/>
            </a:lvl4pPr>
            <a:lvl5pPr marL="1828892"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cxnSp>
        <p:nvCxnSpPr>
          <p:cNvPr id="5" name="Straight Connector 4"/>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sp>
        <p:nvSpPr>
          <p:cNvPr id="7" name="Title 1"/>
          <p:cNvSpPr txBox="1">
            <a:spLocks/>
          </p:cNvSpPr>
          <p:nvPr userDrawn="1"/>
        </p:nvSpPr>
        <p:spPr>
          <a:xfrm>
            <a:off x="867860" y="390525"/>
            <a:ext cx="15604543" cy="1625600"/>
          </a:xfrm>
          <a:prstGeom prst="rect">
            <a:avLst/>
          </a:prstGeom>
        </p:spPr>
        <p:txBody>
          <a:bodyPr vert="horz"/>
          <a:lstStyle>
            <a:lvl1pPr algn="l" defTabSz="457223" rtl="0" eaLnBrk="1" fontAlgn="base" hangingPunct="1">
              <a:spcBef>
                <a:spcPct val="0"/>
              </a:spcBef>
              <a:spcAft>
                <a:spcPct val="0"/>
              </a:spcAft>
              <a:defRPr sz="3600">
                <a:solidFill>
                  <a:schemeClr val="accent1"/>
                </a:solidFill>
                <a:latin typeface="+mj-lt"/>
                <a:ea typeface="+mj-ea"/>
                <a:cs typeface="+mj-cs"/>
                <a:sym typeface="Helvetica" charset="0"/>
              </a:defRPr>
            </a:lvl1pPr>
            <a:lvl2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2pPr>
            <a:lvl3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3pPr>
            <a:lvl4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4pPr>
            <a:lvl5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5pPr>
            <a:lvl6pPr marL="457223"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6pPr>
            <a:lvl7pPr marL="914446"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7pPr>
            <a:lvl8pPr marL="1371668"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8pPr>
            <a:lvl9pPr marL="1828892"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9pPr>
          </a:lstStyle>
          <a:p>
            <a:r>
              <a:rPr lang="en-US" kern="0"/>
              <a:t>Click to edit Master title style</a:t>
            </a:r>
            <a:endParaRPr lang="en-US" kern="0" dirty="0"/>
          </a:p>
        </p:txBody>
      </p:sp>
      <p:pic>
        <p:nvPicPr>
          <p:cNvPr id="8" name="Picture 7">
            <a:extLst>
              <a:ext uri="{FF2B5EF4-FFF2-40B4-BE49-F238E27FC236}">
                <a16:creationId xmlns:a16="http://schemas.microsoft.com/office/drawing/2014/main" id="{BEA8947C-864B-1747-B759-C1DD89C4E1B1}"/>
              </a:ext>
            </a:extLst>
          </p:cNvPr>
          <p:cNvPicPr>
            <a:picLocks noChangeAspect="1"/>
          </p:cNvPicPr>
          <p:nvPr userDrawn="1"/>
        </p:nvPicPr>
        <p:blipFill>
          <a:blip r:embed="rId2"/>
          <a:stretch>
            <a:fillRect/>
          </a:stretch>
        </p:blipFill>
        <p:spPr>
          <a:xfrm>
            <a:off x="15111443" y="327477"/>
            <a:ext cx="1270000" cy="444500"/>
          </a:xfrm>
          <a:prstGeom prst="rect">
            <a:avLst/>
          </a:prstGeom>
        </p:spPr>
      </p:pic>
      <p:pic>
        <p:nvPicPr>
          <p:cNvPr id="10" name="Picture 9" descr="cid:2__=4EBBF7D9DFDAE9338f9e@wb.ad.worldbank.org">
            <a:extLst>
              <a:ext uri="{FF2B5EF4-FFF2-40B4-BE49-F238E27FC236}">
                <a16:creationId xmlns:a16="http://schemas.microsoft.com/office/drawing/2014/main" id="{12E4AF01-6C71-A546-B9DF-D15DC19545C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7231" y="6845423"/>
            <a:ext cx="14002300" cy="806450"/>
          </a:xfrm>
          <a:prstGeom prst="rect">
            <a:avLst/>
          </a:prstGeom>
        </p:spPr>
        <p:txBody>
          <a:bodyPr vert="horz" anchor="b"/>
          <a:lstStyle>
            <a:lvl1pPr algn="l">
              <a:defRPr sz="2400" b="1"/>
            </a:lvl1pPr>
          </a:lstStyle>
          <a:p>
            <a:r>
              <a:rPr lang="en-US"/>
              <a:t>Click to edit Master title style</a:t>
            </a:r>
            <a:endParaRPr lang="en-US" dirty="0"/>
          </a:p>
        </p:txBody>
      </p:sp>
      <p:sp>
        <p:nvSpPr>
          <p:cNvPr id="3" name="Picture Placeholder 2"/>
          <p:cNvSpPr>
            <a:spLocks noGrp="1"/>
          </p:cNvSpPr>
          <p:nvPr>
            <p:ph type="pic" idx="1"/>
          </p:nvPr>
        </p:nvSpPr>
        <p:spPr>
          <a:xfrm>
            <a:off x="1278731" y="1297264"/>
            <a:ext cx="14020800" cy="5851525"/>
          </a:xfrm>
          <a:prstGeom prst="rect">
            <a:avLst/>
          </a:prstGeom>
        </p:spPr>
        <p:txBody>
          <a:bodyPr vert="horz"/>
          <a:lstStyle>
            <a:lvl1pPr marL="0" indent="0">
              <a:buNone/>
              <a:defRPr sz="3200"/>
            </a:lvl1pPr>
            <a:lvl2pPr marL="457223" indent="0">
              <a:buNone/>
              <a:defRPr sz="2801"/>
            </a:lvl2pPr>
            <a:lvl3pPr marL="914446" indent="0">
              <a:buNone/>
              <a:defRPr sz="2400"/>
            </a:lvl3pPr>
            <a:lvl4pPr marL="1371668" indent="0">
              <a:buNone/>
              <a:defRPr sz="2000"/>
            </a:lvl4pPr>
            <a:lvl5pPr marL="1828892"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r>
              <a:rPr lang="en-US" noProof="0">
                <a:sym typeface="Helvetica" charset="0"/>
              </a:rPr>
              <a:t>Drag picture to placeholder or click icon to add</a:t>
            </a:r>
          </a:p>
        </p:txBody>
      </p:sp>
      <p:sp>
        <p:nvSpPr>
          <p:cNvPr id="4" name="Text Placeholder 3"/>
          <p:cNvSpPr>
            <a:spLocks noGrp="1"/>
          </p:cNvSpPr>
          <p:nvPr>
            <p:ph type="body" sz="half" idx="2"/>
          </p:nvPr>
        </p:nvSpPr>
        <p:spPr>
          <a:xfrm>
            <a:off x="1297231" y="7651873"/>
            <a:ext cx="14002300" cy="1144587"/>
          </a:xfrm>
          <a:prstGeom prst="rect">
            <a:avLst/>
          </a:prstGeom>
        </p:spPr>
        <p:txBody>
          <a:bodyPr vert="horz"/>
          <a:lstStyle>
            <a:lvl1pPr marL="0" indent="0">
              <a:buNone/>
              <a:defRPr sz="1800"/>
            </a:lvl1pPr>
            <a:lvl2pPr marL="457223" indent="0">
              <a:buNone/>
              <a:defRPr sz="1200"/>
            </a:lvl2pPr>
            <a:lvl3pPr marL="914446" indent="0">
              <a:buNone/>
              <a:defRPr sz="1000"/>
            </a:lvl3pPr>
            <a:lvl4pPr marL="1371668" indent="0">
              <a:buNone/>
              <a:defRPr sz="900"/>
            </a:lvl4pPr>
            <a:lvl5pPr marL="1828892"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cxnSp>
        <p:nvCxnSpPr>
          <p:cNvPr id="5" name="Straight Connector 4"/>
          <p:cNvCxnSpPr/>
          <p:nvPr userDrawn="1"/>
        </p:nvCxnSpPr>
        <p:spPr bwMode="auto">
          <a:xfrm>
            <a:off x="540286" y="1142999"/>
            <a:ext cx="13910321" cy="0"/>
          </a:xfrm>
          <a:prstGeom prst="line">
            <a:avLst/>
          </a:prstGeom>
          <a:solidFill>
            <a:srgbClr val="FFFFFF"/>
          </a:solidFill>
          <a:ln w="57150" cap="flat" cmpd="sng" algn="ctr">
            <a:solidFill>
              <a:srgbClr val="3A81BA"/>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7BE38F0F-601E-B144-BCA6-18E4AE0F97C3}"/>
              </a:ext>
            </a:extLst>
          </p:cNvPr>
          <p:cNvPicPr>
            <a:picLocks noChangeAspect="1"/>
          </p:cNvPicPr>
          <p:nvPr userDrawn="1"/>
        </p:nvPicPr>
        <p:blipFill>
          <a:blip r:embed="rId2"/>
          <a:stretch>
            <a:fillRect/>
          </a:stretch>
        </p:blipFill>
        <p:spPr>
          <a:xfrm>
            <a:off x="14790811" y="378972"/>
            <a:ext cx="1270000" cy="444500"/>
          </a:xfrm>
          <a:prstGeom prst="rect">
            <a:avLst/>
          </a:prstGeom>
        </p:spPr>
      </p:pic>
      <p:pic>
        <p:nvPicPr>
          <p:cNvPr id="8" name="Picture 7" descr="cid:2__=4EBBF7D9DFDAE9338f9e@wb.ad.worldbank.org">
            <a:extLst>
              <a:ext uri="{FF2B5EF4-FFF2-40B4-BE49-F238E27FC236}">
                <a16:creationId xmlns:a16="http://schemas.microsoft.com/office/drawing/2014/main" id="{7FE79ECA-68CA-694D-85BD-DDEC31DFD37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73987" y="9219768"/>
            <a:ext cx="2592288" cy="50653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dt="0"/>
  <p:txStyles>
    <p:titleStyle>
      <a:lvl1pPr algn="l" defTabSz="457223" rtl="0" eaLnBrk="1" fontAlgn="base" hangingPunct="1">
        <a:spcBef>
          <a:spcPct val="0"/>
        </a:spcBef>
        <a:spcAft>
          <a:spcPct val="0"/>
        </a:spcAft>
        <a:defRPr sz="1200">
          <a:solidFill>
            <a:srgbClr val="000000"/>
          </a:solidFill>
          <a:latin typeface="+mj-lt"/>
          <a:ea typeface="+mj-ea"/>
          <a:cs typeface="+mj-cs"/>
          <a:sym typeface="Helvetica" charset="0"/>
        </a:defRPr>
      </a:lvl1pPr>
      <a:lvl2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2pPr>
      <a:lvl3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3pPr>
      <a:lvl4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4pPr>
      <a:lvl5pPr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5pPr>
      <a:lvl6pPr marL="457223"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6pPr>
      <a:lvl7pPr marL="914446"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7pPr>
      <a:lvl8pPr marL="1371668"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8pPr>
      <a:lvl9pPr marL="1828892" algn="l" defTabSz="457223" rtl="0" eaLnBrk="1" fontAlgn="base" hangingPunct="1">
        <a:spcBef>
          <a:spcPct val="0"/>
        </a:spcBef>
        <a:spcAft>
          <a:spcPct val="0"/>
        </a:spcAft>
        <a:defRPr sz="1200">
          <a:solidFill>
            <a:srgbClr val="000000"/>
          </a:solidFill>
          <a:latin typeface="Helvetica" charset="0"/>
          <a:ea typeface="Helvetica" charset="0"/>
          <a:cs typeface="Helvetica" charset="0"/>
          <a:sym typeface="Helvetica" charset="0"/>
        </a:defRPr>
      </a:lvl9pPr>
    </p:titleStyle>
    <p:bodyStyle>
      <a:lvl1pPr marL="342917" indent="-342917" algn="l" defTabSz="457223" rtl="0" eaLnBrk="1" fontAlgn="base" hangingPunct="1">
        <a:spcBef>
          <a:spcPct val="0"/>
        </a:spcBef>
        <a:spcAft>
          <a:spcPct val="0"/>
        </a:spcAft>
        <a:defRPr sz="1200">
          <a:solidFill>
            <a:srgbClr val="000000"/>
          </a:solidFill>
          <a:latin typeface="+mn-lt"/>
          <a:ea typeface="+mn-ea"/>
          <a:cs typeface="+mn-cs"/>
          <a:sym typeface="Helvetica" charset="0"/>
        </a:defRPr>
      </a:lvl1pPr>
      <a:lvl2pPr marL="228611" indent="228611" algn="l" defTabSz="457223" rtl="0" eaLnBrk="1" fontAlgn="base" hangingPunct="1">
        <a:spcBef>
          <a:spcPct val="0"/>
        </a:spcBef>
        <a:spcAft>
          <a:spcPct val="0"/>
        </a:spcAft>
        <a:defRPr sz="1200">
          <a:solidFill>
            <a:srgbClr val="000000"/>
          </a:solidFill>
          <a:latin typeface="+mn-lt"/>
          <a:ea typeface="+mn-ea"/>
          <a:cs typeface="+mn-cs"/>
          <a:sym typeface="Helvetica" charset="0"/>
        </a:defRPr>
      </a:lvl2pPr>
      <a:lvl3pPr marL="457223" indent="457223" algn="l" defTabSz="457223" rtl="0" eaLnBrk="1" fontAlgn="base" hangingPunct="1">
        <a:spcBef>
          <a:spcPct val="0"/>
        </a:spcBef>
        <a:spcAft>
          <a:spcPct val="0"/>
        </a:spcAft>
        <a:defRPr sz="1200">
          <a:solidFill>
            <a:srgbClr val="000000"/>
          </a:solidFill>
          <a:latin typeface="+mn-lt"/>
          <a:ea typeface="+mn-ea"/>
          <a:cs typeface="+mn-cs"/>
          <a:sym typeface="Helvetica" charset="0"/>
        </a:defRPr>
      </a:lvl3pPr>
      <a:lvl4pPr marL="685835" indent="685835" algn="l" defTabSz="457223" rtl="0" eaLnBrk="1" fontAlgn="base" hangingPunct="1">
        <a:spcBef>
          <a:spcPct val="0"/>
        </a:spcBef>
        <a:spcAft>
          <a:spcPct val="0"/>
        </a:spcAft>
        <a:defRPr sz="1200">
          <a:solidFill>
            <a:srgbClr val="000000"/>
          </a:solidFill>
          <a:latin typeface="+mn-lt"/>
          <a:ea typeface="+mn-ea"/>
          <a:cs typeface="+mn-cs"/>
          <a:sym typeface="Helvetica" charset="0"/>
        </a:defRPr>
      </a:lvl4pPr>
      <a:lvl5pPr marL="914446" indent="914446" algn="l" defTabSz="457223" rtl="0" eaLnBrk="1" fontAlgn="base" hangingPunct="1">
        <a:spcBef>
          <a:spcPct val="0"/>
        </a:spcBef>
        <a:spcAft>
          <a:spcPct val="0"/>
        </a:spcAft>
        <a:defRPr sz="1200">
          <a:solidFill>
            <a:srgbClr val="000000"/>
          </a:solidFill>
          <a:latin typeface="+mn-lt"/>
          <a:ea typeface="+mn-ea"/>
          <a:cs typeface="+mn-cs"/>
          <a:sym typeface="Helvetica" charset="0"/>
        </a:defRPr>
      </a:lvl5pPr>
      <a:lvl6pPr marL="1371668" algn="l" defTabSz="457223" rtl="0" eaLnBrk="1" fontAlgn="base" hangingPunct="1">
        <a:spcBef>
          <a:spcPct val="0"/>
        </a:spcBef>
        <a:spcAft>
          <a:spcPct val="0"/>
        </a:spcAft>
        <a:defRPr sz="1200">
          <a:solidFill>
            <a:srgbClr val="000000"/>
          </a:solidFill>
          <a:latin typeface="+mn-lt"/>
          <a:ea typeface="+mn-ea"/>
          <a:cs typeface="+mn-cs"/>
          <a:sym typeface="Helvetica" charset="0"/>
        </a:defRPr>
      </a:lvl6pPr>
      <a:lvl7pPr marL="1828892" algn="l" defTabSz="457223" rtl="0" eaLnBrk="1" fontAlgn="base" hangingPunct="1">
        <a:spcBef>
          <a:spcPct val="0"/>
        </a:spcBef>
        <a:spcAft>
          <a:spcPct val="0"/>
        </a:spcAft>
        <a:defRPr sz="1200">
          <a:solidFill>
            <a:srgbClr val="000000"/>
          </a:solidFill>
          <a:latin typeface="+mn-lt"/>
          <a:ea typeface="+mn-ea"/>
          <a:cs typeface="+mn-cs"/>
          <a:sym typeface="Helvetica" charset="0"/>
        </a:defRPr>
      </a:lvl7pPr>
      <a:lvl8pPr marL="2286114" algn="l" defTabSz="457223" rtl="0" eaLnBrk="1" fontAlgn="base" hangingPunct="1">
        <a:spcBef>
          <a:spcPct val="0"/>
        </a:spcBef>
        <a:spcAft>
          <a:spcPct val="0"/>
        </a:spcAft>
        <a:defRPr sz="1200">
          <a:solidFill>
            <a:srgbClr val="000000"/>
          </a:solidFill>
          <a:latin typeface="+mn-lt"/>
          <a:ea typeface="+mn-ea"/>
          <a:cs typeface="+mn-cs"/>
          <a:sym typeface="Helvetica" charset="0"/>
        </a:defRPr>
      </a:lvl8pPr>
      <a:lvl9pPr marL="2743337" algn="l" defTabSz="457223" rtl="0" eaLnBrk="1" fontAlgn="base" hangingPunct="1">
        <a:spcBef>
          <a:spcPct val="0"/>
        </a:spcBef>
        <a:spcAft>
          <a:spcPct val="0"/>
        </a:spcAft>
        <a:defRPr sz="1200">
          <a:solidFill>
            <a:srgbClr val="000000"/>
          </a:solidFill>
          <a:latin typeface="+mn-lt"/>
          <a:ea typeface="+mn-ea"/>
          <a:cs typeface="+mn-cs"/>
          <a:sym typeface="Helvetica" charset="0"/>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8"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ar/folders/bn/fnw70l5d1w7dzymw3jvrlj_80000gn/T/com.microsoft.Word/WebArchiveCopyPasteTempFiles/345867.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image" Target="../media/image27.jpeg"/><Relationship Id="rId12"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file:////var/folders/bn/fnw70l5d1w7dzymw3jvrlj_80000gn/T/com.microsoft.Word/WebArchiveCopyPasteTempFiles/DXMJQTCW4AA0tcg.jpg" TargetMode="External"/><Relationship Id="rId11" Type="http://schemas.openxmlformats.org/officeDocument/2006/relationships/image" Target="file:////var/folders/bn/fnw70l5d1w7dzymw3jvrlj_80000gn/T/com.microsoft.Word/WebArchiveCopyPasteTempFiles/DXMa9rTWsAA8X1j.jpg" TargetMode="External"/><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image" Target="file:////var/folders/bn/fnw70l5d1w7dzymw3jvrlj_80000gn/T/com.microsoft.Word/WebArchiveCopyPasteTempFiles/Geneva_Snow1.jpg" TargetMode="External"/><Relationship Id="rId9" Type="http://schemas.openxmlformats.org/officeDocument/2006/relationships/image" Target="file:////var/folders/bn/fnw70l5d1w7dzymw3jvrlj_80000gn/T/com.microsoft.Word/WebArchiveCopyPasteTempFiles/DXMa8hsXUAAey5l.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hyperlink" Target="http://www.20min.ch/r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9.tiff"/><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jpeg"/><Relationship Id="rId18" Type="http://schemas.openxmlformats.org/officeDocument/2006/relationships/image" Target="../media/image47.jpeg"/><Relationship Id="rId3" Type="http://schemas.openxmlformats.org/officeDocument/2006/relationships/diagramData" Target="../diagrams/data1.xml"/><Relationship Id="rId21" Type="http://schemas.openxmlformats.org/officeDocument/2006/relationships/image" Target="../media/image50.png"/><Relationship Id="rId7" Type="http://schemas.microsoft.com/office/2007/relationships/diagramDrawing" Target="../diagrams/drawing1.xml"/><Relationship Id="rId12" Type="http://schemas.openxmlformats.org/officeDocument/2006/relationships/hyperlink" Target="http://www.google.co.uk/imgres?q=facebook+logo&amp;hl=en&amp;biw=1280&amp;bih=827&amp;gbv=2&amp;tbm=isch&amp;tbnid=zJxMgbsojbq3jM:&amp;imgrefurl=http://www.redcarracing.co.uk/mediacentre/news/easter-monday-photos-now-on-facebook&amp;docid=YyzZXhwCieMukM&amp;imgurl=http://www.redcarracing.co.uk/public/uploads/sitefiles/image/Logos/facebook-logo.jpg&amp;w=800&amp;h=301&amp;ei=Zx3OTvuUE8K3hAev75HIDQ&amp;zoom=1&amp;iact=rc&amp;dur=0&amp;sig=113091665807609940687&amp;page=1&amp;tbnh=95&amp;tbnw=244&amp;start=0&amp;ndsp=21&amp;ved=1t:429,r:0,s:0&amp;tx=152&amp;ty=29" TargetMode="External"/><Relationship Id="rId17" Type="http://schemas.openxmlformats.org/officeDocument/2006/relationships/image" Target="../media/image46.jpeg"/><Relationship Id="rId2" Type="http://schemas.openxmlformats.org/officeDocument/2006/relationships/notesSlide" Target="../notesSlides/notesSlide21.xml"/><Relationship Id="rId16" Type="http://schemas.openxmlformats.org/officeDocument/2006/relationships/hyperlink" Target="http://www.google.co.uk/imgres?q=radio&amp;hl=en&amp;gbv=2&amp;biw=1280&amp;bih=827&amp;tbm=isch&amp;tbnid=_jirPZCgk5dXMM:&amp;imgrefurl=http://www.pixmania-pro.co.uk/gb/uk/66000021/art/sony/radio-icf-m260l.html&amp;docid=8hDYJA_Pb5lLYM&amp;imgurl=http://brain.pan.e-merchant.com/1/2/66000021/l_66000021.jpg&amp;w=600&amp;h=532&amp;ei=KUHOTuXqDpPZ8QOkuvDYDw&amp;zoom=1" TargetMode="External"/><Relationship Id="rId20"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3.jpeg"/><Relationship Id="rId5" Type="http://schemas.openxmlformats.org/officeDocument/2006/relationships/diagramQuickStyle" Target="../diagrams/quickStyle1.xml"/><Relationship Id="rId15" Type="http://schemas.openxmlformats.org/officeDocument/2006/relationships/image" Target="../media/image45.png"/><Relationship Id="rId23" Type="http://schemas.openxmlformats.org/officeDocument/2006/relationships/image" Target="../media/image52.png"/><Relationship Id="rId10" Type="http://schemas.openxmlformats.org/officeDocument/2006/relationships/hyperlink" Target="http://www.google.co.uk/imgres?q=twitter+logo&amp;hl=en&amp;gbv=2&amp;biw=1280&amp;bih=827&amp;tbm=isch&amp;tbnid=HlgeaHb1DzF49M:&amp;imgrefurl=http://www.adrants.com/2010/11/twitter-launches-instream-advertising.php&amp;docid=jtTfxhqRwZGLEM&amp;imgurl=http://www.adrants.com/images/twitter-logo-1.jpg&amp;w=800&amp;h=295&amp;ei=xh3OTuGwLoir8AOmzJnpDw&amp;zoom=1" TargetMode="External"/><Relationship Id="rId19" Type="http://schemas.openxmlformats.org/officeDocument/2006/relationships/image" Target="../media/image48.jpeg"/><Relationship Id="rId4" Type="http://schemas.openxmlformats.org/officeDocument/2006/relationships/diagramLayout" Target="../diagrams/layout1.xml"/><Relationship Id="rId9" Type="http://schemas.openxmlformats.org/officeDocument/2006/relationships/image" Target="../media/image42.jpeg"/><Relationship Id="rId14" Type="http://schemas.openxmlformats.org/officeDocument/2006/relationships/hyperlink" Target="http://en.wikipedia.org/wiki/File:Logo_YouTube_por_Hernando.svg" TargetMode="External"/><Relationship Id="rId22" Type="http://schemas.openxmlformats.org/officeDocument/2006/relationships/image" Target="../media/image5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1939" y="340296"/>
            <a:ext cx="9865096" cy="6408712"/>
          </a:xfrm>
        </p:spPr>
        <p:txBody>
          <a:bodyPr>
            <a:normAutofit fontScale="90000"/>
          </a:bodyPr>
          <a:lstStyle/>
          <a:p>
            <a:pPr algn="r" defTabSz="766802"/>
            <a:r>
              <a:rPr lang="en-US" sz="8800" b="1" dirty="0">
                <a:latin typeface="Helvetica" charset="0"/>
                <a:ea typeface="Helvetica" charset="0"/>
                <a:cs typeface="Helvetica" charset="0"/>
              </a:rPr>
              <a:t>Great Forecast</a:t>
            </a:r>
            <a:br>
              <a:rPr lang="en-US" sz="8800" b="1" dirty="0">
                <a:latin typeface="Helvetica" charset="0"/>
                <a:ea typeface="Helvetica" charset="0"/>
                <a:cs typeface="Helvetica" charset="0"/>
              </a:rPr>
            </a:br>
            <a:r>
              <a:rPr lang="en-US" sz="8800" b="1" dirty="0">
                <a:latin typeface="Helvetica" charset="0"/>
                <a:ea typeface="Helvetica" charset="0"/>
                <a:cs typeface="Helvetica" charset="0"/>
              </a:rPr>
              <a:t>Poor Outcome</a:t>
            </a:r>
            <a:br>
              <a:rPr lang="en-US" sz="8800" b="1" dirty="0">
                <a:latin typeface="Helvetica" charset="0"/>
                <a:ea typeface="Helvetica" charset="0"/>
                <a:cs typeface="Helvetica" charset="0"/>
              </a:rPr>
            </a:br>
            <a:br>
              <a:rPr lang="en-GB" dirty="0"/>
            </a:br>
            <a:r>
              <a:rPr lang="en-GB" sz="4409" dirty="0"/>
              <a:t>Haleh Kootval</a:t>
            </a:r>
            <a:br>
              <a:rPr lang="en-GB" sz="4409" dirty="0"/>
            </a:br>
            <a:br>
              <a:rPr lang="en-GB" sz="4409" dirty="0"/>
            </a:br>
            <a:br>
              <a:rPr lang="en-GB" sz="4409" dirty="0"/>
            </a:br>
            <a:r>
              <a:rPr lang="en-GB" sz="4409" dirty="0"/>
              <a:t>EMS-18</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7778" r="2367"/>
          <a:stretch/>
        </p:blipFill>
        <p:spPr>
          <a:xfrm>
            <a:off x="264" y="-1"/>
            <a:ext cx="7831693" cy="9264375"/>
          </a:xfrm>
          <a:prstGeom prst="rect">
            <a:avLst/>
          </a:prstGeom>
        </p:spPr>
      </p:pic>
      <p:sp>
        <p:nvSpPr>
          <p:cNvPr id="6" name="Footer Placeholder 5">
            <a:extLst>
              <a:ext uri="{FF2B5EF4-FFF2-40B4-BE49-F238E27FC236}">
                <a16:creationId xmlns:a16="http://schemas.microsoft.com/office/drawing/2014/main" id="{CF7F1A5B-6603-C749-8E32-06ABE28C0691}"/>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990703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375049"/>
            <a:ext cx="11703050" cy="639511"/>
          </a:xfrm>
        </p:spPr>
        <p:txBody>
          <a:bodyPr/>
          <a:lstStyle/>
          <a:p>
            <a:r>
              <a:rPr lang="en-US" sz="3982" dirty="0">
                <a:solidFill>
                  <a:schemeClr val="bg1">
                    <a:lumMod val="50000"/>
                  </a:schemeClr>
                </a:solidFill>
              </a:rPr>
              <a:t>What worked, </a:t>
            </a:r>
            <a:r>
              <a:rPr lang="en-US" sz="3982" b="1" dirty="0">
                <a:solidFill>
                  <a:srgbClr val="FF0000"/>
                </a:solidFill>
              </a:rPr>
              <a:t>what didn’t</a:t>
            </a:r>
            <a:r>
              <a:rPr lang="en-US" sz="3982" dirty="0">
                <a:solidFill>
                  <a:schemeClr val="bg1">
                    <a:lumMod val="50000"/>
                  </a:schemeClr>
                </a:solidFill>
              </a:rPr>
              <a:t>?</a:t>
            </a:r>
          </a:p>
        </p:txBody>
      </p:sp>
      <p:sp>
        <p:nvSpPr>
          <p:cNvPr id="5" name="Content Placeholder 4"/>
          <p:cNvSpPr>
            <a:spLocks noGrp="1"/>
          </p:cNvSpPr>
          <p:nvPr>
            <p:ph sz="half" idx="2"/>
          </p:nvPr>
        </p:nvSpPr>
        <p:spPr>
          <a:xfrm>
            <a:off x="8022059" y="1472214"/>
            <a:ext cx="6499598" cy="6435725"/>
          </a:xfrm>
        </p:spPr>
        <p:txBody>
          <a:bodyPr/>
          <a:lstStyle/>
          <a:p>
            <a:pPr marL="650230" indent="-650230">
              <a:buFont typeface="+mj-lt"/>
              <a:buAutoNum type="arabicPeriod"/>
            </a:pPr>
            <a:r>
              <a:rPr lang="en-US" sz="3200" dirty="0"/>
              <a:t>Warning information was not understood by the public. </a:t>
            </a:r>
            <a:r>
              <a:rPr lang="en-US" sz="3200" dirty="0">
                <a:solidFill>
                  <a:srgbClr val="FF0000"/>
                </a:solidFill>
              </a:rPr>
              <a:t>Unable to interpret “high winds” into effective impacts</a:t>
            </a:r>
          </a:p>
          <a:p>
            <a:pPr marL="650230" indent="-650230">
              <a:buFont typeface="+mj-lt"/>
              <a:buAutoNum type="arabicPeriod"/>
            </a:pPr>
            <a:endParaRPr lang="en-US" sz="3200" dirty="0"/>
          </a:p>
          <a:p>
            <a:pPr marL="650230" indent="-650230">
              <a:buFont typeface="+mj-lt"/>
              <a:buAutoNum type="arabicPeriod"/>
            </a:pPr>
            <a:r>
              <a:rPr lang="en-US" sz="3200" dirty="0"/>
              <a:t>Local </a:t>
            </a:r>
            <a:r>
              <a:rPr lang="en-US" sz="3200" dirty="0">
                <a:solidFill>
                  <a:srgbClr val="FF0000"/>
                </a:solidFill>
              </a:rPr>
              <a:t>preparedness</a:t>
            </a:r>
            <a:r>
              <a:rPr lang="en-US" sz="3200" dirty="0"/>
              <a:t> for this magnitude of hazard </a:t>
            </a:r>
            <a:r>
              <a:rPr lang="en-US" sz="3200" dirty="0">
                <a:solidFill>
                  <a:srgbClr val="FF0000"/>
                </a:solidFill>
              </a:rPr>
              <a:t>inadequate</a:t>
            </a:r>
          </a:p>
          <a:p>
            <a:pPr marL="650230" indent="-650230">
              <a:buFont typeface="+mj-lt"/>
              <a:buAutoNum type="arabicPeriod"/>
            </a:pPr>
            <a:endParaRPr lang="en-US" sz="3200" dirty="0">
              <a:solidFill>
                <a:srgbClr val="FF0000"/>
              </a:solidFill>
            </a:endParaRPr>
          </a:p>
          <a:p>
            <a:pPr marL="650230" indent="-650230">
              <a:buFont typeface="+mj-lt"/>
              <a:buAutoNum type="arabicPeriod"/>
            </a:pPr>
            <a:r>
              <a:rPr lang="en-US" sz="3200" dirty="0">
                <a:solidFill>
                  <a:srgbClr val="FF0000"/>
                </a:solidFill>
              </a:rPr>
              <a:t>Resilience</a:t>
            </a:r>
            <a:r>
              <a:rPr lang="en-US" sz="3200" dirty="0"/>
              <a:t> of infrastructure </a:t>
            </a:r>
            <a:r>
              <a:rPr lang="en-US" sz="3200" dirty="0">
                <a:solidFill>
                  <a:srgbClr val="FF0000"/>
                </a:solidFill>
              </a:rPr>
              <a:t>low</a:t>
            </a:r>
            <a:r>
              <a:rPr lang="en-US" sz="3200" dirty="0"/>
              <a:t> – electricity, water, communications and shelters. </a:t>
            </a:r>
          </a:p>
        </p:txBody>
      </p:sp>
      <p:sp>
        <p:nvSpPr>
          <p:cNvPr id="3" name="Rectangle 2"/>
          <p:cNvSpPr/>
          <p:nvPr/>
        </p:nvSpPr>
        <p:spPr>
          <a:xfrm>
            <a:off x="749251" y="5092824"/>
            <a:ext cx="7128792" cy="1815882"/>
          </a:xfrm>
          <a:prstGeom prst="rect">
            <a:avLst/>
          </a:prstGeom>
          <a:ln w="38100" cmpd="sng">
            <a:solidFill>
              <a:srgbClr val="FF0000"/>
            </a:solidFill>
          </a:ln>
        </p:spPr>
        <p:txBody>
          <a:bodyPr wrap="square">
            <a:spAutoFit/>
          </a:bodyPr>
          <a:lstStyle/>
          <a:p>
            <a:r>
              <a:rPr lang="en-US" sz="2800" dirty="0"/>
              <a:t>After the event, when asked by the Tonga Met Department “When did you evacuate?”</a:t>
            </a:r>
          </a:p>
          <a:p>
            <a:r>
              <a:rPr lang="en-US" sz="2800" dirty="0"/>
              <a:t>The response from the residents of Ha’apai was “When my house fell down”</a:t>
            </a:r>
          </a:p>
        </p:txBody>
      </p:sp>
      <p:sp>
        <p:nvSpPr>
          <p:cNvPr id="7" name="Content Placeholder 3"/>
          <p:cNvSpPr txBox="1">
            <a:spLocks/>
          </p:cNvSpPr>
          <p:nvPr/>
        </p:nvSpPr>
        <p:spPr>
          <a:xfrm>
            <a:off x="605235" y="1467320"/>
            <a:ext cx="5904656" cy="6435725"/>
          </a:xfrm>
          <a:prstGeom prst="rect">
            <a:avLst/>
          </a:prstGeom>
        </p:spPr>
        <p:txBody>
          <a:bodyPr vert="horz" lIns="91436" tIns="45719" rIns="91436" bIns="45719"/>
          <a:lstStyle>
            <a:lvl1pPr marL="241093" indent="-241093" algn="l" defTabSz="321457" rtl="0" eaLnBrk="1" fontAlgn="base" hangingPunct="1">
              <a:spcBef>
                <a:spcPct val="0"/>
              </a:spcBef>
              <a:spcAft>
                <a:spcPct val="0"/>
              </a:spcAft>
              <a:defRPr sz="2000">
                <a:solidFill>
                  <a:srgbClr val="000000"/>
                </a:solidFill>
                <a:latin typeface="+mn-lt"/>
                <a:ea typeface="+mn-ea"/>
                <a:cs typeface="+mn-cs"/>
                <a:sym typeface="Helvetica" charset="0"/>
              </a:defRPr>
            </a:lvl1pPr>
            <a:lvl2pPr marL="160729" indent="160729" algn="l" defTabSz="321457" rtl="0" eaLnBrk="1" fontAlgn="base" hangingPunct="1">
              <a:spcBef>
                <a:spcPct val="0"/>
              </a:spcBef>
              <a:spcAft>
                <a:spcPct val="0"/>
              </a:spcAft>
              <a:defRPr sz="1700">
                <a:solidFill>
                  <a:srgbClr val="000000"/>
                </a:solidFill>
                <a:latin typeface="+mn-lt"/>
                <a:ea typeface="+mn-ea"/>
                <a:cs typeface="+mn-cs"/>
                <a:sym typeface="Helvetica" charset="0"/>
              </a:defRPr>
            </a:lvl2pPr>
            <a:lvl3pPr marL="321457" indent="321457" algn="l" defTabSz="321457" rtl="0" eaLnBrk="1" fontAlgn="base" hangingPunct="1">
              <a:spcBef>
                <a:spcPct val="0"/>
              </a:spcBef>
              <a:spcAft>
                <a:spcPct val="0"/>
              </a:spcAft>
              <a:defRPr sz="1400">
                <a:solidFill>
                  <a:srgbClr val="000000"/>
                </a:solidFill>
                <a:latin typeface="+mn-lt"/>
                <a:ea typeface="+mn-ea"/>
                <a:cs typeface="+mn-cs"/>
                <a:sym typeface="Helvetica" charset="0"/>
              </a:defRPr>
            </a:lvl3pPr>
            <a:lvl4pPr marL="482186" indent="482186" algn="l" defTabSz="321457" rtl="0" eaLnBrk="1" fontAlgn="base" hangingPunct="1">
              <a:spcBef>
                <a:spcPct val="0"/>
              </a:spcBef>
              <a:spcAft>
                <a:spcPct val="0"/>
              </a:spcAft>
              <a:defRPr sz="1300">
                <a:solidFill>
                  <a:srgbClr val="000000"/>
                </a:solidFill>
                <a:latin typeface="+mn-lt"/>
                <a:ea typeface="+mn-ea"/>
                <a:cs typeface="+mn-cs"/>
                <a:sym typeface="Helvetica" charset="0"/>
              </a:defRPr>
            </a:lvl4pPr>
            <a:lvl5pPr marL="642915" indent="642915" algn="l" defTabSz="321457" rtl="0" eaLnBrk="1" fontAlgn="base" hangingPunct="1">
              <a:spcBef>
                <a:spcPct val="0"/>
              </a:spcBef>
              <a:spcAft>
                <a:spcPct val="0"/>
              </a:spcAft>
              <a:defRPr sz="1300">
                <a:solidFill>
                  <a:srgbClr val="000000"/>
                </a:solidFill>
                <a:latin typeface="+mn-lt"/>
                <a:ea typeface="+mn-ea"/>
                <a:cs typeface="+mn-cs"/>
                <a:sym typeface="Helvetica" charset="0"/>
              </a:defRPr>
            </a:lvl5pPr>
            <a:lvl6pPr marL="964372" algn="l" defTabSz="321457" rtl="0" eaLnBrk="1" fontAlgn="base" hangingPunct="1">
              <a:spcBef>
                <a:spcPct val="0"/>
              </a:spcBef>
              <a:spcAft>
                <a:spcPct val="0"/>
              </a:spcAft>
              <a:defRPr sz="1300">
                <a:solidFill>
                  <a:srgbClr val="000000"/>
                </a:solidFill>
                <a:latin typeface="+mn-lt"/>
                <a:ea typeface="+mn-ea"/>
                <a:cs typeface="+mn-cs"/>
                <a:sym typeface="Helvetica" charset="0"/>
              </a:defRPr>
            </a:lvl6pPr>
            <a:lvl7pPr marL="1285829" algn="l" defTabSz="321457" rtl="0" eaLnBrk="1" fontAlgn="base" hangingPunct="1">
              <a:spcBef>
                <a:spcPct val="0"/>
              </a:spcBef>
              <a:spcAft>
                <a:spcPct val="0"/>
              </a:spcAft>
              <a:defRPr sz="1300">
                <a:solidFill>
                  <a:srgbClr val="000000"/>
                </a:solidFill>
                <a:latin typeface="+mn-lt"/>
                <a:ea typeface="+mn-ea"/>
                <a:cs typeface="+mn-cs"/>
                <a:sym typeface="Helvetica" charset="0"/>
              </a:defRPr>
            </a:lvl7pPr>
            <a:lvl8pPr marL="1607287" algn="l" defTabSz="321457" rtl="0" eaLnBrk="1" fontAlgn="base" hangingPunct="1">
              <a:spcBef>
                <a:spcPct val="0"/>
              </a:spcBef>
              <a:spcAft>
                <a:spcPct val="0"/>
              </a:spcAft>
              <a:defRPr sz="1300">
                <a:solidFill>
                  <a:srgbClr val="000000"/>
                </a:solidFill>
                <a:latin typeface="+mn-lt"/>
                <a:ea typeface="+mn-ea"/>
                <a:cs typeface="+mn-cs"/>
                <a:sym typeface="Helvetica" charset="0"/>
              </a:defRPr>
            </a:lvl8pPr>
            <a:lvl9pPr marL="1928744" algn="l" defTabSz="321457" rtl="0" eaLnBrk="1" fontAlgn="base" hangingPunct="1">
              <a:spcBef>
                <a:spcPct val="0"/>
              </a:spcBef>
              <a:spcAft>
                <a:spcPct val="0"/>
              </a:spcAft>
              <a:defRPr sz="1300">
                <a:solidFill>
                  <a:srgbClr val="000000"/>
                </a:solidFill>
                <a:latin typeface="+mn-lt"/>
                <a:ea typeface="+mn-ea"/>
                <a:cs typeface="+mn-cs"/>
                <a:sym typeface="Helvetica" charset="0"/>
              </a:defRPr>
            </a:lvl9pPr>
          </a:lstStyle>
          <a:p>
            <a:pPr marL="650230" indent="-650230">
              <a:buFontTx/>
              <a:buAutoNum type="arabicPeriod"/>
            </a:pPr>
            <a:r>
              <a:rPr lang="en-US" sz="2844" dirty="0">
                <a:solidFill>
                  <a:schemeClr val="bg1">
                    <a:lumMod val="85000"/>
                  </a:schemeClr>
                </a:solidFill>
              </a:rPr>
              <a:t>Good track and intensity forecasts</a:t>
            </a:r>
          </a:p>
          <a:p>
            <a:pPr marL="650230" indent="-650230">
              <a:buFontTx/>
              <a:buAutoNum type="arabicPeriod"/>
            </a:pPr>
            <a:r>
              <a:rPr lang="en-US" sz="2844" dirty="0">
                <a:solidFill>
                  <a:schemeClr val="bg1">
                    <a:lumMod val="85000"/>
                  </a:schemeClr>
                </a:solidFill>
              </a:rPr>
              <a:t>Weather warnings issued by Tonga Met Department</a:t>
            </a:r>
          </a:p>
          <a:p>
            <a:pPr marL="650230" indent="-650230">
              <a:buFontTx/>
              <a:buAutoNum type="arabicPeriod"/>
            </a:pPr>
            <a:r>
              <a:rPr lang="en-US" sz="2844" dirty="0">
                <a:solidFill>
                  <a:schemeClr val="bg1">
                    <a:lumMod val="85000"/>
                  </a:schemeClr>
                </a:solidFill>
              </a:rPr>
              <a:t>Warnings received by those likely to be impacted</a:t>
            </a:r>
          </a:p>
          <a:p>
            <a:pPr marL="650230" indent="-650230">
              <a:buFontTx/>
              <a:buAutoNum type="arabicPeriod"/>
            </a:pPr>
            <a:r>
              <a:rPr lang="en-US" sz="2844" dirty="0">
                <a:solidFill>
                  <a:schemeClr val="bg1">
                    <a:lumMod val="85000"/>
                  </a:schemeClr>
                </a:solidFill>
              </a:rPr>
              <a:t>Shelters available</a:t>
            </a:r>
          </a:p>
        </p:txBody>
      </p:sp>
    </p:spTree>
    <p:extLst>
      <p:ext uri="{BB962C8B-B14F-4D97-AF65-F5344CB8AC3E}">
        <p14:creationId xmlns:p14="http://schemas.microsoft.com/office/powerpoint/2010/main" val="833204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740577"/>
          </a:xfrm>
        </p:spPr>
        <p:txBody>
          <a:bodyPr/>
          <a:lstStyle/>
          <a:p>
            <a:r>
              <a:rPr lang="en-US" dirty="0"/>
              <a:t>Case Study: Good Forecasts, Poor Outcomes</a:t>
            </a:r>
          </a:p>
        </p:txBody>
      </p:sp>
      <p:sp>
        <p:nvSpPr>
          <p:cNvPr id="7" name="TextBox 6"/>
          <p:cNvSpPr txBox="1"/>
          <p:nvPr/>
        </p:nvSpPr>
        <p:spPr>
          <a:xfrm>
            <a:off x="508646" y="1220654"/>
            <a:ext cx="8379718" cy="1384995"/>
          </a:xfrm>
          <a:prstGeom prst="rect">
            <a:avLst/>
          </a:prstGeom>
          <a:noFill/>
        </p:spPr>
        <p:txBody>
          <a:bodyPr wrap="square" rtlCol="0">
            <a:spAutoFit/>
          </a:bodyPr>
          <a:lstStyle/>
          <a:p>
            <a:r>
              <a:rPr lang="en-US" sz="2800" b="1" dirty="0">
                <a:solidFill>
                  <a:schemeClr val="accent4">
                    <a:lumMod val="50000"/>
                    <a:lumOff val="50000"/>
                  </a:schemeClr>
                </a:solidFill>
              </a:rPr>
              <a:t>Event: </a:t>
            </a:r>
            <a:r>
              <a:rPr lang="en-US" sz="2800" dirty="0"/>
              <a:t>Snow, blizzards and low temperatures</a:t>
            </a:r>
            <a:br>
              <a:rPr lang="en-US" sz="2800" dirty="0"/>
            </a:br>
            <a:r>
              <a:rPr lang="en-US" sz="2800" dirty="0"/>
              <a:t>Place: UK</a:t>
            </a:r>
            <a:br>
              <a:rPr lang="en-US" sz="2800" dirty="0"/>
            </a:br>
            <a:r>
              <a:rPr lang="en-US" sz="2800" dirty="0"/>
              <a:t>Date: 26 February-3 March 2018</a:t>
            </a:r>
          </a:p>
        </p:txBody>
      </p:sp>
      <p:sp>
        <p:nvSpPr>
          <p:cNvPr id="3" name="Rectangle 2">
            <a:extLst>
              <a:ext uri="{FF2B5EF4-FFF2-40B4-BE49-F238E27FC236}">
                <a16:creationId xmlns:a16="http://schemas.microsoft.com/office/drawing/2014/main" id="{2A93F7E9-CF41-5E48-A537-937A1D98A951}"/>
              </a:ext>
            </a:extLst>
          </p:cNvPr>
          <p:cNvSpPr/>
          <p:nvPr/>
        </p:nvSpPr>
        <p:spPr>
          <a:xfrm>
            <a:off x="245195" y="2572544"/>
            <a:ext cx="8667750" cy="6986528"/>
          </a:xfrm>
          <a:prstGeom prst="rect">
            <a:avLst/>
          </a:prstGeom>
        </p:spPr>
        <p:txBody>
          <a:bodyPr>
            <a:spAutoFit/>
          </a:bodyPr>
          <a:lstStyle/>
          <a:p>
            <a:r>
              <a:rPr lang="en-US" sz="2800" b="1" dirty="0">
                <a:solidFill>
                  <a:srgbClr val="7F7F7F"/>
                </a:solidFill>
              </a:rPr>
              <a:t>Synopsis:</a:t>
            </a:r>
          </a:p>
          <a:p>
            <a:pPr algn="just"/>
            <a:r>
              <a:rPr lang="en-GB" sz="2800" dirty="0"/>
              <a:t>High pressure over Scandinavia and northern Europe, bitterly cold  easterly airflow across the UK, </a:t>
            </a:r>
          </a:p>
          <a:p>
            <a:pPr algn="just"/>
            <a:r>
              <a:rPr lang="en-GB" sz="2800" dirty="0"/>
              <a:t>wind-chill below -10 °C. (Major Sudden Stratospheric warming and blocking the Jet Stream: </a:t>
            </a:r>
            <a:r>
              <a:rPr lang="en-US" sz="2800" dirty="0"/>
              <a:t>polar-vortex deformation, led to very wintry weather</a:t>
            </a:r>
            <a:r>
              <a:rPr lang="en-GB" sz="2800" dirty="0"/>
              <a:t>).</a:t>
            </a:r>
          </a:p>
          <a:p>
            <a:pPr algn="just"/>
            <a:r>
              <a:rPr lang="en-GB" sz="2800" dirty="0"/>
              <a:t> </a:t>
            </a:r>
            <a:r>
              <a:rPr lang="en-US" sz="2800" dirty="0"/>
              <a:t>A MO Red Warning was issued for Scotland for 28 February. </a:t>
            </a:r>
          </a:p>
          <a:p>
            <a:pPr algn="just"/>
            <a:r>
              <a:rPr lang="en-US" sz="2800" dirty="0"/>
              <a:t>1 March, a low pressure system in the Bay of Biscay (Storm Emma) brought mild, moist air into the colder air resulting in heavy snow, particularly across southern and south-west England and south Wales.</a:t>
            </a:r>
          </a:p>
          <a:p>
            <a:pPr algn="just"/>
            <a:r>
              <a:rPr lang="en-US" sz="2800" dirty="0"/>
              <a:t>MO Red Warning:1 March snow SW England-South Wales</a:t>
            </a:r>
          </a:p>
        </p:txBody>
      </p:sp>
      <p:pic>
        <p:nvPicPr>
          <p:cNvPr id="10" name="Content Placeholder 5">
            <a:extLst>
              <a:ext uri="{FF2B5EF4-FFF2-40B4-BE49-F238E27FC236}">
                <a16:creationId xmlns:a16="http://schemas.microsoft.com/office/drawing/2014/main" id="{7A08E113-8EDD-CC40-8414-B144283F2A62}"/>
              </a:ext>
            </a:extLst>
          </p:cNvPr>
          <p:cNvPicPr>
            <a:picLocks noGrp="1" noChangeAspect="1"/>
          </p:cNvPicPr>
          <p:nvPr>
            <p:ph idx="1"/>
          </p:nvPr>
        </p:nvPicPr>
        <p:blipFill>
          <a:blip r:embed="rId3"/>
          <a:stretch>
            <a:fillRect/>
          </a:stretch>
        </p:blipFill>
        <p:spPr>
          <a:xfrm>
            <a:off x="9174187" y="1251351"/>
            <a:ext cx="5651500" cy="3810000"/>
          </a:xfrm>
        </p:spPr>
      </p:pic>
      <p:pic>
        <p:nvPicPr>
          <p:cNvPr id="11" name="Picture 10">
            <a:extLst>
              <a:ext uri="{FF2B5EF4-FFF2-40B4-BE49-F238E27FC236}">
                <a16:creationId xmlns:a16="http://schemas.microsoft.com/office/drawing/2014/main" id="{AD44973A-D72A-7C43-9B71-EEE236082AF4}"/>
              </a:ext>
            </a:extLst>
          </p:cNvPr>
          <p:cNvPicPr>
            <a:picLocks noChangeAspect="1"/>
          </p:cNvPicPr>
          <p:nvPr/>
        </p:nvPicPr>
        <p:blipFill>
          <a:blip r:embed="rId4"/>
          <a:stretch>
            <a:fillRect/>
          </a:stretch>
        </p:blipFill>
        <p:spPr>
          <a:xfrm>
            <a:off x="12768263" y="5181600"/>
            <a:ext cx="4572000" cy="4572000"/>
          </a:xfrm>
          <a:prstGeom prst="rect">
            <a:avLst/>
          </a:prstGeom>
        </p:spPr>
      </p:pic>
      <p:pic>
        <p:nvPicPr>
          <p:cNvPr id="12" name="Picture 11">
            <a:extLst>
              <a:ext uri="{FF2B5EF4-FFF2-40B4-BE49-F238E27FC236}">
                <a16:creationId xmlns:a16="http://schemas.microsoft.com/office/drawing/2014/main" id="{5779AF1D-8ECD-6E47-8B49-BE5713A56A27}"/>
              </a:ext>
            </a:extLst>
          </p:cNvPr>
          <p:cNvPicPr>
            <a:picLocks noChangeAspect="1"/>
          </p:cNvPicPr>
          <p:nvPr/>
        </p:nvPicPr>
        <p:blipFill>
          <a:blip r:embed="rId5"/>
          <a:stretch>
            <a:fillRect/>
          </a:stretch>
        </p:blipFill>
        <p:spPr>
          <a:xfrm>
            <a:off x="8821038" y="5955432"/>
            <a:ext cx="4410029" cy="3024336"/>
          </a:xfrm>
          <a:prstGeom prst="rect">
            <a:avLst/>
          </a:prstGeom>
        </p:spPr>
      </p:pic>
    </p:spTree>
    <p:extLst>
      <p:ext uri="{BB962C8B-B14F-4D97-AF65-F5344CB8AC3E}">
        <p14:creationId xmlns:p14="http://schemas.microsoft.com/office/powerpoint/2010/main" val="4192752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740577"/>
          </a:xfrm>
        </p:spPr>
        <p:txBody>
          <a:bodyPr/>
          <a:lstStyle/>
          <a:p>
            <a:r>
              <a:rPr lang="en-US" dirty="0"/>
              <a:t>Case Study: Good Forecasts, Poor Outcomes</a:t>
            </a:r>
          </a:p>
        </p:txBody>
      </p:sp>
      <p:sp>
        <p:nvSpPr>
          <p:cNvPr id="4" name="Rectangle 3">
            <a:extLst>
              <a:ext uri="{FF2B5EF4-FFF2-40B4-BE49-F238E27FC236}">
                <a16:creationId xmlns:a16="http://schemas.microsoft.com/office/drawing/2014/main" id="{20E51BA8-6C52-504E-B3BC-665384E504EC}"/>
              </a:ext>
            </a:extLst>
          </p:cNvPr>
          <p:cNvSpPr/>
          <p:nvPr/>
        </p:nvSpPr>
        <p:spPr>
          <a:xfrm>
            <a:off x="533227" y="1420416"/>
            <a:ext cx="6429407" cy="8217634"/>
          </a:xfrm>
          <a:prstGeom prst="rect">
            <a:avLst/>
          </a:prstGeom>
        </p:spPr>
        <p:txBody>
          <a:bodyPr wrap="square">
            <a:spAutoFit/>
          </a:bodyPr>
          <a:lstStyle/>
          <a:p>
            <a:r>
              <a:rPr lang="en-US" b="1" dirty="0">
                <a:solidFill>
                  <a:srgbClr val="7F7F7F"/>
                </a:solidFill>
              </a:rPr>
              <a:t>Outcome:</a:t>
            </a:r>
          </a:p>
          <a:p>
            <a:endParaRPr lang="en-US" b="1" dirty="0">
              <a:solidFill>
                <a:srgbClr val="7F7F7F"/>
              </a:solidFill>
            </a:endParaRPr>
          </a:p>
          <a:p>
            <a:pPr marL="457200" indent="-457200">
              <a:buFont typeface="Wingdings" pitchFamily="2" charset="2"/>
              <a:buChar char="q"/>
            </a:pPr>
            <a:r>
              <a:rPr lang="en-US" dirty="0">
                <a:solidFill>
                  <a:schemeClr val="tx1"/>
                </a:solidFill>
              </a:rPr>
              <a:t>The weather-related death toll reached 10</a:t>
            </a:r>
          </a:p>
          <a:p>
            <a:pPr marL="457200" indent="-457200">
              <a:buFont typeface="Wingdings" pitchFamily="2" charset="2"/>
              <a:buChar char="q"/>
            </a:pPr>
            <a:r>
              <a:rPr lang="en-US" dirty="0">
                <a:solidFill>
                  <a:schemeClr val="tx1"/>
                </a:solidFill>
              </a:rPr>
              <a:t>Severe disruption to rail, road and air transport; cars stranded overnight on many roads</a:t>
            </a:r>
          </a:p>
          <a:p>
            <a:pPr marL="457200" indent="-457200">
              <a:buFont typeface="Wingdings" pitchFamily="2" charset="2"/>
              <a:buChar char="q"/>
            </a:pPr>
            <a:r>
              <a:rPr lang="en-US" dirty="0">
                <a:solidFill>
                  <a:schemeClr val="tx1"/>
                </a:solidFill>
              </a:rPr>
              <a:t>A</a:t>
            </a:r>
            <a:r>
              <a:rPr lang="en-US" dirty="0"/>
              <a:t>round 100 passengers trapped on a train on 1 March and forced to spend the night with no heating, </a:t>
            </a:r>
            <a:r>
              <a:rPr lang="en-US" dirty="0">
                <a:solidFill>
                  <a:schemeClr val="tx1"/>
                </a:solidFill>
              </a:rPr>
              <a:t>no power, no light and no food</a:t>
            </a:r>
          </a:p>
          <a:p>
            <a:pPr marL="457200" indent="-457200">
              <a:buFont typeface="Wingdings" pitchFamily="2" charset="2"/>
              <a:buChar char="q"/>
            </a:pPr>
            <a:r>
              <a:rPr lang="en-US" dirty="0">
                <a:solidFill>
                  <a:schemeClr val="tx1"/>
                </a:solidFill>
              </a:rPr>
              <a:t>Thousands of schools were closed, power and water cuts in many areas.  </a:t>
            </a:r>
            <a:endParaRPr lang="en-GB" dirty="0">
              <a:solidFill>
                <a:schemeClr val="tx1"/>
              </a:solidFill>
            </a:endParaRPr>
          </a:p>
        </p:txBody>
      </p:sp>
      <p:sp>
        <p:nvSpPr>
          <p:cNvPr id="5" name="Rectangle 4">
            <a:extLst>
              <a:ext uri="{FF2B5EF4-FFF2-40B4-BE49-F238E27FC236}">
                <a16:creationId xmlns:a16="http://schemas.microsoft.com/office/drawing/2014/main" id="{C00B6A56-C273-9A46-9838-CE61839D5F64}"/>
              </a:ext>
            </a:extLst>
          </p:cNvPr>
          <p:cNvSpPr/>
          <p:nvPr/>
        </p:nvSpPr>
        <p:spPr>
          <a:xfrm>
            <a:off x="4335463" y="2614643"/>
            <a:ext cx="8667750" cy="4524315"/>
          </a:xfrm>
          <a:prstGeom prst="rect">
            <a:avLst/>
          </a:prstGeom>
        </p:spPr>
        <p:txBody>
          <a:bodyPr>
            <a:spAutoFit/>
          </a:bodyPr>
          <a:lstStyle/>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p:txBody>
      </p:sp>
      <p:pic>
        <p:nvPicPr>
          <p:cNvPr id="13" name="Content Placeholder 9">
            <a:extLst>
              <a:ext uri="{FF2B5EF4-FFF2-40B4-BE49-F238E27FC236}">
                <a16:creationId xmlns:a16="http://schemas.microsoft.com/office/drawing/2014/main" id="{0FFB9D70-078A-6C4C-B113-59234421625B}"/>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38483" y="1057041"/>
            <a:ext cx="5097688" cy="4301278"/>
          </a:xfrm>
          <a:prstGeom prst="rect">
            <a:avLst/>
          </a:prstGeom>
          <a:noFill/>
          <a:ln>
            <a:noFill/>
          </a:ln>
        </p:spPr>
      </p:pic>
      <p:pic>
        <p:nvPicPr>
          <p:cNvPr id="14" name="Picture 13">
            <a:extLst>
              <a:ext uri="{FF2B5EF4-FFF2-40B4-BE49-F238E27FC236}">
                <a16:creationId xmlns:a16="http://schemas.microsoft.com/office/drawing/2014/main" id="{1187BEDA-A3F0-E24F-8B4E-5B4B999292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62634" y="5116877"/>
            <a:ext cx="5338039" cy="4372740"/>
          </a:xfrm>
          <a:prstGeom prst="rect">
            <a:avLst/>
          </a:prstGeom>
          <a:noFill/>
          <a:ln>
            <a:noFill/>
          </a:ln>
        </p:spPr>
      </p:pic>
      <p:pic>
        <p:nvPicPr>
          <p:cNvPr id="15" name="Picture 14">
            <a:extLst>
              <a:ext uri="{FF2B5EF4-FFF2-40B4-BE49-F238E27FC236}">
                <a16:creationId xmlns:a16="http://schemas.microsoft.com/office/drawing/2014/main" id="{B0121E5F-E63E-1B4B-AC58-259A79DECAC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111331" y="5358319"/>
            <a:ext cx="5217538" cy="4156720"/>
          </a:xfrm>
          <a:prstGeom prst="rect">
            <a:avLst/>
          </a:prstGeom>
          <a:noFill/>
          <a:ln>
            <a:noFill/>
          </a:ln>
        </p:spPr>
      </p:pic>
    </p:spTree>
    <p:extLst>
      <p:ext uri="{BB962C8B-B14F-4D97-AF65-F5344CB8AC3E}">
        <p14:creationId xmlns:p14="http://schemas.microsoft.com/office/powerpoint/2010/main" val="2057310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029891"/>
          </a:xfrm>
        </p:spPr>
        <p:txBody>
          <a:bodyPr/>
          <a:lstStyle/>
          <a:p>
            <a:r>
              <a:rPr lang="en-US" dirty="0"/>
              <a:t>Case studies: Good Forecasts, Poor Outcomes</a:t>
            </a:r>
          </a:p>
        </p:txBody>
      </p:sp>
      <p:sp>
        <p:nvSpPr>
          <p:cNvPr id="4" name="TextBox 3"/>
          <p:cNvSpPr txBox="1"/>
          <p:nvPr/>
        </p:nvSpPr>
        <p:spPr>
          <a:xfrm>
            <a:off x="677243" y="1420416"/>
            <a:ext cx="6913566" cy="5693866"/>
          </a:xfrm>
          <a:prstGeom prst="rect">
            <a:avLst/>
          </a:prstGeom>
          <a:noFill/>
        </p:spPr>
        <p:txBody>
          <a:bodyPr wrap="square" rtlCol="0">
            <a:spAutoFit/>
          </a:bodyPr>
          <a:lstStyle/>
          <a:p>
            <a:r>
              <a:rPr lang="en-US" sz="2800" dirty="0">
                <a:solidFill>
                  <a:srgbClr val="FF0000"/>
                </a:solidFill>
              </a:rPr>
              <a:t>Red warnings: </a:t>
            </a:r>
            <a:r>
              <a:rPr lang="en-US" sz="2800" dirty="0"/>
              <a:t>issued when it is highly likely that the weather will cause a high level of impact and is not issued often. </a:t>
            </a:r>
          </a:p>
          <a:p>
            <a:endParaRPr lang="en-US" sz="2800" dirty="0"/>
          </a:p>
          <a:p>
            <a:r>
              <a:rPr lang="en-US" sz="2800" dirty="0"/>
              <a:t>“The last time we had the red snow warning was in 2013 for South Wales -</a:t>
            </a:r>
          </a:p>
          <a:p>
            <a:r>
              <a:rPr lang="en-US" sz="2800" dirty="0"/>
              <a:t>a red warning for snow has never before been issued for Scotland, England or Northern Ireland”. </a:t>
            </a:r>
          </a:p>
          <a:p>
            <a:endParaRPr lang="en-US" sz="2800" dirty="0"/>
          </a:p>
          <a:p>
            <a:r>
              <a:rPr lang="en-GB" sz="2800" dirty="0"/>
              <a:t>Yellow and Amber Warnings remained in place across the UK for Friday 2 March and into the weekend</a:t>
            </a:r>
            <a:r>
              <a:rPr lang="en-US" sz="2800" dirty="0"/>
              <a:t> </a:t>
            </a:r>
          </a:p>
        </p:txBody>
      </p:sp>
      <p:sp>
        <p:nvSpPr>
          <p:cNvPr id="3" name="Rectangle 2">
            <a:extLst>
              <a:ext uri="{FF2B5EF4-FFF2-40B4-BE49-F238E27FC236}">
                <a16:creationId xmlns:a16="http://schemas.microsoft.com/office/drawing/2014/main" id="{D8556239-9CD3-B54E-AC2F-A163371C30C3}"/>
              </a:ext>
            </a:extLst>
          </p:cNvPr>
          <p:cNvSpPr>
            <a:spLocks noChangeArrowheads="1"/>
          </p:cNvSpPr>
          <p:nvPr/>
        </p:nvSpPr>
        <p:spPr bwMode="auto">
          <a:xfrm>
            <a:off x="5688165" y="2716560"/>
            <a:ext cx="2061026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1" descr="Met Office maps: Snow warnings issued for UK">
            <a:extLst>
              <a:ext uri="{FF2B5EF4-FFF2-40B4-BE49-F238E27FC236}">
                <a16:creationId xmlns:a16="http://schemas.microsoft.com/office/drawing/2014/main" id="{0CB02590-B8E1-4B49-9573-01B14CE7086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878043" y="2716560"/>
            <a:ext cx="680782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14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412304"/>
            <a:ext cx="11703050" cy="639511"/>
          </a:xfrm>
        </p:spPr>
        <p:txBody>
          <a:bodyPr/>
          <a:lstStyle/>
          <a:p>
            <a:r>
              <a:rPr lang="en-US" sz="3982" b="1" dirty="0">
                <a:solidFill>
                  <a:schemeClr val="tx1"/>
                </a:solidFill>
              </a:rPr>
              <a:t>What worked</a:t>
            </a:r>
            <a:r>
              <a:rPr lang="en-US" sz="3982" dirty="0">
                <a:solidFill>
                  <a:schemeClr val="bg1">
                    <a:lumMod val="50000"/>
                  </a:schemeClr>
                </a:solidFill>
              </a:rPr>
              <a:t>, what didn’t?</a:t>
            </a:r>
          </a:p>
        </p:txBody>
      </p:sp>
      <p:sp>
        <p:nvSpPr>
          <p:cNvPr id="4" name="Content Placeholder 3"/>
          <p:cNvSpPr>
            <a:spLocks noGrp="1"/>
          </p:cNvSpPr>
          <p:nvPr>
            <p:ph sz="half" idx="1"/>
          </p:nvPr>
        </p:nvSpPr>
        <p:spPr>
          <a:xfrm>
            <a:off x="605235" y="1472214"/>
            <a:ext cx="7344816" cy="8281386"/>
          </a:xfrm>
        </p:spPr>
        <p:txBody>
          <a:bodyPr/>
          <a:lstStyle/>
          <a:p>
            <a:pPr marL="650230" indent="-650230">
              <a:buFont typeface="+mj-lt"/>
              <a:buAutoNum type="arabicPeriod"/>
            </a:pPr>
            <a:r>
              <a:rPr lang="en-US" sz="2400" dirty="0"/>
              <a:t>Good weather forecasts of the exceptional events</a:t>
            </a:r>
          </a:p>
          <a:p>
            <a:pPr marL="650230" indent="-650230">
              <a:buFont typeface="+mj-lt"/>
              <a:buAutoNum type="arabicPeriod"/>
            </a:pPr>
            <a:endParaRPr lang="en-US" sz="2400" dirty="0"/>
          </a:p>
          <a:p>
            <a:pPr marL="650230" indent="-650230">
              <a:buFont typeface="+mj-lt"/>
              <a:buAutoNum type="arabicPeriod"/>
            </a:pPr>
            <a:r>
              <a:rPr lang="en-US" sz="2400" dirty="0"/>
              <a:t>Highly developed warning system by MO</a:t>
            </a:r>
          </a:p>
          <a:p>
            <a:pPr marL="514350" indent="-514350">
              <a:buFont typeface="+mj-lt"/>
              <a:buAutoNum type="arabicPeriod"/>
            </a:pPr>
            <a:endParaRPr lang="en-US" sz="2400" dirty="0"/>
          </a:p>
          <a:p>
            <a:pPr marL="650230" indent="-650230">
              <a:buFont typeface="+mj-lt"/>
              <a:buAutoNum type="arabicPeriod"/>
            </a:pPr>
            <a:r>
              <a:rPr lang="en-GB" sz="2400" dirty="0"/>
              <a:t>Close collaboration between MO and road, rail, air transport and emergency services</a:t>
            </a:r>
            <a:endParaRPr lang="en-US" sz="2400" dirty="0"/>
          </a:p>
          <a:p>
            <a:pPr marL="514350" indent="-514350">
              <a:buFont typeface="+mj-lt"/>
              <a:buAutoNum type="arabicPeriod"/>
            </a:pPr>
            <a:endParaRPr lang="en-US" sz="2400" dirty="0"/>
          </a:p>
          <a:p>
            <a:pPr marL="650230" indent="-650230">
              <a:buFont typeface="+mj-lt"/>
              <a:buAutoNum type="arabicPeriod"/>
            </a:pPr>
            <a:r>
              <a:rPr lang="en-US" sz="2400" dirty="0"/>
              <a:t>Well prepared emergency management and first responders</a:t>
            </a:r>
          </a:p>
          <a:p>
            <a:pPr marL="650230" indent="-650230">
              <a:buFont typeface="+mj-lt"/>
              <a:buAutoNum type="arabicPeriod"/>
            </a:pPr>
            <a:endParaRPr lang="en-US" sz="2400" dirty="0"/>
          </a:p>
          <a:p>
            <a:pPr marL="650230" indent="-650230">
              <a:buFont typeface="+mj-lt"/>
              <a:buAutoNum type="arabicPeriod"/>
            </a:pPr>
            <a:r>
              <a:rPr lang="en-US" sz="2400" dirty="0"/>
              <a:t>Good public communication using multiple channels</a:t>
            </a:r>
          </a:p>
          <a:p>
            <a:pPr marL="514350" indent="-514350">
              <a:buFont typeface="+mj-lt"/>
              <a:buAutoNum type="arabicPeriod"/>
            </a:pPr>
            <a:endParaRPr lang="en-US" sz="2400" dirty="0"/>
          </a:p>
          <a:p>
            <a:pPr marL="650230" indent="-650230">
              <a:buFont typeface="+mj-lt"/>
              <a:buAutoNum type="arabicPeriod"/>
            </a:pPr>
            <a:r>
              <a:rPr lang="en-US" sz="2400" dirty="0"/>
              <a:t>Motorists were advised not to travel unless absolutely necessary</a:t>
            </a:r>
          </a:p>
          <a:p>
            <a:pPr marL="650230" indent="-650230">
              <a:buFont typeface="+mj-lt"/>
              <a:buAutoNum type="arabicPeriod"/>
            </a:pPr>
            <a:endParaRPr lang="en-US" sz="2400" dirty="0"/>
          </a:p>
          <a:p>
            <a:pPr marL="650230" indent="-650230">
              <a:buFont typeface="+mj-lt"/>
              <a:buAutoNum type="arabicPeriod"/>
            </a:pPr>
            <a:r>
              <a:rPr lang="en-US" sz="2400" dirty="0"/>
              <a:t>Many employers allowed staff to go home early or work from home.</a:t>
            </a:r>
          </a:p>
          <a:p>
            <a:pPr marL="650230" indent="-650230">
              <a:buFont typeface="+mj-lt"/>
              <a:buAutoNum type="arabicPeriod"/>
            </a:pPr>
            <a:endParaRPr lang="en-US" sz="2800" dirty="0"/>
          </a:p>
          <a:p>
            <a:pPr marL="0" indent="0"/>
            <a:endParaRPr lang="en-US" sz="3200" dirty="0"/>
          </a:p>
        </p:txBody>
      </p:sp>
      <p:pic>
        <p:nvPicPr>
          <p:cNvPr id="5" name="Picture 4">
            <a:extLst>
              <a:ext uri="{FF2B5EF4-FFF2-40B4-BE49-F238E27FC236}">
                <a16:creationId xmlns:a16="http://schemas.microsoft.com/office/drawing/2014/main" id="{868084A5-D170-A543-A619-14FFB53A7A3E}"/>
              </a:ext>
            </a:extLst>
          </p:cNvPr>
          <p:cNvPicPr>
            <a:picLocks noChangeAspect="1"/>
          </p:cNvPicPr>
          <p:nvPr/>
        </p:nvPicPr>
        <p:blipFill>
          <a:blip r:embed="rId3"/>
          <a:stretch>
            <a:fillRect/>
          </a:stretch>
        </p:blipFill>
        <p:spPr>
          <a:xfrm>
            <a:off x="10787099" y="1051815"/>
            <a:ext cx="6264696" cy="4320480"/>
          </a:xfrm>
          <a:prstGeom prst="rect">
            <a:avLst/>
          </a:prstGeom>
        </p:spPr>
      </p:pic>
      <p:pic>
        <p:nvPicPr>
          <p:cNvPr id="6" name="Picture 5">
            <a:extLst>
              <a:ext uri="{FF2B5EF4-FFF2-40B4-BE49-F238E27FC236}">
                <a16:creationId xmlns:a16="http://schemas.microsoft.com/office/drawing/2014/main" id="{6663146C-917C-8D4F-8C18-61DC4F330F02}"/>
              </a:ext>
            </a:extLst>
          </p:cNvPr>
          <p:cNvPicPr>
            <a:picLocks noChangeAspect="1"/>
          </p:cNvPicPr>
          <p:nvPr/>
        </p:nvPicPr>
        <p:blipFill>
          <a:blip r:embed="rId4"/>
          <a:stretch>
            <a:fillRect/>
          </a:stretch>
        </p:blipFill>
        <p:spPr>
          <a:xfrm>
            <a:off x="8886155" y="5372295"/>
            <a:ext cx="7128792" cy="4185025"/>
          </a:xfrm>
          <a:prstGeom prst="rect">
            <a:avLst/>
          </a:prstGeom>
        </p:spPr>
      </p:pic>
    </p:spTree>
    <p:extLst>
      <p:ext uri="{BB962C8B-B14F-4D97-AF65-F5344CB8AC3E}">
        <p14:creationId xmlns:p14="http://schemas.microsoft.com/office/powerpoint/2010/main" val="370886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412304"/>
            <a:ext cx="11703050" cy="639511"/>
          </a:xfrm>
        </p:spPr>
        <p:txBody>
          <a:bodyPr/>
          <a:lstStyle/>
          <a:p>
            <a:r>
              <a:rPr lang="en-US" sz="3982" dirty="0">
                <a:solidFill>
                  <a:schemeClr val="bg1">
                    <a:lumMod val="75000"/>
                  </a:schemeClr>
                </a:solidFill>
              </a:rPr>
              <a:t>What worked</a:t>
            </a:r>
            <a:r>
              <a:rPr lang="en-US" sz="3982" dirty="0">
                <a:solidFill>
                  <a:schemeClr val="bg1">
                    <a:lumMod val="50000"/>
                  </a:schemeClr>
                </a:solidFill>
              </a:rPr>
              <a:t>, </a:t>
            </a:r>
            <a:r>
              <a:rPr lang="en-US" sz="3982" b="1" dirty="0">
                <a:solidFill>
                  <a:srgbClr val="FF0000"/>
                </a:solidFill>
              </a:rPr>
              <a:t>what didn’t</a:t>
            </a:r>
            <a:r>
              <a:rPr lang="en-US" sz="3982" dirty="0">
                <a:solidFill>
                  <a:schemeClr val="bg1">
                    <a:lumMod val="50000"/>
                  </a:schemeClr>
                </a:solidFill>
              </a:rPr>
              <a:t>?</a:t>
            </a:r>
          </a:p>
        </p:txBody>
      </p:sp>
      <p:sp>
        <p:nvSpPr>
          <p:cNvPr id="4" name="Content Placeholder 3"/>
          <p:cNvSpPr>
            <a:spLocks noGrp="1"/>
          </p:cNvSpPr>
          <p:nvPr>
            <p:ph sz="half" idx="1"/>
          </p:nvPr>
        </p:nvSpPr>
        <p:spPr>
          <a:xfrm>
            <a:off x="605236" y="1472214"/>
            <a:ext cx="6768752" cy="6435725"/>
          </a:xfrm>
        </p:spPr>
        <p:txBody>
          <a:bodyPr/>
          <a:lstStyle/>
          <a:p>
            <a:pPr marL="650230" indent="-650230">
              <a:buFont typeface="+mj-lt"/>
              <a:buAutoNum type="arabicPeriod"/>
            </a:pPr>
            <a:r>
              <a:rPr lang="en-US" sz="2800" dirty="0">
                <a:solidFill>
                  <a:schemeClr val="accent3">
                    <a:lumMod val="85000"/>
                  </a:schemeClr>
                </a:solidFill>
              </a:rPr>
              <a:t>Good weather forecasts of the exceptional events</a:t>
            </a:r>
          </a:p>
          <a:p>
            <a:pPr marL="650230" indent="-650230">
              <a:buFont typeface="+mj-lt"/>
              <a:buAutoNum type="arabicPeriod"/>
            </a:pPr>
            <a:endParaRPr lang="en-US" sz="2800" dirty="0">
              <a:solidFill>
                <a:schemeClr val="accent3">
                  <a:lumMod val="85000"/>
                </a:schemeClr>
              </a:solidFill>
            </a:endParaRPr>
          </a:p>
          <a:p>
            <a:pPr marL="650230" indent="-650230">
              <a:buFont typeface="+mj-lt"/>
              <a:buAutoNum type="arabicPeriod"/>
            </a:pPr>
            <a:r>
              <a:rPr lang="en-US" sz="2800" dirty="0">
                <a:solidFill>
                  <a:schemeClr val="accent3">
                    <a:lumMod val="85000"/>
                  </a:schemeClr>
                </a:solidFill>
              </a:rPr>
              <a:t>Highly developed warning system by MO</a:t>
            </a:r>
          </a:p>
          <a:p>
            <a:pPr marL="0" indent="0"/>
            <a:endParaRPr lang="en-US" sz="2800" dirty="0">
              <a:solidFill>
                <a:schemeClr val="accent3">
                  <a:lumMod val="85000"/>
                </a:schemeClr>
              </a:solidFill>
            </a:endParaRPr>
          </a:p>
          <a:p>
            <a:pPr marL="650230" indent="-650230">
              <a:buFont typeface="+mj-lt"/>
              <a:buAutoNum type="arabicPeriod"/>
            </a:pPr>
            <a:r>
              <a:rPr lang="en-GB" sz="2800" dirty="0">
                <a:solidFill>
                  <a:schemeClr val="accent3">
                    <a:lumMod val="85000"/>
                  </a:schemeClr>
                </a:solidFill>
              </a:rPr>
              <a:t>Close collaboration between MO and road, rail, air transport and emergency services</a:t>
            </a:r>
            <a:endParaRPr lang="en-US" sz="2800" dirty="0">
              <a:solidFill>
                <a:schemeClr val="accent3">
                  <a:lumMod val="85000"/>
                </a:schemeClr>
              </a:solidFill>
            </a:endParaRPr>
          </a:p>
          <a:p>
            <a:pPr marL="514350" indent="-514350">
              <a:buFont typeface="+mj-lt"/>
              <a:buAutoNum type="arabicPeriod"/>
            </a:pPr>
            <a:endParaRPr lang="en-US" sz="2800" dirty="0">
              <a:solidFill>
                <a:schemeClr val="accent3">
                  <a:lumMod val="85000"/>
                </a:schemeClr>
              </a:solidFill>
            </a:endParaRPr>
          </a:p>
          <a:p>
            <a:pPr marL="650230" indent="-650230">
              <a:buFont typeface="+mj-lt"/>
              <a:buAutoNum type="arabicPeriod"/>
            </a:pPr>
            <a:r>
              <a:rPr lang="en-US" sz="2800" dirty="0">
                <a:solidFill>
                  <a:schemeClr val="accent3">
                    <a:lumMod val="85000"/>
                  </a:schemeClr>
                </a:solidFill>
              </a:rPr>
              <a:t>Well prepared emergency management and first responders</a:t>
            </a:r>
          </a:p>
          <a:p>
            <a:pPr marL="650230" indent="-650230">
              <a:buFont typeface="+mj-lt"/>
              <a:buAutoNum type="arabicPeriod"/>
            </a:pPr>
            <a:endParaRPr lang="en-US" sz="2800" dirty="0">
              <a:solidFill>
                <a:schemeClr val="accent3">
                  <a:lumMod val="85000"/>
                </a:schemeClr>
              </a:solidFill>
            </a:endParaRPr>
          </a:p>
          <a:p>
            <a:pPr marL="650230" indent="-650230">
              <a:buFont typeface="+mj-lt"/>
              <a:buAutoNum type="arabicPeriod"/>
            </a:pPr>
            <a:r>
              <a:rPr lang="en-US" sz="2800" dirty="0">
                <a:solidFill>
                  <a:schemeClr val="accent3">
                    <a:lumMod val="85000"/>
                  </a:schemeClr>
                </a:solidFill>
              </a:rPr>
              <a:t>Good public communication using multiple channels</a:t>
            </a:r>
          </a:p>
          <a:p>
            <a:pPr marL="650230" indent="-650230">
              <a:buAutoNum type="arabicPeriod"/>
            </a:pPr>
            <a:endParaRPr lang="en-US" dirty="0">
              <a:solidFill>
                <a:schemeClr val="bg1">
                  <a:lumMod val="75000"/>
                </a:schemeClr>
              </a:solidFill>
            </a:endParaRPr>
          </a:p>
        </p:txBody>
      </p:sp>
      <p:sp>
        <p:nvSpPr>
          <p:cNvPr id="6" name="Content Placeholder 4"/>
          <p:cNvSpPr>
            <a:spLocks noGrp="1"/>
          </p:cNvSpPr>
          <p:nvPr>
            <p:ph sz="half" idx="2"/>
          </p:nvPr>
        </p:nvSpPr>
        <p:spPr>
          <a:xfrm>
            <a:off x="7662019" y="1472214"/>
            <a:ext cx="7848872" cy="8157114"/>
          </a:xfrm>
        </p:spPr>
        <p:txBody>
          <a:bodyPr/>
          <a:lstStyle/>
          <a:p>
            <a:pPr marL="514350" indent="-514350">
              <a:buFont typeface="+mj-lt"/>
              <a:buAutoNum type="arabicPeriod"/>
            </a:pPr>
            <a:r>
              <a:rPr lang="en-US" sz="2800" dirty="0"/>
              <a:t>Many </a:t>
            </a:r>
            <a:r>
              <a:rPr lang="en-US" sz="2800" dirty="0">
                <a:solidFill>
                  <a:schemeClr val="tx1"/>
                </a:solidFill>
              </a:rPr>
              <a:t>people trapped </a:t>
            </a:r>
            <a:r>
              <a:rPr lang="en-US" sz="2800" dirty="0"/>
              <a:t>on roads</a:t>
            </a:r>
          </a:p>
          <a:p>
            <a:pPr marL="514350" indent="-514350">
              <a:buFont typeface="+mj-lt"/>
              <a:buAutoNum type="arabicPeriod"/>
            </a:pPr>
            <a:r>
              <a:rPr lang="en-US" dirty="0"/>
              <a:t>Transport Minister: “people had heeded warnings not to travel "</a:t>
            </a:r>
            <a:r>
              <a:rPr lang="en-US" dirty="0">
                <a:solidFill>
                  <a:srgbClr val="FF0000"/>
                </a:solidFill>
              </a:rPr>
              <a:t>to an extent</a:t>
            </a:r>
            <a:r>
              <a:rPr lang="en-US" dirty="0"/>
              <a:t>”, but I have seen HGVs that are carrying home furniture, stationery and piping. I am not convinced that is necessary, and a lot of the incidents we have seen have been caused by a loss of traction by HGVs, so not everybody has been listening or heeding that advice."</a:t>
            </a:r>
          </a:p>
          <a:p>
            <a:pPr marL="650230" indent="-650230">
              <a:buAutoNum type="arabicPeriod"/>
            </a:pPr>
            <a:endParaRPr lang="en-US" sz="3200" dirty="0"/>
          </a:p>
          <a:p>
            <a:pPr marL="650230" indent="-650230">
              <a:buAutoNum type="arabicPeriod"/>
            </a:pPr>
            <a:r>
              <a:rPr lang="en-US" dirty="0"/>
              <a:t>Defense minister criticized emergency planners for not asking for military assistance until a late stage.</a:t>
            </a:r>
          </a:p>
          <a:p>
            <a:pPr marL="650230" indent="-650230">
              <a:buAutoNum type="arabicPeriod"/>
            </a:pPr>
            <a:endParaRPr lang="en-US" sz="3200" dirty="0"/>
          </a:p>
          <a:p>
            <a:br>
              <a:rPr lang="en-US" sz="3600" dirty="0"/>
            </a:br>
            <a:endParaRPr lang="en-US" sz="3200" dirty="0">
              <a:solidFill>
                <a:srgbClr val="FF0000"/>
              </a:solidFill>
            </a:endParaRPr>
          </a:p>
        </p:txBody>
      </p:sp>
      <p:pic>
        <p:nvPicPr>
          <p:cNvPr id="5" name="Picture 4">
            <a:extLst>
              <a:ext uri="{FF2B5EF4-FFF2-40B4-BE49-F238E27FC236}">
                <a16:creationId xmlns:a16="http://schemas.microsoft.com/office/drawing/2014/main" id="{1DDE4B0E-AC7E-7D4F-9B54-CE6FA8275D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11258" y="5152679"/>
            <a:ext cx="5706745" cy="4453255"/>
          </a:xfrm>
          <a:prstGeom prst="rect">
            <a:avLst/>
          </a:prstGeom>
          <a:noFill/>
          <a:ln>
            <a:noFill/>
          </a:ln>
        </p:spPr>
      </p:pic>
    </p:spTree>
    <p:extLst>
      <p:ext uri="{BB962C8B-B14F-4D97-AF65-F5344CB8AC3E}">
        <p14:creationId xmlns:p14="http://schemas.microsoft.com/office/powerpoint/2010/main" val="289255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412304"/>
            <a:ext cx="11703050" cy="639511"/>
          </a:xfrm>
        </p:spPr>
        <p:txBody>
          <a:bodyPr/>
          <a:lstStyle/>
          <a:p>
            <a:r>
              <a:rPr lang="en-US" sz="3982" dirty="0">
                <a:solidFill>
                  <a:schemeClr val="bg1">
                    <a:lumMod val="75000"/>
                  </a:schemeClr>
                </a:solidFill>
              </a:rPr>
              <a:t>What worked</a:t>
            </a:r>
            <a:r>
              <a:rPr lang="en-US" sz="3982" dirty="0">
                <a:solidFill>
                  <a:schemeClr val="bg1">
                    <a:lumMod val="50000"/>
                  </a:schemeClr>
                </a:solidFill>
              </a:rPr>
              <a:t>, </a:t>
            </a:r>
            <a:r>
              <a:rPr lang="en-US" sz="3982" b="1" dirty="0">
                <a:solidFill>
                  <a:srgbClr val="FF0000"/>
                </a:solidFill>
              </a:rPr>
              <a:t>what didn’t</a:t>
            </a:r>
            <a:r>
              <a:rPr lang="en-US" sz="3982" dirty="0">
                <a:solidFill>
                  <a:schemeClr val="bg1">
                    <a:lumMod val="50000"/>
                  </a:schemeClr>
                </a:solidFill>
              </a:rPr>
              <a:t>?</a:t>
            </a:r>
          </a:p>
        </p:txBody>
      </p:sp>
      <p:sp>
        <p:nvSpPr>
          <p:cNvPr id="4" name="Content Placeholder 3"/>
          <p:cNvSpPr>
            <a:spLocks noGrp="1"/>
          </p:cNvSpPr>
          <p:nvPr>
            <p:ph sz="half" idx="1"/>
          </p:nvPr>
        </p:nvSpPr>
        <p:spPr>
          <a:xfrm>
            <a:off x="605236" y="1472214"/>
            <a:ext cx="6768752" cy="6435725"/>
          </a:xfrm>
        </p:spPr>
        <p:txBody>
          <a:bodyPr/>
          <a:lstStyle/>
          <a:p>
            <a:pPr marL="650230" indent="-650230">
              <a:buFont typeface="+mj-lt"/>
              <a:buAutoNum type="arabicPeriod"/>
            </a:pPr>
            <a:r>
              <a:rPr lang="en-US" sz="2800" dirty="0">
                <a:solidFill>
                  <a:schemeClr val="accent3">
                    <a:lumMod val="85000"/>
                  </a:schemeClr>
                </a:solidFill>
              </a:rPr>
              <a:t>Good weather forecasts of the exceptional events</a:t>
            </a:r>
          </a:p>
          <a:p>
            <a:pPr marL="650230" indent="-650230">
              <a:buFont typeface="+mj-lt"/>
              <a:buAutoNum type="arabicPeriod"/>
            </a:pPr>
            <a:endParaRPr lang="en-US" sz="2800" dirty="0">
              <a:solidFill>
                <a:schemeClr val="accent3">
                  <a:lumMod val="85000"/>
                </a:schemeClr>
              </a:solidFill>
            </a:endParaRPr>
          </a:p>
          <a:p>
            <a:pPr marL="650230" indent="-650230">
              <a:buFont typeface="+mj-lt"/>
              <a:buAutoNum type="arabicPeriod"/>
            </a:pPr>
            <a:r>
              <a:rPr lang="en-US" sz="2800" dirty="0">
                <a:solidFill>
                  <a:schemeClr val="accent3">
                    <a:lumMod val="85000"/>
                  </a:schemeClr>
                </a:solidFill>
              </a:rPr>
              <a:t>Highly developed warning system by MO</a:t>
            </a:r>
          </a:p>
          <a:p>
            <a:pPr marL="0" indent="0"/>
            <a:endParaRPr lang="en-US" sz="2800" dirty="0">
              <a:solidFill>
                <a:schemeClr val="accent3">
                  <a:lumMod val="85000"/>
                </a:schemeClr>
              </a:solidFill>
            </a:endParaRPr>
          </a:p>
          <a:p>
            <a:pPr marL="650230" indent="-650230">
              <a:buFont typeface="+mj-lt"/>
              <a:buAutoNum type="arabicPeriod"/>
            </a:pPr>
            <a:r>
              <a:rPr lang="en-GB" sz="2800" dirty="0">
                <a:solidFill>
                  <a:schemeClr val="accent3">
                    <a:lumMod val="85000"/>
                  </a:schemeClr>
                </a:solidFill>
              </a:rPr>
              <a:t>Close collaboration between MO and road, rail, air transport and emergency services</a:t>
            </a:r>
            <a:endParaRPr lang="en-US" sz="2800" dirty="0">
              <a:solidFill>
                <a:schemeClr val="accent3">
                  <a:lumMod val="85000"/>
                </a:schemeClr>
              </a:solidFill>
            </a:endParaRPr>
          </a:p>
          <a:p>
            <a:pPr marL="514350" indent="-514350">
              <a:buFont typeface="+mj-lt"/>
              <a:buAutoNum type="arabicPeriod"/>
            </a:pPr>
            <a:endParaRPr lang="en-US" sz="2800" dirty="0">
              <a:solidFill>
                <a:schemeClr val="accent3">
                  <a:lumMod val="85000"/>
                </a:schemeClr>
              </a:solidFill>
            </a:endParaRPr>
          </a:p>
          <a:p>
            <a:pPr marL="650230" indent="-650230">
              <a:buFont typeface="+mj-lt"/>
              <a:buAutoNum type="arabicPeriod"/>
            </a:pPr>
            <a:r>
              <a:rPr lang="en-US" sz="2800" dirty="0">
                <a:solidFill>
                  <a:schemeClr val="accent3">
                    <a:lumMod val="85000"/>
                  </a:schemeClr>
                </a:solidFill>
              </a:rPr>
              <a:t>Well prepared emergency management and first responders</a:t>
            </a:r>
          </a:p>
          <a:p>
            <a:pPr marL="650230" indent="-650230">
              <a:buFont typeface="+mj-lt"/>
              <a:buAutoNum type="arabicPeriod"/>
            </a:pPr>
            <a:endParaRPr lang="en-US" sz="2800" dirty="0">
              <a:solidFill>
                <a:schemeClr val="accent3">
                  <a:lumMod val="85000"/>
                </a:schemeClr>
              </a:solidFill>
            </a:endParaRPr>
          </a:p>
          <a:p>
            <a:pPr marL="650230" indent="-650230">
              <a:buFont typeface="+mj-lt"/>
              <a:buAutoNum type="arabicPeriod"/>
            </a:pPr>
            <a:r>
              <a:rPr lang="en-US" sz="2800" dirty="0">
                <a:solidFill>
                  <a:schemeClr val="accent3">
                    <a:lumMod val="85000"/>
                  </a:schemeClr>
                </a:solidFill>
              </a:rPr>
              <a:t>Good public communication using multiple channels</a:t>
            </a:r>
          </a:p>
          <a:p>
            <a:pPr marL="650230" indent="-650230">
              <a:buAutoNum type="arabicPeriod"/>
            </a:pPr>
            <a:endParaRPr lang="en-US" dirty="0">
              <a:solidFill>
                <a:schemeClr val="bg1">
                  <a:lumMod val="75000"/>
                </a:schemeClr>
              </a:solidFill>
            </a:endParaRPr>
          </a:p>
        </p:txBody>
      </p:sp>
      <p:sp>
        <p:nvSpPr>
          <p:cNvPr id="6" name="Content Placeholder 4"/>
          <p:cNvSpPr>
            <a:spLocks noGrp="1"/>
          </p:cNvSpPr>
          <p:nvPr>
            <p:ph sz="half" idx="2"/>
          </p:nvPr>
        </p:nvSpPr>
        <p:spPr>
          <a:xfrm>
            <a:off x="7662019" y="1472214"/>
            <a:ext cx="7848872" cy="8157114"/>
          </a:xfrm>
        </p:spPr>
        <p:txBody>
          <a:bodyPr/>
          <a:lstStyle/>
          <a:p>
            <a:pPr marL="514350" indent="-514350">
              <a:buFontTx/>
              <a:buAutoNum type="arabicPeriod" startAt="4"/>
            </a:pPr>
            <a:r>
              <a:rPr lang="en-GB" dirty="0"/>
              <a:t>Train companies allowed operations without adequate preparations</a:t>
            </a:r>
          </a:p>
          <a:p>
            <a:pPr marL="514350" indent="-514350">
              <a:buFontTx/>
              <a:buAutoNum type="arabicPeriod" startAt="4"/>
            </a:pPr>
            <a:endParaRPr lang="en-GB" dirty="0"/>
          </a:p>
          <a:p>
            <a:pPr marL="514350" indent="-514350">
              <a:buAutoNum type="arabicPeriod" startAt="4"/>
            </a:pPr>
            <a:r>
              <a:rPr lang="en-GB" dirty="0"/>
              <a:t>The SW railway company : “Because of the severe weather conditions multiple trains have broken down between Weymouth and Bournemouth. All lines between these stations are currently blocked”</a:t>
            </a:r>
          </a:p>
          <a:p>
            <a:pPr marL="514350" indent="-514350">
              <a:buFont typeface="+mj-lt"/>
              <a:buAutoNum type="arabicPeriod"/>
            </a:pPr>
            <a:endParaRPr lang="en-US" dirty="0"/>
          </a:p>
          <a:p>
            <a:pPr marL="0" indent="0"/>
            <a:r>
              <a:rPr lang="en-US" dirty="0"/>
              <a:t>6.	Roads were gridlocked when people tried to 	get bottles of water from supermarkets</a:t>
            </a:r>
          </a:p>
          <a:p>
            <a:pPr marL="514350" indent="-514350">
              <a:buFont typeface="+mj-lt"/>
              <a:buAutoNum type="arabicPeriod"/>
            </a:pPr>
            <a:endParaRPr lang="en-US" dirty="0"/>
          </a:p>
          <a:p>
            <a:pPr marL="0" indent="0"/>
            <a:r>
              <a:rPr lang="en-US" dirty="0"/>
              <a:t>7.	The water industry regulator “a number of 	water companies had fallen well short on 	their forward planning. They have been 	warned to better plan ahead to deal with 	these sorts of situations.”</a:t>
            </a:r>
          </a:p>
          <a:p>
            <a:pPr marL="514350" indent="-514350">
              <a:buFont typeface="+mj-lt"/>
              <a:buAutoNum type="arabicPeriod"/>
            </a:pPr>
            <a:endParaRPr lang="en-US" dirty="0"/>
          </a:p>
          <a:p>
            <a:br>
              <a:rPr lang="en-US" sz="3600" dirty="0"/>
            </a:br>
            <a:endParaRPr lang="en-US" sz="3200" dirty="0">
              <a:solidFill>
                <a:srgbClr val="FF0000"/>
              </a:solidFill>
            </a:endParaRPr>
          </a:p>
          <a:p>
            <a:pPr marL="0" indent="0"/>
            <a:r>
              <a:rPr lang="en-US" sz="2800" dirty="0"/>
              <a:t> </a:t>
            </a:r>
            <a:endParaRPr lang="en-US" sz="3200" dirty="0"/>
          </a:p>
        </p:txBody>
      </p:sp>
      <p:pic>
        <p:nvPicPr>
          <p:cNvPr id="5" name="Picture 4">
            <a:extLst>
              <a:ext uri="{FF2B5EF4-FFF2-40B4-BE49-F238E27FC236}">
                <a16:creationId xmlns:a16="http://schemas.microsoft.com/office/drawing/2014/main" id="{53CD3426-997F-2D43-88BC-ED1B222DA7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57464" y="1996480"/>
            <a:ext cx="3240360" cy="4098032"/>
          </a:xfrm>
          <a:prstGeom prst="rect">
            <a:avLst/>
          </a:prstGeom>
          <a:noFill/>
          <a:ln>
            <a:noFill/>
          </a:ln>
        </p:spPr>
      </p:pic>
    </p:spTree>
    <p:extLst>
      <p:ext uri="{BB962C8B-B14F-4D97-AF65-F5344CB8AC3E}">
        <p14:creationId xmlns:p14="http://schemas.microsoft.com/office/powerpoint/2010/main" val="218515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740577"/>
          </a:xfrm>
        </p:spPr>
        <p:txBody>
          <a:bodyPr/>
          <a:lstStyle/>
          <a:p>
            <a:r>
              <a:rPr lang="en-US" dirty="0"/>
              <a:t>Case Study: Good Forecasts, Poor Outcomes</a:t>
            </a:r>
          </a:p>
        </p:txBody>
      </p:sp>
      <p:sp>
        <p:nvSpPr>
          <p:cNvPr id="7" name="TextBox 6"/>
          <p:cNvSpPr txBox="1"/>
          <p:nvPr/>
        </p:nvSpPr>
        <p:spPr>
          <a:xfrm>
            <a:off x="533227" y="1420416"/>
            <a:ext cx="6840760" cy="1384995"/>
          </a:xfrm>
          <a:prstGeom prst="rect">
            <a:avLst/>
          </a:prstGeom>
          <a:noFill/>
        </p:spPr>
        <p:txBody>
          <a:bodyPr wrap="square" rtlCol="0">
            <a:spAutoFit/>
          </a:bodyPr>
          <a:lstStyle/>
          <a:p>
            <a:r>
              <a:rPr lang="en-US" sz="2800" b="1" dirty="0">
                <a:solidFill>
                  <a:schemeClr val="accent4">
                    <a:lumMod val="50000"/>
                    <a:lumOff val="50000"/>
                  </a:schemeClr>
                </a:solidFill>
              </a:rPr>
              <a:t>Event: </a:t>
            </a:r>
            <a:r>
              <a:rPr lang="en-US" sz="2800" dirty="0"/>
              <a:t>Snow, and low temperatures</a:t>
            </a:r>
            <a:br>
              <a:rPr lang="en-US" sz="2800" dirty="0"/>
            </a:br>
            <a:r>
              <a:rPr lang="en-US" sz="2800" dirty="0"/>
              <a:t>Place: Switzerland</a:t>
            </a:r>
            <a:br>
              <a:rPr lang="en-US" sz="2800" dirty="0"/>
            </a:br>
            <a:r>
              <a:rPr lang="en-US" sz="2800" dirty="0"/>
              <a:t>Date: 26 Feb-1 March 2018</a:t>
            </a:r>
          </a:p>
        </p:txBody>
      </p:sp>
      <p:sp>
        <p:nvSpPr>
          <p:cNvPr id="3" name="Rectangle 2">
            <a:extLst>
              <a:ext uri="{FF2B5EF4-FFF2-40B4-BE49-F238E27FC236}">
                <a16:creationId xmlns:a16="http://schemas.microsoft.com/office/drawing/2014/main" id="{2A93F7E9-CF41-5E48-A537-937A1D98A951}"/>
              </a:ext>
            </a:extLst>
          </p:cNvPr>
          <p:cNvSpPr/>
          <p:nvPr/>
        </p:nvSpPr>
        <p:spPr>
          <a:xfrm>
            <a:off x="245195" y="3259184"/>
            <a:ext cx="8667750" cy="4401205"/>
          </a:xfrm>
          <a:prstGeom prst="rect">
            <a:avLst/>
          </a:prstGeom>
        </p:spPr>
        <p:txBody>
          <a:bodyPr>
            <a:spAutoFit/>
          </a:bodyPr>
          <a:lstStyle/>
          <a:p>
            <a:r>
              <a:rPr lang="en-US" sz="2800" b="1" dirty="0">
                <a:solidFill>
                  <a:srgbClr val="7F7F7F"/>
                </a:solidFill>
              </a:rPr>
              <a:t>Synopsis:</a:t>
            </a:r>
          </a:p>
          <a:p>
            <a:r>
              <a:rPr lang="en-GB" sz="2800" dirty="0"/>
              <a:t>Major Sudden Stratospheric warming and blocking the Jet Stream; bitterly cold  easterly airflow from Siberia across Switzerland; the coldest winter temperature (-28° C), wind-chill of -10° to -20° C.</a:t>
            </a:r>
          </a:p>
          <a:p>
            <a:endParaRPr lang="en-GB" sz="2800" dirty="0"/>
          </a:p>
          <a:p>
            <a:r>
              <a:rPr lang="en-GB" sz="2800" dirty="0"/>
              <a:t>1 March almost all Switzerland was covered by fresh snow (10-15 cm in the west). The snowfall continued on 2 March.</a:t>
            </a:r>
          </a:p>
          <a:p>
            <a:endParaRPr lang="en-GB" sz="2800" dirty="0"/>
          </a:p>
        </p:txBody>
      </p:sp>
      <p:pic>
        <p:nvPicPr>
          <p:cNvPr id="10" name="Content Placeholder 5">
            <a:extLst>
              <a:ext uri="{FF2B5EF4-FFF2-40B4-BE49-F238E27FC236}">
                <a16:creationId xmlns:a16="http://schemas.microsoft.com/office/drawing/2014/main" id="{7A08E113-8EDD-CC40-8414-B144283F2A62}"/>
              </a:ext>
            </a:extLst>
          </p:cNvPr>
          <p:cNvPicPr>
            <a:picLocks noGrp="1" noChangeAspect="1"/>
          </p:cNvPicPr>
          <p:nvPr>
            <p:ph idx="1"/>
          </p:nvPr>
        </p:nvPicPr>
        <p:blipFill>
          <a:blip r:embed="rId3"/>
          <a:stretch>
            <a:fillRect/>
          </a:stretch>
        </p:blipFill>
        <p:spPr>
          <a:xfrm>
            <a:off x="11665198" y="1166734"/>
            <a:ext cx="5651500" cy="3810000"/>
          </a:xfrm>
        </p:spPr>
      </p:pic>
      <p:pic>
        <p:nvPicPr>
          <p:cNvPr id="4" name="Picture 3">
            <a:extLst>
              <a:ext uri="{FF2B5EF4-FFF2-40B4-BE49-F238E27FC236}">
                <a16:creationId xmlns:a16="http://schemas.microsoft.com/office/drawing/2014/main" id="{303CD213-1EB0-B845-A15F-B3C82452C47C}"/>
              </a:ext>
            </a:extLst>
          </p:cNvPr>
          <p:cNvPicPr>
            <a:picLocks noChangeAspect="1"/>
          </p:cNvPicPr>
          <p:nvPr/>
        </p:nvPicPr>
        <p:blipFill rotWithShape="1">
          <a:blip r:embed="rId4"/>
          <a:srcRect l="16066" t="6338" r="5501" b="12904"/>
          <a:stretch/>
        </p:blipFill>
        <p:spPr>
          <a:xfrm>
            <a:off x="11379385" y="5016559"/>
            <a:ext cx="5976664" cy="3456384"/>
          </a:xfrm>
          <a:prstGeom prst="rect">
            <a:avLst/>
          </a:prstGeom>
        </p:spPr>
      </p:pic>
      <p:pic>
        <p:nvPicPr>
          <p:cNvPr id="5" name="Picture 4">
            <a:extLst>
              <a:ext uri="{FF2B5EF4-FFF2-40B4-BE49-F238E27FC236}">
                <a16:creationId xmlns:a16="http://schemas.microsoft.com/office/drawing/2014/main" id="{91866D4E-E1E1-8E44-B0DF-0ADBB9C8E409}"/>
              </a:ext>
            </a:extLst>
          </p:cNvPr>
          <p:cNvPicPr>
            <a:picLocks noChangeAspect="1"/>
          </p:cNvPicPr>
          <p:nvPr/>
        </p:nvPicPr>
        <p:blipFill>
          <a:blip r:embed="rId5"/>
          <a:stretch>
            <a:fillRect/>
          </a:stretch>
        </p:blipFill>
        <p:spPr>
          <a:xfrm>
            <a:off x="7076529" y="1166734"/>
            <a:ext cx="4572000" cy="2565400"/>
          </a:xfrm>
          <a:prstGeom prst="rect">
            <a:avLst/>
          </a:prstGeom>
        </p:spPr>
      </p:pic>
    </p:spTree>
    <p:extLst>
      <p:ext uri="{BB962C8B-B14F-4D97-AF65-F5344CB8AC3E}">
        <p14:creationId xmlns:p14="http://schemas.microsoft.com/office/powerpoint/2010/main" val="123489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740577"/>
          </a:xfrm>
        </p:spPr>
        <p:txBody>
          <a:bodyPr/>
          <a:lstStyle/>
          <a:p>
            <a:r>
              <a:rPr lang="en-US" dirty="0"/>
              <a:t>Case Study: Good Forecasts, Poor Outcomes</a:t>
            </a:r>
          </a:p>
        </p:txBody>
      </p:sp>
      <p:sp>
        <p:nvSpPr>
          <p:cNvPr id="4" name="Rectangle 3">
            <a:extLst>
              <a:ext uri="{FF2B5EF4-FFF2-40B4-BE49-F238E27FC236}">
                <a16:creationId xmlns:a16="http://schemas.microsoft.com/office/drawing/2014/main" id="{20E51BA8-6C52-504E-B3BC-665384E504EC}"/>
              </a:ext>
            </a:extLst>
          </p:cNvPr>
          <p:cNvSpPr/>
          <p:nvPr/>
        </p:nvSpPr>
        <p:spPr>
          <a:xfrm>
            <a:off x="533228" y="1420416"/>
            <a:ext cx="5660876" cy="4154984"/>
          </a:xfrm>
          <a:prstGeom prst="rect">
            <a:avLst/>
          </a:prstGeom>
        </p:spPr>
        <p:txBody>
          <a:bodyPr wrap="square">
            <a:spAutoFit/>
          </a:bodyPr>
          <a:lstStyle/>
          <a:p>
            <a:r>
              <a:rPr lang="en-US" b="1" dirty="0">
                <a:solidFill>
                  <a:srgbClr val="7F7F7F"/>
                </a:solidFill>
              </a:rPr>
              <a:t>Outcome:</a:t>
            </a:r>
          </a:p>
          <a:p>
            <a:pPr marL="457200" indent="-457200">
              <a:buFont typeface="Wingdings" pitchFamily="2" charset="2"/>
              <a:buChar char="q"/>
            </a:pPr>
            <a:r>
              <a:rPr lang="en-US" dirty="0">
                <a:solidFill>
                  <a:schemeClr val="tx1"/>
                </a:solidFill>
              </a:rPr>
              <a:t>Massive disruption to road and rail transport</a:t>
            </a:r>
          </a:p>
          <a:p>
            <a:pPr marL="457200" indent="-457200">
              <a:buFont typeface="Wingdings" pitchFamily="2" charset="2"/>
              <a:buChar char="q"/>
            </a:pPr>
            <a:r>
              <a:rPr lang="en-US" dirty="0">
                <a:solidFill>
                  <a:schemeClr val="tx1"/>
                </a:solidFill>
              </a:rPr>
              <a:t>Geneva airport temporarily closed (1 and 2 March)</a:t>
            </a:r>
          </a:p>
          <a:p>
            <a:pPr marL="457200" indent="-457200">
              <a:buFont typeface="Wingdings" pitchFamily="2" charset="2"/>
              <a:buChar char="q"/>
            </a:pPr>
            <a:r>
              <a:rPr lang="en-US" dirty="0">
                <a:solidFill>
                  <a:schemeClr val="tx1"/>
                </a:solidFill>
              </a:rPr>
              <a:t>M</a:t>
            </a:r>
            <a:r>
              <a:rPr lang="en-US" dirty="0"/>
              <a:t>any accidents and tailbacks on roads</a:t>
            </a:r>
            <a:endParaRPr lang="en-US" dirty="0">
              <a:solidFill>
                <a:schemeClr val="tx1"/>
              </a:solidFill>
            </a:endParaRPr>
          </a:p>
        </p:txBody>
      </p:sp>
      <p:sp>
        <p:nvSpPr>
          <p:cNvPr id="5" name="Rectangle 4">
            <a:extLst>
              <a:ext uri="{FF2B5EF4-FFF2-40B4-BE49-F238E27FC236}">
                <a16:creationId xmlns:a16="http://schemas.microsoft.com/office/drawing/2014/main" id="{C00B6A56-C273-9A46-9838-CE61839D5F64}"/>
              </a:ext>
            </a:extLst>
          </p:cNvPr>
          <p:cNvSpPr/>
          <p:nvPr/>
        </p:nvSpPr>
        <p:spPr>
          <a:xfrm>
            <a:off x="4335463" y="2614643"/>
            <a:ext cx="8667750" cy="4524315"/>
          </a:xfrm>
          <a:prstGeom prst="rect">
            <a:avLst/>
          </a:prstGeom>
        </p:spPr>
        <p:txBody>
          <a:bodyPr>
            <a:spAutoFit/>
          </a:bodyPr>
          <a:lstStyle/>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p:txBody>
      </p:sp>
      <p:sp>
        <p:nvSpPr>
          <p:cNvPr id="7" name="Rectangle 2">
            <a:extLst>
              <a:ext uri="{FF2B5EF4-FFF2-40B4-BE49-F238E27FC236}">
                <a16:creationId xmlns:a16="http://schemas.microsoft.com/office/drawing/2014/main" id="{DAEF43EC-87B9-2846-A305-46F618258BC7}"/>
              </a:ext>
            </a:extLst>
          </p:cNvPr>
          <p:cNvSpPr>
            <a:spLocks noChangeArrowheads="1"/>
          </p:cNvSpPr>
          <p:nvPr/>
        </p:nvSpPr>
        <p:spPr bwMode="auto">
          <a:xfrm>
            <a:off x="11262419" y="1053019"/>
            <a:ext cx="173402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3" descr="Image result for heavy snow in geneva">
            <a:extLst>
              <a:ext uri="{FF2B5EF4-FFF2-40B4-BE49-F238E27FC236}">
                <a16:creationId xmlns:a16="http://schemas.microsoft.com/office/drawing/2014/main" id="{D9D6834E-8C24-C54B-8677-5610CFE0355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591514" y="1436225"/>
            <a:ext cx="5727700" cy="4305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CF04EEA0-884E-D74C-8CDE-A95309F26D92}"/>
              </a:ext>
            </a:extLst>
          </p:cNvPr>
          <p:cNvSpPr>
            <a:spLocks noChangeArrowheads="1"/>
          </p:cNvSpPr>
          <p:nvPr/>
        </p:nvSpPr>
        <p:spPr bwMode="auto">
          <a:xfrm>
            <a:off x="533227" y="196279"/>
            <a:ext cx="167859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2051" name="Picture 1" descr="/var/folders/bn/fnw70l5d1w7dzymw3jvrlj_80000gn/T/com.microsoft.Word/WebArchiveCopyPasteTempFiles/DXMJQTCW4AA0tcg.jpg">
            <a:extLst>
              <a:ext uri="{FF2B5EF4-FFF2-40B4-BE49-F238E27FC236}">
                <a16:creationId xmlns:a16="http://schemas.microsoft.com/office/drawing/2014/main" id="{49B301CE-01F7-9744-9AC9-42D5242AFFAE}"/>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7064" t="-12169" r="1" b="46969"/>
          <a:stretch>
            <a:fillRect/>
          </a:stretch>
        </p:blipFill>
        <p:spPr bwMode="auto">
          <a:xfrm>
            <a:off x="6544215" y="273219"/>
            <a:ext cx="5152839" cy="48174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AB9BFBB-9851-9748-9839-26096D4EE0C9}"/>
              </a:ext>
            </a:extLst>
          </p:cNvPr>
          <p:cNvPicPr/>
          <p:nvPr/>
        </p:nvPicPr>
        <p:blipFill rotWithShape="1">
          <a:blip r:embed="rId7">
            <a:extLst>
              <a:ext uri="{28A0092B-C50C-407E-A947-70E740481C1C}">
                <a14:useLocalDpi xmlns:a14="http://schemas.microsoft.com/office/drawing/2010/main" val="0"/>
              </a:ext>
            </a:extLst>
          </a:blip>
          <a:srcRect l="3337" t="8501" r="2374" b="5298"/>
          <a:stretch/>
        </p:blipFill>
        <p:spPr bwMode="auto">
          <a:xfrm>
            <a:off x="11966766" y="5649133"/>
            <a:ext cx="5400600" cy="4587481"/>
          </a:xfrm>
          <a:prstGeom prst="rect">
            <a:avLst/>
          </a:prstGeom>
          <a:noFill/>
          <a:ln>
            <a:noFill/>
          </a:ln>
        </p:spPr>
      </p:pic>
      <p:sp>
        <p:nvSpPr>
          <p:cNvPr id="9" name="Rectangle 6">
            <a:extLst>
              <a:ext uri="{FF2B5EF4-FFF2-40B4-BE49-F238E27FC236}">
                <a16:creationId xmlns:a16="http://schemas.microsoft.com/office/drawing/2014/main" id="{EB2BBB91-7429-1042-BB05-D60D75A58B27}"/>
              </a:ext>
            </a:extLst>
          </p:cNvPr>
          <p:cNvSpPr>
            <a:spLocks noChangeArrowheads="1"/>
          </p:cNvSpPr>
          <p:nvPr/>
        </p:nvSpPr>
        <p:spPr bwMode="auto">
          <a:xfrm>
            <a:off x="5063797" y="5178644"/>
            <a:ext cx="173402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3" name="Picture 1" descr="/var/folders/bn/fnw70l5d1w7dzymw3jvrlj_80000gn/T/com.microsoft.Word/WebArchiveCopyPasteTempFiles/DXMa8hsXUAAey5l.jpg">
            <a:extLst>
              <a:ext uri="{FF2B5EF4-FFF2-40B4-BE49-F238E27FC236}">
                <a16:creationId xmlns:a16="http://schemas.microsoft.com/office/drawing/2014/main" id="{0D3D6F93-3436-7E42-83F8-E7CD6B564B84}"/>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6194104" y="5071947"/>
            <a:ext cx="5727700" cy="32131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CBA35A69-1C82-1F43-88F0-DCE0A3A6B08F}"/>
              </a:ext>
            </a:extLst>
          </p:cNvPr>
          <p:cNvSpPr>
            <a:spLocks noChangeArrowheads="1"/>
          </p:cNvSpPr>
          <p:nvPr/>
        </p:nvSpPr>
        <p:spPr bwMode="auto">
          <a:xfrm>
            <a:off x="-28690" y="6542611"/>
            <a:ext cx="173402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2" descr="/var/folders/bn/fnw70l5d1w7dzymw3jvrlj_80000gn/T/com.microsoft.Word/WebArchiveCopyPasteTempFiles/DXMa9rTWsAA8X1j.jpg">
            <a:extLst>
              <a:ext uri="{FF2B5EF4-FFF2-40B4-BE49-F238E27FC236}">
                <a16:creationId xmlns:a16="http://schemas.microsoft.com/office/drawing/2014/main" id="{3B5AFE76-50D0-2D47-AAB4-F113B7A1DC18}"/>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1278497" y="6540500"/>
            <a:ext cx="57277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85A49D9-859F-A944-9E23-3ECFCA0D26D0}"/>
              </a:ext>
            </a:extLst>
          </p:cNvPr>
          <p:cNvPicPr>
            <a:picLocks noChangeAspect="1"/>
          </p:cNvPicPr>
          <p:nvPr/>
        </p:nvPicPr>
        <p:blipFill>
          <a:blip r:embed="rId12"/>
          <a:stretch>
            <a:fillRect/>
          </a:stretch>
        </p:blipFill>
        <p:spPr>
          <a:xfrm>
            <a:off x="7671154" y="7940044"/>
            <a:ext cx="4025900" cy="2679700"/>
          </a:xfrm>
          <a:prstGeom prst="rect">
            <a:avLst/>
          </a:prstGeom>
        </p:spPr>
      </p:pic>
    </p:spTree>
    <p:extLst>
      <p:ext uri="{BB962C8B-B14F-4D97-AF65-F5344CB8AC3E}">
        <p14:creationId xmlns:p14="http://schemas.microsoft.com/office/powerpoint/2010/main" val="3495859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412304"/>
            <a:ext cx="11703050" cy="639511"/>
          </a:xfrm>
        </p:spPr>
        <p:txBody>
          <a:bodyPr/>
          <a:lstStyle/>
          <a:p>
            <a:r>
              <a:rPr lang="en-US" sz="3982" b="1" dirty="0">
                <a:solidFill>
                  <a:schemeClr val="tx1"/>
                </a:solidFill>
              </a:rPr>
              <a:t>What worked</a:t>
            </a:r>
            <a:r>
              <a:rPr lang="en-US" sz="3982" dirty="0">
                <a:solidFill>
                  <a:schemeClr val="bg1">
                    <a:lumMod val="50000"/>
                  </a:schemeClr>
                </a:solidFill>
              </a:rPr>
              <a:t>, what didn’t?</a:t>
            </a:r>
          </a:p>
        </p:txBody>
      </p:sp>
      <p:sp>
        <p:nvSpPr>
          <p:cNvPr id="4" name="Content Placeholder 3"/>
          <p:cNvSpPr>
            <a:spLocks noGrp="1"/>
          </p:cNvSpPr>
          <p:nvPr>
            <p:ph sz="half" idx="1"/>
          </p:nvPr>
        </p:nvSpPr>
        <p:spPr>
          <a:xfrm>
            <a:off x="605235" y="1472214"/>
            <a:ext cx="7344816" cy="8281386"/>
          </a:xfrm>
        </p:spPr>
        <p:txBody>
          <a:bodyPr/>
          <a:lstStyle/>
          <a:p>
            <a:pPr marL="650230" indent="-650230">
              <a:buFont typeface="+mj-lt"/>
              <a:buAutoNum type="arabicPeriod"/>
            </a:pPr>
            <a:r>
              <a:rPr lang="en-US" sz="2400" dirty="0"/>
              <a:t>Good weather forecasts of the heavy snowfall at least 5 days ahead</a:t>
            </a:r>
          </a:p>
          <a:p>
            <a:pPr marL="457200" indent="-457200">
              <a:buFont typeface="+mj-lt"/>
              <a:buAutoNum type="arabicPeriod"/>
            </a:pPr>
            <a:endParaRPr lang="en-US" sz="2400" dirty="0"/>
          </a:p>
          <a:p>
            <a:pPr marL="650230" indent="-650230">
              <a:buFont typeface="+mj-lt"/>
              <a:buAutoNum type="arabicPeriod"/>
            </a:pPr>
            <a:r>
              <a:rPr lang="en-US" sz="2400" dirty="0"/>
              <a:t>Well prepared emergency management and first responders</a:t>
            </a:r>
          </a:p>
          <a:p>
            <a:pPr marL="650230" indent="-650230">
              <a:buFont typeface="+mj-lt"/>
              <a:buAutoNum type="arabicPeriod"/>
            </a:pPr>
            <a:endParaRPr lang="en-GB" sz="2400" dirty="0"/>
          </a:p>
          <a:p>
            <a:pPr marL="650230" indent="-650230">
              <a:buFont typeface="+mj-lt"/>
              <a:buAutoNum type="arabicPeriod"/>
            </a:pPr>
            <a:r>
              <a:rPr lang="en-GB" sz="2400" dirty="0"/>
              <a:t>Close collaboration between Meteoswiss and road maintenance authorities, rail, and airport authorities: proactive briefings and contacts</a:t>
            </a:r>
            <a:endParaRPr lang="en-US" sz="2400" dirty="0"/>
          </a:p>
          <a:p>
            <a:pPr marL="650230" indent="-650230">
              <a:buFont typeface="+mj-lt"/>
              <a:buAutoNum type="arabicPeriod"/>
            </a:pPr>
            <a:endParaRPr lang="en-US" sz="2400" dirty="0"/>
          </a:p>
          <a:p>
            <a:pPr marL="650230" indent="-650230">
              <a:buFont typeface="+mj-lt"/>
              <a:buAutoNum type="arabicPeriod"/>
            </a:pPr>
            <a:endParaRPr lang="en-US" sz="2400" dirty="0"/>
          </a:p>
          <a:p>
            <a:pPr marL="650230" indent="-650230">
              <a:buFont typeface="+mj-lt"/>
              <a:buAutoNum type="arabicPeriod"/>
            </a:pPr>
            <a:r>
              <a:rPr lang="en-US" sz="2400" dirty="0"/>
              <a:t>Good public communication using multiple channels</a:t>
            </a:r>
          </a:p>
          <a:p>
            <a:pPr marL="650230" indent="-650230">
              <a:buFont typeface="+mj-lt"/>
              <a:buAutoNum type="arabicPeriod"/>
            </a:pPr>
            <a:endParaRPr lang="en-US" sz="2400" dirty="0"/>
          </a:p>
          <a:p>
            <a:pPr marL="650230" indent="-650230">
              <a:buFont typeface="+mj-lt"/>
              <a:buAutoNum type="arabicPeriod"/>
            </a:pPr>
            <a:r>
              <a:rPr lang="en-US" sz="2400" dirty="0"/>
              <a:t>Advisories issued by the police about road conditions urging people to take care</a:t>
            </a:r>
          </a:p>
          <a:p>
            <a:pPr marL="650230" indent="-650230">
              <a:buFont typeface="+mj-lt"/>
              <a:buAutoNum type="arabicPeriod"/>
            </a:pPr>
            <a:endParaRPr lang="en-US" sz="2400" dirty="0"/>
          </a:p>
          <a:p>
            <a:pPr marL="650230" indent="-650230">
              <a:buFont typeface="+mj-lt"/>
              <a:buAutoNum type="arabicPeriod"/>
            </a:pPr>
            <a:r>
              <a:rPr lang="en-US" sz="2400" dirty="0"/>
              <a:t>A country for the most part used to and prepared for winter and unusual amounts of snow but ….</a:t>
            </a:r>
          </a:p>
          <a:p>
            <a:pPr marL="514350" indent="-514350">
              <a:buFont typeface="+mj-lt"/>
              <a:buAutoNum type="arabicPeriod"/>
            </a:pPr>
            <a:endParaRPr lang="en-US" sz="2400" dirty="0"/>
          </a:p>
          <a:p>
            <a:pPr marL="0" indent="0"/>
            <a:endParaRPr lang="en-US" sz="2400" dirty="0"/>
          </a:p>
          <a:p>
            <a:pPr marL="0" indent="0"/>
            <a:endParaRPr lang="en-US" sz="3200" dirty="0"/>
          </a:p>
        </p:txBody>
      </p:sp>
      <p:pic>
        <p:nvPicPr>
          <p:cNvPr id="7" name="Picture 6">
            <a:extLst>
              <a:ext uri="{FF2B5EF4-FFF2-40B4-BE49-F238E27FC236}">
                <a16:creationId xmlns:a16="http://schemas.microsoft.com/office/drawing/2014/main" id="{F1060129-2968-9D4E-BBF6-AEE4F9CCFCD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611310" y="1204392"/>
            <a:ext cx="5727700" cy="4224020"/>
          </a:xfrm>
          <a:prstGeom prst="rect">
            <a:avLst/>
          </a:prstGeom>
          <a:noFill/>
          <a:ln>
            <a:noFill/>
          </a:ln>
        </p:spPr>
      </p:pic>
      <p:sp>
        <p:nvSpPr>
          <p:cNvPr id="22" name="Rectangle 5">
            <a:extLst>
              <a:ext uri="{FF2B5EF4-FFF2-40B4-BE49-F238E27FC236}">
                <a16:creationId xmlns:a16="http://schemas.microsoft.com/office/drawing/2014/main" id="{824845FA-C83B-5347-ACDA-679258C2B975}"/>
              </a:ext>
            </a:extLst>
          </p:cNvPr>
          <p:cNvSpPr>
            <a:spLocks noChangeArrowheads="1"/>
          </p:cNvSpPr>
          <p:nvPr/>
        </p:nvSpPr>
        <p:spPr bwMode="auto">
          <a:xfrm>
            <a:off x="9534227" y="5812904"/>
            <a:ext cx="7560840" cy="26564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61874" rIns="0" bIns="0" numCol="1" anchor="ctr" anchorCtr="0" compatLnSpc="1">
            <a:prstTxWarp prst="textNoShape">
              <a:avLst/>
            </a:prstTxWarp>
            <a:spAutoFit/>
          </a:bodyPr>
          <a:lstStyle>
            <a:lvl1pPr eaLnBrk="0">
              <a:defRPr>
                <a:solidFill>
                  <a:schemeClr val="tx1"/>
                </a:solidFill>
                <a:latin typeface="Arial" panose="020B0604020202020204" pitchFamily="34" charset="0"/>
              </a:defRPr>
            </a:lvl1pPr>
            <a:lvl2pPr eaLnBrk="0">
              <a:defRPr>
                <a:solidFill>
                  <a:schemeClr val="tx1"/>
                </a:solidFill>
                <a:latin typeface="Arial" panose="020B0604020202020204" pitchFamily="34" charset="0"/>
              </a:defRPr>
            </a:lvl2pPr>
            <a:lvl3pPr eaLnBrk="0">
              <a:defRPr>
                <a:solidFill>
                  <a:schemeClr val="tx1"/>
                </a:solidFill>
                <a:latin typeface="Arial" panose="020B0604020202020204" pitchFamily="34" charset="0"/>
              </a:defRPr>
            </a:lvl3pPr>
            <a:lvl4pPr eaLnBrk="0">
              <a:defRPr>
                <a:solidFill>
                  <a:schemeClr val="tx1"/>
                </a:solidFill>
                <a:latin typeface="Arial" panose="020B0604020202020204" pitchFamily="34" charset="0"/>
              </a:defRPr>
            </a:lvl4pPr>
            <a:lvl5pPr eaLnBrk="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Web TV</a:t>
            </a:r>
            <a:endParaRPr kumimoji="0" lang="en-US" altLang="en-US" sz="1300" b="0" i="0" u="none" strike="noStrike" cap="none" normalizeH="0" baseline="0" dirty="0">
              <a:ln>
                <a:noFill/>
              </a:ln>
              <a:solidFill>
                <a:srgbClr val="5555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900" b="1" i="0" u="none" strike="noStrike" cap="none" normalizeH="0" baseline="0" dirty="0">
              <a:ln>
                <a:noFill/>
              </a:ln>
              <a:solidFill>
                <a:srgbClr val="65656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656565"/>
                </a:solidFill>
                <a:effectLst/>
                <a:latin typeface="Georgia" panose="02040502050405020303" pitchFamily="18" charset="0"/>
                <a:cs typeface="Arial" panose="020B0604020202020204" pitchFamily="34" charset="0"/>
              </a:rPr>
              <a:t>26 </a:t>
            </a:r>
            <a:r>
              <a:rPr kumimoji="0" lang="en-US" altLang="en-US" sz="900" b="0" i="0" u="none" strike="noStrike" cap="none" normalizeH="0" baseline="0" dirty="0" err="1">
                <a:ln>
                  <a:noFill/>
                </a:ln>
                <a:solidFill>
                  <a:srgbClr val="656565"/>
                </a:solidFill>
                <a:effectLst/>
                <a:latin typeface="Georgia" panose="02040502050405020303" pitchFamily="18" charset="0"/>
                <a:cs typeface="Arial" panose="020B0604020202020204" pitchFamily="34" charset="0"/>
              </a:rPr>
              <a:t>février</a:t>
            </a:r>
            <a:r>
              <a:rPr kumimoji="0" lang="en-US" altLang="en-US" sz="900" b="0" i="0" u="none" strike="noStrike" cap="none" normalizeH="0" baseline="0" dirty="0">
                <a:ln>
                  <a:noFill/>
                </a:ln>
                <a:solidFill>
                  <a:srgbClr val="656565"/>
                </a:solidFill>
                <a:effectLst/>
                <a:latin typeface="Georgia" panose="02040502050405020303" pitchFamily="18" charset="0"/>
                <a:cs typeface="Arial" panose="020B0604020202020204" pitchFamily="34" charset="0"/>
              </a:rPr>
              <a:t> 2018 08:26; </a:t>
            </a:r>
            <a:r>
              <a:rPr kumimoji="0" lang="en-US" altLang="en-US" sz="900" b="0" i="1" u="none" strike="noStrike" cap="none" normalizeH="0" baseline="0" dirty="0">
                <a:ln>
                  <a:noFill/>
                </a:ln>
                <a:solidFill>
                  <a:srgbClr val="858585"/>
                </a:solidFill>
                <a:effectLst/>
                <a:latin typeface="Georgia" panose="02040502050405020303" pitchFamily="18" charset="0"/>
                <a:cs typeface="Arial" panose="020B0604020202020204" pitchFamily="34" charset="0"/>
              </a:rPr>
              <a:t>Act: 26.02.2018 14:21</a:t>
            </a:r>
            <a:r>
              <a:rPr kumimoji="0" lang="en-US" altLang="en-US" sz="900" b="0" i="0" u="none" strike="noStrike" cap="none" normalizeH="0" baseline="0" dirty="0">
                <a:ln>
                  <a:noFill/>
                </a:ln>
                <a:solidFill>
                  <a:srgbClr val="044CA0"/>
                </a:solidFill>
                <a:effectLst/>
                <a:latin typeface="Georgia" panose="02040502050405020303" pitchFamily="18" charset="0"/>
                <a:cs typeface="Arial" panose="020B0604020202020204" pitchFamily="34" charset="0"/>
              </a:rPr>
              <a:t>Print</a:t>
            </a:r>
            <a:endParaRPr kumimoji="0" lang="en-US" altLang="en-US" sz="4000" b="0" i="0" u="none" strike="noStrike" cap="none" normalizeH="0" baseline="0" dirty="0">
              <a:ln>
                <a:noFill/>
              </a:ln>
              <a:solidFill>
                <a:srgbClr val="222222"/>
              </a:solidFill>
              <a:effectLst/>
              <a:latin typeface="BentonConSansBold"/>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22222"/>
                </a:solidFill>
                <a:effectLst/>
                <a:latin typeface="BentonConSansBold"/>
                <a:cs typeface="Arial" panose="020B0604020202020204" pitchFamily="34" charset="0"/>
              </a:rPr>
              <a:t>La Suisse a </a:t>
            </a:r>
            <a:r>
              <a:rPr kumimoji="0" lang="en-US" altLang="en-US" sz="4000" b="0" i="0" u="none" strike="noStrike" cap="none" normalizeH="0" baseline="0" dirty="0" err="1">
                <a:ln>
                  <a:noFill/>
                </a:ln>
                <a:solidFill>
                  <a:srgbClr val="222222"/>
                </a:solidFill>
                <a:effectLst/>
                <a:latin typeface="BentonConSansBold"/>
                <a:cs typeface="Arial" panose="020B0604020202020204" pitchFamily="34" charset="0"/>
              </a:rPr>
              <a:t>connu</a:t>
            </a:r>
            <a:r>
              <a:rPr kumimoji="0" lang="en-US" altLang="en-US" sz="4000" b="0" i="0" u="none" strike="noStrike" cap="none" normalizeH="0" baseline="0" dirty="0">
                <a:ln>
                  <a:noFill/>
                </a:ln>
                <a:solidFill>
                  <a:srgbClr val="222222"/>
                </a:solidFill>
                <a:effectLst/>
                <a:latin typeface="BentonConSansBold"/>
                <a:cs typeface="Arial" panose="020B0604020202020204" pitchFamily="34" charset="0"/>
              </a:rPr>
              <a:t> </a:t>
            </a:r>
            <a:r>
              <a:rPr kumimoji="0" lang="en-US" altLang="en-US" sz="4000" b="0" i="0" u="none" strike="noStrike" cap="none" normalizeH="0" baseline="0" dirty="0" err="1">
                <a:ln>
                  <a:noFill/>
                </a:ln>
                <a:solidFill>
                  <a:srgbClr val="222222"/>
                </a:solidFill>
                <a:effectLst/>
                <a:latin typeface="BentonConSansBold"/>
                <a:cs typeface="Arial" panose="020B0604020202020204" pitchFamily="34" charset="0"/>
              </a:rPr>
              <a:t>sa</a:t>
            </a:r>
            <a:r>
              <a:rPr kumimoji="0" lang="en-US" altLang="en-US" sz="4000" b="0" i="0" u="none" strike="noStrike" cap="none" normalizeH="0" baseline="0" dirty="0">
                <a:ln>
                  <a:noFill/>
                </a:ln>
                <a:solidFill>
                  <a:srgbClr val="222222"/>
                </a:solidFill>
                <a:effectLst/>
                <a:latin typeface="BentonConSansBold"/>
                <a:cs typeface="Arial" panose="020B0604020202020204" pitchFamily="34" charset="0"/>
              </a:rPr>
              <a:t> </a:t>
            </a:r>
            <a:r>
              <a:rPr kumimoji="0" lang="en-US" altLang="en-US" sz="4000" b="0" i="0" u="none" strike="noStrike" cap="none" normalizeH="0" baseline="0" dirty="0" err="1">
                <a:ln>
                  <a:noFill/>
                </a:ln>
                <a:solidFill>
                  <a:srgbClr val="222222"/>
                </a:solidFill>
                <a:effectLst/>
                <a:latin typeface="BentonConSansBold"/>
                <a:cs typeface="Arial" panose="020B0604020202020204" pitchFamily="34" charset="0"/>
              </a:rPr>
              <a:t>nuit</a:t>
            </a:r>
            <a:r>
              <a:rPr kumimoji="0" lang="en-US" altLang="en-US" sz="4000" b="0" i="0" u="none" strike="noStrike" cap="none" normalizeH="0" baseline="0" dirty="0">
                <a:ln>
                  <a:noFill/>
                </a:ln>
                <a:solidFill>
                  <a:srgbClr val="222222"/>
                </a:solidFill>
                <a:effectLst/>
                <a:latin typeface="BentonConSansBold"/>
                <a:cs typeface="Arial" panose="020B0604020202020204" pitchFamily="34" charset="0"/>
              </a:rPr>
              <a:t> la plus </a:t>
            </a:r>
            <a:r>
              <a:rPr kumimoji="0" lang="en-US" altLang="en-US" sz="4000" b="0" i="0" u="none" strike="noStrike" cap="none" normalizeH="0" baseline="0" dirty="0" err="1">
                <a:ln>
                  <a:noFill/>
                </a:ln>
                <a:solidFill>
                  <a:srgbClr val="222222"/>
                </a:solidFill>
                <a:effectLst/>
                <a:latin typeface="BentonConSansBold"/>
                <a:cs typeface="Arial" panose="020B0604020202020204" pitchFamily="34" charset="0"/>
              </a:rPr>
              <a:t>froide</a:t>
            </a:r>
            <a:r>
              <a:rPr kumimoji="0" lang="en-US" altLang="en-US" sz="4000" b="0" i="0" u="none" strike="noStrike" cap="none" normalizeH="0" baseline="0" dirty="0">
                <a:ln>
                  <a:noFill/>
                </a:ln>
                <a:solidFill>
                  <a:srgbClr val="222222"/>
                </a:solidFill>
                <a:effectLst/>
                <a:latin typeface="BentonConSansBold"/>
                <a:cs typeface="Arial" panose="020B0604020202020204" pitchFamily="34" charset="0"/>
              </a:rPr>
              <a:t> de </a:t>
            </a:r>
            <a:r>
              <a:rPr kumimoji="0" lang="en-US" altLang="en-US" sz="4000" b="0" i="0" u="none" strike="noStrike" cap="none" normalizeH="0" baseline="0" dirty="0" err="1">
                <a:ln>
                  <a:noFill/>
                </a:ln>
                <a:solidFill>
                  <a:srgbClr val="222222"/>
                </a:solidFill>
                <a:effectLst/>
                <a:latin typeface="BentonConSansBold"/>
                <a:cs typeface="Arial" panose="020B0604020202020204" pitchFamily="34" charset="0"/>
              </a:rPr>
              <a:t>l'hiver</a:t>
            </a:r>
            <a:endParaRPr kumimoji="0" lang="en-US" altLang="en-US" sz="4000" b="0" i="0" u="none" strike="noStrike" cap="none" normalizeH="0" baseline="0" dirty="0">
              <a:ln>
                <a:noFill/>
              </a:ln>
              <a:solidFill>
                <a:srgbClr val="222222"/>
              </a:solidFill>
              <a:effectLst/>
              <a:latin typeface="BentonConSansBold"/>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Après trois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journées</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glaciales</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la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neige</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entrera</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dans</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la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danse</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à</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partir</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de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jeudi</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avec des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flocons</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jusqu'en</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 </a:t>
            </a:r>
            <a:r>
              <a:rPr kumimoji="0" lang="en-US" altLang="en-US" sz="1500" b="0" i="1" u="none" strike="noStrike" cap="none" normalizeH="0" baseline="0" dirty="0" err="1">
                <a:ln>
                  <a:noFill/>
                </a:ln>
                <a:solidFill>
                  <a:srgbClr val="333333"/>
                </a:solidFill>
                <a:effectLst/>
                <a:latin typeface="Georgia" panose="02040502050405020303" pitchFamily="18" charset="0"/>
                <a:cs typeface="Arial" panose="020B0604020202020204" pitchFamily="34" charset="0"/>
              </a:rPr>
              <a:t>plaine</a:t>
            </a:r>
            <a:r>
              <a:rPr kumimoji="0" lang="en-US" altLang="en-US" sz="1500" b="0" i="1" u="none" strike="noStrike" cap="none" normalizeH="0" baseline="0" dirty="0">
                <a:ln>
                  <a:noFill/>
                </a:ln>
                <a:solidFill>
                  <a:srgbClr val="333333"/>
                </a:solidFill>
                <a:effectLst/>
                <a:latin typeface="Georgia" panose="02040502050405020303"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555555"/>
              </a:solidFill>
              <a:effectLst/>
              <a:latin typeface="Georgia" panose="02040502050405020303" pitchFamily="18" charset="0"/>
              <a:cs typeface="Arial" panose="020B0604020202020204" pitchFamily="34" charset="0"/>
            </a:endParaRPr>
          </a:p>
        </p:txBody>
      </p:sp>
      <p:pic>
        <p:nvPicPr>
          <p:cNvPr id="23" name="Picture 4" descr="20 Minuten Online Logo">
            <a:hlinkClick r:id="rId4"/>
            <a:extLst>
              <a:ext uri="{FF2B5EF4-FFF2-40B4-BE49-F238E27FC236}">
                <a16:creationId xmlns:a16="http://schemas.microsoft.com/office/drawing/2014/main" id="{222CFB15-B56F-1846-9B9F-A7F6147CB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7167" y="6499776"/>
            <a:ext cx="977900"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49999FF-FD2A-AC44-A5A5-2862FE245281}"/>
              </a:ext>
            </a:extLst>
          </p:cNvPr>
          <p:cNvPicPr>
            <a:picLocks noChangeAspect="1"/>
          </p:cNvPicPr>
          <p:nvPr/>
        </p:nvPicPr>
        <p:blipFill>
          <a:blip r:embed="rId6"/>
          <a:stretch>
            <a:fillRect/>
          </a:stretch>
        </p:blipFill>
        <p:spPr>
          <a:xfrm>
            <a:off x="7748681" y="3107804"/>
            <a:ext cx="4064000" cy="2705100"/>
          </a:xfrm>
          <a:prstGeom prst="rect">
            <a:avLst/>
          </a:prstGeom>
        </p:spPr>
      </p:pic>
    </p:spTree>
    <p:extLst>
      <p:ext uri="{BB962C8B-B14F-4D97-AF65-F5344CB8AC3E}">
        <p14:creationId xmlns:p14="http://schemas.microsoft.com/office/powerpoint/2010/main" val="347702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7860" y="390525"/>
            <a:ext cx="15604543" cy="1101899"/>
          </a:xfrm>
        </p:spPr>
        <p:txBody>
          <a:bodyPr/>
          <a:lstStyle/>
          <a:p>
            <a:r>
              <a:rPr lang="en-GB"/>
              <a:t>Outline</a:t>
            </a:r>
          </a:p>
        </p:txBody>
      </p:sp>
      <p:sp>
        <p:nvSpPr>
          <p:cNvPr id="4" name="Content Placeholder 3"/>
          <p:cNvSpPr>
            <a:spLocks noGrp="1"/>
          </p:cNvSpPr>
          <p:nvPr>
            <p:ph idx="1"/>
          </p:nvPr>
        </p:nvSpPr>
        <p:spPr>
          <a:xfrm>
            <a:off x="867860" y="1636440"/>
            <a:ext cx="15604543" cy="7920880"/>
          </a:xfrm>
        </p:spPr>
        <p:txBody>
          <a:bodyPr/>
          <a:lstStyle/>
          <a:p>
            <a:pPr marL="457200" indent="-457200">
              <a:buFont typeface="Wingdings" charset="2"/>
              <a:buChar char="q"/>
            </a:pPr>
            <a:r>
              <a:rPr lang="en-GB" sz="3600" dirty="0"/>
              <a:t>Why we need to change the way forecasts and warnings are produced and communicated</a:t>
            </a:r>
          </a:p>
          <a:p>
            <a:pPr marL="457200" indent="-457200">
              <a:buFont typeface="Wingdings" charset="2"/>
              <a:buChar char="q"/>
            </a:pPr>
            <a:endParaRPr lang="en-GB" sz="3600" dirty="0"/>
          </a:p>
          <a:p>
            <a:pPr marL="457200" indent="-457200">
              <a:buFont typeface="Wingdings" charset="2"/>
              <a:buChar char="q"/>
            </a:pPr>
            <a:r>
              <a:rPr lang="en-GB" sz="3600" dirty="0"/>
              <a:t>impact-based forecast and warning services</a:t>
            </a:r>
          </a:p>
          <a:p>
            <a:pPr marL="457200" indent="-457200">
              <a:buFont typeface="Wingdings" charset="2"/>
              <a:buChar char="q"/>
            </a:pPr>
            <a:endParaRPr lang="en-GB" sz="3600" dirty="0"/>
          </a:p>
          <a:p>
            <a:pPr marL="457200" indent="-457200">
              <a:buFont typeface="Wingdings" charset="2"/>
              <a:buChar char="q"/>
            </a:pPr>
            <a:r>
              <a:rPr lang="en-GB" sz="3600" dirty="0"/>
              <a:t>Case of developing countries</a:t>
            </a:r>
          </a:p>
          <a:p>
            <a:pPr marL="457200" indent="-457200">
              <a:buFont typeface="Wingdings" charset="2"/>
              <a:buChar char="q"/>
            </a:pPr>
            <a:endParaRPr lang="en-GB" sz="3600" dirty="0"/>
          </a:p>
          <a:p>
            <a:pPr marL="457200" indent="-457200">
              <a:buFont typeface="Wingdings" charset="2"/>
              <a:buChar char="q"/>
            </a:pPr>
            <a:r>
              <a:rPr lang="en-GB" sz="3600" dirty="0"/>
              <a:t>Case of developed countries</a:t>
            </a:r>
          </a:p>
          <a:p>
            <a:pPr marL="0" indent="0"/>
            <a:endParaRPr lang="en-GB" sz="3600" dirty="0"/>
          </a:p>
          <a:p>
            <a:pPr marL="457200" indent="-457200">
              <a:buFont typeface="Wingdings" charset="2"/>
              <a:buChar char="q"/>
            </a:pPr>
            <a:r>
              <a:rPr lang="en-GB" sz="3600" dirty="0"/>
              <a:t> Engaging the society</a:t>
            </a:r>
          </a:p>
          <a:p>
            <a:pPr marL="0" indent="0"/>
            <a:endParaRPr lang="en-GB" sz="3600" dirty="0"/>
          </a:p>
          <a:p>
            <a:pPr marL="457200" indent="-457200">
              <a:buFont typeface="Wingdings" charset="2"/>
              <a:buChar char="q"/>
            </a:pPr>
            <a:r>
              <a:rPr lang="en-GB" sz="3600" dirty="0"/>
              <a:t>Great forecasts, Poor outcomes         Great forecasts, Good outcomes</a:t>
            </a:r>
          </a:p>
          <a:p>
            <a:pPr marL="457200" indent="-457200">
              <a:buFont typeface="Wingdings" charset="2"/>
              <a:buChar char="q"/>
            </a:pPr>
            <a:endParaRPr lang="en-GB" sz="3600" dirty="0"/>
          </a:p>
        </p:txBody>
      </p:sp>
      <p:sp>
        <p:nvSpPr>
          <p:cNvPr id="5" name="Right Arrow 4">
            <a:extLst>
              <a:ext uri="{FF2B5EF4-FFF2-40B4-BE49-F238E27FC236}">
                <a16:creationId xmlns:a16="http://schemas.microsoft.com/office/drawing/2014/main" id="{2EE72052-6D26-0C4F-B268-FC55528BF6B7}"/>
              </a:ext>
            </a:extLst>
          </p:cNvPr>
          <p:cNvSpPr/>
          <p:nvPr/>
        </p:nvSpPr>
        <p:spPr bwMode="auto">
          <a:xfrm>
            <a:off x="7950051" y="7829128"/>
            <a:ext cx="978408" cy="484632"/>
          </a:xfrm>
          <a:prstGeom prst="rightArrow">
            <a:avLst/>
          </a:pr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p:spPr>
        <p:txBody>
          <a:bodyPr vert="horz" wrap="square" lIns="65022" tIns="65022" rIns="65022" bIns="65022" numCol="1" rtlCol="0" anchor="ctr" anchorCtr="0" compatLnSpc="1">
            <a:prstTxWarp prst="textNoShape">
              <a:avLst/>
            </a:prstTxWarp>
          </a:bodyPr>
          <a:lstStyle/>
          <a:p>
            <a:pPr marL="457200" marR="0" indent="0" algn="l" defTabSz="895350" rtl="0" eaLnBrk="1" fontAlgn="base" latinLnBrk="0" hangingPunct="0">
              <a:lnSpc>
                <a:spcPct val="100000"/>
              </a:lnSpc>
              <a:spcBef>
                <a:spcPct val="0"/>
              </a:spcBef>
              <a:spcAft>
                <a:spcPct val="0"/>
              </a:spcAft>
              <a:buClrTx/>
              <a:buSzTx/>
              <a:buFontTx/>
              <a:buNone/>
              <a:tabLst/>
            </a:pPr>
            <a:r>
              <a:rPr kumimoji="0" lang="en-GB" sz="3300" b="0" i="0" u="none" strike="noStrike" cap="none" normalizeH="0" baseline="0" dirty="0">
                <a:ln>
                  <a:noFill/>
                </a:ln>
                <a:solidFill>
                  <a:srgbClr val="000000"/>
                </a:solidFill>
                <a:effectLst/>
                <a:latin typeface="Trebuchet MS" charset="0"/>
                <a:ea typeface="Trebuchet MS" charset="0"/>
                <a:cs typeface="Trebuchet MS" charset="0"/>
                <a:sym typeface="Trebuchet MS" charset="0"/>
              </a:rPr>
              <a:t> </a:t>
            </a:r>
          </a:p>
        </p:txBody>
      </p:sp>
    </p:spTree>
    <p:extLst>
      <p:ext uri="{BB962C8B-B14F-4D97-AF65-F5344CB8AC3E}">
        <p14:creationId xmlns:p14="http://schemas.microsoft.com/office/powerpoint/2010/main" val="1142750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412304"/>
            <a:ext cx="11703050" cy="639511"/>
          </a:xfrm>
        </p:spPr>
        <p:txBody>
          <a:bodyPr/>
          <a:lstStyle/>
          <a:p>
            <a:r>
              <a:rPr lang="en-US" sz="3982" dirty="0">
                <a:solidFill>
                  <a:schemeClr val="bg1">
                    <a:lumMod val="75000"/>
                  </a:schemeClr>
                </a:solidFill>
              </a:rPr>
              <a:t>What worked</a:t>
            </a:r>
            <a:r>
              <a:rPr lang="en-US" sz="3982" dirty="0">
                <a:solidFill>
                  <a:schemeClr val="bg1">
                    <a:lumMod val="50000"/>
                  </a:schemeClr>
                </a:solidFill>
              </a:rPr>
              <a:t>, </a:t>
            </a:r>
            <a:r>
              <a:rPr lang="en-US" sz="3982" b="1" dirty="0">
                <a:solidFill>
                  <a:srgbClr val="FF0000"/>
                </a:solidFill>
              </a:rPr>
              <a:t>what didn’t</a:t>
            </a:r>
            <a:r>
              <a:rPr lang="en-US" sz="3982" dirty="0">
                <a:solidFill>
                  <a:schemeClr val="bg1">
                    <a:lumMod val="50000"/>
                  </a:schemeClr>
                </a:solidFill>
              </a:rPr>
              <a:t>?</a:t>
            </a:r>
          </a:p>
        </p:txBody>
      </p:sp>
      <p:sp>
        <p:nvSpPr>
          <p:cNvPr id="4" name="Content Placeholder 3"/>
          <p:cNvSpPr>
            <a:spLocks noGrp="1"/>
          </p:cNvSpPr>
          <p:nvPr>
            <p:ph sz="half" idx="1"/>
          </p:nvPr>
        </p:nvSpPr>
        <p:spPr>
          <a:xfrm>
            <a:off x="605236" y="1472214"/>
            <a:ext cx="6048671" cy="6435725"/>
          </a:xfrm>
        </p:spPr>
        <p:txBody>
          <a:bodyPr/>
          <a:lstStyle/>
          <a:p>
            <a:pPr marL="650230" indent="-650230">
              <a:buFont typeface="+mj-lt"/>
              <a:buAutoNum type="arabicPeriod"/>
            </a:pPr>
            <a:r>
              <a:rPr lang="en-US" sz="2800" dirty="0">
                <a:solidFill>
                  <a:schemeClr val="tx2">
                    <a:lumMod val="60000"/>
                    <a:lumOff val="40000"/>
                  </a:schemeClr>
                </a:solidFill>
              </a:rPr>
              <a:t>Good weather forecasts of the heavy snowfall at least 5 days ahead</a:t>
            </a:r>
          </a:p>
          <a:p>
            <a:pPr marL="457200" indent="-45720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Well prepared emergency management and first responders</a:t>
            </a:r>
          </a:p>
          <a:p>
            <a:pPr marL="650230" indent="-65023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Good public communication using multiple channels</a:t>
            </a:r>
          </a:p>
          <a:p>
            <a:pPr marL="650230" indent="-65023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Advisories issued by the police about road conditions urging people to take care</a:t>
            </a:r>
          </a:p>
          <a:p>
            <a:pPr marL="650230" indent="-65023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A country used to and prepared for winter, mountain towns and ski resorts handled the unusual amounts of snow better than most cities but ….</a:t>
            </a:r>
          </a:p>
          <a:p>
            <a:pPr marL="650230" indent="-650230">
              <a:buAutoNum type="arabicPeriod"/>
            </a:pPr>
            <a:endParaRPr lang="en-US" dirty="0">
              <a:solidFill>
                <a:schemeClr val="bg1">
                  <a:lumMod val="75000"/>
                </a:schemeClr>
              </a:solidFill>
            </a:endParaRPr>
          </a:p>
        </p:txBody>
      </p:sp>
      <p:sp>
        <p:nvSpPr>
          <p:cNvPr id="6" name="Content Placeholder 4"/>
          <p:cNvSpPr>
            <a:spLocks noGrp="1"/>
          </p:cNvSpPr>
          <p:nvPr>
            <p:ph sz="half" idx="2"/>
          </p:nvPr>
        </p:nvSpPr>
        <p:spPr>
          <a:xfrm>
            <a:off x="7056783" y="1051815"/>
            <a:ext cx="9462219" cy="8577514"/>
          </a:xfrm>
        </p:spPr>
        <p:txBody>
          <a:bodyPr/>
          <a:lstStyle/>
          <a:p>
            <a:pPr marL="514350" indent="-514350">
              <a:buFont typeface="+mj-lt"/>
              <a:buAutoNum type="arabicPeriod"/>
            </a:pPr>
            <a:r>
              <a:rPr lang="en-US" dirty="0"/>
              <a:t>Models had difficulty in adequate simulation of the warm humid air riding over the cold surface over the Swiss Plateau</a:t>
            </a:r>
          </a:p>
          <a:p>
            <a:pPr marL="514350" indent="-514350">
              <a:buFont typeface="+mj-lt"/>
              <a:buAutoNum type="arabicPeriod"/>
            </a:pPr>
            <a:r>
              <a:rPr lang="en-US" dirty="0"/>
              <a:t>Warm air advection aloft was stronger than forecast by the models</a:t>
            </a:r>
          </a:p>
          <a:p>
            <a:pPr marL="514350" indent="-514350">
              <a:buFont typeface="+mj-lt"/>
              <a:buAutoNum type="arabicPeriod"/>
            </a:pPr>
            <a:r>
              <a:rPr lang="en-US" dirty="0"/>
              <a:t>Models were underestimating the potential snowfall accumulation</a:t>
            </a:r>
          </a:p>
          <a:p>
            <a:pPr marL="514350" indent="-514350">
              <a:buFont typeface="+mj-lt"/>
              <a:buAutoNum type="arabicPeriod"/>
            </a:pPr>
            <a:r>
              <a:rPr lang="en-US" dirty="0"/>
              <a:t>Eventually the "winter storm watch/warning" for extreme Western Switzerland was issued where the strongest warm air advection was forecast aloft</a:t>
            </a:r>
          </a:p>
          <a:p>
            <a:pPr marL="514350" indent="-514350">
              <a:buFont typeface="+mj-lt"/>
              <a:buAutoNum type="arabicPeriod"/>
            </a:pPr>
            <a:r>
              <a:rPr lang="en-US" dirty="0"/>
              <a:t>The winter storm warning could have been extended further east where significant snowfall accumulation occurred as well</a:t>
            </a:r>
          </a:p>
          <a:p>
            <a:pPr marL="514350" indent="-514350">
              <a:buFont typeface="+mj-lt"/>
              <a:buAutoNum type="arabicPeriod"/>
            </a:pPr>
            <a:endParaRPr lang="en-US" dirty="0"/>
          </a:p>
          <a:p>
            <a:pPr marL="514350" indent="-514350">
              <a:buFont typeface="+mj-lt"/>
              <a:buAutoNum type="arabicPeriod"/>
            </a:pPr>
            <a:r>
              <a:rPr lang="en-US" dirty="0"/>
              <a:t>Snow falling on cold ground stuck immediately. Certain communes not allowed to pre-salt the roads too much ahead of a forecasted snow event (political decisions), leading to complications in the snow removal process once the snow starts falling on cold ground</a:t>
            </a:r>
          </a:p>
          <a:p>
            <a:br>
              <a:rPr lang="en-US" sz="3600" dirty="0"/>
            </a:br>
            <a:endParaRPr lang="en-US" sz="3200" dirty="0">
              <a:solidFill>
                <a:srgbClr val="FF0000"/>
              </a:solidFill>
            </a:endParaRPr>
          </a:p>
        </p:txBody>
      </p:sp>
      <p:pic>
        <p:nvPicPr>
          <p:cNvPr id="5" name="Picture 4">
            <a:extLst>
              <a:ext uri="{FF2B5EF4-FFF2-40B4-BE49-F238E27FC236}">
                <a16:creationId xmlns:a16="http://schemas.microsoft.com/office/drawing/2014/main" id="{5F26CFB8-CCB1-E24F-9D1E-9D5F091B3F11}"/>
              </a:ext>
            </a:extLst>
          </p:cNvPr>
          <p:cNvPicPr>
            <a:picLocks noChangeAspect="1"/>
          </p:cNvPicPr>
          <p:nvPr/>
        </p:nvPicPr>
        <p:blipFill>
          <a:blip r:embed="rId3"/>
          <a:stretch>
            <a:fillRect/>
          </a:stretch>
        </p:blipFill>
        <p:spPr>
          <a:xfrm>
            <a:off x="3168352" y="3643384"/>
            <a:ext cx="3888432" cy="4264555"/>
          </a:xfrm>
          <a:prstGeom prst="rect">
            <a:avLst/>
          </a:prstGeom>
        </p:spPr>
      </p:pic>
      <p:pic>
        <p:nvPicPr>
          <p:cNvPr id="8" name="Picture 7">
            <a:extLst>
              <a:ext uri="{FF2B5EF4-FFF2-40B4-BE49-F238E27FC236}">
                <a16:creationId xmlns:a16="http://schemas.microsoft.com/office/drawing/2014/main" id="{2A03D1C6-F129-F045-92E8-92A80EA85DED}"/>
              </a:ext>
            </a:extLst>
          </p:cNvPr>
          <p:cNvPicPr>
            <a:picLocks noChangeAspect="1"/>
          </p:cNvPicPr>
          <p:nvPr/>
        </p:nvPicPr>
        <p:blipFill rotWithShape="1">
          <a:blip r:embed="rId4"/>
          <a:srcRect l="8361" t="11020" r="2160" b="2750"/>
          <a:stretch/>
        </p:blipFill>
        <p:spPr>
          <a:xfrm>
            <a:off x="0" y="5393281"/>
            <a:ext cx="4559503" cy="4379522"/>
          </a:xfrm>
          <a:prstGeom prst="rect">
            <a:avLst/>
          </a:prstGeom>
        </p:spPr>
      </p:pic>
      <p:pic>
        <p:nvPicPr>
          <p:cNvPr id="9" name="Picture 8">
            <a:extLst>
              <a:ext uri="{FF2B5EF4-FFF2-40B4-BE49-F238E27FC236}">
                <a16:creationId xmlns:a16="http://schemas.microsoft.com/office/drawing/2014/main" id="{ACE1B0A1-1367-9240-A5B3-AF6E5A2660A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1398" y="1051816"/>
            <a:ext cx="3066953" cy="2816872"/>
          </a:xfrm>
          <a:prstGeom prst="rect">
            <a:avLst/>
          </a:prstGeom>
          <a:noFill/>
          <a:ln>
            <a:noFill/>
          </a:ln>
        </p:spPr>
      </p:pic>
    </p:spTree>
    <p:extLst>
      <p:ext uri="{BB962C8B-B14F-4D97-AF65-F5344CB8AC3E}">
        <p14:creationId xmlns:p14="http://schemas.microsoft.com/office/powerpoint/2010/main" val="193051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35" y="412304"/>
            <a:ext cx="11703050" cy="639511"/>
          </a:xfrm>
        </p:spPr>
        <p:txBody>
          <a:bodyPr/>
          <a:lstStyle/>
          <a:p>
            <a:r>
              <a:rPr lang="en-US" sz="3982" dirty="0">
                <a:solidFill>
                  <a:schemeClr val="bg1">
                    <a:lumMod val="75000"/>
                  </a:schemeClr>
                </a:solidFill>
              </a:rPr>
              <a:t>What worked</a:t>
            </a:r>
            <a:r>
              <a:rPr lang="en-US" sz="3982" dirty="0">
                <a:solidFill>
                  <a:schemeClr val="bg1">
                    <a:lumMod val="50000"/>
                  </a:schemeClr>
                </a:solidFill>
              </a:rPr>
              <a:t>, </a:t>
            </a:r>
            <a:r>
              <a:rPr lang="en-US" sz="3982" b="1" dirty="0">
                <a:solidFill>
                  <a:srgbClr val="FF0000"/>
                </a:solidFill>
              </a:rPr>
              <a:t>what didn’t</a:t>
            </a:r>
            <a:r>
              <a:rPr lang="en-US" sz="3982" dirty="0">
                <a:solidFill>
                  <a:schemeClr val="bg1">
                    <a:lumMod val="50000"/>
                  </a:schemeClr>
                </a:solidFill>
              </a:rPr>
              <a:t>?</a:t>
            </a:r>
          </a:p>
        </p:txBody>
      </p:sp>
      <p:sp>
        <p:nvSpPr>
          <p:cNvPr id="4" name="Content Placeholder 3"/>
          <p:cNvSpPr>
            <a:spLocks noGrp="1"/>
          </p:cNvSpPr>
          <p:nvPr>
            <p:ph sz="half" idx="1"/>
          </p:nvPr>
        </p:nvSpPr>
        <p:spPr>
          <a:xfrm>
            <a:off x="605236" y="1472214"/>
            <a:ext cx="6768752" cy="6435725"/>
          </a:xfrm>
        </p:spPr>
        <p:txBody>
          <a:bodyPr/>
          <a:lstStyle/>
          <a:p>
            <a:pPr marL="650230" indent="-650230">
              <a:buFont typeface="+mj-lt"/>
              <a:buAutoNum type="arabicPeriod"/>
            </a:pPr>
            <a:r>
              <a:rPr lang="en-US" sz="2800" dirty="0">
                <a:solidFill>
                  <a:schemeClr val="tx2">
                    <a:lumMod val="60000"/>
                    <a:lumOff val="40000"/>
                  </a:schemeClr>
                </a:solidFill>
              </a:rPr>
              <a:t>Good weather forecasts of the heavy snowfall at least 5 days ahead</a:t>
            </a:r>
          </a:p>
          <a:p>
            <a:pPr marL="457200" indent="-45720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Well prepared emergency management and first responders</a:t>
            </a:r>
          </a:p>
          <a:p>
            <a:pPr marL="650230" indent="-65023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Good public communication using multiple channels</a:t>
            </a:r>
          </a:p>
          <a:p>
            <a:pPr marL="650230" indent="-65023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Advisories issued by the police about road conditions urging people to take care</a:t>
            </a:r>
          </a:p>
          <a:p>
            <a:pPr marL="650230" indent="-650230">
              <a:buFont typeface="+mj-lt"/>
              <a:buAutoNum type="arabicPeriod"/>
            </a:pPr>
            <a:endParaRPr lang="en-US" sz="2800" dirty="0">
              <a:solidFill>
                <a:schemeClr val="tx2">
                  <a:lumMod val="60000"/>
                  <a:lumOff val="40000"/>
                </a:schemeClr>
              </a:solidFill>
            </a:endParaRPr>
          </a:p>
          <a:p>
            <a:pPr marL="650230" indent="-650230">
              <a:buFont typeface="+mj-lt"/>
              <a:buAutoNum type="arabicPeriod"/>
            </a:pPr>
            <a:r>
              <a:rPr lang="en-US" sz="2800" dirty="0">
                <a:solidFill>
                  <a:schemeClr val="tx2">
                    <a:lumMod val="60000"/>
                    <a:lumOff val="40000"/>
                  </a:schemeClr>
                </a:solidFill>
              </a:rPr>
              <a:t>A country used to and prepared for winter, mountain towns and ski resorts handled the unusual amounts of snow better than most cities but ….</a:t>
            </a:r>
          </a:p>
          <a:p>
            <a:pPr marL="650230" indent="-650230">
              <a:buAutoNum type="arabicPeriod"/>
            </a:pPr>
            <a:endParaRPr lang="en-US" dirty="0">
              <a:solidFill>
                <a:schemeClr val="bg1">
                  <a:lumMod val="75000"/>
                </a:schemeClr>
              </a:solidFill>
            </a:endParaRPr>
          </a:p>
        </p:txBody>
      </p:sp>
      <p:sp>
        <p:nvSpPr>
          <p:cNvPr id="6" name="Content Placeholder 4"/>
          <p:cNvSpPr>
            <a:spLocks noGrp="1"/>
          </p:cNvSpPr>
          <p:nvPr>
            <p:ph sz="half" idx="2"/>
          </p:nvPr>
        </p:nvSpPr>
        <p:spPr>
          <a:xfrm>
            <a:off x="7662019" y="1472214"/>
            <a:ext cx="7848872" cy="8157114"/>
          </a:xfrm>
        </p:spPr>
        <p:txBody>
          <a:bodyPr/>
          <a:lstStyle/>
          <a:p>
            <a:pPr marL="0" indent="0"/>
            <a:r>
              <a:rPr lang="en-US" sz="2800" dirty="0"/>
              <a:t>7.	2012  the last time in the past decade that so 	much snow fell in a single day (public’s 	memory). Many mountain areas were on high 	alert for avalanches, and several towns were 	cut off from transport networks</a:t>
            </a:r>
          </a:p>
          <a:p>
            <a:pPr marL="0" indent="0"/>
            <a:r>
              <a:rPr lang="en-US" sz="2800" dirty="0"/>
              <a:t> </a:t>
            </a:r>
          </a:p>
          <a:p>
            <a:pPr marL="0" indent="0"/>
            <a:r>
              <a:rPr lang="en-US" dirty="0"/>
              <a:t>8.	Some public and many private vehicles in 	towns such as Geneva not equipped for 	snow, causing accidents and road blockages</a:t>
            </a:r>
            <a:r>
              <a:rPr lang="en-US" sz="2800" dirty="0">
                <a:solidFill>
                  <a:schemeClr val="tx1"/>
                </a:solidFill>
              </a:rPr>
              <a:t> 	trapped </a:t>
            </a:r>
            <a:r>
              <a:rPr lang="en-US" sz="2800" dirty="0"/>
              <a:t>on roads</a:t>
            </a:r>
          </a:p>
          <a:p>
            <a:pPr marL="514350" indent="-514350">
              <a:buFont typeface="+mj-lt"/>
              <a:buAutoNum type="arabicPeriod"/>
            </a:pPr>
            <a:endParaRPr lang="en-US" dirty="0"/>
          </a:p>
          <a:p>
            <a:pPr marL="0" indent="0"/>
            <a:r>
              <a:rPr lang="en-US" dirty="0"/>
              <a:t>9.	The heavy snow on Thursday 1 March 	caught many people by surprise, including 	the meteorologists at Swiss public television, 	SRF “we’re also surprised about all the snow. 	The warm front is much more active than 	expected. We wish you a lot of patience on 	the roads”</a:t>
            </a:r>
          </a:p>
          <a:p>
            <a:pPr marL="514350" indent="-514350">
              <a:buFont typeface="+mj-lt"/>
              <a:buAutoNum type="arabicPeriod"/>
            </a:pPr>
            <a:endParaRPr lang="en-US" dirty="0"/>
          </a:p>
          <a:p>
            <a:br>
              <a:rPr lang="en-US" sz="3600" dirty="0"/>
            </a:br>
            <a:endParaRPr lang="en-US" sz="3200" dirty="0">
              <a:solidFill>
                <a:srgbClr val="FF0000"/>
              </a:solidFill>
            </a:endParaRPr>
          </a:p>
        </p:txBody>
      </p:sp>
      <p:pic>
        <p:nvPicPr>
          <p:cNvPr id="7" name="Picture 6">
            <a:extLst>
              <a:ext uri="{FF2B5EF4-FFF2-40B4-BE49-F238E27FC236}">
                <a16:creationId xmlns:a16="http://schemas.microsoft.com/office/drawing/2014/main" id="{52FFA648-B7B8-7943-A061-36AD94DEF1D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5662" y="1472214"/>
            <a:ext cx="4680520" cy="2736304"/>
          </a:xfrm>
          <a:prstGeom prst="rect">
            <a:avLst/>
          </a:prstGeom>
          <a:noFill/>
          <a:ln>
            <a:noFill/>
          </a:ln>
        </p:spPr>
      </p:pic>
      <p:pic>
        <p:nvPicPr>
          <p:cNvPr id="9" name="Picture 8">
            <a:extLst>
              <a:ext uri="{FF2B5EF4-FFF2-40B4-BE49-F238E27FC236}">
                <a16:creationId xmlns:a16="http://schemas.microsoft.com/office/drawing/2014/main" id="{F0412316-4D19-4049-889A-619DCE4490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14416" y="5740870"/>
            <a:ext cx="5456830" cy="4144645"/>
          </a:xfrm>
          <a:prstGeom prst="rect">
            <a:avLst/>
          </a:prstGeom>
          <a:noFill/>
          <a:ln>
            <a:noFill/>
          </a:ln>
        </p:spPr>
      </p:pic>
      <p:pic>
        <p:nvPicPr>
          <p:cNvPr id="3" name="Picture 2">
            <a:extLst>
              <a:ext uri="{FF2B5EF4-FFF2-40B4-BE49-F238E27FC236}">
                <a16:creationId xmlns:a16="http://schemas.microsoft.com/office/drawing/2014/main" id="{5E787B0B-A278-924C-A136-436F69032FA6}"/>
              </a:ext>
            </a:extLst>
          </p:cNvPr>
          <p:cNvPicPr>
            <a:picLocks noChangeAspect="1"/>
          </p:cNvPicPr>
          <p:nvPr/>
        </p:nvPicPr>
        <p:blipFill>
          <a:blip r:embed="rId5"/>
          <a:stretch>
            <a:fillRect/>
          </a:stretch>
        </p:blipFill>
        <p:spPr>
          <a:xfrm>
            <a:off x="317205" y="4431685"/>
            <a:ext cx="4064000" cy="2705100"/>
          </a:xfrm>
          <a:prstGeom prst="rect">
            <a:avLst/>
          </a:prstGeom>
        </p:spPr>
      </p:pic>
    </p:spTree>
    <p:extLst>
      <p:ext uri="{BB962C8B-B14F-4D97-AF65-F5344CB8AC3E}">
        <p14:creationId xmlns:p14="http://schemas.microsoft.com/office/powerpoint/2010/main" val="1535000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481A-ABB9-7946-930F-08D6B9EB7F0F}"/>
              </a:ext>
            </a:extLst>
          </p:cNvPr>
          <p:cNvSpPr>
            <a:spLocks noGrp="1"/>
          </p:cNvSpPr>
          <p:nvPr>
            <p:ph type="title"/>
          </p:nvPr>
        </p:nvSpPr>
        <p:spPr/>
        <p:txBody>
          <a:bodyPr/>
          <a:lstStyle/>
          <a:p>
            <a:r>
              <a:rPr lang="en-GB" b="1" dirty="0"/>
              <a:t>Impacts</a:t>
            </a:r>
          </a:p>
        </p:txBody>
      </p:sp>
      <p:sp>
        <p:nvSpPr>
          <p:cNvPr id="3" name="Content Placeholder 2">
            <a:extLst>
              <a:ext uri="{FF2B5EF4-FFF2-40B4-BE49-F238E27FC236}">
                <a16:creationId xmlns:a16="http://schemas.microsoft.com/office/drawing/2014/main" id="{2D090ECB-A4E5-E54E-8CBF-E4E5721B2A3F}"/>
              </a:ext>
            </a:extLst>
          </p:cNvPr>
          <p:cNvSpPr>
            <a:spLocks noGrp="1"/>
          </p:cNvSpPr>
          <p:nvPr>
            <p:ph idx="1"/>
          </p:nvPr>
        </p:nvSpPr>
        <p:spPr>
          <a:xfrm>
            <a:off x="867860" y="1276400"/>
            <a:ext cx="15604543" cy="7435803"/>
          </a:xfrm>
        </p:spPr>
        <p:txBody>
          <a:bodyPr/>
          <a:lstStyle/>
          <a:p>
            <a:pPr marL="457200" indent="-457200">
              <a:buFont typeface="Wingdings" pitchFamily="2" charset="2"/>
              <a:buChar char="q"/>
            </a:pPr>
            <a:r>
              <a:rPr lang="en-GB" sz="3200" dirty="0"/>
              <a:t>Forecasts in general were all about meteorological hazards (cm of snow, rain, or wind speed)</a:t>
            </a:r>
          </a:p>
          <a:p>
            <a:pPr marL="457200" indent="-457200">
              <a:buFont typeface="Wingdings" pitchFamily="2" charset="2"/>
              <a:buChar char="q"/>
            </a:pPr>
            <a:r>
              <a:rPr lang="en-GB" sz="3200" dirty="0"/>
              <a:t>Some issues particular to each case why there was a poor outcome  from a good forecast</a:t>
            </a:r>
          </a:p>
          <a:p>
            <a:pPr marL="457200" indent="-457200">
              <a:buFont typeface="Wingdings" pitchFamily="2" charset="2"/>
              <a:buChar char="q"/>
            </a:pPr>
            <a:r>
              <a:rPr lang="en-GB" sz="3200" dirty="0"/>
              <a:t>One </a:t>
            </a:r>
            <a:r>
              <a:rPr lang="en-GB" sz="3200" dirty="0">
                <a:solidFill>
                  <a:srgbClr val="FF0000"/>
                </a:solidFill>
              </a:rPr>
              <a:t>common thread</a:t>
            </a:r>
            <a:r>
              <a:rPr lang="en-GB" sz="3200" dirty="0"/>
              <a:t>: impacts were not articulated clearly for people to make the right decisions</a:t>
            </a:r>
          </a:p>
          <a:p>
            <a:pPr marL="457200" indent="-457200">
              <a:buFont typeface="Wingdings" pitchFamily="2" charset="2"/>
              <a:buChar char="q"/>
            </a:pPr>
            <a:r>
              <a:rPr lang="en-GB" sz="3200" dirty="0"/>
              <a:t>The “Heavy” snowfall was not translated into clear impacts on road and rail transport and possibilities of delays (</a:t>
            </a:r>
            <a:r>
              <a:rPr lang="en-GB" sz="3200"/>
              <a:t>snow tyres </a:t>
            </a:r>
            <a:r>
              <a:rPr lang="en-GB" sz="3200" dirty="0"/>
              <a:t>are essential, arrange to work from home, school closures ahead of time) </a:t>
            </a:r>
          </a:p>
          <a:p>
            <a:pPr marL="457200" indent="-457200">
              <a:buFont typeface="Wingdings" pitchFamily="2" charset="2"/>
              <a:buChar char="q"/>
            </a:pPr>
            <a:r>
              <a:rPr lang="en-GB" sz="3200" dirty="0"/>
              <a:t>“Heavy” rain was not translated into the possibility of roads being washed away, landslides, city drains being overwhelmed and not able to cope</a:t>
            </a:r>
          </a:p>
          <a:p>
            <a:pPr marL="457200" indent="-457200">
              <a:buFont typeface="Wingdings" pitchFamily="2" charset="2"/>
              <a:buChar char="q"/>
            </a:pPr>
            <a:r>
              <a:rPr lang="en-GB" sz="3200" dirty="0"/>
              <a:t>“Strong” wind was not translated into immediate need to leave relatively weak infrastructures and seeking shelter in stronger buildings </a:t>
            </a:r>
          </a:p>
          <a:p>
            <a:pPr marL="457200" indent="-457200">
              <a:buFont typeface="Wingdings" pitchFamily="2" charset="2"/>
              <a:buChar char="q"/>
            </a:pPr>
            <a:endParaRPr lang="en-GB" sz="3200" dirty="0"/>
          </a:p>
          <a:p>
            <a:pPr marL="457200" indent="-457200">
              <a:buFont typeface="Wingdings" pitchFamily="2" charset="2"/>
              <a:buChar char="q"/>
            </a:pPr>
            <a:endParaRPr lang="en-GB" dirty="0"/>
          </a:p>
          <a:p>
            <a:pPr marL="457200" indent="-457200">
              <a:buFont typeface="Wingdings" pitchFamily="2" charset="2"/>
              <a:buChar char="q"/>
            </a:pPr>
            <a:endParaRPr lang="en-GB" dirty="0"/>
          </a:p>
        </p:txBody>
      </p:sp>
    </p:spTree>
    <p:extLst>
      <p:ext uri="{BB962C8B-B14F-4D97-AF65-F5344CB8AC3E}">
        <p14:creationId xmlns:p14="http://schemas.microsoft.com/office/powerpoint/2010/main" val="52960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6176C58C-0849-1E44-A418-3048F26E4266}"/>
              </a:ext>
            </a:extLst>
          </p:cNvPr>
          <p:cNvSpPr>
            <a:spLocks noGrp="1" noChangeArrowheads="1"/>
          </p:cNvSpPr>
          <p:nvPr>
            <p:ph type="title"/>
          </p:nvPr>
        </p:nvSpPr>
        <p:spPr/>
        <p:txBody>
          <a:bodyPr/>
          <a:lstStyle/>
          <a:p>
            <a:r>
              <a:rPr lang="en-GB" altLang="en-US" b="1" dirty="0">
                <a:solidFill>
                  <a:schemeClr val="accent5">
                    <a:lumMod val="75000"/>
                  </a:schemeClr>
                </a:solidFill>
              </a:rPr>
              <a:t>Main Issues</a:t>
            </a:r>
          </a:p>
        </p:txBody>
      </p:sp>
      <p:sp>
        <p:nvSpPr>
          <p:cNvPr id="10244" name="Rectangle 3">
            <a:extLst>
              <a:ext uri="{FF2B5EF4-FFF2-40B4-BE49-F238E27FC236}">
                <a16:creationId xmlns:a16="http://schemas.microsoft.com/office/drawing/2014/main" id="{5DFCBA7A-1C67-6F4F-A6BB-E2DB136A1068}"/>
              </a:ext>
            </a:extLst>
          </p:cNvPr>
          <p:cNvSpPr>
            <a:spLocks noGrp="1" noChangeArrowheads="1"/>
          </p:cNvSpPr>
          <p:nvPr>
            <p:ph type="body" idx="1"/>
          </p:nvPr>
        </p:nvSpPr>
        <p:spPr/>
        <p:txBody>
          <a:bodyPr/>
          <a:lstStyle/>
          <a:p>
            <a:pPr marL="457200" indent="-457200" eaLnBrk="1" hangingPunct="1">
              <a:buFont typeface="Wingdings" pitchFamily="2" charset="2"/>
              <a:buChar char="q"/>
            </a:pPr>
            <a:r>
              <a:rPr lang="en-GB" altLang="en-US" sz="3200" dirty="0">
                <a:solidFill>
                  <a:schemeClr val="tx1"/>
                </a:solidFill>
              </a:rPr>
              <a:t>Wealth of </a:t>
            </a:r>
            <a:r>
              <a:rPr lang="en-GB" altLang="en-US" sz="3200" dirty="0">
                <a:solidFill>
                  <a:srgbClr val="FF0000"/>
                </a:solidFill>
              </a:rPr>
              <a:t>accurate</a:t>
            </a:r>
            <a:r>
              <a:rPr lang="en-GB" altLang="en-US" sz="3200" dirty="0">
                <a:solidFill>
                  <a:srgbClr val="000066"/>
                </a:solidFill>
              </a:rPr>
              <a:t> </a:t>
            </a:r>
            <a:r>
              <a:rPr lang="en-GB" altLang="en-US" sz="3200" dirty="0">
                <a:solidFill>
                  <a:schemeClr val="tx1"/>
                </a:solidFill>
              </a:rPr>
              <a:t>data and information</a:t>
            </a:r>
          </a:p>
          <a:p>
            <a:pPr lvl="2">
              <a:buFont typeface="Wingdings" pitchFamily="2" charset="2"/>
              <a:buChar char="Ø"/>
            </a:pPr>
            <a:r>
              <a:rPr lang="en-GB" altLang="en-US" sz="2800" dirty="0">
                <a:solidFill>
                  <a:schemeClr val="tx1"/>
                </a:solidFill>
              </a:rPr>
              <a:t>Can and should be used to mitigate and prevent adverse impacts of many weather, climate and water-related events</a:t>
            </a:r>
          </a:p>
          <a:p>
            <a:pPr marL="457200" indent="-457200" eaLnBrk="1" hangingPunct="1">
              <a:buFont typeface="Wingdings" pitchFamily="2" charset="2"/>
              <a:buChar char="q"/>
            </a:pPr>
            <a:endParaRPr lang="en-GB" altLang="en-US" sz="3200" dirty="0">
              <a:solidFill>
                <a:srgbClr val="000066"/>
              </a:solidFill>
            </a:endParaRPr>
          </a:p>
          <a:p>
            <a:pPr marL="457200" indent="-457200" eaLnBrk="1" hangingPunct="1">
              <a:buFont typeface="Wingdings" pitchFamily="2" charset="2"/>
              <a:buChar char="q"/>
            </a:pPr>
            <a:r>
              <a:rPr lang="en-GB" altLang="en-US" sz="3200" dirty="0">
                <a:solidFill>
                  <a:schemeClr val="tx1"/>
                </a:solidFill>
              </a:rPr>
              <a:t>What prevents the </a:t>
            </a:r>
            <a:r>
              <a:rPr lang="en-GB" altLang="en-US" sz="3200" dirty="0">
                <a:solidFill>
                  <a:srgbClr val="FF0000"/>
                </a:solidFill>
              </a:rPr>
              <a:t>effective</a:t>
            </a:r>
            <a:r>
              <a:rPr lang="en-GB" altLang="en-US" sz="3200" dirty="0">
                <a:solidFill>
                  <a:srgbClr val="000066"/>
                </a:solidFill>
              </a:rPr>
              <a:t> </a:t>
            </a:r>
            <a:r>
              <a:rPr lang="en-GB" altLang="en-US" sz="3200" dirty="0">
                <a:solidFill>
                  <a:schemeClr val="tx1"/>
                </a:solidFill>
              </a:rPr>
              <a:t>use of this information?</a:t>
            </a:r>
          </a:p>
          <a:p>
            <a:pPr marL="0" indent="0" eaLnBrk="1" hangingPunct="1"/>
            <a:endParaRPr lang="en-GB" altLang="en-US" sz="3200" dirty="0">
              <a:solidFill>
                <a:srgbClr val="000066"/>
              </a:solidFill>
            </a:endParaRPr>
          </a:p>
          <a:p>
            <a:pPr marL="457200" indent="-457200" eaLnBrk="1" hangingPunct="1">
              <a:buFont typeface="Wingdings" pitchFamily="2" charset="2"/>
              <a:buChar char="q"/>
            </a:pPr>
            <a:r>
              <a:rPr lang="en-GB" altLang="en-US" sz="3200" dirty="0">
                <a:solidFill>
                  <a:schemeClr val="tx1"/>
                </a:solidFill>
              </a:rPr>
              <a:t>How can we as a </a:t>
            </a:r>
            <a:r>
              <a:rPr lang="en-GB" altLang="en-US" sz="3200" dirty="0">
                <a:solidFill>
                  <a:srgbClr val="FF0000"/>
                </a:solidFill>
              </a:rPr>
              <a:t>community </a:t>
            </a:r>
            <a:r>
              <a:rPr lang="en-GB" altLang="en-US" sz="3200" dirty="0">
                <a:solidFill>
                  <a:schemeClr val="tx1"/>
                </a:solidFill>
              </a:rPr>
              <a:t>of providers and of users of information do better?</a:t>
            </a:r>
          </a:p>
          <a:p>
            <a:pPr marL="457200" indent="-457200" eaLnBrk="1" hangingPunct="1">
              <a:buFont typeface="Wingdings" pitchFamily="2" charset="2"/>
              <a:buChar char="q"/>
            </a:pPr>
            <a:endParaRPr lang="en-GB" altLang="en-US" sz="3200" dirty="0">
              <a:solidFill>
                <a:srgbClr val="000066"/>
              </a:solidFill>
            </a:endParaRPr>
          </a:p>
          <a:p>
            <a:pPr marL="457200" indent="-457200" eaLnBrk="1" hangingPunct="1">
              <a:buFont typeface="Wingdings" pitchFamily="2" charset="2"/>
              <a:buChar char="q"/>
            </a:pPr>
            <a:r>
              <a:rPr lang="en-GB" altLang="en-US" sz="3200" dirty="0">
                <a:solidFill>
                  <a:schemeClr val="tx1"/>
                </a:solidFill>
              </a:rPr>
              <a:t>How to </a:t>
            </a:r>
            <a:r>
              <a:rPr lang="en-GB" altLang="en-US" sz="3200" dirty="0">
                <a:solidFill>
                  <a:srgbClr val="FF0000"/>
                </a:solidFill>
              </a:rPr>
              <a:t>engage</a:t>
            </a:r>
            <a:r>
              <a:rPr lang="en-GB" altLang="en-US" sz="3200" dirty="0">
                <a:solidFill>
                  <a:srgbClr val="000066"/>
                </a:solidFill>
              </a:rPr>
              <a:t> </a:t>
            </a:r>
            <a:r>
              <a:rPr lang="en-GB" altLang="en-US" sz="3200" dirty="0">
                <a:solidFill>
                  <a:schemeClr val="tx1"/>
                </a:solidFill>
              </a:rPr>
              <a:t>everyone who has a role in  providing information, interpreting it, getting it out and getting it to those who need it?</a:t>
            </a:r>
          </a:p>
        </p:txBody>
      </p:sp>
    </p:spTree>
    <p:extLst>
      <p:ext uri="{BB962C8B-B14F-4D97-AF65-F5344CB8AC3E}">
        <p14:creationId xmlns:p14="http://schemas.microsoft.com/office/powerpoint/2010/main" val="349514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D80222E0-530D-7043-9CB6-410F253CB6D9}"/>
              </a:ext>
            </a:extLst>
          </p:cNvPr>
          <p:cNvSpPr>
            <a:spLocks noGrp="1" noChangeArrowheads="1"/>
          </p:cNvSpPr>
          <p:nvPr>
            <p:ph type="title"/>
          </p:nvPr>
        </p:nvSpPr>
        <p:spPr/>
        <p:txBody>
          <a:bodyPr/>
          <a:lstStyle/>
          <a:p>
            <a:pPr marL="1192088" indent="-1192088"/>
            <a:r>
              <a:rPr lang="en-US" altLang="en-US" b="1" dirty="0">
                <a:solidFill>
                  <a:schemeClr val="accent5">
                    <a:lumMod val="75000"/>
                  </a:schemeClr>
                </a:solidFill>
              </a:rPr>
              <a:t>Effective Waring Service</a:t>
            </a:r>
          </a:p>
        </p:txBody>
      </p:sp>
      <p:sp>
        <p:nvSpPr>
          <p:cNvPr id="8196" name="Rectangle 3">
            <a:extLst>
              <a:ext uri="{FF2B5EF4-FFF2-40B4-BE49-F238E27FC236}">
                <a16:creationId xmlns:a16="http://schemas.microsoft.com/office/drawing/2014/main" id="{EAC00A22-13B2-9447-8663-201E9CC39987}"/>
              </a:ext>
            </a:extLst>
          </p:cNvPr>
          <p:cNvSpPr>
            <a:spLocks noGrp="1" noChangeArrowheads="1"/>
          </p:cNvSpPr>
          <p:nvPr>
            <p:ph type="body" idx="1"/>
          </p:nvPr>
        </p:nvSpPr>
        <p:spPr>
          <a:xfrm>
            <a:off x="3140834" y="2009423"/>
            <a:ext cx="9317848" cy="7373902"/>
          </a:xfrm>
        </p:spPr>
        <p:txBody>
          <a:bodyPr/>
          <a:lstStyle/>
          <a:p>
            <a:pPr marL="866973" indent="-866973"/>
            <a:r>
              <a:rPr lang="en-GB" altLang="en-US" sz="3600" dirty="0">
                <a:solidFill>
                  <a:schemeClr val="tx1"/>
                </a:solidFill>
              </a:rPr>
              <a:t>A warning service is successful when recipients:</a:t>
            </a:r>
          </a:p>
          <a:p>
            <a:pPr marL="1950690" lvl="2" indent="-650230">
              <a:buFont typeface="Wingdings" pitchFamily="2" charset="2"/>
              <a:buChar char="q"/>
            </a:pPr>
            <a:r>
              <a:rPr lang="en-GB" altLang="en-US" sz="3413" dirty="0">
                <a:solidFill>
                  <a:schemeClr val="tx1"/>
                </a:solidFill>
              </a:rPr>
              <a:t>Receive the warning (dissemination);</a:t>
            </a:r>
          </a:p>
          <a:p>
            <a:pPr marL="1950690" lvl="2" indent="-650230">
              <a:buFont typeface="Wingdings" pitchFamily="2" charset="2"/>
              <a:buChar char="q"/>
            </a:pPr>
            <a:r>
              <a:rPr lang="en-GB" altLang="en-US" sz="3413" dirty="0">
                <a:solidFill>
                  <a:schemeClr val="tx1"/>
                </a:solidFill>
              </a:rPr>
              <a:t>Understand the information presented (language);</a:t>
            </a:r>
          </a:p>
          <a:p>
            <a:pPr marL="1950690" lvl="2" indent="-650230">
              <a:buFont typeface="Wingdings" pitchFamily="2" charset="2"/>
              <a:buChar char="q"/>
            </a:pPr>
            <a:r>
              <a:rPr lang="en-GB" altLang="en-US" sz="3413" dirty="0">
                <a:solidFill>
                  <a:schemeClr val="tx1"/>
                </a:solidFill>
              </a:rPr>
              <a:t>Believe the information (credibility);</a:t>
            </a:r>
          </a:p>
          <a:p>
            <a:pPr marL="1950690" lvl="2" indent="-650230">
              <a:buFont typeface="Wingdings" pitchFamily="2" charset="2"/>
              <a:buChar char="q"/>
            </a:pPr>
            <a:r>
              <a:rPr lang="en-GB" altLang="en-US" sz="3413" dirty="0">
                <a:solidFill>
                  <a:schemeClr val="tx1"/>
                </a:solidFill>
              </a:rPr>
              <a:t>Personalize the risk;</a:t>
            </a:r>
          </a:p>
          <a:p>
            <a:pPr marL="1950690" lvl="2" indent="-650230">
              <a:buFont typeface="Wingdings" pitchFamily="2" charset="2"/>
              <a:buChar char="q"/>
            </a:pPr>
            <a:r>
              <a:rPr lang="en-GB" altLang="en-US" sz="3413" dirty="0">
                <a:solidFill>
                  <a:schemeClr val="tx1"/>
                </a:solidFill>
              </a:rPr>
              <a:t>Make correct decisions; and,</a:t>
            </a:r>
          </a:p>
          <a:p>
            <a:pPr marL="1950690" lvl="2" indent="-650230">
              <a:buFont typeface="Wingdings" pitchFamily="2" charset="2"/>
              <a:buChar char="q"/>
            </a:pPr>
            <a:r>
              <a:rPr lang="en-GB" altLang="en-US" sz="3413" dirty="0">
                <a:solidFill>
                  <a:schemeClr val="tx1"/>
                </a:solidFill>
              </a:rPr>
              <a:t>Respond in an adequate manner,</a:t>
            </a:r>
          </a:p>
          <a:p>
            <a:pPr marL="1950690" lvl="2" indent="-650230">
              <a:buFont typeface="Wingdings" pitchFamily="2" charset="2"/>
              <a:buChar char="q"/>
            </a:pPr>
            <a:r>
              <a:rPr lang="en-GB" altLang="en-US" sz="3413" dirty="0">
                <a:solidFill>
                  <a:schemeClr val="tx1"/>
                </a:solidFill>
              </a:rPr>
              <a:t>Feedback, lessons learnt. </a:t>
            </a:r>
          </a:p>
          <a:p>
            <a:pPr marL="866973" indent="-866973"/>
            <a:endParaRPr lang="en-GB" altLang="en-US" sz="4551" dirty="0">
              <a:solidFill>
                <a:srgbClr val="000066"/>
              </a:solidFill>
            </a:endParaRPr>
          </a:p>
          <a:p>
            <a:pPr marL="866973" indent="-866973"/>
            <a:endParaRPr lang="en-US" altLang="en-US" dirty="0">
              <a:solidFill>
                <a:srgbClr val="000066"/>
              </a:solidFill>
            </a:endParaRPr>
          </a:p>
        </p:txBody>
      </p:sp>
      <p:pic>
        <p:nvPicPr>
          <p:cNvPr id="8197" name="Picture 4" descr="detruction">
            <a:extLst>
              <a:ext uri="{FF2B5EF4-FFF2-40B4-BE49-F238E27FC236}">
                <a16:creationId xmlns:a16="http://schemas.microsoft.com/office/drawing/2014/main" id="{3160B157-E573-0145-A06B-5ED815F0E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8395" y="2284512"/>
            <a:ext cx="3994008" cy="261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555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7860" y="390525"/>
            <a:ext cx="15604543" cy="1029891"/>
          </a:xfrm>
        </p:spPr>
        <p:txBody>
          <a:bodyPr/>
          <a:lstStyle/>
          <a:p>
            <a:r>
              <a:rPr lang="en-US" dirty="0"/>
              <a:t>Developing effective warnings</a:t>
            </a:r>
          </a:p>
        </p:txBody>
      </p:sp>
      <p:graphicFrame>
        <p:nvGraphicFramePr>
          <p:cNvPr id="51" name="Diagram 50"/>
          <p:cNvGraphicFramePr/>
          <p:nvPr>
            <p:extLst>
              <p:ext uri="{D42A27DB-BD31-4B8C-83A1-F6EECF244321}">
                <p14:modId xmlns:p14="http://schemas.microsoft.com/office/powerpoint/2010/main" val="1977475514"/>
              </p:ext>
            </p:extLst>
          </p:nvPr>
        </p:nvGraphicFramePr>
        <p:xfrm>
          <a:off x="2907629" y="794808"/>
          <a:ext cx="11560175" cy="7706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4" name="Picture 23"/>
          <p:cNvPicPr>
            <a:picLocks noChangeAspect="1" noChangeArrowheads="1"/>
          </p:cNvPicPr>
          <p:nvPr/>
        </p:nvPicPr>
        <p:blipFill>
          <a:blip r:embed="rId8" cstate="print"/>
          <a:srcRect l="52080" t="59276" r="8861" b="10860"/>
          <a:stretch>
            <a:fillRect/>
          </a:stretch>
        </p:blipFill>
        <p:spPr bwMode="auto">
          <a:xfrm>
            <a:off x="1829371" y="1564432"/>
            <a:ext cx="3193621" cy="1951656"/>
          </a:xfrm>
          <a:prstGeom prst="rect">
            <a:avLst/>
          </a:prstGeom>
          <a:noFill/>
          <a:ln w="9525">
            <a:noFill/>
            <a:miter lim="800000"/>
            <a:headEnd/>
            <a:tailEnd/>
          </a:ln>
        </p:spPr>
      </p:pic>
      <p:pic>
        <p:nvPicPr>
          <p:cNvPr id="62" name="Picture 29" descr="230x317_phon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20606556">
            <a:off x="12219946" y="2091091"/>
            <a:ext cx="1351458" cy="1863081"/>
          </a:xfrm>
          <a:prstGeom prst="rect">
            <a:avLst/>
          </a:prstGeom>
          <a:noFill/>
          <a:ln w="9525">
            <a:noFill/>
            <a:miter lim="800000"/>
            <a:headEnd/>
            <a:tailEnd/>
          </a:ln>
        </p:spPr>
      </p:pic>
      <p:grpSp>
        <p:nvGrpSpPr>
          <p:cNvPr id="63" name="Group 30"/>
          <p:cNvGrpSpPr>
            <a:grpSpLocks/>
          </p:cNvGrpSpPr>
          <p:nvPr/>
        </p:nvGrpSpPr>
        <p:grpSpPr bwMode="auto">
          <a:xfrm>
            <a:off x="13572814" y="2068941"/>
            <a:ext cx="1536947" cy="1326813"/>
            <a:chOff x="113" y="2931"/>
            <a:chExt cx="1008" cy="953"/>
          </a:xfrm>
        </p:grpSpPr>
        <p:pic>
          <p:nvPicPr>
            <p:cNvPr id="64" name="rg_hi" descr="ANd9GcSO6A5iy4YidbBtEIkMTBDrG0tb9365br8Y8Fp84AMoSOd5kU0U">
              <a:hlinkClick r:id="rId10"/>
            </p:cNvPr>
            <p:cNvPicPr>
              <a:picLocks noChangeAspect="1" noChangeArrowheads="1"/>
            </p:cNvPicPr>
            <p:nvPr/>
          </p:nvPicPr>
          <p:blipFill>
            <a:blip r:embed="rId11" cstate="print"/>
            <a:srcRect/>
            <a:stretch>
              <a:fillRect/>
            </a:stretch>
          </p:blipFill>
          <p:spPr bwMode="auto">
            <a:xfrm rot="-600000">
              <a:off x="113" y="3203"/>
              <a:ext cx="1008" cy="372"/>
            </a:xfrm>
            <a:prstGeom prst="rect">
              <a:avLst/>
            </a:prstGeom>
            <a:noFill/>
            <a:ln w="9525">
              <a:noFill/>
              <a:miter lim="800000"/>
              <a:headEnd/>
              <a:tailEnd/>
            </a:ln>
          </p:spPr>
        </p:pic>
        <p:pic>
          <p:nvPicPr>
            <p:cNvPr id="65" name="rg_hi" descr="ANd9GcT-8AtX3OO6QtO62u7Kl1ZthehnT4Ms_iNjmWa_G3-7s1IZfcIF">
              <a:hlinkClick r:id="rId12"/>
            </p:cNvPr>
            <p:cNvPicPr>
              <a:picLocks noChangeAspect="1" noChangeArrowheads="1"/>
            </p:cNvPicPr>
            <p:nvPr/>
          </p:nvPicPr>
          <p:blipFill>
            <a:blip r:embed="rId13" cstate="print"/>
            <a:srcRect/>
            <a:stretch>
              <a:fillRect/>
            </a:stretch>
          </p:blipFill>
          <p:spPr bwMode="auto">
            <a:xfrm rot="600000">
              <a:off x="158" y="2931"/>
              <a:ext cx="793" cy="301"/>
            </a:xfrm>
            <a:prstGeom prst="rect">
              <a:avLst/>
            </a:prstGeom>
            <a:noFill/>
            <a:ln w="9525">
              <a:noFill/>
              <a:miter lim="800000"/>
              <a:headEnd/>
              <a:tailEnd/>
            </a:ln>
          </p:spPr>
        </p:pic>
        <p:pic>
          <p:nvPicPr>
            <p:cNvPr id="66" name="Picture 33" descr="Logo YouTube por Hernando.svg">
              <a:hlinkClick r:id="rId14"/>
            </p:cNvPr>
            <p:cNvPicPr>
              <a:picLocks noChangeAspect="1" noChangeArrowheads="1"/>
            </p:cNvPicPr>
            <p:nvPr/>
          </p:nvPicPr>
          <p:blipFill>
            <a:blip r:embed="rId15" cstate="print"/>
            <a:srcRect/>
            <a:stretch>
              <a:fillRect/>
            </a:stretch>
          </p:blipFill>
          <p:spPr bwMode="auto">
            <a:xfrm>
              <a:off x="204" y="3566"/>
              <a:ext cx="792" cy="318"/>
            </a:xfrm>
            <a:prstGeom prst="rect">
              <a:avLst/>
            </a:prstGeom>
            <a:noFill/>
            <a:ln w="9525">
              <a:noFill/>
              <a:miter lim="800000"/>
              <a:headEnd/>
              <a:tailEnd/>
            </a:ln>
          </p:spPr>
        </p:pic>
      </p:grpSp>
      <p:pic>
        <p:nvPicPr>
          <p:cNvPr id="67" name="rg_hi" descr="ANd9GcTGmDcFkwiZDyYdY4GQpjNUQcIfwe2Vuv7W4JxVPCPyd_TogCrqng">
            <a:hlinkClick r:id="rId16"/>
          </p:cNvPr>
          <p:cNvPicPr>
            <a:picLocks noChangeAspect="1" noChangeArrowheads="1"/>
          </p:cNvPicPr>
          <p:nvPr/>
        </p:nvPicPr>
        <p:blipFill>
          <a:blip r:embed="rId17" cstate="print"/>
          <a:srcRect/>
          <a:stretch>
            <a:fillRect/>
          </a:stretch>
        </p:blipFill>
        <p:spPr bwMode="auto">
          <a:xfrm>
            <a:off x="13172404" y="4762335"/>
            <a:ext cx="1970650" cy="1741223"/>
          </a:xfrm>
          <a:prstGeom prst="rect">
            <a:avLst/>
          </a:prstGeom>
          <a:noFill/>
          <a:ln w="9525">
            <a:noFill/>
            <a:miter lim="800000"/>
            <a:headEnd/>
            <a:tailEnd/>
          </a:ln>
        </p:spPr>
      </p:pic>
      <p:grpSp>
        <p:nvGrpSpPr>
          <p:cNvPr id="68" name="Group 44"/>
          <p:cNvGrpSpPr>
            <a:grpSpLocks/>
          </p:cNvGrpSpPr>
          <p:nvPr/>
        </p:nvGrpSpPr>
        <p:grpSpPr bwMode="auto">
          <a:xfrm>
            <a:off x="11137012" y="6965032"/>
            <a:ext cx="1916113" cy="1052513"/>
            <a:chOff x="4059" y="3566"/>
            <a:chExt cx="1207" cy="663"/>
          </a:xfrm>
        </p:grpSpPr>
        <p:pic>
          <p:nvPicPr>
            <p:cNvPr id="69" name="Picture 40" descr="ANd9GcQ0ILWXUx4Wlz1XWUNRgLEE3n8adwXlSAXPdp85XwtHFXGmuk06yFVFRaSG"/>
            <p:cNvPicPr>
              <a:picLocks noChangeAspect="1" noChangeArrowheads="1"/>
            </p:cNvPicPr>
            <p:nvPr/>
          </p:nvPicPr>
          <p:blipFill>
            <a:blip r:embed="rId18" cstate="print"/>
            <a:srcRect/>
            <a:stretch>
              <a:fillRect/>
            </a:stretch>
          </p:blipFill>
          <p:spPr bwMode="auto">
            <a:xfrm>
              <a:off x="4059" y="3566"/>
              <a:ext cx="498" cy="663"/>
            </a:xfrm>
            <a:prstGeom prst="rect">
              <a:avLst/>
            </a:prstGeom>
            <a:noFill/>
            <a:ln w="9525">
              <a:noFill/>
              <a:miter lim="800000"/>
              <a:headEnd/>
              <a:tailEnd/>
            </a:ln>
          </p:spPr>
        </p:pic>
        <p:sp>
          <p:nvSpPr>
            <p:cNvPr id="70" name="AutoShape 41"/>
            <p:cNvSpPr>
              <a:spLocks noChangeArrowheads="1"/>
            </p:cNvSpPr>
            <p:nvPr/>
          </p:nvSpPr>
          <p:spPr bwMode="auto">
            <a:xfrm>
              <a:off x="4558" y="3838"/>
              <a:ext cx="227" cy="136"/>
            </a:xfrm>
            <a:prstGeom prst="rightArrow">
              <a:avLst>
                <a:gd name="adj1" fmla="val 50000"/>
                <a:gd name="adj2" fmla="val 41728"/>
              </a:avLst>
            </a:prstGeom>
            <a:solidFill>
              <a:schemeClr val="accent1"/>
            </a:solidFill>
            <a:ln w="9525" algn="ctr">
              <a:noFill/>
              <a:miter lim="800000"/>
              <a:headEnd/>
              <a:tailEnd/>
            </a:ln>
          </p:spPr>
          <p:txBody>
            <a:bodyPr wrap="none" anchor="ctr"/>
            <a:lstStyle/>
            <a:p>
              <a:endParaRPr lang="en-US">
                <a:solidFill>
                  <a:srgbClr val="00ADD0"/>
                </a:solidFill>
              </a:endParaRPr>
            </a:p>
          </p:txBody>
        </p:sp>
        <p:pic>
          <p:nvPicPr>
            <p:cNvPr id="71" name="Picture 43" descr="ANd9GcQOyAJQDorutymTosXIm_bKatoILCglD7g9kCYlAKmxC17jAiBn"/>
            <p:cNvPicPr>
              <a:picLocks noChangeAspect="1" noChangeArrowheads="1"/>
            </p:cNvPicPr>
            <p:nvPr/>
          </p:nvPicPr>
          <p:blipFill>
            <a:blip r:embed="rId19" cstate="print"/>
            <a:srcRect/>
            <a:stretch>
              <a:fillRect/>
            </a:stretch>
          </p:blipFill>
          <p:spPr bwMode="auto">
            <a:xfrm>
              <a:off x="4830" y="3566"/>
              <a:ext cx="436" cy="663"/>
            </a:xfrm>
            <a:prstGeom prst="rect">
              <a:avLst/>
            </a:prstGeom>
            <a:noFill/>
            <a:ln w="9525">
              <a:noFill/>
              <a:miter lim="800000"/>
              <a:headEnd/>
              <a:tailEnd/>
            </a:ln>
          </p:spPr>
        </p:pic>
      </p:grpSp>
      <p:pic>
        <p:nvPicPr>
          <p:cNvPr id="72" name="Picture 24" descr="2010-01-06 sledging"/>
          <p:cNvPicPr>
            <a:picLocks noChangeAspect="1" noChangeArrowheads="1"/>
          </p:cNvPicPr>
          <p:nvPr/>
        </p:nvPicPr>
        <p:blipFill>
          <a:blip r:embed="rId20" cstate="print"/>
          <a:srcRect l="46194" t="23935" r="13721" b="33743"/>
          <a:stretch>
            <a:fillRect/>
          </a:stretch>
        </p:blipFill>
        <p:spPr bwMode="auto">
          <a:xfrm>
            <a:off x="3925408" y="6906998"/>
            <a:ext cx="2195168" cy="1738610"/>
          </a:xfrm>
          <a:prstGeom prst="rect">
            <a:avLst/>
          </a:prstGeom>
          <a:noFill/>
          <a:ln w="9525">
            <a:noFill/>
            <a:miter lim="800000"/>
            <a:headEnd/>
            <a:tailEnd/>
          </a:ln>
        </p:spPr>
      </p:pic>
      <p:pic>
        <p:nvPicPr>
          <p:cNvPr id="73" name="Picture 22"/>
          <p:cNvPicPr>
            <a:picLocks noChangeAspect="1" noChangeArrowheads="1"/>
          </p:cNvPicPr>
          <p:nvPr/>
        </p:nvPicPr>
        <p:blipFill>
          <a:blip r:embed="rId21" cstate="print"/>
          <a:srcRect l="65100" t="66516" r="8861" b="7692"/>
          <a:stretch>
            <a:fillRect/>
          </a:stretch>
        </p:blipFill>
        <p:spPr bwMode="auto">
          <a:xfrm>
            <a:off x="1808020" y="4108112"/>
            <a:ext cx="2652078" cy="2085082"/>
          </a:xfrm>
          <a:prstGeom prst="rect">
            <a:avLst/>
          </a:prstGeom>
          <a:noFill/>
          <a:ln w="9525">
            <a:noFill/>
            <a:miter lim="800000"/>
            <a:headEnd/>
            <a:tailEnd/>
          </a:ln>
        </p:spPr>
      </p:pic>
      <p:pic>
        <p:nvPicPr>
          <p:cNvPr id="74" name="Picture 73"/>
          <p:cNvPicPr>
            <a:picLocks noChangeAspect="1"/>
          </p:cNvPicPr>
          <p:nvPr/>
        </p:nvPicPr>
        <p:blipFill>
          <a:blip r:embed="rId22"/>
          <a:stretch>
            <a:fillRect/>
          </a:stretch>
        </p:blipFill>
        <p:spPr>
          <a:xfrm>
            <a:off x="15091212" y="2138201"/>
            <a:ext cx="1145874" cy="1136780"/>
          </a:xfrm>
          <a:prstGeom prst="rect">
            <a:avLst/>
          </a:prstGeom>
        </p:spPr>
      </p:pic>
      <p:pic>
        <p:nvPicPr>
          <p:cNvPr id="77" name="Picture 76"/>
          <p:cNvPicPr>
            <a:picLocks noChangeAspect="1" noChangeArrowheads="1"/>
          </p:cNvPicPr>
          <p:nvPr/>
        </p:nvPicPr>
        <p:blipFill>
          <a:blip r:embed="rId23" cstate="print"/>
          <a:srcRect/>
          <a:stretch>
            <a:fillRect/>
          </a:stretch>
        </p:blipFill>
        <p:spPr bwMode="auto">
          <a:xfrm>
            <a:off x="9485023" y="285203"/>
            <a:ext cx="3433580" cy="646217"/>
          </a:xfrm>
          <a:prstGeom prst="rect">
            <a:avLst/>
          </a:prstGeom>
          <a:noFill/>
          <a:ln w="9525" algn="ctr">
            <a:solidFill>
              <a:schemeClr val="bg1"/>
            </a:solidFill>
            <a:miter lim="800000"/>
            <a:headEnd/>
            <a:tailEnd/>
          </a:ln>
        </p:spPr>
      </p:pic>
    </p:spTree>
    <p:extLst>
      <p:ext uri="{BB962C8B-B14F-4D97-AF65-F5344CB8AC3E}">
        <p14:creationId xmlns:p14="http://schemas.microsoft.com/office/powerpoint/2010/main" val="1382544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3E28-CB1B-6B4F-86DE-F2DB9F1E9D0F}"/>
              </a:ext>
            </a:extLst>
          </p:cNvPr>
          <p:cNvSpPr>
            <a:spLocks noGrp="1"/>
          </p:cNvSpPr>
          <p:nvPr>
            <p:ph type="title"/>
          </p:nvPr>
        </p:nvSpPr>
        <p:spPr/>
        <p:txBody>
          <a:bodyPr/>
          <a:lstStyle/>
          <a:p>
            <a:r>
              <a:rPr lang="en-US" b="1" dirty="0"/>
              <a:t>Why do good forecasts still result in a poor outcome?</a:t>
            </a:r>
            <a:endParaRPr lang="en-GB" b="1" dirty="0"/>
          </a:p>
        </p:txBody>
      </p:sp>
      <p:sp>
        <p:nvSpPr>
          <p:cNvPr id="3" name="Content Placeholder 2">
            <a:extLst>
              <a:ext uri="{FF2B5EF4-FFF2-40B4-BE49-F238E27FC236}">
                <a16:creationId xmlns:a16="http://schemas.microsoft.com/office/drawing/2014/main" id="{C53FB4F7-4E5A-BB49-9BAD-B4DE5ACD86BF}"/>
              </a:ext>
            </a:extLst>
          </p:cNvPr>
          <p:cNvSpPr>
            <a:spLocks noGrp="1"/>
          </p:cNvSpPr>
          <p:nvPr>
            <p:ph idx="1"/>
          </p:nvPr>
        </p:nvSpPr>
        <p:spPr>
          <a:xfrm>
            <a:off x="867860" y="1132384"/>
            <a:ext cx="15604543" cy="8621216"/>
          </a:xfrm>
        </p:spPr>
        <p:txBody>
          <a:bodyPr/>
          <a:lstStyle/>
          <a:p>
            <a:pPr marL="457200" indent="-457200">
              <a:buFont typeface="Wingdings" pitchFamily="2" charset="2"/>
              <a:buChar char="q"/>
            </a:pPr>
            <a:endParaRPr lang="en-GB" dirty="0"/>
          </a:p>
          <a:p>
            <a:pPr marL="0" indent="0"/>
            <a:r>
              <a:rPr lang="en-GB" altLang="en-US" dirty="0">
                <a:solidFill>
                  <a:schemeClr val="tx1"/>
                </a:solidFill>
              </a:rPr>
              <a:t>Lack of recognition of both </a:t>
            </a:r>
            <a:r>
              <a:rPr lang="en-GB" altLang="en-US" dirty="0">
                <a:solidFill>
                  <a:srgbClr val="FF0000"/>
                </a:solidFill>
              </a:rPr>
              <a:t>technical</a:t>
            </a:r>
            <a:r>
              <a:rPr lang="en-GB" altLang="en-US" dirty="0">
                <a:solidFill>
                  <a:srgbClr val="FF0066"/>
                </a:solidFill>
              </a:rPr>
              <a:t> </a:t>
            </a:r>
            <a:r>
              <a:rPr lang="en-GB" altLang="en-US" dirty="0">
                <a:solidFill>
                  <a:schemeClr val="tx1"/>
                </a:solidFill>
              </a:rPr>
              <a:t>and</a:t>
            </a:r>
            <a:r>
              <a:rPr lang="en-GB" altLang="en-US" dirty="0">
                <a:solidFill>
                  <a:srgbClr val="000066"/>
                </a:solidFill>
              </a:rPr>
              <a:t> </a:t>
            </a:r>
            <a:r>
              <a:rPr lang="en-GB" altLang="en-US" dirty="0">
                <a:solidFill>
                  <a:srgbClr val="FF0000"/>
                </a:solidFill>
              </a:rPr>
              <a:t>human</a:t>
            </a:r>
            <a:r>
              <a:rPr lang="en-GB" altLang="en-US" dirty="0">
                <a:solidFill>
                  <a:srgbClr val="000066"/>
                </a:solidFill>
              </a:rPr>
              <a:t> </a:t>
            </a:r>
            <a:r>
              <a:rPr lang="en-GB" altLang="en-US" dirty="0">
                <a:solidFill>
                  <a:schemeClr val="tx1"/>
                </a:solidFill>
              </a:rPr>
              <a:t>elements in good information delivery </a:t>
            </a:r>
          </a:p>
          <a:p>
            <a:pPr marL="457200" indent="-457200">
              <a:buFont typeface="Wingdings" pitchFamily="2" charset="2"/>
              <a:buChar char="q"/>
            </a:pPr>
            <a:endParaRPr lang="en-US" altLang="en-US" dirty="0">
              <a:solidFill>
                <a:srgbClr val="FF0066"/>
              </a:solidFill>
            </a:endParaRPr>
          </a:p>
          <a:p>
            <a:pPr marL="457200" indent="-457200">
              <a:buFont typeface="Wingdings" pitchFamily="2" charset="2"/>
              <a:buChar char="q"/>
            </a:pPr>
            <a:r>
              <a:rPr lang="en-US" altLang="en-US" b="1" dirty="0">
                <a:solidFill>
                  <a:srgbClr val="FF0000"/>
                </a:solidFill>
              </a:rPr>
              <a:t>Technical</a:t>
            </a:r>
            <a:r>
              <a:rPr lang="en-US" altLang="en-US" dirty="0">
                <a:solidFill>
                  <a:srgbClr val="000066"/>
                </a:solidFill>
              </a:rPr>
              <a:t> </a:t>
            </a:r>
            <a:r>
              <a:rPr lang="en-US" altLang="en-US" dirty="0">
                <a:solidFill>
                  <a:schemeClr val="tx1"/>
                </a:solidFill>
              </a:rPr>
              <a:t>factors</a:t>
            </a:r>
          </a:p>
          <a:p>
            <a:endParaRPr lang="en-US" altLang="en-US" dirty="0">
              <a:solidFill>
                <a:srgbClr val="000066"/>
              </a:solidFill>
            </a:endParaRPr>
          </a:p>
          <a:p>
            <a:pPr lvl="1">
              <a:buFont typeface="Wingdings" pitchFamily="2" charset="2"/>
              <a:buChar char="Ø"/>
            </a:pPr>
            <a:r>
              <a:rPr lang="en-US" altLang="en-US" sz="2800" dirty="0">
                <a:solidFill>
                  <a:srgbClr val="FF0000"/>
                </a:solidFill>
              </a:rPr>
              <a:t>Forecast accuracy</a:t>
            </a:r>
            <a:r>
              <a:rPr lang="en-US" altLang="en-US" sz="2800" dirty="0">
                <a:solidFill>
                  <a:schemeClr val="tx1"/>
                </a:solidFill>
              </a:rPr>
              <a:t>: miscalculating onset time, intensity or impacts</a:t>
            </a:r>
          </a:p>
          <a:p>
            <a:pPr lvl="1">
              <a:buFont typeface="Wingdings" pitchFamily="2" charset="2"/>
              <a:buChar char="Ø"/>
            </a:pPr>
            <a:endParaRPr lang="en-US" altLang="en-US" sz="2800" dirty="0">
              <a:solidFill>
                <a:schemeClr val="tx1"/>
              </a:solidFill>
            </a:endParaRPr>
          </a:p>
          <a:p>
            <a:pPr lvl="1">
              <a:buFont typeface="Wingdings" pitchFamily="2" charset="2"/>
              <a:buChar char="Ø"/>
            </a:pPr>
            <a:r>
              <a:rPr lang="en-US" altLang="en-US" sz="2800" dirty="0">
                <a:solidFill>
                  <a:schemeClr val="tx1"/>
                </a:solidFill>
              </a:rPr>
              <a:t>Lack of </a:t>
            </a:r>
            <a:r>
              <a:rPr lang="en-US" altLang="en-US" sz="2800" dirty="0">
                <a:solidFill>
                  <a:srgbClr val="FF0000"/>
                </a:solidFill>
              </a:rPr>
              <a:t>timeliness </a:t>
            </a:r>
            <a:r>
              <a:rPr lang="en-US" altLang="en-US" sz="2800" dirty="0">
                <a:solidFill>
                  <a:schemeClr val="tx1"/>
                </a:solidFill>
              </a:rPr>
              <a:t>of warnings and updates</a:t>
            </a:r>
          </a:p>
          <a:p>
            <a:pPr lvl="1" indent="0"/>
            <a:endParaRPr lang="en-US" altLang="en-US" sz="2800" dirty="0">
              <a:solidFill>
                <a:srgbClr val="FF0066"/>
              </a:solidFill>
            </a:endParaRPr>
          </a:p>
          <a:p>
            <a:pPr lvl="1">
              <a:buFont typeface="Wingdings" pitchFamily="2" charset="2"/>
              <a:buChar char="Ø"/>
            </a:pPr>
            <a:r>
              <a:rPr lang="en-US" altLang="en-US" sz="2800" dirty="0">
                <a:solidFill>
                  <a:srgbClr val="FF0000"/>
                </a:solidFill>
              </a:rPr>
              <a:t>Contradictory</a:t>
            </a:r>
            <a:r>
              <a:rPr lang="en-US" altLang="en-US" sz="2800" dirty="0">
                <a:solidFill>
                  <a:srgbClr val="000066"/>
                </a:solidFill>
              </a:rPr>
              <a:t> </a:t>
            </a:r>
            <a:r>
              <a:rPr lang="en-US" altLang="en-US" sz="2800" dirty="0">
                <a:solidFill>
                  <a:schemeClr val="tx1"/>
                </a:solidFill>
              </a:rPr>
              <a:t>information from different sources</a:t>
            </a:r>
          </a:p>
          <a:p>
            <a:pPr lvl="1">
              <a:buFont typeface="Wingdings" pitchFamily="2" charset="2"/>
              <a:buChar char="Ø"/>
            </a:pPr>
            <a:endParaRPr lang="en-US" altLang="en-US" sz="2800" dirty="0">
              <a:solidFill>
                <a:schemeClr val="tx1"/>
              </a:solidFill>
            </a:endParaRPr>
          </a:p>
          <a:p>
            <a:pPr lvl="1">
              <a:buFont typeface="Wingdings" pitchFamily="2" charset="2"/>
              <a:buChar char="Ø"/>
            </a:pPr>
            <a:r>
              <a:rPr lang="en-US" altLang="en-US" sz="2800" dirty="0">
                <a:solidFill>
                  <a:schemeClr val="tx1"/>
                </a:solidFill>
              </a:rPr>
              <a:t>Communication and/or </a:t>
            </a:r>
            <a:r>
              <a:rPr lang="en-US" altLang="en-US" sz="2800" dirty="0">
                <a:solidFill>
                  <a:srgbClr val="FF0000"/>
                </a:solidFill>
              </a:rPr>
              <a:t>dissemination</a:t>
            </a:r>
            <a:r>
              <a:rPr lang="en-US" altLang="en-US" sz="2800" dirty="0">
                <a:solidFill>
                  <a:srgbClr val="000066"/>
                </a:solidFill>
              </a:rPr>
              <a:t> </a:t>
            </a:r>
            <a:r>
              <a:rPr lang="en-US" altLang="en-US" sz="2800" dirty="0">
                <a:solidFill>
                  <a:schemeClr val="tx1"/>
                </a:solidFill>
              </a:rPr>
              <a:t>inadequacies</a:t>
            </a:r>
          </a:p>
          <a:p>
            <a:pPr lvl="1">
              <a:buFont typeface="Wingdings" pitchFamily="2" charset="2"/>
              <a:buChar char="Ø"/>
            </a:pPr>
            <a:endParaRPr lang="en-US" altLang="en-US" sz="2800" dirty="0">
              <a:solidFill>
                <a:schemeClr val="tx1"/>
              </a:solidFill>
            </a:endParaRPr>
          </a:p>
          <a:p>
            <a:pPr lvl="1">
              <a:buFont typeface="Wingdings" pitchFamily="2" charset="2"/>
              <a:buChar char="Ø"/>
            </a:pPr>
            <a:r>
              <a:rPr lang="en-US" altLang="en-US" sz="2800" dirty="0">
                <a:solidFill>
                  <a:schemeClr val="tx1"/>
                </a:solidFill>
              </a:rPr>
              <a:t>Weather models not coupled to other hazards models (hydrological, storm surge, landslides)</a:t>
            </a:r>
          </a:p>
          <a:p>
            <a:pPr lvl="1">
              <a:buFont typeface="Wingdings" pitchFamily="2" charset="2"/>
              <a:buChar char="Ø"/>
            </a:pPr>
            <a:endParaRPr lang="en-US" altLang="en-US" sz="2800" dirty="0">
              <a:solidFill>
                <a:schemeClr val="tx1"/>
              </a:solidFill>
            </a:endParaRPr>
          </a:p>
          <a:p>
            <a:pPr lvl="1">
              <a:buFont typeface="Wingdings" pitchFamily="2" charset="2"/>
              <a:buChar char="Ø"/>
            </a:pPr>
            <a:r>
              <a:rPr lang="en-US" altLang="en-US" sz="2800" dirty="0">
                <a:solidFill>
                  <a:schemeClr val="tx1"/>
                </a:solidFill>
              </a:rPr>
              <a:t>Weather forecast is too technical: not </a:t>
            </a:r>
            <a:r>
              <a:rPr lang="en-US" altLang="en-US" sz="2800" dirty="0">
                <a:solidFill>
                  <a:srgbClr val="FF0000"/>
                </a:solidFill>
              </a:rPr>
              <a:t>interpreted </a:t>
            </a:r>
            <a:r>
              <a:rPr lang="en-US" altLang="en-US" sz="2800" dirty="0">
                <a:solidFill>
                  <a:schemeClr val="tx1"/>
                </a:solidFill>
              </a:rPr>
              <a:t>into common language </a:t>
            </a:r>
          </a:p>
          <a:p>
            <a:pPr lvl="1">
              <a:buFont typeface="Wingdings" pitchFamily="2" charset="2"/>
              <a:buChar char="Ø"/>
            </a:pPr>
            <a:endParaRPr lang="en-US" altLang="en-US" sz="2800" dirty="0">
              <a:solidFill>
                <a:schemeClr val="tx1"/>
              </a:solidFill>
            </a:endParaRPr>
          </a:p>
          <a:p>
            <a:pPr lvl="1">
              <a:buFont typeface="Wingdings" pitchFamily="2" charset="2"/>
              <a:buChar char="Ø"/>
            </a:pPr>
            <a:r>
              <a:rPr lang="en-US" altLang="en-US" sz="2800" dirty="0">
                <a:solidFill>
                  <a:schemeClr val="tx1"/>
                </a:solidFill>
              </a:rPr>
              <a:t>Forecasters lack knowledge on potential </a:t>
            </a:r>
            <a:r>
              <a:rPr lang="en-US" altLang="en-US" sz="2800" dirty="0">
                <a:solidFill>
                  <a:srgbClr val="FF0000"/>
                </a:solidFill>
              </a:rPr>
              <a:t>impact </a:t>
            </a:r>
            <a:r>
              <a:rPr lang="en-US" altLang="en-US" sz="2800" dirty="0">
                <a:solidFill>
                  <a:schemeClr val="tx1"/>
                </a:solidFill>
              </a:rPr>
              <a:t>of the hazard</a:t>
            </a:r>
          </a:p>
          <a:p>
            <a:pPr marL="0" indent="0"/>
            <a:endParaRPr lang="en-US" dirty="0"/>
          </a:p>
          <a:p>
            <a:pPr lvl="1">
              <a:buFont typeface="Wingdings" pitchFamily="2" charset="2"/>
              <a:buChar char="Ø"/>
            </a:pPr>
            <a:endParaRPr lang="en-US" altLang="en-US" sz="2800" dirty="0">
              <a:solidFill>
                <a:schemeClr val="tx1"/>
              </a:solidFill>
            </a:endParaRPr>
          </a:p>
          <a:p>
            <a:pPr lvl="1">
              <a:buFont typeface="Wingdings" pitchFamily="2" charset="2"/>
              <a:buChar char="Ø"/>
            </a:pPr>
            <a:endParaRPr lang="en-US" altLang="en-US" sz="2800" dirty="0">
              <a:solidFill>
                <a:schemeClr val="tx1"/>
              </a:solidFill>
            </a:endParaRPr>
          </a:p>
          <a:p>
            <a:pPr lvl="1">
              <a:buFont typeface="Wingdings" pitchFamily="2" charset="2"/>
              <a:buChar char="Ø"/>
            </a:pPr>
            <a:endParaRPr lang="en-US" altLang="en-US" sz="2800" dirty="0">
              <a:solidFill>
                <a:schemeClr val="tx1"/>
              </a:solidFill>
            </a:endParaRPr>
          </a:p>
          <a:p>
            <a:pPr marL="0" indent="0"/>
            <a:endParaRPr lang="en-US" dirty="0"/>
          </a:p>
          <a:p>
            <a:pPr marL="0" indent="0"/>
            <a:r>
              <a:rPr lang="en-GB" dirty="0"/>
              <a:t> </a:t>
            </a:r>
          </a:p>
          <a:p>
            <a:pPr marL="457200" indent="-457200">
              <a:buFont typeface="Wingdings" pitchFamily="2" charset="2"/>
              <a:buChar char="q"/>
            </a:pPr>
            <a:endParaRPr lang="en-GB" dirty="0"/>
          </a:p>
          <a:p>
            <a:pPr marL="457200" indent="-457200">
              <a:buFont typeface="Wingdings" pitchFamily="2" charset="2"/>
              <a:buChar char="q"/>
            </a:pPr>
            <a:endParaRPr lang="en-GB" dirty="0"/>
          </a:p>
          <a:p>
            <a:pPr marL="457200" indent="-457200">
              <a:buFont typeface="Wingdings" pitchFamily="2" charset="2"/>
              <a:buChar char="q"/>
            </a:pPr>
            <a:endParaRPr lang="en-GB" dirty="0"/>
          </a:p>
        </p:txBody>
      </p:sp>
    </p:spTree>
    <p:extLst>
      <p:ext uri="{BB962C8B-B14F-4D97-AF65-F5344CB8AC3E}">
        <p14:creationId xmlns:p14="http://schemas.microsoft.com/office/powerpoint/2010/main" val="3164672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67860" y="390525"/>
            <a:ext cx="15604543" cy="1101899"/>
          </a:xfrm>
        </p:spPr>
        <p:txBody>
          <a:bodyPr/>
          <a:lstStyle/>
          <a:p>
            <a:r>
              <a:rPr lang="en-US" b="1" dirty="0"/>
              <a:t>Why do good forecasts still result in a poor outcome?</a:t>
            </a:r>
          </a:p>
        </p:txBody>
      </p:sp>
      <p:sp>
        <p:nvSpPr>
          <p:cNvPr id="6" name="Content Placeholder 5"/>
          <p:cNvSpPr>
            <a:spLocks noGrp="1"/>
          </p:cNvSpPr>
          <p:nvPr>
            <p:ph idx="1"/>
          </p:nvPr>
        </p:nvSpPr>
        <p:spPr>
          <a:xfrm>
            <a:off x="841283" y="1508521"/>
            <a:ext cx="15604543" cy="6435725"/>
          </a:xfrm>
        </p:spPr>
        <p:txBody>
          <a:bodyPr/>
          <a:lstStyle/>
          <a:p>
            <a:pPr marL="457200" indent="-457200">
              <a:buFont typeface="Wingdings" charset="2"/>
              <a:buChar char="q"/>
            </a:pPr>
            <a:r>
              <a:rPr lang="en-US" sz="3200" dirty="0"/>
              <a:t>Disaster Managers and responders lack of scientific and technical capacity to translate hazard information into impacts </a:t>
            </a:r>
            <a:r>
              <a:rPr lang="mr-IN" sz="3200" dirty="0"/>
              <a:t>–</a:t>
            </a:r>
            <a:r>
              <a:rPr lang="en-US" sz="3200" dirty="0"/>
              <a:t> therefore impacts </a:t>
            </a:r>
            <a:r>
              <a:rPr lang="en-US" sz="3200" dirty="0">
                <a:solidFill>
                  <a:srgbClr val="FF0000"/>
                </a:solidFill>
              </a:rPr>
              <a:t>underestimated </a:t>
            </a:r>
          </a:p>
          <a:p>
            <a:pPr marL="457200" indent="-457200">
              <a:buFont typeface="Wingdings" pitchFamily="2" charset="2"/>
              <a:buChar char="Ø"/>
            </a:pPr>
            <a:r>
              <a:rPr lang="en-US" sz="3200" dirty="0">
                <a:solidFill>
                  <a:schemeClr val="tx1"/>
                </a:solidFill>
              </a:rPr>
              <a:t>Often resulting in endangering the lives of responders </a:t>
            </a:r>
          </a:p>
          <a:p>
            <a:pPr marL="0" indent="0"/>
            <a:endParaRPr lang="en-US" altLang="en-US" sz="3200" dirty="0">
              <a:solidFill>
                <a:schemeClr val="tx1"/>
              </a:solidFill>
            </a:endParaRPr>
          </a:p>
          <a:p>
            <a:pPr marL="457200" indent="-457200">
              <a:buFont typeface="Wingdings" charset="2"/>
              <a:buChar char="q"/>
            </a:pPr>
            <a:r>
              <a:rPr lang="en-US" altLang="en-US" sz="3200" dirty="0">
                <a:solidFill>
                  <a:schemeClr val="tx1"/>
                </a:solidFill>
              </a:rPr>
              <a:t>Lack of a disaster preparedness plan: </a:t>
            </a:r>
            <a:r>
              <a:rPr lang="en-US" altLang="en-US" sz="3200" dirty="0">
                <a:solidFill>
                  <a:srgbClr val="FF0000"/>
                </a:solidFill>
              </a:rPr>
              <a:t>SOP</a:t>
            </a:r>
            <a:endParaRPr lang="en-US" sz="3200" dirty="0">
              <a:solidFill>
                <a:srgbClr val="FF0000"/>
              </a:solidFill>
            </a:endParaRPr>
          </a:p>
          <a:p>
            <a:pPr marL="457200" indent="-457200">
              <a:buFont typeface="Wingdings" charset="2"/>
              <a:buChar char="q"/>
            </a:pPr>
            <a:endParaRPr lang="en-US" sz="3200" dirty="0"/>
          </a:p>
          <a:p>
            <a:pPr marL="457200" indent="-457200">
              <a:buFont typeface="Wingdings" charset="2"/>
              <a:buChar char="q"/>
            </a:pPr>
            <a:r>
              <a:rPr lang="en-US" sz="3200" dirty="0"/>
              <a:t>Lack of appreciation and utilization of available </a:t>
            </a:r>
            <a:r>
              <a:rPr lang="en-US" sz="3200" dirty="0">
                <a:solidFill>
                  <a:srgbClr val="FF0000"/>
                </a:solidFill>
              </a:rPr>
              <a:t>vulnerability</a:t>
            </a:r>
            <a:r>
              <a:rPr lang="en-US" sz="3200" dirty="0"/>
              <a:t> information at local level; not shared, not routinely updated and not digital</a:t>
            </a:r>
          </a:p>
          <a:p>
            <a:pPr marL="457200" indent="-457200">
              <a:buFont typeface="Wingdings" charset="2"/>
              <a:buChar char="q"/>
            </a:pPr>
            <a:endParaRPr lang="en-US" sz="3200" dirty="0"/>
          </a:p>
          <a:p>
            <a:pPr marL="457200" indent="-457200">
              <a:buFont typeface="Wingdings" charset="2"/>
              <a:buChar char="q"/>
            </a:pPr>
            <a:r>
              <a:rPr lang="en-US" sz="3200" dirty="0">
                <a:solidFill>
                  <a:srgbClr val="FF0000"/>
                </a:solidFill>
              </a:rPr>
              <a:t>Ineffective</a:t>
            </a:r>
            <a:r>
              <a:rPr lang="en-US" sz="3200" dirty="0"/>
              <a:t> decision support systems</a:t>
            </a:r>
          </a:p>
          <a:p>
            <a:pPr marL="457200" indent="-457200">
              <a:buFont typeface="Wingdings" charset="2"/>
              <a:buChar char="q"/>
            </a:pPr>
            <a:endParaRPr lang="en-US" sz="3200" dirty="0"/>
          </a:p>
          <a:p>
            <a:pPr marL="0" indent="0"/>
            <a:endParaRPr lang="en-US" sz="3200" dirty="0"/>
          </a:p>
          <a:p>
            <a:endParaRPr lang="en-US" dirty="0"/>
          </a:p>
          <a:p>
            <a:endParaRPr lang="en-US" dirty="0"/>
          </a:p>
        </p:txBody>
      </p:sp>
    </p:spTree>
    <p:extLst>
      <p:ext uri="{BB962C8B-B14F-4D97-AF65-F5344CB8AC3E}">
        <p14:creationId xmlns:p14="http://schemas.microsoft.com/office/powerpoint/2010/main" val="166660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CEF8C987-CBD1-404E-976F-E0C0F5916E9E}"/>
              </a:ext>
            </a:extLst>
          </p:cNvPr>
          <p:cNvSpPr>
            <a:spLocks noGrp="1" noChangeArrowheads="1"/>
          </p:cNvSpPr>
          <p:nvPr>
            <p:ph type="title"/>
          </p:nvPr>
        </p:nvSpPr>
        <p:spPr/>
        <p:txBody>
          <a:bodyPr/>
          <a:lstStyle/>
          <a:p>
            <a:r>
              <a:rPr lang="en-US" b="1" dirty="0"/>
              <a:t>Why do good forecasts still result in a poor outcome?</a:t>
            </a:r>
            <a:endParaRPr lang="en-US" altLang="en-US" b="1" dirty="0">
              <a:solidFill>
                <a:srgbClr val="000066"/>
              </a:solidFill>
            </a:endParaRPr>
          </a:p>
        </p:txBody>
      </p:sp>
      <p:sp>
        <p:nvSpPr>
          <p:cNvPr id="13316" name="Rectangle 3">
            <a:extLst>
              <a:ext uri="{FF2B5EF4-FFF2-40B4-BE49-F238E27FC236}">
                <a16:creationId xmlns:a16="http://schemas.microsoft.com/office/drawing/2014/main" id="{B4A60A02-072A-464E-AF99-3BD6B9DC2306}"/>
              </a:ext>
            </a:extLst>
          </p:cNvPr>
          <p:cNvSpPr>
            <a:spLocks noGrp="1" noChangeArrowheads="1"/>
          </p:cNvSpPr>
          <p:nvPr>
            <p:ph type="body" idx="1"/>
          </p:nvPr>
        </p:nvSpPr>
        <p:spPr>
          <a:xfrm>
            <a:off x="461219" y="1564432"/>
            <a:ext cx="14277819" cy="8189168"/>
          </a:xfrm>
        </p:spPr>
        <p:txBody>
          <a:bodyPr/>
          <a:lstStyle/>
          <a:p>
            <a:pPr marL="457200" indent="-457200" eaLnBrk="1" hangingPunct="1">
              <a:lnSpc>
                <a:spcPct val="90000"/>
              </a:lnSpc>
              <a:buFont typeface="Wingdings" pitchFamily="2" charset="2"/>
              <a:buChar char="q"/>
            </a:pPr>
            <a:r>
              <a:rPr lang="en-US" altLang="en-US" b="1" dirty="0">
                <a:solidFill>
                  <a:srgbClr val="FF0000"/>
                </a:solidFill>
              </a:rPr>
              <a:t>Human</a:t>
            </a:r>
            <a:r>
              <a:rPr lang="en-US" altLang="en-US" dirty="0">
                <a:solidFill>
                  <a:srgbClr val="000066"/>
                </a:solidFill>
              </a:rPr>
              <a:t> </a:t>
            </a:r>
            <a:r>
              <a:rPr lang="en-US" altLang="en-US" dirty="0">
                <a:solidFill>
                  <a:schemeClr val="tx1"/>
                </a:solidFill>
              </a:rPr>
              <a:t>factors:</a:t>
            </a:r>
          </a:p>
          <a:p>
            <a:pPr eaLnBrk="1" hangingPunct="1">
              <a:lnSpc>
                <a:spcPct val="90000"/>
              </a:lnSpc>
            </a:pPr>
            <a:endParaRPr lang="en-US" altLang="en-US" dirty="0"/>
          </a:p>
          <a:p>
            <a:pPr lvl="1">
              <a:lnSpc>
                <a:spcPct val="90000"/>
              </a:lnSpc>
              <a:buFont typeface="Wingdings" pitchFamily="2" charset="2"/>
              <a:buChar char="Ø"/>
            </a:pPr>
            <a:r>
              <a:rPr lang="en-US" sz="2800" dirty="0"/>
              <a:t> </a:t>
            </a:r>
            <a:r>
              <a:rPr lang="en-US" sz="2800" dirty="0">
                <a:solidFill>
                  <a:schemeClr val="tx1"/>
                </a:solidFill>
              </a:rPr>
              <a:t>Poor </a:t>
            </a:r>
            <a:r>
              <a:rPr lang="en-US" sz="2800" dirty="0">
                <a:solidFill>
                  <a:srgbClr val="FF0000"/>
                </a:solidFill>
              </a:rPr>
              <a:t>communication</a:t>
            </a:r>
            <a:r>
              <a:rPr lang="en-US" sz="2800" dirty="0">
                <a:solidFill>
                  <a:schemeClr val="tx1"/>
                </a:solidFill>
              </a:rPr>
              <a:t>, ineffective and ad-hoc coordination among forecasters, disaster managers, first-responders, </a:t>
            </a:r>
            <a:r>
              <a:rPr lang="en-US" altLang="en-US" sz="2800" dirty="0">
                <a:solidFill>
                  <a:schemeClr val="tx1"/>
                </a:solidFill>
              </a:rPr>
              <a:t>and the media</a:t>
            </a:r>
          </a:p>
          <a:p>
            <a:pPr lvl="1">
              <a:lnSpc>
                <a:spcPct val="90000"/>
              </a:lnSpc>
              <a:buFont typeface="Wingdings" pitchFamily="2" charset="2"/>
              <a:buChar char="Ø"/>
            </a:pPr>
            <a:endParaRPr lang="en-US" altLang="en-US" sz="2800" dirty="0">
              <a:solidFill>
                <a:schemeClr val="tx1"/>
              </a:solidFill>
            </a:endParaRPr>
          </a:p>
          <a:p>
            <a:pPr lvl="1" indent="0" eaLnBrk="1" hangingPunct="1">
              <a:lnSpc>
                <a:spcPct val="90000"/>
              </a:lnSpc>
            </a:pPr>
            <a:endParaRPr lang="en-US" altLang="en-US" sz="2800" dirty="0">
              <a:solidFill>
                <a:srgbClr val="000066"/>
              </a:solidFill>
            </a:endParaRPr>
          </a:p>
          <a:p>
            <a:pPr lvl="1">
              <a:lnSpc>
                <a:spcPct val="90000"/>
              </a:lnSpc>
              <a:buFont typeface="Wingdings" pitchFamily="2" charset="2"/>
              <a:buChar char="Ø"/>
            </a:pPr>
            <a:r>
              <a:rPr lang="en-US" altLang="en-US" sz="2800" dirty="0">
                <a:solidFill>
                  <a:schemeClr val="tx1"/>
                </a:solidFill>
              </a:rPr>
              <a:t>Low</a:t>
            </a:r>
            <a:r>
              <a:rPr lang="en-US" altLang="en-US" sz="2800" dirty="0">
                <a:solidFill>
                  <a:srgbClr val="000066"/>
                </a:solidFill>
              </a:rPr>
              <a:t> </a:t>
            </a:r>
            <a:r>
              <a:rPr lang="en-US" altLang="en-US" sz="2800" dirty="0">
                <a:solidFill>
                  <a:srgbClr val="FF0000"/>
                </a:solidFill>
              </a:rPr>
              <a:t>credibility</a:t>
            </a:r>
            <a:r>
              <a:rPr lang="en-US" altLang="en-US" sz="2800" dirty="0">
                <a:solidFill>
                  <a:srgbClr val="000066"/>
                </a:solidFill>
              </a:rPr>
              <a:t> </a:t>
            </a:r>
            <a:r>
              <a:rPr lang="en-US" altLang="en-US" sz="2800" dirty="0">
                <a:solidFill>
                  <a:schemeClr val="tx1"/>
                </a:solidFill>
              </a:rPr>
              <a:t>of NMHS: </a:t>
            </a:r>
            <a:r>
              <a:rPr lang="en-GB" sz="2800" dirty="0">
                <a:solidFill>
                  <a:schemeClr val="tx1"/>
                </a:solidFill>
              </a:rPr>
              <a:t>Many people do not fully trust the warnings and associated information (both developed and developing countries)</a:t>
            </a:r>
          </a:p>
          <a:p>
            <a:pPr lvl="1" eaLnBrk="1" hangingPunct="1">
              <a:lnSpc>
                <a:spcPct val="90000"/>
              </a:lnSpc>
              <a:buFont typeface="Wingdings" pitchFamily="2" charset="2"/>
              <a:buChar char="Ø"/>
            </a:pPr>
            <a:endParaRPr lang="en-US" altLang="en-US" sz="2800" dirty="0">
              <a:solidFill>
                <a:srgbClr val="000066"/>
              </a:solidFill>
            </a:endParaRPr>
          </a:p>
          <a:p>
            <a:pPr marL="800118" lvl="3" indent="-457200">
              <a:buFont typeface="Wingdings" pitchFamily="2" charset="2"/>
              <a:buChar char="Ø"/>
            </a:pPr>
            <a:r>
              <a:rPr lang="en-GB" sz="2800" dirty="0"/>
              <a:t>Lack of </a:t>
            </a:r>
            <a:r>
              <a:rPr lang="en-GB" sz="2800" dirty="0">
                <a:solidFill>
                  <a:srgbClr val="FF0000"/>
                </a:solidFill>
              </a:rPr>
              <a:t>engagement</a:t>
            </a:r>
            <a:r>
              <a:rPr lang="en-GB" sz="2800" dirty="0"/>
              <a:t> with decision makers who despite interest in the weather do not appreciate the potential harm of the hazard: public transport, road maintenance</a:t>
            </a:r>
          </a:p>
          <a:p>
            <a:pPr marL="800118" lvl="3" indent="-457200">
              <a:buFont typeface="Wingdings" pitchFamily="2" charset="2"/>
              <a:buChar char="Ø"/>
            </a:pPr>
            <a:endParaRPr lang="en-GB" sz="2800" dirty="0"/>
          </a:p>
          <a:p>
            <a:pPr marL="800118" lvl="3" indent="-457200">
              <a:buFont typeface="Wingdings" pitchFamily="2" charset="2"/>
              <a:buChar char="Ø"/>
            </a:pPr>
            <a:r>
              <a:rPr lang="en-GB" sz="2800" dirty="0"/>
              <a:t>The public do not </a:t>
            </a:r>
            <a:r>
              <a:rPr lang="en-GB" sz="2800" dirty="0">
                <a:solidFill>
                  <a:srgbClr val="FF0000"/>
                </a:solidFill>
              </a:rPr>
              <a:t>personalize</a:t>
            </a:r>
            <a:r>
              <a:rPr lang="en-GB" sz="2800" dirty="0"/>
              <a:t> the risk: many people think they can get through the flood, snow etc. (UK, Switzerland)</a:t>
            </a:r>
          </a:p>
          <a:p>
            <a:pPr marL="1485951" lvl="5" indent="-457200">
              <a:buFont typeface="Wingdings" pitchFamily="2" charset="2"/>
              <a:buChar char="Ø"/>
            </a:pPr>
            <a:r>
              <a:rPr lang="en-GB" sz="2800" dirty="0"/>
              <a:t>Poor decision making and response</a:t>
            </a:r>
          </a:p>
          <a:p>
            <a:pPr marL="457200" indent="-457200">
              <a:buFont typeface="Wingdings" pitchFamily="2" charset="2"/>
              <a:buChar char="q"/>
            </a:pPr>
            <a:endParaRPr lang="en-GB" dirty="0"/>
          </a:p>
          <a:p>
            <a:pPr lvl="1" eaLnBrk="1" hangingPunct="1">
              <a:lnSpc>
                <a:spcPct val="90000"/>
              </a:lnSpc>
              <a:buFont typeface="Wingdings" pitchFamily="2" charset="2"/>
              <a:buChar char="Ø"/>
            </a:pPr>
            <a:endParaRPr lang="en-US" altLang="en-US" sz="2800" dirty="0">
              <a:solidFill>
                <a:srgbClr val="000066"/>
              </a:solidFill>
            </a:endParaRPr>
          </a:p>
          <a:p>
            <a:pPr eaLnBrk="1" hangingPunct="1">
              <a:lnSpc>
                <a:spcPct val="90000"/>
              </a:lnSpc>
            </a:pPr>
            <a:endParaRPr lang="en-US" altLang="en-US" dirty="0">
              <a:solidFill>
                <a:srgbClr val="000066"/>
              </a:solidFill>
            </a:endParaRPr>
          </a:p>
        </p:txBody>
      </p:sp>
    </p:spTree>
    <p:extLst>
      <p:ext uri="{BB962C8B-B14F-4D97-AF65-F5344CB8AC3E}">
        <p14:creationId xmlns:p14="http://schemas.microsoft.com/office/powerpoint/2010/main" val="284848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to do?</a:t>
            </a:r>
          </a:p>
        </p:txBody>
      </p:sp>
      <p:sp>
        <p:nvSpPr>
          <p:cNvPr id="3" name="Content Placeholder 2"/>
          <p:cNvSpPr>
            <a:spLocks noGrp="1"/>
          </p:cNvSpPr>
          <p:nvPr>
            <p:ph idx="1"/>
          </p:nvPr>
        </p:nvSpPr>
        <p:spPr>
          <a:xfrm>
            <a:off x="867859" y="1492424"/>
            <a:ext cx="15604543" cy="8261176"/>
          </a:xfrm>
        </p:spPr>
        <p:txBody>
          <a:bodyPr/>
          <a:lstStyle/>
          <a:p>
            <a:pPr marL="457200" indent="-457200">
              <a:lnSpc>
                <a:spcPct val="150000"/>
              </a:lnSpc>
              <a:buFont typeface="Wingdings" charset="2"/>
              <a:buChar char="q"/>
            </a:pPr>
            <a:r>
              <a:rPr lang="en-US" dirty="0"/>
              <a:t>Institutional strengthening and forecast improvements are a necessary, but not sufficient step</a:t>
            </a:r>
          </a:p>
          <a:p>
            <a:pPr marL="457200" indent="-457200">
              <a:lnSpc>
                <a:spcPct val="150000"/>
              </a:lnSpc>
              <a:buFont typeface="Wingdings" charset="2"/>
              <a:buChar char="q"/>
            </a:pPr>
            <a:r>
              <a:rPr lang="en-US" dirty="0"/>
              <a:t>Need to understand why people don’t take action: </a:t>
            </a:r>
            <a:r>
              <a:rPr lang="en-US" dirty="0">
                <a:solidFill>
                  <a:srgbClr val="FF0000"/>
                </a:solidFill>
              </a:rPr>
              <a:t>social scientists</a:t>
            </a:r>
          </a:p>
          <a:p>
            <a:pPr marL="457200" indent="-457200">
              <a:lnSpc>
                <a:spcPct val="150000"/>
              </a:lnSpc>
              <a:buFont typeface="Wingdings" charset="2"/>
              <a:buChar char="q"/>
            </a:pPr>
            <a:r>
              <a:rPr lang="en-US" dirty="0"/>
              <a:t>Communicating impact-based forecasts is more important than communicating weather forecasts only</a:t>
            </a:r>
          </a:p>
          <a:p>
            <a:pPr marL="457200" indent="-457200">
              <a:lnSpc>
                <a:spcPct val="150000"/>
              </a:lnSpc>
              <a:buFont typeface="Wingdings" charset="2"/>
              <a:buChar char="q"/>
            </a:pPr>
            <a:r>
              <a:rPr lang="en-US" dirty="0"/>
              <a:t>Forecasters need access to vulnerability and exposure information</a:t>
            </a:r>
          </a:p>
          <a:p>
            <a:pPr marL="457200" indent="-457200">
              <a:lnSpc>
                <a:spcPct val="150000"/>
              </a:lnSpc>
              <a:buFont typeface="Wingdings" charset="2"/>
              <a:buChar char="q"/>
            </a:pPr>
            <a:r>
              <a:rPr lang="en-US" dirty="0"/>
              <a:t>Closer </a:t>
            </a:r>
            <a:r>
              <a:rPr lang="en-US" dirty="0">
                <a:solidFill>
                  <a:srgbClr val="FF0000"/>
                </a:solidFill>
              </a:rPr>
              <a:t>operational</a:t>
            </a:r>
            <a:r>
              <a:rPr lang="en-US" dirty="0"/>
              <a:t> ties among meteorologists, hydrologists, disaster managers, other experts needed to provide impact forecast and warnings  </a:t>
            </a:r>
          </a:p>
          <a:p>
            <a:pPr marL="457200" indent="-457200">
              <a:lnSpc>
                <a:spcPct val="150000"/>
              </a:lnSpc>
              <a:buFont typeface="Wingdings" charset="2"/>
              <a:buChar char="q"/>
            </a:pPr>
            <a:r>
              <a:rPr lang="en-US" dirty="0"/>
              <a:t>New </a:t>
            </a:r>
            <a:r>
              <a:rPr lang="en-US" dirty="0">
                <a:solidFill>
                  <a:srgbClr val="FF0000"/>
                </a:solidFill>
              </a:rPr>
              <a:t>types of staff </a:t>
            </a:r>
            <a:r>
              <a:rPr lang="en-US" dirty="0"/>
              <a:t>in NMHSs </a:t>
            </a:r>
            <a:r>
              <a:rPr lang="mr-IN" dirty="0"/>
              <a:t>–</a:t>
            </a:r>
            <a:r>
              <a:rPr lang="en-US" dirty="0"/>
              <a:t> “Civil Contingencies” Advisors; Sectorial Advisors; Public Weather Service Advisors </a:t>
            </a:r>
          </a:p>
          <a:p>
            <a:pPr marL="457200" indent="-457200">
              <a:lnSpc>
                <a:spcPct val="150000"/>
              </a:lnSpc>
              <a:buFont typeface="Wingdings" charset="2"/>
              <a:buChar char="q"/>
            </a:pPr>
            <a:r>
              <a:rPr lang="en-US" dirty="0"/>
              <a:t>Collocation is the  best solution; at least create a joint activity or unit that brings together the expertise</a:t>
            </a:r>
          </a:p>
          <a:p>
            <a:pPr marL="457200" indent="-457200">
              <a:lnSpc>
                <a:spcPct val="150000"/>
              </a:lnSpc>
              <a:buFont typeface="Wingdings" charset="2"/>
              <a:buChar char="q"/>
            </a:pPr>
            <a:r>
              <a:rPr lang="en-US"/>
              <a:t>Impact-based forecasting has become an </a:t>
            </a:r>
            <a:r>
              <a:rPr lang="en-US">
                <a:solidFill>
                  <a:srgbClr val="FF0000"/>
                </a:solidFill>
              </a:rPr>
              <a:t>integral</a:t>
            </a:r>
            <a:r>
              <a:rPr lang="en-US"/>
              <a:t> part of the World Bank projects on modernization of NMHSs with considerable resource allocation</a:t>
            </a:r>
          </a:p>
          <a:p>
            <a:pPr marL="457200" indent="-457200">
              <a:lnSpc>
                <a:spcPct val="150000"/>
              </a:lnSpc>
              <a:buFont typeface="Wingdings" charset="2"/>
              <a:buChar char="q"/>
            </a:pPr>
            <a:r>
              <a:rPr lang="en-US"/>
              <a:t> </a:t>
            </a:r>
            <a:endParaRPr lang="en-US" dirty="0"/>
          </a:p>
        </p:txBody>
      </p:sp>
    </p:spTree>
    <p:extLst>
      <p:ext uri="{BB962C8B-B14F-4D97-AF65-F5344CB8AC3E}">
        <p14:creationId xmlns:p14="http://schemas.microsoft.com/office/powerpoint/2010/main" val="126759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58000"/>
          </a:blip>
          <a:stretch>
            <a:fillRect/>
          </a:stretch>
        </p:blipFill>
        <p:spPr>
          <a:xfrm>
            <a:off x="1397323" y="3432091"/>
            <a:ext cx="5883763" cy="4200853"/>
          </a:xfrm>
          <a:prstGeom prst="rect">
            <a:avLst/>
          </a:prstGeom>
        </p:spPr>
      </p:pic>
      <p:sp>
        <p:nvSpPr>
          <p:cNvPr id="2" name="Title 1"/>
          <p:cNvSpPr>
            <a:spLocks noGrp="1"/>
          </p:cNvSpPr>
          <p:nvPr>
            <p:ph type="title"/>
          </p:nvPr>
        </p:nvSpPr>
        <p:spPr/>
        <p:txBody>
          <a:bodyPr/>
          <a:lstStyle/>
          <a:p>
            <a:r>
              <a:rPr lang="en-US" dirty="0"/>
              <a:t>Why Impact-based Forecasts and Warnings?</a:t>
            </a:r>
          </a:p>
        </p:txBody>
      </p:sp>
      <p:sp>
        <p:nvSpPr>
          <p:cNvPr id="3" name="Content Placeholder 2"/>
          <p:cNvSpPr>
            <a:spLocks noGrp="1"/>
          </p:cNvSpPr>
          <p:nvPr>
            <p:ph idx="1"/>
          </p:nvPr>
        </p:nvSpPr>
        <p:spPr>
          <a:xfrm>
            <a:off x="891133" y="1197219"/>
            <a:ext cx="15604543" cy="6435725"/>
          </a:xfrm>
        </p:spPr>
        <p:txBody>
          <a:bodyPr/>
          <a:lstStyle/>
          <a:p>
            <a:pPr marL="457200" indent="-457200">
              <a:buFont typeface="Wingdings" charset="2"/>
              <a:buChar char="q"/>
            </a:pPr>
            <a:r>
              <a:rPr lang="en-US" dirty="0">
                <a:sym typeface="Wingdings"/>
              </a:rPr>
              <a:t>Despite good forecasts, people still die and economic losses continue to rise</a:t>
            </a:r>
            <a:r>
              <a:rPr lang="mr-IN" dirty="0">
                <a:sym typeface="Wingdings"/>
              </a:rPr>
              <a:t>…</a:t>
            </a:r>
            <a:endParaRPr lang="en-US" dirty="0">
              <a:sym typeface="Wingdings"/>
            </a:endParaRPr>
          </a:p>
          <a:p>
            <a:pPr marL="0" indent="0"/>
            <a:endParaRPr lang="en-US" dirty="0">
              <a:sym typeface="Wingdings"/>
            </a:endParaRPr>
          </a:p>
          <a:p>
            <a:pPr marL="457200" indent="-457200">
              <a:buFont typeface="Wingdings" charset="2"/>
              <a:buChar char="q"/>
            </a:pPr>
            <a:r>
              <a:rPr lang="en-US" dirty="0">
                <a:sym typeface="Wingdings"/>
              </a:rPr>
              <a:t>We need to know how hazards will impact lives, livelihoods, property and the economy and take action to mitigate the impact</a:t>
            </a:r>
          </a:p>
        </p:txBody>
      </p:sp>
      <p:sp>
        <p:nvSpPr>
          <p:cNvPr id="5" name="Rectangle 4"/>
          <p:cNvSpPr/>
          <p:nvPr/>
        </p:nvSpPr>
        <p:spPr>
          <a:xfrm>
            <a:off x="1397323" y="5123601"/>
            <a:ext cx="5498621" cy="646331"/>
          </a:xfrm>
          <a:prstGeom prst="rect">
            <a:avLst/>
          </a:prstGeom>
          <a:ln w="57150">
            <a:solidFill>
              <a:srgbClr val="FF0000"/>
            </a:solidFill>
          </a:ln>
        </p:spPr>
        <p:txBody>
          <a:bodyPr wrap="none">
            <a:spAutoFit/>
          </a:bodyPr>
          <a:lstStyle/>
          <a:p>
            <a:r>
              <a:rPr lang="en-US" sz="3600" b="1" dirty="0"/>
              <a:t>What the hazard will BE </a:t>
            </a:r>
            <a:endParaRPr lang="en-US" b="1" dirty="0"/>
          </a:p>
        </p:txBody>
      </p:sp>
      <p:sp>
        <p:nvSpPr>
          <p:cNvPr id="6" name="Rectangle 5"/>
          <p:cNvSpPr/>
          <p:nvPr/>
        </p:nvSpPr>
        <p:spPr>
          <a:xfrm>
            <a:off x="7650679" y="5123601"/>
            <a:ext cx="648929" cy="646331"/>
          </a:xfrm>
          <a:prstGeom prst="rect">
            <a:avLst/>
          </a:prstGeom>
        </p:spPr>
        <p:txBody>
          <a:bodyPr wrap="square">
            <a:spAutoFit/>
          </a:bodyPr>
          <a:lstStyle/>
          <a:p>
            <a:r>
              <a:rPr lang="en-US" sz="3600" dirty="0">
                <a:sym typeface="Wingdings"/>
              </a:rPr>
              <a:t></a:t>
            </a:r>
            <a:endParaRPr lang="en-US" dirty="0"/>
          </a:p>
        </p:txBody>
      </p:sp>
      <p:pic>
        <p:nvPicPr>
          <p:cNvPr id="9" name="Picture 8"/>
          <p:cNvPicPr>
            <a:picLocks noChangeAspect="1"/>
          </p:cNvPicPr>
          <p:nvPr/>
        </p:nvPicPr>
        <p:blipFill>
          <a:blip r:embed="rId4">
            <a:alphaModFix amt="56000"/>
          </a:blip>
          <a:stretch>
            <a:fillRect/>
          </a:stretch>
        </p:blipFill>
        <p:spPr>
          <a:xfrm>
            <a:off x="8961419" y="3724672"/>
            <a:ext cx="7274397" cy="2815896"/>
          </a:xfrm>
          <a:prstGeom prst="rect">
            <a:avLst/>
          </a:prstGeom>
        </p:spPr>
      </p:pic>
      <p:sp>
        <p:nvSpPr>
          <p:cNvPr id="7" name="TextBox 6"/>
          <p:cNvSpPr txBox="1"/>
          <p:nvPr/>
        </p:nvSpPr>
        <p:spPr>
          <a:xfrm>
            <a:off x="9030171" y="5062046"/>
            <a:ext cx="6912768" cy="707886"/>
          </a:xfrm>
          <a:prstGeom prst="rect">
            <a:avLst/>
          </a:prstGeom>
          <a:noFill/>
          <a:ln w="57150">
            <a:solidFill>
              <a:srgbClr val="FF0000"/>
            </a:solidFill>
          </a:ln>
        </p:spPr>
        <p:txBody>
          <a:bodyPr wrap="square" rtlCol="0">
            <a:spAutoFit/>
          </a:bodyPr>
          <a:lstStyle/>
          <a:p>
            <a:r>
              <a:rPr lang="en-US" sz="4000" dirty="0">
                <a:sym typeface="Wingdings"/>
              </a:rPr>
              <a:t>  </a:t>
            </a:r>
            <a:r>
              <a:rPr lang="en-US" sz="4000" b="1" dirty="0">
                <a:solidFill>
                  <a:schemeClr val="bg1"/>
                </a:solidFill>
                <a:sym typeface="Wingdings"/>
              </a:rPr>
              <a:t>What the hazard will DO</a:t>
            </a:r>
          </a:p>
        </p:txBody>
      </p:sp>
    </p:spTree>
    <p:extLst>
      <p:ext uri="{BB962C8B-B14F-4D97-AF65-F5344CB8AC3E}">
        <p14:creationId xmlns:p14="http://schemas.microsoft.com/office/powerpoint/2010/main" val="19370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p:bldP spid="7"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0884-12FB-C142-8BD5-41D659D4C368}"/>
              </a:ext>
            </a:extLst>
          </p:cNvPr>
          <p:cNvSpPr>
            <a:spLocks noGrp="1"/>
          </p:cNvSpPr>
          <p:nvPr>
            <p:ph type="title"/>
          </p:nvPr>
        </p:nvSpPr>
        <p:spPr/>
        <p:txBody>
          <a:bodyPr/>
          <a:lstStyle/>
          <a:p>
            <a:r>
              <a:rPr lang="en-GB" b="1" dirty="0"/>
              <a:t>Engagement with society</a:t>
            </a:r>
          </a:p>
        </p:txBody>
      </p:sp>
      <p:sp>
        <p:nvSpPr>
          <p:cNvPr id="3" name="Content Placeholder 2">
            <a:extLst>
              <a:ext uri="{FF2B5EF4-FFF2-40B4-BE49-F238E27FC236}">
                <a16:creationId xmlns:a16="http://schemas.microsoft.com/office/drawing/2014/main" id="{173B9242-235F-1340-B079-A87CC54DD289}"/>
              </a:ext>
            </a:extLst>
          </p:cNvPr>
          <p:cNvSpPr>
            <a:spLocks noGrp="1"/>
          </p:cNvSpPr>
          <p:nvPr>
            <p:ph idx="1"/>
          </p:nvPr>
        </p:nvSpPr>
        <p:spPr>
          <a:xfrm>
            <a:off x="867860" y="1204392"/>
            <a:ext cx="15604543" cy="8549208"/>
          </a:xfrm>
        </p:spPr>
        <p:txBody>
          <a:bodyPr/>
          <a:lstStyle/>
          <a:p>
            <a:pPr marL="457200" indent="-457200">
              <a:buFont typeface="Wingdings" pitchFamily="2" charset="2"/>
              <a:buChar char="q"/>
            </a:pPr>
            <a:r>
              <a:rPr lang="en-GB" dirty="0"/>
              <a:t>Public education and outreach very good and necessary, but….</a:t>
            </a:r>
          </a:p>
          <a:p>
            <a:pPr marL="457200" indent="-457200">
              <a:buFont typeface="Wingdings" pitchFamily="2" charset="2"/>
              <a:buChar char="q"/>
            </a:pPr>
            <a:endParaRPr lang="en-GB" dirty="0"/>
          </a:p>
          <a:p>
            <a:pPr marL="457200" indent="-457200">
              <a:buFont typeface="Wingdings" pitchFamily="2" charset="2"/>
              <a:buChar char="q"/>
            </a:pPr>
            <a:r>
              <a:rPr lang="en-GB" dirty="0"/>
              <a:t>Need to go beyond: </a:t>
            </a:r>
            <a:r>
              <a:rPr lang="en-GB" dirty="0">
                <a:solidFill>
                  <a:srgbClr val="FF0000"/>
                </a:solidFill>
              </a:rPr>
              <a:t>engage</a:t>
            </a:r>
            <a:r>
              <a:rPr lang="en-GB" dirty="0"/>
              <a:t>  people</a:t>
            </a:r>
          </a:p>
          <a:p>
            <a:pPr marL="457200" indent="-457200">
              <a:buFont typeface="Wingdings" pitchFamily="2" charset="2"/>
              <a:buChar char="q"/>
            </a:pPr>
            <a:r>
              <a:rPr lang="en-GB" dirty="0">
                <a:solidFill>
                  <a:srgbClr val="FF0000"/>
                </a:solidFill>
              </a:rPr>
              <a:t>Role of authorities </a:t>
            </a:r>
            <a:r>
              <a:rPr lang="en-GB" dirty="0"/>
              <a:t>(road transport authorities, company owners and managers) extremely important;</a:t>
            </a:r>
          </a:p>
          <a:p>
            <a:pPr marL="457200" indent="-457200">
              <a:buFont typeface="Wingdings" pitchFamily="2" charset="2"/>
              <a:buChar char="Ø"/>
            </a:pPr>
            <a:r>
              <a:rPr lang="en-GB" dirty="0"/>
              <a:t>Public authorities and businesses should allow people to stay home without fear of losing job or wages, should not send HGV onto roads, should close schools ahead of the event, should stop trains running when high alerts are issued</a:t>
            </a:r>
          </a:p>
          <a:p>
            <a:pPr marL="457200" indent="-457200">
              <a:buFont typeface="Wingdings" pitchFamily="2" charset="2"/>
              <a:buChar char="q"/>
            </a:pPr>
            <a:endParaRPr lang="en-GB" dirty="0">
              <a:solidFill>
                <a:srgbClr val="FF0000"/>
              </a:solidFill>
            </a:endParaRPr>
          </a:p>
          <a:p>
            <a:pPr marL="457200" indent="-457200">
              <a:buFont typeface="Wingdings" pitchFamily="2" charset="2"/>
              <a:buChar char="q"/>
            </a:pPr>
            <a:r>
              <a:rPr lang="en-GB" dirty="0">
                <a:solidFill>
                  <a:srgbClr val="FF0000"/>
                </a:solidFill>
              </a:rPr>
              <a:t>Crowdsourcing</a:t>
            </a:r>
            <a:r>
              <a:rPr lang="en-GB" dirty="0"/>
              <a:t>: public participation is a possible approach </a:t>
            </a:r>
          </a:p>
          <a:p>
            <a:pPr marL="457200" indent="-457200">
              <a:buFont typeface="Wingdings" pitchFamily="2" charset="2"/>
              <a:buChar char="q"/>
            </a:pPr>
            <a:endParaRPr lang="en-GB" dirty="0">
              <a:solidFill>
                <a:srgbClr val="FF0000"/>
              </a:solidFill>
            </a:endParaRPr>
          </a:p>
          <a:p>
            <a:pPr marL="457200" indent="-457200">
              <a:buFont typeface="Wingdings" pitchFamily="2" charset="2"/>
              <a:buChar char="q"/>
            </a:pPr>
            <a:r>
              <a:rPr lang="en-GB" dirty="0">
                <a:solidFill>
                  <a:srgbClr val="FF0000"/>
                </a:solidFill>
              </a:rPr>
              <a:t>Benefits:</a:t>
            </a:r>
          </a:p>
          <a:p>
            <a:pPr marL="457200" indent="-457200">
              <a:buFont typeface="Wingdings" pitchFamily="2" charset="2"/>
              <a:buChar char="Ø"/>
            </a:pPr>
            <a:r>
              <a:rPr lang="en-GB" dirty="0"/>
              <a:t> feedback to the forecaster on ”ground truth”, forecast quality and impacts</a:t>
            </a:r>
          </a:p>
          <a:p>
            <a:pPr marL="457200" indent="-457200">
              <a:buFont typeface="Wingdings" pitchFamily="2" charset="2"/>
              <a:buChar char="Ø"/>
            </a:pPr>
            <a:r>
              <a:rPr lang="en-US" dirty="0"/>
              <a:t>verification of weather warnings</a:t>
            </a:r>
          </a:p>
          <a:p>
            <a:pPr marL="457200" indent="-457200">
              <a:buFont typeface="Wingdings" pitchFamily="2" charset="2"/>
              <a:buChar char="Ø"/>
            </a:pPr>
            <a:r>
              <a:rPr lang="en-US" dirty="0"/>
              <a:t>the establishment of a climatology of severe or unusual weather events</a:t>
            </a:r>
          </a:p>
          <a:p>
            <a:pPr marL="457200" indent="-457200">
              <a:buFont typeface="Wingdings" pitchFamily="2" charset="2"/>
              <a:buChar char="Ø"/>
            </a:pPr>
            <a:r>
              <a:rPr lang="en-US" dirty="0"/>
              <a:t>case studies or damage reports</a:t>
            </a:r>
            <a:endParaRPr lang="en-GB" dirty="0"/>
          </a:p>
          <a:p>
            <a:pPr marL="457200" indent="-457200">
              <a:buFont typeface="Wingdings" pitchFamily="2" charset="2"/>
              <a:buChar char="Ø"/>
            </a:pPr>
            <a:r>
              <a:rPr lang="en-GB" dirty="0"/>
              <a:t>strengthening relations between NMHSs and the citizens</a:t>
            </a:r>
          </a:p>
          <a:p>
            <a:pPr marL="457200" indent="-457200">
              <a:buFont typeface="Wingdings" pitchFamily="2" charset="2"/>
              <a:buChar char="q"/>
            </a:pPr>
            <a:endParaRPr lang="en-GB" dirty="0"/>
          </a:p>
          <a:p>
            <a:pPr marL="457200" indent="-457200">
              <a:buFont typeface="Wingdings" pitchFamily="2" charset="2"/>
              <a:buChar char="q"/>
            </a:pPr>
            <a:r>
              <a:rPr lang="en-GB" dirty="0"/>
              <a:t>Modern communication technologies and social networking: allow big unstructured data (real time </a:t>
            </a:r>
            <a:r>
              <a:rPr lang="en-US" dirty="0"/>
              <a:t> pictures and videos)</a:t>
            </a:r>
            <a:endParaRPr lang="en-GB" dirty="0"/>
          </a:p>
          <a:p>
            <a:pPr marL="457200" indent="-457200">
              <a:buFont typeface="Wingdings" pitchFamily="2" charset="2"/>
              <a:buChar char="Ø"/>
            </a:pPr>
            <a:endParaRPr lang="en-GB" dirty="0">
              <a:solidFill>
                <a:schemeClr val="tx1"/>
              </a:solidFill>
            </a:endParaRPr>
          </a:p>
          <a:p>
            <a:pPr marL="0" indent="0"/>
            <a:endParaRPr lang="en-US" dirty="0"/>
          </a:p>
          <a:p>
            <a:pPr marL="457200" indent="-457200">
              <a:buFont typeface="Wingdings" pitchFamily="2" charset="2"/>
              <a:buChar char="q"/>
            </a:pPr>
            <a:endParaRPr lang="en-US" dirty="0"/>
          </a:p>
          <a:p>
            <a:pPr marL="0" indent="0"/>
            <a:endParaRPr lang="en-US" dirty="0"/>
          </a:p>
          <a:p>
            <a:pPr marL="457200" indent="-457200">
              <a:buFont typeface="Wingdings" pitchFamily="2" charset="2"/>
              <a:buChar char="q"/>
            </a:pPr>
            <a:endParaRPr lang="en-US" dirty="0"/>
          </a:p>
          <a:p>
            <a:pPr marL="457200" indent="-457200">
              <a:buFont typeface="Wingdings" pitchFamily="2" charset="2"/>
              <a:buChar char="q"/>
            </a:pPr>
            <a:endParaRPr lang="en-GB" dirty="0"/>
          </a:p>
          <a:p>
            <a:pPr marL="457200" indent="-457200">
              <a:buFont typeface="Wingdings" pitchFamily="2" charset="2"/>
              <a:buChar char="q"/>
            </a:pPr>
            <a:endParaRPr lang="en-GB" dirty="0"/>
          </a:p>
          <a:p>
            <a:pPr marL="457200" indent="-457200">
              <a:buFont typeface="Wingdings" pitchFamily="2" charset="2"/>
              <a:buChar char="q"/>
            </a:pPr>
            <a:endParaRPr lang="en-GB" dirty="0"/>
          </a:p>
          <a:p>
            <a:pPr marL="0" indent="0"/>
            <a:endParaRPr lang="en-GB" dirty="0"/>
          </a:p>
          <a:p>
            <a:pPr marL="457200" indent="-457200">
              <a:buFont typeface="Wingdings" pitchFamily="2" charset="2"/>
              <a:buChar char="q"/>
            </a:pPr>
            <a:endParaRPr lang="en-GB" dirty="0"/>
          </a:p>
          <a:p>
            <a:br>
              <a:rPr lang="en-US" dirty="0"/>
            </a:br>
            <a:endParaRPr lang="en-US" dirty="0"/>
          </a:p>
          <a:p>
            <a:br>
              <a:rPr lang="en-US" dirty="0"/>
            </a:br>
            <a:endParaRPr lang="en-US" dirty="0"/>
          </a:p>
          <a:p>
            <a:endParaRPr lang="en-US" dirty="0"/>
          </a:p>
          <a:p>
            <a:endParaRPr lang="en-GB" dirty="0"/>
          </a:p>
        </p:txBody>
      </p:sp>
    </p:spTree>
    <p:extLst>
      <p:ext uri="{BB962C8B-B14F-4D97-AF65-F5344CB8AC3E}">
        <p14:creationId xmlns:p14="http://schemas.microsoft.com/office/powerpoint/2010/main" val="4274789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FBB1EE-B5F8-5447-BE28-51BE40CEB191}"/>
              </a:ext>
            </a:extLst>
          </p:cNvPr>
          <p:cNvSpPr/>
          <p:nvPr/>
        </p:nvSpPr>
        <p:spPr>
          <a:xfrm>
            <a:off x="0" y="6236"/>
            <a:ext cx="17340263" cy="7294305"/>
          </a:xfrm>
          <a:prstGeom prst="rect">
            <a:avLst/>
          </a:prstGeom>
        </p:spPr>
        <p:txBody>
          <a:bodyPr wrap="square">
            <a:spAutoFit/>
          </a:bodyPr>
          <a:lstStyle/>
          <a:p>
            <a:r>
              <a:rPr lang="en-US" dirty="0">
                <a:latin typeface="Helvetica" pitchFamily="2" charset="0"/>
              </a:rPr>
              <a:t> </a:t>
            </a:r>
            <a:r>
              <a:rPr lang="en-GB" sz="3600" b="1" dirty="0">
                <a:solidFill>
                  <a:schemeClr val="accent1"/>
                </a:solidFill>
              </a:rPr>
              <a:t>Engagement</a:t>
            </a:r>
            <a:r>
              <a:rPr lang="en-GB" sz="3600" b="1" dirty="0"/>
              <a:t> </a:t>
            </a:r>
            <a:r>
              <a:rPr lang="en-GB" sz="3600" b="1" dirty="0">
                <a:solidFill>
                  <a:schemeClr val="accent1"/>
                </a:solidFill>
              </a:rPr>
              <a:t>with society</a:t>
            </a:r>
          </a:p>
          <a:p>
            <a:endParaRPr lang="en-GB" sz="3600" b="1" dirty="0">
              <a:latin typeface="Helvetica" pitchFamily="2" charset="0"/>
            </a:endParaRPr>
          </a:p>
          <a:p>
            <a:endParaRPr lang="en-GB" dirty="0">
              <a:solidFill>
                <a:srgbClr val="FF0000"/>
              </a:solidFill>
            </a:endParaRPr>
          </a:p>
          <a:p>
            <a:pPr marL="457200" indent="-457200">
              <a:buFont typeface="Wingdings" pitchFamily="2" charset="2"/>
              <a:buChar char="q"/>
            </a:pPr>
            <a:r>
              <a:rPr lang="en-GB" dirty="0">
                <a:solidFill>
                  <a:srgbClr val="FF0000"/>
                </a:solidFill>
              </a:rPr>
              <a:t>Issue: </a:t>
            </a:r>
            <a:r>
              <a:rPr lang="en-GB" dirty="0">
                <a:latin typeface="+mn-lt"/>
              </a:rPr>
              <a:t>degree of reliability and quality of reports</a:t>
            </a:r>
          </a:p>
          <a:p>
            <a:endParaRPr lang="en-US" dirty="0">
              <a:latin typeface="+mn-lt"/>
            </a:endParaRPr>
          </a:p>
          <a:p>
            <a:pPr marL="457200" indent="-457200">
              <a:buFont typeface="Wingdings" pitchFamily="2" charset="2"/>
              <a:buChar char="q"/>
            </a:pPr>
            <a:r>
              <a:rPr lang="en-US" dirty="0">
                <a:latin typeface="+mn-lt"/>
              </a:rPr>
              <a:t>  European collaboration between NMHSs and voluntary weather observers or storm spotters (ZAMG survey) and expected to increase</a:t>
            </a:r>
          </a:p>
          <a:p>
            <a:pPr marL="457200" indent="-457200">
              <a:buFont typeface="Wingdings" pitchFamily="2" charset="2"/>
              <a:buChar char="q"/>
            </a:pPr>
            <a:endParaRPr lang="en-US" dirty="0">
              <a:latin typeface="+mn-lt"/>
            </a:endParaRPr>
          </a:p>
          <a:p>
            <a:pPr marL="457200" indent="-457200">
              <a:buFont typeface="Wingdings" pitchFamily="2" charset="2"/>
              <a:buChar char="q"/>
            </a:pPr>
            <a:r>
              <a:rPr lang="en-US" dirty="0">
                <a:latin typeface="+mn-lt"/>
              </a:rPr>
              <a:t> A number of European NMHSs provide advice, education and training of spotters</a:t>
            </a:r>
          </a:p>
          <a:p>
            <a:endParaRPr lang="en-US" dirty="0">
              <a:latin typeface="+mn-lt"/>
            </a:endParaRPr>
          </a:p>
          <a:p>
            <a:pPr marL="457200" indent="-457200">
              <a:buFont typeface="Wingdings" pitchFamily="2" charset="2"/>
              <a:buChar char="q"/>
            </a:pPr>
            <a:r>
              <a:rPr lang="en-US" dirty="0">
                <a:latin typeface="+mn-lt"/>
              </a:rPr>
              <a:t>Training of storm spotters linked to quality control of their reports leading to quicker acceptance of their reports</a:t>
            </a:r>
          </a:p>
          <a:p>
            <a:r>
              <a:rPr lang="en-US" dirty="0"/>
              <a:t> </a:t>
            </a:r>
          </a:p>
          <a:p>
            <a:pPr marL="457200" indent="-457200">
              <a:buFont typeface="Wingdings" pitchFamily="2" charset="2"/>
              <a:buChar char="q"/>
            </a:pPr>
            <a:endParaRPr lang="en-US" dirty="0">
              <a:effectLst/>
              <a:latin typeface="Helvetica" pitchFamily="2" charset="0"/>
            </a:endParaRPr>
          </a:p>
        </p:txBody>
      </p:sp>
    </p:spTree>
    <p:extLst>
      <p:ext uri="{BB962C8B-B14F-4D97-AF65-F5344CB8AC3E}">
        <p14:creationId xmlns:p14="http://schemas.microsoft.com/office/powerpoint/2010/main" val="1626651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429C-F57A-B243-B99D-43935063A572}"/>
              </a:ext>
            </a:extLst>
          </p:cNvPr>
          <p:cNvSpPr>
            <a:spLocks noGrp="1"/>
          </p:cNvSpPr>
          <p:nvPr>
            <p:ph type="title"/>
          </p:nvPr>
        </p:nvSpPr>
        <p:spPr/>
        <p:txBody>
          <a:bodyPr/>
          <a:lstStyle/>
          <a:p>
            <a:r>
              <a:rPr lang="en-GB" b="1" dirty="0"/>
              <a:t>Final Thoughts….</a:t>
            </a:r>
          </a:p>
        </p:txBody>
      </p:sp>
      <p:sp>
        <p:nvSpPr>
          <p:cNvPr id="3" name="Content Placeholder 2">
            <a:extLst>
              <a:ext uri="{FF2B5EF4-FFF2-40B4-BE49-F238E27FC236}">
                <a16:creationId xmlns:a16="http://schemas.microsoft.com/office/drawing/2014/main" id="{4CA5B029-0C4A-2840-99B6-F6A18074B8EB}"/>
              </a:ext>
            </a:extLst>
          </p:cNvPr>
          <p:cNvSpPr>
            <a:spLocks noGrp="1"/>
          </p:cNvSpPr>
          <p:nvPr>
            <p:ph idx="1"/>
          </p:nvPr>
        </p:nvSpPr>
        <p:spPr>
          <a:xfrm>
            <a:off x="867860" y="1276400"/>
            <a:ext cx="15604543" cy="7435803"/>
          </a:xfrm>
        </p:spPr>
        <p:txBody>
          <a:bodyPr/>
          <a:lstStyle/>
          <a:p>
            <a:pPr marL="457200" indent="-457200">
              <a:buFont typeface="Wingdings" pitchFamily="2" charset="2"/>
              <a:buChar char="q"/>
            </a:pPr>
            <a:r>
              <a:rPr lang="en-GB" sz="3200" dirty="0"/>
              <a:t>Overall good forecasts……getting better</a:t>
            </a:r>
          </a:p>
          <a:p>
            <a:pPr marL="0" indent="0"/>
            <a:endParaRPr lang="en-GB" sz="3200" dirty="0"/>
          </a:p>
          <a:p>
            <a:pPr marL="457200" indent="-457200">
              <a:buFont typeface="Wingdings" pitchFamily="2" charset="2"/>
              <a:buChar char="q"/>
            </a:pPr>
            <a:r>
              <a:rPr lang="en-GB" sz="3200" dirty="0"/>
              <a:t>Absolute importance: from hazard to impact</a:t>
            </a:r>
          </a:p>
          <a:p>
            <a:pPr marL="0" indent="0"/>
            <a:endParaRPr lang="en-GB" sz="3200" dirty="0"/>
          </a:p>
          <a:p>
            <a:pPr marL="457200" indent="-457200">
              <a:buFont typeface="Wingdings" pitchFamily="2" charset="2"/>
              <a:buChar char="q"/>
            </a:pPr>
            <a:r>
              <a:rPr lang="en-GB" sz="3200" dirty="0"/>
              <a:t>Disaster Management: closer collaboration with Met/Hydro Service Providers</a:t>
            </a:r>
          </a:p>
          <a:p>
            <a:pPr marL="0" indent="0"/>
            <a:endParaRPr lang="en-GB" sz="3200" dirty="0"/>
          </a:p>
          <a:p>
            <a:pPr marL="457200" indent="-457200">
              <a:buFont typeface="Wingdings" pitchFamily="2" charset="2"/>
              <a:buChar char="q"/>
            </a:pPr>
            <a:r>
              <a:rPr lang="en-GB" sz="3200" dirty="0"/>
              <a:t>Social responsibility: authorities in public and private sector </a:t>
            </a:r>
          </a:p>
          <a:p>
            <a:pPr marL="0" indent="0"/>
            <a:endParaRPr lang="en-GB" sz="3200" dirty="0"/>
          </a:p>
          <a:p>
            <a:pPr marL="457200" indent="-457200">
              <a:buFont typeface="Wingdings" pitchFamily="2" charset="2"/>
              <a:buChar char="q"/>
            </a:pPr>
            <a:r>
              <a:rPr lang="en-GB" sz="3200" dirty="0"/>
              <a:t>Road transport: more strict rules for providers and users similar to those for aviation</a:t>
            </a:r>
          </a:p>
          <a:p>
            <a:pPr marL="457200" indent="-457200">
              <a:buFont typeface="Wingdings" pitchFamily="2" charset="2"/>
              <a:buChar char="q"/>
            </a:pPr>
            <a:endParaRPr lang="en-GB" sz="3200" dirty="0"/>
          </a:p>
          <a:p>
            <a:pPr marL="0" indent="0"/>
            <a:endParaRPr lang="en-GB" sz="3200" dirty="0"/>
          </a:p>
          <a:p>
            <a:pPr marL="0" indent="0"/>
            <a:endParaRPr lang="en-GB" dirty="0"/>
          </a:p>
          <a:p>
            <a:pPr marL="0" indent="0"/>
            <a:r>
              <a:rPr lang="en-GB" b="1" dirty="0">
                <a:solidFill>
                  <a:srgbClr val="FF0000"/>
                </a:solidFill>
              </a:rPr>
              <a:t>Great Forecasts  </a:t>
            </a:r>
            <a:r>
              <a:rPr lang="en-GB" dirty="0"/>
              <a:t>				</a:t>
            </a:r>
            <a:r>
              <a:rPr lang="en-GB" b="1" dirty="0">
                <a:solidFill>
                  <a:srgbClr val="FF0000"/>
                </a:solidFill>
              </a:rPr>
              <a:t>Good Outcomes</a:t>
            </a:r>
          </a:p>
          <a:p>
            <a:pPr marL="0" indent="0"/>
            <a:endParaRPr lang="en-GB" dirty="0"/>
          </a:p>
        </p:txBody>
      </p:sp>
      <p:sp>
        <p:nvSpPr>
          <p:cNvPr id="5" name="Right Arrow 4">
            <a:extLst>
              <a:ext uri="{FF2B5EF4-FFF2-40B4-BE49-F238E27FC236}">
                <a16:creationId xmlns:a16="http://schemas.microsoft.com/office/drawing/2014/main" id="{C4634CD3-084E-3A4C-8126-754B71DD8BF2}"/>
              </a:ext>
            </a:extLst>
          </p:cNvPr>
          <p:cNvSpPr/>
          <p:nvPr/>
        </p:nvSpPr>
        <p:spPr bwMode="auto">
          <a:xfrm>
            <a:off x="4061619" y="7613104"/>
            <a:ext cx="978408" cy="484632"/>
          </a:xfrm>
          <a:prstGeom prst="rightArrow">
            <a:avLst/>
          </a:pr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p:spPr>
        <p:txBody>
          <a:bodyPr vert="horz" wrap="square" lIns="65022" tIns="65022" rIns="65022" bIns="65022" numCol="1" rtlCol="0" anchor="ctr" anchorCtr="0" compatLnSpc="1">
            <a:prstTxWarp prst="textNoShape">
              <a:avLst/>
            </a:prstTxWarp>
          </a:bodyPr>
          <a:lstStyle/>
          <a:p>
            <a:pPr marL="457200" marR="0" indent="0" algn="l" defTabSz="895350" rtl="0" eaLnBrk="1" fontAlgn="base" latinLnBrk="0" hangingPunct="0">
              <a:lnSpc>
                <a:spcPct val="100000"/>
              </a:lnSpc>
              <a:spcBef>
                <a:spcPct val="0"/>
              </a:spcBef>
              <a:spcAft>
                <a:spcPct val="0"/>
              </a:spcAft>
              <a:buClrTx/>
              <a:buSzTx/>
              <a:buFontTx/>
              <a:buNone/>
              <a:tabLst/>
            </a:pPr>
            <a:endParaRPr kumimoji="0" lang="en-GB" sz="3300" b="0" i="0" u="none" strike="noStrike" cap="none" normalizeH="0" baseline="0">
              <a:ln>
                <a:noFill/>
              </a:ln>
              <a:solidFill>
                <a:srgbClr val="000000"/>
              </a:solidFill>
              <a:effectLst/>
              <a:latin typeface="Trebuchet MS" charset="0"/>
              <a:ea typeface="Trebuchet MS" charset="0"/>
              <a:cs typeface="Trebuchet MS" charset="0"/>
              <a:sym typeface="Trebuchet MS" charset="0"/>
            </a:endParaRPr>
          </a:p>
        </p:txBody>
      </p:sp>
    </p:spTree>
    <p:extLst>
      <p:ext uri="{BB962C8B-B14F-4D97-AF65-F5344CB8AC3E}">
        <p14:creationId xmlns:p14="http://schemas.microsoft.com/office/powerpoint/2010/main" val="2573051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1939" y="340296"/>
            <a:ext cx="9865096" cy="6408712"/>
          </a:xfrm>
        </p:spPr>
        <p:txBody>
          <a:bodyPr>
            <a:normAutofit/>
          </a:bodyPr>
          <a:lstStyle/>
          <a:p>
            <a:pPr algn="r" defTabSz="766802"/>
            <a:br>
              <a:rPr lang="en-US" sz="8800" b="1" dirty="0">
                <a:latin typeface="Helvetica" charset="0"/>
                <a:ea typeface="Helvetica" charset="0"/>
                <a:cs typeface="Helvetica" charset="0"/>
              </a:rPr>
            </a:br>
            <a:r>
              <a:rPr lang="en-US" sz="8800" b="1" dirty="0">
                <a:latin typeface="Helvetica" charset="0"/>
                <a:ea typeface="Helvetica" charset="0"/>
                <a:cs typeface="Helvetica" charset="0"/>
              </a:rPr>
              <a:t>Thank You</a:t>
            </a:r>
            <a:br>
              <a:rPr lang="en-GB" dirty="0"/>
            </a:br>
            <a:br>
              <a:rPr lang="en-GB" sz="4409" dirty="0"/>
            </a:br>
            <a:br>
              <a:rPr lang="en-GB" sz="4409" dirty="0"/>
            </a:br>
            <a:br>
              <a:rPr lang="en-GB" sz="4409" dirty="0"/>
            </a:br>
            <a:endParaRPr lang="en-GB" sz="4409"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7778" r="2367"/>
          <a:stretch/>
        </p:blipFill>
        <p:spPr>
          <a:xfrm>
            <a:off x="264" y="-1"/>
            <a:ext cx="7831693" cy="9264375"/>
          </a:xfrm>
          <a:prstGeom prst="rect">
            <a:avLst/>
          </a:prstGeom>
        </p:spPr>
      </p:pic>
      <p:sp>
        <p:nvSpPr>
          <p:cNvPr id="3" name="Footer Placeholder 2">
            <a:extLst>
              <a:ext uri="{FF2B5EF4-FFF2-40B4-BE49-F238E27FC236}">
                <a16:creationId xmlns:a16="http://schemas.microsoft.com/office/drawing/2014/main" id="{0609A83D-F834-7542-956E-BEDA349FDE30}"/>
              </a:ext>
            </a:extLst>
          </p:cNvPr>
          <p:cNvSpPr>
            <a:spLocks noGrp="1"/>
          </p:cNvSpPr>
          <p:nvPr>
            <p:ph type="ftr" sz="quarter" idx="11"/>
          </p:nvPr>
        </p:nvSpPr>
        <p:spPr/>
        <p:txBody>
          <a:bodyPr/>
          <a:lstStyle/>
          <a:p>
            <a:endParaRPr lang="en-GB" dirty="0"/>
          </a:p>
        </p:txBody>
      </p:sp>
      <p:pic>
        <p:nvPicPr>
          <p:cNvPr id="6" name="Picture 5">
            <a:extLst>
              <a:ext uri="{FF2B5EF4-FFF2-40B4-BE49-F238E27FC236}">
                <a16:creationId xmlns:a16="http://schemas.microsoft.com/office/drawing/2014/main" id="{7DE2B95E-9FA6-A146-87FC-147BC1A85B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778" r="2367"/>
          <a:stretch/>
        </p:blipFill>
        <p:spPr>
          <a:xfrm>
            <a:off x="-10991" y="0"/>
            <a:ext cx="7831693" cy="9264375"/>
          </a:xfrm>
          <a:prstGeom prst="rect">
            <a:avLst/>
          </a:prstGeom>
        </p:spPr>
      </p:pic>
    </p:spTree>
    <p:extLst>
      <p:ext uri="{BB962C8B-B14F-4D97-AF65-F5344CB8AC3E}">
        <p14:creationId xmlns:p14="http://schemas.microsoft.com/office/powerpoint/2010/main" val="216243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029891"/>
          </a:xfrm>
        </p:spPr>
        <p:txBody>
          <a:bodyPr/>
          <a:lstStyle/>
          <a:p>
            <a:r>
              <a:rPr lang="en-US" dirty="0"/>
              <a:t>Case studies: Good Forecasts, Poor Outcomes</a:t>
            </a:r>
          </a:p>
        </p:txBody>
      </p:sp>
      <p:sp>
        <p:nvSpPr>
          <p:cNvPr id="4" name="TextBox 3"/>
          <p:cNvSpPr txBox="1"/>
          <p:nvPr/>
        </p:nvSpPr>
        <p:spPr>
          <a:xfrm>
            <a:off x="677243" y="1420416"/>
            <a:ext cx="6913566" cy="9079409"/>
          </a:xfrm>
          <a:prstGeom prst="rect">
            <a:avLst/>
          </a:prstGeom>
          <a:noFill/>
        </p:spPr>
        <p:txBody>
          <a:bodyPr wrap="square" rtlCol="0">
            <a:spAutoFit/>
          </a:bodyPr>
          <a:lstStyle/>
          <a:p>
            <a:r>
              <a:rPr lang="en-US" sz="3200" b="1" dirty="0"/>
              <a:t>Event:</a:t>
            </a:r>
            <a:r>
              <a:rPr lang="en-US" sz="3200" dirty="0"/>
              <a:t> Flooding</a:t>
            </a:r>
          </a:p>
          <a:p>
            <a:r>
              <a:rPr lang="en-US" sz="3200" dirty="0"/>
              <a:t>Place: Uttarakhand, India</a:t>
            </a:r>
          </a:p>
          <a:p>
            <a:r>
              <a:rPr lang="en-US" sz="3200" dirty="0"/>
              <a:t>Date: 15-17 June 2013</a:t>
            </a:r>
          </a:p>
          <a:p>
            <a:endParaRPr lang="en-US" sz="3200" dirty="0"/>
          </a:p>
          <a:p>
            <a:endParaRPr lang="en-US" sz="3200" dirty="0"/>
          </a:p>
          <a:p>
            <a:r>
              <a:rPr lang="en-US" sz="3200" b="1" dirty="0">
                <a:solidFill>
                  <a:srgbClr val="7F7F7F"/>
                </a:solidFill>
              </a:rPr>
              <a:t>Synopsis:</a:t>
            </a:r>
          </a:p>
          <a:p>
            <a:r>
              <a:rPr lang="en-US" sz="3200" dirty="0"/>
              <a:t>June 2013, a multi-day convective storm caused </a:t>
            </a:r>
          </a:p>
          <a:p>
            <a:r>
              <a:rPr lang="en-US" sz="3200" dirty="0"/>
              <a:t>devastating floods and landslides. </a:t>
            </a:r>
          </a:p>
          <a:p>
            <a:r>
              <a:rPr lang="en-US" sz="3200" dirty="0"/>
              <a:t>375% of normal monsoon rainfall fell between</a:t>
            </a:r>
          </a:p>
          <a:p>
            <a:r>
              <a:rPr lang="en-US" sz="3200" dirty="0"/>
              <a:t>14 and 17 June.</a:t>
            </a:r>
          </a:p>
          <a:p>
            <a:endParaRPr lang="en-US" sz="3200" dirty="0"/>
          </a:p>
          <a:p>
            <a:r>
              <a:rPr lang="en-US" sz="3200" b="1" dirty="0">
                <a:solidFill>
                  <a:srgbClr val="7F7F7F"/>
                </a:solidFill>
              </a:rPr>
              <a:t>Outcome:</a:t>
            </a:r>
          </a:p>
          <a:p>
            <a:r>
              <a:rPr lang="en-US" sz="3200" dirty="0"/>
              <a:t>Over 5700 fatalities</a:t>
            </a:r>
          </a:p>
          <a:p>
            <a:r>
              <a:rPr lang="en-US" sz="3200" dirty="0"/>
              <a:t>4,200 villages were affected</a:t>
            </a:r>
          </a:p>
          <a:p>
            <a:endParaRPr lang="en-US" sz="2400" dirty="0"/>
          </a:p>
          <a:p>
            <a:endParaRPr lang="en-US" sz="2400" dirty="0"/>
          </a:p>
          <a:p>
            <a:endParaRPr lang="en-US" sz="2400" dirty="0"/>
          </a:p>
        </p:txBody>
      </p:sp>
      <p:pic>
        <p:nvPicPr>
          <p:cNvPr id="5" name="Picture 4"/>
          <p:cNvPicPr>
            <a:picLocks noChangeAspect="1"/>
          </p:cNvPicPr>
          <p:nvPr/>
        </p:nvPicPr>
        <p:blipFill>
          <a:blip r:embed="rId3"/>
          <a:stretch>
            <a:fillRect/>
          </a:stretch>
        </p:blipFill>
        <p:spPr>
          <a:xfrm>
            <a:off x="8530872" y="5014277"/>
            <a:ext cx="5785966" cy="3515778"/>
          </a:xfrm>
          <a:prstGeom prst="rect">
            <a:avLst/>
          </a:prstGeom>
        </p:spPr>
      </p:pic>
      <p:pic>
        <p:nvPicPr>
          <p:cNvPr id="6" name="Picture 5"/>
          <p:cNvPicPr>
            <a:picLocks noChangeAspect="1"/>
          </p:cNvPicPr>
          <p:nvPr/>
        </p:nvPicPr>
        <p:blipFill>
          <a:blip r:embed="rId4"/>
          <a:stretch>
            <a:fillRect/>
          </a:stretch>
        </p:blipFill>
        <p:spPr>
          <a:xfrm>
            <a:off x="8556996" y="1420416"/>
            <a:ext cx="5759842" cy="3544518"/>
          </a:xfrm>
          <a:prstGeom prst="rect">
            <a:avLst/>
          </a:prstGeom>
        </p:spPr>
      </p:pic>
      <p:sp>
        <p:nvSpPr>
          <p:cNvPr id="3" name="Rectangle 2">
            <a:extLst>
              <a:ext uri="{FF2B5EF4-FFF2-40B4-BE49-F238E27FC236}">
                <a16:creationId xmlns:a16="http://schemas.microsoft.com/office/drawing/2014/main" id="{4A2E926B-B9BD-1848-9404-678BFBB0F8C9}"/>
              </a:ext>
            </a:extLst>
          </p:cNvPr>
          <p:cNvSpPr/>
          <p:nvPr/>
        </p:nvSpPr>
        <p:spPr>
          <a:xfrm>
            <a:off x="13199630" y="8879573"/>
            <a:ext cx="2816027" cy="400110"/>
          </a:xfrm>
          <a:prstGeom prst="rect">
            <a:avLst/>
          </a:prstGeom>
        </p:spPr>
        <p:txBody>
          <a:bodyPr wrap="none">
            <a:spAutoFit/>
          </a:bodyPr>
          <a:lstStyle/>
          <a:p>
            <a:r>
              <a:rPr lang="en-US" sz="2000" dirty="0"/>
              <a:t>Courtesy: David Rogers</a:t>
            </a:r>
          </a:p>
        </p:txBody>
      </p:sp>
    </p:spTree>
    <p:extLst>
      <p:ext uri="{BB962C8B-B14F-4D97-AF65-F5344CB8AC3E}">
        <p14:creationId xmlns:p14="http://schemas.microsoft.com/office/powerpoint/2010/main" val="97926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44" y="340296"/>
            <a:ext cx="11703050" cy="639511"/>
          </a:xfrm>
        </p:spPr>
        <p:txBody>
          <a:bodyPr/>
          <a:lstStyle/>
          <a:p>
            <a:r>
              <a:rPr lang="en-US" sz="3982" b="1" dirty="0">
                <a:solidFill>
                  <a:schemeClr val="tx1"/>
                </a:solidFill>
              </a:rPr>
              <a:t>What worked</a:t>
            </a:r>
            <a:r>
              <a:rPr lang="en-US" sz="3982" b="1" dirty="0">
                <a:solidFill>
                  <a:schemeClr val="bg1">
                    <a:lumMod val="50000"/>
                  </a:schemeClr>
                </a:solidFill>
              </a:rPr>
              <a:t>, </a:t>
            </a:r>
            <a:r>
              <a:rPr lang="en-US" sz="3982" dirty="0">
                <a:solidFill>
                  <a:schemeClr val="bg1">
                    <a:lumMod val="50000"/>
                  </a:schemeClr>
                </a:solidFill>
              </a:rPr>
              <a:t>what didn’t?</a:t>
            </a:r>
          </a:p>
        </p:txBody>
      </p:sp>
      <p:sp>
        <p:nvSpPr>
          <p:cNvPr id="4" name="Content Placeholder 3"/>
          <p:cNvSpPr>
            <a:spLocks noGrp="1"/>
          </p:cNvSpPr>
          <p:nvPr>
            <p:ph sz="half" idx="1"/>
          </p:nvPr>
        </p:nvSpPr>
        <p:spPr>
          <a:xfrm>
            <a:off x="533227" y="1492424"/>
            <a:ext cx="6624736" cy="6435725"/>
          </a:xfrm>
        </p:spPr>
        <p:txBody>
          <a:bodyPr/>
          <a:lstStyle/>
          <a:p>
            <a:pPr marL="650230" indent="-650230">
              <a:buAutoNum type="arabicPeriod"/>
            </a:pPr>
            <a:r>
              <a:rPr lang="en-US" sz="3200" dirty="0"/>
              <a:t>Good Weather forecasts of heavy rainfall three days ahead of event</a:t>
            </a:r>
          </a:p>
          <a:p>
            <a:pPr marL="650230" indent="-650230">
              <a:buAutoNum type="arabicPeriod"/>
            </a:pPr>
            <a:endParaRPr lang="en-US" sz="3200" dirty="0"/>
          </a:p>
          <a:p>
            <a:pPr marL="650230" indent="-650230">
              <a:buAutoNum type="arabicPeriod"/>
            </a:pPr>
            <a:r>
              <a:rPr lang="en-US" sz="3200" dirty="0"/>
              <a:t>Weather warnings issued by India Met Department</a:t>
            </a:r>
          </a:p>
          <a:p>
            <a:pPr marL="650230" indent="-650230">
              <a:buAutoNum type="arabicPeriod"/>
            </a:pPr>
            <a:endParaRPr lang="en-US" sz="3200" dirty="0"/>
          </a:p>
          <a:p>
            <a:pPr marL="650230" indent="-650230">
              <a:buAutoNum type="arabicPeriod"/>
            </a:pPr>
            <a:r>
              <a:rPr lang="en-US" sz="3200" dirty="0"/>
              <a:t>Media coverage of threat</a:t>
            </a:r>
          </a:p>
          <a:p>
            <a:pPr marL="650230" indent="-650230">
              <a:buAutoNum type="arabicPeriod"/>
            </a:pPr>
            <a:endParaRPr lang="en-US" sz="3200" dirty="0"/>
          </a:p>
          <a:p>
            <a:pPr marL="650230" indent="-650230">
              <a:buAutoNum type="arabicPeriod"/>
            </a:pPr>
            <a:r>
              <a:rPr lang="en-US" sz="3200" dirty="0"/>
              <a:t>Satellite remote sensing information available</a:t>
            </a:r>
          </a:p>
          <a:p>
            <a:pPr marL="0" indent="0"/>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1979" y="1492424"/>
            <a:ext cx="8230111" cy="6584088"/>
          </a:xfrm>
          <a:prstGeom prst="rect">
            <a:avLst/>
          </a:prstGeom>
        </p:spPr>
      </p:pic>
    </p:spTree>
    <p:extLst>
      <p:ext uri="{BB962C8B-B14F-4D97-AF65-F5344CB8AC3E}">
        <p14:creationId xmlns:p14="http://schemas.microsoft.com/office/powerpoint/2010/main" val="1465475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416" y="268288"/>
            <a:ext cx="11703050" cy="639511"/>
          </a:xfrm>
        </p:spPr>
        <p:txBody>
          <a:bodyPr/>
          <a:lstStyle/>
          <a:p>
            <a:r>
              <a:rPr lang="en-US" sz="3982" dirty="0">
                <a:solidFill>
                  <a:schemeClr val="bg1">
                    <a:lumMod val="50000"/>
                  </a:schemeClr>
                </a:solidFill>
              </a:rPr>
              <a:t>What worked, </a:t>
            </a:r>
            <a:r>
              <a:rPr lang="en-US" sz="3982" b="1" dirty="0">
                <a:solidFill>
                  <a:srgbClr val="FF0000"/>
                </a:solidFill>
              </a:rPr>
              <a:t>what didn’t</a:t>
            </a:r>
            <a:r>
              <a:rPr lang="en-US" sz="3982" dirty="0">
                <a:solidFill>
                  <a:schemeClr val="bg1">
                    <a:lumMod val="50000"/>
                  </a:schemeClr>
                </a:solidFill>
              </a:rPr>
              <a:t>?</a:t>
            </a:r>
          </a:p>
        </p:txBody>
      </p:sp>
      <p:sp>
        <p:nvSpPr>
          <p:cNvPr id="4" name="Content Placeholder 3"/>
          <p:cNvSpPr>
            <a:spLocks noGrp="1"/>
          </p:cNvSpPr>
          <p:nvPr>
            <p:ph sz="half" idx="1"/>
          </p:nvPr>
        </p:nvSpPr>
        <p:spPr>
          <a:xfrm>
            <a:off x="605235" y="1502490"/>
            <a:ext cx="6768752" cy="6435725"/>
          </a:xfrm>
        </p:spPr>
        <p:txBody>
          <a:bodyPr/>
          <a:lstStyle/>
          <a:p>
            <a:pPr marL="650230" indent="-650230">
              <a:buAutoNum type="arabicPeriod"/>
            </a:pPr>
            <a:r>
              <a:rPr lang="en-US" dirty="0">
                <a:solidFill>
                  <a:schemeClr val="bg1">
                    <a:lumMod val="65000"/>
                  </a:schemeClr>
                </a:solidFill>
              </a:rPr>
              <a:t>Good Weather forecasts of heavy rainfall three days ahead of event</a:t>
            </a:r>
          </a:p>
          <a:p>
            <a:pPr marL="650230" indent="-650230">
              <a:buAutoNum type="arabicPeriod"/>
            </a:pPr>
            <a:r>
              <a:rPr lang="en-US" dirty="0">
                <a:solidFill>
                  <a:schemeClr val="bg1">
                    <a:lumMod val="65000"/>
                  </a:schemeClr>
                </a:solidFill>
              </a:rPr>
              <a:t>Weather warnings issued by Indian Met Department</a:t>
            </a:r>
          </a:p>
          <a:p>
            <a:pPr marL="650230" indent="-650230">
              <a:buAutoNum type="arabicPeriod"/>
            </a:pPr>
            <a:r>
              <a:rPr lang="en-US" dirty="0">
                <a:solidFill>
                  <a:schemeClr val="bg1">
                    <a:lumMod val="65000"/>
                  </a:schemeClr>
                </a:solidFill>
              </a:rPr>
              <a:t>Media coverage of threat</a:t>
            </a:r>
          </a:p>
          <a:p>
            <a:pPr marL="650230" indent="-650230">
              <a:buAutoNum type="arabicPeriod"/>
            </a:pPr>
            <a:r>
              <a:rPr lang="en-US" dirty="0">
                <a:solidFill>
                  <a:schemeClr val="bg1">
                    <a:lumMod val="65000"/>
                  </a:schemeClr>
                </a:solidFill>
              </a:rPr>
              <a:t>Satellite remote sensing information available</a:t>
            </a:r>
          </a:p>
          <a:p>
            <a:pPr marL="650230" indent="-650230">
              <a:buAutoNum type="arabicPeriod"/>
            </a:pPr>
            <a:endParaRPr lang="en-US" dirty="0">
              <a:solidFill>
                <a:srgbClr val="D9D9D9"/>
              </a:solidFill>
            </a:endParaRPr>
          </a:p>
        </p:txBody>
      </p:sp>
      <p:sp>
        <p:nvSpPr>
          <p:cNvPr id="5" name="Content Placeholder 4"/>
          <p:cNvSpPr>
            <a:spLocks noGrp="1"/>
          </p:cNvSpPr>
          <p:nvPr>
            <p:ph sz="half" idx="2"/>
          </p:nvPr>
        </p:nvSpPr>
        <p:spPr>
          <a:xfrm>
            <a:off x="7950051" y="1472214"/>
            <a:ext cx="7200800" cy="6860970"/>
          </a:xfrm>
        </p:spPr>
        <p:txBody>
          <a:bodyPr/>
          <a:lstStyle/>
          <a:p>
            <a:pPr marL="650230" indent="-650230">
              <a:buFont typeface="+mj-lt"/>
              <a:buAutoNum type="arabicPeriod"/>
            </a:pPr>
            <a:r>
              <a:rPr lang="en-US" sz="3200" dirty="0"/>
              <a:t>Warning information was </a:t>
            </a:r>
            <a:r>
              <a:rPr lang="en-US" sz="3200" dirty="0">
                <a:solidFill>
                  <a:srgbClr val="FF0000"/>
                </a:solidFill>
              </a:rPr>
              <a:t>not fully understood</a:t>
            </a:r>
            <a:r>
              <a:rPr lang="en-US" sz="3200" dirty="0"/>
              <a:t> – DM unable to interpret “heavy rainfall for entire state” into effective impacts</a:t>
            </a:r>
          </a:p>
          <a:p>
            <a:pPr marL="650230" indent="-650230">
              <a:buFont typeface="+mj-lt"/>
              <a:buAutoNum type="arabicPeriod"/>
            </a:pPr>
            <a:endParaRPr lang="en-US" sz="3200" dirty="0"/>
          </a:p>
          <a:p>
            <a:pPr marL="650230" indent="-650230">
              <a:buFont typeface="+mj-lt"/>
              <a:buAutoNum type="arabicPeriod"/>
            </a:pPr>
            <a:r>
              <a:rPr lang="en-US" sz="3200" dirty="0"/>
              <a:t>Local </a:t>
            </a:r>
            <a:r>
              <a:rPr lang="en-US" sz="3200" dirty="0">
                <a:solidFill>
                  <a:srgbClr val="FF0000"/>
                </a:solidFill>
              </a:rPr>
              <a:t>preparedness</a:t>
            </a:r>
            <a:r>
              <a:rPr lang="en-US" sz="3200" dirty="0"/>
              <a:t> for this magnitude of hazard </a:t>
            </a:r>
            <a:r>
              <a:rPr lang="en-US" sz="3200" dirty="0">
                <a:solidFill>
                  <a:srgbClr val="FF0000"/>
                </a:solidFill>
              </a:rPr>
              <a:t>inadequate</a:t>
            </a:r>
          </a:p>
          <a:p>
            <a:pPr marL="650230" indent="-650230">
              <a:buFont typeface="+mj-lt"/>
              <a:buAutoNum type="arabicPeriod"/>
            </a:pPr>
            <a:endParaRPr lang="en-US" sz="3200" dirty="0">
              <a:solidFill>
                <a:srgbClr val="FF0000"/>
              </a:solidFill>
            </a:endParaRPr>
          </a:p>
          <a:p>
            <a:pPr marL="650230" indent="-650230">
              <a:buFont typeface="+mj-lt"/>
              <a:buAutoNum type="arabicPeriod"/>
            </a:pPr>
            <a:r>
              <a:rPr lang="en-US" sz="3200" dirty="0">
                <a:solidFill>
                  <a:srgbClr val="FF0000"/>
                </a:solidFill>
              </a:rPr>
              <a:t>Late response </a:t>
            </a:r>
            <a:r>
              <a:rPr lang="en-US" sz="3200" dirty="0"/>
              <a:t>resulting in additional hazards to responders during rescue operations</a:t>
            </a:r>
          </a:p>
          <a:p>
            <a:pPr marL="650230" indent="-650230">
              <a:buFont typeface="+mj-lt"/>
              <a:buAutoNum type="arabicPeriod"/>
            </a:pPr>
            <a:endParaRPr lang="en-US" sz="3200" dirty="0">
              <a:solidFill>
                <a:srgbClr val="FF0000"/>
              </a:solidFill>
            </a:endParaRPr>
          </a:p>
          <a:p>
            <a:pPr marL="650230" indent="-650230">
              <a:buFont typeface="+mj-lt"/>
              <a:buAutoNum type="arabicPeriod"/>
            </a:pPr>
            <a:r>
              <a:rPr lang="en-US" sz="3200" dirty="0">
                <a:solidFill>
                  <a:srgbClr val="FF0000"/>
                </a:solidFill>
              </a:rPr>
              <a:t>Poor communication </a:t>
            </a:r>
            <a:r>
              <a:rPr lang="en-US" sz="3200" dirty="0">
                <a:solidFill>
                  <a:schemeClr val="tx1"/>
                </a:solidFill>
              </a:rPr>
              <a:t>between central government IMD and State DM</a:t>
            </a:r>
          </a:p>
        </p:txBody>
      </p:sp>
      <p:sp>
        <p:nvSpPr>
          <p:cNvPr id="3" name="Rectangle 2"/>
          <p:cNvSpPr/>
          <p:nvPr/>
        </p:nvSpPr>
        <p:spPr>
          <a:xfrm>
            <a:off x="605697" y="5092824"/>
            <a:ext cx="6480720" cy="2543902"/>
          </a:xfrm>
          <a:prstGeom prst="rect">
            <a:avLst/>
          </a:prstGeom>
          <a:ln w="38100" cmpd="sng">
            <a:solidFill>
              <a:srgbClr val="FF0000"/>
            </a:solidFill>
          </a:ln>
        </p:spPr>
        <p:txBody>
          <a:bodyPr wrap="square">
            <a:spAutoFit/>
          </a:bodyPr>
          <a:lstStyle/>
          <a:p>
            <a:r>
              <a:rPr lang="en-US" sz="2276" dirty="0"/>
              <a:t>“We get a copy of the IMD bulletin but action has to be taken by state government only. They put out bulletin (this time) and said “very heavy rain”. What does “heavy rain” mean? “Very heavy rain” means very heavy rain. But it doesn’t mean so much rain in such a short time” – Vice Chair, NDMA, India</a:t>
            </a:r>
          </a:p>
        </p:txBody>
      </p:sp>
    </p:spTree>
    <p:extLst>
      <p:ext uri="{BB962C8B-B14F-4D97-AF65-F5344CB8AC3E}">
        <p14:creationId xmlns:p14="http://schemas.microsoft.com/office/powerpoint/2010/main" val="375597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823" y="268288"/>
            <a:ext cx="11703050" cy="639511"/>
          </a:xfrm>
        </p:spPr>
        <p:txBody>
          <a:bodyPr/>
          <a:lstStyle/>
          <a:p>
            <a:r>
              <a:rPr lang="en-US" sz="3982" dirty="0">
                <a:solidFill>
                  <a:schemeClr val="bg1">
                    <a:lumMod val="50000"/>
                  </a:schemeClr>
                </a:solidFill>
              </a:rPr>
              <a:t>What worked, </a:t>
            </a:r>
            <a:r>
              <a:rPr lang="en-US" sz="3982" b="1" dirty="0">
                <a:solidFill>
                  <a:srgbClr val="FF0000"/>
                </a:solidFill>
              </a:rPr>
              <a:t>what didn’t</a:t>
            </a:r>
            <a:r>
              <a:rPr lang="en-US" sz="3982" b="1" dirty="0">
                <a:solidFill>
                  <a:schemeClr val="bg1">
                    <a:lumMod val="50000"/>
                  </a:schemeClr>
                </a:solidFill>
              </a:rPr>
              <a:t>?</a:t>
            </a:r>
          </a:p>
        </p:txBody>
      </p:sp>
      <p:sp>
        <p:nvSpPr>
          <p:cNvPr id="4" name="Content Placeholder 3"/>
          <p:cNvSpPr>
            <a:spLocks noGrp="1"/>
          </p:cNvSpPr>
          <p:nvPr>
            <p:ph sz="half" idx="1"/>
          </p:nvPr>
        </p:nvSpPr>
        <p:spPr>
          <a:xfrm>
            <a:off x="533227" y="1472214"/>
            <a:ext cx="6768752" cy="6435725"/>
          </a:xfrm>
        </p:spPr>
        <p:txBody>
          <a:bodyPr/>
          <a:lstStyle/>
          <a:p>
            <a:pPr marL="650230" indent="-650230">
              <a:buAutoNum type="arabicPeriod"/>
            </a:pPr>
            <a:r>
              <a:rPr lang="en-US" dirty="0">
                <a:solidFill>
                  <a:srgbClr val="D9D9D9"/>
                </a:solidFill>
              </a:rPr>
              <a:t>Good Weather forecasts of heavy rainfall three days ahead of event</a:t>
            </a:r>
          </a:p>
          <a:p>
            <a:pPr marL="650230" indent="-650230">
              <a:buAutoNum type="arabicPeriod"/>
            </a:pPr>
            <a:r>
              <a:rPr lang="en-US" dirty="0">
                <a:solidFill>
                  <a:srgbClr val="D9D9D9"/>
                </a:solidFill>
              </a:rPr>
              <a:t>Weather warnings issued by Indian Met Depart.</a:t>
            </a:r>
          </a:p>
          <a:p>
            <a:pPr marL="650230" indent="-650230">
              <a:buAutoNum type="arabicPeriod"/>
            </a:pPr>
            <a:r>
              <a:rPr lang="en-US" dirty="0">
                <a:solidFill>
                  <a:srgbClr val="D9D9D9"/>
                </a:solidFill>
              </a:rPr>
              <a:t>Media coverage of threat</a:t>
            </a:r>
          </a:p>
          <a:p>
            <a:pPr marL="650230" indent="-650230">
              <a:buAutoNum type="arabicPeriod"/>
            </a:pPr>
            <a:r>
              <a:rPr lang="en-US" dirty="0">
                <a:solidFill>
                  <a:srgbClr val="D9D9D9"/>
                </a:solidFill>
              </a:rPr>
              <a:t>Satellite remote sensing information available</a:t>
            </a:r>
          </a:p>
          <a:p>
            <a:pPr marL="650230" indent="-650230">
              <a:buAutoNum type="arabicPeriod"/>
            </a:pPr>
            <a:endParaRPr lang="en-US" dirty="0">
              <a:solidFill>
                <a:srgbClr val="D9D9D9"/>
              </a:solidFill>
            </a:endParaRPr>
          </a:p>
        </p:txBody>
      </p:sp>
      <p:sp>
        <p:nvSpPr>
          <p:cNvPr id="5" name="Content Placeholder 4"/>
          <p:cNvSpPr>
            <a:spLocks noGrp="1"/>
          </p:cNvSpPr>
          <p:nvPr>
            <p:ph sz="half" idx="2"/>
          </p:nvPr>
        </p:nvSpPr>
        <p:spPr>
          <a:xfrm>
            <a:off x="7950051" y="1472214"/>
            <a:ext cx="6768752" cy="6435725"/>
          </a:xfrm>
        </p:spPr>
        <p:txBody>
          <a:bodyPr/>
          <a:lstStyle/>
          <a:p>
            <a:pPr marL="650230" indent="-650230">
              <a:buFont typeface="+mj-lt"/>
              <a:buAutoNum type="arabicPeriod" startAt="5"/>
            </a:pPr>
            <a:r>
              <a:rPr lang="en-US" sz="3200" dirty="0"/>
              <a:t>Weather and hydrological </a:t>
            </a:r>
            <a:r>
              <a:rPr lang="en-US" sz="3200" dirty="0">
                <a:solidFill>
                  <a:srgbClr val="FF0000"/>
                </a:solidFill>
              </a:rPr>
              <a:t>models not coupled</a:t>
            </a:r>
          </a:p>
          <a:p>
            <a:pPr marL="650230" indent="-650230">
              <a:buFont typeface="+mj-lt"/>
              <a:buAutoNum type="arabicPeriod" startAt="6"/>
            </a:pPr>
            <a:r>
              <a:rPr lang="en-US" sz="3200" dirty="0"/>
              <a:t>Lack of scientific and technical capacity to translate hazard information into impacts – therefore, </a:t>
            </a:r>
            <a:r>
              <a:rPr lang="en-US" sz="3200" dirty="0">
                <a:solidFill>
                  <a:srgbClr val="FF0000"/>
                </a:solidFill>
              </a:rPr>
              <a:t>impacts underestimated</a:t>
            </a:r>
          </a:p>
          <a:p>
            <a:pPr marL="650230" indent="-650230">
              <a:buFont typeface="+mj-lt"/>
              <a:buAutoNum type="arabicPeriod" startAt="7"/>
            </a:pPr>
            <a:r>
              <a:rPr lang="en-US" sz="3200" dirty="0"/>
              <a:t>Inadequate </a:t>
            </a:r>
            <a:r>
              <a:rPr lang="en-US" sz="3200" dirty="0">
                <a:solidFill>
                  <a:srgbClr val="FF0000"/>
                </a:solidFill>
              </a:rPr>
              <a:t>communication</a:t>
            </a:r>
            <a:r>
              <a:rPr lang="en-US" sz="3200" dirty="0"/>
              <a:t> channels, which </a:t>
            </a:r>
            <a:r>
              <a:rPr lang="en-US" sz="3200" dirty="0">
                <a:solidFill>
                  <a:srgbClr val="FF0000"/>
                </a:solidFill>
              </a:rPr>
              <a:t>failed</a:t>
            </a:r>
            <a:r>
              <a:rPr lang="en-US" sz="3200" dirty="0"/>
              <a:t> during the event</a:t>
            </a:r>
          </a:p>
          <a:p>
            <a:pPr marL="650230" indent="-650230">
              <a:buFont typeface="+mj-lt"/>
              <a:buAutoNum type="arabicPeriod" startAt="7"/>
            </a:pPr>
            <a:r>
              <a:rPr lang="en-US" sz="3200" dirty="0"/>
              <a:t>Lack of appreciation and </a:t>
            </a:r>
            <a:r>
              <a:rPr lang="en-US" sz="3200" dirty="0">
                <a:solidFill>
                  <a:srgbClr val="FF0000"/>
                </a:solidFill>
              </a:rPr>
              <a:t>utilization</a:t>
            </a:r>
            <a:r>
              <a:rPr lang="en-US" sz="3200" dirty="0"/>
              <a:t> of available </a:t>
            </a:r>
            <a:r>
              <a:rPr lang="en-US" sz="3200" dirty="0">
                <a:solidFill>
                  <a:srgbClr val="FF0000"/>
                </a:solidFill>
              </a:rPr>
              <a:t>hazard maps </a:t>
            </a:r>
            <a:r>
              <a:rPr lang="en-US" sz="3200" dirty="0"/>
              <a:t>at local level </a:t>
            </a:r>
          </a:p>
          <a:p>
            <a:pPr marL="650230" indent="-650230">
              <a:buFont typeface="+mj-lt"/>
              <a:buAutoNum type="arabicPeriod" startAt="7"/>
            </a:pPr>
            <a:r>
              <a:rPr lang="en-US" sz="3200" dirty="0">
                <a:solidFill>
                  <a:srgbClr val="FF0000"/>
                </a:solidFill>
              </a:rPr>
              <a:t>Inadequate observations</a:t>
            </a:r>
            <a:r>
              <a:rPr lang="en-US" sz="3200" dirty="0"/>
              <a:t> to forecast events on scale required by Gov. of Uttarakhand</a:t>
            </a:r>
          </a:p>
        </p:txBody>
      </p:sp>
    </p:spTree>
    <p:extLst>
      <p:ext uri="{BB962C8B-B14F-4D97-AF65-F5344CB8AC3E}">
        <p14:creationId xmlns:p14="http://schemas.microsoft.com/office/powerpoint/2010/main" val="1355175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860" y="390525"/>
            <a:ext cx="15604543" cy="1029891"/>
          </a:xfrm>
        </p:spPr>
        <p:txBody>
          <a:bodyPr/>
          <a:lstStyle/>
          <a:p>
            <a:r>
              <a:rPr lang="en-US" dirty="0"/>
              <a:t>Case Study: Good Forecasts, Poor Outcomes</a:t>
            </a:r>
          </a:p>
        </p:txBody>
      </p:sp>
      <p:sp>
        <p:nvSpPr>
          <p:cNvPr id="7" name="TextBox 6"/>
          <p:cNvSpPr txBox="1"/>
          <p:nvPr/>
        </p:nvSpPr>
        <p:spPr>
          <a:xfrm>
            <a:off x="533227" y="1420416"/>
            <a:ext cx="6840760" cy="8833187"/>
          </a:xfrm>
          <a:prstGeom prst="rect">
            <a:avLst/>
          </a:prstGeom>
          <a:noFill/>
        </p:spPr>
        <p:txBody>
          <a:bodyPr wrap="square" rtlCol="0">
            <a:spAutoFit/>
          </a:bodyPr>
          <a:lstStyle/>
          <a:p>
            <a:r>
              <a:rPr lang="en-US" sz="3200" b="1" dirty="0"/>
              <a:t>Event:</a:t>
            </a:r>
            <a:r>
              <a:rPr lang="en-US" sz="3200" dirty="0"/>
              <a:t> TC Ian</a:t>
            </a:r>
          </a:p>
          <a:p>
            <a:r>
              <a:rPr lang="en-US" sz="3200" dirty="0"/>
              <a:t>Place: Ha’apai, Tonga</a:t>
            </a:r>
          </a:p>
          <a:p>
            <a:r>
              <a:rPr lang="en-US" sz="3200" dirty="0"/>
              <a:t>Date: 2-12 January 2014</a:t>
            </a:r>
          </a:p>
          <a:p>
            <a:endParaRPr lang="en-US" sz="3200" dirty="0"/>
          </a:p>
          <a:p>
            <a:endParaRPr lang="en-US" sz="3200" dirty="0"/>
          </a:p>
          <a:p>
            <a:r>
              <a:rPr lang="en-US" sz="3200" b="1" dirty="0">
                <a:solidFill>
                  <a:srgbClr val="7F7F7F"/>
                </a:solidFill>
              </a:rPr>
              <a:t>Synopsis:</a:t>
            </a:r>
            <a:endParaRPr lang="en-US" sz="3200" b="1" dirty="0"/>
          </a:p>
          <a:p>
            <a:r>
              <a:rPr lang="en-US" sz="3200" dirty="0"/>
              <a:t>January 2014, Category. 5 TC Ian</a:t>
            </a:r>
          </a:p>
          <a:p>
            <a:r>
              <a:rPr lang="en-US" sz="3200" dirty="0"/>
              <a:t>(max sustained winds 220 km/h) </a:t>
            </a:r>
          </a:p>
          <a:p>
            <a:endParaRPr lang="en-US" sz="3200" dirty="0">
              <a:solidFill>
                <a:srgbClr val="7F7F7F"/>
              </a:solidFill>
            </a:endParaRPr>
          </a:p>
          <a:p>
            <a:r>
              <a:rPr lang="en-US" sz="3200" b="1" dirty="0">
                <a:solidFill>
                  <a:srgbClr val="7F7F7F"/>
                </a:solidFill>
              </a:rPr>
              <a:t>Outcome:</a:t>
            </a:r>
          </a:p>
          <a:p>
            <a:r>
              <a:rPr lang="en-US" sz="3200" dirty="0"/>
              <a:t>Loss of 90% power lines, 80-90% water supply. 50% of all buildings were destroyed. </a:t>
            </a:r>
          </a:p>
          <a:p>
            <a:r>
              <a:rPr lang="en-US" sz="3200" dirty="0"/>
              <a:t>2,300 people were made homeless. </a:t>
            </a:r>
          </a:p>
          <a:p>
            <a:r>
              <a:rPr lang="en-US" sz="3200" dirty="0"/>
              <a:t>Loss of Communication with all islands.</a:t>
            </a:r>
          </a:p>
          <a:p>
            <a:endParaRPr lang="en-US" sz="3200" dirty="0"/>
          </a:p>
          <a:p>
            <a:endParaRPr lang="en-US" sz="2400" dirty="0"/>
          </a:p>
        </p:txBody>
      </p:sp>
      <p:pic>
        <p:nvPicPr>
          <p:cNvPr id="8" name="Picture 7"/>
          <p:cNvPicPr>
            <a:picLocks noChangeAspect="1"/>
          </p:cNvPicPr>
          <p:nvPr/>
        </p:nvPicPr>
        <p:blipFill>
          <a:blip r:embed="rId3"/>
          <a:stretch>
            <a:fillRect/>
          </a:stretch>
        </p:blipFill>
        <p:spPr>
          <a:xfrm>
            <a:off x="8430693" y="1423937"/>
            <a:ext cx="4659471" cy="3100666"/>
          </a:xfrm>
          <a:prstGeom prst="rect">
            <a:avLst/>
          </a:prstGeom>
        </p:spPr>
      </p:pic>
      <p:pic>
        <p:nvPicPr>
          <p:cNvPr id="9" name="Picture 8"/>
          <p:cNvPicPr>
            <a:picLocks noChangeAspect="1"/>
          </p:cNvPicPr>
          <p:nvPr/>
        </p:nvPicPr>
        <p:blipFill>
          <a:blip r:embed="rId4"/>
          <a:stretch>
            <a:fillRect/>
          </a:stretch>
        </p:blipFill>
        <p:spPr>
          <a:xfrm>
            <a:off x="8442298" y="4660776"/>
            <a:ext cx="4647867" cy="3630555"/>
          </a:xfrm>
          <a:prstGeom prst="rect">
            <a:avLst/>
          </a:prstGeom>
        </p:spPr>
      </p:pic>
      <p:sp>
        <p:nvSpPr>
          <p:cNvPr id="3" name="Rectangle 2">
            <a:extLst>
              <a:ext uri="{FF2B5EF4-FFF2-40B4-BE49-F238E27FC236}">
                <a16:creationId xmlns:a16="http://schemas.microsoft.com/office/drawing/2014/main" id="{C824A7B4-CEB6-1D4C-8783-0CA8304B800A}"/>
              </a:ext>
            </a:extLst>
          </p:cNvPr>
          <p:cNvSpPr/>
          <p:nvPr/>
        </p:nvSpPr>
        <p:spPr>
          <a:xfrm>
            <a:off x="14070731" y="8837240"/>
            <a:ext cx="2816027" cy="400110"/>
          </a:xfrm>
          <a:prstGeom prst="rect">
            <a:avLst/>
          </a:prstGeom>
        </p:spPr>
        <p:txBody>
          <a:bodyPr wrap="none">
            <a:spAutoFit/>
          </a:bodyPr>
          <a:lstStyle/>
          <a:p>
            <a:r>
              <a:rPr lang="en-US" sz="2000" dirty="0"/>
              <a:t>Courtesy: David Rogers</a:t>
            </a:r>
          </a:p>
        </p:txBody>
      </p:sp>
    </p:spTree>
    <p:extLst>
      <p:ext uri="{BB962C8B-B14F-4D97-AF65-F5344CB8AC3E}">
        <p14:creationId xmlns:p14="http://schemas.microsoft.com/office/powerpoint/2010/main" val="79432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44" y="268288"/>
            <a:ext cx="11703050" cy="639511"/>
          </a:xfrm>
        </p:spPr>
        <p:txBody>
          <a:bodyPr/>
          <a:lstStyle/>
          <a:p>
            <a:r>
              <a:rPr lang="en-US" sz="3982" b="1" dirty="0">
                <a:solidFill>
                  <a:schemeClr val="tx1"/>
                </a:solidFill>
              </a:rPr>
              <a:t>What worked</a:t>
            </a:r>
            <a:r>
              <a:rPr lang="en-US" sz="3982" dirty="0">
                <a:solidFill>
                  <a:schemeClr val="bg1">
                    <a:lumMod val="50000"/>
                  </a:schemeClr>
                </a:solidFill>
              </a:rPr>
              <a:t>, what didn’t?</a:t>
            </a:r>
          </a:p>
        </p:txBody>
      </p:sp>
      <p:sp>
        <p:nvSpPr>
          <p:cNvPr id="4" name="Content Placeholder 3"/>
          <p:cNvSpPr>
            <a:spLocks noGrp="1"/>
          </p:cNvSpPr>
          <p:nvPr>
            <p:ph sz="half" idx="1"/>
          </p:nvPr>
        </p:nvSpPr>
        <p:spPr>
          <a:xfrm>
            <a:off x="749251" y="1708448"/>
            <a:ext cx="5760640" cy="6435725"/>
          </a:xfrm>
        </p:spPr>
        <p:txBody>
          <a:bodyPr/>
          <a:lstStyle/>
          <a:p>
            <a:pPr marL="650230" indent="-650230">
              <a:buAutoNum type="arabicPeriod"/>
            </a:pPr>
            <a:r>
              <a:rPr lang="en-US" sz="3200" dirty="0"/>
              <a:t>Good track and intensity forecasts</a:t>
            </a:r>
          </a:p>
          <a:p>
            <a:pPr marL="650230" indent="-650230">
              <a:buAutoNum type="arabicPeriod"/>
            </a:pPr>
            <a:endParaRPr lang="en-US" sz="3200" dirty="0"/>
          </a:p>
          <a:p>
            <a:pPr marL="650230" indent="-650230">
              <a:buAutoNum type="arabicPeriod"/>
            </a:pPr>
            <a:r>
              <a:rPr lang="en-US" sz="3200" dirty="0"/>
              <a:t>Weather warnings issued by Tonga Met Department</a:t>
            </a:r>
          </a:p>
          <a:p>
            <a:pPr marL="650230" indent="-650230">
              <a:buAutoNum type="arabicPeriod"/>
            </a:pPr>
            <a:endParaRPr lang="en-US" sz="3200" dirty="0"/>
          </a:p>
          <a:p>
            <a:pPr marL="650230" indent="-650230">
              <a:buAutoNum type="arabicPeriod"/>
            </a:pPr>
            <a:r>
              <a:rPr lang="en-US" sz="3200" dirty="0"/>
              <a:t>Warnings received by those likely to be impacted</a:t>
            </a:r>
          </a:p>
          <a:p>
            <a:pPr marL="650230" indent="-650230">
              <a:buAutoNum type="arabicPeriod"/>
            </a:pPr>
            <a:endParaRPr lang="en-US" sz="3200" dirty="0"/>
          </a:p>
          <a:p>
            <a:pPr marL="650230" indent="-650230">
              <a:buAutoNum type="arabicPeriod"/>
            </a:pPr>
            <a:r>
              <a:rPr lang="en-US" sz="3200" dirty="0"/>
              <a:t>Shelters available</a:t>
            </a:r>
          </a:p>
        </p:txBody>
      </p:sp>
      <p:pic>
        <p:nvPicPr>
          <p:cNvPr id="5" name="Picture 4"/>
          <p:cNvPicPr>
            <a:picLocks noChangeAspect="1"/>
          </p:cNvPicPr>
          <p:nvPr/>
        </p:nvPicPr>
        <p:blipFill>
          <a:blip r:embed="rId3"/>
          <a:stretch>
            <a:fillRect/>
          </a:stretch>
        </p:blipFill>
        <p:spPr>
          <a:xfrm>
            <a:off x="6466469" y="1472213"/>
            <a:ext cx="9476470" cy="6563850"/>
          </a:xfrm>
          <a:prstGeom prst="rect">
            <a:avLst/>
          </a:prstGeom>
        </p:spPr>
      </p:pic>
    </p:spTree>
    <p:extLst>
      <p:ext uri="{BB962C8B-B14F-4D97-AF65-F5344CB8AC3E}">
        <p14:creationId xmlns:p14="http://schemas.microsoft.com/office/powerpoint/2010/main" val="472682526"/>
      </p:ext>
    </p:extLst>
  </p:cSld>
  <p:clrMapOvr>
    <a:masterClrMapping/>
  </p:clrMapOvr>
</p:sld>
</file>

<file path=ppt/theme/theme1.xml><?xml version="1.0" encoding="utf-8"?>
<a:theme xmlns:a="http://schemas.openxmlformats.org/drawingml/2006/main" name="GFDRR PPT Template _FINAL">
  <a:themeElements>
    <a:clrScheme name="">
      <a:dk1>
        <a:srgbClr val="000000"/>
      </a:dk1>
      <a:lt1>
        <a:srgbClr val="FFFFFF"/>
      </a:lt1>
      <a:dk2>
        <a:srgbClr val="A7A7A7"/>
      </a:dk2>
      <a:lt2>
        <a:srgbClr val="535353"/>
      </a:lt2>
      <a:accent1>
        <a:srgbClr val="3A81BA"/>
      </a:accent1>
      <a:accent2>
        <a:srgbClr val="D89F39"/>
      </a:accent2>
      <a:accent3>
        <a:srgbClr val="FFFFFF"/>
      </a:accent3>
      <a:accent4>
        <a:srgbClr val="000000"/>
      </a:accent4>
      <a:accent5>
        <a:srgbClr val="AEC1D9"/>
      </a:accent5>
      <a:accent6>
        <a:srgbClr val="C49033"/>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a:spPr>
      <a:bodyPr vert="horz" wrap="square" lIns="65022" tIns="65022" rIns="65022" bIns="65022" numCol="1" anchor="ctr" anchorCtr="0" compatLnSpc="1">
        <a:prstTxWarp prst="textNoShape">
          <a:avLst/>
        </a:prstTxWarp>
      </a:bodyPr>
      <a:lstStyle>
        <a:defPPr marL="457200" marR="0" indent="0" algn="l" defTabSz="895350" rtl="0" eaLnBrk="1" fontAlgn="base" latinLnBrk="0" hangingPunct="0">
          <a:lnSpc>
            <a:spcPct val="100000"/>
          </a:lnSpc>
          <a:spcBef>
            <a:spcPct val="0"/>
          </a:spcBef>
          <a:spcAft>
            <a:spcPct val="0"/>
          </a:spcAft>
          <a:buClrTx/>
          <a:buSzTx/>
          <a:buFontTx/>
          <a:buNone/>
          <a:tabLst/>
          <a:defRPr kumimoji="0" lang="en-US" sz="3300" b="0" i="0" u="none" strike="noStrike" cap="none" normalizeH="0" baseline="0">
            <a:ln>
              <a:noFill/>
            </a:ln>
            <a:solidFill>
              <a:srgbClr val="000000"/>
            </a:solidFill>
            <a:effectLst/>
            <a:latin typeface="Trebuchet MS" charset="0"/>
            <a:ea typeface="Trebuchet MS" charset="0"/>
            <a:cs typeface="Trebuchet MS" charset="0"/>
            <a:sym typeface="Trebuchet MS" charset="0"/>
          </a:defRPr>
        </a:defPPr>
      </a:lstStyle>
    </a:spDef>
    <a:lnDef>
      <a:spPr bwMode="auto">
        <a:xfrm>
          <a:off x="0" y="0"/>
          <a:ext cx="1" cy="1"/>
        </a:xfrm>
        <a:custGeom>
          <a:avLst/>
          <a:gdLst/>
          <a:ahLst/>
          <a:cxnLst/>
          <a:rect l="0" t="0" r="0" b="0"/>
          <a:pathLst/>
        </a:custGeom>
        <a:solidFill>
          <a:srgbClr val="FFFFFF"/>
        </a:solidFill>
        <a:ln w="25400" cap="flat" cmpd="sng" algn="ctr">
          <a:solidFill>
            <a:srgbClr val="3A81BA"/>
          </a:solidFill>
          <a:prstDash val="solid"/>
          <a:round/>
          <a:headEnd type="none" w="med" len="med"/>
          <a:tailEnd type="none" w="med" len="med"/>
        </a:ln>
        <a:effectLst>
          <a:outerShdw blurRad="50800" dist="25400" dir="5400000" algn="ctr" rotWithShape="0">
            <a:srgbClr val="000000">
              <a:alpha val="34999"/>
            </a:srgbClr>
          </a:outerShdw>
        </a:effectLst>
      </a:spPr>
      <a:bodyPr vert="horz" wrap="square" lIns="65022" tIns="65022" rIns="65022" bIns="65022" numCol="1" anchor="ctr" anchorCtr="0" compatLnSpc="1">
        <a:prstTxWarp prst="textNoShape">
          <a:avLst/>
        </a:prstTxWarp>
      </a:bodyPr>
      <a:lstStyle>
        <a:defPPr marL="457200" marR="0" indent="0" algn="l" defTabSz="895350" rtl="0" eaLnBrk="1" fontAlgn="base" latinLnBrk="0" hangingPunct="0">
          <a:lnSpc>
            <a:spcPct val="100000"/>
          </a:lnSpc>
          <a:spcBef>
            <a:spcPct val="0"/>
          </a:spcBef>
          <a:spcAft>
            <a:spcPct val="0"/>
          </a:spcAft>
          <a:buClrTx/>
          <a:buSzTx/>
          <a:buFontTx/>
          <a:buNone/>
          <a:tabLst/>
          <a:defRPr kumimoji="0" lang="en-US" sz="3300" b="0" i="0" u="none" strike="noStrike" cap="none" normalizeH="0" baseline="0">
            <a:ln>
              <a:noFill/>
            </a:ln>
            <a:solidFill>
              <a:srgbClr val="000000"/>
            </a:solidFill>
            <a:effectLst/>
            <a:latin typeface="Trebuchet MS" charset="0"/>
            <a:ea typeface="Trebuchet MS" charset="0"/>
            <a:cs typeface="Trebuchet MS" charset="0"/>
            <a:sym typeface="Trebuchet MS" charset="0"/>
          </a:defRPr>
        </a:defPPr>
      </a:lstStyle>
    </a:lnDef>
  </a:objectDefaults>
  <a:extraClrSchemeLst/>
  <a:extLst>
    <a:ext uri="{05A4C25C-085E-4340-85A3-A5531E510DB2}">
      <thm15:themeFamily xmlns:thm15="http://schemas.microsoft.com/office/thememl/2012/main" name="WB template" id="{F2B05446-7290-5C47-AFEC-C974A2831DA2}" vid="{57179EA2-BE1B-CC4B-AF49-3D350EE8981F}"/>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3A81BA"/>
      </a:accent1>
      <a:accent2>
        <a:srgbClr val="D89F39"/>
      </a:accent2>
      <a:accent3>
        <a:srgbClr val="FFFFFF"/>
      </a:accent3>
      <a:accent4>
        <a:srgbClr val="000000"/>
      </a:accent4>
      <a:accent5>
        <a:srgbClr val="AEC1D9"/>
      </a:accent5>
      <a:accent6>
        <a:srgbClr val="C49033"/>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WB template</Template>
  <TotalTime>46785</TotalTime>
  <Words>2721</Words>
  <Application>Microsoft Macintosh PowerPoint</Application>
  <PresentationFormat>Custom</PresentationFormat>
  <Paragraphs>417</Paragraphs>
  <Slides>33</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Avenir Roman</vt:lpstr>
      <vt:lpstr>BentonConSansBold</vt:lpstr>
      <vt:lpstr>Georgia</vt:lpstr>
      <vt:lpstr>Helvetica</vt:lpstr>
      <vt:lpstr>Mangal</vt:lpstr>
      <vt:lpstr>Trebuchet MS</vt:lpstr>
      <vt:lpstr>Wingdings</vt:lpstr>
      <vt:lpstr>GFDRR PPT Template _FINAL</vt:lpstr>
      <vt:lpstr>Great Forecast Poor Outcome  Haleh Kootval   EMS-18</vt:lpstr>
      <vt:lpstr>Outline</vt:lpstr>
      <vt:lpstr>Why Impact-based Forecasts and Warnings?</vt:lpstr>
      <vt:lpstr>Case studies: Good Forecasts, Poor Outcomes</vt:lpstr>
      <vt:lpstr>What worked, what didn’t?</vt:lpstr>
      <vt:lpstr>What worked, what didn’t?</vt:lpstr>
      <vt:lpstr>What worked, what didn’t?</vt:lpstr>
      <vt:lpstr>Case Study: Good Forecasts, Poor Outcomes</vt:lpstr>
      <vt:lpstr>What worked, what didn’t?</vt:lpstr>
      <vt:lpstr>What worked, what didn’t?</vt:lpstr>
      <vt:lpstr>Case Study: Good Forecasts, Poor Outcomes</vt:lpstr>
      <vt:lpstr>Case Study: Good Forecasts, Poor Outcomes</vt:lpstr>
      <vt:lpstr>Case studies: Good Forecasts, Poor Outcomes</vt:lpstr>
      <vt:lpstr>What worked, what didn’t?</vt:lpstr>
      <vt:lpstr>What worked, what didn’t?</vt:lpstr>
      <vt:lpstr>What worked, what didn’t?</vt:lpstr>
      <vt:lpstr>Case Study: Good Forecasts, Poor Outcomes</vt:lpstr>
      <vt:lpstr>Case Study: Good Forecasts, Poor Outcomes</vt:lpstr>
      <vt:lpstr>What worked, what didn’t?</vt:lpstr>
      <vt:lpstr>What worked, what didn’t?</vt:lpstr>
      <vt:lpstr>What worked, what didn’t?</vt:lpstr>
      <vt:lpstr>Impacts</vt:lpstr>
      <vt:lpstr>Main Issues</vt:lpstr>
      <vt:lpstr>Effective Waring Service</vt:lpstr>
      <vt:lpstr>Developing effective warnings</vt:lpstr>
      <vt:lpstr>Why do good forecasts still result in a poor outcome?</vt:lpstr>
      <vt:lpstr>Why do good forecasts still result in a poor outcome?</vt:lpstr>
      <vt:lpstr>Why do good forecasts still result in a poor outcome?</vt:lpstr>
      <vt:lpstr>What to do?</vt:lpstr>
      <vt:lpstr>Engagement with society</vt:lpstr>
      <vt:lpstr>PowerPoint Presentation</vt:lpstr>
      <vt:lpstr>Final Thoughts….</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Rogers</dc:creator>
  <cp:lastModifiedBy>Haleh Kootval</cp:lastModifiedBy>
  <cp:revision>205</cp:revision>
  <cp:lastPrinted>2015-05-04T14:21:14Z</cp:lastPrinted>
  <dcterms:created xsi:type="dcterms:W3CDTF">2016-11-21T03:24:47Z</dcterms:created>
  <dcterms:modified xsi:type="dcterms:W3CDTF">2018-10-12T13:02:49Z</dcterms:modified>
</cp:coreProperties>
</file>