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1" r:id="rId1"/>
    <p:sldMasterId id="2147483673" r:id="rId2"/>
  </p:sldMasterIdLst>
  <p:notesMasterIdLst>
    <p:notesMasterId r:id="rId24"/>
  </p:notesMasterIdLst>
  <p:handoutMasterIdLst>
    <p:handoutMasterId r:id="rId25"/>
  </p:handoutMasterIdLst>
  <p:sldIdLst>
    <p:sldId id="1438" r:id="rId3"/>
    <p:sldId id="1046" r:id="rId4"/>
    <p:sldId id="1439" r:id="rId5"/>
    <p:sldId id="1440" r:id="rId6"/>
    <p:sldId id="1422" r:id="rId7"/>
    <p:sldId id="1394" r:id="rId8"/>
    <p:sldId id="1441" r:id="rId9"/>
    <p:sldId id="1447" r:id="rId10"/>
    <p:sldId id="1453" r:id="rId11"/>
    <p:sldId id="1451" r:id="rId12"/>
    <p:sldId id="1452" r:id="rId13"/>
    <p:sldId id="1467" r:id="rId14"/>
    <p:sldId id="1448" r:id="rId15"/>
    <p:sldId id="1449" r:id="rId16"/>
    <p:sldId id="1450" r:id="rId17"/>
    <p:sldId id="1454" r:id="rId18"/>
    <p:sldId id="1468" r:id="rId19"/>
    <p:sldId id="1461" r:id="rId20"/>
    <p:sldId id="1465" r:id="rId21"/>
    <p:sldId id="1466" r:id="rId22"/>
    <p:sldId id="1469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66"/>
    <a:srgbClr val="FFFFCC"/>
    <a:srgbClr val="FF00FF"/>
    <a:srgbClr val="FF3399"/>
    <a:srgbClr val="FF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13" autoAdjust="0"/>
  </p:normalViewPr>
  <p:slideViewPr>
    <p:cSldViewPr>
      <p:cViewPr varScale="1">
        <p:scale>
          <a:sx n="108" d="100"/>
          <a:sy n="108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Phils_Work_Files\August%20Seasonal%20Forecast\August%20Forecast%202012\August%20Forecast%20Model%20(1979-2018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/>
              <a:t>Post-31 July ACE (Observed vs. Hindcast/Forecast)</a:t>
            </a:r>
          </a:p>
        </c:rich>
      </c:tx>
      <c:layout>
        <c:manualLayout>
          <c:xMode val="edge"/>
          <c:yMode val="edge"/>
          <c:x val="0.19311875693673697"/>
          <c:y val="1.95758564437194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702552719200892E-2"/>
          <c:y val="0.12071778140293637"/>
          <c:w val="0.90233074361820198"/>
          <c:h val="0.79119086460032628"/>
        </c:manualLayout>
      </c:layout>
      <c:lineChart>
        <c:grouping val="standard"/>
        <c:varyColors val="0"/>
        <c:ser>
          <c:idx val="0"/>
          <c:order val="0"/>
          <c:tx>
            <c:v>Observed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'ERA-Interim'!$A$3:$A$42</c:f>
              <c:numCache>
                <c:formatCode>0</c:formatCode>
                <c:ptCount val="40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</c:numCache>
            </c:numRef>
          </c:cat>
          <c:val>
            <c:numRef>
              <c:f>'ERA-Interim'!$F$3:$F$42</c:f>
              <c:numCache>
                <c:formatCode>0</c:formatCode>
                <c:ptCount val="40"/>
                <c:pt idx="0">
                  <c:v>88.379999999999924</c:v>
                </c:pt>
                <c:pt idx="1">
                  <c:v>148.93750000000017</c:v>
                </c:pt>
                <c:pt idx="2">
                  <c:v>97.634999999999906</c:v>
                </c:pt>
                <c:pt idx="3">
                  <c:v>26.402499999999993</c:v>
                </c:pt>
                <c:pt idx="4">
                  <c:v>17.402499999999996</c:v>
                </c:pt>
                <c:pt idx="5">
                  <c:v>84.294999999999774</c:v>
                </c:pt>
                <c:pt idx="6">
                  <c:v>83.052500000000009</c:v>
                </c:pt>
                <c:pt idx="7">
                  <c:v>30.672499999999985</c:v>
                </c:pt>
                <c:pt idx="8">
                  <c:v>34.359999999999957</c:v>
                </c:pt>
                <c:pt idx="9">
                  <c:v>102.99249999999991</c:v>
                </c:pt>
                <c:pt idx="10">
                  <c:v>131.45999999999992</c:v>
                </c:pt>
                <c:pt idx="11">
                  <c:v>88.752499999999927</c:v>
                </c:pt>
                <c:pt idx="12">
                  <c:v>34.284999999999989</c:v>
                </c:pt>
                <c:pt idx="13">
                  <c:v>75.129999999999967</c:v>
                </c:pt>
                <c:pt idx="14">
                  <c:v>37.925000000000004</c:v>
                </c:pt>
                <c:pt idx="15">
                  <c:v>30.454999999999988</c:v>
                </c:pt>
                <c:pt idx="16">
                  <c:v>212.91750000000019</c:v>
                </c:pt>
                <c:pt idx="17">
                  <c:v>144.02500000000012</c:v>
                </c:pt>
                <c:pt idx="18">
                  <c:v>28.882499999999972</c:v>
                </c:pt>
                <c:pt idx="19">
                  <c:v>179.25250000000005</c:v>
                </c:pt>
                <c:pt idx="20">
                  <c:v>173.10750000000041</c:v>
                </c:pt>
                <c:pt idx="21">
                  <c:v>119.14249999999996</c:v>
                </c:pt>
                <c:pt idx="22">
                  <c:v>108.77500000000001</c:v>
                </c:pt>
                <c:pt idx="23">
                  <c:v>65.900000000000048</c:v>
                </c:pt>
                <c:pt idx="24">
                  <c:v>157.8924999999999</c:v>
                </c:pt>
                <c:pt idx="25">
                  <c:v>226.88000000000002</c:v>
                </c:pt>
                <c:pt idx="26">
                  <c:v>182.02500000000015</c:v>
                </c:pt>
                <c:pt idx="27">
                  <c:v>72.837499999999977</c:v>
                </c:pt>
                <c:pt idx="28">
                  <c:v>71.690000000000012</c:v>
                </c:pt>
                <c:pt idx="29">
                  <c:v>107.38749999999992</c:v>
                </c:pt>
                <c:pt idx="30">
                  <c:v>52.580000000000013</c:v>
                </c:pt>
                <c:pt idx="31">
                  <c:v>157.37250000000017</c:v>
                </c:pt>
                <c:pt idx="32">
                  <c:v>117.21499999999982</c:v>
                </c:pt>
                <c:pt idx="33">
                  <c:v>121.42999999999982</c:v>
                </c:pt>
                <c:pt idx="34">
                  <c:v>28.687499999999986</c:v>
                </c:pt>
                <c:pt idx="35">
                  <c:v>59.777499999999989</c:v>
                </c:pt>
                <c:pt idx="36">
                  <c:v>58.369999999999976</c:v>
                </c:pt>
                <c:pt idx="37">
                  <c:v>135.68</c:v>
                </c:pt>
                <c:pt idx="38">
                  <c:v>220.32750000000016</c:v>
                </c:pt>
                <c:pt idx="39">
                  <c:v>118.59749999999988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1C-456C-9F2A-E428D8323F8C}"/>
            </c:ext>
          </c:extLst>
        </c:ser>
        <c:ser>
          <c:idx val="1"/>
          <c:order val="1"/>
          <c:tx>
            <c:v>Hindcast/Forecast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'ERA-Interim'!$A$3:$A$42</c:f>
              <c:numCache>
                <c:formatCode>0</c:formatCode>
                <c:ptCount val="40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</c:numCache>
            </c:numRef>
          </c:cat>
          <c:val>
            <c:numRef>
              <c:f>'ERA-Interim'!$G$3:$G$42</c:f>
              <c:numCache>
                <c:formatCode>0</c:formatCode>
                <c:ptCount val="40"/>
                <c:pt idx="0">
                  <c:v>69.390006963096823</c:v>
                </c:pt>
                <c:pt idx="1">
                  <c:v>116.42448220649942</c:v>
                </c:pt>
                <c:pt idx="2">
                  <c:v>123.54299410720029</c:v>
                </c:pt>
                <c:pt idx="3">
                  <c:v>11.761238086447008</c:v>
                </c:pt>
                <c:pt idx="4">
                  <c:v>27.72340130974942</c:v>
                </c:pt>
                <c:pt idx="5">
                  <c:v>41.190285603549086</c:v>
                </c:pt>
                <c:pt idx="6">
                  <c:v>79.350843935199379</c:v>
                </c:pt>
                <c:pt idx="7">
                  <c:v>29.641715621597029</c:v>
                </c:pt>
                <c:pt idx="8">
                  <c:v>36.835712053848567</c:v>
                </c:pt>
                <c:pt idx="9">
                  <c:v>144.1784482489482</c:v>
                </c:pt>
                <c:pt idx="10">
                  <c:v>111.87540419349725</c:v>
                </c:pt>
                <c:pt idx="11">
                  <c:v>98.902093528099698</c:v>
                </c:pt>
                <c:pt idx="12">
                  <c:v>85.206287880897463</c:v>
                </c:pt>
                <c:pt idx="13">
                  <c:v>62.72821000429704</c:v>
                </c:pt>
                <c:pt idx="14">
                  <c:v>31.610556072597205</c:v>
                </c:pt>
                <c:pt idx="15">
                  <c:v>23.545723093598355</c:v>
                </c:pt>
                <c:pt idx="16">
                  <c:v>208.28308320334779</c:v>
                </c:pt>
                <c:pt idx="17">
                  <c:v>104.30514995059829</c:v>
                </c:pt>
                <c:pt idx="18">
                  <c:v>54.758796158650398</c:v>
                </c:pt>
                <c:pt idx="19">
                  <c:v>155.46399132434891</c:v>
                </c:pt>
                <c:pt idx="20">
                  <c:v>162.77651792524611</c:v>
                </c:pt>
                <c:pt idx="21">
                  <c:v>105.58085060379904</c:v>
                </c:pt>
                <c:pt idx="22">
                  <c:v>133.62137657369951</c:v>
                </c:pt>
                <c:pt idx="23">
                  <c:v>44.88658336704961</c:v>
                </c:pt>
                <c:pt idx="24">
                  <c:v>154.32015660939916</c:v>
                </c:pt>
                <c:pt idx="25">
                  <c:v>171.63197902479695</c:v>
                </c:pt>
                <c:pt idx="26">
                  <c:v>166.83235119409721</c:v>
                </c:pt>
                <c:pt idx="27">
                  <c:v>91.6865187568485</c:v>
                </c:pt>
                <c:pt idx="28">
                  <c:v>103.99465213569826</c:v>
                </c:pt>
                <c:pt idx="29">
                  <c:v>146.92721323884876</c:v>
                </c:pt>
                <c:pt idx="30">
                  <c:v>95.259090403499499</c:v>
                </c:pt>
                <c:pt idx="31">
                  <c:v>187.01097260434969</c:v>
                </c:pt>
                <c:pt idx="32">
                  <c:v>122.0013573983974</c:v>
                </c:pt>
                <c:pt idx="33">
                  <c:v>116.19749088099894</c:v>
                </c:pt>
                <c:pt idx="34">
                  <c:v>108.86027082599941</c:v>
                </c:pt>
                <c:pt idx="35">
                  <c:v>75.582431362999415</c:v>
                </c:pt>
                <c:pt idx="36">
                  <c:v>66.10805909899787</c:v>
                </c:pt>
                <c:pt idx="37">
                  <c:v>128.67586299099571</c:v>
                </c:pt>
                <c:pt idx="38">
                  <c:v>137.66384667599885</c:v>
                </c:pt>
                <c:pt idx="39">
                  <c:v>89.979666592998683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1C-456C-9F2A-E428D8323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0255408"/>
        <c:axId val="1"/>
      </c:lineChart>
      <c:catAx>
        <c:axId val="62025540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ysClr val="windowText" lastClr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3"/>
        <c:tickMarkSkip val="3"/>
        <c:noMultiLvlLbl val="0"/>
      </c:catAx>
      <c:valAx>
        <c:axId val="1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ysClr val="windowText" lastClr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025540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8.6758544749053979E-2"/>
          <c:y val="0.15334968936387031"/>
          <c:w val="0.25160390467284821"/>
          <c:h val="9.4083141728001779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</cdr:x>
      <cdr:y>0.16825</cdr:y>
    </cdr:from>
    <cdr:to>
      <cdr:x>0.48275</cdr:x>
      <cdr:y>0.253</cdr:y>
    </cdr:to>
    <cdr:sp macro="" textlink="">
      <cdr:nvSpPr>
        <cdr:cNvPr id="40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75349" y="982382"/>
          <a:ext cx="967624" cy="4948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1" i="0" u="none" strike="noStrike" baseline="0">
              <a:solidFill>
                <a:srgbClr val="000000"/>
              </a:solidFill>
              <a:latin typeface="Arial"/>
              <a:cs typeface="Arial"/>
            </a:rPr>
            <a:t>r = 0.85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r>
              <a:rPr lang="en-US" altLang="en-US"/>
              <a:t>Lexington Insurance 07-09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53CF9745-4022-41A7-9083-05621859EC4C}" type="datetime1">
              <a:rPr lang="en-US" altLang="en-US"/>
              <a:pPr/>
              <a:t>10/2/2019</a:t>
            </a:fld>
            <a:endParaRPr lang="en-US" alt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FB710455-64A3-4906-B618-B6012FEC1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175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r>
              <a:rPr lang="en-US" altLang="en-US"/>
              <a:t>Lexington Insurance 07-09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6D5A0889-B911-4FFC-9F7D-FEB91D160140}" type="datetime1">
              <a:rPr lang="en-US" altLang="en-US"/>
              <a:pPr/>
              <a:t>10/2/2019</a:t>
            </a:fld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FEB486D7-006A-4E78-8C0C-C37040FDE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31971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F8F1A1E-A381-4C92-9CE2-CC64F8DA5C23}" type="datetime1">
              <a:rPr lang="en-US" altLang="en-US"/>
              <a:pPr/>
              <a:t>10/2/2019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E1FD4-E9F0-4CFF-8C67-39E5C97C21C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10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F8F1A1E-A381-4C92-9CE2-CC64F8DA5C23}" type="datetime1">
              <a:rPr lang="en-US" altLang="en-US"/>
              <a:pPr/>
              <a:t>10/2/2019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E1FD4-E9F0-4CFF-8C67-39E5C97C21C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46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F8F1A1E-A381-4C92-9CE2-CC64F8DA5C23}" type="datetime1">
              <a:rPr lang="en-US" altLang="en-US"/>
              <a:pPr/>
              <a:t>10/2/2019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E1FD4-E9F0-4CFF-8C67-39E5C97C21CA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73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F1A1E-A381-4C92-9CE2-CC64F8DA5C23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10/2/2019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E1FD4-E9F0-4CFF-8C67-39E5C97C21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8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F1A1E-A381-4C92-9CE2-CC64F8DA5C23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10/2/2019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E1FD4-E9F0-4CFF-8C67-39E5C97C21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96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F1A1E-A381-4C92-9CE2-CC64F8DA5C23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10/2/2019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E1FD4-E9F0-4CFF-8C67-39E5C97C21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62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F1A1E-A381-4C92-9CE2-CC64F8DA5C23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10/2/2019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E1FD4-E9F0-4CFF-8C67-39E5C97C21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67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F1A1E-A381-4C92-9CE2-CC64F8DA5C23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10/2/2019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E1FD4-E9F0-4CFF-8C67-39E5C97C21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60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AF84-77A4-4DDF-85CC-6ED2346BBF1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4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880A3-2986-4AC9-9F7A-E0EC5C55EE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97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2980-E648-426E-9741-F23CCFF113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718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DAF84-77A4-4DDF-85CC-6ED2346BBF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8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3B05B-B6E7-4E53-ABEE-29F773A286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32BE8-78D2-4B70-B648-10511E9E85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45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CF70A-BB5C-4FC6-B1FB-35B65EC9BE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9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C67D-4C6B-4962-8F40-CC2E70ED57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32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0EA15-CDE6-44A5-81E6-A518E0E1D4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07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3085C-74C7-4143-9D59-4543BF35CD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8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DB4A8-7E50-4855-92C1-5B95EAD8CF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8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B05B-B6E7-4E53-ABEE-29F773A286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314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E9107-0CD9-43D5-8087-A1472C3053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25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880A3-2986-4AC9-9F7A-E0EC5C55EE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91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12980-E648-426E-9741-F23CCFF11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4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E940A0A-315D-4326-B506-C980614EC1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1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2BE8-78D2-4B70-B648-10511E9E85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27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F70A-BB5C-4FC6-B1FB-35B65EC9BE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85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C67D-4C6B-4962-8F40-CC2E70ED57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87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EA15-CDE6-44A5-81E6-A518E0E1D4F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8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085C-74C7-4143-9D59-4543BF35CD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7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4A8-7E50-4855-92C1-5B95EAD8CF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1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9107-0CD9-43D5-8087-A1472C30538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72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EF06-37B6-4FE0-883F-50953ED337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43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71EF06-37B6-4FE0-883F-50953ED337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1295400" y="623595"/>
            <a:ext cx="10439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38B84-3E62-4FF5-B37B-6B2B13BDA1ED}"/>
              </a:ext>
            </a:extLst>
          </p:cNvPr>
          <p:cNvSpPr txBox="1"/>
          <p:nvPr/>
        </p:nvSpPr>
        <p:spPr>
          <a:xfrm>
            <a:off x="2135231" y="146541"/>
            <a:ext cx="8749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Statistical/Dynamical Hybrid Model Approach to Atlantic Basin Seasonal Hurricane Prediction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67BE7-322B-49CA-946B-A29211F57A62}"/>
              </a:ext>
            </a:extLst>
          </p:cNvPr>
          <p:cNvSpPr txBox="1"/>
          <p:nvPr/>
        </p:nvSpPr>
        <p:spPr>
          <a:xfrm>
            <a:off x="1447800" y="1676400"/>
            <a:ext cx="9650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Phil Klotzbach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Department of Atmospheric Science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Colorado State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EBCBD-1B11-4309-B6EF-E56F33EC4549}"/>
              </a:ext>
            </a:extLst>
          </p:cNvPr>
          <p:cNvSpPr txBox="1"/>
          <p:nvPr/>
        </p:nvSpPr>
        <p:spPr>
          <a:xfrm>
            <a:off x="4520432" y="5504761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September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F875F-E9C5-407A-A4D0-C775AFF273E9}"/>
              </a:ext>
            </a:extLst>
          </p:cNvPr>
          <p:cNvSpPr txBox="1"/>
          <p:nvPr/>
        </p:nvSpPr>
        <p:spPr>
          <a:xfrm>
            <a:off x="1840192" y="4659528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European Meteorological Society Annual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F7AF4-2473-4378-9CC7-4652969F2A0F}"/>
              </a:ext>
            </a:extLst>
          </p:cNvPr>
          <p:cNvSpPr txBox="1"/>
          <p:nvPr/>
        </p:nvSpPr>
        <p:spPr>
          <a:xfrm>
            <a:off x="1597981" y="3383408"/>
            <a:ext cx="9650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Louis-Philippe Caron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Barcelona Supercomputing Centre</a:t>
            </a:r>
          </a:p>
        </p:txBody>
      </p:sp>
    </p:spTree>
    <p:extLst>
      <p:ext uri="{BB962C8B-B14F-4D97-AF65-F5344CB8AC3E}">
        <p14:creationId xmlns:p14="http://schemas.microsoft.com/office/powerpoint/2010/main" val="113445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C48480-AEAF-4782-B024-476B4466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2680"/>
            <a:ext cx="9445110" cy="6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4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D2A1D-446E-469E-8AA3-5D849A073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2680"/>
            <a:ext cx="9525000" cy="69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3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13105-46BD-4428-A6BB-F62DC1677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53340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88639-374A-41CB-9507-4EA510C09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47" y="3429000"/>
            <a:ext cx="5328666" cy="3044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CC114-A77B-4EE0-BABA-A5AB05E15B44}"/>
              </a:ext>
            </a:extLst>
          </p:cNvPr>
          <p:cNvSpPr txBox="1"/>
          <p:nvPr/>
        </p:nvSpPr>
        <p:spPr>
          <a:xfrm>
            <a:off x="152400" y="9144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Observed Major Hurricane Tracks in 5 Most Active Hindcast Seasons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DC035-3F1A-4BC4-A472-A46776F4C892}"/>
              </a:ext>
            </a:extLst>
          </p:cNvPr>
          <p:cNvSpPr txBox="1"/>
          <p:nvPr/>
        </p:nvSpPr>
        <p:spPr>
          <a:xfrm>
            <a:off x="152400" y="4191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Observed Major Hurricane Tracks in 5 Least Active Hindcast Seasons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6F4BB-9182-4FBF-A699-467872750759}"/>
              </a:ext>
            </a:extLst>
          </p:cNvPr>
          <p:cNvSpPr txBox="1"/>
          <p:nvPr/>
        </p:nvSpPr>
        <p:spPr>
          <a:xfrm>
            <a:off x="8763000" y="1076235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24 Major Hurricanes</a:t>
            </a:r>
          </a:p>
          <a:p>
            <a:endParaRPr lang="en-US" b="1" dirty="0"/>
          </a:p>
          <a:p>
            <a:r>
              <a:rPr lang="en-US" b="1" dirty="0"/>
              <a:t>61.75 Major Hurricane Days</a:t>
            </a:r>
          </a:p>
          <a:p>
            <a:endParaRPr lang="en-US" b="1" dirty="0"/>
          </a:p>
          <a:p>
            <a:r>
              <a:rPr lang="en-US" b="1" dirty="0"/>
              <a:t>7 CONUS Landfalling MH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A268C-6290-4075-8202-946E4C30EE77}"/>
              </a:ext>
            </a:extLst>
          </p:cNvPr>
          <p:cNvSpPr txBox="1"/>
          <p:nvPr/>
        </p:nvSpPr>
        <p:spPr>
          <a:xfrm>
            <a:off x="8763000" y="4329499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Major Hurricanes</a:t>
            </a:r>
          </a:p>
          <a:p>
            <a:endParaRPr lang="en-US" b="1" dirty="0"/>
          </a:p>
          <a:p>
            <a:r>
              <a:rPr lang="en-US" b="1" dirty="0"/>
              <a:t>9.25 Major Hurricane Days</a:t>
            </a:r>
          </a:p>
          <a:p>
            <a:endParaRPr lang="en-US" b="1" dirty="0"/>
          </a:p>
          <a:p>
            <a:r>
              <a:rPr lang="en-US" b="1" dirty="0"/>
              <a:t>2 CONUS Landfalling MH</a:t>
            </a:r>
          </a:p>
        </p:txBody>
      </p:sp>
    </p:spTree>
    <p:extLst>
      <p:ext uri="{BB962C8B-B14F-4D97-AF65-F5344CB8AC3E}">
        <p14:creationId xmlns:p14="http://schemas.microsoft.com/office/powerpoint/2010/main" val="581583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2209800" y="2195435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June Forecast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990600" y="1524000"/>
            <a:ext cx="10439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3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04612-DA5A-4ACB-94FA-5D62C1E3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90" y="0"/>
            <a:ext cx="94414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5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48E50-0ACF-44CC-8D16-DEF45B36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2680"/>
            <a:ext cx="9448800" cy="68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3D804-5DCD-4C97-BB11-C7C11EA50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90" y="0"/>
            <a:ext cx="9445110" cy="6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0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0CC114-A77B-4EE0-BABA-A5AB05E15B44}"/>
              </a:ext>
            </a:extLst>
          </p:cNvPr>
          <p:cNvSpPr txBox="1"/>
          <p:nvPr/>
        </p:nvSpPr>
        <p:spPr>
          <a:xfrm>
            <a:off x="152400" y="9144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Observed Major Hurricane Tracks in 5 Most Active Hindcast Seasons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DC035-3F1A-4BC4-A472-A46776F4C892}"/>
              </a:ext>
            </a:extLst>
          </p:cNvPr>
          <p:cNvSpPr txBox="1"/>
          <p:nvPr/>
        </p:nvSpPr>
        <p:spPr>
          <a:xfrm>
            <a:off x="152400" y="4191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Observed Major Hurricane Tracks in 5 Least Active Hindcast Seasons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6F4BB-9182-4FBF-A699-467872750759}"/>
              </a:ext>
            </a:extLst>
          </p:cNvPr>
          <p:cNvSpPr txBox="1"/>
          <p:nvPr/>
        </p:nvSpPr>
        <p:spPr>
          <a:xfrm>
            <a:off x="8763000" y="1076235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24 Major Hurricanes</a:t>
            </a:r>
          </a:p>
          <a:p>
            <a:endParaRPr lang="en-US" b="1" dirty="0"/>
          </a:p>
          <a:p>
            <a:r>
              <a:rPr lang="en-US" b="1" dirty="0"/>
              <a:t>53.5 Major Hurricane Days</a:t>
            </a:r>
          </a:p>
          <a:p>
            <a:endParaRPr lang="en-US" b="1" dirty="0"/>
          </a:p>
          <a:p>
            <a:r>
              <a:rPr lang="en-US" b="1" dirty="0"/>
              <a:t>5 CONUS Landfalling MH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A268C-6290-4075-8202-946E4C30EE77}"/>
              </a:ext>
            </a:extLst>
          </p:cNvPr>
          <p:cNvSpPr txBox="1"/>
          <p:nvPr/>
        </p:nvSpPr>
        <p:spPr>
          <a:xfrm>
            <a:off x="8763000" y="4329499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 Major Hurricanes</a:t>
            </a:r>
          </a:p>
          <a:p>
            <a:endParaRPr lang="en-US" b="1" dirty="0"/>
          </a:p>
          <a:p>
            <a:r>
              <a:rPr lang="en-US" b="1" dirty="0"/>
              <a:t>9.50 Major Hurricane Days</a:t>
            </a:r>
          </a:p>
          <a:p>
            <a:endParaRPr lang="en-US" b="1" dirty="0"/>
          </a:p>
          <a:p>
            <a:r>
              <a:rPr lang="en-US" b="1" dirty="0"/>
              <a:t>1 CONUS Landfalling MH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68C49-5237-4CCD-BFCF-5A421DA2B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94" y="26437"/>
            <a:ext cx="5328666" cy="304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A8EBB-51E6-4F18-A508-D6F70863A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94" y="3581400"/>
            <a:ext cx="5328666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3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1676400" y="524615"/>
            <a:ext cx="90678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Correlation Improvement Summary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990600" y="1524000"/>
            <a:ext cx="10439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FC9FE1-56AD-49DF-B180-41942F83D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17650"/>
              </p:ext>
            </p:extLst>
          </p:nvPr>
        </p:nvGraphicFramePr>
        <p:xfrm>
          <a:off x="1219200" y="2133600"/>
          <a:ext cx="95250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813">
                  <a:extLst>
                    <a:ext uri="{9D8B030D-6E8A-4147-A177-3AD203B41FA5}">
                      <a16:colId xmlns:a16="http://schemas.microsoft.com/office/drawing/2014/main" val="1363655342"/>
                    </a:ext>
                  </a:extLst>
                </a:gridCol>
                <a:gridCol w="2294343">
                  <a:extLst>
                    <a:ext uri="{9D8B030D-6E8A-4147-A177-3AD203B41FA5}">
                      <a16:colId xmlns:a16="http://schemas.microsoft.com/office/drawing/2014/main" val="2352744215"/>
                    </a:ext>
                  </a:extLst>
                </a:gridCol>
                <a:gridCol w="2094644">
                  <a:extLst>
                    <a:ext uri="{9D8B030D-6E8A-4147-A177-3AD203B41FA5}">
                      <a16:colId xmlns:a16="http://schemas.microsoft.com/office/drawing/2014/main" val="366699866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577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Statistical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Statistical/Dynamical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Combined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1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8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01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384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30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1981200" y="-2286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990600" y="1524000"/>
            <a:ext cx="10896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altLang="en-US" sz="3600" b="1" dirty="0">
                <a:solidFill>
                  <a:prstClr val="white"/>
                </a:solidFill>
              </a:rPr>
              <a:t>Statistical/dynamical hybrid model forecast  shows improved skill relative to statistical model for April and June forecasts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Combining statistical and statistical/dynamical hybrid model shows improved skill to either scheme individually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4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19288-C2CA-45D2-AD78-D86219BE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2680"/>
            <a:ext cx="9445110" cy="686067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71DCE7F-DD1F-4318-B5EC-39D3ECD57E67}"/>
              </a:ext>
            </a:extLst>
          </p:cNvPr>
          <p:cNvSpPr/>
          <p:nvPr/>
        </p:nvSpPr>
        <p:spPr>
          <a:xfrm>
            <a:off x="9266855" y="3394969"/>
            <a:ext cx="152400" cy="2133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45E097-579D-49E7-9831-69296C8C95FB}"/>
              </a:ext>
            </a:extLst>
          </p:cNvPr>
          <p:cNvSpPr/>
          <p:nvPr/>
        </p:nvSpPr>
        <p:spPr>
          <a:xfrm>
            <a:off x="10210800" y="1905000"/>
            <a:ext cx="152400" cy="2133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1981200" y="-2286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Future Work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0" y="685152"/>
            <a:ext cx="12039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Include the GloSea5 dynamical model to arrive at ensemble statistical/dynamical hybrid model forecast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Forecast peak of Atlantic hurricane season large-scale conditions (August-September) with dynamical models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altLang="en-US" sz="3500" b="1" dirty="0">
              <a:solidFill>
                <a:prstClr val="white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Incorporate dynamical model forecasts of steering flow to determine likelihood of hurricane landfalls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4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3CB4A-2189-4422-913B-F6BC3A9AD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81025"/>
            <a:ext cx="5715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1981200" y="-2286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800" b="1" u="sng" dirty="0">
                <a:solidFill>
                  <a:schemeClr val="bg1"/>
                </a:solidFill>
              </a:rPr>
              <a:t>Fundamental Research Questions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990600" y="1524000"/>
            <a:ext cx="10439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en-US" altLang="en-US" sz="3600" b="1" dirty="0">
                <a:solidFill>
                  <a:schemeClr val="bg1"/>
                </a:solidFill>
              </a:rPr>
              <a:t>Can we improve our forecast models to better predict Atlantic hurricane seasons?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36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en-US" altLang="en-US" sz="3600" b="1" dirty="0">
                <a:solidFill>
                  <a:schemeClr val="bg1"/>
                </a:solidFill>
              </a:rPr>
              <a:t>Can a dynamical model be used to forecast large-scale atmospheric regions known to impact Atlantic hurricane activity?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6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1981200" y="-2286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800" b="1" u="sng" dirty="0">
                <a:solidFill>
                  <a:schemeClr val="bg1"/>
                </a:solidFill>
              </a:rPr>
              <a:t>Data Sources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609600" y="990600"/>
            <a:ext cx="10972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en-US" altLang="en-US" sz="3600" b="1" dirty="0">
                <a:solidFill>
                  <a:schemeClr val="bg1"/>
                </a:solidFill>
              </a:rPr>
              <a:t>Atlantic Hurricanes: HURDAT2 (1982-2018)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36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en-US" altLang="en-US" sz="3600" b="1" dirty="0">
                <a:solidFill>
                  <a:schemeClr val="bg1"/>
                </a:solidFill>
              </a:rPr>
              <a:t>Large-Scale Atmospheric/Oceanic Fields: ERA-Interim and NOAA OI SST (1982-2018)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36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en-US" altLang="en-US" sz="3600" b="1" dirty="0">
                <a:solidFill>
                  <a:schemeClr val="bg1"/>
                </a:solidFill>
              </a:rPr>
              <a:t>Dynamical Model Output: SEAS5 (1982-2018) Ensemble Mean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6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gust_Predictors">
            <a:extLst>
              <a:ext uri="{FF2B5EF4-FFF2-40B4-BE49-F238E27FC236}">
                <a16:creationId xmlns:a16="http://schemas.microsoft.com/office/drawing/2014/main" id="{3AE740B9-C25C-43FF-9BB6-BD9138F288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96112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91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28207D-F5F1-4C78-9B42-A01DAFD6C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92227"/>
              </p:ext>
            </p:extLst>
          </p:nvPr>
        </p:nvGraphicFramePr>
        <p:xfrm>
          <a:off x="1295400" y="0"/>
          <a:ext cx="96773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636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008A56-6D9F-4897-8E86-BBC6A0210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90" y="0"/>
            <a:ext cx="94414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ChangeArrowheads="1"/>
          </p:cNvSpPr>
          <p:nvPr/>
        </p:nvSpPr>
        <p:spPr bwMode="auto">
          <a:xfrm>
            <a:off x="2209800" y="2195435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April Forecast</a:t>
            </a:r>
          </a:p>
        </p:txBody>
      </p:sp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990600" y="1524000"/>
            <a:ext cx="10439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94C8B-FA88-45F4-BC2A-0B463928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90" y="0"/>
            <a:ext cx="94414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695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13713</TotalTime>
  <Words>345</Words>
  <Application>Microsoft Office PowerPoint</Application>
  <PresentationFormat>Widescreen</PresentationFormat>
  <Paragraphs>101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Amie Hedstrom</dc:creator>
  <cp:lastModifiedBy>Phil</cp:lastModifiedBy>
  <cp:revision>952</cp:revision>
  <dcterms:created xsi:type="dcterms:W3CDTF">2008-07-03T17:00:12Z</dcterms:created>
  <dcterms:modified xsi:type="dcterms:W3CDTF">2019-10-02T13:53:49Z</dcterms:modified>
</cp:coreProperties>
</file>