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18"/>
  </p:notesMasterIdLst>
  <p:sldIdLst>
    <p:sldId id="266" r:id="rId2"/>
    <p:sldId id="346" r:id="rId3"/>
    <p:sldId id="316" r:id="rId4"/>
    <p:sldId id="320" r:id="rId5"/>
    <p:sldId id="321" r:id="rId6"/>
    <p:sldId id="325" r:id="rId7"/>
    <p:sldId id="328" r:id="rId8"/>
    <p:sldId id="329" r:id="rId9"/>
    <p:sldId id="332" r:id="rId10"/>
    <p:sldId id="326" r:id="rId11"/>
    <p:sldId id="327" r:id="rId12"/>
    <p:sldId id="333" r:id="rId13"/>
    <p:sldId id="336" r:id="rId14"/>
    <p:sldId id="340" r:id="rId15"/>
    <p:sldId id="341" r:id="rId16"/>
    <p:sldId id="343" r:id="rId17"/>
  </p:sldIdLst>
  <p:sldSz cx="9144000" cy="6858000" type="screen4x3"/>
  <p:notesSz cx="6797675" cy="9926638"/>
  <p:embeddedFontLst>
    <p:embeddedFont>
      <p:font typeface="Cambria Math" panose="02040503050406030204" pitchFamily="18" charset="0"/>
      <p:regular r:id="rId19"/>
    </p:embeddedFont>
    <p:embeddedFont>
      <p:font typeface="Calibri Light" panose="020F0302020204030204" pitchFamily="34" charset="0"/>
      <p:regular r:id="rId20"/>
      <p:italic r:id="rId21"/>
    </p:embeddedFont>
    <p:embeddedFont>
      <p:font typeface="Aharoni" panose="02010803020104030203" pitchFamily="2" charset="-79"/>
      <p:bold r:id="rId22"/>
    </p:embeddedFont>
    <p:embeddedFont>
      <p:font typeface="나눔스퀘어 Light" panose="020B0600000101010101" pitchFamily="50" charset="-127"/>
      <p:regular r:id="rId23"/>
    </p:embeddedFont>
    <p:embeddedFont>
      <p:font typeface="나눔스퀘어 ExtraBold" panose="020B0600000101010101" pitchFamily="50" charset="-127"/>
      <p:bold r:id="rId24"/>
    </p:embeddedFont>
    <p:embeddedFont>
      <p:font typeface="나눔스퀘어 Bold" panose="020B0600000101010101" pitchFamily="50" charset="-127"/>
      <p:bold r:id="rId25"/>
    </p:embeddedFont>
    <p:embeddedFont>
      <p:font typeface="맑은 고딕" panose="020B0503020000020004" pitchFamily="50" charset="-127"/>
      <p:regular r:id="rId26"/>
      <p:bold r:id="rId27"/>
    </p:embeddedFont>
    <p:embeddedFont>
      <p:font typeface="Arial Black" panose="020B0A04020102020204" pitchFamily="34" charset="0"/>
      <p:bold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02EE"/>
    <a:srgbClr val="00B0F0"/>
    <a:srgbClr val="104F7E"/>
    <a:srgbClr val="00D1D1"/>
    <a:srgbClr val="00B050"/>
    <a:srgbClr val="0A5EB7"/>
    <a:srgbClr val="E9E8E6"/>
    <a:srgbClr val="00B4B0"/>
    <a:srgbClr val="008238"/>
    <a:srgbClr val="DFA1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69" autoAdjust="0"/>
    <p:restoredTop sz="96353" autoAdjust="0"/>
  </p:normalViewPr>
  <p:slideViewPr>
    <p:cSldViewPr snapToGrid="0">
      <p:cViewPr varScale="1">
        <p:scale>
          <a:sx n="100" d="100"/>
          <a:sy n="100" d="100"/>
        </p:scale>
        <p:origin x="11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image" Target="../media/image1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225125-E0B9-4924-B80F-7098C922D731}" type="datetimeFigureOut">
              <a:rPr lang="ko-KR" altLang="en-US" smtClean="0"/>
              <a:t>2019-09-19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97DAC2-435B-495B-8179-92401D6EDF1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789601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1037B-4F7A-46AC-8C61-786A43F9AB81}" type="datetimeFigureOut">
              <a:rPr lang="ko-KR" altLang="en-US" smtClean="0"/>
              <a:t>2019-09-19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49454-F295-4CED-85B4-269C1B28B74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76142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1037B-4F7A-46AC-8C61-786A43F9AB81}" type="datetimeFigureOut">
              <a:rPr lang="ko-KR" altLang="en-US" smtClean="0"/>
              <a:t>2019-09-19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49454-F295-4CED-85B4-269C1B28B74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85516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1037B-4F7A-46AC-8C61-786A43F9AB81}" type="datetimeFigureOut">
              <a:rPr lang="ko-KR" altLang="en-US" smtClean="0"/>
              <a:t>2019-09-19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49454-F295-4CED-85B4-269C1B28B74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38709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1037B-4F7A-46AC-8C61-786A43F9AB81}" type="datetimeFigureOut">
              <a:rPr lang="ko-KR" altLang="en-US" smtClean="0"/>
              <a:t>2019-09-19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49454-F295-4CED-85B4-269C1B28B74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21060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1037B-4F7A-46AC-8C61-786A43F9AB81}" type="datetimeFigureOut">
              <a:rPr lang="ko-KR" altLang="en-US" smtClean="0"/>
              <a:t>2019-09-19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49454-F295-4CED-85B4-269C1B28B74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80775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1037B-4F7A-46AC-8C61-786A43F9AB81}" type="datetimeFigureOut">
              <a:rPr lang="ko-KR" altLang="en-US" smtClean="0"/>
              <a:t>2019-09-19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49454-F295-4CED-85B4-269C1B28B74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75612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1037B-4F7A-46AC-8C61-786A43F9AB81}" type="datetimeFigureOut">
              <a:rPr lang="ko-KR" altLang="en-US" smtClean="0"/>
              <a:t>2019-09-19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49454-F295-4CED-85B4-269C1B28B74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16850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1037B-4F7A-46AC-8C61-786A43F9AB81}" type="datetimeFigureOut">
              <a:rPr lang="ko-KR" altLang="en-US" smtClean="0"/>
              <a:t>2019-09-19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49454-F295-4CED-85B4-269C1B28B74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42679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1037B-4F7A-46AC-8C61-786A43F9AB81}" type="datetimeFigureOut">
              <a:rPr lang="ko-KR" altLang="en-US" smtClean="0"/>
              <a:t>2019-09-19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49454-F295-4CED-85B4-269C1B28B74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17254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1037B-4F7A-46AC-8C61-786A43F9AB81}" type="datetimeFigureOut">
              <a:rPr lang="ko-KR" altLang="en-US" smtClean="0"/>
              <a:t>2019-09-19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49454-F295-4CED-85B4-269C1B28B74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07226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1037B-4F7A-46AC-8C61-786A43F9AB81}" type="datetimeFigureOut">
              <a:rPr lang="ko-KR" altLang="en-US" smtClean="0"/>
              <a:t>2019-09-19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49454-F295-4CED-85B4-269C1B28B74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0738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61037B-4F7A-46AC-8C61-786A43F9AB81}" type="datetimeFigureOut">
              <a:rPr lang="ko-KR" altLang="en-US" smtClean="0"/>
              <a:t>2019-09-19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F49454-F295-4CED-85B4-269C1B28B74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66735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emf"/><Relationship Id="rId3" Type="http://schemas.openxmlformats.org/officeDocument/2006/relationships/image" Target="../media/image3.png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14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6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emf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3" Type="http://schemas.openxmlformats.org/officeDocument/2006/relationships/image" Target="../media/image3.png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28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0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image" Target="../media/image4.png"/><Relationship Id="rId7" Type="http://schemas.openxmlformats.org/officeDocument/2006/relationships/image" Target="../media/image12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4.png"/><Relationship Id="rId7" Type="http://schemas.openxmlformats.org/officeDocument/2006/relationships/image" Target="../media/image15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emf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image" Target="../media/image3.png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8.emf"/><Relationship Id="rId4" Type="http://schemas.openxmlformats.org/officeDocument/2006/relationships/image" Target="../media/image4.png"/><Relationship Id="rId9" Type="http://schemas.openxmlformats.org/officeDocument/2006/relationships/oleObject" Target="../embeddings/oleObject2.bin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image" Target="../media/image3.png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21.png"/><Relationship Id="rId4" Type="http://schemas.openxmlformats.org/officeDocument/2006/relationships/image" Target="../media/image4.png"/><Relationship Id="rId9" Type="http://schemas.openxmlformats.org/officeDocument/2006/relationships/image" Target="../media/image19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emf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4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그림 47" descr="하늘, 실외이(가) 표시된 사진&#10;&#10;자동 생성된 설명">
            <a:extLst>
              <a:ext uri="{FF2B5EF4-FFF2-40B4-BE49-F238E27FC236}">
                <a16:creationId xmlns:a16="http://schemas.microsoft.com/office/drawing/2014/main" id="{9057C5D9-5422-4131-89D5-A8FEF5B5252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4" r="5941"/>
          <a:stretch/>
        </p:blipFill>
        <p:spPr>
          <a:xfrm>
            <a:off x="0" y="-1"/>
            <a:ext cx="9144000" cy="6690707"/>
          </a:xfrm>
          <a:prstGeom prst="rect">
            <a:avLst/>
          </a:prstGeom>
        </p:spPr>
      </p:pic>
      <p:sp>
        <p:nvSpPr>
          <p:cNvPr id="2" name="직사각형 1"/>
          <p:cNvSpPr/>
          <p:nvPr/>
        </p:nvSpPr>
        <p:spPr>
          <a:xfrm>
            <a:off x="0" y="-1"/>
            <a:ext cx="9144000" cy="6857999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54CA78-30A0-48AF-8AE3-394A521F1201}"/>
              </a:ext>
            </a:extLst>
          </p:cNvPr>
          <p:cNvSpPr txBox="1"/>
          <p:nvPr/>
        </p:nvSpPr>
        <p:spPr>
          <a:xfrm>
            <a:off x="1241993" y="1163262"/>
            <a:ext cx="730360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Sea-Land-Breeze Circulation over</a:t>
            </a:r>
          </a:p>
          <a:p>
            <a:pPr algn="r"/>
            <a:r>
              <a:rPr lang="en-US" altLang="ko-KR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the Seoul Metropolitan Area</a:t>
            </a:r>
            <a:endParaRPr lang="ko-KR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0340B80-450B-44CB-B155-383F70ABDFE2}"/>
              </a:ext>
            </a:extLst>
          </p:cNvPr>
          <p:cNvSpPr txBox="1"/>
          <p:nvPr/>
        </p:nvSpPr>
        <p:spPr>
          <a:xfrm>
            <a:off x="4102871" y="3773073"/>
            <a:ext cx="4209166" cy="12372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ko-KR" b="1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  <a:ea typeface="나눔스퀘어 Bold" panose="020B0600000101010101" pitchFamily="50" charset="-127"/>
                <a:cs typeface="Aharoni" panose="02010803020104030203" pitchFamily="2" charset="-79"/>
              </a:rPr>
              <a:t>Moo-Soo Park </a:t>
            </a:r>
            <a:r>
              <a:rPr lang="en-US" altLang="ko-KR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  <a:ea typeface="Cambria Math" panose="02040503050406030204" pitchFamily="18" charset="0"/>
                <a:cs typeface="Aharoni" panose="02010803020104030203" pitchFamily="2" charset="-79"/>
              </a:rPr>
              <a:t>∙ </a:t>
            </a:r>
            <a:r>
              <a:rPr lang="en-US" altLang="ko-KR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  <a:ea typeface="나눔스퀘어 Bold" panose="020B0600000101010101" pitchFamily="50" charset="-127"/>
                <a:cs typeface="Aharoni" panose="02010803020104030203" pitchFamily="2" charset="-79"/>
              </a:rPr>
              <a:t>Jung-</a:t>
            </a:r>
            <a:r>
              <a:rPr lang="en-US" altLang="ko-KR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  <a:ea typeface="나눔스퀘어 Bold" panose="020B0600000101010101" pitchFamily="50" charset="-127"/>
                <a:cs typeface="Aharoni" panose="02010803020104030203" pitchFamily="2" charset="-79"/>
              </a:rPr>
              <a:t>Hoon</a:t>
            </a:r>
            <a:r>
              <a:rPr lang="en-US" altLang="ko-KR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  <a:ea typeface="나눔스퀘어 Bold" panose="020B0600000101010101" pitchFamily="50" charset="-127"/>
                <a:cs typeface="Aharoni" panose="02010803020104030203" pitchFamily="2" charset="-79"/>
              </a:rPr>
              <a:t> </a:t>
            </a:r>
            <a:r>
              <a:rPr lang="en-US" altLang="ko-KR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  <a:ea typeface="나눔스퀘어 Bold" panose="020B0600000101010101" pitchFamily="50" charset="-127"/>
                <a:cs typeface="Aharoni" panose="02010803020104030203" pitchFamily="2" charset="-79"/>
              </a:rPr>
              <a:t>Chae</a:t>
            </a:r>
            <a:endParaRPr lang="en-US" altLang="ko-KR" b="1" dirty="0">
              <a:solidFill>
                <a:schemeClr val="tx1">
                  <a:lumMod val="85000"/>
                  <a:lumOff val="15000"/>
                </a:schemeClr>
              </a:solidFill>
              <a:latin typeface="Arial Black" panose="020B0A04020102020204" pitchFamily="34" charset="0"/>
              <a:ea typeface="나눔스퀘어 Bold" panose="020B0600000101010101" pitchFamily="50" charset="-127"/>
              <a:cs typeface="Aharoni" panose="02010803020104030203" pitchFamily="2" charset="-79"/>
            </a:endParaRPr>
          </a:p>
          <a:p>
            <a:pPr algn="ctr">
              <a:lnSpc>
                <a:spcPct val="120000"/>
              </a:lnSpc>
            </a:pPr>
            <a:endParaRPr lang="en-US" altLang="ko-KR" sz="1600" dirty="0">
              <a:solidFill>
                <a:schemeClr val="tx1">
                  <a:lumMod val="85000"/>
                  <a:lumOff val="15000"/>
                </a:scheme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 algn="ctr">
              <a:lnSpc>
                <a:spcPct val="120000"/>
              </a:lnSpc>
            </a:pPr>
            <a:r>
              <a:rPr lang="en-US" altLang="ko-KR" sz="14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Research Center for Atmospheric Environment</a:t>
            </a:r>
          </a:p>
          <a:p>
            <a:pPr algn="ctr">
              <a:lnSpc>
                <a:spcPct val="120000"/>
              </a:lnSpc>
            </a:pPr>
            <a:r>
              <a:rPr lang="en-US" altLang="ko-KR" sz="14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Hankuk</a:t>
            </a:r>
            <a:r>
              <a:rPr lang="en-US" altLang="ko-KR" sz="14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University of Foreign Studies, Korea</a:t>
            </a:r>
          </a:p>
        </p:txBody>
      </p:sp>
      <p:pic>
        <p:nvPicPr>
          <p:cNvPr id="24" name="그림 23">
            <a:extLst>
              <a:ext uri="{FF2B5EF4-FFF2-40B4-BE49-F238E27FC236}">
                <a16:creationId xmlns:a16="http://schemas.microsoft.com/office/drawing/2014/main" id="{51EEE8B8-EA5F-408D-A5EA-6C0A8F5A761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812" r="79177" b="24915"/>
          <a:stretch/>
        </p:blipFill>
        <p:spPr>
          <a:xfrm>
            <a:off x="8305074" y="5855979"/>
            <a:ext cx="480977" cy="488837"/>
          </a:xfrm>
          <a:prstGeom prst="rect">
            <a:avLst/>
          </a:prstGeom>
        </p:spPr>
      </p:pic>
      <p:cxnSp>
        <p:nvCxnSpPr>
          <p:cNvPr id="14" name="직선 연결선 13">
            <a:extLst>
              <a:ext uri="{FF2B5EF4-FFF2-40B4-BE49-F238E27FC236}">
                <a16:creationId xmlns:a16="http://schemas.microsoft.com/office/drawing/2014/main" id="{1E498AB9-A075-47C9-B1F4-86E78D5EEB26}"/>
              </a:ext>
            </a:extLst>
          </p:cNvPr>
          <p:cNvCxnSpPr>
            <a:cxnSpLocks/>
          </p:cNvCxnSpPr>
          <p:nvPr/>
        </p:nvCxnSpPr>
        <p:spPr>
          <a:xfrm>
            <a:off x="129759" y="397023"/>
            <a:ext cx="4026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C188B538-61AE-4EB9-8178-66386F78EC58}"/>
              </a:ext>
            </a:extLst>
          </p:cNvPr>
          <p:cNvSpPr txBox="1"/>
          <p:nvPr/>
        </p:nvSpPr>
        <p:spPr>
          <a:xfrm>
            <a:off x="682341" y="273912"/>
            <a:ext cx="443422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50" b="1" dirty="0">
                <a:latin typeface="나눔스퀘어 Light" panose="020B0600000101010101" pitchFamily="50" charset="-127"/>
                <a:ea typeface="나눔스퀘어 Light" panose="020B0600000101010101" pitchFamily="50" charset="-127"/>
              </a:rPr>
              <a:t>EMS Annual Meeting 2019</a:t>
            </a:r>
            <a:r>
              <a:rPr lang="en-US" altLang="ko-KR" sz="1000" b="1" dirty="0">
                <a:latin typeface="나눔스퀘어 Light" panose="020B0600000101010101" pitchFamily="50" charset="-127"/>
                <a:ea typeface="나눔스퀘어 Light" panose="020B0600000101010101" pitchFamily="50" charset="-127"/>
              </a:rPr>
              <a:t>,  Copenhagen, Demark, 9-13 September 2019</a:t>
            </a:r>
          </a:p>
        </p:txBody>
      </p:sp>
    </p:spTree>
    <p:extLst>
      <p:ext uri="{BB962C8B-B14F-4D97-AF65-F5344CB8AC3E}">
        <p14:creationId xmlns:p14="http://schemas.microsoft.com/office/powerpoint/2010/main" val="1548660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그림 55">
            <a:extLst>
              <a:ext uri="{FF2B5EF4-FFF2-40B4-BE49-F238E27FC236}">
                <a16:creationId xmlns:a16="http://schemas.microsoft.com/office/drawing/2014/main" id="{569070D4-0257-415A-82BB-6F548D1F47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7D9F95B-51AC-4BC8-9F0D-0EFDEDAE0126}"/>
              </a:ext>
            </a:extLst>
          </p:cNvPr>
          <p:cNvSpPr txBox="1"/>
          <p:nvPr/>
        </p:nvSpPr>
        <p:spPr>
          <a:xfrm>
            <a:off x="1148707" y="394376"/>
            <a:ext cx="11015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 panose="020B0604020202020204" pitchFamily="34" charset="0"/>
              </a:rPr>
              <a:t>Results</a:t>
            </a:r>
            <a:endParaRPr lang="ko-KR" alt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스퀘어 ExtraBold" panose="020B0600000101010101" pitchFamily="50" charset="-127"/>
              <a:ea typeface="나눔스퀘어 ExtraBold" panose="020B0600000101010101" pitchFamily="50" charset="-127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E6538F6-8E84-4518-8502-E3CA2E5FCAE5}"/>
              </a:ext>
            </a:extLst>
          </p:cNvPr>
          <p:cNvSpPr txBox="1"/>
          <p:nvPr/>
        </p:nvSpPr>
        <p:spPr>
          <a:xfrm>
            <a:off x="390441" y="305824"/>
            <a:ext cx="7328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03</a:t>
            </a:r>
            <a:endParaRPr lang="ko-KR" alt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grpSp>
        <p:nvGrpSpPr>
          <p:cNvPr id="19" name="그룹 18">
            <a:extLst>
              <a:ext uri="{FF2B5EF4-FFF2-40B4-BE49-F238E27FC236}">
                <a16:creationId xmlns:a16="http://schemas.microsoft.com/office/drawing/2014/main" id="{57993DE0-76EE-420C-81EC-4ACEE031BCCE}"/>
              </a:ext>
            </a:extLst>
          </p:cNvPr>
          <p:cNvGrpSpPr/>
          <p:nvPr/>
        </p:nvGrpSpPr>
        <p:grpSpPr>
          <a:xfrm>
            <a:off x="444536" y="6473203"/>
            <a:ext cx="1612830" cy="166116"/>
            <a:chOff x="4731391" y="6205379"/>
            <a:chExt cx="3861079" cy="397678"/>
          </a:xfrm>
        </p:grpSpPr>
        <p:pic>
          <p:nvPicPr>
            <p:cNvPr id="20" name="그림 19">
              <a:extLst>
                <a:ext uri="{FF2B5EF4-FFF2-40B4-BE49-F238E27FC236}">
                  <a16:creationId xmlns:a16="http://schemas.microsoft.com/office/drawing/2014/main" id="{5B7619FB-D773-4511-9F4E-521C2A183AD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0" y="6215169"/>
              <a:ext cx="1734470" cy="378099"/>
            </a:xfrm>
            <a:prstGeom prst="rect">
              <a:avLst/>
            </a:prstGeom>
          </p:spPr>
        </p:pic>
        <p:pic>
          <p:nvPicPr>
            <p:cNvPr id="21" name="그림 20">
              <a:extLst>
                <a:ext uri="{FF2B5EF4-FFF2-40B4-BE49-F238E27FC236}">
                  <a16:creationId xmlns:a16="http://schemas.microsoft.com/office/drawing/2014/main" id="{C973C358-0653-430A-B4CA-F0E230AF86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812" b="26567"/>
            <a:stretch/>
          </p:blipFill>
          <p:spPr>
            <a:xfrm>
              <a:off x="4731391" y="6205379"/>
              <a:ext cx="1971412" cy="397678"/>
            </a:xfrm>
            <a:prstGeom prst="rect">
              <a:avLst/>
            </a:prstGeom>
          </p:spPr>
        </p:pic>
      </p:grpSp>
      <p:cxnSp>
        <p:nvCxnSpPr>
          <p:cNvPr id="70" name="직선 연결선 69">
            <a:extLst>
              <a:ext uri="{FF2B5EF4-FFF2-40B4-BE49-F238E27FC236}">
                <a16:creationId xmlns:a16="http://schemas.microsoft.com/office/drawing/2014/main" id="{83E92578-9C4F-4167-910B-BEBBB57124D3}"/>
              </a:ext>
            </a:extLst>
          </p:cNvPr>
          <p:cNvCxnSpPr/>
          <p:nvPr/>
        </p:nvCxnSpPr>
        <p:spPr>
          <a:xfrm>
            <a:off x="520700" y="305824"/>
            <a:ext cx="17783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직선 연결선 23">
            <a:extLst>
              <a:ext uri="{FF2B5EF4-FFF2-40B4-BE49-F238E27FC236}">
                <a16:creationId xmlns:a16="http://schemas.microsoft.com/office/drawing/2014/main" id="{308211CE-5F9B-4C9A-A894-23AE095D4CFD}"/>
              </a:ext>
            </a:extLst>
          </p:cNvPr>
          <p:cNvCxnSpPr>
            <a:cxnSpLocks/>
          </p:cNvCxnSpPr>
          <p:nvPr/>
        </p:nvCxnSpPr>
        <p:spPr>
          <a:xfrm flipH="1">
            <a:off x="7194158" y="0"/>
            <a:ext cx="282967" cy="70593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그림 24">
            <a:extLst>
              <a:ext uri="{FF2B5EF4-FFF2-40B4-BE49-F238E27FC236}">
                <a16:creationId xmlns:a16="http://schemas.microsoft.com/office/drawing/2014/main" id="{36EDE8C1-015D-467F-AC10-D82EF1C5B73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6396" y="5956183"/>
            <a:ext cx="1674754" cy="885962"/>
          </a:xfrm>
          <a:prstGeom prst="rect">
            <a:avLst/>
          </a:prstGeom>
        </p:spPr>
      </p:pic>
      <p:sp>
        <p:nvSpPr>
          <p:cNvPr id="26" name="슬라이드 번호 개체 틀 4">
            <a:extLst>
              <a:ext uri="{FF2B5EF4-FFF2-40B4-BE49-F238E27FC236}">
                <a16:creationId xmlns:a16="http://schemas.microsoft.com/office/drawing/2014/main" id="{90908327-886B-4A24-A1FF-45B8B4EB0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348735" y="6349512"/>
            <a:ext cx="443212" cy="402483"/>
          </a:xfrm>
        </p:spPr>
        <p:txBody>
          <a:bodyPr/>
          <a:lstStyle/>
          <a:p>
            <a:pPr algn="ctr"/>
            <a:fld id="{EE0261E7-5D4D-4FDB-949E-42FC8C2193DC}" type="slidenum">
              <a:rPr lang="ko-KR" altLang="en-US" sz="70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10</a:t>
            </a:fld>
            <a:endParaRPr lang="ko-KR" altLang="en-US" sz="7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2" name="개체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0051294"/>
              </p:ext>
            </p:extLst>
          </p:nvPr>
        </p:nvGraphicFramePr>
        <p:xfrm>
          <a:off x="405416" y="995750"/>
          <a:ext cx="4289848" cy="54423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2" name="SPW 12.0 Graph" r:id="rId7" imgW="4466744" imgH="5667865" progId="SigmaPlotGraphicObject.11">
                  <p:embed/>
                </p:oleObj>
              </mc:Choice>
              <mc:Fallback>
                <p:oleObj name="SPW 12.0 Graph" r:id="rId7" imgW="4466744" imgH="5667865" progId="SigmaPlotGraphicObject.11">
                  <p:embed/>
                  <p:pic>
                    <p:nvPicPr>
                      <p:cNvPr id="4" name="개체 3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05416" y="995750"/>
                        <a:ext cx="4289848" cy="54423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9" name="그룹 28"/>
          <p:cNvGrpSpPr/>
          <p:nvPr/>
        </p:nvGrpSpPr>
        <p:grpSpPr>
          <a:xfrm>
            <a:off x="5096621" y="1129919"/>
            <a:ext cx="3641964" cy="2713384"/>
            <a:chOff x="5364088" y="955858"/>
            <a:chExt cx="3641964" cy="2713384"/>
          </a:xfrm>
        </p:grpSpPr>
        <p:pic>
          <p:nvPicPr>
            <p:cNvPr id="30" name="Picture 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64088" y="955858"/>
              <a:ext cx="3641964" cy="2713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" name="타원 30"/>
            <p:cNvSpPr/>
            <p:nvPr/>
          </p:nvSpPr>
          <p:spPr>
            <a:xfrm>
              <a:off x="8316416" y="1628800"/>
              <a:ext cx="144016" cy="144016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2" name="타원 31"/>
            <p:cNvSpPr/>
            <p:nvPr/>
          </p:nvSpPr>
          <p:spPr>
            <a:xfrm>
              <a:off x="7788671" y="1772816"/>
              <a:ext cx="144016" cy="144016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3" name="타원 32"/>
            <p:cNvSpPr/>
            <p:nvPr/>
          </p:nvSpPr>
          <p:spPr>
            <a:xfrm>
              <a:off x="7452320" y="1940315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4" name="타원 33"/>
            <p:cNvSpPr/>
            <p:nvPr/>
          </p:nvSpPr>
          <p:spPr>
            <a:xfrm>
              <a:off x="7176320" y="2031795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5" name="타원 34"/>
            <p:cNvSpPr/>
            <p:nvPr/>
          </p:nvSpPr>
          <p:spPr>
            <a:xfrm>
              <a:off x="6804248" y="2060848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6" name="타원 35"/>
            <p:cNvSpPr/>
            <p:nvPr/>
          </p:nvSpPr>
          <p:spPr>
            <a:xfrm>
              <a:off x="5868144" y="2288088"/>
              <a:ext cx="144016" cy="144016"/>
            </a:xfrm>
            <a:prstGeom prst="ellipse">
              <a:avLst/>
            </a:prstGeom>
            <a:solidFill>
              <a:srgbClr val="0202EE"/>
            </a:solidFill>
            <a:ln>
              <a:solidFill>
                <a:srgbClr val="0202E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7" name="타원 36"/>
            <p:cNvSpPr/>
            <p:nvPr/>
          </p:nvSpPr>
          <p:spPr>
            <a:xfrm>
              <a:off x="6461517" y="2135307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8" name="TextBox 37"/>
            <p:cNvSpPr txBox="1"/>
            <p:nvPr/>
          </p:nvSpPr>
          <p:spPr>
            <a:xfrm flipH="1">
              <a:off x="5800245" y="2421437"/>
              <a:ext cx="3143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b="1" dirty="0">
                  <a:solidFill>
                    <a:srgbClr val="FF0000"/>
                  </a:solidFill>
                </a:rPr>
                <a:t>1</a:t>
              </a:r>
              <a:endParaRPr lang="ko-KR" alt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 flipH="1">
              <a:off x="6376364" y="2217223"/>
              <a:ext cx="3143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b="1" dirty="0">
                  <a:solidFill>
                    <a:srgbClr val="FF0000"/>
                  </a:solidFill>
                </a:rPr>
                <a:t>2</a:t>
              </a:r>
              <a:endParaRPr lang="ko-KR" alt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 flipH="1">
              <a:off x="7446715" y="2055495"/>
              <a:ext cx="3143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b="1" dirty="0">
                  <a:solidFill>
                    <a:srgbClr val="FF0000"/>
                  </a:solidFill>
                </a:rPr>
                <a:t>5</a:t>
              </a:r>
              <a:endParaRPr lang="ko-KR" alt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 flipH="1">
              <a:off x="6742762" y="2185138"/>
              <a:ext cx="3143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b="1" dirty="0">
                  <a:solidFill>
                    <a:srgbClr val="FF0000"/>
                  </a:solidFill>
                </a:rPr>
                <a:t>3</a:t>
              </a:r>
              <a:endParaRPr lang="ko-KR" alt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 flipH="1">
              <a:off x="7126842" y="2115835"/>
              <a:ext cx="3143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b="1" dirty="0">
                  <a:solidFill>
                    <a:srgbClr val="FF0000"/>
                  </a:solidFill>
                </a:rPr>
                <a:t>4</a:t>
              </a:r>
              <a:endParaRPr lang="ko-KR" alt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 flipH="1">
              <a:off x="8288197" y="1772980"/>
              <a:ext cx="3143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b="1" dirty="0">
                  <a:solidFill>
                    <a:srgbClr val="FF0000"/>
                  </a:solidFill>
                </a:rPr>
                <a:t>7</a:t>
              </a:r>
              <a:endParaRPr lang="ko-KR" alt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 flipH="1">
              <a:off x="7751515" y="1844824"/>
              <a:ext cx="3143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b="1" dirty="0">
                  <a:solidFill>
                    <a:srgbClr val="FF0000"/>
                  </a:solidFill>
                </a:rPr>
                <a:t>6</a:t>
              </a:r>
              <a:endParaRPr lang="ko-KR" altLang="en-US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51" name="TextBox 50"/>
          <p:cNvSpPr txBox="1"/>
          <p:nvPr/>
        </p:nvSpPr>
        <p:spPr>
          <a:xfrm>
            <a:off x="4628984" y="3964587"/>
            <a:ext cx="432126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700" indent="-266700">
              <a:buFont typeface="Wingdings" panose="05000000000000000000" pitchFamily="2" charset="2"/>
              <a:buChar char="ü"/>
            </a:pPr>
            <a:r>
              <a:rPr lang="en-US" altLang="ko-K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Temperature differences between the sea and the land</a:t>
            </a:r>
          </a:p>
          <a:p>
            <a:pPr marL="266700" indent="-266700">
              <a:buFont typeface="Wingdings" panose="05000000000000000000" pitchFamily="2" charset="2"/>
              <a:buChar char="ü"/>
            </a:pPr>
            <a:endParaRPr lang="en-US" altLang="ko-KR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66700" indent="-266700">
              <a:buFont typeface="Wingdings" panose="05000000000000000000" pitchFamily="2" charset="2"/>
              <a:buChar char="ü"/>
            </a:pPr>
            <a:r>
              <a:rPr lang="en-US" altLang="ko-K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Pressure anomaly difference between the sea and the land</a:t>
            </a:r>
          </a:p>
          <a:p>
            <a:pPr marL="266700" indent="-266700">
              <a:buFont typeface="Wingdings" panose="05000000000000000000" pitchFamily="2" charset="2"/>
              <a:buChar char="ü"/>
            </a:pPr>
            <a:endParaRPr lang="en-US" altLang="ko-KR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66700" indent="-266700">
              <a:buFont typeface="Wingdings" panose="05000000000000000000" pitchFamily="2" charset="2"/>
              <a:buChar char="ü"/>
            </a:pPr>
            <a:r>
              <a:rPr lang="en-US" altLang="ko-K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Positive PA Diff induces land breeze</a:t>
            </a:r>
          </a:p>
          <a:p>
            <a:pPr marL="266700" indent="-266700"/>
            <a:r>
              <a:rPr lang="en-US" altLang="ko-K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Negative PA Diff induces sea breeze</a:t>
            </a:r>
            <a:endParaRPr lang="ko-KR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0259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그림 55">
            <a:extLst>
              <a:ext uri="{FF2B5EF4-FFF2-40B4-BE49-F238E27FC236}">
                <a16:creationId xmlns:a16="http://schemas.microsoft.com/office/drawing/2014/main" id="{569070D4-0257-415A-82BB-6F548D1F47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7D9F95B-51AC-4BC8-9F0D-0EFDEDAE0126}"/>
              </a:ext>
            </a:extLst>
          </p:cNvPr>
          <p:cNvSpPr txBox="1"/>
          <p:nvPr/>
        </p:nvSpPr>
        <p:spPr>
          <a:xfrm>
            <a:off x="1148707" y="394376"/>
            <a:ext cx="11015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 panose="020B0604020202020204" pitchFamily="34" charset="0"/>
              </a:rPr>
              <a:t>Results</a:t>
            </a:r>
            <a:endParaRPr lang="ko-KR" alt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스퀘어 ExtraBold" panose="020B0600000101010101" pitchFamily="50" charset="-127"/>
              <a:ea typeface="나눔스퀘어 ExtraBold" panose="020B0600000101010101" pitchFamily="50" charset="-127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E6538F6-8E84-4518-8502-E3CA2E5FCAE5}"/>
              </a:ext>
            </a:extLst>
          </p:cNvPr>
          <p:cNvSpPr txBox="1"/>
          <p:nvPr/>
        </p:nvSpPr>
        <p:spPr>
          <a:xfrm>
            <a:off x="390441" y="305824"/>
            <a:ext cx="7328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03</a:t>
            </a:r>
            <a:endParaRPr lang="ko-KR" alt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grpSp>
        <p:nvGrpSpPr>
          <p:cNvPr id="19" name="그룹 18">
            <a:extLst>
              <a:ext uri="{FF2B5EF4-FFF2-40B4-BE49-F238E27FC236}">
                <a16:creationId xmlns:a16="http://schemas.microsoft.com/office/drawing/2014/main" id="{57993DE0-76EE-420C-81EC-4ACEE031BCCE}"/>
              </a:ext>
            </a:extLst>
          </p:cNvPr>
          <p:cNvGrpSpPr/>
          <p:nvPr/>
        </p:nvGrpSpPr>
        <p:grpSpPr>
          <a:xfrm>
            <a:off x="444536" y="6473203"/>
            <a:ext cx="1612830" cy="166116"/>
            <a:chOff x="4731391" y="6205379"/>
            <a:chExt cx="3861079" cy="397678"/>
          </a:xfrm>
        </p:grpSpPr>
        <p:pic>
          <p:nvPicPr>
            <p:cNvPr id="20" name="그림 19">
              <a:extLst>
                <a:ext uri="{FF2B5EF4-FFF2-40B4-BE49-F238E27FC236}">
                  <a16:creationId xmlns:a16="http://schemas.microsoft.com/office/drawing/2014/main" id="{5B7619FB-D773-4511-9F4E-521C2A183A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0" y="6215169"/>
              <a:ext cx="1734470" cy="378099"/>
            </a:xfrm>
            <a:prstGeom prst="rect">
              <a:avLst/>
            </a:prstGeom>
          </p:spPr>
        </p:pic>
        <p:pic>
          <p:nvPicPr>
            <p:cNvPr id="21" name="그림 20">
              <a:extLst>
                <a:ext uri="{FF2B5EF4-FFF2-40B4-BE49-F238E27FC236}">
                  <a16:creationId xmlns:a16="http://schemas.microsoft.com/office/drawing/2014/main" id="{C973C358-0653-430A-B4CA-F0E230AF86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812" b="26567"/>
            <a:stretch/>
          </p:blipFill>
          <p:spPr>
            <a:xfrm>
              <a:off x="4731391" y="6205379"/>
              <a:ext cx="1971412" cy="397678"/>
            </a:xfrm>
            <a:prstGeom prst="rect">
              <a:avLst/>
            </a:prstGeom>
          </p:spPr>
        </p:pic>
      </p:grpSp>
      <p:cxnSp>
        <p:nvCxnSpPr>
          <p:cNvPr id="70" name="직선 연결선 69">
            <a:extLst>
              <a:ext uri="{FF2B5EF4-FFF2-40B4-BE49-F238E27FC236}">
                <a16:creationId xmlns:a16="http://schemas.microsoft.com/office/drawing/2014/main" id="{83E92578-9C4F-4167-910B-BEBBB57124D3}"/>
              </a:ext>
            </a:extLst>
          </p:cNvPr>
          <p:cNvCxnSpPr/>
          <p:nvPr/>
        </p:nvCxnSpPr>
        <p:spPr>
          <a:xfrm>
            <a:off x="520700" y="305824"/>
            <a:ext cx="17783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직선 연결선 23">
            <a:extLst>
              <a:ext uri="{FF2B5EF4-FFF2-40B4-BE49-F238E27FC236}">
                <a16:creationId xmlns:a16="http://schemas.microsoft.com/office/drawing/2014/main" id="{308211CE-5F9B-4C9A-A894-23AE095D4CFD}"/>
              </a:ext>
            </a:extLst>
          </p:cNvPr>
          <p:cNvCxnSpPr>
            <a:cxnSpLocks/>
          </p:cNvCxnSpPr>
          <p:nvPr/>
        </p:nvCxnSpPr>
        <p:spPr>
          <a:xfrm flipH="1">
            <a:off x="7194158" y="0"/>
            <a:ext cx="282967" cy="70593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그림 24">
            <a:extLst>
              <a:ext uri="{FF2B5EF4-FFF2-40B4-BE49-F238E27FC236}">
                <a16:creationId xmlns:a16="http://schemas.microsoft.com/office/drawing/2014/main" id="{36EDE8C1-015D-467F-AC10-D82EF1C5B73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6396" y="5956183"/>
            <a:ext cx="1674754" cy="885962"/>
          </a:xfrm>
          <a:prstGeom prst="rect">
            <a:avLst/>
          </a:prstGeom>
        </p:spPr>
      </p:pic>
      <p:sp>
        <p:nvSpPr>
          <p:cNvPr id="26" name="슬라이드 번호 개체 틀 4">
            <a:extLst>
              <a:ext uri="{FF2B5EF4-FFF2-40B4-BE49-F238E27FC236}">
                <a16:creationId xmlns:a16="http://schemas.microsoft.com/office/drawing/2014/main" id="{90908327-886B-4A24-A1FF-45B8B4EB0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348735" y="6349512"/>
            <a:ext cx="443212" cy="402483"/>
          </a:xfrm>
        </p:spPr>
        <p:txBody>
          <a:bodyPr/>
          <a:lstStyle/>
          <a:p>
            <a:pPr algn="ctr"/>
            <a:fld id="{EE0261E7-5D4D-4FDB-949E-42FC8C2193DC}" type="slidenum">
              <a:rPr lang="ko-KR" altLang="en-US" sz="70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11</a:t>
            </a:fld>
            <a:endParaRPr lang="ko-KR" altLang="en-US" sz="7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9" name="그룹 28"/>
          <p:cNvGrpSpPr/>
          <p:nvPr/>
        </p:nvGrpSpPr>
        <p:grpSpPr>
          <a:xfrm>
            <a:off x="5484879" y="1113367"/>
            <a:ext cx="2670829" cy="2295894"/>
            <a:chOff x="5364088" y="955858"/>
            <a:chExt cx="3641964" cy="2713384"/>
          </a:xfrm>
        </p:grpSpPr>
        <p:pic>
          <p:nvPicPr>
            <p:cNvPr id="30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64088" y="955858"/>
              <a:ext cx="3641964" cy="2713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" name="타원 30"/>
            <p:cNvSpPr/>
            <p:nvPr/>
          </p:nvSpPr>
          <p:spPr>
            <a:xfrm>
              <a:off x="8316416" y="1628800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2" name="타원 31"/>
            <p:cNvSpPr/>
            <p:nvPr/>
          </p:nvSpPr>
          <p:spPr>
            <a:xfrm>
              <a:off x="7788671" y="1772816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3" name="타원 32"/>
            <p:cNvSpPr/>
            <p:nvPr/>
          </p:nvSpPr>
          <p:spPr>
            <a:xfrm>
              <a:off x="7452320" y="1940315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4" name="타원 33"/>
            <p:cNvSpPr/>
            <p:nvPr/>
          </p:nvSpPr>
          <p:spPr>
            <a:xfrm>
              <a:off x="7176320" y="2031795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5" name="타원 34"/>
            <p:cNvSpPr/>
            <p:nvPr/>
          </p:nvSpPr>
          <p:spPr>
            <a:xfrm>
              <a:off x="6804248" y="2060848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6" name="타원 35"/>
            <p:cNvSpPr/>
            <p:nvPr/>
          </p:nvSpPr>
          <p:spPr>
            <a:xfrm>
              <a:off x="5868144" y="2288088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7" name="타원 36"/>
            <p:cNvSpPr/>
            <p:nvPr/>
          </p:nvSpPr>
          <p:spPr>
            <a:xfrm>
              <a:off x="6461517" y="2135307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8" name="TextBox 37"/>
            <p:cNvSpPr txBox="1"/>
            <p:nvPr/>
          </p:nvSpPr>
          <p:spPr>
            <a:xfrm flipH="1">
              <a:off x="5800245" y="2421437"/>
              <a:ext cx="3143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b="1" dirty="0">
                  <a:solidFill>
                    <a:srgbClr val="FF0000"/>
                  </a:solidFill>
                </a:rPr>
                <a:t>1</a:t>
              </a:r>
              <a:endParaRPr lang="ko-KR" alt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 flipH="1">
              <a:off x="6376364" y="2217223"/>
              <a:ext cx="3143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b="1" dirty="0">
                  <a:solidFill>
                    <a:srgbClr val="FF0000"/>
                  </a:solidFill>
                </a:rPr>
                <a:t>2</a:t>
              </a:r>
              <a:endParaRPr lang="ko-KR" alt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 flipH="1">
              <a:off x="7446715" y="2055495"/>
              <a:ext cx="3143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b="1" dirty="0">
                  <a:solidFill>
                    <a:srgbClr val="FF0000"/>
                  </a:solidFill>
                </a:rPr>
                <a:t>5</a:t>
              </a:r>
              <a:endParaRPr lang="ko-KR" alt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 flipH="1">
              <a:off x="6742762" y="2185138"/>
              <a:ext cx="3143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b="1" dirty="0">
                  <a:solidFill>
                    <a:srgbClr val="FF0000"/>
                  </a:solidFill>
                </a:rPr>
                <a:t>3</a:t>
              </a:r>
              <a:endParaRPr lang="ko-KR" alt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 flipH="1">
              <a:off x="7126842" y="2115835"/>
              <a:ext cx="3143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b="1" dirty="0">
                  <a:solidFill>
                    <a:srgbClr val="FF0000"/>
                  </a:solidFill>
                </a:rPr>
                <a:t>4</a:t>
              </a:r>
              <a:endParaRPr lang="ko-KR" alt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 flipH="1">
              <a:off x="8288197" y="1772980"/>
              <a:ext cx="3143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b="1" dirty="0">
                  <a:solidFill>
                    <a:srgbClr val="FF0000"/>
                  </a:solidFill>
                </a:rPr>
                <a:t>7</a:t>
              </a:r>
              <a:endParaRPr lang="ko-KR" alt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 flipH="1">
              <a:off x="7751515" y="1844824"/>
              <a:ext cx="3143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b="1" dirty="0">
                  <a:solidFill>
                    <a:srgbClr val="FF0000"/>
                  </a:solidFill>
                </a:rPr>
                <a:t>6</a:t>
              </a:r>
              <a:endParaRPr lang="ko-KR" altLang="en-US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9" name="그룹 38"/>
          <p:cNvGrpSpPr/>
          <p:nvPr/>
        </p:nvGrpSpPr>
        <p:grpSpPr>
          <a:xfrm>
            <a:off x="672574" y="1284975"/>
            <a:ext cx="3839142" cy="5028519"/>
            <a:chOff x="251520" y="595097"/>
            <a:chExt cx="4962582" cy="6020794"/>
          </a:xfrm>
        </p:grpSpPr>
        <p:pic>
          <p:nvPicPr>
            <p:cNvPr id="40" name="그림 3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51520" y="595097"/>
              <a:ext cx="4962582" cy="6020794"/>
            </a:xfrm>
            <a:prstGeom prst="rect">
              <a:avLst/>
            </a:prstGeom>
          </p:spPr>
        </p:pic>
        <p:grpSp>
          <p:nvGrpSpPr>
            <p:cNvPr id="41" name="그룹 40"/>
            <p:cNvGrpSpPr/>
            <p:nvPr/>
          </p:nvGrpSpPr>
          <p:grpSpPr>
            <a:xfrm>
              <a:off x="827584" y="3212976"/>
              <a:ext cx="2160240" cy="3024336"/>
              <a:chOff x="827584" y="3212976"/>
              <a:chExt cx="2160240" cy="3024336"/>
            </a:xfrm>
          </p:grpSpPr>
          <p:cxnSp>
            <p:nvCxnSpPr>
              <p:cNvPr id="42" name="직선 연결선 41"/>
              <p:cNvCxnSpPr/>
              <p:nvPr/>
            </p:nvCxnSpPr>
            <p:spPr>
              <a:xfrm flipH="1">
                <a:off x="827584" y="3212976"/>
                <a:ext cx="2160240" cy="584712"/>
              </a:xfrm>
              <a:prstGeom prst="line">
                <a:avLst/>
              </a:prstGeom>
              <a:ln w="28575"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직선 연결선 42"/>
              <p:cNvCxnSpPr/>
              <p:nvPr/>
            </p:nvCxnSpPr>
            <p:spPr>
              <a:xfrm>
                <a:off x="827584" y="3797688"/>
                <a:ext cx="0" cy="1647536"/>
              </a:xfrm>
              <a:prstGeom prst="line">
                <a:avLst/>
              </a:prstGeom>
              <a:ln w="28575"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직선 연결선 43"/>
              <p:cNvCxnSpPr/>
              <p:nvPr/>
            </p:nvCxnSpPr>
            <p:spPr>
              <a:xfrm>
                <a:off x="827584" y="5445224"/>
                <a:ext cx="2160240" cy="792088"/>
              </a:xfrm>
              <a:prstGeom prst="line">
                <a:avLst/>
              </a:prstGeom>
              <a:ln w="28575"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2" name="TextBox 51"/>
          <p:cNvSpPr txBox="1"/>
          <p:nvPr/>
        </p:nvSpPr>
        <p:spPr>
          <a:xfrm>
            <a:off x="4957369" y="3684922"/>
            <a:ext cx="3994075" cy="13311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buFont typeface="Wingdings" panose="05000000000000000000" pitchFamily="2" charset="2"/>
              <a:buChar char="ü"/>
            </a:pPr>
            <a:r>
              <a:rPr lang="en-US" altLang="ko-K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Start at shoreline at 12 LST, reach 60 km inland at 18 LST.</a:t>
            </a:r>
          </a:p>
          <a:p>
            <a:pPr marL="180975" indent="-180975">
              <a:buFont typeface="Wingdings" panose="05000000000000000000" pitchFamily="2" charset="2"/>
              <a:buChar char="ü"/>
            </a:pPr>
            <a:endParaRPr lang="en-US" altLang="ko-KR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0975" indent="-180975">
              <a:buFont typeface="Wingdings" panose="05000000000000000000" pitchFamily="2" charset="2"/>
              <a:buChar char="ü"/>
            </a:pPr>
            <a:r>
              <a:rPr lang="en-US" altLang="ko-K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Moving speed of about 10 km h</a:t>
            </a:r>
            <a:r>
              <a:rPr lang="en-US" altLang="ko-KR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en-US" altLang="ko-K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180975" indent="-180975">
              <a:buFont typeface="Wingdings" panose="05000000000000000000" pitchFamily="2" charset="2"/>
              <a:buChar char="ü"/>
            </a:pPr>
            <a:endParaRPr lang="en-US" altLang="ko-KR" sz="1000" dirty="0"/>
          </a:p>
        </p:txBody>
      </p:sp>
      <p:sp>
        <p:nvSpPr>
          <p:cNvPr id="53" name="TextBox 52"/>
          <p:cNvSpPr txBox="1"/>
          <p:nvPr/>
        </p:nvSpPr>
        <p:spPr>
          <a:xfrm>
            <a:off x="4530270" y="5197246"/>
            <a:ext cx="4538817" cy="1315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buFont typeface="Wingdings" panose="05000000000000000000" pitchFamily="2" charset="2"/>
              <a:buChar char="ü"/>
            </a:pPr>
            <a:r>
              <a:rPr lang="en-US" altLang="ko-K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Land breeze occurs within 50 km inland. </a:t>
            </a:r>
          </a:p>
          <a:p>
            <a:pPr marL="180975" indent="-180975">
              <a:buFont typeface="Wingdings" panose="05000000000000000000" pitchFamily="2" charset="2"/>
              <a:buChar char="ü"/>
            </a:pPr>
            <a:endParaRPr lang="en-US" altLang="ko-KR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0975" indent="-180975">
              <a:buFont typeface="Wingdings" panose="05000000000000000000" pitchFamily="2" charset="2"/>
              <a:buChar char="ü"/>
            </a:pPr>
            <a:r>
              <a:rPr lang="en-US" altLang="ko-K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Land breeze starts at 23 (04) LST, lasts until 13 (11) LST at Station 5 (1).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US" altLang="ko-KR" sz="900" dirty="0"/>
          </a:p>
        </p:txBody>
      </p:sp>
      <p:sp>
        <p:nvSpPr>
          <p:cNvPr id="54" name="TextBox 53"/>
          <p:cNvSpPr txBox="1"/>
          <p:nvPr/>
        </p:nvSpPr>
        <p:spPr>
          <a:xfrm>
            <a:off x="4767593" y="3389521"/>
            <a:ext cx="13383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/>
              <a:t>Sea Breeze</a:t>
            </a:r>
            <a:endParaRPr lang="ko-KR" altLang="en-US" sz="2000" b="1" dirty="0"/>
          </a:p>
        </p:txBody>
      </p:sp>
      <p:sp>
        <p:nvSpPr>
          <p:cNvPr id="55" name="TextBox 54"/>
          <p:cNvSpPr txBox="1"/>
          <p:nvPr/>
        </p:nvSpPr>
        <p:spPr>
          <a:xfrm>
            <a:off x="4718417" y="4858178"/>
            <a:ext cx="14713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/>
              <a:t>Land Breeze</a:t>
            </a:r>
            <a:endParaRPr lang="ko-KR" altLang="en-US" sz="2000" b="1" dirty="0"/>
          </a:p>
        </p:txBody>
      </p:sp>
      <p:grpSp>
        <p:nvGrpSpPr>
          <p:cNvPr id="2" name="그룹 1"/>
          <p:cNvGrpSpPr/>
          <p:nvPr/>
        </p:nvGrpSpPr>
        <p:grpSpPr>
          <a:xfrm>
            <a:off x="1122083" y="1513628"/>
            <a:ext cx="2151615" cy="2366244"/>
            <a:chOff x="968112" y="1668937"/>
            <a:chExt cx="2664297" cy="2511632"/>
          </a:xfrm>
        </p:grpSpPr>
        <p:cxnSp>
          <p:nvCxnSpPr>
            <p:cNvPr id="57" name="직선 연결선 56"/>
            <p:cNvCxnSpPr/>
            <p:nvPr/>
          </p:nvCxnSpPr>
          <p:spPr>
            <a:xfrm flipH="1" flipV="1">
              <a:off x="968112" y="1668937"/>
              <a:ext cx="2664297" cy="1071472"/>
            </a:xfrm>
            <a:prstGeom prst="line">
              <a:avLst/>
            </a:prstGeom>
            <a:ln w="28575">
              <a:solidFill>
                <a:srgbClr val="000CF6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직선 연결선 57"/>
            <p:cNvCxnSpPr/>
            <p:nvPr/>
          </p:nvCxnSpPr>
          <p:spPr>
            <a:xfrm>
              <a:off x="3632408" y="2740409"/>
              <a:ext cx="0" cy="576064"/>
            </a:xfrm>
            <a:prstGeom prst="line">
              <a:avLst/>
            </a:prstGeom>
            <a:ln w="28575">
              <a:solidFill>
                <a:srgbClr val="000CF6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직선 연결선 58"/>
            <p:cNvCxnSpPr/>
            <p:nvPr/>
          </p:nvCxnSpPr>
          <p:spPr>
            <a:xfrm flipH="1">
              <a:off x="968112" y="3316473"/>
              <a:ext cx="2664296" cy="864096"/>
            </a:xfrm>
            <a:prstGeom prst="line">
              <a:avLst/>
            </a:prstGeom>
            <a:ln w="28575">
              <a:solidFill>
                <a:srgbClr val="000CF6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0CAC3784-54F8-4AE6-B36E-83F2AA4C1A0D}"/>
              </a:ext>
            </a:extLst>
          </p:cNvPr>
          <p:cNvSpPr txBox="1"/>
          <p:nvPr/>
        </p:nvSpPr>
        <p:spPr>
          <a:xfrm>
            <a:off x="1039321" y="5944162"/>
            <a:ext cx="2749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>
                <a:solidFill>
                  <a:srgbClr val="FF0000"/>
                </a:solidFill>
              </a:rPr>
              <a:t>1        2     3     4    5   6       7</a:t>
            </a:r>
            <a:endParaRPr lang="ko-KR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025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그림 55">
            <a:extLst>
              <a:ext uri="{FF2B5EF4-FFF2-40B4-BE49-F238E27FC236}">
                <a16:creationId xmlns:a16="http://schemas.microsoft.com/office/drawing/2014/main" id="{569070D4-0257-415A-82BB-6F548D1F47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7D9F95B-51AC-4BC8-9F0D-0EFDEDAE0126}"/>
              </a:ext>
            </a:extLst>
          </p:cNvPr>
          <p:cNvSpPr txBox="1"/>
          <p:nvPr/>
        </p:nvSpPr>
        <p:spPr>
          <a:xfrm>
            <a:off x="1148707" y="394376"/>
            <a:ext cx="11015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 panose="020B0604020202020204" pitchFamily="34" charset="0"/>
              </a:rPr>
              <a:t>Results</a:t>
            </a:r>
            <a:endParaRPr lang="ko-KR" alt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스퀘어 ExtraBold" panose="020B0600000101010101" pitchFamily="50" charset="-127"/>
              <a:ea typeface="나눔스퀘어 ExtraBold" panose="020B0600000101010101" pitchFamily="50" charset="-127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E6538F6-8E84-4518-8502-E3CA2E5FCAE5}"/>
              </a:ext>
            </a:extLst>
          </p:cNvPr>
          <p:cNvSpPr txBox="1"/>
          <p:nvPr/>
        </p:nvSpPr>
        <p:spPr>
          <a:xfrm>
            <a:off x="390441" y="305824"/>
            <a:ext cx="7328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03</a:t>
            </a:r>
            <a:endParaRPr lang="ko-KR" alt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grpSp>
        <p:nvGrpSpPr>
          <p:cNvPr id="19" name="그룹 18">
            <a:extLst>
              <a:ext uri="{FF2B5EF4-FFF2-40B4-BE49-F238E27FC236}">
                <a16:creationId xmlns:a16="http://schemas.microsoft.com/office/drawing/2014/main" id="{57993DE0-76EE-420C-81EC-4ACEE031BCCE}"/>
              </a:ext>
            </a:extLst>
          </p:cNvPr>
          <p:cNvGrpSpPr/>
          <p:nvPr/>
        </p:nvGrpSpPr>
        <p:grpSpPr>
          <a:xfrm>
            <a:off x="444536" y="6473203"/>
            <a:ext cx="1612830" cy="166116"/>
            <a:chOff x="4731391" y="6205379"/>
            <a:chExt cx="3861079" cy="397678"/>
          </a:xfrm>
        </p:grpSpPr>
        <p:pic>
          <p:nvPicPr>
            <p:cNvPr id="20" name="그림 19">
              <a:extLst>
                <a:ext uri="{FF2B5EF4-FFF2-40B4-BE49-F238E27FC236}">
                  <a16:creationId xmlns:a16="http://schemas.microsoft.com/office/drawing/2014/main" id="{5B7619FB-D773-4511-9F4E-521C2A183AD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0" y="6215169"/>
              <a:ext cx="1734470" cy="378099"/>
            </a:xfrm>
            <a:prstGeom prst="rect">
              <a:avLst/>
            </a:prstGeom>
          </p:spPr>
        </p:pic>
        <p:pic>
          <p:nvPicPr>
            <p:cNvPr id="21" name="그림 20">
              <a:extLst>
                <a:ext uri="{FF2B5EF4-FFF2-40B4-BE49-F238E27FC236}">
                  <a16:creationId xmlns:a16="http://schemas.microsoft.com/office/drawing/2014/main" id="{C973C358-0653-430A-B4CA-F0E230AF86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812" b="26567"/>
            <a:stretch/>
          </p:blipFill>
          <p:spPr>
            <a:xfrm>
              <a:off x="4731391" y="6205379"/>
              <a:ext cx="1971412" cy="397678"/>
            </a:xfrm>
            <a:prstGeom prst="rect">
              <a:avLst/>
            </a:prstGeom>
          </p:spPr>
        </p:pic>
      </p:grpSp>
      <p:cxnSp>
        <p:nvCxnSpPr>
          <p:cNvPr id="70" name="직선 연결선 69">
            <a:extLst>
              <a:ext uri="{FF2B5EF4-FFF2-40B4-BE49-F238E27FC236}">
                <a16:creationId xmlns:a16="http://schemas.microsoft.com/office/drawing/2014/main" id="{83E92578-9C4F-4167-910B-BEBBB57124D3}"/>
              </a:ext>
            </a:extLst>
          </p:cNvPr>
          <p:cNvCxnSpPr/>
          <p:nvPr/>
        </p:nvCxnSpPr>
        <p:spPr>
          <a:xfrm>
            <a:off x="520700" y="305824"/>
            <a:ext cx="17783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직선 연결선 23">
            <a:extLst>
              <a:ext uri="{FF2B5EF4-FFF2-40B4-BE49-F238E27FC236}">
                <a16:creationId xmlns:a16="http://schemas.microsoft.com/office/drawing/2014/main" id="{308211CE-5F9B-4C9A-A894-23AE095D4CFD}"/>
              </a:ext>
            </a:extLst>
          </p:cNvPr>
          <p:cNvCxnSpPr>
            <a:cxnSpLocks/>
          </p:cNvCxnSpPr>
          <p:nvPr/>
        </p:nvCxnSpPr>
        <p:spPr>
          <a:xfrm flipH="1">
            <a:off x="7194158" y="0"/>
            <a:ext cx="282967" cy="70593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그림 24">
            <a:extLst>
              <a:ext uri="{FF2B5EF4-FFF2-40B4-BE49-F238E27FC236}">
                <a16:creationId xmlns:a16="http://schemas.microsoft.com/office/drawing/2014/main" id="{36EDE8C1-015D-467F-AC10-D82EF1C5B73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6396" y="5956183"/>
            <a:ext cx="1674754" cy="885962"/>
          </a:xfrm>
          <a:prstGeom prst="rect">
            <a:avLst/>
          </a:prstGeom>
        </p:spPr>
      </p:pic>
      <p:sp>
        <p:nvSpPr>
          <p:cNvPr id="26" name="슬라이드 번호 개체 틀 4">
            <a:extLst>
              <a:ext uri="{FF2B5EF4-FFF2-40B4-BE49-F238E27FC236}">
                <a16:creationId xmlns:a16="http://schemas.microsoft.com/office/drawing/2014/main" id="{90908327-886B-4A24-A1FF-45B8B4EB0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348735" y="6349512"/>
            <a:ext cx="443212" cy="402483"/>
          </a:xfrm>
        </p:spPr>
        <p:txBody>
          <a:bodyPr/>
          <a:lstStyle/>
          <a:p>
            <a:pPr algn="ctr"/>
            <a:fld id="{EE0261E7-5D4D-4FDB-949E-42FC8C2193DC}" type="slidenum">
              <a:rPr lang="ko-KR" altLang="en-US" sz="70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12</a:t>
            </a:fld>
            <a:endParaRPr lang="ko-KR" altLang="en-US" sz="7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그룹 14"/>
          <p:cNvGrpSpPr/>
          <p:nvPr/>
        </p:nvGrpSpPr>
        <p:grpSpPr>
          <a:xfrm>
            <a:off x="282933" y="1146225"/>
            <a:ext cx="4605866" cy="5367492"/>
            <a:chOff x="3131840" y="593441"/>
            <a:chExt cx="5142522" cy="5816600"/>
          </a:xfrm>
        </p:grpSpPr>
        <p:graphicFrame>
          <p:nvGraphicFramePr>
            <p:cNvPr id="23" name="개체 2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647471333"/>
                </p:ext>
              </p:extLst>
            </p:nvPr>
          </p:nvGraphicFramePr>
          <p:xfrm>
            <a:off x="3131840" y="593441"/>
            <a:ext cx="4667250" cy="5816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77" name="SPW 12.0 Graph" r:id="rId7" imgW="4667852" imgH="5817143" progId="SigmaPlotGraphicObject.11">
                    <p:embed/>
                  </p:oleObj>
                </mc:Choice>
                <mc:Fallback>
                  <p:oleObj name="SPW 12.0 Graph" r:id="rId7" imgW="4667852" imgH="5817143" progId="SigmaPlotGraphicObject.11">
                    <p:embed/>
                    <p:pic>
                      <p:nvPicPr>
                        <p:cNvPr id="3" name="개체 2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3131840" y="593441"/>
                          <a:ext cx="4667250" cy="58166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8" name="위쪽/아래쪽 화살표 27"/>
            <p:cNvSpPr/>
            <p:nvPr/>
          </p:nvSpPr>
          <p:spPr>
            <a:xfrm>
              <a:off x="7308878" y="938196"/>
              <a:ext cx="216024" cy="720080"/>
            </a:xfrm>
            <a:prstGeom prst="upDownArrow">
              <a:avLst/>
            </a:prstGeom>
            <a:solidFill>
              <a:srgbClr val="FF0000"/>
            </a:solidFill>
            <a:ln>
              <a:solidFill>
                <a:srgbClr val="FF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29" name="직선 연결선 28"/>
            <p:cNvCxnSpPr/>
            <p:nvPr/>
          </p:nvCxnSpPr>
          <p:spPr>
            <a:xfrm flipV="1">
              <a:off x="3707904" y="931418"/>
              <a:ext cx="3826918" cy="6778"/>
            </a:xfrm>
            <a:prstGeom prst="line">
              <a:avLst/>
            </a:prstGeom>
            <a:ln>
              <a:solidFill>
                <a:srgbClr val="FF33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직선 연결선 29"/>
            <p:cNvCxnSpPr/>
            <p:nvPr/>
          </p:nvCxnSpPr>
          <p:spPr>
            <a:xfrm>
              <a:off x="3707904" y="1658276"/>
              <a:ext cx="3816998" cy="0"/>
            </a:xfrm>
            <a:prstGeom prst="line">
              <a:avLst/>
            </a:prstGeom>
            <a:ln>
              <a:solidFill>
                <a:srgbClr val="FF33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7472975" y="1124146"/>
              <a:ext cx="69121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b="1" dirty="0"/>
                <a:t>3.6 </a:t>
              </a:r>
              <a:r>
                <a:rPr lang="en-US" altLang="ko-KR" sz="1400" b="1" baseline="30000" dirty="0" err="1"/>
                <a:t>o</a:t>
              </a:r>
              <a:r>
                <a:rPr lang="en-US" altLang="ko-KR" sz="1400" b="1" dirty="0" err="1"/>
                <a:t>C</a:t>
              </a:r>
              <a:endParaRPr lang="ko-KR" altLang="en-US" sz="1400" b="1" dirty="0"/>
            </a:p>
          </p:txBody>
        </p:sp>
        <p:cxnSp>
          <p:nvCxnSpPr>
            <p:cNvPr id="32" name="직선 연결선 31"/>
            <p:cNvCxnSpPr/>
            <p:nvPr/>
          </p:nvCxnSpPr>
          <p:spPr>
            <a:xfrm flipV="1">
              <a:off x="3697271" y="2378356"/>
              <a:ext cx="3775703" cy="3401"/>
            </a:xfrm>
            <a:prstGeom prst="line">
              <a:avLst/>
            </a:prstGeom>
            <a:ln>
              <a:solidFill>
                <a:srgbClr val="FF33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직선 연결선 32"/>
            <p:cNvCxnSpPr/>
            <p:nvPr/>
          </p:nvCxnSpPr>
          <p:spPr>
            <a:xfrm flipV="1">
              <a:off x="3679543" y="3179571"/>
              <a:ext cx="3864143" cy="3929"/>
            </a:xfrm>
            <a:prstGeom prst="line">
              <a:avLst/>
            </a:prstGeom>
            <a:ln>
              <a:solidFill>
                <a:srgbClr val="FF33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위쪽/아래쪽 화살표 33"/>
            <p:cNvSpPr/>
            <p:nvPr/>
          </p:nvSpPr>
          <p:spPr>
            <a:xfrm>
              <a:off x="7280510" y="2378356"/>
              <a:ext cx="164097" cy="805143"/>
            </a:xfrm>
            <a:prstGeom prst="upDownArrow">
              <a:avLst/>
            </a:prstGeom>
            <a:solidFill>
              <a:srgbClr val="FF0000"/>
            </a:solidFill>
            <a:ln>
              <a:solidFill>
                <a:srgbClr val="FF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7444607" y="2595803"/>
              <a:ext cx="81445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b="1" dirty="0"/>
                <a:t>7.8 </a:t>
              </a:r>
              <a:r>
                <a:rPr lang="en-US" altLang="ko-KR" sz="1400" b="1" dirty="0" err="1"/>
                <a:t>hPa</a:t>
              </a:r>
              <a:endParaRPr lang="ko-KR" altLang="en-US" sz="1400" b="1" dirty="0"/>
            </a:p>
          </p:txBody>
        </p:sp>
        <p:cxnSp>
          <p:nvCxnSpPr>
            <p:cNvPr id="36" name="직선 연결선 35"/>
            <p:cNvCxnSpPr/>
            <p:nvPr/>
          </p:nvCxnSpPr>
          <p:spPr>
            <a:xfrm flipV="1">
              <a:off x="3707904" y="4405225"/>
              <a:ext cx="3835782" cy="31888"/>
            </a:xfrm>
            <a:prstGeom prst="line">
              <a:avLst/>
            </a:prstGeom>
            <a:ln>
              <a:solidFill>
                <a:srgbClr val="FF33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직선 연결선 36"/>
            <p:cNvCxnSpPr/>
            <p:nvPr/>
          </p:nvCxnSpPr>
          <p:spPr>
            <a:xfrm flipV="1">
              <a:off x="3707904" y="3872683"/>
              <a:ext cx="3816998" cy="7939"/>
            </a:xfrm>
            <a:prstGeom prst="line">
              <a:avLst/>
            </a:prstGeom>
            <a:ln>
              <a:solidFill>
                <a:srgbClr val="FF33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위쪽/아래쪽 화살표 37"/>
            <p:cNvSpPr/>
            <p:nvPr/>
          </p:nvSpPr>
          <p:spPr>
            <a:xfrm>
              <a:off x="7280510" y="3880622"/>
              <a:ext cx="164096" cy="524603"/>
            </a:xfrm>
            <a:prstGeom prst="upDownArrow">
              <a:avLst/>
            </a:prstGeom>
            <a:solidFill>
              <a:srgbClr val="FF0000"/>
            </a:solidFill>
            <a:ln>
              <a:solidFill>
                <a:srgbClr val="FF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7445289" y="4021982"/>
              <a:ext cx="82907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b="1" dirty="0"/>
                <a:t>3.1 m/s</a:t>
              </a:r>
              <a:endParaRPr lang="ko-KR" altLang="en-US" sz="1400" b="1" dirty="0"/>
            </a:p>
          </p:txBody>
        </p:sp>
        <p:sp>
          <p:nvSpPr>
            <p:cNvPr id="40" name="직사각형 39"/>
            <p:cNvSpPr/>
            <p:nvPr/>
          </p:nvSpPr>
          <p:spPr>
            <a:xfrm>
              <a:off x="5940152" y="835821"/>
              <a:ext cx="216024" cy="5113459"/>
            </a:xfrm>
            <a:prstGeom prst="rect">
              <a:avLst/>
            </a:prstGeom>
            <a:solidFill>
              <a:schemeClr val="accent3">
                <a:lumMod val="60000"/>
                <a:lumOff val="40000"/>
                <a:alpha val="13000"/>
              </a:schemeClr>
            </a:solidFill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3" name="그룹 2">
            <a:extLst>
              <a:ext uri="{FF2B5EF4-FFF2-40B4-BE49-F238E27FC236}">
                <a16:creationId xmlns:a16="http://schemas.microsoft.com/office/drawing/2014/main" id="{F97BF35C-D66D-43B2-9ACD-47A3BDEFD929}"/>
              </a:ext>
            </a:extLst>
          </p:cNvPr>
          <p:cNvGrpSpPr/>
          <p:nvPr/>
        </p:nvGrpSpPr>
        <p:grpSpPr>
          <a:xfrm>
            <a:off x="4588700" y="1032383"/>
            <a:ext cx="4458274" cy="5466531"/>
            <a:chOff x="183415" y="1013787"/>
            <a:chExt cx="4458274" cy="5466531"/>
          </a:xfrm>
        </p:grpSpPr>
        <p:grpSp>
          <p:nvGrpSpPr>
            <p:cNvPr id="2" name="그룹 1">
              <a:extLst>
                <a:ext uri="{FF2B5EF4-FFF2-40B4-BE49-F238E27FC236}">
                  <a16:creationId xmlns:a16="http://schemas.microsoft.com/office/drawing/2014/main" id="{3ECDE2FF-C42E-4574-B3F8-3DCF3269B762}"/>
                </a:ext>
              </a:extLst>
            </p:cNvPr>
            <p:cNvGrpSpPr/>
            <p:nvPr/>
          </p:nvGrpSpPr>
          <p:grpSpPr>
            <a:xfrm>
              <a:off x="183415" y="1013787"/>
              <a:ext cx="4458274" cy="5466531"/>
              <a:chOff x="183415" y="1013787"/>
              <a:chExt cx="4458274" cy="5466531"/>
            </a:xfrm>
          </p:grpSpPr>
          <p:pic>
            <p:nvPicPr>
              <p:cNvPr id="42" name="Picture 2">
                <a:extLst>
                  <a:ext uri="{FF2B5EF4-FFF2-40B4-BE49-F238E27FC236}">
                    <a16:creationId xmlns:a16="http://schemas.microsoft.com/office/drawing/2014/main" id="{CDA976C8-891C-431E-9535-E1354FFC9CE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584" r="50033" b="51802"/>
              <a:stretch/>
            </p:blipFill>
            <p:spPr bwMode="auto">
              <a:xfrm>
                <a:off x="631386" y="1013787"/>
                <a:ext cx="3253766" cy="18387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3" name="Picture 2">
                <a:extLst>
                  <a:ext uri="{FF2B5EF4-FFF2-40B4-BE49-F238E27FC236}">
                    <a16:creationId xmlns:a16="http://schemas.microsoft.com/office/drawing/2014/main" id="{678EE9D6-9D37-4B55-B069-8C3BB291E10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342" t="3928" b="51458"/>
              <a:stretch/>
            </p:blipFill>
            <p:spPr bwMode="auto">
              <a:xfrm>
                <a:off x="709303" y="2832653"/>
                <a:ext cx="3103442" cy="18387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4" name="Picture 2">
                <a:extLst>
                  <a:ext uri="{FF2B5EF4-FFF2-40B4-BE49-F238E27FC236}">
                    <a16:creationId xmlns:a16="http://schemas.microsoft.com/office/drawing/2014/main" id="{DC805C20-4F10-4FA4-A9A9-A66856BBDFF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569" t="53703" r="10967"/>
              <a:stretch/>
            </p:blipFill>
            <p:spPr bwMode="auto">
              <a:xfrm>
                <a:off x="183415" y="4572192"/>
                <a:ext cx="4458274" cy="19081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45" name="직사각형 44">
              <a:extLst>
                <a:ext uri="{FF2B5EF4-FFF2-40B4-BE49-F238E27FC236}">
                  <a16:creationId xmlns:a16="http://schemas.microsoft.com/office/drawing/2014/main" id="{DB9BF1D0-3C4C-4DCB-8B00-5BB7EF953065}"/>
                </a:ext>
              </a:extLst>
            </p:cNvPr>
            <p:cNvSpPr/>
            <p:nvPr/>
          </p:nvSpPr>
          <p:spPr>
            <a:xfrm>
              <a:off x="979905" y="1058636"/>
              <a:ext cx="111620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dirty="0"/>
                <a:t>1700 LST</a:t>
              </a:r>
            </a:p>
          </p:txBody>
        </p:sp>
        <p:sp>
          <p:nvSpPr>
            <p:cNvPr id="46" name="직사각형 45">
              <a:extLst>
                <a:ext uri="{FF2B5EF4-FFF2-40B4-BE49-F238E27FC236}">
                  <a16:creationId xmlns:a16="http://schemas.microsoft.com/office/drawing/2014/main" id="{A89A1AD5-E0DD-4813-90E2-6198A6287825}"/>
                </a:ext>
              </a:extLst>
            </p:cNvPr>
            <p:cNvSpPr/>
            <p:nvPr/>
          </p:nvSpPr>
          <p:spPr>
            <a:xfrm>
              <a:off x="979904" y="2837667"/>
              <a:ext cx="111620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dirty="0"/>
                <a:t>1730 LST</a:t>
              </a:r>
            </a:p>
          </p:txBody>
        </p:sp>
        <p:sp>
          <p:nvSpPr>
            <p:cNvPr id="47" name="직사각형 46">
              <a:extLst>
                <a:ext uri="{FF2B5EF4-FFF2-40B4-BE49-F238E27FC236}">
                  <a16:creationId xmlns:a16="http://schemas.microsoft.com/office/drawing/2014/main" id="{357AA038-C202-4603-A3F6-692314AE5043}"/>
                </a:ext>
              </a:extLst>
            </p:cNvPr>
            <p:cNvSpPr/>
            <p:nvPr/>
          </p:nvSpPr>
          <p:spPr>
            <a:xfrm>
              <a:off x="1009720" y="4641578"/>
              <a:ext cx="111620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dirty="0"/>
                <a:t>1800 LST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9482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그림 55">
            <a:extLst>
              <a:ext uri="{FF2B5EF4-FFF2-40B4-BE49-F238E27FC236}">
                <a16:creationId xmlns:a16="http://schemas.microsoft.com/office/drawing/2014/main" id="{569070D4-0257-415A-82BB-6F548D1F47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7D9F95B-51AC-4BC8-9F0D-0EFDEDAE0126}"/>
              </a:ext>
            </a:extLst>
          </p:cNvPr>
          <p:cNvSpPr txBox="1"/>
          <p:nvPr/>
        </p:nvSpPr>
        <p:spPr>
          <a:xfrm>
            <a:off x="1148707" y="394376"/>
            <a:ext cx="11015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 panose="020B0604020202020204" pitchFamily="34" charset="0"/>
              </a:rPr>
              <a:t>Results</a:t>
            </a:r>
            <a:endParaRPr lang="ko-KR" alt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스퀘어 ExtraBold" panose="020B0600000101010101" pitchFamily="50" charset="-127"/>
              <a:ea typeface="나눔스퀘어 ExtraBold" panose="020B0600000101010101" pitchFamily="50" charset="-127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E6538F6-8E84-4518-8502-E3CA2E5FCAE5}"/>
              </a:ext>
            </a:extLst>
          </p:cNvPr>
          <p:cNvSpPr txBox="1"/>
          <p:nvPr/>
        </p:nvSpPr>
        <p:spPr>
          <a:xfrm>
            <a:off x="390441" y="305824"/>
            <a:ext cx="7328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03</a:t>
            </a:r>
            <a:endParaRPr lang="ko-KR" alt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grpSp>
        <p:nvGrpSpPr>
          <p:cNvPr id="19" name="그룹 18">
            <a:extLst>
              <a:ext uri="{FF2B5EF4-FFF2-40B4-BE49-F238E27FC236}">
                <a16:creationId xmlns:a16="http://schemas.microsoft.com/office/drawing/2014/main" id="{57993DE0-76EE-420C-81EC-4ACEE031BCCE}"/>
              </a:ext>
            </a:extLst>
          </p:cNvPr>
          <p:cNvGrpSpPr/>
          <p:nvPr/>
        </p:nvGrpSpPr>
        <p:grpSpPr>
          <a:xfrm>
            <a:off x="444536" y="6473203"/>
            <a:ext cx="1612830" cy="166116"/>
            <a:chOff x="4731391" y="6205379"/>
            <a:chExt cx="3861079" cy="397678"/>
          </a:xfrm>
        </p:grpSpPr>
        <p:pic>
          <p:nvPicPr>
            <p:cNvPr id="20" name="그림 19">
              <a:extLst>
                <a:ext uri="{FF2B5EF4-FFF2-40B4-BE49-F238E27FC236}">
                  <a16:creationId xmlns:a16="http://schemas.microsoft.com/office/drawing/2014/main" id="{5B7619FB-D773-4511-9F4E-521C2A183A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0" y="6215169"/>
              <a:ext cx="1734470" cy="378099"/>
            </a:xfrm>
            <a:prstGeom prst="rect">
              <a:avLst/>
            </a:prstGeom>
          </p:spPr>
        </p:pic>
        <p:pic>
          <p:nvPicPr>
            <p:cNvPr id="21" name="그림 20">
              <a:extLst>
                <a:ext uri="{FF2B5EF4-FFF2-40B4-BE49-F238E27FC236}">
                  <a16:creationId xmlns:a16="http://schemas.microsoft.com/office/drawing/2014/main" id="{C973C358-0653-430A-B4CA-F0E230AF86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812" b="26567"/>
            <a:stretch/>
          </p:blipFill>
          <p:spPr>
            <a:xfrm>
              <a:off x="4731391" y="6205379"/>
              <a:ext cx="1971412" cy="397678"/>
            </a:xfrm>
            <a:prstGeom prst="rect">
              <a:avLst/>
            </a:prstGeom>
          </p:spPr>
        </p:pic>
      </p:grpSp>
      <p:cxnSp>
        <p:nvCxnSpPr>
          <p:cNvPr id="70" name="직선 연결선 69">
            <a:extLst>
              <a:ext uri="{FF2B5EF4-FFF2-40B4-BE49-F238E27FC236}">
                <a16:creationId xmlns:a16="http://schemas.microsoft.com/office/drawing/2014/main" id="{83E92578-9C4F-4167-910B-BEBBB57124D3}"/>
              </a:ext>
            </a:extLst>
          </p:cNvPr>
          <p:cNvCxnSpPr/>
          <p:nvPr/>
        </p:nvCxnSpPr>
        <p:spPr>
          <a:xfrm>
            <a:off x="520700" y="305824"/>
            <a:ext cx="17783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직선 연결선 23">
            <a:extLst>
              <a:ext uri="{FF2B5EF4-FFF2-40B4-BE49-F238E27FC236}">
                <a16:creationId xmlns:a16="http://schemas.microsoft.com/office/drawing/2014/main" id="{308211CE-5F9B-4C9A-A894-23AE095D4CFD}"/>
              </a:ext>
            </a:extLst>
          </p:cNvPr>
          <p:cNvCxnSpPr>
            <a:cxnSpLocks/>
          </p:cNvCxnSpPr>
          <p:nvPr/>
        </p:nvCxnSpPr>
        <p:spPr>
          <a:xfrm flipH="1">
            <a:off x="7194158" y="0"/>
            <a:ext cx="282967" cy="70593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그림 24">
            <a:extLst>
              <a:ext uri="{FF2B5EF4-FFF2-40B4-BE49-F238E27FC236}">
                <a16:creationId xmlns:a16="http://schemas.microsoft.com/office/drawing/2014/main" id="{36EDE8C1-015D-467F-AC10-D82EF1C5B73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6396" y="5956183"/>
            <a:ext cx="1674754" cy="885962"/>
          </a:xfrm>
          <a:prstGeom prst="rect">
            <a:avLst/>
          </a:prstGeom>
        </p:spPr>
      </p:pic>
      <p:sp>
        <p:nvSpPr>
          <p:cNvPr id="26" name="슬라이드 번호 개체 틀 4">
            <a:extLst>
              <a:ext uri="{FF2B5EF4-FFF2-40B4-BE49-F238E27FC236}">
                <a16:creationId xmlns:a16="http://schemas.microsoft.com/office/drawing/2014/main" id="{90908327-886B-4A24-A1FF-45B8B4EB0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348735" y="6349512"/>
            <a:ext cx="443212" cy="402483"/>
          </a:xfrm>
        </p:spPr>
        <p:txBody>
          <a:bodyPr/>
          <a:lstStyle/>
          <a:p>
            <a:pPr algn="ctr"/>
            <a:fld id="{EE0261E7-5D4D-4FDB-949E-42FC8C2193DC}" type="slidenum">
              <a:rPr lang="ko-KR" altLang="en-US" sz="70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13</a:t>
            </a:fld>
            <a:endParaRPr lang="ko-KR" altLang="en-US" sz="7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5" name="표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9704567"/>
              </p:ext>
            </p:extLst>
          </p:nvPr>
        </p:nvGraphicFramePr>
        <p:xfrm>
          <a:off x="5457942" y="2841504"/>
          <a:ext cx="3076440" cy="1493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9110">
                  <a:extLst>
                    <a:ext uri="{9D8B030D-6E8A-4147-A177-3AD203B41FA5}">
                      <a16:colId xmlns:a16="http://schemas.microsoft.com/office/drawing/2014/main" val="3214416735"/>
                    </a:ext>
                  </a:extLst>
                </a:gridCol>
                <a:gridCol w="769110">
                  <a:extLst>
                    <a:ext uri="{9D8B030D-6E8A-4147-A177-3AD203B41FA5}">
                      <a16:colId xmlns:a16="http://schemas.microsoft.com/office/drawing/2014/main" val="700524181"/>
                    </a:ext>
                  </a:extLst>
                </a:gridCol>
                <a:gridCol w="769110">
                  <a:extLst>
                    <a:ext uri="{9D8B030D-6E8A-4147-A177-3AD203B41FA5}">
                      <a16:colId xmlns:a16="http://schemas.microsoft.com/office/drawing/2014/main" val="2747888720"/>
                    </a:ext>
                  </a:extLst>
                </a:gridCol>
                <a:gridCol w="769110">
                  <a:extLst>
                    <a:ext uri="{9D8B030D-6E8A-4147-A177-3AD203B41FA5}">
                      <a16:colId xmlns:a16="http://schemas.microsoft.com/office/drawing/2014/main" val="2003118365"/>
                    </a:ext>
                  </a:extLst>
                </a:gridCol>
              </a:tblGrid>
              <a:tr h="272215">
                <a:tc>
                  <a:txBody>
                    <a:bodyPr/>
                    <a:lstStyle/>
                    <a:p>
                      <a:pPr latinLnBrk="1"/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>
                          <a:solidFill>
                            <a:schemeClr val="bg1"/>
                          </a:solidFill>
                        </a:rPr>
                        <a:t>BC</a:t>
                      </a:r>
                      <a:endParaRPr lang="ko-KR" altLang="en-US" sz="12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>
                          <a:solidFill>
                            <a:schemeClr val="bg1"/>
                          </a:solidFill>
                        </a:rPr>
                        <a:t>GHM</a:t>
                      </a:r>
                      <a:endParaRPr lang="ko-KR" altLang="en-US" sz="12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>
                          <a:solidFill>
                            <a:schemeClr val="bg1"/>
                          </a:solidFill>
                        </a:rPr>
                        <a:t>JN</a:t>
                      </a:r>
                      <a:endParaRPr lang="ko-KR" altLang="en-US" sz="12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444591"/>
                  </a:ext>
                </a:extLst>
              </a:tr>
              <a:tr h="272215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>
                          <a:solidFill>
                            <a:schemeClr val="tx1"/>
                          </a:solidFill>
                        </a:rPr>
                        <a:t>Start</a:t>
                      </a:r>
                      <a:endParaRPr lang="ko-KR" alt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>
                          <a:solidFill>
                            <a:schemeClr val="tx1"/>
                          </a:solidFill>
                        </a:rPr>
                        <a:t>1500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>
                          <a:solidFill>
                            <a:schemeClr val="tx1"/>
                          </a:solidFill>
                        </a:rPr>
                        <a:t>1530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>
                          <a:solidFill>
                            <a:schemeClr val="tx1"/>
                          </a:solidFill>
                        </a:rPr>
                        <a:t>1700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4619520"/>
                  </a:ext>
                </a:extLst>
              </a:tr>
              <a:tr h="272215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>
                          <a:solidFill>
                            <a:schemeClr val="tx1"/>
                          </a:solidFill>
                        </a:rPr>
                        <a:t>End</a:t>
                      </a:r>
                      <a:endParaRPr lang="ko-KR" alt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>
                          <a:solidFill>
                            <a:schemeClr val="tx1"/>
                          </a:solidFill>
                        </a:rPr>
                        <a:t>2200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>
                          <a:solidFill>
                            <a:schemeClr val="tx1"/>
                          </a:solidFill>
                        </a:rPr>
                        <a:t>2100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>
                          <a:solidFill>
                            <a:schemeClr val="tx1"/>
                          </a:solidFill>
                        </a:rPr>
                        <a:t>2030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6947514"/>
                  </a:ext>
                </a:extLst>
              </a:tr>
              <a:tr h="272215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>
                          <a:solidFill>
                            <a:schemeClr val="tx1"/>
                          </a:solidFill>
                        </a:rPr>
                        <a:t>Height</a:t>
                      </a:r>
                      <a:endParaRPr lang="ko-KR" alt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>
                          <a:solidFill>
                            <a:schemeClr val="tx1"/>
                          </a:solidFill>
                        </a:rPr>
                        <a:t>1.5</a:t>
                      </a:r>
                      <a:r>
                        <a:rPr lang="en-US" altLang="ko-KR" sz="1200" b="1" baseline="0" dirty="0">
                          <a:solidFill>
                            <a:schemeClr val="tx1"/>
                          </a:solidFill>
                        </a:rPr>
                        <a:t>km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>
                          <a:solidFill>
                            <a:schemeClr val="tx1"/>
                          </a:solidFill>
                        </a:rPr>
                        <a:t>1.3km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>
                          <a:solidFill>
                            <a:schemeClr val="tx1"/>
                          </a:solidFill>
                        </a:rPr>
                        <a:t>1.3km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1045518"/>
                  </a:ext>
                </a:extLst>
              </a:tr>
              <a:tr h="272215">
                <a:tc>
                  <a:txBody>
                    <a:bodyPr/>
                    <a:lstStyle/>
                    <a:p>
                      <a:pPr algn="ctr" latinLnBrk="1"/>
                      <a:endParaRPr lang="ko-KR" alt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>
                          <a:solidFill>
                            <a:schemeClr val="tx1"/>
                          </a:solidFill>
                        </a:rPr>
                        <a:t>2 cells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>
                          <a:solidFill>
                            <a:schemeClr val="tx1"/>
                          </a:solidFill>
                        </a:rPr>
                        <a:t>1 cell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>
                          <a:solidFill>
                            <a:schemeClr val="tx1"/>
                          </a:solidFill>
                        </a:rPr>
                        <a:t>1 cell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7262275"/>
                  </a:ext>
                </a:extLst>
              </a:tr>
            </a:tbl>
          </a:graphicData>
        </a:graphic>
      </p:graphicFrame>
      <p:graphicFrame>
        <p:nvGraphicFramePr>
          <p:cNvPr id="17" name="표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1690599"/>
              </p:ext>
            </p:extLst>
          </p:nvPr>
        </p:nvGraphicFramePr>
        <p:xfrm>
          <a:off x="5416931" y="4727967"/>
          <a:ext cx="3203176" cy="17174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00794">
                  <a:extLst>
                    <a:ext uri="{9D8B030D-6E8A-4147-A177-3AD203B41FA5}">
                      <a16:colId xmlns:a16="http://schemas.microsoft.com/office/drawing/2014/main" val="3214416735"/>
                    </a:ext>
                  </a:extLst>
                </a:gridCol>
                <a:gridCol w="800794">
                  <a:extLst>
                    <a:ext uri="{9D8B030D-6E8A-4147-A177-3AD203B41FA5}">
                      <a16:colId xmlns:a16="http://schemas.microsoft.com/office/drawing/2014/main" val="700524181"/>
                    </a:ext>
                  </a:extLst>
                </a:gridCol>
                <a:gridCol w="800794">
                  <a:extLst>
                    <a:ext uri="{9D8B030D-6E8A-4147-A177-3AD203B41FA5}">
                      <a16:colId xmlns:a16="http://schemas.microsoft.com/office/drawing/2014/main" val="2747888720"/>
                    </a:ext>
                  </a:extLst>
                </a:gridCol>
                <a:gridCol w="800794">
                  <a:extLst>
                    <a:ext uri="{9D8B030D-6E8A-4147-A177-3AD203B41FA5}">
                      <a16:colId xmlns:a16="http://schemas.microsoft.com/office/drawing/2014/main" val="2003118365"/>
                    </a:ext>
                  </a:extLst>
                </a:gridCol>
              </a:tblGrid>
              <a:tr h="284884">
                <a:tc>
                  <a:txBody>
                    <a:bodyPr/>
                    <a:lstStyle/>
                    <a:p>
                      <a:pPr latinLnBrk="1"/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>
                          <a:solidFill>
                            <a:schemeClr val="bg1"/>
                          </a:solidFill>
                        </a:rPr>
                        <a:t>BC</a:t>
                      </a:r>
                      <a:endParaRPr lang="ko-KR" altLang="en-US" sz="12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>
                          <a:solidFill>
                            <a:schemeClr val="bg1"/>
                          </a:solidFill>
                        </a:rPr>
                        <a:t>GHM</a:t>
                      </a:r>
                      <a:endParaRPr lang="ko-KR" altLang="en-US" sz="12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>
                          <a:solidFill>
                            <a:schemeClr val="bg1"/>
                          </a:solidFill>
                        </a:rPr>
                        <a:t>JN</a:t>
                      </a:r>
                      <a:endParaRPr lang="ko-KR" altLang="en-US" sz="12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444591"/>
                  </a:ext>
                </a:extLst>
              </a:tr>
              <a:tr h="28488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>
                          <a:solidFill>
                            <a:schemeClr val="tx1"/>
                          </a:solidFill>
                        </a:rPr>
                        <a:t>Start</a:t>
                      </a:r>
                      <a:endParaRPr lang="ko-KR" alt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>
                          <a:solidFill>
                            <a:schemeClr val="tx1"/>
                          </a:solidFill>
                        </a:rPr>
                        <a:t>0300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>
                          <a:solidFill>
                            <a:schemeClr val="tx1"/>
                          </a:solidFill>
                        </a:rPr>
                        <a:t>0200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>
                          <a:solidFill>
                            <a:schemeClr val="tx1"/>
                          </a:solidFill>
                        </a:rPr>
                        <a:t>0200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4619520"/>
                  </a:ext>
                </a:extLst>
              </a:tr>
              <a:tr h="28488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>
                          <a:solidFill>
                            <a:schemeClr val="tx1"/>
                          </a:solidFill>
                        </a:rPr>
                        <a:t>End</a:t>
                      </a:r>
                      <a:endParaRPr lang="ko-KR" alt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>
                          <a:solidFill>
                            <a:schemeClr val="tx1"/>
                          </a:solidFill>
                        </a:rPr>
                        <a:t>1100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>
                          <a:solidFill>
                            <a:schemeClr val="tx1"/>
                          </a:solidFill>
                        </a:rPr>
                        <a:t>1100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>
                          <a:solidFill>
                            <a:schemeClr val="tx1"/>
                          </a:solidFill>
                        </a:rPr>
                        <a:t>1130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6947514"/>
                  </a:ext>
                </a:extLst>
              </a:tr>
              <a:tr h="28488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>
                          <a:solidFill>
                            <a:schemeClr val="tx1"/>
                          </a:solidFill>
                        </a:rPr>
                        <a:t>Height</a:t>
                      </a:r>
                      <a:endParaRPr lang="ko-KR" alt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>
                          <a:solidFill>
                            <a:schemeClr val="tx1"/>
                          </a:solidFill>
                        </a:rPr>
                        <a:t>0.7</a:t>
                      </a:r>
                      <a:r>
                        <a:rPr lang="en-US" altLang="ko-KR" sz="1200" b="1" baseline="0" dirty="0">
                          <a:solidFill>
                            <a:schemeClr val="tx1"/>
                          </a:solidFill>
                        </a:rPr>
                        <a:t>km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>
                          <a:solidFill>
                            <a:schemeClr val="tx1"/>
                          </a:solidFill>
                        </a:rPr>
                        <a:t>0.8km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>
                          <a:solidFill>
                            <a:schemeClr val="tx1"/>
                          </a:solidFill>
                        </a:rPr>
                        <a:t>0.8km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1045518"/>
                  </a:ext>
                </a:extLst>
              </a:tr>
              <a:tr h="398057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>
                          <a:solidFill>
                            <a:schemeClr val="tx1"/>
                          </a:solidFill>
                        </a:rPr>
                        <a:t>Max</a:t>
                      </a:r>
                      <a:r>
                        <a:rPr lang="en-US" altLang="ko-KR" sz="1400" b="1" baseline="0" dirty="0">
                          <a:solidFill>
                            <a:schemeClr val="tx1"/>
                          </a:solidFill>
                        </a:rPr>
                        <a:t> Speed</a:t>
                      </a:r>
                      <a:endParaRPr lang="ko-KR" alt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>
                          <a:solidFill>
                            <a:schemeClr val="tx1"/>
                          </a:solidFill>
                        </a:rPr>
                        <a:t>250m</a:t>
                      </a:r>
                    </a:p>
                    <a:p>
                      <a:pPr algn="ctr" latinLnBrk="1"/>
                      <a:r>
                        <a:rPr lang="en-US" altLang="ko-KR" sz="1200" b="1" dirty="0">
                          <a:solidFill>
                            <a:schemeClr val="tx1"/>
                          </a:solidFill>
                        </a:rPr>
                        <a:t>(0600</a:t>
                      </a:r>
                      <a:r>
                        <a:rPr lang="en-US" altLang="ko-KR" sz="1200" b="1" baseline="0" dirty="0">
                          <a:solidFill>
                            <a:schemeClr val="tx1"/>
                          </a:solidFill>
                        </a:rPr>
                        <a:t> LST)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>
                          <a:solidFill>
                            <a:schemeClr val="tx1"/>
                          </a:solidFill>
                        </a:rPr>
                        <a:t>350m</a:t>
                      </a:r>
                    </a:p>
                    <a:p>
                      <a:pPr algn="ctr" latinLnBrk="1"/>
                      <a:r>
                        <a:rPr lang="en-US" altLang="ko-KR" sz="1200" b="1" dirty="0">
                          <a:solidFill>
                            <a:schemeClr val="tx1"/>
                          </a:solidFill>
                        </a:rPr>
                        <a:t>(0630 LST)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>
                          <a:solidFill>
                            <a:schemeClr val="tx1"/>
                          </a:solidFill>
                        </a:rPr>
                        <a:t>400m</a:t>
                      </a:r>
                    </a:p>
                    <a:p>
                      <a:pPr algn="ctr" latinLnBrk="1"/>
                      <a:r>
                        <a:rPr lang="en-US" altLang="ko-KR" sz="1200" b="1" dirty="0">
                          <a:solidFill>
                            <a:schemeClr val="tx1"/>
                          </a:solidFill>
                        </a:rPr>
                        <a:t>(0700 LST)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7262275"/>
                  </a:ext>
                </a:extLst>
              </a:tr>
            </a:tbl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5130394" y="2490268"/>
            <a:ext cx="13383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/>
              <a:t>Sea Breeze</a:t>
            </a:r>
            <a:endParaRPr lang="ko-KR" altLang="en-US" sz="20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5107526" y="4363065"/>
            <a:ext cx="26451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/>
              <a:t>Land Breeze circulation</a:t>
            </a:r>
            <a:endParaRPr lang="ko-KR" altLang="en-US" sz="2000" b="1" dirty="0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BE40372D-1316-4B31-84CE-C8A4144011A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27" t="24904" r="35105" b="42725"/>
          <a:stretch/>
        </p:blipFill>
        <p:spPr>
          <a:xfrm>
            <a:off x="5733125" y="1032564"/>
            <a:ext cx="2816912" cy="143345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4491B60-3BEA-4323-87D9-1DB86C677BF2}"/>
              </a:ext>
            </a:extLst>
          </p:cNvPr>
          <p:cNvSpPr txBox="1"/>
          <p:nvPr/>
        </p:nvSpPr>
        <p:spPr>
          <a:xfrm>
            <a:off x="4584342" y="1820223"/>
            <a:ext cx="182376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b="1" dirty="0"/>
              <a:t>     BC: </a:t>
            </a:r>
            <a:r>
              <a:rPr lang="en-US" altLang="ko-KR" sz="1400" b="1" dirty="0" err="1"/>
              <a:t>Bucheon</a:t>
            </a:r>
            <a:endParaRPr lang="en-US" altLang="ko-KR" sz="1400" b="1" dirty="0"/>
          </a:p>
          <a:p>
            <a:r>
              <a:rPr lang="en-US" altLang="ko-KR" sz="1400" b="1" dirty="0"/>
              <a:t>GHM: </a:t>
            </a:r>
            <a:r>
              <a:rPr lang="en-US" altLang="ko-KR" sz="1400" b="1" dirty="0" err="1"/>
              <a:t>Gwanghwamun</a:t>
            </a:r>
            <a:endParaRPr lang="en-US" altLang="ko-KR" sz="1400" b="1" dirty="0"/>
          </a:p>
          <a:p>
            <a:r>
              <a:rPr lang="en-US" altLang="ko-KR" sz="1400" b="1" dirty="0"/>
              <a:t>     JN: </a:t>
            </a:r>
            <a:r>
              <a:rPr lang="en-US" altLang="ko-KR" sz="1400" b="1" dirty="0" err="1"/>
              <a:t>Jungnang</a:t>
            </a:r>
            <a:endParaRPr lang="ko-KR" altLang="en-US" sz="1400" b="1" dirty="0"/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3ED95FAA-6574-454F-9403-38805BCB6A9C}"/>
              </a:ext>
            </a:extLst>
          </p:cNvPr>
          <p:cNvGrpSpPr/>
          <p:nvPr/>
        </p:nvGrpSpPr>
        <p:grpSpPr>
          <a:xfrm>
            <a:off x="204660" y="890599"/>
            <a:ext cx="4434538" cy="5810185"/>
            <a:chOff x="4623913" y="1578942"/>
            <a:chExt cx="3926637" cy="5173053"/>
          </a:xfrm>
        </p:grpSpPr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23913" y="1578942"/>
              <a:ext cx="3926637" cy="51730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자유형: 도형 6">
              <a:extLst>
                <a:ext uri="{FF2B5EF4-FFF2-40B4-BE49-F238E27FC236}">
                  <a16:creationId xmlns:a16="http://schemas.microsoft.com/office/drawing/2014/main" id="{A8E36E88-00EE-4343-A507-85031FDA6D81}"/>
                </a:ext>
              </a:extLst>
            </p:cNvPr>
            <p:cNvSpPr/>
            <p:nvPr/>
          </p:nvSpPr>
          <p:spPr>
            <a:xfrm>
              <a:off x="6877050" y="2037007"/>
              <a:ext cx="542925" cy="1087216"/>
            </a:xfrm>
            <a:custGeom>
              <a:avLst/>
              <a:gdLst>
                <a:gd name="connsiteX0" fmla="*/ 0 w 542925"/>
                <a:gd name="connsiteY0" fmla="*/ 1077668 h 1087216"/>
                <a:gd name="connsiteX1" fmla="*/ 0 w 542925"/>
                <a:gd name="connsiteY1" fmla="*/ 1077668 h 1087216"/>
                <a:gd name="connsiteX2" fmla="*/ 19050 w 542925"/>
                <a:gd name="connsiteY2" fmla="*/ 991943 h 1087216"/>
                <a:gd name="connsiteX3" fmla="*/ 28575 w 542925"/>
                <a:gd name="connsiteY3" fmla="*/ 963368 h 1087216"/>
                <a:gd name="connsiteX4" fmla="*/ 9525 w 542925"/>
                <a:gd name="connsiteY4" fmla="*/ 801443 h 1087216"/>
                <a:gd name="connsiteX5" fmla="*/ 19050 w 542925"/>
                <a:gd name="connsiteY5" fmla="*/ 601418 h 1087216"/>
                <a:gd name="connsiteX6" fmla="*/ 28575 w 542925"/>
                <a:gd name="connsiteY6" fmla="*/ 544268 h 1087216"/>
                <a:gd name="connsiteX7" fmla="*/ 38100 w 542925"/>
                <a:gd name="connsiteY7" fmla="*/ 429968 h 1087216"/>
                <a:gd name="connsiteX8" fmla="*/ 47625 w 542925"/>
                <a:gd name="connsiteY8" fmla="*/ 382343 h 1087216"/>
                <a:gd name="connsiteX9" fmla="*/ 85725 w 542925"/>
                <a:gd name="connsiteY9" fmla="*/ 153743 h 1087216"/>
                <a:gd name="connsiteX10" fmla="*/ 114300 w 542925"/>
                <a:gd name="connsiteY10" fmla="*/ 87068 h 1087216"/>
                <a:gd name="connsiteX11" fmla="*/ 123825 w 542925"/>
                <a:gd name="connsiteY11" fmla="*/ 29918 h 1087216"/>
                <a:gd name="connsiteX12" fmla="*/ 142875 w 542925"/>
                <a:gd name="connsiteY12" fmla="*/ 1343 h 1087216"/>
                <a:gd name="connsiteX13" fmla="*/ 238125 w 542925"/>
                <a:gd name="connsiteY13" fmla="*/ 10868 h 1087216"/>
                <a:gd name="connsiteX14" fmla="*/ 276225 w 542925"/>
                <a:gd name="connsiteY14" fmla="*/ 68018 h 1087216"/>
                <a:gd name="connsiteX15" fmla="*/ 295275 w 542925"/>
                <a:gd name="connsiteY15" fmla="*/ 106118 h 1087216"/>
                <a:gd name="connsiteX16" fmla="*/ 323850 w 542925"/>
                <a:gd name="connsiteY16" fmla="*/ 134693 h 1087216"/>
                <a:gd name="connsiteX17" fmla="*/ 361950 w 542925"/>
                <a:gd name="connsiteY17" fmla="*/ 201368 h 1087216"/>
                <a:gd name="connsiteX18" fmla="*/ 409575 w 542925"/>
                <a:gd name="connsiteY18" fmla="*/ 258518 h 1087216"/>
                <a:gd name="connsiteX19" fmla="*/ 428625 w 542925"/>
                <a:gd name="connsiteY19" fmla="*/ 325193 h 1087216"/>
                <a:gd name="connsiteX20" fmla="*/ 447675 w 542925"/>
                <a:gd name="connsiteY20" fmla="*/ 363293 h 1087216"/>
                <a:gd name="connsiteX21" fmla="*/ 457200 w 542925"/>
                <a:gd name="connsiteY21" fmla="*/ 391868 h 1087216"/>
                <a:gd name="connsiteX22" fmla="*/ 476250 w 542925"/>
                <a:gd name="connsiteY22" fmla="*/ 429968 h 1087216"/>
                <a:gd name="connsiteX23" fmla="*/ 485775 w 542925"/>
                <a:gd name="connsiteY23" fmla="*/ 458543 h 1087216"/>
                <a:gd name="connsiteX24" fmla="*/ 504825 w 542925"/>
                <a:gd name="connsiteY24" fmla="*/ 487118 h 1087216"/>
                <a:gd name="connsiteX25" fmla="*/ 514350 w 542925"/>
                <a:gd name="connsiteY25" fmla="*/ 515693 h 1087216"/>
                <a:gd name="connsiteX26" fmla="*/ 542925 w 542925"/>
                <a:gd name="connsiteY26" fmla="*/ 591893 h 1087216"/>
                <a:gd name="connsiteX27" fmla="*/ 533400 w 542925"/>
                <a:gd name="connsiteY27" fmla="*/ 963368 h 1087216"/>
                <a:gd name="connsiteX28" fmla="*/ 514350 w 542925"/>
                <a:gd name="connsiteY28" fmla="*/ 1001468 h 1087216"/>
                <a:gd name="connsiteX29" fmla="*/ 504825 w 542925"/>
                <a:gd name="connsiteY29" fmla="*/ 1039568 h 1087216"/>
                <a:gd name="connsiteX30" fmla="*/ 495300 w 542925"/>
                <a:gd name="connsiteY30" fmla="*/ 1068143 h 1087216"/>
                <a:gd name="connsiteX31" fmla="*/ 209550 w 542925"/>
                <a:gd name="connsiteY31" fmla="*/ 1077668 h 1087216"/>
                <a:gd name="connsiteX32" fmla="*/ 180975 w 542925"/>
                <a:gd name="connsiteY32" fmla="*/ 1087193 h 1087216"/>
                <a:gd name="connsiteX33" fmla="*/ 0 w 542925"/>
                <a:gd name="connsiteY33" fmla="*/ 1077668 h 1087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542925" h="1087216">
                  <a:moveTo>
                    <a:pt x="0" y="1077668"/>
                  </a:moveTo>
                  <a:lnTo>
                    <a:pt x="0" y="1077668"/>
                  </a:lnTo>
                  <a:cubicBezTo>
                    <a:pt x="6350" y="1049093"/>
                    <a:pt x="11950" y="1020341"/>
                    <a:pt x="19050" y="991943"/>
                  </a:cubicBezTo>
                  <a:cubicBezTo>
                    <a:pt x="21485" y="982203"/>
                    <a:pt x="28575" y="973408"/>
                    <a:pt x="28575" y="963368"/>
                  </a:cubicBezTo>
                  <a:cubicBezTo>
                    <a:pt x="28575" y="951016"/>
                    <a:pt x="11619" y="818195"/>
                    <a:pt x="9525" y="801443"/>
                  </a:cubicBezTo>
                  <a:cubicBezTo>
                    <a:pt x="12700" y="734768"/>
                    <a:pt x="14119" y="667986"/>
                    <a:pt x="19050" y="601418"/>
                  </a:cubicBezTo>
                  <a:cubicBezTo>
                    <a:pt x="20477" y="582158"/>
                    <a:pt x="26442" y="563463"/>
                    <a:pt x="28575" y="544268"/>
                  </a:cubicBezTo>
                  <a:cubicBezTo>
                    <a:pt x="32797" y="506270"/>
                    <a:pt x="33633" y="467938"/>
                    <a:pt x="38100" y="429968"/>
                  </a:cubicBezTo>
                  <a:cubicBezTo>
                    <a:pt x="39992" y="413890"/>
                    <a:pt x="45531" y="398396"/>
                    <a:pt x="47625" y="382343"/>
                  </a:cubicBezTo>
                  <a:cubicBezTo>
                    <a:pt x="83638" y="106244"/>
                    <a:pt x="43342" y="295020"/>
                    <a:pt x="85725" y="153743"/>
                  </a:cubicBezTo>
                  <a:cubicBezTo>
                    <a:pt x="102500" y="97827"/>
                    <a:pt x="84077" y="132403"/>
                    <a:pt x="114300" y="87068"/>
                  </a:cubicBezTo>
                  <a:cubicBezTo>
                    <a:pt x="117475" y="68018"/>
                    <a:pt x="117718" y="48240"/>
                    <a:pt x="123825" y="29918"/>
                  </a:cubicBezTo>
                  <a:cubicBezTo>
                    <a:pt x="127445" y="19058"/>
                    <a:pt x="131583" y="3225"/>
                    <a:pt x="142875" y="1343"/>
                  </a:cubicBezTo>
                  <a:cubicBezTo>
                    <a:pt x="174349" y="-3903"/>
                    <a:pt x="206375" y="7693"/>
                    <a:pt x="238125" y="10868"/>
                  </a:cubicBezTo>
                  <a:cubicBezTo>
                    <a:pt x="250825" y="29918"/>
                    <a:pt x="265986" y="47540"/>
                    <a:pt x="276225" y="68018"/>
                  </a:cubicBezTo>
                  <a:cubicBezTo>
                    <a:pt x="282575" y="80718"/>
                    <a:pt x="287022" y="94564"/>
                    <a:pt x="295275" y="106118"/>
                  </a:cubicBezTo>
                  <a:cubicBezTo>
                    <a:pt x="303105" y="117079"/>
                    <a:pt x="316020" y="123732"/>
                    <a:pt x="323850" y="134693"/>
                  </a:cubicBezTo>
                  <a:cubicBezTo>
                    <a:pt x="370431" y="199907"/>
                    <a:pt x="316955" y="147374"/>
                    <a:pt x="361950" y="201368"/>
                  </a:cubicBezTo>
                  <a:cubicBezTo>
                    <a:pt x="423066" y="274707"/>
                    <a:pt x="362277" y="187572"/>
                    <a:pt x="409575" y="258518"/>
                  </a:cubicBezTo>
                  <a:cubicBezTo>
                    <a:pt x="414408" y="277852"/>
                    <a:pt x="420426" y="306062"/>
                    <a:pt x="428625" y="325193"/>
                  </a:cubicBezTo>
                  <a:cubicBezTo>
                    <a:pt x="434218" y="338244"/>
                    <a:pt x="442082" y="350242"/>
                    <a:pt x="447675" y="363293"/>
                  </a:cubicBezTo>
                  <a:cubicBezTo>
                    <a:pt x="451630" y="372521"/>
                    <a:pt x="453245" y="382640"/>
                    <a:pt x="457200" y="391868"/>
                  </a:cubicBezTo>
                  <a:cubicBezTo>
                    <a:pt x="462793" y="404919"/>
                    <a:pt x="470657" y="416917"/>
                    <a:pt x="476250" y="429968"/>
                  </a:cubicBezTo>
                  <a:cubicBezTo>
                    <a:pt x="480205" y="439196"/>
                    <a:pt x="481285" y="449563"/>
                    <a:pt x="485775" y="458543"/>
                  </a:cubicBezTo>
                  <a:cubicBezTo>
                    <a:pt x="490895" y="468782"/>
                    <a:pt x="499705" y="476879"/>
                    <a:pt x="504825" y="487118"/>
                  </a:cubicBezTo>
                  <a:cubicBezTo>
                    <a:pt x="509315" y="496098"/>
                    <a:pt x="510825" y="506292"/>
                    <a:pt x="514350" y="515693"/>
                  </a:cubicBezTo>
                  <a:cubicBezTo>
                    <a:pt x="548518" y="606808"/>
                    <a:pt x="521305" y="527033"/>
                    <a:pt x="542925" y="591893"/>
                  </a:cubicBezTo>
                  <a:cubicBezTo>
                    <a:pt x="539750" y="715718"/>
                    <a:pt x="542021" y="839803"/>
                    <a:pt x="533400" y="963368"/>
                  </a:cubicBezTo>
                  <a:cubicBezTo>
                    <a:pt x="532412" y="977533"/>
                    <a:pt x="519336" y="988173"/>
                    <a:pt x="514350" y="1001468"/>
                  </a:cubicBezTo>
                  <a:cubicBezTo>
                    <a:pt x="509753" y="1013725"/>
                    <a:pt x="508421" y="1026981"/>
                    <a:pt x="504825" y="1039568"/>
                  </a:cubicBezTo>
                  <a:cubicBezTo>
                    <a:pt x="502067" y="1049222"/>
                    <a:pt x="505258" y="1066858"/>
                    <a:pt x="495300" y="1068143"/>
                  </a:cubicBezTo>
                  <a:cubicBezTo>
                    <a:pt x="400781" y="1080339"/>
                    <a:pt x="304800" y="1074493"/>
                    <a:pt x="209550" y="1077668"/>
                  </a:cubicBezTo>
                  <a:cubicBezTo>
                    <a:pt x="200025" y="1080843"/>
                    <a:pt x="191004" y="1087671"/>
                    <a:pt x="180975" y="1087193"/>
                  </a:cubicBezTo>
                  <a:lnTo>
                    <a:pt x="0" y="1077668"/>
                  </a:lnTo>
                  <a:close/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" name="자유형: 도형 7">
              <a:extLst>
                <a:ext uri="{FF2B5EF4-FFF2-40B4-BE49-F238E27FC236}">
                  <a16:creationId xmlns:a16="http://schemas.microsoft.com/office/drawing/2014/main" id="{587EFC88-AA77-465E-BD98-2847500AEA0A}"/>
                </a:ext>
              </a:extLst>
            </p:cNvPr>
            <p:cNvSpPr/>
            <p:nvPr/>
          </p:nvSpPr>
          <p:spPr>
            <a:xfrm>
              <a:off x="7447994" y="2076450"/>
              <a:ext cx="581581" cy="1079275"/>
            </a:xfrm>
            <a:custGeom>
              <a:avLst/>
              <a:gdLst>
                <a:gd name="connsiteX0" fmla="*/ 556 w 581581"/>
                <a:gd name="connsiteY0" fmla="*/ 428625 h 1079275"/>
                <a:gd name="connsiteX1" fmla="*/ 556 w 581581"/>
                <a:gd name="connsiteY1" fmla="*/ 428625 h 1079275"/>
                <a:gd name="connsiteX2" fmla="*/ 19606 w 581581"/>
                <a:gd name="connsiteY2" fmla="*/ 276225 h 1079275"/>
                <a:gd name="connsiteX3" fmla="*/ 38656 w 581581"/>
                <a:gd name="connsiteY3" fmla="*/ 219075 h 1079275"/>
                <a:gd name="connsiteX4" fmla="*/ 57706 w 581581"/>
                <a:gd name="connsiteY4" fmla="*/ 190500 h 1079275"/>
                <a:gd name="connsiteX5" fmla="*/ 86281 w 581581"/>
                <a:gd name="connsiteY5" fmla="*/ 85725 h 1079275"/>
                <a:gd name="connsiteX6" fmla="*/ 152956 w 581581"/>
                <a:gd name="connsiteY6" fmla="*/ 0 h 1079275"/>
                <a:gd name="connsiteX7" fmla="*/ 305356 w 581581"/>
                <a:gd name="connsiteY7" fmla="*/ 19050 h 1079275"/>
                <a:gd name="connsiteX8" fmla="*/ 362506 w 581581"/>
                <a:gd name="connsiteY8" fmla="*/ 38100 h 1079275"/>
                <a:gd name="connsiteX9" fmla="*/ 372031 w 581581"/>
                <a:gd name="connsiteY9" fmla="*/ 95250 h 1079275"/>
                <a:gd name="connsiteX10" fmla="*/ 381556 w 581581"/>
                <a:gd name="connsiteY10" fmla="*/ 133350 h 1079275"/>
                <a:gd name="connsiteX11" fmla="*/ 400606 w 581581"/>
                <a:gd name="connsiteY11" fmla="*/ 247650 h 1079275"/>
                <a:gd name="connsiteX12" fmla="*/ 448231 w 581581"/>
                <a:gd name="connsiteY12" fmla="*/ 400050 h 1079275"/>
                <a:gd name="connsiteX13" fmla="*/ 467281 w 581581"/>
                <a:gd name="connsiteY13" fmla="*/ 428625 h 1079275"/>
                <a:gd name="connsiteX14" fmla="*/ 486331 w 581581"/>
                <a:gd name="connsiteY14" fmla="*/ 485775 h 1079275"/>
                <a:gd name="connsiteX15" fmla="*/ 505381 w 581581"/>
                <a:gd name="connsiteY15" fmla="*/ 619125 h 1079275"/>
                <a:gd name="connsiteX16" fmla="*/ 524431 w 581581"/>
                <a:gd name="connsiteY16" fmla="*/ 676275 h 1079275"/>
                <a:gd name="connsiteX17" fmla="*/ 581581 w 581581"/>
                <a:gd name="connsiteY17" fmla="*/ 771525 h 1079275"/>
                <a:gd name="connsiteX18" fmla="*/ 533956 w 581581"/>
                <a:gd name="connsiteY18" fmla="*/ 876300 h 1079275"/>
                <a:gd name="connsiteX19" fmla="*/ 419656 w 581581"/>
                <a:gd name="connsiteY19" fmla="*/ 885825 h 1079275"/>
                <a:gd name="connsiteX20" fmla="*/ 391081 w 581581"/>
                <a:gd name="connsiteY20" fmla="*/ 904875 h 1079275"/>
                <a:gd name="connsiteX21" fmla="*/ 372031 w 581581"/>
                <a:gd name="connsiteY21" fmla="*/ 933450 h 1079275"/>
                <a:gd name="connsiteX22" fmla="*/ 343456 w 581581"/>
                <a:gd name="connsiteY22" fmla="*/ 962025 h 1079275"/>
                <a:gd name="connsiteX23" fmla="*/ 333931 w 581581"/>
                <a:gd name="connsiteY23" fmla="*/ 1057275 h 1079275"/>
                <a:gd name="connsiteX24" fmla="*/ 133906 w 581581"/>
                <a:gd name="connsiteY24" fmla="*/ 1028700 h 1079275"/>
                <a:gd name="connsiteX25" fmla="*/ 95806 w 581581"/>
                <a:gd name="connsiteY25" fmla="*/ 971550 h 1079275"/>
                <a:gd name="connsiteX26" fmla="*/ 76756 w 581581"/>
                <a:gd name="connsiteY26" fmla="*/ 904875 h 1079275"/>
                <a:gd name="connsiteX27" fmla="*/ 57706 w 581581"/>
                <a:gd name="connsiteY27" fmla="*/ 733425 h 1079275"/>
                <a:gd name="connsiteX28" fmla="*/ 48181 w 581581"/>
                <a:gd name="connsiteY28" fmla="*/ 657225 h 1079275"/>
                <a:gd name="connsiteX29" fmla="*/ 10081 w 581581"/>
                <a:gd name="connsiteY29" fmla="*/ 638175 h 1079275"/>
                <a:gd name="connsiteX30" fmla="*/ 556 w 581581"/>
                <a:gd name="connsiteY30" fmla="*/ 571500 h 1079275"/>
                <a:gd name="connsiteX31" fmla="*/ 10081 w 581581"/>
                <a:gd name="connsiteY31" fmla="*/ 561975 h 1079275"/>
                <a:gd name="connsiteX32" fmla="*/ 38656 w 581581"/>
                <a:gd name="connsiteY32" fmla="*/ 485775 h 1079275"/>
                <a:gd name="connsiteX33" fmla="*/ 48181 w 581581"/>
                <a:gd name="connsiteY33" fmla="*/ 352425 h 1079275"/>
                <a:gd name="connsiteX34" fmla="*/ 10081 w 581581"/>
                <a:gd name="connsiteY34" fmla="*/ 514350 h 1079275"/>
                <a:gd name="connsiteX35" fmla="*/ 19606 w 581581"/>
                <a:gd name="connsiteY35" fmla="*/ 523875 h 1079275"/>
                <a:gd name="connsiteX36" fmla="*/ 556 w 581581"/>
                <a:gd name="connsiteY36" fmla="*/ 581025 h 1079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81581" h="1079275">
                  <a:moveTo>
                    <a:pt x="556" y="428625"/>
                  </a:moveTo>
                  <a:lnTo>
                    <a:pt x="556" y="428625"/>
                  </a:lnTo>
                  <a:cubicBezTo>
                    <a:pt x="2615" y="410098"/>
                    <a:pt x="13781" y="301465"/>
                    <a:pt x="19606" y="276225"/>
                  </a:cubicBezTo>
                  <a:cubicBezTo>
                    <a:pt x="24121" y="256659"/>
                    <a:pt x="27517" y="235783"/>
                    <a:pt x="38656" y="219075"/>
                  </a:cubicBezTo>
                  <a:lnTo>
                    <a:pt x="57706" y="190500"/>
                  </a:lnTo>
                  <a:cubicBezTo>
                    <a:pt x="63509" y="167287"/>
                    <a:pt x="80105" y="99107"/>
                    <a:pt x="86281" y="85725"/>
                  </a:cubicBezTo>
                  <a:cubicBezTo>
                    <a:pt x="105812" y="43408"/>
                    <a:pt x="123513" y="29443"/>
                    <a:pt x="152956" y="0"/>
                  </a:cubicBezTo>
                  <a:cubicBezTo>
                    <a:pt x="203756" y="6350"/>
                    <a:pt x="254986" y="9892"/>
                    <a:pt x="305356" y="19050"/>
                  </a:cubicBezTo>
                  <a:cubicBezTo>
                    <a:pt x="325113" y="22642"/>
                    <a:pt x="362506" y="38100"/>
                    <a:pt x="362506" y="38100"/>
                  </a:cubicBezTo>
                  <a:cubicBezTo>
                    <a:pt x="365681" y="57150"/>
                    <a:pt x="368243" y="76312"/>
                    <a:pt x="372031" y="95250"/>
                  </a:cubicBezTo>
                  <a:cubicBezTo>
                    <a:pt x="374598" y="108087"/>
                    <a:pt x="379565" y="120411"/>
                    <a:pt x="381556" y="133350"/>
                  </a:cubicBezTo>
                  <a:cubicBezTo>
                    <a:pt x="399785" y="251840"/>
                    <a:pt x="379337" y="183842"/>
                    <a:pt x="400606" y="247650"/>
                  </a:cubicBezTo>
                  <a:cubicBezTo>
                    <a:pt x="412409" y="365682"/>
                    <a:pt x="392431" y="316351"/>
                    <a:pt x="448231" y="400050"/>
                  </a:cubicBezTo>
                  <a:cubicBezTo>
                    <a:pt x="454581" y="409575"/>
                    <a:pt x="463661" y="417765"/>
                    <a:pt x="467281" y="428625"/>
                  </a:cubicBezTo>
                  <a:lnTo>
                    <a:pt x="486331" y="485775"/>
                  </a:lnTo>
                  <a:cubicBezTo>
                    <a:pt x="489150" y="508329"/>
                    <a:pt x="498514" y="591659"/>
                    <a:pt x="505381" y="619125"/>
                  </a:cubicBezTo>
                  <a:cubicBezTo>
                    <a:pt x="510251" y="638606"/>
                    <a:pt x="513292" y="659567"/>
                    <a:pt x="524431" y="676275"/>
                  </a:cubicBezTo>
                  <a:cubicBezTo>
                    <a:pt x="570407" y="745239"/>
                    <a:pt x="552292" y="712947"/>
                    <a:pt x="581581" y="771525"/>
                  </a:cubicBezTo>
                  <a:cubicBezTo>
                    <a:pt x="568420" y="837330"/>
                    <a:pt x="590812" y="868719"/>
                    <a:pt x="533956" y="876300"/>
                  </a:cubicBezTo>
                  <a:cubicBezTo>
                    <a:pt x="496059" y="881353"/>
                    <a:pt x="457756" y="882650"/>
                    <a:pt x="419656" y="885825"/>
                  </a:cubicBezTo>
                  <a:cubicBezTo>
                    <a:pt x="410131" y="892175"/>
                    <a:pt x="399176" y="896780"/>
                    <a:pt x="391081" y="904875"/>
                  </a:cubicBezTo>
                  <a:cubicBezTo>
                    <a:pt x="382986" y="912970"/>
                    <a:pt x="379360" y="924656"/>
                    <a:pt x="372031" y="933450"/>
                  </a:cubicBezTo>
                  <a:cubicBezTo>
                    <a:pt x="363407" y="943798"/>
                    <a:pt x="352981" y="952500"/>
                    <a:pt x="343456" y="962025"/>
                  </a:cubicBezTo>
                  <a:cubicBezTo>
                    <a:pt x="340281" y="993775"/>
                    <a:pt x="362768" y="1043615"/>
                    <a:pt x="333931" y="1057275"/>
                  </a:cubicBezTo>
                  <a:cubicBezTo>
                    <a:pt x="235926" y="1103698"/>
                    <a:pt x="193131" y="1068183"/>
                    <a:pt x="133906" y="1028700"/>
                  </a:cubicBezTo>
                  <a:cubicBezTo>
                    <a:pt x="121206" y="1009650"/>
                    <a:pt x="101359" y="993762"/>
                    <a:pt x="95806" y="971550"/>
                  </a:cubicBezTo>
                  <a:cubicBezTo>
                    <a:pt x="83846" y="923710"/>
                    <a:pt x="90421" y="945869"/>
                    <a:pt x="76756" y="904875"/>
                  </a:cubicBezTo>
                  <a:cubicBezTo>
                    <a:pt x="55578" y="629562"/>
                    <a:pt x="79421" y="874574"/>
                    <a:pt x="57706" y="733425"/>
                  </a:cubicBezTo>
                  <a:cubicBezTo>
                    <a:pt x="53814" y="708125"/>
                    <a:pt x="59629" y="680120"/>
                    <a:pt x="48181" y="657225"/>
                  </a:cubicBezTo>
                  <a:cubicBezTo>
                    <a:pt x="41831" y="644525"/>
                    <a:pt x="22781" y="644525"/>
                    <a:pt x="10081" y="638175"/>
                  </a:cubicBezTo>
                  <a:cubicBezTo>
                    <a:pt x="-3460" y="597552"/>
                    <a:pt x="556" y="619640"/>
                    <a:pt x="556" y="571500"/>
                  </a:cubicBezTo>
                  <a:lnTo>
                    <a:pt x="10081" y="561975"/>
                  </a:lnTo>
                  <a:cubicBezTo>
                    <a:pt x="19606" y="536575"/>
                    <a:pt x="31666" y="511986"/>
                    <a:pt x="38656" y="485775"/>
                  </a:cubicBezTo>
                  <a:cubicBezTo>
                    <a:pt x="51324" y="438270"/>
                    <a:pt x="48181" y="400793"/>
                    <a:pt x="48181" y="352425"/>
                  </a:cubicBezTo>
                  <a:lnTo>
                    <a:pt x="10081" y="514350"/>
                  </a:lnTo>
                  <a:lnTo>
                    <a:pt x="19606" y="523875"/>
                  </a:lnTo>
                  <a:lnTo>
                    <a:pt x="556" y="581025"/>
                  </a:lnTo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" name="자유형: 도형 8">
              <a:extLst>
                <a:ext uri="{FF2B5EF4-FFF2-40B4-BE49-F238E27FC236}">
                  <a16:creationId xmlns:a16="http://schemas.microsoft.com/office/drawing/2014/main" id="{FBF028E4-CC7F-456F-AB47-D5E67FA9A399}"/>
                </a:ext>
              </a:extLst>
            </p:cNvPr>
            <p:cNvSpPr/>
            <p:nvPr/>
          </p:nvSpPr>
          <p:spPr>
            <a:xfrm>
              <a:off x="6896100" y="3848100"/>
              <a:ext cx="904875" cy="990600"/>
            </a:xfrm>
            <a:custGeom>
              <a:avLst/>
              <a:gdLst>
                <a:gd name="connsiteX0" fmla="*/ 0 w 904875"/>
                <a:gd name="connsiteY0" fmla="*/ 981075 h 990600"/>
                <a:gd name="connsiteX1" fmla="*/ 0 w 904875"/>
                <a:gd name="connsiteY1" fmla="*/ 981075 h 990600"/>
                <a:gd name="connsiteX2" fmla="*/ 9525 w 904875"/>
                <a:gd name="connsiteY2" fmla="*/ 895350 h 990600"/>
                <a:gd name="connsiteX3" fmla="*/ 28575 w 904875"/>
                <a:gd name="connsiteY3" fmla="*/ 390525 h 990600"/>
                <a:gd name="connsiteX4" fmla="*/ 47625 w 904875"/>
                <a:gd name="connsiteY4" fmla="*/ 295275 h 990600"/>
                <a:gd name="connsiteX5" fmla="*/ 85725 w 904875"/>
                <a:gd name="connsiteY5" fmla="*/ 238125 h 990600"/>
                <a:gd name="connsiteX6" fmla="*/ 104775 w 904875"/>
                <a:gd name="connsiteY6" fmla="*/ 180975 h 990600"/>
                <a:gd name="connsiteX7" fmla="*/ 123825 w 904875"/>
                <a:gd name="connsiteY7" fmla="*/ 142875 h 990600"/>
                <a:gd name="connsiteX8" fmla="*/ 180975 w 904875"/>
                <a:gd name="connsiteY8" fmla="*/ 104775 h 990600"/>
                <a:gd name="connsiteX9" fmla="*/ 257175 w 904875"/>
                <a:gd name="connsiteY9" fmla="*/ 57150 h 990600"/>
                <a:gd name="connsiteX10" fmla="*/ 333375 w 904875"/>
                <a:gd name="connsiteY10" fmla="*/ 19050 h 990600"/>
                <a:gd name="connsiteX11" fmla="*/ 361950 w 904875"/>
                <a:gd name="connsiteY11" fmla="*/ 0 h 990600"/>
                <a:gd name="connsiteX12" fmla="*/ 495300 w 904875"/>
                <a:gd name="connsiteY12" fmla="*/ 19050 h 990600"/>
                <a:gd name="connsiteX13" fmla="*/ 523875 w 904875"/>
                <a:gd name="connsiteY13" fmla="*/ 38100 h 990600"/>
                <a:gd name="connsiteX14" fmla="*/ 581025 w 904875"/>
                <a:gd name="connsiteY14" fmla="*/ 57150 h 990600"/>
                <a:gd name="connsiteX15" fmla="*/ 666750 w 904875"/>
                <a:gd name="connsiteY15" fmla="*/ 95250 h 990600"/>
                <a:gd name="connsiteX16" fmla="*/ 695325 w 904875"/>
                <a:gd name="connsiteY16" fmla="*/ 104775 h 990600"/>
                <a:gd name="connsiteX17" fmla="*/ 714375 w 904875"/>
                <a:gd name="connsiteY17" fmla="*/ 142875 h 990600"/>
                <a:gd name="connsiteX18" fmla="*/ 752475 w 904875"/>
                <a:gd name="connsiteY18" fmla="*/ 200025 h 990600"/>
                <a:gd name="connsiteX19" fmla="*/ 771525 w 904875"/>
                <a:gd name="connsiteY19" fmla="*/ 228600 h 990600"/>
                <a:gd name="connsiteX20" fmla="*/ 790575 w 904875"/>
                <a:gd name="connsiteY20" fmla="*/ 266700 h 990600"/>
                <a:gd name="connsiteX21" fmla="*/ 800100 w 904875"/>
                <a:gd name="connsiteY21" fmla="*/ 304800 h 990600"/>
                <a:gd name="connsiteX22" fmla="*/ 819150 w 904875"/>
                <a:gd name="connsiteY22" fmla="*/ 333375 h 990600"/>
                <a:gd name="connsiteX23" fmla="*/ 838200 w 904875"/>
                <a:gd name="connsiteY23" fmla="*/ 409575 h 990600"/>
                <a:gd name="connsiteX24" fmla="*/ 847725 w 904875"/>
                <a:gd name="connsiteY24" fmla="*/ 495300 h 990600"/>
                <a:gd name="connsiteX25" fmla="*/ 866775 w 904875"/>
                <a:gd name="connsiteY25" fmla="*/ 581025 h 990600"/>
                <a:gd name="connsiteX26" fmla="*/ 876300 w 904875"/>
                <a:gd name="connsiteY26" fmla="*/ 609600 h 990600"/>
                <a:gd name="connsiteX27" fmla="*/ 885825 w 904875"/>
                <a:gd name="connsiteY27" fmla="*/ 752475 h 990600"/>
                <a:gd name="connsiteX28" fmla="*/ 904875 w 904875"/>
                <a:gd name="connsiteY28" fmla="*/ 847725 h 990600"/>
                <a:gd name="connsiteX29" fmla="*/ 895350 w 904875"/>
                <a:gd name="connsiteY29" fmla="*/ 952500 h 990600"/>
                <a:gd name="connsiteX30" fmla="*/ 885825 w 904875"/>
                <a:gd name="connsiteY30" fmla="*/ 981075 h 990600"/>
                <a:gd name="connsiteX31" fmla="*/ 857250 w 904875"/>
                <a:gd name="connsiteY31" fmla="*/ 990600 h 990600"/>
                <a:gd name="connsiteX32" fmla="*/ 85725 w 904875"/>
                <a:gd name="connsiteY32" fmla="*/ 981075 h 990600"/>
                <a:gd name="connsiteX33" fmla="*/ 28575 w 904875"/>
                <a:gd name="connsiteY33" fmla="*/ 933450 h 990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904875" h="990600">
                  <a:moveTo>
                    <a:pt x="0" y="981075"/>
                  </a:moveTo>
                  <a:lnTo>
                    <a:pt x="0" y="981075"/>
                  </a:lnTo>
                  <a:cubicBezTo>
                    <a:pt x="3175" y="952500"/>
                    <a:pt x="8551" y="924084"/>
                    <a:pt x="9525" y="895350"/>
                  </a:cubicBezTo>
                  <a:cubicBezTo>
                    <a:pt x="26774" y="386491"/>
                    <a:pt x="-31637" y="571161"/>
                    <a:pt x="28575" y="390525"/>
                  </a:cubicBezTo>
                  <a:cubicBezTo>
                    <a:pt x="30941" y="373960"/>
                    <a:pt x="34837" y="318294"/>
                    <a:pt x="47625" y="295275"/>
                  </a:cubicBezTo>
                  <a:cubicBezTo>
                    <a:pt x="58744" y="275261"/>
                    <a:pt x="78485" y="259845"/>
                    <a:pt x="85725" y="238125"/>
                  </a:cubicBezTo>
                  <a:cubicBezTo>
                    <a:pt x="92075" y="219075"/>
                    <a:pt x="95795" y="198936"/>
                    <a:pt x="104775" y="180975"/>
                  </a:cubicBezTo>
                  <a:cubicBezTo>
                    <a:pt x="111125" y="168275"/>
                    <a:pt x="113785" y="152915"/>
                    <a:pt x="123825" y="142875"/>
                  </a:cubicBezTo>
                  <a:cubicBezTo>
                    <a:pt x="140014" y="126686"/>
                    <a:pt x="180975" y="104775"/>
                    <a:pt x="180975" y="104775"/>
                  </a:cubicBezTo>
                  <a:cubicBezTo>
                    <a:pt x="226672" y="36229"/>
                    <a:pt x="161961" y="120626"/>
                    <a:pt x="257175" y="57150"/>
                  </a:cubicBezTo>
                  <a:cubicBezTo>
                    <a:pt x="323378" y="13015"/>
                    <a:pt x="240169" y="65653"/>
                    <a:pt x="333375" y="19050"/>
                  </a:cubicBezTo>
                  <a:cubicBezTo>
                    <a:pt x="343614" y="13930"/>
                    <a:pt x="352425" y="6350"/>
                    <a:pt x="361950" y="0"/>
                  </a:cubicBezTo>
                  <a:cubicBezTo>
                    <a:pt x="388719" y="2434"/>
                    <a:pt x="458651" y="726"/>
                    <a:pt x="495300" y="19050"/>
                  </a:cubicBezTo>
                  <a:cubicBezTo>
                    <a:pt x="505539" y="24170"/>
                    <a:pt x="513414" y="33451"/>
                    <a:pt x="523875" y="38100"/>
                  </a:cubicBezTo>
                  <a:cubicBezTo>
                    <a:pt x="542225" y="46255"/>
                    <a:pt x="564317" y="46011"/>
                    <a:pt x="581025" y="57150"/>
                  </a:cubicBezTo>
                  <a:cubicBezTo>
                    <a:pt x="626308" y="87339"/>
                    <a:pt x="598740" y="72580"/>
                    <a:pt x="666750" y="95250"/>
                  </a:cubicBezTo>
                  <a:lnTo>
                    <a:pt x="695325" y="104775"/>
                  </a:lnTo>
                  <a:cubicBezTo>
                    <a:pt x="701675" y="117475"/>
                    <a:pt x="707070" y="130699"/>
                    <a:pt x="714375" y="142875"/>
                  </a:cubicBezTo>
                  <a:cubicBezTo>
                    <a:pt x="726155" y="162508"/>
                    <a:pt x="739775" y="180975"/>
                    <a:pt x="752475" y="200025"/>
                  </a:cubicBezTo>
                  <a:cubicBezTo>
                    <a:pt x="758825" y="209550"/>
                    <a:pt x="766405" y="218361"/>
                    <a:pt x="771525" y="228600"/>
                  </a:cubicBezTo>
                  <a:cubicBezTo>
                    <a:pt x="777875" y="241300"/>
                    <a:pt x="785589" y="253405"/>
                    <a:pt x="790575" y="266700"/>
                  </a:cubicBezTo>
                  <a:cubicBezTo>
                    <a:pt x="795172" y="278957"/>
                    <a:pt x="794943" y="292768"/>
                    <a:pt x="800100" y="304800"/>
                  </a:cubicBezTo>
                  <a:cubicBezTo>
                    <a:pt x="804609" y="315322"/>
                    <a:pt x="812800" y="323850"/>
                    <a:pt x="819150" y="333375"/>
                  </a:cubicBezTo>
                  <a:cubicBezTo>
                    <a:pt x="825500" y="358775"/>
                    <a:pt x="835309" y="383553"/>
                    <a:pt x="838200" y="409575"/>
                  </a:cubicBezTo>
                  <a:cubicBezTo>
                    <a:pt x="841375" y="438150"/>
                    <a:pt x="843659" y="466838"/>
                    <a:pt x="847725" y="495300"/>
                  </a:cubicBezTo>
                  <a:cubicBezTo>
                    <a:pt x="850531" y="514942"/>
                    <a:pt x="860833" y="560226"/>
                    <a:pt x="866775" y="581025"/>
                  </a:cubicBezTo>
                  <a:cubicBezTo>
                    <a:pt x="869533" y="590679"/>
                    <a:pt x="873125" y="600075"/>
                    <a:pt x="876300" y="609600"/>
                  </a:cubicBezTo>
                  <a:cubicBezTo>
                    <a:pt x="879475" y="657225"/>
                    <a:pt x="880138" y="705084"/>
                    <a:pt x="885825" y="752475"/>
                  </a:cubicBezTo>
                  <a:cubicBezTo>
                    <a:pt x="889683" y="784623"/>
                    <a:pt x="904875" y="847725"/>
                    <a:pt x="904875" y="847725"/>
                  </a:cubicBezTo>
                  <a:cubicBezTo>
                    <a:pt x="901700" y="882650"/>
                    <a:pt x="900310" y="917783"/>
                    <a:pt x="895350" y="952500"/>
                  </a:cubicBezTo>
                  <a:cubicBezTo>
                    <a:pt x="893930" y="962439"/>
                    <a:pt x="892925" y="973975"/>
                    <a:pt x="885825" y="981075"/>
                  </a:cubicBezTo>
                  <a:cubicBezTo>
                    <a:pt x="878725" y="988175"/>
                    <a:pt x="866775" y="987425"/>
                    <a:pt x="857250" y="990600"/>
                  </a:cubicBezTo>
                  <a:cubicBezTo>
                    <a:pt x="460568" y="972569"/>
                    <a:pt x="717622" y="981075"/>
                    <a:pt x="85725" y="981075"/>
                  </a:cubicBezTo>
                  <a:lnTo>
                    <a:pt x="28575" y="933450"/>
                  </a:lnTo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" name="자유형: 도형 9">
              <a:extLst>
                <a:ext uri="{FF2B5EF4-FFF2-40B4-BE49-F238E27FC236}">
                  <a16:creationId xmlns:a16="http://schemas.microsoft.com/office/drawing/2014/main" id="{6F4C2082-B970-403A-9D1D-78754663CF88}"/>
                </a:ext>
              </a:extLst>
            </p:cNvPr>
            <p:cNvSpPr/>
            <p:nvPr/>
          </p:nvSpPr>
          <p:spPr>
            <a:xfrm>
              <a:off x="7162800" y="5410200"/>
              <a:ext cx="723900" cy="1114425"/>
            </a:xfrm>
            <a:custGeom>
              <a:avLst/>
              <a:gdLst>
                <a:gd name="connsiteX0" fmla="*/ 76200 w 723900"/>
                <a:gd name="connsiteY0" fmla="*/ 1085850 h 1114425"/>
                <a:gd name="connsiteX1" fmla="*/ 76200 w 723900"/>
                <a:gd name="connsiteY1" fmla="*/ 1085850 h 1114425"/>
                <a:gd name="connsiteX2" fmla="*/ 38100 w 723900"/>
                <a:gd name="connsiteY2" fmla="*/ 1009650 h 1114425"/>
                <a:gd name="connsiteX3" fmla="*/ 19050 w 723900"/>
                <a:gd name="connsiteY3" fmla="*/ 952500 h 1114425"/>
                <a:gd name="connsiteX4" fmla="*/ 0 w 723900"/>
                <a:gd name="connsiteY4" fmla="*/ 885825 h 1114425"/>
                <a:gd name="connsiteX5" fmla="*/ 9525 w 723900"/>
                <a:gd name="connsiteY5" fmla="*/ 790575 h 1114425"/>
                <a:gd name="connsiteX6" fmla="*/ 19050 w 723900"/>
                <a:gd name="connsiteY6" fmla="*/ 714375 h 1114425"/>
                <a:gd name="connsiteX7" fmla="*/ 28575 w 723900"/>
                <a:gd name="connsiteY7" fmla="*/ 590550 h 1114425"/>
                <a:gd name="connsiteX8" fmla="*/ 57150 w 723900"/>
                <a:gd name="connsiteY8" fmla="*/ 466725 h 1114425"/>
                <a:gd name="connsiteX9" fmla="*/ 85725 w 723900"/>
                <a:gd name="connsiteY9" fmla="*/ 390525 h 1114425"/>
                <a:gd name="connsiteX10" fmla="*/ 114300 w 723900"/>
                <a:gd name="connsiteY10" fmla="*/ 180975 h 1114425"/>
                <a:gd name="connsiteX11" fmla="*/ 123825 w 723900"/>
                <a:gd name="connsiteY11" fmla="*/ 66675 h 1114425"/>
                <a:gd name="connsiteX12" fmla="*/ 133350 w 723900"/>
                <a:gd name="connsiteY12" fmla="*/ 28575 h 1114425"/>
                <a:gd name="connsiteX13" fmla="*/ 161925 w 723900"/>
                <a:gd name="connsiteY13" fmla="*/ 9525 h 1114425"/>
                <a:gd name="connsiteX14" fmla="*/ 209550 w 723900"/>
                <a:gd name="connsiteY14" fmla="*/ 0 h 1114425"/>
                <a:gd name="connsiteX15" fmla="*/ 390525 w 723900"/>
                <a:gd name="connsiteY15" fmla="*/ 9525 h 1114425"/>
                <a:gd name="connsiteX16" fmla="*/ 419100 w 723900"/>
                <a:gd name="connsiteY16" fmla="*/ 38100 h 1114425"/>
                <a:gd name="connsiteX17" fmla="*/ 447675 w 723900"/>
                <a:gd name="connsiteY17" fmla="*/ 47625 h 1114425"/>
                <a:gd name="connsiteX18" fmla="*/ 466725 w 723900"/>
                <a:gd name="connsiteY18" fmla="*/ 104775 h 1114425"/>
                <a:gd name="connsiteX19" fmla="*/ 533400 w 723900"/>
                <a:gd name="connsiteY19" fmla="*/ 190500 h 1114425"/>
                <a:gd name="connsiteX20" fmla="*/ 561975 w 723900"/>
                <a:gd name="connsiteY20" fmla="*/ 209550 h 1114425"/>
                <a:gd name="connsiteX21" fmla="*/ 600075 w 723900"/>
                <a:gd name="connsiteY21" fmla="*/ 266700 h 1114425"/>
                <a:gd name="connsiteX22" fmla="*/ 619125 w 723900"/>
                <a:gd name="connsiteY22" fmla="*/ 295275 h 1114425"/>
                <a:gd name="connsiteX23" fmla="*/ 685800 w 723900"/>
                <a:gd name="connsiteY23" fmla="*/ 333375 h 1114425"/>
                <a:gd name="connsiteX24" fmla="*/ 704850 w 723900"/>
                <a:gd name="connsiteY24" fmla="*/ 361950 h 1114425"/>
                <a:gd name="connsiteX25" fmla="*/ 714375 w 723900"/>
                <a:gd name="connsiteY25" fmla="*/ 400050 h 1114425"/>
                <a:gd name="connsiteX26" fmla="*/ 723900 w 723900"/>
                <a:gd name="connsiteY26" fmla="*/ 428625 h 1114425"/>
                <a:gd name="connsiteX27" fmla="*/ 714375 w 723900"/>
                <a:gd name="connsiteY27" fmla="*/ 666750 h 1114425"/>
                <a:gd name="connsiteX28" fmla="*/ 666750 w 723900"/>
                <a:gd name="connsiteY28" fmla="*/ 733425 h 1114425"/>
                <a:gd name="connsiteX29" fmla="*/ 638175 w 723900"/>
                <a:gd name="connsiteY29" fmla="*/ 742950 h 1114425"/>
                <a:gd name="connsiteX30" fmla="*/ 609600 w 723900"/>
                <a:gd name="connsiteY30" fmla="*/ 762000 h 1114425"/>
                <a:gd name="connsiteX31" fmla="*/ 552450 w 723900"/>
                <a:gd name="connsiteY31" fmla="*/ 790575 h 1114425"/>
                <a:gd name="connsiteX32" fmla="*/ 514350 w 723900"/>
                <a:gd name="connsiteY32" fmla="*/ 904875 h 1114425"/>
                <a:gd name="connsiteX33" fmla="*/ 504825 w 723900"/>
                <a:gd name="connsiteY33" fmla="*/ 933450 h 1114425"/>
                <a:gd name="connsiteX34" fmla="*/ 495300 w 723900"/>
                <a:gd name="connsiteY34" fmla="*/ 962025 h 1114425"/>
                <a:gd name="connsiteX35" fmla="*/ 476250 w 723900"/>
                <a:gd name="connsiteY35" fmla="*/ 1038225 h 1114425"/>
                <a:gd name="connsiteX36" fmla="*/ 447675 w 723900"/>
                <a:gd name="connsiteY36" fmla="*/ 1066800 h 1114425"/>
                <a:gd name="connsiteX37" fmla="*/ 438150 w 723900"/>
                <a:gd name="connsiteY37" fmla="*/ 1095375 h 1114425"/>
                <a:gd name="connsiteX38" fmla="*/ 409575 w 723900"/>
                <a:gd name="connsiteY38" fmla="*/ 1114425 h 1114425"/>
                <a:gd name="connsiteX39" fmla="*/ 85725 w 723900"/>
                <a:gd name="connsiteY39" fmla="*/ 1104900 h 1114425"/>
                <a:gd name="connsiteX40" fmla="*/ 76200 w 723900"/>
                <a:gd name="connsiteY40" fmla="*/ 1085850 h 1114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723900" h="1114425">
                  <a:moveTo>
                    <a:pt x="76200" y="1085850"/>
                  </a:moveTo>
                  <a:lnTo>
                    <a:pt x="76200" y="1085850"/>
                  </a:lnTo>
                  <a:cubicBezTo>
                    <a:pt x="63500" y="1060450"/>
                    <a:pt x="49287" y="1035752"/>
                    <a:pt x="38100" y="1009650"/>
                  </a:cubicBezTo>
                  <a:cubicBezTo>
                    <a:pt x="30190" y="991193"/>
                    <a:pt x="25400" y="971550"/>
                    <a:pt x="19050" y="952500"/>
                  </a:cubicBezTo>
                  <a:cubicBezTo>
                    <a:pt x="5385" y="911506"/>
                    <a:pt x="11960" y="933665"/>
                    <a:pt x="0" y="885825"/>
                  </a:cubicBezTo>
                  <a:cubicBezTo>
                    <a:pt x="3175" y="854075"/>
                    <a:pt x="6001" y="822288"/>
                    <a:pt x="9525" y="790575"/>
                  </a:cubicBezTo>
                  <a:cubicBezTo>
                    <a:pt x="12352" y="765134"/>
                    <a:pt x="16623" y="739857"/>
                    <a:pt x="19050" y="714375"/>
                  </a:cubicBezTo>
                  <a:cubicBezTo>
                    <a:pt x="22975" y="673165"/>
                    <a:pt x="23221" y="631599"/>
                    <a:pt x="28575" y="590550"/>
                  </a:cubicBezTo>
                  <a:cubicBezTo>
                    <a:pt x="34135" y="547925"/>
                    <a:pt x="42180" y="506646"/>
                    <a:pt x="57150" y="466725"/>
                  </a:cubicBezTo>
                  <a:cubicBezTo>
                    <a:pt x="61195" y="455939"/>
                    <a:pt x="81794" y="408214"/>
                    <a:pt x="85725" y="390525"/>
                  </a:cubicBezTo>
                  <a:cubicBezTo>
                    <a:pt x="95763" y="345352"/>
                    <a:pt x="113804" y="186925"/>
                    <a:pt x="114300" y="180975"/>
                  </a:cubicBezTo>
                  <a:cubicBezTo>
                    <a:pt x="117475" y="142875"/>
                    <a:pt x="119083" y="104612"/>
                    <a:pt x="123825" y="66675"/>
                  </a:cubicBezTo>
                  <a:cubicBezTo>
                    <a:pt x="125449" y="53685"/>
                    <a:pt x="126088" y="39467"/>
                    <a:pt x="133350" y="28575"/>
                  </a:cubicBezTo>
                  <a:cubicBezTo>
                    <a:pt x="139700" y="19050"/>
                    <a:pt x="151206" y="13545"/>
                    <a:pt x="161925" y="9525"/>
                  </a:cubicBezTo>
                  <a:cubicBezTo>
                    <a:pt x="177084" y="3841"/>
                    <a:pt x="193675" y="3175"/>
                    <a:pt x="209550" y="0"/>
                  </a:cubicBezTo>
                  <a:cubicBezTo>
                    <a:pt x="269875" y="3175"/>
                    <a:pt x="331091" y="-1281"/>
                    <a:pt x="390525" y="9525"/>
                  </a:cubicBezTo>
                  <a:cubicBezTo>
                    <a:pt x="403778" y="11935"/>
                    <a:pt x="407892" y="30628"/>
                    <a:pt x="419100" y="38100"/>
                  </a:cubicBezTo>
                  <a:cubicBezTo>
                    <a:pt x="427454" y="43669"/>
                    <a:pt x="438150" y="44450"/>
                    <a:pt x="447675" y="47625"/>
                  </a:cubicBezTo>
                  <a:cubicBezTo>
                    <a:pt x="454025" y="66675"/>
                    <a:pt x="455586" y="88067"/>
                    <a:pt x="466725" y="104775"/>
                  </a:cubicBezTo>
                  <a:cubicBezTo>
                    <a:pt x="493276" y="144601"/>
                    <a:pt x="499827" y="162522"/>
                    <a:pt x="533400" y="190500"/>
                  </a:cubicBezTo>
                  <a:cubicBezTo>
                    <a:pt x="542194" y="197829"/>
                    <a:pt x="552450" y="203200"/>
                    <a:pt x="561975" y="209550"/>
                  </a:cubicBezTo>
                  <a:lnTo>
                    <a:pt x="600075" y="266700"/>
                  </a:lnTo>
                  <a:cubicBezTo>
                    <a:pt x="606425" y="276225"/>
                    <a:pt x="609600" y="288925"/>
                    <a:pt x="619125" y="295275"/>
                  </a:cubicBezTo>
                  <a:cubicBezTo>
                    <a:pt x="659514" y="322201"/>
                    <a:pt x="637461" y="309205"/>
                    <a:pt x="685800" y="333375"/>
                  </a:cubicBezTo>
                  <a:cubicBezTo>
                    <a:pt x="692150" y="342900"/>
                    <a:pt x="700341" y="351428"/>
                    <a:pt x="704850" y="361950"/>
                  </a:cubicBezTo>
                  <a:cubicBezTo>
                    <a:pt x="710007" y="373982"/>
                    <a:pt x="710779" y="387463"/>
                    <a:pt x="714375" y="400050"/>
                  </a:cubicBezTo>
                  <a:cubicBezTo>
                    <a:pt x="717133" y="409704"/>
                    <a:pt x="720725" y="419100"/>
                    <a:pt x="723900" y="428625"/>
                  </a:cubicBezTo>
                  <a:cubicBezTo>
                    <a:pt x="720725" y="508000"/>
                    <a:pt x="722549" y="587733"/>
                    <a:pt x="714375" y="666750"/>
                  </a:cubicBezTo>
                  <a:cubicBezTo>
                    <a:pt x="712168" y="688086"/>
                    <a:pt x="683672" y="722144"/>
                    <a:pt x="666750" y="733425"/>
                  </a:cubicBezTo>
                  <a:cubicBezTo>
                    <a:pt x="658396" y="738994"/>
                    <a:pt x="647155" y="738460"/>
                    <a:pt x="638175" y="742950"/>
                  </a:cubicBezTo>
                  <a:cubicBezTo>
                    <a:pt x="627936" y="748070"/>
                    <a:pt x="619839" y="756880"/>
                    <a:pt x="609600" y="762000"/>
                  </a:cubicBezTo>
                  <a:cubicBezTo>
                    <a:pt x="530730" y="801435"/>
                    <a:pt x="634342" y="735980"/>
                    <a:pt x="552450" y="790575"/>
                  </a:cubicBezTo>
                  <a:lnTo>
                    <a:pt x="514350" y="904875"/>
                  </a:lnTo>
                  <a:lnTo>
                    <a:pt x="504825" y="933450"/>
                  </a:lnTo>
                  <a:cubicBezTo>
                    <a:pt x="501650" y="942975"/>
                    <a:pt x="497269" y="952180"/>
                    <a:pt x="495300" y="962025"/>
                  </a:cubicBezTo>
                  <a:cubicBezTo>
                    <a:pt x="493926" y="968895"/>
                    <a:pt x="484618" y="1025673"/>
                    <a:pt x="476250" y="1038225"/>
                  </a:cubicBezTo>
                  <a:cubicBezTo>
                    <a:pt x="468778" y="1049433"/>
                    <a:pt x="457200" y="1057275"/>
                    <a:pt x="447675" y="1066800"/>
                  </a:cubicBezTo>
                  <a:cubicBezTo>
                    <a:pt x="444500" y="1076325"/>
                    <a:pt x="444422" y="1087535"/>
                    <a:pt x="438150" y="1095375"/>
                  </a:cubicBezTo>
                  <a:cubicBezTo>
                    <a:pt x="430999" y="1104314"/>
                    <a:pt x="421018" y="1114116"/>
                    <a:pt x="409575" y="1114425"/>
                  </a:cubicBezTo>
                  <a:lnTo>
                    <a:pt x="85725" y="1104900"/>
                  </a:lnTo>
                  <a:lnTo>
                    <a:pt x="76200" y="1085850"/>
                  </a:lnTo>
                  <a:close/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" name="자유형: 도형 10">
              <a:extLst>
                <a:ext uri="{FF2B5EF4-FFF2-40B4-BE49-F238E27FC236}">
                  <a16:creationId xmlns:a16="http://schemas.microsoft.com/office/drawing/2014/main" id="{646B5572-74DC-4A26-B5FB-2EF952207BD0}"/>
                </a:ext>
              </a:extLst>
            </p:cNvPr>
            <p:cNvSpPr/>
            <p:nvPr/>
          </p:nvSpPr>
          <p:spPr>
            <a:xfrm>
              <a:off x="4924400" y="2571750"/>
              <a:ext cx="1476400" cy="569324"/>
            </a:xfrm>
            <a:custGeom>
              <a:avLst/>
              <a:gdLst>
                <a:gd name="connsiteX0" fmla="*/ 66700 w 1476400"/>
                <a:gd name="connsiteY0" fmla="*/ 228600 h 569324"/>
                <a:gd name="connsiteX1" fmla="*/ 66700 w 1476400"/>
                <a:gd name="connsiteY1" fmla="*/ 228600 h 569324"/>
                <a:gd name="connsiteX2" fmla="*/ 142900 w 1476400"/>
                <a:gd name="connsiteY2" fmla="*/ 180975 h 569324"/>
                <a:gd name="connsiteX3" fmla="*/ 181000 w 1476400"/>
                <a:gd name="connsiteY3" fmla="*/ 171450 h 569324"/>
                <a:gd name="connsiteX4" fmla="*/ 257200 w 1476400"/>
                <a:gd name="connsiteY4" fmla="*/ 114300 h 569324"/>
                <a:gd name="connsiteX5" fmla="*/ 304825 w 1476400"/>
                <a:gd name="connsiteY5" fmla="*/ 104775 h 569324"/>
                <a:gd name="connsiteX6" fmla="*/ 333400 w 1476400"/>
                <a:gd name="connsiteY6" fmla="*/ 95250 h 569324"/>
                <a:gd name="connsiteX7" fmla="*/ 723925 w 1476400"/>
                <a:gd name="connsiteY7" fmla="*/ 95250 h 569324"/>
                <a:gd name="connsiteX8" fmla="*/ 809650 w 1476400"/>
                <a:gd name="connsiteY8" fmla="*/ 66675 h 569324"/>
                <a:gd name="connsiteX9" fmla="*/ 885850 w 1476400"/>
                <a:gd name="connsiteY9" fmla="*/ 47625 h 569324"/>
                <a:gd name="connsiteX10" fmla="*/ 914425 w 1476400"/>
                <a:gd name="connsiteY10" fmla="*/ 38100 h 569324"/>
                <a:gd name="connsiteX11" fmla="*/ 952525 w 1476400"/>
                <a:gd name="connsiteY11" fmla="*/ 28575 h 569324"/>
                <a:gd name="connsiteX12" fmla="*/ 981100 w 1476400"/>
                <a:gd name="connsiteY12" fmla="*/ 9525 h 569324"/>
                <a:gd name="connsiteX13" fmla="*/ 1019200 w 1476400"/>
                <a:gd name="connsiteY13" fmla="*/ 0 h 569324"/>
                <a:gd name="connsiteX14" fmla="*/ 1295425 w 1476400"/>
                <a:gd name="connsiteY14" fmla="*/ 9525 h 569324"/>
                <a:gd name="connsiteX15" fmla="*/ 1304950 w 1476400"/>
                <a:gd name="connsiteY15" fmla="*/ 76200 h 569324"/>
                <a:gd name="connsiteX16" fmla="*/ 1324000 w 1476400"/>
                <a:gd name="connsiteY16" fmla="*/ 104775 h 569324"/>
                <a:gd name="connsiteX17" fmla="*/ 1343050 w 1476400"/>
                <a:gd name="connsiteY17" fmla="*/ 152400 h 569324"/>
                <a:gd name="connsiteX18" fmla="*/ 1381150 w 1476400"/>
                <a:gd name="connsiteY18" fmla="*/ 209550 h 569324"/>
                <a:gd name="connsiteX19" fmla="*/ 1409725 w 1476400"/>
                <a:gd name="connsiteY19" fmla="*/ 219075 h 569324"/>
                <a:gd name="connsiteX20" fmla="*/ 1438300 w 1476400"/>
                <a:gd name="connsiteY20" fmla="*/ 238125 h 569324"/>
                <a:gd name="connsiteX21" fmla="*/ 1457350 w 1476400"/>
                <a:gd name="connsiteY21" fmla="*/ 276225 h 569324"/>
                <a:gd name="connsiteX22" fmla="*/ 1476400 w 1476400"/>
                <a:gd name="connsiteY22" fmla="*/ 428625 h 569324"/>
                <a:gd name="connsiteX23" fmla="*/ 1466875 w 1476400"/>
                <a:gd name="connsiteY23" fmla="*/ 466725 h 569324"/>
                <a:gd name="connsiteX24" fmla="*/ 1371625 w 1476400"/>
                <a:gd name="connsiteY24" fmla="*/ 495300 h 569324"/>
                <a:gd name="connsiteX25" fmla="*/ 1314475 w 1476400"/>
                <a:gd name="connsiteY25" fmla="*/ 514350 h 569324"/>
                <a:gd name="connsiteX26" fmla="*/ 1057300 w 1476400"/>
                <a:gd name="connsiteY26" fmla="*/ 533400 h 569324"/>
                <a:gd name="connsiteX27" fmla="*/ 438175 w 1476400"/>
                <a:gd name="connsiteY27" fmla="*/ 533400 h 569324"/>
                <a:gd name="connsiteX28" fmla="*/ 390550 w 1476400"/>
                <a:gd name="connsiteY28" fmla="*/ 523875 h 569324"/>
                <a:gd name="connsiteX29" fmla="*/ 304825 w 1476400"/>
                <a:gd name="connsiteY29" fmla="*/ 514350 h 569324"/>
                <a:gd name="connsiteX30" fmla="*/ 266725 w 1476400"/>
                <a:gd name="connsiteY30" fmla="*/ 495300 h 569324"/>
                <a:gd name="connsiteX31" fmla="*/ 247675 w 1476400"/>
                <a:gd name="connsiteY31" fmla="*/ 466725 h 569324"/>
                <a:gd name="connsiteX32" fmla="*/ 219100 w 1476400"/>
                <a:gd name="connsiteY32" fmla="*/ 457200 h 569324"/>
                <a:gd name="connsiteX33" fmla="*/ 123850 w 1476400"/>
                <a:gd name="connsiteY33" fmla="*/ 409575 h 569324"/>
                <a:gd name="connsiteX34" fmla="*/ 57175 w 1476400"/>
                <a:gd name="connsiteY34" fmla="*/ 371475 h 569324"/>
                <a:gd name="connsiteX35" fmla="*/ 9550 w 1476400"/>
                <a:gd name="connsiteY35" fmla="*/ 361950 h 569324"/>
                <a:gd name="connsiteX36" fmla="*/ 25 w 1476400"/>
                <a:gd name="connsiteY36" fmla="*/ 323850 h 569324"/>
                <a:gd name="connsiteX37" fmla="*/ 28600 w 1476400"/>
                <a:gd name="connsiteY37" fmla="*/ 304800 h 569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476400" h="569324">
                  <a:moveTo>
                    <a:pt x="66700" y="228600"/>
                  </a:moveTo>
                  <a:lnTo>
                    <a:pt x="66700" y="228600"/>
                  </a:lnTo>
                  <a:cubicBezTo>
                    <a:pt x="92100" y="212725"/>
                    <a:pt x="116109" y="194370"/>
                    <a:pt x="142900" y="180975"/>
                  </a:cubicBezTo>
                  <a:cubicBezTo>
                    <a:pt x="154609" y="175121"/>
                    <a:pt x="169634" y="177945"/>
                    <a:pt x="181000" y="171450"/>
                  </a:cubicBezTo>
                  <a:cubicBezTo>
                    <a:pt x="276598" y="116823"/>
                    <a:pt x="123902" y="167619"/>
                    <a:pt x="257200" y="114300"/>
                  </a:cubicBezTo>
                  <a:cubicBezTo>
                    <a:pt x="272231" y="108287"/>
                    <a:pt x="289119" y="108702"/>
                    <a:pt x="304825" y="104775"/>
                  </a:cubicBezTo>
                  <a:cubicBezTo>
                    <a:pt x="314565" y="102340"/>
                    <a:pt x="323875" y="98425"/>
                    <a:pt x="333400" y="95250"/>
                  </a:cubicBezTo>
                  <a:cubicBezTo>
                    <a:pt x="490846" y="109563"/>
                    <a:pt x="517918" y="116379"/>
                    <a:pt x="723925" y="95250"/>
                  </a:cubicBezTo>
                  <a:cubicBezTo>
                    <a:pt x="753889" y="92177"/>
                    <a:pt x="781075" y="76200"/>
                    <a:pt x="809650" y="66675"/>
                  </a:cubicBezTo>
                  <a:cubicBezTo>
                    <a:pt x="874969" y="44902"/>
                    <a:pt x="793898" y="70613"/>
                    <a:pt x="885850" y="47625"/>
                  </a:cubicBezTo>
                  <a:cubicBezTo>
                    <a:pt x="895590" y="45190"/>
                    <a:pt x="904771" y="40858"/>
                    <a:pt x="914425" y="38100"/>
                  </a:cubicBezTo>
                  <a:cubicBezTo>
                    <a:pt x="927012" y="34504"/>
                    <a:pt x="939825" y="31750"/>
                    <a:pt x="952525" y="28575"/>
                  </a:cubicBezTo>
                  <a:cubicBezTo>
                    <a:pt x="962050" y="22225"/>
                    <a:pt x="970578" y="14034"/>
                    <a:pt x="981100" y="9525"/>
                  </a:cubicBezTo>
                  <a:cubicBezTo>
                    <a:pt x="993132" y="4368"/>
                    <a:pt x="1006109" y="0"/>
                    <a:pt x="1019200" y="0"/>
                  </a:cubicBezTo>
                  <a:cubicBezTo>
                    <a:pt x="1111330" y="0"/>
                    <a:pt x="1203350" y="6350"/>
                    <a:pt x="1295425" y="9525"/>
                  </a:cubicBezTo>
                  <a:cubicBezTo>
                    <a:pt x="1298600" y="31750"/>
                    <a:pt x="1298499" y="54696"/>
                    <a:pt x="1304950" y="76200"/>
                  </a:cubicBezTo>
                  <a:cubicBezTo>
                    <a:pt x="1308239" y="87165"/>
                    <a:pt x="1318880" y="94536"/>
                    <a:pt x="1324000" y="104775"/>
                  </a:cubicBezTo>
                  <a:cubicBezTo>
                    <a:pt x="1331646" y="120068"/>
                    <a:pt x="1337047" y="136391"/>
                    <a:pt x="1343050" y="152400"/>
                  </a:cubicBezTo>
                  <a:cubicBezTo>
                    <a:pt x="1354700" y="183468"/>
                    <a:pt x="1348339" y="187676"/>
                    <a:pt x="1381150" y="209550"/>
                  </a:cubicBezTo>
                  <a:cubicBezTo>
                    <a:pt x="1389504" y="215119"/>
                    <a:pt x="1400745" y="214585"/>
                    <a:pt x="1409725" y="219075"/>
                  </a:cubicBezTo>
                  <a:cubicBezTo>
                    <a:pt x="1419964" y="224195"/>
                    <a:pt x="1428775" y="231775"/>
                    <a:pt x="1438300" y="238125"/>
                  </a:cubicBezTo>
                  <a:cubicBezTo>
                    <a:pt x="1444650" y="250825"/>
                    <a:pt x="1451757" y="263174"/>
                    <a:pt x="1457350" y="276225"/>
                  </a:cubicBezTo>
                  <a:cubicBezTo>
                    <a:pt x="1478552" y="325697"/>
                    <a:pt x="1471933" y="370553"/>
                    <a:pt x="1476400" y="428625"/>
                  </a:cubicBezTo>
                  <a:cubicBezTo>
                    <a:pt x="1473225" y="441325"/>
                    <a:pt x="1476814" y="458206"/>
                    <a:pt x="1466875" y="466725"/>
                  </a:cubicBezTo>
                  <a:cubicBezTo>
                    <a:pt x="1454786" y="477087"/>
                    <a:pt x="1391733" y="489267"/>
                    <a:pt x="1371625" y="495300"/>
                  </a:cubicBezTo>
                  <a:cubicBezTo>
                    <a:pt x="1352391" y="501070"/>
                    <a:pt x="1333525" y="508000"/>
                    <a:pt x="1314475" y="514350"/>
                  </a:cubicBezTo>
                  <a:cubicBezTo>
                    <a:pt x="1213548" y="547992"/>
                    <a:pt x="1295932" y="523457"/>
                    <a:pt x="1057300" y="533400"/>
                  </a:cubicBezTo>
                  <a:cubicBezTo>
                    <a:pt x="843110" y="604797"/>
                    <a:pt x="1016073" y="550651"/>
                    <a:pt x="438175" y="533400"/>
                  </a:cubicBezTo>
                  <a:cubicBezTo>
                    <a:pt x="421993" y="532917"/>
                    <a:pt x="406577" y="526165"/>
                    <a:pt x="390550" y="523875"/>
                  </a:cubicBezTo>
                  <a:cubicBezTo>
                    <a:pt x="362088" y="519809"/>
                    <a:pt x="333400" y="517525"/>
                    <a:pt x="304825" y="514350"/>
                  </a:cubicBezTo>
                  <a:cubicBezTo>
                    <a:pt x="292125" y="508000"/>
                    <a:pt x="277633" y="504390"/>
                    <a:pt x="266725" y="495300"/>
                  </a:cubicBezTo>
                  <a:cubicBezTo>
                    <a:pt x="257931" y="487971"/>
                    <a:pt x="256614" y="473876"/>
                    <a:pt x="247675" y="466725"/>
                  </a:cubicBezTo>
                  <a:cubicBezTo>
                    <a:pt x="239835" y="460453"/>
                    <a:pt x="227877" y="462076"/>
                    <a:pt x="219100" y="457200"/>
                  </a:cubicBezTo>
                  <a:cubicBezTo>
                    <a:pt x="126315" y="405653"/>
                    <a:pt x="198309" y="428190"/>
                    <a:pt x="123850" y="409575"/>
                  </a:cubicBezTo>
                  <a:cubicBezTo>
                    <a:pt x="102947" y="395640"/>
                    <a:pt x="81345" y="379532"/>
                    <a:pt x="57175" y="371475"/>
                  </a:cubicBezTo>
                  <a:cubicBezTo>
                    <a:pt x="41816" y="366355"/>
                    <a:pt x="25425" y="365125"/>
                    <a:pt x="9550" y="361950"/>
                  </a:cubicBezTo>
                  <a:cubicBezTo>
                    <a:pt x="-979" y="330363"/>
                    <a:pt x="25" y="343415"/>
                    <a:pt x="25" y="323850"/>
                  </a:cubicBezTo>
                  <a:lnTo>
                    <a:pt x="28600" y="304800"/>
                  </a:lnTo>
                </a:path>
              </a:pathLst>
            </a:custGeom>
            <a:noFill/>
            <a:ln w="38100">
              <a:solidFill>
                <a:srgbClr val="0202EE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2" name="자유형: 도형 11">
              <a:extLst>
                <a:ext uri="{FF2B5EF4-FFF2-40B4-BE49-F238E27FC236}">
                  <a16:creationId xmlns:a16="http://schemas.microsoft.com/office/drawing/2014/main" id="{5C007E5C-CB6C-451B-B05C-C9E684FAAAF3}"/>
                </a:ext>
              </a:extLst>
            </p:cNvPr>
            <p:cNvSpPr/>
            <p:nvPr/>
          </p:nvSpPr>
          <p:spPr>
            <a:xfrm>
              <a:off x="5046713" y="4171950"/>
              <a:ext cx="1356657" cy="648575"/>
            </a:xfrm>
            <a:custGeom>
              <a:avLst/>
              <a:gdLst>
                <a:gd name="connsiteX0" fmla="*/ 20587 w 1356657"/>
                <a:gd name="connsiteY0" fmla="*/ 647700 h 648575"/>
                <a:gd name="connsiteX1" fmla="*/ 20587 w 1356657"/>
                <a:gd name="connsiteY1" fmla="*/ 647700 h 648575"/>
                <a:gd name="connsiteX2" fmla="*/ 11062 w 1356657"/>
                <a:gd name="connsiteY2" fmla="*/ 476250 h 648575"/>
                <a:gd name="connsiteX3" fmla="*/ 49162 w 1356657"/>
                <a:gd name="connsiteY3" fmla="*/ 419100 h 648575"/>
                <a:gd name="connsiteX4" fmla="*/ 68212 w 1356657"/>
                <a:gd name="connsiteY4" fmla="*/ 390525 h 648575"/>
                <a:gd name="connsiteX5" fmla="*/ 77737 w 1356657"/>
                <a:gd name="connsiteY5" fmla="*/ 361950 h 648575"/>
                <a:gd name="connsiteX6" fmla="*/ 144412 w 1356657"/>
                <a:gd name="connsiteY6" fmla="*/ 276225 h 648575"/>
                <a:gd name="connsiteX7" fmla="*/ 201562 w 1356657"/>
                <a:gd name="connsiteY7" fmla="*/ 200025 h 648575"/>
                <a:gd name="connsiteX8" fmla="*/ 249187 w 1356657"/>
                <a:gd name="connsiteY8" fmla="*/ 161925 h 648575"/>
                <a:gd name="connsiteX9" fmla="*/ 306337 w 1356657"/>
                <a:gd name="connsiteY9" fmla="*/ 123825 h 648575"/>
                <a:gd name="connsiteX10" fmla="*/ 639712 w 1356657"/>
                <a:gd name="connsiteY10" fmla="*/ 76200 h 648575"/>
                <a:gd name="connsiteX11" fmla="*/ 754012 w 1356657"/>
                <a:gd name="connsiteY11" fmla="*/ 47625 h 648575"/>
                <a:gd name="connsiteX12" fmla="*/ 782587 w 1356657"/>
                <a:gd name="connsiteY12" fmla="*/ 28575 h 648575"/>
                <a:gd name="connsiteX13" fmla="*/ 934987 w 1356657"/>
                <a:gd name="connsiteY13" fmla="*/ 0 h 648575"/>
                <a:gd name="connsiteX14" fmla="*/ 1125487 w 1356657"/>
                <a:gd name="connsiteY14" fmla="*/ 9525 h 648575"/>
                <a:gd name="connsiteX15" fmla="*/ 1144537 w 1356657"/>
                <a:gd name="connsiteY15" fmla="*/ 38100 h 648575"/>
                <a:gd name="connsiteX16" fmla="*/ 1173112 w 1356657"/>
                <a:gd name="connsiteY16" fmla="*/ 66675 h 648575"/>
                <a:gd name="connsiteX17" fmla="*/ 1192162 w 1356657"/>
                <a:gd name="connsiteY17" fmla="*/ 104775 h 648575"/>
                <a:gd name="connsiteX18" fmla="*/ 1249312 w 1356657"/>
                <a:gd name="connsiteY18" fmla="*/ 161925 h 648575"/>
                <a:gd name="connsiteX19" fmla="*/ 1268362 w 1356657"/>
                <a:gd name="connsiteY19" fmla="*/ 190500 h 648575"/>
                <a:gd name="connsiteX20" fmla="*/ 1296937 w 1356657"/>
                <a:gd name="connsiteY20" fmla="*/ 200025 h 648575"/>
                <a:gd name="connsiteX21" fmla="*/ 1315987 w 1356657"/>
                <a:gd name="connsiteY21" fmla="*/ 266700 h 648575"/>
                <a:gd name="connsiteX22" fmla="*/ 1325512 w 1356657"/>
                <a:gd name="connsiteY22" fmla="*/ 295275 h 648575"/>
                <a:gd name="connsiteX23" fmla="*/ 1354087 w 1356657"/>
                <a:gd name="connsiteY23" fmla="*/ 323850 h 648575"/>
                <a:gd name="connsiteX24" fmla="*/ 1325512 w 1356657"/>
                <a:gd name="connsiteY24" fmla="*/ 552450 h 648575"/>
                <a:gd name="connsiteX25" fmla="*/ 1296937 w 1356657"/>
                <a:gd name="connsiteY25" fmla="*/ 571500 h 648575"/>
                <a:gd name="connsiteX26" fmla="*/ 1277887 w 1356657"/>
                <a:gd name="connsiteY26" fmla="*/ 600075 h 648575"/>
                <a:gd name="connsiteX27" fmla="*/ 1144537 w 1356657"/>
                <a:gd name="connsiteY27" fmla="*/ 628650 h 648575"/>
                <a:gd name="connsiteX28" fmla="*/ 1087387 w 1356657"/>
                <a:gd name="connsiteY28" fmla="*/ 638175 h 648575"/>
                <a:gd name="connsiteX29" fmla="*/ 1049287 w 1356657"/>
                <a:gd name="connsiteY29" fmla="*/ 628650 h 648575"/>
                <a:gd name="connsiteX30" fmla="*/ 1020712 w 1356657"/>
                <a:gd name="connsiteY30" fmla="*/ 609600 h 648575"/>
                <a:gd name="connsiteX31" fmla="*/ 792112 w 1356657"/>
                <a:gd name="connsiteY31" fmla="*/ 619125 h 648575"/>
                <a:gd name="connsiteX32" fmla="*/ 344437 w 1356657"/>
                <a:gd name="connsiteY32" fmla="*/ 638175 h 648575"/>
                <a:gd name="connsiteX33" fmla="*/ 239662 w 1356657"/>
                <a:gd name="connsiteY33" fmla="*/ 647700 h 648575"/>
                <a:gd name="connsiteX34" fmla="*/ 20587 w 1356657"/>
                <a:gd name="connsiteY34" fmla="*/ 647700 h 64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356657" h="648575">
                  <a:moveTo>
                    <a:pt x="20587" y="647700"/>
                  </a:moveTo>
                  <a:lnTo>
                    <a:pt x="20587" y="647700"/>
                  </a:lnTo>
                  <a:cubicBezTo>
                    <a:pt x="5691" y="580669"/>
                    <a:pt x="-11902" y="545141"/>
                    <a:pt x="11062" y="476250"/>
                  </a:cubicBezTo>
                  <a:cubicBezTo>
                    <a:pt x="18302" y="454530"/>
                    <a:pt x="36462" y="438150"/>
                    <a:pt x="49162" y="419100"/>
                  </a:cubicBezTo>
                  <a:cubicBezTo>
                    <a:pt x="55512" y="409575"/>
                    <a:pt x="64592" y="401385"/>
                    <a:pt x="68212" y="390525"/>
                  </a:cubicBezTo>
                  <a:cubicBezTo>
                    <a:pt x="71387" y="381000"/>
                    <a:pt x="72168" y="370304"/>
                    <a:pt x="77737" y="361950"/>
                  </a:cubicBezTo>
                  <a:cubicBezTo>
                    <a:pt x="110611" y="312640"/>
                    <a:pt x="119050" y="352310"/>
                    <a:pt x="144412" y="276225"/>
                  </a:cubicBezTo>
                  <a:cubicBezTo>
                    <a:pt x="167952" y="205605"/>
                    <a:pt x="145501" y="228055"/>
                    <a:pt x="201562" y="200025"/>
                  </a:cubicBezTo>
                  <a:cubicBezTo>
                    <a:pt x="236761" y="147227"/>
                    <a:pt x="200473" y="188988"/>
                    <a:pt x="249187" y="161925"/>
                  </a:cubicBezTo>
                  <a:cubicBezTo>
                    <a:pt x="269201" y="150806"/>
                    <a:pt x="285859" y="134064"/>
                    <a:pt x="306337" y="123825"/>
                  </a:cubicBezTo>
                  <a:cubicBezTo>
                    <a:pt x="459264" y="47361"/>
                    <a:pt x="354158" y="86776"/>
                    <a:pt x="639712" y="76200"/>
                  </a:cubicBezTo>
                  <a:cubicBezTo>
                    <a:pt x="668278" y="71439"/>
                    <a:pt x="728855" y="64396"/>
                    <a:pt x="754012" y="47625"/>
                  </a:cubicBezTo>
                  <a:cubicBezTo>
                    <a:pt x="763537" y="41275"/>
                    <a:pt x="771829" y="32487"/>
                    <a:pt x="782587" y="28575"/>
                  </a:cubicBezTo>
                  <a:cubicBezTo>
                    <a:pt x="835509" y="9331"/>
                    <a:pt x="879845" y="6893"/>
                    <a:pt x="934987" y="0"/>
                  </a:cubicBezTo>
                  <a:cubicBezTo>
                    <a:pt x="998487" y="3175"/>
                    <a:pt x="1062933" y="-1848"/>
                    <a:pt x="1125487" y="9525"/>
                  </a:cubicBezTo>
                  <a:cubicBezTo>
                    <a:pt x="1136750" y="11573"/>
                    <a:pt x="1137208" y="29306"/>
                    <a:pt x="1144537" y="38100"/>
                  </a:cubicBezTo>
                  <a:cubicBezTo>
                    <a:pt x="1153161" y="48448"/>
                    <a:pt x="1165282" y="55714"/>
                    <a:pt x="1173112" y="66675"/>
                  </a:cubicBezTo>
                  <a:cubicBezTo>
                    <a:pt x="1181365" y="78229"/>
                    <a:pt x="1183292" y="93687"/>
                    <a:pt x="1192162" y="104775"/>
                  </a:cubicBezTo>
                  <a:cubicBezTo>
                    <a:pt x="1208992" y="125812"/>
                    <a:pt x="1234368" y="139509"/>
                    <a:pt x="1249312" y="161925"/>
                  </a:cubicBezTo>
                  <a:cubicBezTo>
                    <a:pt x="1255662" y="171450"/>
                    <a:pt x="1259423" y="183349"/>
                    <a:pt x="1268362" y="190500"/>
                  </a:cubicBezTo>
                  <a:cubicBezTo>
                    <a:pt x="1276202" y="196772"/>
                    <a:pt x="1287412" y="196850"/>
                    <a:pt x="1296937" y="200025"/>
                  </a:cubicBezTo>
                  <a:cubicBezTo>
                    <a:pt x="1319775" y="268538"/>
                    <a:pt x="1292067" y="182979"/>
                    <a:pt x="1315987" y="266700"/>
                  </a:cubicBezTo>
                  <a:cubicBezTo>
                    <a:pt x="1318745" y="276354"/>
                    <a:pt x="1319943" y="286921"/>
                    <a:pt x="1325512" y="295275"/>
                  </a:cubicBezTo>
                  <a:cubicBezTo>
                    <a:pt x="1332984" y="306483"/>
                    <a:pt x="1344562" y="314325"/>
                    <a:pt x="1354087" y="323850"/>
                  </a:cubicBezTo>
                  <a:cubicBezTo>
                    <a:pt x="1352901" y="347580"/>
                    <a:pt x="1370975" y="497894"/>
                    <a:pt x="1325512" y="552450"/>
                  </a:cubicBezTo>
                  <a:cubicBezTo>
                    <a:pt x="1318183" y="561244"/>
                    <a:pt x="1306462" y="565150"/>
                    <a:pt x="1296937" y="571500"/>
                  </a:cubicBezTo>
                  <a:cubicBezTo>
                    <a:pt x="1290587" y="581025"/>
                    <a:pt x="1286681" y="592746"/>
                    <a:pt x="1277887" y="600075"/>
                  </a:cubicBezTo>
                  <a:cubicBezTo>
                    <a:pt x="1240889" y="630906"/>
                    <a:pt x="1187303" y="623304"/>
                    <a:pt x="1144537" y="628650"/>
                  </a:cubicBezTo>
                  <a:cubicBezTo>
                    <a:pt x="1125373" y="631045"/>
                    <a:pt x="1106437" y="635000"/>
                    <a:pt x="1087387" y="638175"/>
                  </a:cubicBezTo>
                  <a:cubicBezTo>
                    <a:pt x="1074687" y="635000"/>
                    <a:pt x="1061319" y="633807"/>
                    <a:pt x="1049287" y="628650"/>
                  </a:cubicBezTo>
                  <a:cubicBezTo>
                    <a:pt x="1038765" y="624141"/>
                    <a:pt x="1032152" y="610024"/>
                    <a:pt x="1020712" y="609600"/>
                  </a:cubicBezTo>
                  <a:lnTo>
                    <a:pt x="792112" y="619125"/>
                  </a:lnTo>
                  <a:cubicBezTo>
                    <a:pt x="629556" y="673310"/>
                    <a:pt x="793280" y="621853"/>
                    <a:pt x="344437" y="638175"/>
                  </a:cubicBezTo>
                  <a:cubicBezTo>
                    <a:pt x="309391" y="639449"/>
                    <a:pt x="274710" y="646491"/>
                    <a:pt x="239662" y="647700"/>
                  </a:cubicBezTo>
                  <a:cubicBezTo>
                    <a:pt x="182546" y="649670"/>
                    <a:pt x="57099" y="647700"/>
                    <a:pt x="20587" y="647700"/>
                  </a:cubicBezTo>
                  <a:close/>
                </a:path>
              </a:pathLst>
            </a:custGeom>
            <a:noFill/>
            <a:ln w="38100">
              <a:solidFill>
                <a:srgbClr val="0202EE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3" name="자유형: 도형 12">
              <a:extLst>
                <a:ext uri="{FF2B5EF4-FFF2-40B4-BE49-F238E27FC236}">
                  <a16:creationId xmlns:a16="http://schemas.microsoft.com/office/drawing/2014/main" id="{9D898618-1BCF-41DF-8DD1-030211940A99}"/>
                </a:ext>
              </a:extLst>
            </p:cNvPr>
            <p:cNvSpPr/>
            <p:nvPr/>
          </p:nvSpPr>
          <p:spPr>
            <a:xfrm>
              <a:off x="5128906" y="5819775"/>
              <a:ext cx="1414769" cy="783191"/>
            </a:xfrm>
            <a:custGeom>
              <a:avLst/>
              <a:gdLst>
                <a:gd name="connsiteX0" fmla="*/ 205094 w 1414769"/>
                <a:gd name="connsiteY0" fmla="*/ 685800 h 783191"/>
                <a:gd name="connsiteX1" fmla="*/ 205094 w 1414769"/>
                <a:gd name="connsiteY1" fmla="*/ 685800 h 783191"/>
                <a:gd name="connsiteX2" fmla="*/ 166994 w 1414769"/>
                <a:gd name="connsiteY2" fmla="*/ 609600 h 783191"/>
                <a:gd name="connsiteX3" fmla="*/ 147944 w 1414769"/>
                <a:gd name="connsiteY3" fmla="*/ 581025 h 783191"/>
                <a:gd name="connsiteX4" fmla="*/ 138419 w 1414769"/>
                <a:gd name="connsiteY4" fmla="*/ 552450 h 783191"/>
                <a:gd name="connsiteX5" fmla="*/ 109844 w 1414769"/>
                <a:gd name="connsiteY5" fmla="*/ 542925 h 783191"/>
                <a:gd name="connsiteX6" fmla="*/ 33644 w 1414769"/>
                <a:gd name="connsiteY6" fmla="*/ 523875 h 783191"/>
                <a:gd name="connsiteX7" fmla="*/ 14594 w 1414769"/>
                <a:gd name="connsiteY7" fmla="*/ 495300 h 783191"/>
                <a:gd name="connsiteX8" fmla="*/ 14594 w 1414769"/>
                <a:gd name="connsiteY8" fmla="*/ 276225 h 783191"/>
                <a:gd name="connsiteX9" fmla="*/ 43169 w 1414769"/>
                <a:gd name="connsiteY9" fmla="*/ 257175 h 783191"/>
                <a:gd name="connsiteX10" fmla="*/ 176519 w 1414769"/>
                <a:gd name="connsiteY10" fmla="*/ 238125 h 783191"/>
                <a:gd name="connsiteX11" fmla="*/ 281294 w 1414769"/>
                <a:gd name="connsiteY11" fmla="*/ 209550 h 783191"/>
                <a:gd name="connsiteX12" fmla="*/ 367019 w 1414769"/>
                <a:gd name="connsiteY12" fmla="*/ 200025 h 783191"/>
                <a:gd name="connsiteX13" fmla="*/ 395594 w 1414769"/>
                <a:gd name="connsiteY13" fmla="*/ 190500 h 783191"/>
                <a:gd name="connsiteX14" fmla="*/ 443219 w 1414769"/>
                <a:gd name="connsiteY14" fmla="*/ 161925 h 783191"/>
                <a:gd name="connsiteX15" fmla="*/ 519419 w 1414769"/>
                <a:gd name="connsiteY15" fmla="*/ 142875 h 783191"/>
                <a:gd name="connsiteX16" fmla="*/ 595619 w 1414769"/>
                <a:gd name="connsiteY16" fmla="*/ 123825 h 783191"/>
                <a:gd name="connsiteX17" fmla="*/ 624194 w 1414769"/>
                <a:gd name="connsiteY17" fmla="*/ 104775 h 783191"/>
                <a:gd name="connsiteX18" fmla="*/ 709919 w 1414769"/>
                <a:gd name="connsiteY18" fmla="*/ 85725 h 783191"/>
                <a:gd name="connsiteX19" fmla="*/ 881369 w 1414769"/>
                <a:gd name="connsiteY19" fmla="*/ 66675 h 783191"/>
                <a:gd name="connsiteX20" fmla="*/ 919469 w 1414769"/>
                <a:gd name="connsiteY20" fmla="*/ 57150 h 783191"/>
                <a:gd name="connsiteX21" fmla="*/ 948044 w 1414769"/>
                <a:gd name="connsiteY21" fmla="*/ 38100 h 783191"/>
                <a:gd name="connsiteX22" fmla="*/ 1005194 w 1414769"/>
                <a:gd name="connsiteY22" fmla="*/ 28575 h 783191"/>
                <a:gd name="connsiteX23" fmla="*/ 1062344 w 1414769"/>
                <a:gd name="connsiteY23" fmla="*/ 0 h 783191"/>
                <a:gd name="connsiteX24" fmla="*/ 1090919 w 1414769"/>
                <a:gd name="connsiteY24" fmla="*/ 9525 h 783191"/>
                <a:gd name="connsiteX25" fmla="*/ 1100444 w 1414769"/>
                <a:gd name="connsiteY25" fmla="*/ 38100 h 783191"/>
                <a:gd name="connsiteX26" fmla="*/ 1119494 w 1414769"/>
                <a:gd name="connsiteY26" fmla="*/ 66675 h 783191"/>
                <a:gd name="connsiteX27" fmla="*/ 1148069 w 1414769"/>
                <a:gd name="connsiteY27" fmla="*/ 123825 h 783191"/>
                <a:gd name="connsiteX28" fmla="*/ 1176644 w 1414769"/>
                <a:gd name="connsiteY28" fmla="*/ 133350 h 783191"/>
                <a:gd name="connsiteX29" fmla="*/ 1233794 w 1414769"/>
                <a:gd name="connsiteY29" fmla="*/ 171450 h 783191"/>
                <a:gd name="connsiteX30" fmla="*/ 1319519 w 1414769"/>
                <a:gd name="connsiteY30" fmla="*/ 228600 h 783191"/>
                <a:gd name="connsiteX31" fmla="*/ 1348094 w 1414769"/>
                <a:gd name="connsiteY31" fmla="*/ 247650 h 783191"/>
                <a:gd name="connsiteX32" fmla="*/ 1386194 w 1414769"/>
                <a:gd name="connsiteY32" fmla="*/ 257175 h 783191"/>
                <a:gd name="connsiteX33" fmla="*/ 1414769 w 1414769"/>
                <a:gd name="connsiteY33" fmla="*/ 352425 h 783191"/>
                <a:gd name="connsiteX34" fmla="*/ 1405244 w 1414769"/>
                <a:gd name="connsiteY34" fmla="*/ 447675 h 783191"/>
                <a:gd name="connsiteX35" fmla="*/ 1376669 w 1414769"/>
                <a:gd name="connsiteY35" fmla="*/ 476250 h 783191"/>
                <a:gd name="connsiteX36" fmla="*/ 1319519 w 1414769"/>
                <a:gd name="connsiteY36" fmla="*/ 495300 h 783191"/>
                <a:gd name="connsiteX37" fmla="*/ 1290944 w 1414769"/>
                <a:gd name="connsiteY37" fmla="*/ 504825 h 783191"/>
                <a:gd name="connsiteX38" fmla="*/ 1262369 w 1414769"/>
                <a:gd name="connsiteY38" fmla="*/ 514350 h 783191"/>
                <a:gd name="connsiteX39" fmla="*/ 1214744 w 1414769"/>
                <a:gd name="connsiteY39" fmla="*/ 523875 h 783191"/>
                <a:gd name="connsiteX40" fmla="*/ 1195694 w 1414769"/>
                <a:gd name="connsiteY40" fmla="*/ 552450 h 783191"/>
                <a:gd name="connsiteX41" fmla="*/ 205094 w 1414769"/>
                <a:gd name="connsiteY41" fmla="*/ 685800 h 783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1414769" h="783191">
                  <a:moveTo>
                    <a:pt x="205094" y="685800"/>
                  </a:moveTo>
                  <a:lnTo>
                    <a:pt x="205094" y="685800"/>
                  </a:lnTo>
                  <a:cubicBezTo>
                    <a:pt x="192394" y="660400"/>
                    <a:pt x="180592" y="634531"/>
                    <a:pt x="166994" y="609600"/>
                  </a:cubicBezTo>
                  <a:cubicBezTo>
                    <a:pt x="161512" y="599550"/>
                    <a:pt x="153064" y="591264"/>
                    <a:pt x="147944" y="581025"/>
                  </a:cubicBezTo>
                  <a:cubicBezTo>
                    <a:pt x="143454" y="572045"/>
                    <a:pt x="145519" y="559550"/>
                    <a:pt x="138419" y="552450"/>
                  </a:cubicBezTo>
                  <a:cubicBezTo>
                    <a:pt x="131319" y="545350"/>
                    <a:pt x="119530" y="545567"/>
                    <a:pt x="109844" y="542925"/>
                  </a:cubicBezTo>
                  <a:cubicBezTo>
                    <a:pt x="84585" y="536036"/>
                    <a:pt x="59044" y="530225"/>
                    <a:pt x="33644" y="523875"/>
                  </a:cubicBezTo>
                  <a:cubicBezTo>
                    <a:pt x="27294" y="514350"/>
                    <a:pt x="19714" y="505539"/>
                    <a:pt x="14594" y="495300"/>
                  </a:cubicBezTo>
                  <a:cubicBezTo>
                    <a:pt x="-15926" y="434260"/>
                    <a:pt x="10201" y="300386"/>
                    <a:pt x="14594" y="276225"/>
                  </a:cubicBezTo>
                  <a:cubicBezTo>
                    <a:pt x="16642" y="264962"/>
                    <a:pt x="32026" y="259797"/>
                    <a:pt x="43169" y="257175"/>
                  </a:cubicBezTo>
                  <a:cubicBezTo>
                    <a:pt x="86877" y="246891"/>
                    <a:pt x="132069" y="244475"/>
                    <a:pt x="176519" y="238125"/>
                  </a:cubicBezTo>
                  <a:cubicBezTo>
                    <a:pt x="209334" y="227187"/>
                    <a:pt x="249066" y="213131"/>
                    <a:pt x="281294" y="209550"/>
                  </a:cubicBezTo>
                  <a:lnTo>
                    <a:pt x="367019" y="200025"/>
                  </a:lnTo>
                  <a:cubicBezTo>
                    <a:pt x="376544" y="196850"/>
                    <a:pt x="386614" y="194990"/>
                    <a:pt x="395594" y="190500"/>
                  </a:cubicBezTo>
                  <a:cubicBezTo>
                    <a:pt x="412153" y="182221"/>
                    <a:pt x="425940" y="168571"/>
                    <a:pt x="443219" y="161925"/>
                  </a:cubicBezTo>
                  <a:cubicBezTo>
                    <a:pt x="467656" y="152526"/>
                    <a:pt x="494581" y="151154"/>
                    <a:pt x="519419" y="142875"/>
                  </a:cubicBezTo>
                  <a:cubicBezTo>
                    <a:pt x="563353" y="128230"/>
                    <a:pt x="538149" y="135319"/>
                    <a:pt x="595619" y="123825"/>
                  </a:cubicBezTo>
                  <a:cubicBezTo>
                    <a:pt x="605144" y="117475"/>
                    <a:pt x="613672" y="109284"/>
                    <a:pt x="624194" y="104775"/>
                  </a:cubicBezTo>
                  <a:cubicBezTo>
                    <a:pt x="634813" y="100224"/>
                    <a:pt x="702867" y="86810"/>
                    <a:pt x="709919" y="85725"/>
                  </a:cubicBezTo>
                  <a:cubicBezTo>
                    <a:pt x="759998" y="78021"/>
                    <a:pt x="832677" y="71544"/>
                    <a:pt x="881369" y="66675"/>
                  </a:cubicBezTo>
                  <a:cubicBezTo>
                    <a:pt x="894069" y="63500"/>
                    <a:pt x="907437" y="62307"/>
                    <a:pt x="919469" y="57150"/>
                  </a:cubicBezTo>
                  <a:cubicBezTo>
                    <a:pt x="929991" y="52641"/>
                    <a:pt x="937184" y="41720"/>
                    <a:pt x="948044" y="38100"/>
                  </a:cubicBezTo>
                  <a:cubicBezTo>
                    <a:pt x="966366" y="31993"/>
                    <a:pt x="986341" y="32765"/>
                    <a:pt x="1005194" y="28575"/>
                  </a:cubicBezTo>
                  <a:cubicBezTo>
                    <a:pt x="1034770" y="22002"/>
                    <a:pt x="1036656" y="17125"/>
                    <a:pt x="1062344" y="0"/>
                  </a:cubicBezTo>
                  <a:cubicBezTo>
                    <a:pt x="1071869" y="3175"/>
                    <a:pt x="1083819" y="2425"/>
                    <a:pt x="1090919" y="9525"/>
                  </a:cubicBezTo>
                  <a:cubicBezTo>
                    <a:pt x="1098019" y="16625"/>
                    <a:pt x="1095954" y="29120"/>
                    <a:pt x="1100444" y="38100"/>
                  </a:cubicBezTo>
                  <a:cubicBezTo>
                    <a:pt x="1105564" y="48339"/>
                    <a:pt x="1114374" y="56436"/>
                    <a:pt x="1119494" y="66675"/>
                  </a:cubicBezTo>
                  <a:cubicBezTo>
                    <a:pt x="1130998" y="89682"/>
                    <a:pt x="1125321" y="105627"/>
                    <a:pt x="1148069" y="123825"/>
                  </a:cubicBezTo>
                  <a:cubicBezTo>
                    <a:pt x="1155909" y="130097"/>
                    <a:pt x="1167119" y="130175"/>
                    <a:pt x="1176644" y="133350"/>
                  </a:cubicBezTo>
                  <a:cubicBezTo>
                    <a:pt x="1240060" y="196766"/>
                    <a:pt x="1171763" y="136988"/>
                    <a:pt x="1233794" y="171450"/>
                  </a:cubicBezTo>
                  <a:lnTo>
                    <a:pt x="1319519" y="228600"/>
                  </a:lnTo>
                  <a:cubicBezTo>
                    <a:pt x="1329044" y="234950"/>
                    <a:pt x="1336988" y="244874"/>
                    <a:pt x="1348094" y="247650"/>
                  </a:cubicBezTo>
                  <a:lnTo>
                    <a:pt x="1386194" y="257175"/>
                  </a:lnTo>
                  <a:cubicBezTo>
                    <a:pt x="1409384" y="326744"/>
                    <a:pt x="1400374" y="294844"/>
                    <a:pt x="1414769" y="352425"/>
                  </a:cubicBezTo>
                  <a:cubicBezTo>
                    <a:pt x="1411594" y="384175"/>
                    <a:pt x="1414628" y="417178"/>
                    <a:pt x="1405244" y="447675"/>
                  </a:cubicBezTo>
                  <a:cubicBezTo>
                    <a:pt x="1401283" y="460550"/>
                    <a:pt x="1388444" y="469708"/>
                    <a:pt x="1376669" y="476250"/>
                  </a:cubicBezTo>
                  <a:cubicBezTo>
                    <a:pt x="1359116" y="486002"/>
                    <a:pt x="1338569" y="488950"/>
                    <a:pt x="1319519" y="495300"/>
                  </a:cubicBezTo>
                  <a:lnTo>
                    <a:pt x="1290944" y="504825"/>
                  </a:lnTo>
                  <a:cubicBezTo>
                    <a:pt x="1281419" y="508000"/>
                    <a:pt x="1272214" y="512381"/>
                    <a:pt x="1262369" y="514350"/>
                  </a:cubicBezTo>
                  <a:lnTo>
                    <a:pt x="1214744" y="523875"/>
                  </a:lnTo>
                  <a:cubicBezTo>
                    <a:pt x="1208394" y="533400"/>
                    <a:pt x="1197939" y="541225"/>
                    <a:pt x="1195694" y="552450"/>
                  </a:cubicBezTo>
                  <a:cubicBezTo>
                    <a:pt x="1107655" y="992645"/>
                    <a:pt x="370194" y="663575"/>
                    <a:pt x="205094" y="685800"/>
                  </a:cubicBezTo>
                  <a:close/>
                </a:path>
              </a:pathLst>
            </a:custGeom>
            <a:noFill/>
            <a:ln w="38100">
              <a:solidFill>
                <a:srgbClr val="0202EE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959892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그림 55">
            <a:extLst>
              <a:ext uri="{FF2B5EF4-FFF2-40B4-BE49-F238E27FC236}">
                <a16:creationId xmlns:a16="http://schemas.microsoft.com/office/drawing/2014/main" id="{569070D4-0257-415A-82BB-6F548D1F47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7D9F95B-51AC-4BC8-9F0D-0EFDEDAE0126}"/>
              </a:ext>
            </a:extLst>
          </p:cNvPr>
          <p:cNvSpPr txBox="1"/>
          <p:nvPr/>
        </p:nvSpPr>
        <p:spPr>
          <a:xfrm>
            <a:off x="1148707" y="394376"/>
            <a:ext cx="13846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 panose="020B0604020202020204" pitchFamily="34" charset="0"/>
              </a:rPr>
              <a:t>Summary</a:t>
            </a:r>
            <a:endParaRPr lang="ko-KR" alt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스퀘어 ExtraBold" panose="020B0600000101010101" pitchFamily="50" charset="-127"/>
              <a:ea typeface="나눔스퀘어 ExtraBold" panose="020B0600000101010101" pitchFamily="50" charset="-127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E6538F6-8E84-4518-8502-E3CA2E5FCAE5}"/>
              </a:ext>
            </a:extLst>
          </p:cNvPr>
          <p:cNvSpPr txBox="1"/>
          <p:nvPr/>
        </p:nvSpPr>
        <p:spPr>
          <a:xfrm>
            <a:off x="390441" y="305824"/>
            <a:ext cx="7328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04</a:t>
            </a:r>
            <a:endParaRPr lang="ko-KR" alt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grpSp>
        <p:nvGrpSpPr>
          <p:cNvPr id="19" name="그룹 18">
            <a:extLst>
              <a:ext uri="{FF2B5EF4-FFF2-40B4-BE49-F238E27FC236}">
                <a16:creationId xmlns:a16="http://schemas.microsoft.com/office/drawing/2014/main" id="{57993DE0-76EE-420C-81EC-4ACEE031BCCE}"/>
              </a:ext>
            </a:extLst>
          </p:cNvPr>
          <p:cNvGrpSpPr/>
          <p:nvPr/>
        </p:nvGrpSpPr>
        <p:grpSpPr>
          <a:xfrm>
            <a:off x="444536" y="6473203"/>
            <a:ext cx="1612830" cy="166116"/>
            <a:chOff x="4731391" y="6205379"/>
            <a:chExt cx="3861079" cy="397678"/>
          </a:xfrm>
        </p:grpSpPr>
        <p:pic>
          <p:nvPicPr>
            <p:cNvPr id="20" name="그림 19">
              <a:extLst>
                <a:ext uri="{FF2B5EF4-FFF2-40B4-BE49-F238E27FC236}">
                  <a16:creationId xmlns:a16="http://schemas.microsoft.com/office/drawing/2014/main" id="{5B7619FB-D773-4511-9F4E-521C2A183A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0" y="6215169"/>
              <a:ext cx="1734470" cy="378099"/>
            </a:xfrm>
            <a:prstGeom prst="rect">
              <a:avLst/>
            </a:prstGeom>
          </p:spPr>
        </p:pic>
        <p:pic>
          <p:nvPicPr>
            <p:cNvPr id="21" name="그림 20">
              <a:extLst>
                <a:ext uri="{FF2B5EF4-FFF2-40B4-BE49-F238E27FC236}">
                  <a16:creationId xmlns:a16="http://schemas.microsoft.com/office/drawing/2014/main" id="{C973C358-0653-430A-B4CA-F0E230AF86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812" b="26567"/>
            <a:stretch/>
          </p:blipFill>
          <p:spPr>
            <a:xfrm>
              <a:off x="4731391" y="6205379"/>
              <a:ext cx="1971412" cy="397678"/>
            </a:xfrm>
            <a:prstGeom prst="rect">
              <a:avLst/>
            </a:prstGeom>
          </p:spPr>
        </p:pic>
      </p:grpSp>
      <p:cxnSp>
        <p:nvCxnSpPr>
          <p:cNvPr id="70" name="직선 연결선 69">
            <a:extLst>
              <a:ext uri="{FF2B5EF4-FFF2-40B4-BE49-F238E27FC236}">
                <a16:creationId xmlns:a16="http://schemas.microsoft.com/office/drawing/2014/main" id="{83E92578-9C4F-4167-910B-BEBBB57124D3}"/>
              </a:ext>
            </a:extLst>
          </p:cNvPr>
          <p:cNvCxnSpPr/>
          <p:nvPr/>
        </p:nvCxnSpPr>
        <p:spPr>
          <a:xfrm>
            <a:off x="520700" y="305824"/>
            <a:ext cx="17783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직선 연결선 23">
            <a:extLst>
              <a:ext uri="{FF2B5EF4-FFF2-40B4-BE49-F238E27FC236}">
                <a16:creationId xmlns:a16="http://schemas.microsoft.com/office/drawing/2014/main" id="{308211CE-5F9B-4C9A-A894-23AE095D4CFD}"/>
              </a:ext>
            </a:extLst>
          </p:cNvPr>
          <p:cNvCxnSpPr>
            <a:cxnSpLocks/>
          </p:cNvCxnSpPr>
          <p:nvPr/>
        </p:nvCxnSpPr>
        <p:spPr>
          <a:xfrm flipH="1">
            <a:off x="7194158" y="0"/>
            <a:ext cx="282967" cy="70593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그림 24">
            <a:extLst>
              <a:ext uri="{FF2B5EF4-FFF2-40B4-BE49-F238E27FC236}">
                <a16:creationId xmlns:a16="http://schemas.microsoft.com/office/drawing/2014/main" id="{36EDE8C1-015D-467F-AC10-D82EF1C5B73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6396" y="5956183"/>
            <a:ext cx="1674754" cy="885962"/>
          </a:xfrm>
          <a:prstGeom prst="rect">
            <a:avLst/>
          </a:prstGeom>
        </p:spPr>
      </p:pic>
      <p:sp>
        <p:nvSpPr>
          <p:cNvPr id="26" name="슬라이드 번호 개체 틀 4">
            <a:extLst>
              <a:ext uri="{FF2B5EF4-FFF2-40B4-BE49-F238E27FC236}">
                <a16:creationId xmlns:a16="http://schemas.microsoft.com/office/drawing/2014/main" id="{90908327-886B-4A24-A1FF-45B8B4EB0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348735" y="6349512"/>
            <a:ext cx="443212" cy="402483"/>
          </a:xfrm>
        </p:spPr>
        <p:txBody>
          <a:bodyPr/>
          <a:lstStyle/>
          <a:p>
            <a:pPr algn="ctr"/>
            <a:fld id="{EE0261E7-5D4D-4FDB-949E-42FC8C2193DC}" type="slidenum">
              <a:rPr lang="ko-KR" altLang="en-US" sz="70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14</a:t>
            </a:fld>
            <a:endParaRPr lang="ko-KR" altLang="en-US" sz="7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97548" y="1112464"/>
            <a:ext cx="8401916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altLang="ko-K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detailed surface meteorological and vertical profile features of the sea-land breeze circulations over SMA were investigated using the data obtained from UMS-Seoul high-resolution surface meteorological and 3 wind lidar stations.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altLang="ko-KR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altLang="ko-K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distinct temperature differences exist not only between land and sea regions, but also between urban and rural regions. It implies the possibility of sea-land breeze as well as urban-rural breeze in SMA. Daily temperature differences in urban areas were much smaller than those in the surrounding rural areas because of higher temperature during the nighttime. 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altLang="ko-KR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altLang="ko-K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Temperature differences between the land and the sea could induce the pressure difference between the two. Amplitude difference and phase shift of the sea-level pressure anomaly with respect to the distance from the shoreline produces the sea-breeze-circulation. 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altLang="ko-KR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altLang="ko-K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altLang="ko-KR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5503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그림 55">
            <a:extLst>
              <a:ext uri="{FF2B5EF4-FFF2-40B4-BE49-F238E27FC236}">
                <a16:creationId xmlns:a16="http://schemas.microsoft.com/office/drawing/2014/main" id="{569070D4-0257-415A-82BB-6F548D1F47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7D9F95B-51AC-4BC8-9F0D-0EFDEDAE0126}"/>
              </a:ext>
            </a:extLst>
          </p:cNvPr>
          <p:cNvSpPr txBox="1"/>
          <p:nvPr/>
        </p:nvSpPr>
        <p:spPr>
          <a:xfrm>
            <a:off x="1148707" y="394376"/>
            <a:ext cx="13846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 panose="020B0604020202020204" pitchFamily="34" charset="0"/>
              </a:rPr>
              <a:t>Summary</a:t>
            </a:r>
            <a:endParaRPr lang="ko-KR" alt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스퀘어 ExtraBold" panose="020B0600000101010101" pitchFamily="50" charset="-127"/>
              <a:ea typeface="나눔스퀘어 ExtraBold" panose="020B0600000101010101" pitchFamily="50" charset="-127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E6538F6-8E84-4518-8502-E3CA2E5FCAE5}"/>
              </a:ext>
            </a:extLst>
          </p:cNvPr>
          <p:cNvSpPr txBox="1"/>
          <p:nvPr/>
        </p:nvSpPr>
        <p:spPr>
          <a:xfrm>
            <a:off x="390441" y="305824"/>
            <a:ext cx="7328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04</a:t>
            </a:r>
            <a:endParaRPr lang="ko-KR" alt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grpSp>
        <p:nvGrpSpPr>
          <p:cNvPr id="19" name="그룹 18">
            <a:extLst>
              <a:ext uri="{FF2B5EF4-FFF2-40B4-BE49-F238E27FC236}">
                <a16:creationId xmlns:a16="http://schemas.microsoft.com/office/drawing/2014/main" id="{57993DE0-76EE-420C-81EC-4ACEE031BCCE}"/>
              </a:ext>
            </a:extLst>
          </p:cNvPr>
          <p:cNvGrpSpPr/>
          <p:nvPr/>
        </p:nvGrpSpPr>
        <p:grpSpPr>
          <a:xfrm>
            <a:off x="444536" y="6473203"/>
            <a:ext cx="1612830" cy="166116"/>
            <a:chOff x="4731391" y="6205379"/>
            <a:chExt cx="3861079" cy="397678"/>
          </a:xfrm>
        </p:grpSpPr>
        <p:pic>
          <p:nvPicPr>
            <p:cNvPr id="20" name="그림 19">
              <a:extLst>
                <a:ext uri="{FF2B5EF4-FFF2-40B4-BE49-F238E27FC236}">
                  <a16:creationId xmlns:a16="http://schemas.microsoft.com/office/drawing/2014/main" id="{5B7619FB-D773-4511-9F4E-521C2A183A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0" y="6215169"/>
              <a:ext cx="1734470" cy="378099"/>
            </a:xfrm>
            <a:prstGeom prst="rect">
              <a:avLst/>
            </a:prstGeom>
          </p:spPr>
        </p:pic>
        <p:pic>
          <p:nvPicPr>
            <p:cNvPr id="21" name="그림 20">
              <a:extLst>
                <a:ext uri="{FF2B5EF4-FFF2-40B4-BE49-F238E27FC236}">
                  <a16:creationId xmlns:a16="http://schemas.microsoft.com/office/drawing/2014/main" id="{C973C358-0653-430A-B4CA-F0E230AF86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812" b="26567"/>
            <a:stretch/>
          </p:blipFill>
          <p:spPr>
            <a:xfrm>
              <a:off x="4731391" y="6205379"/>
              <a:ext cx="1971412" cy="397678"/>
            </a:xfrm>
            <a:prstGeom prst="rect">
              <a:avLst/>
            </a:prstGeom>
          </p:spPr>
        </p:pic>
      </p:grpSp>
      <p:cxnSp>
        <p:nvCxnSpPr>
          <p:cNvPr id="70" name="직선 연결선 69">
            <a:extLst>
              <a:ext uri="{FF2B5EF4-FFF2-40B4-BE49-F238E27FC236}">
                <a16:creationId xmlns:a16="http://schemas.microsoft.com/office/drawing/2014/main" id="{83E92578-9C4F-4167-910B-BEBBB57124D3}"/>
              </a:ext>
            </a:extLst>
          </p:cNvPr>
          <p:cNvCxnSpPr/>
          <p:nvPr/>
        </p:nvCxnSpPr>
        <p:spPr>
          <a:xfrm>
            <a:off x="520700" y="305824"/>
            <a:ext cx="17783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직선 연결선 23">
            <a:extLst>
              <a:ext uri="{FF2B5EF4-FFF2-40B4-BE49-F238E27FC236}">
                <a16:creationId xmlns:a16="http://schemas.microsoft.com/office/drawing/2014/main" id="{308211CE-5F9B-4C9A-A894-23AE095D4CFD}"/>
              </a:ext>
            </a:extLst>
          </p:cNvPr>
          <p:cNvCxnSpPr>
            <a:cxnSpLocks/>
          </p:cNvCxnSpPr>
          <p:nvPr/>
        </p:nvCxnSpPr>
        <p:spPr>
          <a:xfrm flipH="1">
            <a:off x="7194158" y="0"/>
            <a:ext cx="282967" cy="70593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그림 24">
            <a:extLst>
              <a:ext uri="{FF2B5EF4-FFF2-40B4-BE49-F238E27FC236}">
                <a16:creationId xmlns:a16="http://schemas.microsoft.com/office/drawing/2014/main" id="{36EDE8C1-015D-467F-AC10-D82EF1C5B73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6396" y="5956183"/>
            <a:ext cx="1674754" cy="885962"/>
          </a:xfrm>
          <a:prstGeom prst="rect">
            <a:avLst/>
          </a:prstGeom>
        </p:spPr>
      </p:pic>
      <p:sp>
        <p:nvSpPr>
          <p:cNvPr id="26" name="슬라이드 번호 개체 틀 4">
            <a:extLst>
              <a:ext uri="{FF2B5EF4-FFF2-40B4-BE49-F238E27FC236}">
                <a16:creationId xmlns:a16="http://schemas.microsoft.com/office/drawing/2014/main" id="{90908327-886B-4A24-A1FF-45B8B4EB0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348735" y="6349512"/>
            <a:ext cx="443212" cy="402483"/>
          </a:xfrm>
        </p:spPr>
        <p:txBody>
          <a:bodyPr/>
          <a:lstStyle/>
          <a:p>
            <a:pPr algn="ctr"/>
            <a:fld id="{EE0261E7-5D4D-4FDB-949E-42FC8C2193DC}" type="slidenum">
              <a:rPr lang="ko-KR" altLang="en-US" sz="70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15</a:t>
            </a:fld>
            <a:endParaRPr lang="ko-KR" altLang="en-US" sz="7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44536" y="813019"/>
            <a:ext cx="8352928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endParaRPr lang="en-US" altLang="ko-KR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altLang="ko-KR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altLang="ko-KR" sz="900" dirty="0">
              <a:latin typeface="+mn-ea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altLang="ko-K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sea-breeze front started at the shoreline at 12 LST, moved landward at a rate of about 10 km h</a:t>
            </a:r>
            <a:r>
              <a:rPr lang="en-US" altLang="ko-KR" sz="2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en-US" altLang="ko-K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and reached 60 km inland at 18 LST. The land breeze occurred at areas within 50 km of the shoreline with a maximum in the early morning.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altLang="ko-KR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altLang="ko-K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top of sea breeze reached to 1.5 km height with maximum winds at 0.4 km in the late afternoon. The top of land breeze reached to 0.8 km with a maximum winds at 0.3-0.4 km in the early morning. The returning easterly winds were clearly observed over the land-breeze cell at 1.5-1.6 km height. Minor local circulation was also observed between the land-breeze and the sea-breeze period.</a:t>
            </a:r>
          </a:p>
          <a:p>
            <a:r>
              <a:rPr lang="en-US" altLang="ko-K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en-US" altLang="ko-K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8E17D261-717F-4FD6-B071-5D87405015BB}"/>
              </a:ext>
            </a:extLst>
          </p:cNvPr>
          <p:cNvSpPr/>
          <p:nvPr/>
        </p:nvSpPr>
        <p:spPr>
          <a:xfrm>
            <a:off x="2062735" y="558292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Park and </a:t>
            </a:r>
            <a:r>
              <a:rPr lang="en-US" altLang="ko-K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Chae</a:t>
            </a:r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2018</a:t>
            </a:r>
          </a:p>
          <a:p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Doi:// 10.1186/s40562-018-0127-6</a:t>
            </a:r>
          </a:p>
        </p:txBody>
      </p:sp>
    </p:spTree>
    <p:extLst>
      <p:ext uri="{BB962C8B-B14F-4D97-AF65-F5344CB8AC3E}">
        <p14:creationId xmlns:p14="http://schemas.microsoft.com/office/powerpoint/2010/main" val="3053494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 descr="잔디, 실외, 나무, 하늘이(가) 표시된 사진&#10;&#10;자동 생성된 설명">
            <a:extLst>
              <a:ext uri="{FF2B5EF4-FFF2-40B4-BE49-F238E27FC236}">
                <a16:creationId xmlns:a16="http://schemas.microsoft.com/office/drawing/2014/main" id="{95F66388-CDB5-4ED0-A222-4246BCA8FC8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0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25" name="그룹 24">
            <a:extLst>
              <a:ext uri="{FF2B5EF4-FFF2-40B4-BE49-F238E27FC236}">
                <a16:creationId xmlns:a16="http://schemas.microsoft.com/office/drawing/2014/main" id="{0663B5EF-FC14-415D-9385-9B2BE2CEBE7F}"/>
              </a:ext>
            </a:extLst>
          </p:cNvPr>
          <p:cNvGrpSpPr/>
          <p:nvPr/>
        </p:nvGrpSpPr>
        <p:grpSpPr>
          <a:xfrm>
            <a:off x="163373" y="131384"/>
            <a:ext cx="2608484" cy="268665"/>
            <a:chOff x="4731391" y="6205379"/>
            <a:chExt cx="3861079" cy="397678"/>
          </a:xfrm>
        </p:grpSpPr>
        <p:pic>
          <p:nvPicPr>
            <p:cNvPr id="26" name="그림 25">
              <a:extLst>
                <a:ext uri="{FF2B5EF4-FFF2-40B4-BE49-F238E27FC236}">
                  <a16:creationId xmlns:a16="http://schemas.microsoft.com/office/drawing/2014/main" id="{69A24F26-E9D0-4159-A4A3-8FDBB3B740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0" y="6215169"/>
              <a:ext cx="1734470" cy="378099"/>
            </a:xfrm>
            <a:prstGeom prst="rect">
              <a:avLst/>
            </a:prstGeom>
          </p:spPr>
        </p:pic>
        <p:pic>
          <p:nvPicPr>
            <p:cNvPr id="27" name="그림 26">
              <a:extLst>
                <a:ext uri="{FF2B5EF4-FFF2-40B4-BE49-F238E27FC236}">
                  <a16:creationId xmlns:a16="http://schemas.microsoft.com/office/drawing/2014/main" id="{CC1579CE-2994-414C-8F60-EDCBB4332D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812" b="26567"/>
            <a:stretch/>
          </p:blipFill>
          <p:spPr>
            <a:xfrm>
              <a:off x="4731391" y="6205379"/>
              <a:ext cx="1971412" cy="397678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9E378E57-7AE8-4D33-8FB3-A3A37BBCDDD6}"/>
              </a:ext>
            </a:extLst>
          </p:cNvPr>
          <p:cNvSpPr txBox="1"/>
          <p:nvPr/>
        </p:nvSpPr>
        <p:spPr>
          <a:xfrm>
            <a:off x="3607972" y="4324437"/>
            <a:ext cx="32593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800" dirty="0">
                <a:solidFill>
                  <a:schemeClr val="bg2">
                    <a:lumMod val="10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Thank you!</a:t>
            </a:r>
            <a:endParaRPr lang="ko-KR" altLang="en-US" sz="4800" dirty="0">
              <a:solidFill>
                <a:schemeClr val="bg2">
                  <a:lumMod val="10000"/>
                </a:schemeClr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pic>
        <p:nvPicPr>
          <p:cNvPr id="6146" name="Picture 2" descr="http://meetingorganizer.copernicus.org/webfiles/img/CreativeCommons_Attribution_Licens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91250"/>
            <a:ext cx="1905000" cy="66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8824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그림 55">
            <a:extLst>
              <a:ext uri="{FF2B5EF4-FFF2-40B4-BE49-F238E27FC236}">
                <a16:creationId xmlns:a16="http://schemas.microsoft.com/office/drawing/2014/main" id="{569070D4-0257-415A-82BB-6F548D1F47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7D9F95B-51AC-4BC8-9F0D-0EFDEDAE0126}"/>
              </a:ext>
            </a:extLst>
          </p:cNvPr>
          <p:cNvSpPr txBox="1"/>
          <p:nvPr/>
        </p:nvSpPr>
        <p:spPr>
          <a:xfrm>
            <a:off x="1148707" y="394376"/>
            <a:ext cx="14316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 panose="020B0604020202020204" pitchFamily="34" charset="0"/>
              </a:rPr>
              <a:t>Motivation</a:t>
            </a:r>
            <a:endParaRPr lang="ko-KR" alt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스퀘어 ExtraBold" panose="020B0600000101010101" pitchFamily="50" charset="-127"/>
              <a:ea typeface="나눔스퀘어 ExtraBold" panose="020B0600000101010101" pitchFamily="50" charset="-127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E6538F6-8E84-4518-8502-E3CA2E5FCAE5}"/>
              </a:ext>
            </a:extLst>
          </p:cNvPr>
          <p:cNvSpPr txBox="1"/>
          <p:nvPr/>
        </p:nvSpPr>
        <p:spPr>
          <a:xfrm>
            <a:off x="390441" y="305824"/>
            <a:ext cx="7328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01</a:t>
            </a:r>
            <a:endParaRPr lang="ko-KR" alt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grpSp>
        <p:nvGrpSpPr>
          <p:cNvPr id="19" name="그룹 18">
            <a:extLst>
              <a:ext uri="{FF2B5EF4-FFF2-40B4-BE49-F238E27FC236}">
                <a16:creationId xmlns:a16="http://schemas.microsoft.com/office/drawing/2014/main" id="{57993DE0-76EE-420C-81EC-4ACEE031BCCE}"/>
              </a:ext>
            </a:extLst>
          </p:cNvPr>
          <p:cNvGrpSpPr/>
          <p:nvPr/>
        </p:nvGrpSpPr>
        <p:grpSpPr>
          <a:xfrm>
            <a:off x="444536" y="6473203"/>
            <a:ext cx="1612830" cy="166116"/>
            <a:chOff x="4731391" y="6205379"/>
            <a:chExt cx="3861079" cy="397678"/>
          </a:xfrm>
        </p:grpSpPr>
        <p:pic>
          <p:nvPicPr>
            <p:cNvPr id="20" name="그림 19">
              <a:extLst>
                <a:ext uri="{FF2B5EF4-FFF2-40B4-BE49-F238E27FC236}">
                  <a16:creationId xmlns:a16="http://schemas.microsoft.com/office/drawing/2014/main" id="{5B7619FB-D773-4511-9F4E-521C2A183A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0" y="6215169"/>
              <a:ext cx="1734470" cy="378099"/>
            </a:xfrm>
            <a:prstGeom prst="rect">
              <a:avLst/>
            </a:prstGeom>
          </p:spPr>
        </p:pic>
        <p:pic>
          <p:nvPicPr>
            <p:cNvPr id="21" name="그림 20">
              <a:extLst>
                <a:ext uri="{FF2B5EF4-FFF2-40B4-BE49-F238E27FC236}">
                  <a16:creationId xmlns:a16="http://schemas.microsoft.com/office/drawing/2014/main" id="{C973C358-0653-430A-B4CA-F0E230AF86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812" b="26567"/>
            <a:stretch/>
          </p:blipFill>
          <p:spPr>
            <a:xfrm>
              <a:off x="4731391" y="6205379"/>
              <a:ext cx="1971412" cy="397678"/>
            </a:xfrm>
            <a:prstGeom prst="rect">
              <a:avLst/>
            </a:prstGeom>
          </p:spPr>
        </p:pic>
      </p:grpSp>
      <p:cxnSp>
        <p:nvCxnSpPr>
          <p:cNvPr id="70" name="직선 연결선 69">
            <a:extLst>
              <a:ext uri="{FF2B5EF4-FFF2-40B4-BE49-F238E27FC236}">
                <a16:creationId xmlns:a16="http://schemas.microsoft.com/office/drawing/2014/main" id="{83E92578-9C4F-4167-910B-BEBBB57124D3}"/>
              </a:ext>
            </a:extLst>
          </p:cNvPr>
          <p:cNvCxnSpPr/>
          <p:nvPr/>
        </p:nvCxnSpPr>
        <p:spPr>
          <a:xfrm>
            <a:off x="520700" y="305824"/>
            <a:ext cx="17783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직선 연결선 23">
            <a:extLst>
              <a:ext uri="{FF2B5EF4-FFF2-40B4-BE49-F238E27FC236}">
                <a16:creationId xmlns:a16="http://schemas.microsoft.com/office/drawing/2014/main" id="{308211CE-5F9B-4C9A-A894-23AE095D4CFD}"/>
              </a:ext>
            </a:extLst>
          </p:cNvPr>
          <p:cNvCxnSpPr>
            <a:cxnSpLocks/>
          </p:cNvCxnSpPr>
          <p:nvPr/>
        </p:nvCxnSpPr>
        <p:spPr>
          <a:xfrm flipH="1">
            <a:off x="7194158" y="0"/>
            <a:ext cx="282967" cy="70593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그림 24">
            <a:extLst>
              <a:ext uri="{FF2B5EF4-FFF2-40B4-BE49-F238E27FC236}">
                <a16:creationId xmlns:a16="http://schemas.microsoft.com/office/drawing/2014/main" id="{36EDE8C1-015D-467F-AC10-D82EF1C5B73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6396" y="5956183"/>
            <a:ext cx="1674754" cy="885962"/>
          </a:xfrm>
          <a:prstGeom prst="rect">
            <a:avLst/>
          </a:prstGeom>
        </p:spPr>
      </p:pic>
      <p:sp>
        <p:nvSpPr>
          <p:cNvPr id="26" name="슬라이드 번호 개체 틀 4">
            <a:extLst>
              <a:ext uri="{FF2B5EF4-FFF2-40B4-BE49-F238E27FC236}">
                <a16:creationId xmlns:a16="http://schemas.microsoft.com/office/drawing/2014/main" id="{90908327-886B-4A24-A1FF-45B8B4EB0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348735" y="6349512"/>
            <a:ext cx="443212" cy="402483"/>
          </a:xfrm>
        </p:spPr>
        <p:txBody>
          <a:bodyPr/>
          <a:lstStyle/>
          <a:p>
            <a:pPr algn="ctr"/>
            <a:fld id="{EE0261E7-5D4D-4FDB-949E-42FC8C2193DC}" type="slidenum">
              <a:rPr lang="ko-KR" altLang="en-US" sz="70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2</a:t>
            </a:fld>
            <a:endParaRPr lang="ko-KR" altLang="en-US" sz="7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44536" y="1120640"/>
            <a:ext cx="8172653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altLang="ko-K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Local circulation, especially sea-land breeze circulation, plays an important role in providing high-resolution meteorological and air quality information in peninsula countries with high mountains such as in Korea.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altLang="ko-KR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altLang="ko-K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Due to the Asian Smog in 2010s, Korea suffers very severe natural dust as well as anthropogenic smog events every year.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altLang="ko-KR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altLang="ko-K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Main cause of smog in Korea: long-range-transported, </a:t>
            </a:r>
            <a:r>
              <a:rPr lang="en-US" altLang="ko-KR" sz="2000" b="1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domestic originated, and mixed with the two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altLang="ko-KR" sz="1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altLang="ko-K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altLang="ko-KR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altLang="ko-KR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그림 26">
            <a:extLst>
              <a:ext uri="{FF2B5EF4-FFF2-40B4-BE49-F238E27FC236}">
                <a16:creationId xmlns:a16="http://schemas.microsoft.com/office/drawing/2014/main" id="{9D94CEA5-3C30-45BD-AF7B-95D489186C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8932" y="3700220"/>
            <a:ext cx="3616773" cy="2585323"/>
          </a:xfrm>
          <a:prstGeom prst="rect">
            <a:avLst/>
          </a:prstGeom>
        </p:spPr>
      </p:pic>
      <p:pic>
        <p:nvPicPr>
          <p:cNvPr id="29" name="그림 28" descr="A-Chinese-farmer-walks-am-005.jpg">
            <a:extLst>
              <a:ext uri="{FF2B5EF4-FFF2-40B4-BE49-F238E27FC236}">
                <a16:creationId xmlns:a16="http://schemas.microsoft.com/office/drawing/2014/main" id="{E234335D-ACB3-49D9-B415-0BFEC85ADCC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/>
          <a:srcRect r="60033"/>
          <a:stretch/>
        </p:blipFill>
        <p:spPr>
          <a:xfrm>
            <a:off x="3777803" y="3842877"/>
            <a:ext cx="1275981" cy="2298417"/>
          </a:xfrm>
          <a:prstGeom prst="rect">
            <a:avLst/>
          </a:prstGeom>
        </p:spPr>
      </p:pic>
      <p:pic>
        <p:nvPicPr>
          <p:cNvPr id="30" name="그림 29">
            <a:extLst>
              <a:ext uri="{FF2B5EF4-FFF2-40B4-BE49-F238E27FC236}">
                <a16:creationId xmlns:a16="http://schemas.microsoft.com/office/drawing/2014/main" id="{34B6D23F-45A2-4862-AF21-627632A6C20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7028" r="27628"/>
          <a:stretch/>
        </p:blipFill>
        <p:spPr>
          <a:xfrm>
            <a:off x="4979896" y="3842492"/>
            <a:ext cx="1559052" cy="2298418"/>
          </a:xfrm>
          <a:prstGeom prst="rect">
            <a:avLst/>
          </a:prstGeom>
        </p:spPr>
      </p:pic>
      <p:pic>
        <p:nvPicPr>
          <p:cNvPr id="31" name="그림 30">
            <a:extLst>
              <a:ext uri="{FF2B5EF4-FFF2-40B4-BE49-F238E27FC236}">
                <a16:creationId xmlns:a16="http://schemas.microsoft.com/office/drawing/2014/main" id="{6E19A8CC-2BCF-4C69-8ADE-0835FF8D026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8274" y="3850437"/>
            <a:ext cx="2805848" cy="2290473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27E3A6CC-6CAA-446D-A3CA-25C73FA09994}"/>
              </a:ext>
            </a:extLst>
          </p:cNvPr>
          <p:cNvSpPr txBox="1"/>
          <p:nvPr/>
        </p:nvSpPr>
        <p:spPr>
          <a:xfrm>
            <a:off x="8156024" y="5871856"/>
            <a:ext cx="11318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b="1" dirty="0"/>
              <a:t>25 Jan 2017</a:t>
            </a:r>
            <a:endParaRPr lang="ko-KR" altLang="en-US" sz="1200" b="1" dirty="0"/>
          </a:p>
        </p:txBody>
      </p:sp>
      <p:sp>
        <p:nvSpPr>
          <p:cNvPr id="33" name="직사각형 32">
            <a:extLst>
              <a:ext uri="{FF2B5EF4-FFF2-40B4-BE49-F238E27FC236}">
                <a16:creationId xmlns:a16="http://schemas.microsoft.com/office/drawing/2014/main" id="{D0A100D3-86CA-4976-BFB7-18740A60D119}"/>
              </a:ext>
            </a:extLst>
          </p:cNvPr>
          <p:cNvSpPr/>
          <p:nvPr/>
        </p:nvSpPr>
        <p:spPr>
          <a:xfrm>
            <a:off x="6969406" y="5904477"/>
            <a:ext cx="118661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100" b="1" dirty="0">
                <a:solidFill>
                  <a:srgbClr val="000CF6"/>
                </a:solidFill>
              </a:rPr>
              <a:t>Credit: NASA</a:t>
            </a:r>
            <a:endParaRPr lang="ko-KR" altLang="en-US" sz="1100" dirty="0">
              <a:solidFill>
                <a:srgbClr val="000CF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1896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그림 55">
            <a:extLst>
              <a:ext uri="{FF2B5EF4-FFF2-40B4-BE49-F238E27FC236}">
                <a16:creationId xmlns:a16="http://schemas.microsoft.com/office/drawing/2014/main" id="{569070D4-0257-415A-82BB-6F548D1F47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7D9F95B-51AC-4BC8-9F0D-0EFDEDAE0126}"/>
              </a:ext>
            </a:extLst>
          </p:cNvPr>
          <p:cNvSpPr txBox="1"/>
          <p:nvPr/>
        </p:nvSpPr>
        <p:spPr>
          <a:xfrm>
            <a:off x="1148707" y="394376"/>
            <a:ext cx="15604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 panose="020B0604020202020204" pitchFamily="34" charset="0"/>
              </a:rPr>
              <a:t>Background</a:t>
            </a:r>
            <a:endParaRPr lang="ko-KR" alt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스퀘어 ExtraBold" panose="020B0600000101010101" pitchFamily="50" charset="-127"/>
              <a:ea typeface="나눔스퀘어 ExtraBold" panose="020B0600000101010101" pitchFamily="50" charset="-127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E6538F6-8E84-4518-8502-E3CA2E5FCAE5}"/>
              </a:ext>
            </a:extLst>
          </p:cNvPr>
          <p:cNvSpPr txBox="1"/>
          <p:nvPr/>
        </p:nvSpPr>
        <p:spPr>
          <a:xfrm>
            <a:off x="390441" y="305824"/>
            <a:ext cx="7328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01</a:t>
            </a:r>
            <a:endParaRPr lang="ko-KR" alt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grpSp>
        <p:nvGrpSpPr>
          <p:cNvPr id="19" name="그룹 18">
            <a:extLst>
              <a:ext uri="{FF2B5EF4-FFF2-40B4-BE49-F238E27FC236}">
                <a16:creationId xmlns:a16="http://schemas.microsoft.com/office/drawing/2014/main" id="{57993DE0-76EE-420C-81EC-4ACEE031BCCE}"/>
              </a:ext>
            </a:extLst>
          </p:cNvPr>
          <p:cNvGrpSpPr/>
          <p:nvPr/>
        </p:nvGrpSpPr>
        <p:grpSpPr>
          <a:xfrm>
            <a:off x="444536" y="6473203"/>
            <a:ext cx="1612830" cy="166116"/>
            <a:chOff x="4731391" y="6205379"/>
            <a:chExt cx="3861079" cy="397678"/>
          </a:xfrm>
        </p:grpSpPr>
        <p:pic>
          <p:nvPicPr>
            <p:cNvPr id="20" name="그림 19">
              <a:extLst>
                <a:ext uri="{FF2B5EF4-FFF2-40B4-BE49-F238E27FC236}">
                  <a16:creationId xmlns:a16="http://schemas.microsoft.com/office/drawing/2014/main" id="{5B7619FB-D773-4511-9F4E-521C2A183A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0" y="6215169"/>
              <a:ext cx="1734470" cy="378099"/>
            </a:xfrm>
            <a:prstGeom prst="rect">
              <a:avLst/>
            </a:prstGeom>
          </p:spPr>
        </p:pic>
        <p:pic>
          <p:nvPicPr>
            <p:cNvPr id="21" name="그림 20">
              <a:extLst>
                <a:ext uri="{FF2B5EF4-FFF2-40B4-BE49-F238E27FC236}">
                  <a16:creationId xmlns:a16="http://schemas.microsoft.com/office/drawing/2014/main" id="{C973C358-0653-430A-B4CA-F0E230AF86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812" b="26567"/>
            <a:stretch/>
          </p:blipFill>
          <p:spPr>
            <a:xfrm>
              <a:off x="4731391" y="6205379"/>
              <a:ext cx="1971412" cy="397678"/>
            </a:xfrm>
            <a:prstGeom prst="rect">
              <a:avLst/>
            </a:prstGeom>
          </p:spPr>
        </p:pic>
      </p:grpSp>
      <p:cxnSp>
        <p:nvCxnSpPr>
          <p:cNvPr id="70" name="직선 연결선 69">
            <a:extLst>
              <a:ext uri="{FF2B5EF4-FFF2-40B4-BE49-F238E27FC236}">
                <a16:creationId xmlns:a16="http://schemas.microsoft.com/office/drawing/2014/main" id="{83E92578-9C4F-4167-910B-BEBBB57124D3}"/>
              </a:ext>
            </a:extLst>
          </p:cNvPr>
          <p:cNvCxnSpPr/>
          <p:nvPr/>
        </p:nvCxnSpPr>
        <p:spPr>
          <a:xfrm>
            <a:off x="520700" y="305824"/>
            <a:ext cx="17783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직선 연결선 23">
            <a:extLst>
              <a:ext uri="{FF2B5EF4-FFF2-40B4-BE49-F238E27FC236}">
                <a16:creationId xmlns:a16="http://schemas.microsoft.com/office/drawing/2014/main" id="{308211CE-5F9B-4C9A-A894-23AE095D4CFD}"/>
              </a:ext>
            </a:extLst>
          </p:cNvPr>
          <p:cNvCxnSpPr>
            <a:cxnSpLocks/>
          </p:cNvCxnSpPr>
          <p:nvPr/>
        </p:nvCxnSpPr>
        <p:spPr>
          <a:xfrm flipH="1">
            <a:off x="7194158" y="0"/>
            <a:ext cx="282967" cy="70593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그림 24">
            <a:extLst>
              <a:ext uri="{FF2B5EF4-FFF2-40B4-BE49-F238E27FC236}">
                <a16:creationId xmlns:a16="http://schemas.microsoft.com/office/drawing/2014/main" id="{36EDE8C1-015D-467F-AC10-D82EF1C5B73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6396" y="5956183"/>
            <a:ext cx="1674754" cy="885962"/>
          </a:xfrm>
          <a:prstGeom prst="rect">
            <a:avLst/>
          </a:prstGeom>
        </p:spPr>
      </p:pic>
      <p:sp>
        <p:nvSpPr>
          <p:cNvPr id="26" name="슬라이드 번호 개체 틀 4">
            <a:extLst>
              <a:ext uri="{FF2B5EF4-FFF2-40B4-BE49-F238E27FC236}">
                <a16:creationId xmlns:a16="http://schemas.microsoft.com/office/drawing/2014/main" id="{90908327-886B-4A24-A1FF-45B8B4EB0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348735" y="6349512"/>
            <a:ext cx="443212" cy="402483"/>
          </a:xfrm>
        </p:spPr>
        <p:txBody>
          <a:bodyPr/>
          <a:lstStyle/>
          <a:p>
            <a:pPr algn="ctr"/>
            <a:fld id="{EE0261E7-5D4D-4FDB-949E-42FC8C2193DC}" type="slidenum">
              <a:rPr lang="ko-KR" altLang="en-US" sz="70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3</a:t>
            </a:fld>
            <a:endParaRPr lang="ko-KR" altLang="en-US" sz="7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90441" y="1061388"/>
            <a:ext cx="8340299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altLang="ko-K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Seoul Metropolitan Area (SMA) has very complex geography, topography, and land covers. </a:t>
            </a:r>
          </a:p>
          <a:p>
            <a:r>
              <a:rPr lang="en-US" altLang="ko-KR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     </a:t>
            </a:r>
            <a:r>
              <a:rPr lang="en-US" altLang="ko-K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SMA could be easily affected by the local circulation.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altLang="ko-KR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68A84133-CB8F-40C0-B182-D451EB875669}"/>
              </a:ext>
            </a:extLst>
          </p:cNvPr>
          <p:cNvGrpSpPr/>
          <p:nvPr/>
        </p:nvGrpSpPr>
        <p:grpSpPr>
          <a:xfrm>
            <a:off x="271440" y="2317840"/>
            <a:ext cx="8597801" cy="4211860"/>
            <a:chOff x="24807" y="2240491"/>
            <a:chExt cx="8597801" cy="4211860"/>
          </a:xfrm>
        </p:grpSpPr>
        <p:pic>
          <p:nvPicPr>
            <p:cNvPr id="23" name="그림 22">
              <a:extLst>
                <a:ext uri="{FF2B5EF4-FFF2-40B4-BE49-F238E27FC236}">
                  <a16:creationId xmlns:a16="http://schemas.microsoft.com/office/drawing/2014/main" id="{BBCE3FDC-6C27-4976-9F72-C0BBC51A21C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07" y="2240491"/>
              <a:ext cx="8597801" cy="4211860"/>
            </a:xfrm>
            <a:prstGeom prst="rect">
              <a:avLst/>
            </a:prstGeom>
          </p:spPr>
        </p:pic>
        <p:pic>
          <p:nvPicPr>
            <p:cNvPr id="27" name="그림 26">
              <a:extLst>
                <a:ext uri="{FF2B5EF4-FFF2-40B4-BE49-F238E27FC236}">
                  <a16:creationId xmlns:a16="http://schemas.microsoft.com/office/drawing/2014/main" id="{CF35B15A-E0F2-4078-AEAD-E89D002250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350" t="6779" r="4352" b="12114"/>
            <a:stretch/>
          </p:blipFill>
          <p:spPr>
            <a:xfrm>
              <a:off x="744048" y="3620489"/>
              <a:ext cx="2464692" cy="2256182"/>
            </a:xfrm>
            <a:prstGeom prst="rect">
              <a:avLst/>
            </a:prstGeom>
          </p:spPr>
        </p:pic>
        <p:pic>
          <p:nvPicPr>
            <p:cNvPr id="28" name="그림 27">
              <a:extLst>
                <a:ext uri="{FF2B5EF4-FFF2-40B4-BE49-F238E27FC236}">
                  <a16:creationId xmlns:a16="http://schemas.microsoft.com/office/drawing/2014/main" id="{AC115645-631C-452F-9365-4898116F65A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136690" y="4819504"/>
              <a:ext cx="1621670" cy="110797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2144375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그림 55">
            <a:extLst>
              <a:ext uri="{FF2B5EF4-FFF2-40B4-BE49-F238E27FC236}">
                <a16:creationId xmlns:a16="http://schemas.microsoft.com/office/drawing/2014/main" id="{569070D4-0257-415A-82BB-6F548D1F47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7D9F95B-51AC-4BC8-9F0D-0EFDEDAE0126}"/>
              </a:ext>
            </a:extLst>
          </p:cNvPr>
          <p:cNvSpPr txBox="1"/>
          <p:nvPr/>
        </p:nvSpPr>
        <p:spPr>
          <a:xfrm>
            <a:off x="1148707" y="394376"/>
            <a:ext cx="12170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 panose="020B0604020202020204" pitchFamily="34" charset="0"/>
              </a:rPr>
              <a:t>Purpose </a:t>
            </a:r>
            <a:endParaRPr lang="ko-KR" alt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스퀘어 ExtraBold" panose="020B0600000101010101" pitchFamily="50" charset="-127"/>
              <a:ea typeface="나눔스퀘어 ExtraBold" panose="020B0600000101010101" pitchFamily="50" charset="-127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E6538F6-8E84-4518-8502-E3CA2E5FCAE5}"/>
              </a:ext>
            </a:extLst>
          </p:cNvPr>
          <p:cNvSpPr txBox="1"/>
          <p:nvPr/>
        </p:nvSpPr>
        <p:spPr>
          <a:xfrm>
            <a:off x="390441" y="305824"/>
            <a:ext cx="7328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01</a:t>
            </a:r>
            <a:endParaRPr lang="ko-KR" alt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grpSp>
        <p:nvGrpSpPr>
          <p:cNvPr id="19" name="그룹 18">
            <a:extLst>
              <a:ext uri="{FF2B5EF4-FFF2-40B4-BE49-F238E27FC236}">
                <a16:creationId xmlns:a16="http://schemas.microsoft.com/office/drawing/2014/main" id="{57993DE0-76EE-420C-81EC-4ACEE031BCCE}"/>
              </a:ext>
            </a:extLst>
          </p:cNvPr>
          <p:cNvGrpSpPr/>
          <p:nvPr/>
        </p:nvGrpSpPr>
        <p:grpSpPr>
          <a:xfrm>
            <a:off x="444536" y="6473203"/>
            <a:ext cx="1612830" cy="166116"/>
            <a:chOff x="4731391" y="6205379"/>
            <a:chExt cx="3861079" cy="397678"/>
          </a:xfrm>
        </p:grpSpPr>
        <p:pic>
          <p:nvPicPr>
            <p:cNvPr id="20" name="그림 19">
              <a:extLst>
                <a:ext uri="{FF2B5EF4-FFF2-40B4-BE49-F238E27FC236}">
                  <a16:creationId xmlns:a16="http://schemas.microsoft.com/office/drawing/2014/main" id="{5B7619FB-D773-4511-9F4E-521C2A183A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0" y="6215169"/>
              <a:ext cx="1734470" cy="378099"/>
            </a:xfrm>
            <a:prstGeom prst="rect">
              <a:avLst/>
            </a:prstGeom>
          </p:spPr>
        </p:pic>
        <p:pic>
          <p:nvPicPr>
            <p:cNvPr id="21" name="그림 20">
              <a:extLst>
                <a:ext uri="{FF2B5EF4-FFF2-40B4-BE49-F238E27FC236}">
                  <a16:creationId xmlns:a16="http://schemas.microsoft.com/office/drawing/2014/main" id="{C973C358-0653-430A-B4CA-F0E230AF86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812" b="26567"/>
            <a:stretch/>
          </p:blipFill>
          <p:spPr>
            <a:xfrm>
              <a:off x="4731391" y="6205379"/>
              <a:ext cx="1971412" cy="397678"/>
            </a:xfrm>
            <a:prstGeom prst="rect">
              <a:avLst/>
            </a:prstGeom>
          </p:spPr>
        </p:pic>
      </p:grpSp>
      <p:cxnSp>
        <p:nvCxnSpPr>
          <p:cNvPr id="70" name="직선 연결선 69">
            <a:extLst>
              <a:ext uri="{FF2B5EF4-FFF2-40B4-BE49-F238E27FC236}">
                <a16:creationId xmlns:a16="http://schemas.microsoft.com/office/drawing/2014/main" id="{83E92578-9C4F-4167-910B-BEBBB57124D3}"/>
              </a:ext>
            </a:extLst>
          </p:cNvPr>
          <p:cNvCxnSpPr/>
          <p:nvPr/>
        </p:nvCxnSpPr>
        <p:spPr>
          <a:xfrm>
            <a:off x="520700" y="305824"/>
            <a:ext cx="17783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직선 연결선 23">
            <a:extLst>
              <a:ext uri="{FF2B5EF4-FFF2-40B4-BE49-F238E27FC236}">
                <a16:creationId xmlns:a16="http://schemas.microsoft.com/office/drawing/2014/main" id="{308211CE-5F9B-4C9A-A894-23AE095D4CFD}"/>
              </a:ext>
            </a:extLst>
          </p:cNvPr>
          <p:cNvCxnSpPr>
            <a:cxnSpLocks/>
          </p:cNvCxnSpPr>
          <p:nvPr/>
        </p:nvCxnSpPr>
        <p:spPr>
          <a:xfrm flipH="1">
            <a:off x="7194158" y="0"/>
            <a:ext cx="282967" cy="70593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그림 24">
            <a:extLst>
              <a:ext uri="{FF2B5EF4-FFF2-40B4-BE49-F238E27FC236}">
                <a16:creationId xmlns:a16="http://schemas.microsoft.com/office/drawing/2014/main" id="{36EDE8C1-015D-467F-AC10-D82EF1C5B73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6396" y="5956183"/>
            <a:ext cx="1674754" cy="885962"/>
          </a:xfrm>
          <a:prstGeom prst="rect">
            <a:avLst/>
          </a:prstGeom>
        </p:spPr>
      </p:pic>
      <p:sp>
        <p:nvSpPr>
          <p:cNvPr id="26" name="슬라이드 번호 개체 틀 4">
            <a:extLst>
              <a:ext uri="{FF2B5EF4-FFF2-40B4-BE49-F238E27FC236}">
                <a16:creationId xmlns:a16="http://schemas.microsoft.com/office/drawing/2014/main" id="{90908327-886B-4A24-A1FF-45B8B4EB0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348735" y="6349512"/>
            <a:ext cx="443212" cy="402483"/>
          </a:xfrm>
        </p:spPr>
        <p:txBody>
          <a:bodyPr/>
          <a:lstStyle/>
          <a:p>
            <a:pPr algn="ctr"/>
            <a:fld id="{EE0261E7-5D4D-4FDB-949E-42FC8C2193DC}" type="slidenum">
              <a:rPr lang="ko-KR" altLang="en-US" sz="70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4</a:t>
            </a:fld>
            <a:endParaRPr lang="ko-KR" altLang="en-US" sz="7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56280" y="4670926"/>
            <a:ext cx="778762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altLang="ko-K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Starting and ending times and advancing speed of sea-breeze and land-breeze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altLang="ko-KR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altLang="ko-K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Features of land-breeze circulation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altLang="ko-KR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altLang="ko-K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Vertical structure of sea-land-breeze circulations  </a:t>
            </a:r>
            <a:endParaRPr lang="en-US" altLang="ko-KR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C0DD876-8456-44A3-A4C3-FC3FBB2F1778}"/>
              </a:ext>
            </a:extLst>
          </p:cNvPr>
          <p:cNvSpPr txBox="1"/>
          <p:nvPr/>
        </p:nvSpPr>
        <p:spPr>
          <a:xfrm>
            <a:off x="500047" y="1127209"/>
            <a:ext cx="83402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altLang="ko-K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Recently, high-resolution surface meteorological observation data and surface-based remote sensing data (UMS-Seoul) are available in the SMA (Park et al., 2017). </a:t>
            </a:r>
            <a:endParaRPr lang="en-US" altLang="ko-KR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88719F-E967-4F31-ADF6-F1BAA6CE2358}"/>
              </a:ext>
            </a:extLst>
          </p:cNvPr>
          <p:cNvSpPr txBox="1"/>
          <p:nvPr/>
        </p:nvSpPr>
        <p:spPr>
          <a:xfrm>
            <a:off x="520700" y="3591848"/>
            <a:ext cx="14045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b="1" dirty="0">
                <a:solidFill>
                  <a:srgbClr val="104F7E"/>
                </a:solidFill>
              </a:rPr>
              <a:t>Purpose</a:t>
            </a:r>
            <a:endParaRPr lang="ko-KR" altLang="en-US" sz="2800" b="1" dirty="0">
              <a:solidFill>
                <a:srgbClr val="104F7E"/>
              </a:solidFill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A723A821-2E91-4DE1-B293-3BC141017707}"/>
              </a:ext>
            </a:extLst>
          </p:cNvPr>
          <p:cNvSpPr/>
          <p:nvPr/>
        </p:nvSpPr>
        <p:spPr>
          <a:xfrm>
            <a:off x="1018795" y="4142817"/>
            <a:ext cx="7066358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>
            <a:spAutoFit/>
          </a:bodyPr>
          <a:lstStyle/>
          <a:p>
            <a:r>
              <a:rPr lang="en-US" altLang="ko-KR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Observation-based sea-land-breeze circulation features in the SMA</a:t>
            </a:r>
            <a:endParaRPr lang="ko-KR" alt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9392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그림 55">
            <a:extLst>
              <a:ext uri="{FF2B5EF4-FFF2-40B4-BE49-F238E27FC236}">
                <a16:creationId xmlns:a16="http://schemas.microsoft.com/office/drawing/2014/main" id="{569070D4-0257-415A-82BB-6F548D1F47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7D9F95B-51AC-4BC8-9F0D-0EFDEDAE0126}"/>
              </a:ext>
            </a:extLst>
          </p:cNvPr>
          <p:cNvSpPr txBox="1"/>
          <p:nvPr/>
        </p:nvSpPr>
        <p:spPr>
          <a:xfrm>
            <a:off x="1148707" y="394376"/>
            <a:ext cx="35837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 panose="020B0604020202020204" pitchFamily="34" charset="0"/>
              </a:rPr>
              <a:t>Station and Instrumentation</a:t>
            </a:r>
            <a:endParaRPr lang="ko-KR" alt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스퀘어 ExtraBold" panose="020B0600000101010101" pitchFamily="50" charset="-127"/>
              <a:ea typeface="나눔스퀘어 ExtraBold" panose="020B0600000101010101" pitchFamily="50" charset="-127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E6538F6-8E84-4518-8502-E3CA2E5FCAE5}"/>
              </a:ext>
            </a:extLst>
          </p:cNvPr>
          <p:cNvSpPr txBox="1"/>
          <p:nvPr/>
        </p:nvSpPr>
        <p:spPr>
          <a:xfrm>
            <a:off x="390441" y="305824"/>
            <a:ext cx="7328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02</a:t>
            </a:r>
            <a:endParaRPr lang="ko-KR" alt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grpSp>
        <p:nvGrpSpPr>
          <p:cNvPr id="19" name="그룹 18">
            <a:extLst>
              <a:ext uri="{FF2B5EF4-FFF2-40B4-BE49-F238E27FC236}">
                <a16:creationId xmlns:a16="http://schemas.microsoft.com/office/drawing/2014/main" id="{57993DE0-76EE-420C-81EC-4ACEE031BCCE}"/>
              </a:ext>
            </a:extLst>
          </p:cNvPr>
          <p:cNvGrpSpPr/>
          <p:nvPr/>
        </p:nvGrpSpPr>
        <p:grpSpPr>
          <a:xfrm>
            <a:off x="444536" y="6473203"/>
            <a:ext cx="1612830" cy="166116"/>
            <a:chOff x="4731391" y="6205379"/>
            <a:chExt cx="3861079" cy="397678"/>
          </a:xfrm>
        </p:grpSpPr>
        <p:pic>
          <p:nvPicPr>
            <p:cNvPr id="20" name="그림 19">
              <a:extLst>
                <a:ext uri="{FF2B5EF4-FFF2-40B4-BE49-F238E27FC236}">
                  <a16:creationId xmlns:a16="http://schemas.microsoft.com/office/drawing/2014/main" id="{5B7619FB-D773-4511-9F4E-521C2A183A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0" y="6215169"/>
              <a:ext cx="1734470" cy="378099"/>
            </a:xfrm>
            <a:prstGeom prst="rect">
              <a:avLst/>
            </a:prstGeom>
          </p:spPr>
        </p:pic>
        <p:pic>
          <p:nvPicPr>
            <p:cNvPr id="21" name="그림 20">
              <a:extLst>
                <a:ext uri="{FF2B5EF4-FFF2-40B4-BE49-F238E27FC236}">
                  <a16:creationId xmlns:a16="http://schemas.microsoft.com/office/drawing/2014/main" id="{C973C358-0653-430A-B4CA-F0E230AF86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812" b="26567"/>
            <a:stretch/>
          </p:blipFill>
          <p:spPr>
            <a:xfrm>
              <a:off x="4731391" y="6205379"/>
              <a:ext cx="1971412" cy="397678"/>
            </a:xfrm>
            <a:prstGeom prst="rect">
              <a:avLst/>
            </a:prstGeom>
          </p:spPr>
        </p:pic>
      </p:grpSp>
      <p:cxnSp>
        <p:nvCxnSpPr>
          <p:cNvPr id="70" name="직선 연결선 69">
            <a:extLst>
              <a:ext uri="{FF2B5EF4-FFF2-40B4-BE49-F238E27FC236}">
                <a16:creationId xmlns:a16="http://schemas.microsoft.com/office/drawing/2014/main" id="{83E92578-9C4F-4167-910B-BEBBB57124D3}"/>
              </a:ext>
            </a:extLst>
          </p:cNvPr>
          <p:cNvCxnSpPr/>
          <p:nvPr/>
        </p:nvCxnSpPr>
        <p:spPr>
          <a:xfrm>
            <a:off x="520700" y="305824"/>
            <a:ext cx="17783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직선 연결선 23">
            <a:extLst>
              <a:ext uri="{FF2B5EF4-FFF2-40B4-BE49-F238E27FC236}">
                <a16:creationId xmlns:a16="http://schemas.microsoft.com/office/drawing/2014/main" id="{308211CE-5F9B-4C9A-A894-23AE095D4CFD}"/>
              </a:ext>
            </a:extLst>
          </p:cNvPr>
          <p:cNvCxnSpPr>
            <a:cxnSpLocks/>
          </p:cNvCxnSpPr>
          <p:nvPr/>
        </p:nvCxnSpPr>
        <p:spPr>
          <a:xfrm flipH="1">
            <a:off x="7194158" y="0"/>
            <a:ext cx="282967" cy="70593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그림 24">
            <a:extLst>
              <a:ext uri="{FF2B5EF4-FFF2-40B4-BE49-F238E27FC236}">
                <a16:creationId xmlns:a16="http://schemas.microsoft.com/office/drawing/2014/main" id="{36EDE8C1-015D-467F-AC10-D82EF1C5B73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6396" y="5956183"/>
            <a:ext cx="1674754" cy="885962"/>
          </a:xfrm>
          <a:prstGeom prst="rect">
            <a:avLst/>
          </a:prstGeom>
        </p:spPr>
      </p:pic>
      <p:sp>
        <p:nvSpPr>
          <p:cNvPr id="26" name="슬라이드 번호 개체 틀 4">
            <a:extLst>
              <a:ext uri="{FF2B5EF4-FFF2-40B4-BE49-F238E27FC236}">
                <a16:creationId xmlns:a16="http://schemas.microsoft.com/office/drawing/2014/main" id="{90908327-886B-4A24-A1FF-45B8B4EB0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348735" y="6349512"/>
            <a:ext cx="443212" cy="402483"/>
          </a:xfrm>
        </p:spPr>
        <p:txBody>
          <a:bodyPr/>
          <a:lstStyle/>
          <a:p>
            <a:pPr algn="ctr"/>
            <a:fld id="{EE0261E7-5D4D-4FDB-949E-42FC8C2193DC}" type="slidenum">
              <a:rPr lang="ko-KR" altLang="en-US" sz="70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5</a:t>
            </a:fld>
            <a:endParaRPr lang="ko-KR" altLang="en-US" sz="7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369" y="1374405"/>
            <a:ext cx="6323350" cy="4711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EB3FF909-154D-47A9-ABF1-A7F762ADB27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71" t="9634" r="15974" b="16363"/>
          <a:stretch/>
        </p:blipFill>
        <p:spPr>
          <a:xfrm>
            <a:off x="6432680" y="1119928"/>
            <a:ext cx="2537981" cy="180787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72C8B78-D692-49EE-BE7B-248B485410C3}"/>
              </a:ext>
            </a:extLst>
          </p:cNvPr>
          <p:cNvSpPr txBox="1"/>
          <p:nvPr/>
        </p:nvSpPr>
        <p:spPr>
          <a:xfrm>
            <a:off x="6513355" y="2879536"/>
            <a:ext cx="24022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ko-KR" sz="1600" dirty="0"/>
              <a:t>Data: Temperature, Humidity, Wind speed and direction (Sonic), Pressure, Precipitation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ko-KR" sz="1600" dirty="0"/>
              <a:t>Stations: 381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ko-KR" sz="1600" dirty="0"/>
              <a:t>Data sampling: 1 min </a:t>
            </a:r>
          </a:p>
        </p:txBody>
      </p:sp>
      <p:pic>
        <p:nvPicPr>
          <p:cNvPr id="17" name="그림 16">
            <a:extLst>
              <a:ext uri="{FF2B5EF4-FFF2-40B4-BE49-F238E27FC236}">
                <a16:creationId xmlns:a16="http://schemas.microsoft.com/office/drawing/2014/main" id="{25D993AE-78FC-4DFF-8349-7A1CEF77B8E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5222" t="37031" r="33363" b="18059"/>
          <a:stretch/>
        </p:blipFill>
        <p:spPr>
          <a:xfrm>
            <a:off x="6744274" y="4636132"/>
            <a:ext cx="1524906" cy="162579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1F48365-6ED9-4F4D-ABE8-4229367D06B2}"/>
              </a:ext>
            </a:extLst>
          </p:cNvPr>
          <p:cNvSpPr txBox="1"/>
          <p:nvPr/>
        </p:nvSpPr>
        <p:spPr>
          <a:xfrm>
            <a:off x="7047579" y="1044213"/>
            <a:ext cx="957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err="1"/>
              <a:t>SKTechX</a:t>
            </a:r>
            <a:endParaRPr lang="ko-KR" alt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C1539E8-D5B9-4733-84D0-906C85B488DA}"/>
              </a:ext>
            </a:extLst>
          </p:cNvPr>
          <p:cNvSpPr txBox="1"/>
          <p:nvPr/>
        </p:nvSpPr>
        <p:spPr>
          <a:xfrm>
            <a:off x="6154533" y="6164846"/>
            <a:ext cx="27029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Doppler-Pulsed Wind Lidar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94814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그림 55">
            <a:extLst>
              <a:ext uri="{FF2B5EF4-FFF2-40B4-BE49-F238E27FC236}">
                <a16:creationId xmlns:a16="http://schemas.microsoft.com/office/drawing/2014/main" id="{569070D4-0257-415A-82BB-6F548D1F47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7D9F95B-51AC-4BC8-9F0D-0EFDEDAE0126}"/>
              </a:ext>
            </a:extLst>
          </p:cNvPr>
          <p:cNvSpPr txBox="1"/>
          <p:nvPr/>
        </p:nvSpPr>
        <p:spPr>
          <a:xfrm>
            <a:off x="1148707" y="394376"/>
            <a:ext cx="25218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 panose="020B0604020202020204" pitchFamily="34" charset="0"/>
              </a:rPr>
              <a:t>Experimental period</a:t>
            </a:r>
            <a:endParaRPr lang="ko-KR" alt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스퀘어 ExtraBold" panose="020B0600000101010101" pitchFamily="50" charset="-127"/>
              <a:ea typeface="나눔스퀘어 ExtraBold" panose="020B0600000101010101" pitchFamily="50" charset="-127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E6538F6-8E84-4518-8502-E3CA2E5FCAE5}"/>
              </a:ext>
            </a:extLst>
          </p:cNvPr>
          <p:cNvSpPr txBox="1"/>
          <p:nvPr/>
        </p:nvSpPr>
        <p:spPr>
          <a:xfrm>
            <a:off x="390441" y="305824"/>
            <a:ext cx="7328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03</a:t>
            </a:r>
            <a:endParaRPr lang="ko-KR" alt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grpSp>
        <p:nvGrpSpPr>
          <p:cNvPr id="19" name="그룹 18">
            <a:extLst>
              <a:ext uri="{FF2B5EF4-FFF2-40B4-BE49-F238E27FC236}">
                <a16:creationId xmlns:a16="http://schemas.microsoft.com/office/drawing/2014/main" id="{57993DE0-76EE-420C-81EC-4ACEE031BCCE}"/>
              </a:ext>
            </a:extLst>
          </p:cNvPr>
          <p:cNvGrpSpPr/>
          <p:nvPr/>
        </p:nvGrpSpPr>
        <p:grpSpPr>
          <a:xfrm>
            <a:off x="444536" y="6473203"/>
            <a:ext cx="1612830" cy="166116"/>
            <a:chOff x="4731391" y="6205379"/>
            <a:chExt cx="3861079" cy="397678"/>
          </a:xfrm>
        </p:grpSpPr>
        <p:pic>
          <p:nvPicPr>
            <p:cNvPr id="20" name="그림 19">
              <a:extLst>
                <a:ext uri="{FF2B5EF4-FFF2-40B4-BE49-F238E27FC236}">
                  <a16:creationId xmlns:a16="http://schemas.microsoft.com/office/drawing/2014/main" id="{5B7619FB-D773-4511-9F4E-521C2A183AD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0" y="6215169"/>
              <a:ext cx="1734470" cy="378099"/>
            </a:xfrm>
            <a:prstGeom prst="rect">
              <a:avLst/>
            </a:prstGeom>
          </p:spPr>
        </p:pic>
        <p:pic>
          <p:nvPicPr>
            <p:cNvPr id="21" name="그림 20">
              <a:extLst>
                <a:ext uri="{FF2B5EF4-FFF2-40B4-BE49-F238E27FC236}">
                  <a16:creationId xmlns:a16="http://schemas.microsoft.com/office/drawing/2014/main" id="{C973C358-0653-430A-B4CA-F0E230AF86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812" b="26567"/>
            <a:stretch/>
          </p:blipFill>
          <p:spPr>
            <a:xfrm>
              <a:off x="4731391" y="6205379"/>
              <a:ext cx="1971412" cy="397678"/>
            </a:xfrm>
            <a:prstGeom prst="rect">
              <a:avLst/>
            </a:prstGeom>
          </p:spPr>
        </p:pic>
      </p:grpSp>
      <p:cxnSp>
        <p:nvCxnSpPr>
          <p:cNvPr id="70" name="직선 연결선 69">
            <a:extLst>
              <a:ext uri="{FF2B5EF4-FFF2-40B4-BE49-F238E27FC236}">
                <a16:creationId xmlns:a16="http://schemas.microsoft.com/office/drawing/2014/main" id="{83E92578-9C4F-4167-910B-BEBBB57124D3}"/>
              </a:ext>
            </a:extLst>
          </p:cNvPr>
          <p:cNvCxnSpPr/>
          <p:nvPr/>
        </p:nvCxnSpPr>
        <p:spPr>
          <a:xfrm>
            <a:off x="520700" y="305824"/>
            <a:ext cx="17783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직선 연결선 23">
            <a:extLst>
              <a:ext uri="{FF2B5EF4-FFF2-40B4-BE49-F238E27FC236}">
                <a16:creationId xmlns:a16="http://schemas.microsoft.com/office/drawing/2014/main" id="{308211CE-5F9B-4C9A-A894-23AE095D4CFD}"/>
              </a:ext>
            </a:extLst>
          </p:cNvPr>
          <p:cNvCxnSpPr>
            <a:cxnSpLocks/>
          </p:cNvCxnSpPr>
          <p:nvPr/>
        </p:nvCxnSpPr>
        <p:spPr>
          <a:xfrm flipH="1">
            <a:off x="7194158" y="0"/>
            <a:ext cx="282967" cy="70593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그림 24">
            <a:extLst>
              <a:ext uri="{FF2B5EF4-FFF2-40B4-BE49-F238E27FC236}">
                <a16:creationId xmlns:a16="http://schemas.microsoft.com/office/drawing/2014/main" id="{36EDE8C1-015D-467F-AC10-D82EF1C5B73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6396" y="5956183"/>
            <a:ext cx="1674754" cy="885962"/>
          </a:xfrm>
          <a:prstGeom prst="rect">
            <a:avLst/>
          </a:prstGeom>
        </p:spPr>
      </p:pic>
      <p:sp>
        <p:nvSpPr>
          <p:cNvPr id="26" name="슬라이드 번호 개체 틀 4">
            <a:extLst>
              <a:ext uri="{FF2B5EF4-FFF2-40B4-BE49-F238E27FC236}">
                <a16:creationId xmlns:a16="http://schemas.microsoft.com/office/drawing/2014/main" id="{90908327-886B-4A24-A1FF-45B8B4EB0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348735" y="6349512"/>
            <a:ext cx="443212" cy="402483"/>
          </a:xfrm>
        </p:spPr>
        <p:txBody>
          <a:bodyPr/>
          <a:lstStyle/>
          <a:p>
            <a:pPr algn="ctr"/>
            <a:fld id="{EE0261E7-5D4D-4FDB-949E-42FC8C2193DC}" type="slidenum">
              <a:rPr lang="ko-KR" altLang="en-US" sz="70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6</a:t>
            </a:fld>
            <a:endParaRPr lang="ko-KR" altLang="en-US" sz="7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9" name="그룹 38"/>
          <p:cNvGrpSpPr/>
          <p:nvPr/>
        </p:nvGrpSpPr>
        <p:grpSpPr>
          <a:xfrm>
            <a:off x="3949586" y="1153797"/>
            <a:ext cx="4968815" cy="4802386"/>
            <a:chOff x="1331640" y="0"/>
            <a:chExt cx="6545179" cy="6704072"/>
          </a:xfrm>
        </p:grpSpPr>
        <p:graphicFrame>
          <p:nvGraphicFramePr>
            <p:cNvPr id="40" name="개체 3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093273173"/>
                </p:ext>
              </p:extLst>
            </p:nvPr>
          </p:nvGraphicFramePr>
          <p:xfrm>
            <a:off x="1331640" y="0"/>
            <a:ext cx="6545179" cy="338437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64" name="SPW 12.0 Graph" r:id="rId7" imgW="7066779" imgH="3884826" progId="SigmaPlotGraphicObject.11">
                    <p:embed/>
                  </p:oleObj>
                </mc:Choice>
                <mc:Fallback>
                  <p:oleObj name="SPW 12.0 Graph" r:id="rId7" imgW="7066779" imgH="3884826" progId="SigmaPlotGraphicObject.11">
                    <p:embed/>
                    <p:pic>
                      <p:nvPicPr>
                        <p:cNvPr id="4" name="개체 3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1331640" y="0"/>
                          <a:ext cx="6545179" cy="338437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1" name="개체 4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919328751"/>
                </p:ext>
              </p:extLst>
            </p:nvPr>
          </p:nvGraphicFramePr>
          <p:xfrm>
            <a:off x="1331640" y="3356992"/>
            <a:ext cx="6545179" cy="33470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65" name="SPW 12.0 Graph" r:id="rId9" imgW="7066779" imgH="3884826" progId="SigmaPlotGraphicObject.11">
                    <p:embed/>
                  </p:oleObj>
                </mc:Choice>
                <mc:Fallback>
                  <p:oleObj name="SPW 12.0 Graph" r:id="rId9" imgW="7066779" imgH="3884826" progId="SigmaPlotGraphicObject.11">
                    <p:embed/>
                    <p:pic>
                      <p:nvPicPr>
                        <p:cNvPr id="5" name="개체 4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1331640" y="3356992"/>
                          <a:ext cx="6545179" cy="334708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2" name="왼쪽/오른쪽 화살표 41"/>
            <p:cNvSpPr/>
            <p:nvPr/>
          </p:nvSpPr>
          <p:spPr>
            <a:xfrm>
              <a:off x="2945207" y="3617639"/>
              <a:ext cx="3707648" cy="2664696"/>
            </a:xfrm>
            <a:prstGeom prst="leftRightArrow">
              <a:avLst>
                <a:gd name="adj1" fmla="val 16435"/>
                <a:gd name="adj2" fmla="val 5250"/>
              </a:avLst>
            </a:prstGeom>
            <a:solidFill>
              <a:srgbClr val="000CF6">
                <a:alpha val="30000"/>
              </a:srgbClr>
            </a:solidFill>
            <a:ln>
              <a:solidFill>
                <a:srgbClr val="000CF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0CF6"/>
                </a:solidFill>
              </a:endParaRPr>
            </a:p>
          </p:txBody>
        </p:sp>
        <p:sp>
          <p:nvSpPr>
            <p:cNvPr id="43" name="직사각형 42"/>
            <p:cNvSpPr/>
            <p:nvPr/>
          </p:nvSpPr>
          <p:spPr>
            <a:xfrm>
              <a:off x="3774720" y="260648"/>
              <a:ext cx="1373345" cy="3096344"/>
            </a:xfrm>
            <a:prstGeom prst="rect">
              <a:avLst/>
            </a:prstGeom>
            <a:noFill/>
            <a:ln>
              <a:solidFill>
                <a:srgbClr val="000CF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421086" y="1196423"/>
            <a:ext cx="3107414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altLang="ko-K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Wind speed at 850 </a:t>
            </a:r>
            <a:r>
              <a:rPr lang="en-US" altLang="ko-K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hPa</a:t>
            </a:r>
            <a:r>
              <a:rPr lang="en-US" altLang="ko-K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2 – </a:t>
            </a:r>
            <a:r>
              <a:rPr lang="en-US" altLang="ko-KR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altLang="ko-KR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m/s</a:t>
            </a:r>
            <a:r>
              <a:rPr lang="en-US" altLang="ko-K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ko-K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Osan</a:t>
            </a:r>
            <a:r>
              <a:rPr lang="en-US" altLang="ko-K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Upper Air Measurement)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US" altLang="ko-KR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altLang="ko-K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Daily mean wind speed: 1.6 – </a:t>
            </a:r>
            <a:r>
              <a:rPr lang="en-US" altLang="ko-KR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2.0</a:t>
            </a:r>
            <a:r>
              <a:rPr lang="en-US" altLang="ko-KR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m/s</a:t>
            </a:r>
            <a:r>
              <a:rPr lang="en-US" altLang="ko-K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(monthly mean  of 2.4 m/s)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US" altLang="ko-KR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altLang="ko-K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Daily mean cloud cover: 0 – </a:t>
            </a:r>
            <a:r>
              <a:rPr lang="en-US" altLang="ko-KR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r>
              <a:rPr lang="en-US" altLang="ko-K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% (monthly mean of 46%)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US" altLang="ko-KR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è"/>
            </a:pPr>
            <a:r>
              <a:rPr lang="en-US" altLang="ko-KR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Low synoptic wind </a:t>
            </a:r>
          </a:p>
          <a:p>
            <a:r>
              <a:rPr lang="en-US" altLang="ko-KR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    clear days</a:t>
            </a:r>
            <a:endParaRPr lang="en-US" altLang="ko-K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US" altLang="ko-KR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사각형: 둥근 모서리 26">
            <a:extLst>
              <a:ext uri="{FF2B5EF4-FFF2-40B4-BE49-F238E27FC236}">
                <a16:creationId xmlns:a16="http://schemas.microsoft.com/office/drawing/2014/main" id="{ED91341B-9922-4B9D-ACDF-0A02892AB6CA}"/>
              </a:ext>
            </a:extLst>
          </p:cNvPr>
          <p:cNvSpPr/>
          <p:nvPr/>
        </p:nvSpPr>
        <p:spPr>
          <a:xfrm>
            <a:off x="389798" y="5347736"/>
            <a:ext cx="3280753" cy="885962"/>
          </a:xfrm>
          <a:prstGeom prst="roundRect">
            <a:avLst/>
          </a:prstGeom>
          <a:solidFill>
            <a:srgbClr val="0A5E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17-22 May 2016 </a:t>
            </a:r>
          </a:p>
          <a:p>
            <a:pPr algn="ctr"/>
            <a:r>
              <a:rPr lang="en-US" altLang="ko-KR" sz="2000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(6 consecutive Days)</a:t>
            </a:r>
            <a:endParaRPr lang="ko-KR" altLang="en-US" sz="2000" dirty="0"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6392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그림 55">
            <a:extLst>
              <a:ext uri="{FF2B5EF4-FFF2-40B4-BE49-F238E27FC236}">
                <a16:creationId xmlns:a16="http://schemas.microsoft.com/office/drawing/2014/main" id="{569070D4-0257-415A-82BB-6F548D1F47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7D9F95B-51AC-4BC8-9F0D-0EFDEDAE0126}"/>
              </a:ext>
            </a:extLst>
          </p:cNvPr>
          <p:cNvSpPr txBox="1"/>
          <p:nvPr/>
        </p:nvSpPr>
        <p:spPr>
          <a:xfrm>
            <a:off x="1148707" y="394376"/>
            <a:ext cx="11015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 panose="020B0604020202020204" pitchFamily="34" charset="0"/>
              </a:rPr>
              <a:t>Results</a:t>
            </a:r>
            <a:endParaRPr lang="ko-KR" alt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스퀘어 ExtraBold" panose="020B0600000101010101" pitchFamily="50" charset="-127"/>
              <a:ea typeface="나눔스퀘어 ExtraBold" panose="020B0600000101010101" pitchFamily="50" charset="-127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E6538F6-8E84-4518-8502-E3CA2E5FCAE5}"/>
              </a:ext>
            </a:extLst>
          </p:cNvPr>
          <p:cNvSpPr txBox="1"/>
          <p:nvPr/>
        </p:nvSpPr>
        <p:spPr>
          <a:xfrm>
            <a:off x="390441" y="305824"/>
            <a:ext cx="7328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03</a:t>
            </a:r>
            <a:endParaRPr lang="ko-KR" alt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grpSp>
        <p:nvGrpSpPr>
          <p:cNvPr id="19" name="그룹 18">
            <a:extLst>
              <a:ext uri="{FF2B5EF4-FFF2-40B4-BE49-F238E27FC236}">
                <a16:creationId xmlns:a16="http://schemas.microsoft.com/office/drawing/2014/main" id="{57993DE0-76EE-420C-81EC-4ACEE031BCCE}"/>
              </a:ext>
            </a:extLst>
          </p:cNvPr>
          <p:cNvGrpSpPr/>
          <p:nvPr/>
        </p:nvGrpSpPr>
        <p:grpSpPr>
          <a:xfrm>
            <a:off x="444536" y="6473203"/>
            <a:ext cx="1612830" cy="166116"/>
            <a:chOff x="4731391" y="6205379"/>
            <a:chExt cx="3861079" cy="397678"/>
          </a:xfrm>
        </p:grpSpPr>
        <p:pic>
          <p:nvPicPr>
            <p:cNvPr id="20" name="그림 19">
              <a:extLst>
                <a:ext uri="{FF2B5EF4-FFF2-40B4-BE49-F238E27FC236}">
                  <a16:creationId xmlns:a16="http://schemas.microsoft.com/office/drawing/2014/main" id="{5B7619FB-D773-4511-9F4E-521C2A183AD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0" y="6215169"/>
              <a:ext cx="1734470" cy="378099"/>
            </a:xfrm>
            <a:prstGeom prst="rect">
              <a:avLst/>
            </a:prstGeom>
          </p:spPr>
        </p:pic>
        <p:pic>
          <p:nvPicPr>
            <p:cNvPr id="21" name="그림 20">
              <a:extLst>
                <a:ext uri="{FF2B5EF4-FFF2-40B4-BE49-F238E27FC236}">
                  <a16:creationId xmlns:a16="http://schemas.microsoft.com/office/drawing/2014/main" id="{C973C358-0653-430A-B4CA-F0E230AF86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812" b="26567"/>
            <a:stretch/>
          </p:blipFill>
          <p:spPr>
            <a:xfrm>
              <a:off x="4731391" y="6205379"/>
              <a:ext cx="1971412" cy="397678"/>
            </a:xfrm>
            <a:prstGeom prst="rect">
              <a:avLst/>
            </a:prstGeom>
          </p:spPr>
        </p:pic>
      </p:grpSp>
      <p:cxnSp>
        <p:nvCxnSpPr>
          <p:cNvPr id="70" name="직선 연결선 69">
            <a:extLst>
              <a:ext uri="{FF2B5EF4-FFF2-40B4-BE49-F238E27FC236}">
                <a16:creationId xmlns:a16="http://schemas.microsoft.com/office/drawing/2014/main" id="{83E92578-9C4F-4167-910B-BEBBB57124D3}"/>
              </a:ext>
            </a:extLst>
          </p:cNvPr>
          <p:cNvCxnSpPr/>
          <p:nvPr/>
        </p:nvCxnSpPr>
        <p:spPr>
          <a:xfrm>
            <a:off x="520700" y="305824"/>
            <a:ext cx="17783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직선 연결선 23">
            <a:extLst>
              <a:ext uri="{FF2B5EF4-FFF2-40B4-BE49-F238E27FC236}">
                <a16:creationId xmlns:a16="http://schemas.microsoft.com/office/drawing/2014/main" id="{308211CE-5F9B-4C9A-A894-23AE095D4CFD}"/>
              </a:ext>
            </a:extLst>
          </p:cNvPr>
          <p:cNvCxnSpPr>
            <a:cxnSpLocks/>
          </p:cNvCxnSpPr>
          <p:nvPr/>
        </p:nvCxnSpPr>
        <p:spPr>
          <a:xfrm flipH="1">
            <a:off x="7194158" y="0"/>
            <a:ext cx="282967" cy="70593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그림 24">
            <a:extLst>
              <a:ext uri="{FF2B5EF4-FFF2-40B4-BE49-F238E27FC236}">
                <a16:creationId xmlns:a16="http://schemas.microsoft.com/office/drawing/2014/main" id="{36EDE8C1-015D-467F-AC10-D82EF1C5B73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6396" y="5956183"/>
            <a:ext cx="1674754" cy="885962"/>
          </a:xfrm>
          <a:prstGeom prst="rect">
            <a:avLst/>
          </a:prstGeom>
        </p:spPr>
      </p:pic>
      <p:sp>
        <p:nvSpPr>
          <p:cNvPr id="26" name="슬라이드 번호 개체 틀 4">
            <a:extLst>
              <a:ext uri="{FF2B5EF4-FFF2-40B4-BE49-F238E27FC236}">
                <a16:creationId xmlns:a16="http://schemas.microsoft.com/office/drawing/2014/main" id="{90908327-886B-4A24-A1FF-45B8B4EB0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348735" y="6349512"/>
            <a:ext cx="443212" cy="402483"/>
          </a:xfrm>
        </p:spPr>
        <p:txBody>
          <a:bodyPr/>
          <a:lstStyle/>
          <a:p>
            <a:pPr algn="ctr"/>
            <a:fld id="{EE0261E7-5D4D-4FDB-949E-42FC8C2193DC}" type="slidenum">
              <a:rPr lang="ko-KR" altLang="en-US" sz="70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7</a:t>
            </a:fld>
            <a:endParaRPr lang="ko-KR" altLang="en-US" sz="7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" name="그림 5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68" y="1513572"/>
            <a:ext cx="5440459" cy="4757524"/>
          </a:xfrm>
          <a:prstGeom prst="rect">
            <a:avLst/>
          </a:prstGeom>
        </p:spPr>
      </p:pic>
      <p:graphicFrame>
        <p:nvGraphicFramePr>
          <p:cNvPr id="60" name="개체 5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35608287"/>
              </p:ext>
            </p:extLst>
          </p:nvPr>
        </p:nvGraphicFramePr>
        <p:xfrm>
          <a:off x="5769461" y="3294093"/>
          <a:ext cx="2849394" cy="29770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7" name="SPW 12.0 Graph" r:id="rId8" imgW="6380858" imgH="5195153" progId="SigmaPlotGraphicObject.11">
                  <p:embed/>
                </p:oleObj>
              </mc:Choice>
              <mc:Fallback>
                <p:oleObj name="SPW 12.0 Graph" r:id="rId8" imgW="6380858" imgH="5195153" progId="SigmaPlotGraphicObject.11">
                  <p:embed/>
                  <p:pic>
                    <p:nvPicPr>
                      <p:cNvPr id="3" name="개체 2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769461" y="3294093"/>
                        <a:ext cx="2849394" cy="297700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사각형: 둥근 모서리 16">
            <a:extLst>
              <a:ext uri="{FF2B5EF4-FFF2-40B4-BE49-F238E27FC236}">
                <a16:creationId xmlns:a16="http://schemas.microsoft.com/office/drawing/2014/main" id="{46AE89B1-F4AA-413A-877C-196F54CFCB27}"/>
              </a:ext>
            </a:extLst>
          </p:cNvPr>
          <p:cNvSpPr/>
          <p:nvPr/>
        </p:nvSpPr>
        <p:spPr>
          <a:xfrm>
            <a:off x="1048369" y="1053073"/>
            <a:ext cx="3580246" cy="449023"/>
          </a:xfrm>
          <a:prstGeom prst="roundRect">
            <a:avLst/>
          </a:prstGeom>
          <a:solidFill>
            <a:srgbClr val="0A5E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temperature</a:t>
            </a:r>
            <a:endParaRPr lang="ko-KR" altLang="en-US" sz="1600" dirty="0"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sp>
        <p:nvSpPr>
          <p:cNvPr id="22" name="타원 21">
            <a:extLst>
              <a:ext uri="{FF2B5EF4-FFF2-40B4-BE49-F238E27FC236}">
                <a16:creationId xmlns:a16="http://schemas.microsoft.com/office/drawing/2014/main" id="{CB580BC5-6DB5-4C7B-983B-0C1B3E1EFB49}"/>
              </a:ext>
            </a:extLst>
          </p:cNvPr>
          <p:cNvSpPr/>
          <p:nvPr/>
        </p:nvSpPr>
        <p:spPr>
          <a:xfrm>
            <a:off x="5852060" y="1053073"/>
            <a:ext cx="2849395" cy="2075139"/>
          </a:xfrm>
          <a:prstGeom prst="ellipse">
            <a:avLst/>
          </a:prstGeom>
          <a:blipFill>
            <a:blip r:embed="rId10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3" name="직선 연결선 2">
            <a:extLst>
              <a:ext uri="{FF2B5EF4-FFF2-40B4-BE49-F238E27FC236}">
                <a16:creationId xmlns:a16="http://schemas.microsoft.com/office/drawing/2014/main" id="{A6560AFF-841B-445F-A4A2-E589C8346464}"/>
              </a:ext>
            </a:extLst>
          </p:cNvPr>
          <p:cNvCxnSpPr>
            <a:cxnSpLocks/>
          </p:cNvCxnSpPr>
          <p:nvPr/>
        </p:nvCxnSpPr>
        <p:spPr>
          <a:xfrm flipV="1">
            <a:off x="5967663" y="1756611"/>
            <a:ext cx="2322095" cy="457200"/>
          </a:xfrm>
          <a:prstGeom prst="line">
            <a:avLst/>
          </a:prstGeom>
          <a:ln w="38100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직사각형 6">
            <a:extLst>
              <a:ext uri="{FF2B5EF4-FFF2-40B4-BE49-F238E27FC236}">
                <a16:creationId xmlns:a16="http://schemas.microsoft.com/office/drawing/2014/main" id="{14B17962-52F3-4AE4-A59F-B36119374660}"/>
              </a:ext>
            </a:extLst>
          </p:cNvPr>
          <p:cNvSpPr/>
          <p:nvPr/>
        </p:nvSpPr>
        <p:spPr>
          <a:xfrm>
            <a:off x="6400800" y="3294093"/>
            <a:ext cx="1552074" cy="2817949"/>
          </a:xfrm>
          <a:prstGeom prst="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9" name="그룹 8">
            <a:extLst>
              <a:ext uri="{FF2B5EF4-FFF2-40B4-BE49-F238E27FC236}">
                <a16:creationId xmlns:a16="http://schemas.microsoft.com/office/drawing/2014/main" id="{1115D2D1-FD7D-47AF-A057-F6667E5C8AC6}"/>
              </a:ext>
            </a:extLst>
          </p:cNvPr>
          <p:cNvGrpSpPr/>
          <p:nvPr/>
        </p:nvGrpSpPr>
        <p:grpSpPr>
          <a:xfrm>
            <a:off x="222268" y="1639094"/>
            <a:ext cx="4569679" cy="3579812"/>
            <a:chOff x="222268" y="1639094"/>
            <a:chExt cx="4569679" cy="3579812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50DF288-9C8E-4695-B92C-E90EF6D957A8}"/>
                </a:ext>
              </a:extLst>
            </p:cNvPr>
            <p:cNvSpPr txBox="1"/>
            <p:nvPr/>
          </p:nvSpPr>
          <p:spPr>
            <a:xfrm>
              <a:off x="222268" y="1639094"/>
              <a:ext cx="44743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/>
                <a:t>03 LST                        06 LST                       09 LST</a:t>
              </a:r>
              <a:endParaRPr lang="ko-KR" altLang="en-US" dirty="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CD3E1E1-8524-40CF-B0A1-CA5CF3BAC080}"/>
                </a:ext>
              </a:extLst>
            </p:cNvPr>
            <p:cNvSpPr txBox="1"/>
            <p:nvPr/>
          </p:nvSpPr>
          <p:spPr>
            <a:xfrm>
              <a:off x="317645" y="3244334"/>
              <a:ext cx="44743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/>
                <a:t>12 LST                        15 LST                       18 LST</a:t>
              </a:r>
              <a:endParaRPr lang="ko-KR" altLang="en-US" dirty="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93272C2-C5D6-4A82-90D4-28576192885E}"/>
                </a:ext>
              </a:extLst>
            </p:cNvPr>
            <p:cNvSpPr txBox="1"/>
            <p:nvPr/>
          </p:nvSpPr>
          <p:spPr>
            <a:xfrm>
              <a:off x="856280" y="4849574"/>
              <a:ext cx="31854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/>
                <a:t>21 LST                                24 LST  </a:t>
              </a:r>
              <a:endParaRPr lang="ko-KR" altLang="en-US" dirty="0"/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52982B5C-7D7C-4505-B144-E5D3BC3FAA17}"/>
              </a:ext>
            </a:extLst>
          </p:cNvPr>
          <p:cNvSpPr txBox="1"/>
          <p:nvPr/>
        </p:nvSpPr>
        <p:spPr>
          <a:xfrm>
            <a:off x="6883860" y="3724337"/>
            <a:ext cx="785793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06 LST</a:t>
            </a:r>
          </a:p>
          <a:p>
            <a:endParaRPr lang="en-US" altLang="ko-KR" dirty="0"/>
          </a:p>
          <a:p>
            <a:r>
              <a:rPr lang="en-US" altLang="ko-KR" dirty="0"/>
              <a:t>12 LST</a:t>
            </a:r>
          </a:p>
          <a:p>
            <a:endParaRPr lang="en-US" altLang="ko-KR" sz="1050" dirty="0"/>
          </a:p>
          <a:p>
            <a:endParaRPr lang="en-US" altLang="ko-KR" dirty="0"/>
          </a:p>
          <a:p>
            <a:r>
              <a:rPr lang="en-US" altLang="ko-KR" dirty="0"/>
              <a:t>18 LST</a:t>
            </a:r>
          </a:p>
          <a:p>
            <a:endParaRPr lang="en-US" altLang="ko-KR" dirty="0"/>
          </a:p>
          <a:p>
            <a:r>
              <a:rPr lang="en-US" altLang="ko-KR" dirty="0"/>
              <a:t>24 LST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32841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그림 55">
            <a:extLst>
              <a:ext uri="{FF2B5EF4-FFF2-40B4-BE49-F238E27FC236}">
                <a16:creationId xmlns:a16="http://schemas.microsoft.com/office/drawing/2014/main" id="{569070D4-0257-415A-82BB-6F548D1F47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7D9F95B-51AC-4BC8-9F0D-0EFDEDAE0126}"/>
              </a:ext>
            </a:extLst>
          </p:cNvPr>
          <p:cNvSpPr txBox="1"/>
          <p:nvPr/>
        </p:nvSpPr>
        <p:spPr>
          <a:xfrm>
            <a:off x="1148707" y="394376"/>
            <a:ext cx="11015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 panose="020B0604020202020204" pitchFamily="34" charset="0"/>
              </a:rPr>
              <a:t>Results</a:t>
            </a:r>
            <a:endParaRPr lang="ko-KR" alt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스퀘어 ExtraBold" panose="020B0600000101010101" pitchFamily="50" charset="-127"/>
              <a:ea typeface="나눔스퀘어 ExtraBold" panose="020B0600000101010101" pitchFamily="50" charset="-127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E6538F6-8E84-4518-8502-E3CA2E5FCAE5}"/>
              </a:ext>
            </a:extLst>
          </p:cNvPr>
          <p:cNvSpPr txBox="1"/>
          <p:nvPr/>
        </p:nvSpPr>
        <p:spPr>
          <a:xfrm>
            <a:off x="390441" y="305824"/>
            <a:ext cx="7328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03</a:t>
            </a:r>
            <a:endParaRPr lang="ko-KR" alt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grpSp>
        <p:nvGrpSpPr>
          <p:cNvPr id="19" name="그룹 18">
            <a:extLst>
              <a:ext uri="{FF2B5EF4-FFF2-40B4-BE49-F238E27FC236}">
                <a16:creationId xmlns:a16="http://schemas.microsoft.com/office/drawing/2014/main" id="{57993DE0-76EE-420C-81EC-4ACEE031BCCE}"/>
              </a:ext>
            </a:extLst>
          </p:cNvPr>
          <p:cNvGrpSpPr/>
          <p:nvPr/>
        </p:nvGrpSpPr>
        <p:grpSpPr>
          <a:xfrm>
            <a:off x="444536" y="6473203"/>
            <a:ext cx="1612830" cy="166116"/>
            <a:chOff x="4731391" y="6205379"/>
            <a:chExt cx="3861079" cy="397678"/>
          </a:xfrm>
        </p:grpSpPr>
        <p:pic>
          <p:nvPicPr>
            <p:cNvPr id="20" name="그림 19">
              <a:extLst>
                <a:ext uri="{FF2B5EF4-FFF2-40B4-BE49-F238E27FC236}">
                  <a16:creationId xmlns:a16="http://schemas.microsoft.com/office/drawing/2014/main" id="{5B7619FB-D773-4511-9F4E-521C2A183A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0" y="6215169"/>
              <a:ext cx="1734470" cy="378099"/>
            </a:xfrm>
            <a:prstGeom prst="rect">
              <a:avLst/>
            </a:prstGeom>
          </p:spPr>
        </p:pic>
        <p:pic>
          <p:nvPicPr>
            <p:cNvPr id="21" name="그림 20">
              <a:extLst>
                <a:ext uri="{FF2B5EF4-FFF2-40B4-BE49-F238E27FC236}">
                  <a16:creationId xmlns:a16="http://schemas.microsoft.com/office/drawing/2014/main" id="{C973C358-0653-430A-B4CA-F0E230AF86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812" b="26567"/>
            <a:stretch/>
          </p:blipFill>
          <p:spPr>
            <a:xfrm>
              <a:off x="4731391" y="6205379"/>
              <a:ext cx="1971412" cy="397678"/>
            </a:xfrm>
            <a:prstGeom prst="rect">
              <a:avLst/>
            </a:prstGeom>
          </p:spPr>
        </p:pic>
      </p:grpSp>
      <p:cxnSp>
        <p:nvCxnSpPr>
          <p:cNvPr id="70" name="직선 연결선 69">
            <a:extLst>
              <a:ext uri="{FF2B5EF4-FFF2-40B4-BE49-F238E27FC236}">
                <a16:creationId xmlns:a16="http://schemas.microsoft.com/office/drawing/2014/main" id="{83E92578-9C4F-4167-910B-BEBBB57124D3}"/>
              </a:ext>
            </a:extLst>
          </p:cNvPr>
          <p:cNvCxnSpPr/>
          <p:nvPr/>
        </p:nvCxnSpPr>
        <p:spPr>
          <a:xfrm>
            <a:off x="520700" y="305824"/>
            <a:ext cx="17783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직선 연결선 23">
            <a:extLst>
              <a:ext uri="{FF2B5EF4-FFF2-40B4-BE49-F238E27FC236}">
                <a16:creationId xmlns:a16="http://schemas.microsoft.com/office/drawing/2014/main" id="{308211CE-5F9B-4C9A-A894-23AE095D4CFD}"/>
              </a:ext>
            </a:extLst>
          </p:cNvPr>
          <p:cNvCxnSpPr>
            <a:cxnSpLocks/>
          </p:cNvCxnSpPr>
          <p:nvPr/>
        </p:nvCxnSpPr>
        <p:spPr>
          <a:xfrm flipH="1">
            <a:off x="7194158" y="0"/>
            <a:ext cx="282967" cy="70593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그림 24">
            <a:extLst>
              <a:ext uri="{FF2B5EF4-FFF2-40B4-BE49-F238E27FC236}">
                <a16:creationId xmlns:a16="http://schemas.microsoft.com/office/drawing/2014/main" id="{36EDE8C1-015D-467F-AC10-D82EF1C5B73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6396" y="5956183"/>
            <a:ext cx="1674754" cy="885962"/>
          </a:xfrm>
          <a:prstGeom prst="rect">
            <a:avLst/>
          </a:prstGeom>
        </p:spPr>
      </p:pic>
      <p:sp>
        <p:nvSpPr>
          <p:cNvPr id="26" name="슬라이드 번호 개체 틀 4">
            <a:extLst>
              <a:ext uri="{FF2B5EF4-FFF2-40B4-BE49-F238E27FC236}">
                <a16:creationId xmlns:a16="http://schemas.microsoft.com/office/drawing/2014/main" id="{90908327-886B-4A24-A1FF-45B8B4EB0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348735" y="6349512"/>
            <a:ext cx="443212" cy="402483"/>
          </a:xfrm>
        </p:spPr>
        <p:txBody>
          <a:bodyPr/>
          <a:lstStyle/>
          <a:p>
            <a:pPr algn="ctr"/>
            <a:fld id="{EE0261E7-5D4D-4FDB-949E-42FC8C2193DC}" type="slidenum">
              <a:rPr lang="ko-KR" altLang="en-US" sz="70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8</a:t>
            </a:fld>
            <a:endParaRPr lang="ko-KR" altLang="en-US" sz="7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그림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34945" y="1007280"/>
            <a:ext cx="5259213" cy="3836416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44536" y="4812476"/>
            <a:ext cx="8465545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7188" indent="-357188">
              <a:buFont typeface="Wingdings" panose="05000000000000000000" pitchFamily="2" charset="2"/>
              <a:buChar char="ü"/>
            </a:pPr>
            <a:r>
              <a:rPr lang="en-US" altLang="ko-K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Daily temperature range is less than 10 </a:t>
            </a:r>
            <a:r>
              <a:rPr lang="en-US" altLang="ko-KR" sz="20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℃</a:t>
            </a:r>
            <a:r>
              <a:rPr lang="en-US" altLang="ko-K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the sea area, increases with distance from the shoreline. Maximum range is above 20 </a:t>
            </a:r>
            <a:r>
              <a:rPr lang="en-US" altLang="ko-KR" sz="20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℃ </a:t>
            </a:r>
            <a:r>
              <a:rPr lang="en-US" altLang="ko-K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eastern land region.  </a:t>
            </a:r>
          </a:p>
          <a:p>
            <a:pPr marL="357188" indent="-357188">
              <a:buFont typeface="Wingdings" panose="05000000000000000000" pitchFamily="2" charset="2"/>
              <a:buChar char="ü"/>
            </a:pPr>
            <a:endParaRPr lang="en-US" altLang="ko-KR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7188" indent="-357188">
              <a:buFont typeface="Wingdings" panose="05000000000000000000" pitchFamily="2" charset="2"/>
              <a:buChar char="ü"/>
            </a:pPr>
            <a:r>
              <a:rPr lang="en-US" altLang="ko-K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Urban shows the smaller daily temperature range than the surrounding rural  regions.</a:t>
            </a:r>
          </a:p>
          <a:p>
            <a:pPr marL="180975" indent="-180975">
              <a:buFont typeface="Wingdings" panose="05000000000000000000" pitchFamily="2" charset="2"/>
              <a:buChar char="ü"/>
            </a:pPr>
            <a:endParaRPr lang="en-US" altLang="ko-KR" sz="900" dirty="0"/>
          </a:p>
        </p:txBody>
      </p:sp>
    </p:spTree>
    <p:extLst>
      <p:ext uri="{BB962C8B-B14F-4D97-AF65-F5344CB8AC3E}">
        <p14:creationId xmlns:p14="http://schemas.microsoft.com/office/powerpoint/2010/main" val="3422239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그림 55">
            <a:extLst>
              <a:ext uri="{FF2B5EF4-FFF2-40B4-BE49-F238E27FC236}">
                <a16:creationId xmlns:a16="http://schemas.microsoft.com/office/drawing/2014/main" id="{569070D4-0257-415A-82BB-6F548D1F47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7D9F95B-51AC-4BC8-9F0D-0EFDEDAE0126}"/>
              </a:ext>
            </a:extLst>
          </p:cNvPr>
          <p:cNvSpPr txBox="1"/>
          <p:nvPr/>
        </p:nvSpPr>
        <p:spPr>
          <a:xfrm>
            <a:off x="1148707" y="394376"/>
            <a:ext cx="11015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 panose="020B0604020202020204" pitchFamily="34" charset="0"/>
              </a:rPr>
              <a:t>Results</a:t>
            </a:r>
            <a:endParaRPr lang="ko-KR" alt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스퀘어 ExtraBold" panose="020B0600000101010101" pitchFamily="50" charset="-127"/>
              <a:ea typeface="나눔스퀘어 ExtraBold" panose="020B0600000101010101" pitchFamily="50" charset="-127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E6538F6-8E84-4518-8502-E3CA2E5FCAE5}"/>
              </a:ext>
            </a:extLst>
          </p:cNvPr>
          <p:cNvSpPr txBox="1"/>
          <p:nvPr/>
        </p:nvSpPr>
        <p:spPr>
          <a:xfrm>
            <a:off x="390441" y="305824"/>
            <a:ext cx="7328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03</a:t>
            </a:r>
            <a:endParaRPr lang="ko-KR" alt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grpSp>
        <p:nvGrpSpPr>
          <p:cNvPr id="19" name="그룹 18">
            <a:extLst>
              <a:ext uri="{FF2B5EF4-FFF2-40B4-BE49-F238E27FC236}">
                <a16:creationId xmlns:a16="http://schemas.microsoft.com/office/drawing/2014/main" id="{57993DE0-76EE-420C-81EC-4ACEE031BCCE}"/>
              </a:ext>
            </a:extLst>
          </p:cNvPr>
          <p:cNvGrpSpPr/>
          <p:nvPr/>
        </p:nvGrpSpPr>
        <p:grpSpPr>
          <a:xfrm>
            <a:off x="444536" y="6473203"/>
            <a:ext cx="1612830" cy="166116"/>
            <a:chOff x="4731391" y="6205379"/>
            <a:chExt cx="3861079" cy="397678"/>
          </a:xfrm>
        </p:grpSpPr>
        <p:pic>
          <p:nvPicPr>
            <p:cNvPr id="20" name="그림 19">
              <a:extLst>
                <a:ext uri="{FF2B5EF4-FFF2-40B4-BE49-F238E27FC236}">
                  <a16:creationId xmlns:a16="http://schemas.microsoft.com/office/drawing/2014/main" id="{5B7619FB-D773-4511-9F4E-521C2A183A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0" y="6215169"/>
              <a:ext cx="1734470" cy="378099"/>
            </a:xfrm>
            <a:prstGeom prst="rect">
              <a:avLst/>
            </a:prstGeom>
          </p:spPr>
        </p:pic>
        <p:pic>
          <p:nvPicPr>
            <p:cNvPr id="21" name="그림 20">
              <a:extLst>
                <a:ext uri="{FF2B5EF4-FFF2-40B4-BE49-F238E27FC236}">
                  <a16:creationId xmlns:a16="http://schemas.microsoft.com/office/drawing/2014/main" id="{C973C358-0653-430A-B4CA-F0E230AF86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812" b="26567"/>
            <a:stretch/>
          </p:blipFill>
          <p:spPr>
            <a:xfrm>
              <a:off x="4731391" y="6205379"/>
              <a:ext cx="1971412" cy="397678"/>
            </a:xfrm>
            <a:prstGeom prst="rect">
              <a:avLst/>
            </a:prstGeom>
          </p:spPr>
        </p:pic>
      </p:grpSp>
      <p:cxnSp>
        <p:nvCxnSpPr>
          <p:cNvPr id="70" name="직선 연결선 69">
            <a:extLst>
              <a:ext uri="{FF2B5EF4-FFF2-40B4-BE49-F238E27FC236}">
                <a16:creationId xmlns:a16="http://schemas.microsoft.com/office/drawing/2014/main" id="{83E92578-9C4F-4167-910B-BEBBB57124D3}"/>
              </a:ext>
            </a:extLst>
          </p:cNvPr>
          <p:cNvCxnSpPr/>
          <p:nvPr/>
        </p:nvCxnSpPr>
        <p:spPr>
          <a:xfrm>
            <a:off x="520700" y="305824"/>
            <a:ext cx="17783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직선 연결선 23">
            <a:extLst>
              <a:ext uri="{FF2B5EF4-FFF2-40B4-BE49-F238E27FC236}">
                <a16:creationId xmlns:a16="http://schemas.microsoft.com/office/drawing/2014/main" id="{308211CE-5F9B-4C9A-A894-23AE095D4CFD}"/>
              </a:ext>
            </a:extLst>
          </p:cNvPr>
          <p:cNvCxnSpPr>
            <a:cxnSpLocks/>
          </p:cNvCxnSpPr>
          <p:nvPr/>
        </p:nvCxnSpPr>
        <p:spPr>
          <a:xfrm flipH="1">
            <a:off x="7194158" y="0"/>
            <a:ext cx="282967" cy="70593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그림 24">
            <a:extLst>
              <a:ext uri="{FF2B5EF4-FFF2-40B4-BE49-F238E27FC236}">
                <a16:creationId xmlns:a16="http://schemas.microsoft.com/office/drawing/2014/main" id="{36EDE8C1-015D-467F-AC10-D82EF1C5B73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6396" y="5956183"/>
            <a:ext cx="1674754" cy="885962"/>
          </a:xfrm>
          <a:prstGeom prst="rect">
            <a:avLst/>
          </a:prstGeom>
        </p:spPr>
      </p:pic>
      <p:sp>
        <p:nvSpPr>
          <p:cNvPr id="26" name="슬라이드 번호 개체 틀 4">
            <a:extLst>
              <a:ext uri="{FF2B5EF4-FFF2-40B4-BE49-F238E27FC236}">
                <a16:creationId xmlns:a16="http://schemas.microsoft.com/office/drawing/2014/main" id="{90908327-886B-4A24-A1FF-45B8B4EB0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348735" y="6349512"/>
            <a:ext cx="443212" cy="402483"/>
          </a:xfrm>
        </p:spPr>
        <p:txBody>
          <a:bodyPr/>
          <a:lstStyle/>
          <a:p>
            <a:pPr algn="ctr"/>
            <a:fld id="{EE0261E7-5D4D-4FDB-949E-42FC8C2193DC}" type="slidenum">
              <a:rPr lang="ko-KR" altLang="en-US" sz="70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9</a:t>
            </a:fld>
            <a:endParaRPr lang="ko-KR" altLang="en-US" sz="7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사각형: 둥근 모서리 26">
            <a:extLst>
              <a:ext uri="{FF2B5EF4-FFF2-40B4-BE49-F238E27FC236}">
                <a16:creationId xmlns:a16="http://schemas.microsoft.com/office/drawing/2014/main" id="{ED91341B-9922-4B9D-ACDF-0A02892AB6CA}"/>
              </a:ext>
            </a:extLst>
          </p:cNvPr>
          <p:cNvSpPr/>
          <p:nvPr/>
        </p:nvSpPr>
        <p:spPr>
          <a:xfrm>
            <a:off x="1048369" y="1053073"/>
            <a:ext cx="3580246" cy="449023"/>
          </a:xfrm>
          <a:prstGeom prst="roundRect">
            <a:avLst/>
          </a:prstGeom>
          <a:solidFill>
            <a:srgbClr val="0A5E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Pressure</a:t>
            </a:r>
            <a:endParaRPr lang="ko-KR" altLang="en-US" sz="1600" dirty="0"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pic>
        <p:nvPicPr>
          <p:cNvPr id="17" name="그림 16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34" y="1588973"/>
            <a:ext cx="5313643" cy="4678950"/>
          </a:xfrm>
          <a:prstGeom prst="rect">
            <a:avLst/>
          </a:prstGeom>
        </p:spPr>
      </p:pic>
      <p:pic>
        <p:nvPicPr>
          <p:cNvPr id="22" name="그림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91390" y="998896"/>
            <a:ext cx="3666898" cy="2664706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5505677" y="3663602"/>
            <a:ext cx="3666898" cy="31777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>
              <a:buFont typeface="Wingdings" panose="05000000000000000000" pitchFamily="2" charset="2"/>
              <a:buChar char="ü"/>
            </a:pPr>
            <a:r>
              <a:rPr lang="en-US" altLang="ko-K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Daily pressure difference increases with distance from the shoreline in land. Minimum (Maximum) difference was 2.5 (5.1) </a:t>
            </a:r>
            <a:r>
              <a:rPr lang="en-US" altLang="ko-K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hPa</a:t>
            </a:r>
            <a:r>
              <a:rPr lang="en-US" altLang="ko-K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sea (eastern land) region.  </a:t>
            </a:r>
          </a:p>
          <a:p>
            <a:pPr marL="176213" indent="-176213">
              <a:buFont typeface="Wingdings" panose="05000000000000000000" pitchFamily="2" charset="2"/>
              <a:buChar char="ü"/>
            </a:pPr>
            <a:endParaRPr lang="en-US" altLang="ko-KR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6213" indent="-176213">
              <a:buFont typeface="Wingdings" panose="05000000000000000000" pitchFamily="2" charset="2"/>
              <a:buChar char="ü"/>
            </a:pPr>
            <a:r>
              <a:rPr lang="en-US" altLang="ko-K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Urban does not show any distinct daily pressure difference patterns.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US" altLang="ko-KR" sz="1000" dirty="0"/>
          </a:p>
        </p:txBody>
      </p:sp>
      <p:grpSp>
        <p:nvGrpSpPr>
          <p:cNvPr id="28" name="그룹 27">
            <a:extLst>
              <a:ext uri="{FF2B5EF4-FFF2-40B4-BE49-F238E27FC236}">
                <a16:creationId xmlns:a16="http://schemas.microsoft.com/office/drawing/2014/main" id="{61F44DFD-6306-4162-A09D-BBF511CFB081}"/>
              </a:ext>
            </a:extLst>
          </p:cNvPr>
          <p:cNvGrpSpPr/>
          <p:nvPr/>
        </p:nvGrpSpPr>
        <p:grpSpPr>
          <a:xfrm>
            <a:off x="222268" y="1639094"/>
            <a:ext cx="4569679" cy="3579812"/>
            <a:chOff x="222268" y="1639094"/>
            <a:chExt cx="4569679" cy="3579812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3A17A64-6B6B-44B1-A477-C4397347D877}"/>
                </a:ext>
              </a:extLst>
            </p:cNvPr>
            <p:cNvSpPr txBox="1"/>
            <p:nvPr/>
          </p:nvSpPr>
          <p:spPr>
            <a:xfrm>
              <a:off x="222268" y="1639094"/>
              <a:ext cx="44743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/>
                <a:t>03 LST                        06 LST                       09 LST</a:t>
              </a:r>
              <a:endParaRPr lang="ko-KR" altLang="en-US" dirty="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1203261-36F3-43C4-A8BC-6CF30341D87D}"/>
                </a:ext>
              </a:extLst>
            </p:cNvPr>
            <p:cNvSpPr txBox="1"/>
            <p:nvPr/>
          </p:nvSpPr>
          <p:spPr>
            <a:xfrm>
              <a:off x="317645" y="3244334"/>
              <a:ext cx="44743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/>
                <a:t>12 LST                        15 LST                       18 LST</a:t>
              </a:r>
              <a:endParaRPr lang="ko-KR" altLang="en-US" dirty="0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415AAE72-A178-4E93-B5D6-5C5F382BA2BB}"/>
                </a:ext>
              </a:extLst>
            </p:cNvPr>
            <p:cNvSpPr txBox="1"/>
            <p:nvPr/>
          </p:nvSpPr>
          <p:spPr>
            <a:xfrm>
              <a:off x="856280" y="4849574"/>
              <a:ext cx="31854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/>
                <a:t>21 LST                                24 LST  </a:t>
              </a:r>
              <a:endParaRPr lang="ko-KR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208105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7291</TotalTime>
  <Words>918</Words>
  <Application>Microsoft Office PowerPoint</Application>
  <PresentationFormat>화면 슬라이드 쇼(4:3)</PresentationFormat>
  <Paragraphs>201</Paragraphs>
  <Slides>16</Slides>
  <Notes>0</Notes>
  <HiddenSlides>0</HiddenSlides>
  <MMClips>0</MMClips>
  <ScaleCrop>false</ScaleCrop>
  <HeadingPairs>
    <vt:vector size="8" baseType="variant">
      <vt:variant>
        <vt:lpstr>사용한 글꼴</vt:lpstr>
      </vt:variant>
      <vt:variant>
        <vt:i4>12</vt:i4>
      </vt:variant>
      <vt:variant>
        <vt:lpstr>테마</vt:lpstr>
      </vt:variant>
      <vt:variant>
        <vt:i4>1</vt:i4>
      </vt:variant>
      <vt:variant>
        <vt:lpstr>포함된 OLE 서버</vt:lpstr>
      </vt:variant>
      <vt:variant>
        <vt:i4>1</vt:i4>
      </vt:variant>
      <vt:variant>
        <vt:lpstr>슬라이드 제목</vt:lpstr>
      </vt:variant>
      <vt:variant>
        <vt:i4>16</vt:i4>
      </vt:variant>
    </vt:vector>
  </HeadingPairs>
  <TitlesOfParts>
    <vt:vector size="30" baseType="lpstr">
      <vt:lpstr>Times New Roman</vt:lpstr>
      <vt:lpstr>Cambria Math</vt:lpstr>
      <vt:lpstr>Wingdings</vt:lpstr>
      <vt:lpstr>Arial</vt:lpstr>
      <vt:lpstr>Calibri Light</vt:lpstr>
      <vt:lpstr>Aharoni</vt:lpstr>
      <vt:lpstr>나눔스퀘어 Light</vt:lpstr>
      <vt:lpstr>나눔스퀘어 ExtraBold</vt:lpstr>
      <vt:lpstr>나눔스퀘어 Bold</vt:lpstr>
      <vt:lpstr>맑은 고딕</vt:lpstr>
      <vt:lpstr>Arial Black</vt:lpstr>
      <vt:lpstr>Calibri</vt:lpstr>
      <vt:lpstr>Office 테마</vt:lpstr>
      <vt:lpstr>SPW 12.0 Graph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김태현</dc:creator>
  <cp:lastModifiedBy>Windows 사용자</cp:lastModifiedBy>
  <cp:revision>150</cp:revision>
  <cp:lastPrinted>2019-09-03T00:17:03Z</cp:lastPrinted>
  <dcterms:created xsi:type="dcterms:W3CDTF">2019-05-10T15:39:28Z</dcterms:created>
  <dcterms:modified xsi:type="dcterms:W3CDTF">2019-09-19T09:55:58Z</dcterms:modified>
</cp:coreProperties>
</file>